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0"/>
  </p:notesMasterIdLst>
  <p:sldIdLst>
    <p:sldId id="256" r:id="rId2"/>
    <p:sldId id="257" r:id="rId3"/>
    <p:sldId id="264" r:id="rId4"/>
    <p:sldId id="263" r:id="rId5"/>
    <p:sldId id="258" r:id="rId6"/>
    <p:sldId id="259" r:id="rId7"/>
    <p:sldId id="261"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261" autoAdjust="0"/>
  </p:normalViewPr>
  <p:slideViewPr>
    <p:cSldViewPr>
      <p:cViewPr varScale="1">
        <p:scale>
          <a:sx n="91" d="100"/>
          <a:sy n="91" d="100"/>
        </p:scale>
        <p:origin x="-221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03504A-E865-4944-83FD-B1ED710F08F6}" type="datetimeFigureOut">
              <a:rPr lang="en-GB" smtClean="0"/>
              <a:t>28/11/2018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440DDC-5947-47BF-91F9-D99CB1BE5A65}" type="slidenum">
              <a:rPr lang="en-GB" smtClean="0"/>
              <a:t>‹#›</a:t>
            </a:fld>
            <a:endParaRPr lang="en-GB"/>
          </a:p>
        </p:txBody>
      </p:sp>
    </p:spTree>
    <p:extLst>
      <p:ext uri="{BB962C8B-B14F-4D97-AF65-F5344CB8AC3E}">
        <p14:creationId xmlns:p14="http://schemas.microsoft.com/office/powerpoint/2010/main" val="2609892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p>
        </p:txBody>
      </p:sp>
      <p:sp>
        <p:nvSpPr>
          <p:cNvPr id="4" name="Slide Number Placeholder 3"/>
          <p:cNvSpPr>
            <a:spLocks noGrp="1"/>
          </p:cNvSpPr>
          <p:nvPr>
            <p:ph type="sldNum" sz="quarter" idx="10"/>
          </p:nvPr>
        </p:nvSpPr>
        <p:spPr/>
        <p:txBody>
          <a:bodyPr/>
          <a:lstStyle/>
          <a:p>
            <a:fld id="{BB440DDC-5947-47BF-91F9-D99CB1BE5A65}" type="slidenum">
              <a:rPr lang="en-GB" smtClean="0"/>
              <a:t>2</a:t>
            </a:fld>
            <a:endParaRPr lang="en-GB"/>
          </a:p>
        </p:txBody>
      </p:sp>
    </p:spTree>
    <p:extLst>
      <p:ext uri="{BB962C8B-B14F-4D97-AF65-F5344CB8AC3E}">
        <p14:creationId xmlns:p14="http://schemas.microsoft.com/office/powerpoint/2010/main" val="1046206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440DDC-5947-47BF-91F9-D99CB1BE5A65}" type="slidenum">
              <a:rPr lang="en-GB" smtClean="0"/>
              <a:t>4</a:t>
            </a:fld>
            <a:endParaRPr lang="en-GB"/>
          </a:p>
        </p:txBody>
      </p:sp>
    </p:spTree>
    <p:extLst>
      <p:ext uri="{BB962C8B-B14F-4D97-AF65-F5344CB8AC3E}">
        <p14:creationId xmlns:p14="http://schemas.microsoft.com/office/powerpoint/2010/main" val="3053075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p>
        </p:txBody>
      </p:sp>
      <p:sp>
        <p:nvSpPr>
          <p:cNvPr id="4" name="Slide Number Placeholder 3"/>
          <p:cNvSpPr>
            <a:spLocks noGrp="1"/>
          </p:cNvSpPr>
          <p:nvPr>
            <p:ph type="sldNum" sz="quarter" idx="10"/>
          </p:nvPr>
        </p:nvSpPr>
        <p:spPr/>
        <p:txBody>
          <a:bodyPr/>
          <a:lstStyle/>
          <a:p>
            <a:fld id="{BB440DDC-5947-47BF-91F9-D99CB1BE5A65}" type="slidenum">
              <a:rPr lang="en-GB" smtClean="0"/>
              <a:t>5</a:t>
            </a:fld>
            <a:endParaRPr lang="en-GB"/>
          </a:p>
        </p:txBody>
      </p:sp>
    </p:spTree>
    <p:extLst>
      <p:ext uri="{BB962C8B-B14F-4D97-AF65-F5344CB8AC3E}">
        <p14:creationId xmlns:p14="http://schemas.microsoft.com/office/powerpoint/2010/main" val="127574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440DDC-5947-47BF-91F9-D99CB1BE5A65}" type="slidenum">
              <a:rPr lang="en-GB" smtClean="0"/>
              <a:t>6</a:t>
            </a:fld>
            <a:endParaRPr lang="en-GB"/>
          </a:p>
        </p:txBody>
      </p:sp>
    </p:spTree>
    <p:extLst>
      <p:ext uri="{BB962C8B-B14F-4D97-AF65-F5344CB8AC3E}">
        <p14:creationId xmlns:p14="http://schemas.microsoft.com/office/powerpoint/2010/main" val="4128999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440DDC-5947-47BF-91F9-D99CB1BE5A65}" type="slidenum">
              <a:rPr lang="en-GB" smtClean="0"/>
              <a:t>8</a:t>
            </a:fld>
            <a:endParaRPr lang="en-GB"/>
          </a:p>
        </p:txBody>
      </p:sp>
    </p:spTree>
    <p:extLst>
      <p:ext uri="{BB962C8B-B14F-4D97-AF65-F5344CB8AC3E}">
        <p14:creationId xmlns:p14="http://schemas.microsoft.com/office/powerpoint/2010/main" val="373330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63755996-766F-44ED-B3F5-C741660A6C04}" type="datetimeFigureOut">
              <a:rPr lang="en-GB" smtClean="0"/>
              <a:t>28/11/2018</a:t>
            </a:fld>
            <a:endParaRPr lang="en-GB"/>
          </a:p>
        </p:txBody>
      </p:sp>
      <p:sp>
        <p:nvSpPr>
          <p:cNvPr id="2" name="Footer Placeholder 1"/>
          <p:cNvSpPr>
            <a:spLocks noGrp="1"/>
          </p:cNvSpPr>
          <p:nvPr>
            <p:ph type="ftr" sz="quarter" idx="11"/>
          </p:nvPr>
        </p:nvSpPr>
        <p:spPr/>
        <p:txBody>
          <a:bodyPr/>
          <a:lstStyle/>
          <a:p>
            <a:endParaRPr lang="en-GB"/>
          </a:p>
        </p:txBody>
      </p:sp>
      <p:sp>
        <p:nvSpPr>
          <p:cNvPr id="15" name="Slide Number Placeholder 14"/>
          <p:cNvSpPr>
            <a:spLocks noGrp="1"/>
          </p:cNvSpPr>
          <p:nvPr>
            <p:ph type="sldNum" sz="quarter" idx="12"/>
          </p:nvPr>
        </p:nvSpPr>
        <p:spPr>
          <a:xfrm>
            <a:off x="8229600" y="6473952"/>
            <a:ext cx="758952" cy="246888"/>
          </a:xfrm>
        </p:spPr>
        <p:txBody>
          <a:bodyPr/>
          <a:lstStyle/>
          <a:p>
            <a:fld id="{EE479948-5F52-4113-B8AA-E394DBE6773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63755996-766F-44ED-B3F5-C741660A6C04}" type="datetimeFigureOut">
              <a:rPr lang="en-GB" smtClean="0"/>
              <a:t>28/11/2018</a:t>
            </a:fld>
            <a:endParaRPr lang="en-GB"/>
          </a:p>
        </p:txBody>
      </p:sp>
      <p:sp>
        <p:nvSpPr>
          <p:cNvPr id="19" name="Footer Placeholder 18"/>
          <p:cNvSpPr>
            <a:spLocks noGrp="1"/>
          </p:cNvSpPr>
          <p:nvPr>
            <p:ph type="ftr" sz="quarter" idx="11"/>
          </p:nvPr>
        </p:nvSpPr>
        <p:spPr>
          <a:xfrm>
            <a:off x="3581400" y="76200"/>
            <a:ext cx="2895600" cy="288925"/>
          </a:xfrm>
        </p:spPr>
        <p:txBody>
          <a:bodyPr/>
          <a:lstStyle/>
          <a:p>
            <a:endParaRPr lang="en-GB"/>
          </a:p>
        </p:txBody>
      </p:sp>
      <p:sp>
        <p:nvSpPr>
          <p:cNvPr id="16" name="Slide Number Placeholder 15"/>
          <p:cNvSpPr>
            <a:spLocks noGrp="1"/>
          </p:cNvSpPr>
          <p:nvPr>
            <p:ph type="sldNum" sz="quarter" idx="12"/>
          </p:nvPr>
        </p:nvSpPr>
        <p:spPr>
          <a:xfrm>
            <a:off x="8229600" y="6473952"/>
            <a:ext cx="758952" cy="246888"/>
          </a:xfrm>
        </p:spPr>
        <p:txBody>
          <a:bodyPr/>
          <a:lstStyle/>
          <a:p>
            <a:fld id="{EE479948-5F52-4113-B8AA-E394DBE6773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63755996-766F-44ED-B3F5-C741660A6C04}" type="datetimeFigureOut">
              <a:rPr lang="en-GB" smtClean="0"/>
              <a:t>28/11/2018</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EE479948-5F52-4113-B8AA-E394DBE6773B}" type="slidenum">
              <a:rPr lang="en-GB" smtClean="0"/>
              <a:t>‹#›</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63755996-766F-44ED-B3F5-C741660A6C04}" type="datetimeFigureOut">
              <a:rPr lang="en-GB" smtClean="0"/>
              <a:t>28/11/2018</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EE479948-5F52-4113-B8AA-E394DBE6773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63755996-766F-44ED-B3F5-C741660A6C04}"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EE479948-5F52-4113-B8AA-E394DBE6773B}" type="slidenum">
              <a:rPr lang="en-GB" smtClean="0"/>
              <a:t>‹#›</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63755996-766F-44ED-B3F5-C741660A6C04}" type="datetimeFigureOut">
              <a:rPr lang="en-GB" smtClean="0"/>
              <a:t>28/11/2018</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79948-5F52-4113-B8AA-E394DBE6773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3755996-766F-44ED-B3F5-C741660A6C04}" type="datetimeFigureOut">
              <a:rPr lang="en-GB" smtClean="0"/>
              <a:t>28/11/2018</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79948-5F52-4113-B8AA-E394DBE6773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63755996-766F-44ED-B3F5-C741660A6C04}" type="datetimeFigureOut">
              <a:rPr lang="en-GB" smtClean="0"/>
              <a:t>28/11/2018</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79948-5F52-4113-B8AA-E394DBE6773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63755996-766F-44ED-B3F5-C741660A6C04}"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EE479948-5F52-4113-B8AA-E394DBE6773B}" type="slidenum">
              <a:rPr lang="en-GB" smtClean="0"/>
              <a:t>‹#›</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3755996-766F-44ED-B3F5-C741660A6C04}"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79948-5F52-4113-B8AA-E394DBE6773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3755996-766F-44ED-B3F5-C741660A6C04}"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79948-5F52-4113-B8AA-E394DBE6773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63755996-766F-44ED-B3F5-C741660A6C04}" type="datetimeFigureOut">
              <a:rPr lang="en-GB" smtClean="0"/>
              <a:t>28/11/2018</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EE479948-5F52-4113-B8AA-E394DBE6773B}" type="slidenum">
              <a:rPr lang="en-GB" smtClean="0"/>
              <a:t>‹#›</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539552" y="3284984"/>
            <a:ext cx="7200800" cy="3096344"/>
          </a:xfrm>
        </p:spPr>
        <p:txBody>
          <a:bodyPr>
            <a:normAutofit fontScale="90000"/>
          </a:bodyPr>
          <a:lstStyle/>
          <a:p>
            <a:r>
              <a:rPr lang="en-GB" dirty="0">
                <a:solidFill>
                  <a:srgbClr val="000000"/>
                </a:solidFill>
                <a:effectLst/>
              </a:rPr>
              <a:t>“</a:t>
            </a:r>
            <a:r>
              <a:rPr lang="en-GB" sz="3600" dirty="0">
                <a:solidFill>
                  <a:srgbClr val="000000"/>
                </a:solidFill>
                <a:effectLst/>
              </a:rPr>
              <a:t>Never doubt that a small group of thoughtful, committed citizens can change the world; indeed, it’s the only thing that ever has.” American cultural anthropologist </a:t>
            </a:r>
            <a:r>
              <a:rPr lang="en-GB" sz="3600" i="1" dirty="0">
                <a:solidFill>
                  <a:srgbClr val="000000"/>
                </a:solidFill>
                <a:effectLst/>
              </a:rPr>
              <a:t>Margaret Mead</a:t>
            </a:r>
            <a:endParaRPr lang="en-GB" sz="3600" dirty="0">
              <a:solidFill>
                <a:srgbClr val="000000"/>
              </a:solidFill>
              <a:effectLst/>
            </a:endParaRPr>
          </a:p>
        </p:txBody>
      </p:sp>
      <p:sp>
        <p:nvSpPr>
          <p:cNvPr id="6" name="TextBox 5"/>
          <p:cNvSpPr txBox="1"/>
          <p:nvPr/>
        </p:nvSpPr>
        <p:spPr>
          <a:xfrm>
            <a:off x="395536" y="404664"/>
            <a:ext cx="7920880" cy="2308324"/>
          </a:xfrm>
          <a:prstGeom prst="rect">
            <a:avLst/>
          </a:prstGeom>
          <a:noFill/>
        </p:spPr>
        <p:txBody>
          <a:bodyPr wrap="square" rtlCol="0">
            <a:spAutoFit/>
          </a:bodyPr>
          <a:lstStyle/>
          <a:p>
            <a:r>
              <a:rPr lang="en-GB" sz="2400" dirty="0" smtClean="0">
                <a:solidFill>
                  <a:srgbClr val="000000"/>
                </a:solidFill>
              </a:rPr>
              <a:t>Learning and Collaboration for Global Citizenship</a:t>
            </a:r>
          </a:p>
          <a:p>
            <a:r>
              <a:rPr lang="en-GB" sz="2400" dirty="0" smtClean="0">
                <a:solidFill>
                  <a:srgbClr val="000000"/>
                </a:solidFill>
              </a:rPr>
              <a:t>(BMSP4003)</a:t>
            </a:r>
          </a:p>
          <a:p>
            <a:endParaRPr lang="en-GB" sz="2400" dirty="0">
              <a:solidFill>
                <a:srgbClr val="000000"/>
              </a:solidFill>
            </a:endParaRPr>
          </a:p>
          <a:p>
            <a:r>
              <a:rPr lang="en-GB" sz="2400" dirty="0" smtClean="0">
                <a:solidFill>
                  <a:srgbClr val="000000"/>
                </a:solidFill>
              </a:rPr>
              <a:t>Hannah Kilburn </a:t>
            </a:r>
          </a:p>
          <a:p>
            <a:endParaRPr lang="en-GB" sz="2400" dirty="0" smtClean="0">
              <a:solidFill>
                <a:srgbClr val="000000"/>
              </a:solidFill>
            </a:endParaRPr>
          </a:p>
          <a:p>
            <a:r>
              <a:rPr lang="en-GB" sz="2400" dirty="0" smtClean="0">
                <a:solidFill>
                  <a:srgbClr val="000000"/>
                </a:solidFill>
              </a:rPr>
              <a:t>Tutor – Alex Bell </a:t>
            </a:r>
            <a:endParaRPr lang="en-GB" sz="2400" dirty="0">
              <a:solidFill>
                <a:srgbClr val="000000"/>
              </a:solidFill>
            </a:endParaRPr>
          </a:p>
        </p:txBody>
      </p:sp>
    </p:spTree>
    <p:extLst>
      <p:ext uri="{BB962C8B-B14F-4D97-AF65-F5344CB8AC3E}">
        <p14:creationId xmlns:p14="http://schemas.microsoft.com/office/powerpoint/2010/main" val="3990306193"/>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6672"/>
            <a:ext cx="8686800" cy="550168"/>
          </a:xfrm>
        </p:spPr>
        <p:txBody>
          <a:bodyPr>
            <a:normAutofit fontScale="90000"/>
          </a:bodyPr>
          <a:lstStyle/>
          <a:p>
            <a:r>
              <a:rPr lang="en-GB" dirty="0" smtClean="0">
                <a:effectLst/>
              </a:rPr>
              <a:t/>
            </a:r>
            <a:br>
              <a:rPr lang="en-GB" dirty="0" smtClean="0">
                <a:effectLst/>
              </a:rPr>
            </a:br>
            <a:r>
              <a:rPr lang="en-GB" dirty="0" smtClean="0">
                <a:effectLst/>
              </a:rPr>
              <a:t>introduction - tesla</a:t>
            </a:r>
            <a:r>
              <a:rPr lang="en-GB" dirty="0">
                <a:effectLst/>
              </a:rPr>
              <a:t/>
            </a:r>
            <a:br>
              <a:rPr lang="en-GB" dirty="0">
                <a:effectLst/>
              </a:rPr>
            </a:br>
            <a:endParaRPr lang="en-GB" dirty="0">
              <a:effectLst/>
            </a:endParaRPr>
          </a:p>
        </p:txBody>
      </p:sp>
      <p:pic>
        <p:nvPicPr>
          <p:cNvPr id="1027" name="Picture 3"/>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99768" l="3900" r="96500">
                        <a14:foregroundMark x1="13450" y1="91476" x2="13450" y2="91476"/>
                        <a14:foregroundMark x1="3900" y1="90856" x2="3900" y2="90856"/>
                        <a14:foregroundMark x1="30200" y1="91166" x2="30200" y2="91166"/>
                        <a14:foregroundMark x1="30200" y1="95157" x2="30200" y2="95157"/>
                        <a14:foregroundMark x1="29600" y1="98528" x2="29600" y2="98528"/>
                        <a14:foregroundMark x1="51700" y1="92057" x2="51700" y2="92057"/>
                        <a14:foregroundMark x1="66650" y1="93917" x2="66650" y2="93917"/>
                        <a14:foregroundMark x1="86350" y1="91166" x2="86350" y2="91166"/>
                        <a14:foregroundMark x1="96500" y1="90856" x2="96500" y2="90856"/>
                        <a14:foregroundMark x1="89350" y1="95467" x2="89350" y2="95467"/>
                        <a14:foregroundMark x1="66050" y1="2363" x2="66050" y2="2363"/>
                      </a14:backgroundRemoval>
                    </a14:imgEffect>
                  </a14:imgLayer>
                </a14:imgProps>
              </a:ext>
              <a:ext uri="{28A0092B-C50C-407E-A947-70E740481C1C}">
                <a14:useLocalDpi xmlns:a14="http://schemas.microsoft.com/office/drawing/2010/main" val="0"/>
              </a:ext>
            </a:extLst>
          </a:blip>
          <a:srcRect/>
          <a:stretch>
            <a:fillRect/>
          </a:stretch>
        </p:blipFill>
        <p:spPr bwMode="auto">
          <a:xfrm>
            <a:off x="5580112" y="5373216"/>
            <a:ext cx="647951" cy="12601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150942" y="1052736"/>
            <a:ext cx="8741538" cy="5760640"/>
          </a:xfrm>
        </p:spPr>
        <p:txBody>
          <a:bodyPr>
            <a:noAutofit/>
          </a:bodyPr>
          <a:lstStyle/>
          <a:p>
            <a:pPr>
              <a:buFont typeface="Wingdings" panose="05000000000000000000" pitchFamily="2" charset="2"/>
              <a:buChar char="§"/>
            </a:pPr>
            <a:r>
              <a:rPr lang="en-GB" sz="1800" dirty="0" smtClean="0"/>
              <a:t>Tesla </a:t>
            </a:r>
            <a:r>
              <a:rPr lang="en-GB" sz="1800" dirty="0" smtClean="0"/>
              <a:t>is an </a:t>
            </a:r>
            <a:r>
              <a:rPr lang="en-GB" sz="1800" dirty="0" smtClean="0"/>
              <a:t>American based organisation </a:t>
            </a:r>
            <a:r>
              <a:rPr lang="en-GB" sz="1800" dirty="0" smtClean="0"/>
              <a:t>that provide electricity as a renewable resource in their cars. </a:t>
            </a:r>
            <a:r>
              <a:rPr lang="en-GB" sz="1800" dirty="0"/>
              <a:t>They also produce clean energy generation and storage </a:t>
            </a:r>
            <a:r>
              <a:rPr lang="en-GB" sz="1800" dirty="0" smtClean="0"/>
              <a:t>products. The </a:t>
            </a:r>
            <a:r>
              <a:rPr lang="en-GB" sz="1800" dirty="0" smtClean="0"/>
              <a:t>company was </a:t>
            </a:r>
            <a:r>
              <a:rPr lang="en-GB" sz="1800" dirty="0"/>
              <a:t>named after Serbian American inventor Nikola </a:t>
            </a:r>
            <a:r>
              <a:rPr lang="en-GB" sz="1800" dirty="0" smtClean="0"/>
              <a:t>Tesla</a:t>
            </a:r>
            <a:r>
              <a:rPr lang="en-GB" sz="1800" dirty="0" smtClean="0"/>
              <a:t>. Elon Musk is the main cofounder of this company and provided a large amount of financial support to begin the business. Each model of car they produce has a variety of engine size, interior, paint colours and external options. Tesla are constantly improving their cars and make sure that they achieve the best for their customers. Tesla produced its first car in 2008, which was the first car to run around 200 miles on a single charge. Tesla soon realised that their electric cars could perform just as well as petrol cars but without all the damaging emissions. As Tesla was becoming such a large company in the United States, they decided to create supercharge stations that wouldn’t cost anything for Tesla drivers, they produced these all around the USA and have now introduced them into Europe. There is now around 10,000 supercharges around the world</a:t>
            </a:r>
            <a:r>
              <a:rPr lang="en-GB" sz="1800" dirty="0"/>
              <a:t>. </a:t>
            </a:r>
            <a:r>
              <a:rPr lang="en-GB" sz="1800" dirty="0" smtClean="0"/>
              <a:t>(</a:t>
            </a:r>
            <a:r>
              <a:rPr lang="en-GB" sz="1800" dirty="0" err="1"/>
              <a:t>Gregersen</a:t>
            </a:r>
            <a:r>
              <a:rPr lang="en-GB" sz="1800" dirty="0"/>
              <a:t> &amp; Schreiber, 2018</a:t>
            </a:r>
            <a:r>
              <a:rPr lang="en-GB" sz="1800" dirty="0" smtClean="0"/>
              <a:t>)</a:t>
            </a:r>
            <a:endParaRPr lang="en-GB" sz="1800" dirty="0"/>
          </a:p>
        </p:txBody>
      </p:sp>
    </p:spTree>
    <p:extLst>
      <p:ext uri="{BB962C8B-B14F-4D97-AF65-F5344CB8AC3E}">
        <p14:creationId xmlns:p14="http://schemas.microsoft.com/office/powerpoint/2010/main" val="221601192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sustainability</a:t>
            </a:r>
            <a:endParaRPr lang="en-GB" dirty="0"/>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
            </a:pPr>
            <a:r>
              <a:rPr lang="en-GB" b="1" dirty="0"/>
              <a:t>According to Google dictionary sustainability is “The ability to be maintained at a certain level or rate.” (Google, 2018)</a:t>
            </a:r>
            <a:br>
              <a:rPr lang="en-GB" b="1" dirty="0"/>
            </a:br>
            <a:endParaRPr lang="en-GB" b="1" dirty="0"/>
          </a:p>
          <a:p>
            <a:pPr>
              <a:buFont typeface="Wingdings" panose="05000000000000000000" pitchFamily="2" charset="2"/>
              <a:buChar char="§"/>
            </a:pPr>
            <a:r>
              <a:rPr lang="en-GB" b="1" dirty="0" smtClean="0"/>
              <a:t>What </a:t>
            </a:r>
            <a:r>
              <a:rPr lang="en-GB" b="1" dirty="0"/>
              <a:t>is Tesla’s sustainability goal?</a:t>
            </a:r>
          </a:p>
          <a:p>
            <a:pPr>
              <a:buFont typeface="Wingdings" panose="05000000000000000000" pitchFamily="2" charset="2"/>
              <a:buChar char="§"/>
            </a:pPr>
            <a:r>
              <a:rPr lang="en-GB" dirty="0"/>
              <a:t>Cars are Tesla’s main manufacturing product but they have branched out to create a generation of renewable products for homeowners, businesses and utilities to provide a greener energy solution. The Tesla group mentions that “Tesla’s mission is to accelerate the worlds transition to sustainable energy.” (Tesla, 2018)</a:t>
            </a:r>
          </a:p>
          <a:p>
            <a:pPr>
              <a:buFont typeface="Wingdings" panose="05000000000000000000" pitchFamily="2" charset="2"/>
              <a:buChar char="§"/>
            </a:pPr>
            <a:r>
              <a:rPr lang="en-GB" b="1" dirty="0"/>
              <a:t>Is their goal good enough?</a:t>
            </a:r>
          </a:p>
          <a:p>
            <a:pPr>
              <a:buFont typeface="Wingdings" panose="05000000000000000000" pitchFamily="2" charset="2"/>
              <a:buChar char="§"/>
            </a:pPr>
            <a:r>
              <a:rPr lang="en-GB" dirty="0"/>
              <a:t>Tesla has achieved goals that seemed impossible many years ago. Tesla are changing the world by creating a new and renewable way to run our cars.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944621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Renewable energy </a:t>
            </a:r>
            <a:endParaRPr lang="en-GB" dirty="0"/>
          </a:p>
        </p:txBody>
      </p:sp>
      <p:sp>
        <p:nvSpPr>
          <p:cNvPr id="3" name="Content Placeholder 2"/>
          <p:cNvSpPr>
            <a:spLocks noGrp="1"/>
          </p:cNvSpPr>
          <p:nvPr>
            <p:ph idx="1"/>
          </p:nvPr>
        </p:nvSpPr>
        <p:spPr>
          <a:xfrm>
            <a:off x="304800" y="1554162"/>
            <a:ext cx="8686800" cy="5187206"/>
          </a:xfrm>
        </p:spPr>
        <p:txBody>
          <a:bodyPr>
            <a:normAutofit fontScale="85000" lnSpcReduction="20000"/>
          </a:bodyPr>
          <a:lstStyle/>
          <a:p>
            <a:pPr>
              <a:buFont typeface="Wingdings" panose="05000000000000000000" pitchFamily="2" charset="2"/>
              <a:buChar char="§"/>
            </a:pPr>
            <a:r>
              <a:rPr lang="en-GB" dirty="0" smtClean="0"/>
              <a:t>Tesla’s main priority and main goal for the company is to produce a renewable energy source to lower emissions and reduce our carbon footprint. Cars are a massive part of most people’s lives all over the world, but they also produce a high amount of CO2 emissions which is causing damage to our planet. Tesla are widening their business by introducing batteries and solar energy to homes, businesses and utilities all over the world. </a:t>
            </a:r>
            <a:endParaRPr lang="en-GB" dirty="0"/>
          </a:p>
          <a:p>
            <a:pPr>
              <a:buFont typeface="Wingdings" panose="05000000000000000000" pitchFamily="2" charset="2"/>
              <a:buChar char="§"/>
            </a:pPr>
            <a:r>
              <a:rPr lang="en-GB" dirty="0" smtClean="0"/>
              <a:t>Electricity is Tesla’s main source of energy which the produce from batteries and they are also using solar power as their main source of renewable energy to power homes and large businesses. There are a range of positives and negatives that arise with solar energy.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40419515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tesla changing the world?</a:t>
            </a:r>
            <a:endParaRPr lang="en-GB" dirty="0"/>
          </a:p>
        </p:txBody>
      </p:sp>
      <p:sp>
        <p:nvSpPr>
          <p:cNvPr id="3" name="Content Placeholder 2"/>
          <p:cNvSpPr>
            <a:spLocks noGrp="1"/>
          </p:cNvSpPr>
          <p:nvPr>
            <p:ph idx="1"/>
          </p:nvPr>
        </p:nvSpPr>
        <p:spPr>
          <a:xfrm>
            <a:off x="304800" y="1554162"/>
            <a:ext cx="8686800" cy="5115198"/>
          </a:xfrm>
        </p:spPr>
        <p:txBody>
          <a:bodyPr>
            <a:normAutofit fontScale="47500" lnSpcReduction="20000"/>
          </a:bodyPr>
          <a:lstStyle/>
          <a:p>
            <a:pPr>
              <a:buFont typeface="Wingdings" panose="05000000000000000000" pitchFamily="2" charset="2"/>
              <a:buChar char="§"/>
            </a:pPr>
            <a:r>
              <a:rPr lang="en-GB" b="1" dirty="0" smtClean="0"/>
              <a:t>Is Tesla doing anything?</a:t>
            </a:r>
          </a:p>
          <a:p>
            <a:pPr>
              <a:buFont typeface="Wingdings" panose="05000000000000000000" pitchFamily="2" charset="2"/>
              <a:buChar char="§"/>
            </a:pPr>
            <a:r>
              <a:rPr lang="en-GB" dirty="0" smtClean="0"/>
              <a:t>Tesla is creating more efficient cars that run on a battery system to cut down on emission to help the environment to gain a new style of driving. Tesla are not only producing cars but also making electrical systems for homes and businesses. </a:t>
            </a:r>
            <a:endParaRPr lang="en-GB" dirty="0" smtClean="0"/>
          </a:p>
          <a:p>
            <a:pPr>
              <a:buFont typeface="Wingdings" panose="05000000000000000000" pitchFamily="2" charset="2"/>
              <a:buChar char="§"/>
            </a:pPr>
            <a:r>
              <a:rPr lang="en-GB" b="1" dirty="0" smtClean="0"/>
              <a:t>How </a:t>
            </a:r>
            <a:r>
              <a:rPr lang="en-GB" b="1" dirty="0" smtClean="0"/>
              <a:t>are they doing it</a:t>
            </a:r>
            <a:r>
              <a:rPr lang="en-GB" b="1" dirty="0" smtClean="0"/>
              <a:t>?</a:t>
            </a:r>
          </a:p>
          <a:p>
            <a:pPr>
              <a:buFont typeface="Wingdings" panose="05000000000000000000" pitchFamily="2" charset="2"/>
              <a:buChar char="§"/>
            </a:pPr>
            <a:r>
              <a:rPr lang="en-GB" dirty="0"/>
              <a:t>T</a:t>
            </a:r>
            <a:r>
              <a:rPr lang="en-GB" dirty="0" smtClean="0"/>
              <a:t>hey are manufacturing better electrical cars that are high performance and environmentally friendly. Since 2014 Tesla have created an autopilot system in their cars which is known to have the best self-driving capabilities. They are making solar power a massive thing by creating the solar roof to go on buildings. They have also created the Powerwall and Powerpack as super battery systems</a:t>
            </a:r>
            <a:r>
              <a:rPr lang="en-GB" dirty="0"/>
              <a:t>. (Shahan, 2018 </a:t>
            </a:r>
            <a:r>
              <a:rPr lang="en-GB" dirty="0" smtClean="0"/>
              <a:t>)</a:t>
            </a:r>
          </a:p>
          <a:p>
            <a:pPr>
              <a:buFont typeface="Wingdings" panose="05000000000000000000" pitchFamily="2" charset="2"/>
              <a:buChar char="§"/>
            </a:pPr>
            <a:r>
              <a:rPr lang="en-GB" dirty="0" smtClean="0"/>
              <a:t>Tesla is changing the world by introducing ways that travelling can be done in a renewable and sustainable way. Having the ability to reduce any emissions and become a sustainable company that will continue to develop in many years to come could see a dramatic rise in other car companies adapting the way their cars run. Companies such as Nissan and BMW have bought out a car that is also powered by electricity. Although they do not produce the same amount of power and speed that Tesla are offering, so they </a:t>
            </a:r>
            <a:r>
              <a:rPr lang="en-GB" dirty="0"/>
              <a:t>a</a:t>
            </a:r>
            <a:r>
              <a:rPr lang="en-GB" dirty="0" smtClean="0"/>
              <a:t>re not seen as direct rivals yet. Car companies such as Audi, VW and Jaguar are in the line up to produce battery powered cars that are on a par with Tesla’s models.  Those car companies are set to produce more cars in a year than Tesla, therefore meaning they may be able to sell for cheaper but gain more profit. Tesla produces very expensive car models which may not appeal to the wider population, whereas companies such as Nissan, BMW, VW, Porsche, Audi and Mercedes are able to sell their new, powerful, electric cars at a smaller price as they are predicted to produce more cars in a year than their American rival organisation</a:t>
            </a:r>
            <a:r>
              <a:rPr lang="en-GB" dirty="0"/>
              <a:t>. (</a:t>
            </a:r>
            <a:r>
              <a:rPr lang="en-GB" dirty="0" err="1"/>
              <a:t>Cambell</a:t>
            </a:r>
            <a:r>
              <a:rPr lang="en-GB" dirty="0"/>
              <a:t>, 2018 )</a:t>
            </a: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a:p>
          <a:p>
            <a:pPr>
              <a:buFont typeface="Wingdings" panose="05000000000000000000" pitchFamily="2" charset="2"/>
              <a:buChar char="§"/>
            </a:pPr>
            <a:endParaRPr lang="en-GB" dirty="0" smtClean="0"/>
          </a:p>
          <a:p>
            <a:pPr>
              <a:buFont typeface="Wingdings" panose="05000000000000000000" pitchFamily="2" charset="2"/>
              <a:buChar char="§"/>
            </a:pPr>
            <a:endParaRPr lang="en-GB" dirty="0"/>
          </a:p>
          <a:p>
            <a:pPr>
              <a:buFont typeface="Wingdings" panose="05000000000000000000" pitchFamily="2" charset="2"/>
              <a:buChar char="§"/>
            </a:pPr>
            <a:endParaRPr lang="en-GB" dirty="0" smtClean="0"/>
          </a:p>
          <a:p>
            <a:pPr>
              <a:buFont typeface="Wingdings" panose="05000000000000000000" pitchFamily="2" charset="2"/>
              <a:buChar char="§"/>
            </a:pPr>
            <a:endParaRPr lang="en-GB"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60" y="6021288"/>
            <a:ext cx="1224136" cy="713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23728" y="6021288"/>
            <a:ext cx="1054850" cy="6838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24128" y="5866614"/>
            <a:ext cx="2477420" cy="7828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514375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Positives and negatives of electric cars </a:t>
            </a:r>
            <a:endParaRPr lang="en-GB" dirty="0"/>
          </a:p>
        </p:txBody>
      </p:sp>
      <p:sp>
        <p:nvSpPr>
          <p:cNvPr id="3" name="Content Placeholder 2"/>
          <p:cNvSpPr>
            <a:spLocks noGrp="1"/>
          </p:cNvSpPr>
          <p:nvPr>
            <p:ph idx="1"/>
          </p:nvPr>
        </p:nvSpPr>
        <p:spPr>
          <a:xfrm>
            <a:off x="179512" y="1268760"/>
            <a:ext cx="8884096" cy="5303838"/>
          </a:xfrm>
        </p:spPr>
        <p:txBody>
          <a:bodyPr>
            <a:normAutofit fontScale="55000" lnSpcReduction="20000"/>
          </a:bodyPr>
          <a:lstStyle/>
          <a:p>
            <a:pPr>
              <a:buFont typeface="Wingdings" panose="05000000000000000000" pitchFamily="2" charset="2"/>
              <a:buChar char="§"/>
            </a:pPr>
            <a:r>
              <a:rPr lang="en-GB" dirty="0" smtClean="0"/>
              <a:t>As electricity is at the heart of Tesla, there </a:t>
            </a:r>
            <a:r>
              <a:rPr lang="en-GB" dirty="0" smtClean="0"/>
              <a:t>will be and understanding of the positives and negatives of owning one of these cars. </a:t>
            </a:r>
          </a:p>
          <a:p>
            <a:pPr>
              <a:buFont typeface="Wingdings" panose="05000000000000000000" pitchFamily="2" charset="2"/>
              <a:buChar char="§"/>
            </a:pPr>
            <a:r>
              <a:rPr lang="en-GB" b="1" dirty="0" smtClean="0"/>
              <a:t>Some positives of owning an electric car include:</a:t>
            </a:r>
          </a:p>
          <a:p>
            <a:pPr>
              <a:buFont typeface="Wingdings" panose="05000000000000000000" pitchFamily="2" charset="2"/>
              <a:buChar char="§"/>
            </a:pPr>
            <a:r>
              <a:rPr lang="en-GB" dirty="0" smtClean="0"/>
              <a:t>They are quiet and quick which appeals to many people. Tesla are in the process of creating the fastest battery powered car in the world.</a:t>
            </a:r>
          </a:p>
          <a:p>
            <a:pPr>
              <a:buFont typeface="Wingdings" panose="05000000000000000000" pitchFamily="2" charset="2"/>
              <a:buChar char="§"/>
            </a:pPr>
            <a:r>
              <a:rPr lang="en-GB" dirty="0" smtClean="0"/>
              <a:t>Using a battery and electrical energy means that charging and running the car is much cheaper than filling with petroleum on  regular basis. </a:t>
            </a:r>
          </a:p>
          <a:p>
            <a:pPr>
              <a:buFont typeface="Wingdings" panose="05000000000000000000" pitchFamily="2" charset="2"/>
              <a:buChar char="§"/>
            </a:pPr>
            <a:r>
              <a:rPr lang="en-GB" dirty="0" smtClean="0"/>
              <a:t>Electric cars are much better for the environment as they produce no harmful emission that affect our planet. </a:t>
            </a:r>
            <a:r>
              <a:rPr lang="en-GB" dirty="0" smtClean="0"/>
              <a:t> </a:t>
            </a:r>
          </a:p>
          <a:p>
            <a:pPr>
              <a:buFont typeface="Wingdings" panose="05000000000000000000" pitchFamily="2" charset="2"/>
              <a:buChar char="§"/>
            </a:pPr>
            <a:r>
              <a:rPr lang="en-GB" b="1" dirty="0" smtClean="0"/>
              <a:t>Some negatives of owning an electric car include:</a:t>
            </a:r>
          </a:p>
          <a:p>
            <a:pPr>
              <a:buFont typeface="Wingdings" panose="05000000000000000000" pitchFamily="2" charset="2"/>
              <a:buChar char="§"/>
            </a:pPr>
            <a:r>
              <a:rPr lang="en-GB" dirty="0" smtClean="0"/>
              <a:t>The trouble with owning a car running on a battery and a charger means there is a limit </a:t>
            </a:r>
            <a:r>
              <a:rPr lang="en-GB" dirty="0" smtClean="0"/>
              <a:t>with the distance that can be travelled on a single charge. Tesla are attempting to increase the distance as they are producing some of the fastest and most long distance cars available on battery operated cars.</a:t>
            </a:r>
          </a:p>
          <a:p>
            <a:pPr>
              <a:buFont typeface="Wingdings" panose="05000000000000000000" pitchFamily="2" charset="2"/>
              <a:buChar char="§"/>
            </a:pPr>
            <a:r>
              <a:rPr lang="en-GB" dirty="0" smtClean="0"/>
              <a:t>Charging time can be an issue depending on the size of battery as the larger the car and storage, the longer it will take to fully charge the car.  Tesla has designed an app to control and monitor the charge from your phone. They also have specially designed charging ports to fit the car perfectly, although the special equipment could come at a cost.</a:t>
            </a:r>
          </a:p>
          <a:p>
            <a:pPr>
              <a:buFont typeface="Wingdings" panose="05000000000000000000" pitchFamily="2" charset="2"/>
              <a:buChar char="§"/>
            </a:pPr>
            <a:r>
              <a:rPr lang="en-GB" dirty="0" smtClean="0"/>
              <a:t>(</a:t>
            </a:r>
            <a:r>
              <a:rPr lang="en-GB" dirty="0"/>
              <a:t>Berman, 2016)</a:t>
            </a: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0260045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
            </a:pPr>
            <a:r>
              <a:rPr lang="en-GB" b="1" dirty="0" smtClean="0"/>
              <a:t>Has Tesla done </a:t>
            </a:r>
            <a:r>
              <a:rPr lang="en-GB" b="1" dirty="0" smtClean="0"/>
              <a:t>what they are proposing</a:t>
            </a:r>
            <a:r>
              <a:rPr lang="en-GB" b="1" dirty="0" smtClean="0"/>
              <a:t>?</a:t>
            </a:r>
          </a:p>
          <a:p>
            <a:pPr>
              <a:buFont typeface="Wingdings" panose="05000000000000000000" pitchFamily="2" charset="2"/>
              <a:buChar char="§"/>
            </a:pPr>
            <a:r>
              <a:rPr lang="en-GB" dirty="0" smtClean="0"/>
              <a:t>Tesla seems to be improving as time goes along and making sure that electric cars are the best cars to buy and be a sustainable company by understanding renewable energy. </a:t>
            </a:r>
          </a:p>
          <a:p>
            <a:pPr>
              <a:buFont typeface="Wingdings" panose="05000000000000000000" pitchFamily="2" charset="2"/>
              <a:buChar char="§"/>
            </a:pPr>
            <a:r>
              <a:rPr lang="en-GB" dirty="0" smtClean="0"/>
              <a:t>Tesla have manufactured electric cars and have begun using solar power to store energy for homes and large businesses. </a:t>
            </a:r>
          </a:p>
          <a:p>
            <a:pPr>
              <a:buFont typeface="Wingdings" panose="05000000000000000000" pitchFamily="2" charset="2"/>
              <a:buChar char="§"/>
            </a:pPr>
            <a:r>
              <a:rPr lang="en-GB" dirty="0" smtClean="0"/>
              <a:t>Overall it seems the company are changing the worlds attitude towards electric cars and are following through with what they are proposing.</a:t>
            </a:r>
            <a:endParaRPr lang="en-GB" dirty="0"/>
          </a:p>
        </p:txBody>
      </p:sp>
    </p:spTree>
    <p:extLst>
      <p:ext uri="{BB962C8B-B14F-4D97-AF65-F5344CB8AC3E}">
        <p14:creationId xmlns:p14="http://schemas.microsoft.com/office/powerpoint/2010/main" val="8134922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304800" y="1196752"/>
            <a:ext cx="8686800" cy="5544616"/>
          </a:xfrm>
        </p:spPr>
        <p:txBody>
          <a:bodyPr>
            <a:normAutofit fontScale="55000" lnSpcReduction="20000"/>
          </a:bodyPr>
          <a:lstStyle/>
          <a:p>
            <a:pPr>
              <a:lnSpc>
                <a:spcPct val="120000"/>
              </a:lnSpc>
              <a:buFont typeface="Wingdings" panose="05000000000000000000" pitchFamily="2" charset="2"/>
              <a:buChar char="§"/>
            </a:pPr>
            <a:r>
              <a:rPr lang="en-GB" b="1" dirty="0"/>
              <a:t>Berman, B. (2016, September). Electric cars pros and cons. Retrieved November 2018, from </a:t>
            </a:r>
            <a:r>
              <a:rPr lang="en-GB" b="1" dirty="0" smtClean="0"/>
              <a:t>plugincars.com</a:t>
            </a:r>
            <a:r>
              <a:rPr lang="en-GB" b="1" dirty="0"/>
              <a:t>: https://www.plugincars.com/electric-cars-pros-and-cons-128637.html</a:t>
            </a:r>
          </a:p>
          <a:p>
            <a:pPr>
              <a:lnSpc>
                <a:spcPct val="120000"/>
              </a:lnSpc>
              <a:buFont typeface="Wingdings" panose="05000000000000000000" pitchFamily="2" charset="2"/>
              <a:buChar char="§"/>
            </a:pPr>
            <a:r>
              <a:rPr lang="en-GB" b="1" dirty="0" err="1"/>
              <a:t>Cambell</a:t>
            </a:r>
            <a:r>
              <a:rPr lang="en-GB" b="1" dirty="0"/>
              <a:t>, P. (2018 , September). Retrieved November 2018, from Financial Times.com: https://www.ft.com/content/3f5ded00-bd7d-11e8-8274-55b72926558f</a:t>
            </a:r>
          </a:p>
          <a:p>
            <a:pPr>
              <a:lnSpc>
                <a:spcPct val="120000"/>
              </a:lnSpc>
              <a:buFont typeface="Wingdings" panose="05000000000000000000" pitchFamily="2" charset="2"/>
              <a:buChar char="§"/>
            </a:pPr>
            <a:r>
              <a:rPr lang="en-GB" b="1" dirty="0"/>
              <a:t>Google. (2018). Google Dictionary. Retrieved 2018, from https://www.google.co.uk/search?q=what+is+sustainability&amp;ie=&amp;oe=</a:t>
            </a:r>
          </a:p>
          <a:p>
            <a:pPr>
              <a:lnSpc>
                <a:spcPct val="120000"/>
              </a:lnSpc>
              <a:buFont typeface="Wingdings" panose="05000000000000000000" pitchFamily="2" charset="2"/>
              <a:buChar char="§"/>
            </a:pPr>
            <a:r>
              <a:rPr lang="en-GB" b="1" dirty="0" err="1" smtClean="0"/>
              <a:t>Gregersen</a:t>
            </a:r>
            <a:r>
              <a:rPr lang="en-GB" b="1" dirty="0"/>
              <a:t>, E., &amp; Schreiber, B. A. (2018, October). Tesla. </a:t>
            </a:r>
            <a:r>
              <a:rPr lang="en-GB" b="1" dirty="0" err="1"/>
              <a:t>inc.</a:t>
            </a:r>
            <a:r>
              <a:rPr lang="en-GB" b="1" dirty="0"/>
              <a:t> Retrieved November 2018, from Britannica.com: https://www.britannica.com/topic/Tesla-Motors</a:t>
            </a:r>
          </a:p>
          <a:p>
            <a:pPr>
              <a:lnSpc>
                <a:spcPct val="120000"/>
              </a:lnSpc>
              <a:buFont typeface="Wingdings" panose="05000000000000000000" pitchFamily="2" charset="2"/>
              <a:buChar char="§"/>
            </a:pPr>
            <a:r>
              <a:rPr lang="en-GB" b="1" dirty="0"/>
              <a:t>Shahan, Z. (2018 , October ). Retrieved November 2018 , from Cleantechnica.com: https://cleantechnica.com/2018/10/14/8-impossible-goals-tesla-achieved/</a:t>
            </a:r>
          </a:p>
          <a:p>
            <a:pPr>
              <a:lnSpc>
                <a:spcPct val="120000"/>
              </a:lnSpc>
              <a:buFont typeface="Wingdings" panose="05000000000000000000" pitchFamily="2" charset="2"/>
              <a:buChar char="§"/>
            </a:pPr>
            <a:r>
              <a:rPr lang="en-GB" b="1" dirty="0" smtClean="0"/>
              <a:t>Tesla. (2018). Tesla - About Tesla. Retrieved 2018, from Tesla.com: https://www.tesla.com/about</a:t>
            </a:r>
          </a:p>
          <a:p>
            <a:pPr>
              <a:lnSpc>
                <a:spcPct val="120000"/>
              </a:lnSpc>
              <a:buFont typeface="Wingdings" panose="05000000000000000000" pitchFamily="2" charset="2"/>
              <a:buChar char="§"/>
            </a:pPr>
            <a:endParaRPr lang="en-GB" b="1"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endParaRPr lang="en-GB" dirty="0"/>
          </a:p>
        </p:txBody>
      </p:sp>
    </p:spTree>
    <p:extLst>
      <p:ext uri="{BB962C8B-B14F-4D97-AF65-F5344CB8AC3E}">
        <p14:creationId xmlns:p14="http://schemas.microsoft.com/office/powerpoint/2010/main" val="340810404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7551</TotalTime>
  <Words>1233</Words>
  <Application>Microsoft Office PowerPoint</Application>
  <PresentationFormat>On-screen Show (4:3)</PresentationFormat>
  <Paragraphs>58</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Trek</vt:lpstr>
      <vt:lpstr>“Never doubt that a small group of thoughtful, committed citizens can change the world; indeed, it’s the only thing that ever has.” American cultural anthropologist Margaret Mead</vt:lpstr>
      <vt:lpstr> introduction - tesla </vt:lpstr>
      <vt:lpstr>sustainability</vt:lpstr>
      <vt:lpstr>Renewable energy </vt:lpstr>
      <vt:lpstr>Is tesla changing the world?</vt:lpstr>
      <vt:lpstr>Positives and negatives of electric cars </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“Never doubt that a small group of thoughtful, committed citizens can change the world; indeed, it’s the only thing that ever has.” American cultural anthropologist Margaret Mead</dc:title>
  <dc:creator>Hannah Kilburn</dc:creator>
  <cp:lastModifiedBy>Hannah Kilburn</cp:lastModifiedBy>
  <cp:revision>47</cp:revision>
  <dcterms:created xsi:type="dcterms:W3CDTF">2018-11-21T13:05:54Z</dcterms:created>
  <dcterms:modified xsi:type="dcterms:W3CDTF">2018-12-03T18:00:53Z</dcterms:modified>
</cp:coreProperties>
</file>