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y="10287000" cx="18288000"/>
  <p:notesSz cx="6858000" cy="9144000"/>
  <p:embeddedFontLst>
    <p:embeddedFont>
      <p:font typeface="Poppins"/>
      <p:regular r:id="rId24"/>
      <p:bold r:id="rId25"/>
      <p:italic r:id="rId26"/>
      <p:boldItalic r:id="rId27"/>
    </p:embeddedFont>
    <p:embeddedFont>
      <p:font typeface="Open Sans ExtraBold"/>
      <p:bold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Poppins-regular.fntdata"/><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Poppins-italic.fntdata"/><Relationship Id="rId25" Type="http://schemas.openxmlformats.org/officeDocument/2006/relationships/font" Target="fonts/Poppins-bold.fntdata"/><Relationship Id="rId28" Type="http://schemas.openxmlformats.org/officeDocument/2006/relationships/font" Target="fonts/OpenSansExtraBold-bold.fntdata"/><Relationship Id="rId27" Type="http://schemas.openxmlformats.org/officeDocument/2006/relationships/font" Target="fonts/Poppins-bold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OpenSansExtraBold-boldItalic.fntdata"/><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914400" y="3251200"/>
            <a:ext cx="7315200" cy="308133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2: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102" name="Google Shape;102;p2: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103" name="Google Shape;103;p2: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4" name="Google Shape;104;p2: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In the aspect of evaluating the importance of creativity and innovation, the presentation will focus on the development of unique products and services. Based on this, an advantage of technological advancement will be analysed concerning the development of an online chatting platform for the customers of the University of Wales Trinity Saint David such as staff, students and knowledge centres. </a:t>
            </a:r>
            <a:endParaRPr/>
          </a:p>
        </p:txBody>
      </p:sp>
      <p:sp>
        <p:nvSpPr>
          <p:cNvPr id="105" name="Google Shape;105;p2: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106" name="Google Shape;106;p2: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3: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119" name="Google Shape;119;p3: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120" name="Google Shape;120;p3:notes"/>
          <p:cNvSpPr/>
          <p:nvPr>
            <p:ph idx="3" type="sldImg"/>
          </p:nvPr>
        </p:nvSpPr>
        <p:spPr>
          <a:xfrm>
            <a:off x="2290763" y="512763"/>
            <a:ext cx="4562475"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1" name="Google Shape;121;p3: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development process of an online chatting platform can witness potential gaps and problems across the target market in terms of selling and usage of products. Since the market gap reflects disparities between customer needs and wants, the unique service pertaining to development of a common online chatting platform is likely to witness concerns with the failure to include meaningful content that will generate awareness among target customers in relevance to usage of the product. Further, this also determines the lack of efficacy in securing a credible competitive edge within the target market. This is also pivotal as the product can determine the inability to gain the attention of target customers such as staff, students and knowledge centres associated with the University of Wales Trinity Saint David. </a:t>
            </a:r>
            <a:endParaRPr/>
          </a:p>
        </p:txBody>
      </p:sp>
      <p:sp>
        <p:nvSpPr>
          <p:cNvPr id="122" name="Google Shape;122;p3: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123" name="Google Shape;123;p3: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4: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135" name="Google Shape;135;p4: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136" name="Google Shape;136;p4:notes"/>
          <p:cNvSpPr/>
          <p:nvPr>
            <p:ph idx="3" type="sldImg"/>
          </p:nvPr>
        </p:nvSpPr>
        <p:spPr>
          <a:xfrm>
            <a:off x="2290763" y="512763"/>
            <a:ext cx="4562475"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7" name="Google Shape;137;p4: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In terms of addressing potential market gaps, the developers of online chatting platforms can focus on effective solutions to gain a competitive base. This can be done by effectively penetrating aspects and components of the market by means of marketing research. This is vital in strengthening the awareness of the product across target customers, thereby meeting their core requirements. Further, the healthy development of online chatting platforms infers addressing market gaps by strengthening the utilisation of meaningful campaigns with the inclusion of social media and search engine optimisation tools. </a:t>
            </a:r>
            <a:endParaRPr/>
          </a:p>
        </p:txBody>
      </p:sp>
      <p:sp>
        <p:nvSpPr>
          <p:cNvPr id="138" name="Google Shape;138;p4: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139" name="Google Shape;139;p4: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5: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169" name="Google Shape;169;p5: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170" name="Google Shape;170;p5:notes"/>
          <p:cNvSpPr/>
          <p:nvPr>
            <p:ph idx="3" type="sldImg"/>
          </p:nvPr>
        </p:nvSpPr>
        <p:spPr>
          <a:xfrm>
            <a:off x="2290763" y="512763"/>
            <a:ext cx="4562475"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1" name="Google Shape;171;p5: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target market pertaining to development and creation of innovative products highlights the presence of intense competition that emphasises selling similar and potential products with the same features. This also highlights that across the target market competitors have acquired attention of a potential customer base which includes students, administrators and educators. Based on this, it can be identified that the development of online chatting platforms is likely to face threats of competition and rivalry. </a:t>
            </a:r>
            <a:endParaRPr/>
          </a:p>
        </p:txBody>
      </p:sp>
      <p:sp>
        <p:nvSpPr>
          <p:cNvPr id="172" name="Google Shape;172;p5: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173" name="Google Shape;173;p5: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6: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188" name="Google Shape;188;p6: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189" name="Google Shape;189;p6:notes"/>
          <p:cNvSpPr/>
          <p:nvPr>
            <p:ph idx="3" type="sldImg"/>
          </p:nvPr>
        </p:nvSpPr>
        <p:spPr>
          <a:xfrm>
            <a:off x="2290763" y="512763"/>
            <a:ext cx="4562475"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0" name="Google Shape;190;p6: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potential competitors concerning the development of online chatting platforms infer online chatting platforms such as Unibuddy and Swansea. The presence of such platforms is likely to pose a competitive rivalry for the developers of new online chatting platforms. Since the competitors have a secure credible market base, sustaining desirable positions can be highly challenging for new online chatting platforms. In this aspect, it has also been investigated that Unibuddy pertains to be highly popular among student and educator groups and is widely used as it effectively fulfils requirements of users. </a:t>
            </a:r>
            <a:endParaRPr/>
          </a:p>
        </p:txBody>
      </p:sp>
      <p:sp>
        <p:nvSpPr>
          <p:cNvPr id="191" name="Google Shape;191;p6: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192" name="Google Shape;192;p6: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7: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11" name="Google Shape;211;p7: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212" name="Google Shape;212;p7: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3" name="Google Shape;213;p7: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new online chatting platform will be promoted under the patient name of Witty Wizard. The business concept of this product will encourage the usage of innovative process and advancements. Based on this, developers of Witty Wizard will leverage the deployment of crucial and unique advancements. In addition, the product will be developed using a cloud computing model such as SaaS, that will help in effective management and operation of the platform. </a:t>
            </a:r>
            <a:endParaRPr/>
          </a:p>
        </p:txBody>
      </p:sp>
      <p:sp>
        <p:nvSpPr>
          <p:cNvPr id="214" name="Google Shape;214;p7: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15" name="Google Shape;215;p7: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8: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24" name="Google Shape;224;p8: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225" name="Google Shape;225;p8:notes"/>
          <p:cNvSpPr/>
          <p:nvPr>
            <p:ph idx="3" type="sldImg"/>
          </p:nvPr>
        </p:nvSpPr>
        <p:spPr>
          <a:xfrm>
            <a:off x="2290763" y="512763"/>
            <a:ext cx="4562475"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6" name="Google Shape;226;p8: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new online chatting platform will be promoted under the patient name of Witty Wizard. The business concept of this product will encourage the usage of innovative process and advancements. Based on this, developers of Witty Wizard will leverage the deployment of crucial and unique advancements. In addition, the product will be developed using a cloud computing model such as SaaS, that will help in effective management and operation of the platform. </a:t>
            </a:r>
            <a:endParaRPr/>
          </a:p>
        </p:txBody>
      </p:sp>
      <p:sp>
        <p:nvSpPr>
          <p:cNvPr id="227" name="Google Shape;227;p8: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28" name="Google Shape;228;p8: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9: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41" name="Google Shape;241;p9: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242" name="Google Shape;242;p9: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3" name="Google Shape;243;p9: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competitive differentiation strategy of Witty Wizard will emphasise on development of a product that offers distinct services and functionality. Based on this, the new online chapping platform will make use of new innovations and advancements such as the SaaS cloud computing model. This will help developers of Witty Wizard to enhance accessibility and scalability for users. </a:t>
            </a:r>
            <a:endParaRPr/>
          </a:p>
        </p:txBody>
      </p:sp>
      <p:sp>
        <p:nvSpPr>
          <p:cNvPr id="244" name="Google Shape;244;p9: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45" name="Google Shape;245;p9: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0: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53" name="Google Shape;253;p10: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254" name="Google Shape;254;p10:notes"/>
          <p:cNvSpPr/>
          <p:nvPr>
            <p:ph idx="3" type="sldImg"/>
          </p:nvPr>
        </p:nvSpPr>
        <p:spPr>
          <a:xfrm>
            <a:off x="2290763" y="512763"/>
            <a:ext cx="4562475"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5" name="Google Shape;255;p10: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product differentiation strategy for Witty Wizard will also emphasise on development of a chatting platform that frequently offers upgraded features and adds free messenger. In terms of safeguarding the security and privacy of users, the platform will boost end-to-end encryption measures, in addition, it can be accessed round-the-clock with a greater user-friendly experience. </a:t>
            </a:r>
            <a:endParaRPr/>
          </a:p>
        </p:txBody>
      </p:sp>
      <p:sp>
        <p:nvSpPr>
          <p:cNvPr id="256" name="Google Shape;256;p10: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57" name="Google Shape;257;p10: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1: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70" name="Google Shape;270;p11: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271" name="Google Shape;271;p11:notes"/>
          <p:cNvSpPr/>
          <p:nvPr>
            <p:ph idx="3" type="sldImg"/>
          </p:nvPr>
        </p:nvSpPr>
        <p:spPr>
          <a:xfrm>
            <a:off x="2290763" y="512763"/>
            <a:ext cx="4562475"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2" name="Google Shape;272;p11: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wider accessibility of Witty Wizard determines importance of an effective marketing strategy. Based on this, developers will focus on social media ad platforms, email marketing and customer journeys. Awareness of the product across potential users such as staff, students and knowledge centres will be done through social media tools. </a:t>
            </a:r>
            <a:endParaRPr/>
          </a:p>
        </p:txBody>
      </p:sp>
      <p:sp>
        <p:nvSpPr>
          <p:cNvPr id="273" name="Google Shape;273;p11: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74" name="Google Shape;274;p11: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2: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88" name="Google Shape;288;p12: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289" name="Google Shape;289;p12:notes"/>
          <p:cNvSpPr/>
          <p:nvPr>
            <p:ph idx="3" type="sldImg"/>
          </p:nvPr>
        </p:nvSpPr>
        <p:spPr>
          <a:xfrm>
            <a:off x="2290763" y="512763"/>
            <a:ext cx="4562475"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0" name="Google Shape;290;p12: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Based on the 4Ps of marketing strategy, Witty Wizard will be able to gain a sustainable competitive edge across the target market. The online chatting platform will also enhance and improve relationships with users by using the 4Ps of marketing strategy based on which aspects of product, price place and promotion will be covered. Moreover, concerning the engagement of target customers such as staff, students and knowledge centres of the University of Wales Trinity Saint David associated with the INSPIRE program, this marketing strategy will help in the promotion of products across popular channels. </a:t>
            </a:r>
            <a:endParaRPr/>
          </a:p>
        </p:txBody>
      </p:sp>
      <p:sp>
        <p:nvSpPr>
          <p:cNvPr id="291" name="Google Shape;291;p12: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92" name="Google Shape;292;p12: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13: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299" name="Google Shape;299;p13: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300" name="Google Shape;300;p13:notes"/>
          <p:cNvSpPr/>
          <p:nvPr>
            <p:ph idx="3" type="sldImg"/>
          </p:nvPr>
        </p:nvSpPr>
        <p:spPr>
          <a:xfrm>
            <a:off x="2290763" y="512763"/>
            <a:ext cx="4562475"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1" name="Google Shape;301;p13: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holistic development of Witty Wizard will align and adhere to parameters and statutory guidelines concerning PSI payment security. Essential guidelines will be aligned to address chances of fraud and criminal threats not only in the developing process but also considering users accessibility. </a:t>
            </a:r>
            <a:endParaRPr/>
          </a:p>
        </p:txBody>
      </p:sp>
      <p:sp>
        <p:nvSpPr>
          <p:cNvPr id="302" name="Google Shape;302;p13: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303" name="Google Shape;303;p13: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14: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310" name="Google Shape;310;p14: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311" name="Google Shape;311;p14: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2" name="Google Shape;312;p14: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administrators of University of Wales Trinity Saint David associated with INSPIRE program will comply with guidelines to ensure safety and integrity. Based on this, guidelines of the General Data Protection Regulation Data Protection Act 2018 and Privacy and Electronic Communication Regulations 2003 will be adhered concerning to the development of Witty Wizard. </a:t>
            </a:r>
            <a:endParaRPr/>
          </a:p>
        </p:txBody>
      </p:sp>
      <p:sp>
        <p:nvSpPr>
          <p:cNvPr id="313" name="Google Shape;313;p14: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314" name="Google Shape;314;p14: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15: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321" name="Google Shape;321;p15: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322" name="Google Shape;322;p15: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3" name="Google Shape;323;p15: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assignment is crucial in understanding the importance of innovation and creativity. In the context of the development of a product or service, it will help to focus on relevant parameters, approaches and processes, including marketing strategies. </a:t>
            </a:r>
            <a:endParaRPr/>
          </a:p>
        </p:txBody>
      </p:sp>
      <p:sp>
        <p:nvSpPr>
          <p:cNvPr id="324" name="Google Shape;324;p15: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325" name="Google Shape;325;p15: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16:notes"/>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333" name="Google Shape;333;p16:notes"/>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1.7.2013</a:t>
            </a:r>
            <a:endParaRPr/>
          </a:p>
        </p:txBody>
      </p:sp>
      <p:sp>
        <p:nvSpPr>
          <p:cNvPr id="334" name="Google Shape;334;p16:notes"/>
          <p:cNvSpPr/>
          <p:nvPr>
            <p:ph idx="3"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5" name="Google Shape;335;p16:notes"/>
          <p:cNvSpPr txBox="1"/>
          <p:nvPr>
            <p:ph idx="1" type="body"/>
          </p:nvPr>
        </p:nvSpPr>
        <p:spPr>
          <a:xfrm>
            <a:off x="914400" y="3251200"/>
            <a:ext cx="7315200" cy="308133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pitch pertaining to the development of a new online chatting platform has focussed on marketing tools and marketing strategies. Based on this, advancements and technologies, in addition to marketing strategies has been elaborated. </a:t>
            </a:r>
            <a:endParaRPr/>
          </a:p>
        </p:txBody>
      </p:sp>
      <p:sp>
        <p:nvSpPr>
          <p:cNvPr id="336" name="Google Shape;336;p16:notes"/>
          <p:cNvSpPr txBox="1"/>
          <p:nvPr>
            <p:ph idx="11" type="ftr"/>
          </p:nvPr>
        </p:nvSpPr>
        <p:spPr>
          <a:xfrm>
            <a:off x="0" y="6502400"/>
            <a:ext cx="3962400" cy="341313"/>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337" name="Google Shape;337;p16:notes"/>
          <p:cNvSpPr txBox="1"/>
          <p:nvPr>
            <p:ph idx="12" type="sldNum"/>
          </p:nvPr>
        </p:nvSpPr>
        <p:spPr>
          <a:xfrm>
            <a:off x="5180013" y="6502400"/>
            <a:ext cx="3962400" cy="341313"/>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rPr b="0" i="0" lang="en-US" sz="1200" u="none" cap="none" strike="noStrike">
                <a:solidFill>
                  <a:schemeClr val="dk1"/>
                </a:solidFill>
                <a:latin typeface="Calibri"/>
                <a:ea typeface="Calibri"/>
                <a:cs typeface="Calibri"/>
                <a:sym typeface="Calibri"/>
              </a:rPr>
              <a:t>‹#›</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17:notes"/>
          <p:cNvSpPr txBox="1"/>
          <p:nvPr>
            <p:ph idx="1" type="body"/>
          </p:nvPr>
        </p:nvSpPr>
        <p:spPr>
          <a:xfrm>
            <a:off x="914400" y="3251200"/>
            <a:ext cx="7315200" cy="308133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17:notes"/>
          <p:cNvSpPr/>
          <p:nvPr>
            <p:ph idx="2"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18:notes"/>
          <p:cNvSpPr txBox="1"/>
          <p:nvPr>
            <p:ph idx="1" type="body"/>
          </p:nvPr>
        </p:nvSpPr>
        <p:spPr>
          <a:xfrm>
            <a:off x="914400" y="3251200"/>
            <a:ext cx="7315200" cy="308133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18:notes"/>
          <p:cNvSpPr/>
          <p:nvPr>
            <p:ph idx="2" type="sldImg"/>
          </p:nvPr>
        </p:nvSpPr>
        <p:spPr>
          <a:xfrm>
            <a:off x="2857500" y="512763"/>
            <a:ext cx="3429000" cy="25669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 name="Shape 15"/>
        <p:cNvGrpSpPr/>
        <p:nvPr/>
      </p:nvGrpSpPr>
      <p:grpSpPr>
        <a:xfrm>
          <a:off x="0" y="0"/>
          <a:ext cx="0" cy="0"/>
          <a:chOff x="0" y="0"/>
          <a:chExt cx="0" cy="0"/>
        </a:xfrm>
      </p:grpSpPr>
      <p:sp>
        <p:nvSpPr>
          <p:cNvPr id="16" name="Google Shape;16;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3"/>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3"/>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22" name="Google Shape;22;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8" name="Google Shape;28;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4" name="Google Shape;34;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0" name="Google Shape;40;p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1" name="Google Shape;41;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7"/>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7" name="Google Shape;47;p7"/>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8" name="Google Shape;48;p7"/>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9" name="Google Shape;49;p7"/>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50" name="Google Shape;50;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0"/>
          <p:cNvSpPr/>
          <p:nvPr>
            <p:ph idx="2" type="pic"/>
          </p:nvPr>
        </p:nvSpPr>
        <p:spPr>
          <a:xfrm>
            <a:off x="1792288" y="612775"/>
            <a:ext cx="5486400" cy="4114800"/>
          </a:xfrm>
          <a:prstGeom prst="rect">
            <a:avLst/>
          </a:prstGeom>
          <a:noFill/>
          <a:ln>
            <a:noFill/>
          </a:ln>
        </p:spPr>
      </p:sp>
      <p:sp>
        <p:nvSpPr>
          <p:cNvPr id="68" name="Google Shape;68;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1"/>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8.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7.png"/><Relationship Id="rId5" Type="http://schemas.openxmlformats.org/officeDocument/2006/relationships/image" Target="../media/image11.png"/><Relationship Id="rId6"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0.jp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0.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2.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87" name="Shape 87"/>
        <p:cNvGrpSpPr/>
        <p:nvPr/>
      </p:nvGrpSpPr>
      <p:grpSpPr>
        <a:xfrm>
          <a:off x="0" y="0"/>
          <a:ext cx="0" cy="0"/>
          <a:chOff x="0" y="0"/>
          <a:chExt cx="0" cy="0"/>
        </a:xfrm>
      </p:grpSpPr>
      <p:grpSp>
        <p:nvGrpSpPr>
          <p:cNvPr id="88" name="Google Shape;88;p13"/>
          <p:cNvGrpSpPr/>
          <p:nvPr/>
        </p:nvGrpSpPr>
        <p:grpSpPr>
          <a:xfrm>
            <a:off x="7543800" y="-1"/>
            <a:ext cx="10896600" cy="10246251"/>
            <a:chOff x="0" y="0"/>
            <a:chExt cx="812800" cy="812800"/>
          </a:xfrm>
        </p:grpSpPr>
        <p:sp>
          <p:nvSpPr>
            <p:cNvPr id="89" name="Google Shape;89;p1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45D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3"/>
            <p:cNvSpPr txBox="1"/>
            <p:nvPr/>
          </p:nvSpPr>
          <p:spPr>
            <a:xfrm>
              <a:off x="76200" y="38100"/>
              <a:ext cx="660400" cy="6985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1" name="Google Shape;91;p13"/>
          <p:cNvSpPr txBox="1"/>
          <p:nvPr/>
        </p:nvSpPr>
        <p:spPr>
          <a:xfrm>
            <a:off x="290512" y="864453"/>
            <a:ext cx="8853488" cy="5341804"/>
          </a:xfrm>
          <a:prstGeom prst="rect">
            <a:avLst/>
          </a:prstGeom>
          <a:noFill/>
          <a:ln>
            <a:noFill/>
          </a:ln>
        </p:spPr>
        <p:txBody>
          <a:bodyPr anchorCtr="0" anchor="t" bIns="0" lIns="0" spcFirstLastPara="1" rIns="0" wrap="square" tIns="0">
            <a:spAutoFit/>
          </a:bodyPr>
          <a:lstStyle/>
          <a:p>
            <a:pPr indent="0" lvl="0" marL="0" marR="0" rtl="0" algn="l">
              <a:lnSpc>
                <a:spcPct val="471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40003"/>
              </a:lnSpc>
              <a:spcBef>
                <a:spcPts val="0"/>
              </a:spcBef>
              <a:spcAft>
                <a:spcPts val="0"/>
              </a:spcAft>
              <a:buNone/>
            </a:pPr>
            <a:r>
              <a:rPr b="1" i="0" lang="en-US" sz="6067" u="none" cap="none" strike="noStrike">
                <a:solidFill>
                  <a:srgbClr val="051D40"/>
                </a:solidFill>
                <a:latin typeface="Open Sans ExtraBold"/>
                <a:ea typeface="Open Sans ExtraBold"/>
                <a:cs typeface="Open Sans ExtraBold"/>
                <a:sym typeface="Open Sans ExtraBold"/>
              </a:rPr>
              <a:t>DEVELOPMENT OF INNOVATIVE PRODUCT OR UNIQUE SERVICE PROPOSITION</a:t>
            </a:r>
            <a:endParaRPr/>
          </a:p>
        </p:txBody>
      </p:sp>
      <p:sp>
        <p:nvSpPr>
          <p:cNvPr id="92" name="Google Shape;92;p13"/>
          <p:cNvSpPr/>
          <p:nvPr/>
        </p:nvSpPr>
        <p:spPr>
          <a:xfrm>
            <a:off x="8757394" y="7522582"/>
            <a:ext cx="8779632" cy="1733977"/>
          </a:xfrm>
          <a:custGeom>
            <a:rect b="b" l="l" r="r" t="t"/>
            <a:pathLst>
              <a:path extrusionOk="0" h="1733977" w="8779632">
                <a:moveTo>
                  <a:pt x="0" y="0"/>
                </a:moveTo>
                <a:lnTo>
                  <a:pt x="8779632" y="0"/>
                </a:lnTo>
                <a:lnTo>
                  <a:pt x="8779632" y="1733977"/>
                </a:lnTo>
                <a:lnTo>
                  <a:pt x="0" y="1733977"/>
                </a:lnTo>
                <a:lnTo>
                  <a:pt x="0" y="0"/>
                </a:lnTo>
                <a:close/>
              </a:path>
            </a:pathLst>
          </a:custGeom>
          <a:blipFill rotWithShape="1">
            <a:blip r:embed="rId3">
              <a:alphaModFix/>
            </a:blip>
            <a:stretch>
              <a:fillRect b="0" l="0" r="0" t="0"/>
            </a:stretch>
          </a:blipFill>
          <a:ln>
            <a:noFill/>
          </a:ln>
        </p:spPr>
      </p:sp>
      <p:grpSp>
        <p:nvGrpSpPr>
          <p:cNvPr id="93" name="Google Shape;93;p13"/>
          <p:cNvGrpSpPr/>
          <p:nvPr/>
        </p:nvGrpSpPr>
        <p:grpSpPr>
          <a:xfrm>
            <a:off x="8573918" y="3143201"/>
            <a:ext cx="9146584" cy="5246370"/>
            <a:chOff x="0" y="0"/>
            <a:chExt cx="7981950" cy="4578350"/>
          </a:xfrm>
        </p:grpSpPr>
        <p:sp>
          <p:nvSpPr>
            <p:cNvPr id="94" name="Google Shape;94;p13"/>
            <p:cNvSpPr/>
            <p:nvPr/>
          </p:nvSpPr>
          <p:spPr>
            <a:xfrm>
              <a:off x="765810" y="21590"/>
              <a:ext cx="6451600" cy="4326890"/>
            </a:xfrm>
            <a:custGeom>
              <a:rect b="b" l="l" r="r" t="t"/>
              <a:pathLst>
                <a:path extrusionOk="0" h="4326890" w="6451600">
                  <a:moveTo>
                    <a:pt x="6224270" y="0"/>
                  </a:moveTo>
                  <a:lnTo>
                    <a:pt x="226060" y="0"/>
                  </a:lnTo>
                  <a:cubicBezTo>
                    <a:pt x="101600" y="0"/>
                    <a:pt x="0" y="101600"/>
                    <a:pt x="0" y="226060"/>
                  </a:cubicBezTo>
                  <a:lnTo>
                    <a:pt x="0" y="4326890"/>
                  </a:lnTo>
                  <a:lnTo>
                    <a:pt x="6451601" y="4326890"/>
                  </a:lnTo>
                  <a:lnTo>
                    <a:pt x="6451601" y="226060"/>
                  </a:lnTo>
                  <a:cubicBezTo>
                    <a:pt x="6450331" y="101600"/>
                    <a:pt x="6348731" y="0"/>
                    <a:pt x="6224270" y="0"/>
                  </a:cubicBezTo>
                  <a:close/>
                  <a:moveTo>
                    <a:pt x="6252210" y="4043680"/>
                  </a:moveTo>
                  <a:lnTo>
                    <a:pt x="196851" y="4043680"/>
                  </a:lnTo>
                  <a:lnTo>
                    <a:pt x="196851" y="255270"/>
                  </a:lnTo>
                  <a:lnTo>
                    <a:pt x="6252210" y="255270"/>
                  </a:lnTo>
                  <a:lnTo>
                    <a:pt x="6252210" y="4043680"/>
                  </a:lnTo>
                  <a:close/>
                </a:path>
              </a:pathLst>
            </a:custGeom>
            <a:solidFill>
              <a:srgbClr val="24242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13"/>
            <p:cNvSpPr/>
            <p:nvPr/>
          </p:nvSpPr>
          <p:spPr>
            <a:xfrm>
              <a:off x="0" y="0"/>
              <a:ext cx="7981950" cy="4542790"/>
            </a:xfrm>
            <a:custGeom>
              <a:rect b="b" l="l" r="r" t="t"/>
              <a:pathLst>
                <a:path extrusionOk="0" h="4542790" w="7981950">
                  <a:moveTo>
                    <a:pt x="7239000" y="4348480"/>
                  </a:moveTo>
                  <a:lnTo>
                    <a:pt x="7239000" y="243840"/>
                  </a:lnTo>
                  <a:cubicBezTo>
                    <a:pt x="7239000" y="109220"/>
                    <a:pt x="7129780" y="0"/>
                    <a:pt x="6995160" y="0"/>
                  </a:cubicBezTo>
                  <a:lnTo>
                    <a:pt x="985520" y="0"/>
                  </a:lnTo>
                  <a:cubicBezTo>
                    <a:pt x="852170" y="0"/>
                    <a:pt x="742950" y="109220"/>
                    <a:pt x="742950" y="243840"/>
                  </a:cubicBezTo>
                  <a:lnTo>
                    <a:pt x="742950" y="4349750"/>
                  </a:lnTo>
                  <a:lnTo>
                    <a:pt x="0" y="4349750"/>
                  </a:lnTo>
                  <a:lnTo>
                    <a:pt x="0" y="4447540"/>
                  </a:lnTo>
                  <a:cubicBezTo>
                    <a:pt x="0" y="4500880"/>
                    <a:pt x="43180" y="4542790"/>
                    <a:pt x="95250" y="4542790"/>
                  </a:cubicBezTo>
                  <a:lnTo>
                    <a:pt x="7886700" y="4542790"/>
                  </a:lnTo>
                  <a:cubicBezTo>
                    <a:pt x="7940040" y="4542790"/>
                    <a:pt x="7981950" y="4499610"/>
                    <a:pt x="7981950" y="4447540"/>
                  </a:cubicBezTo>
                  <a:lnTo>
                    <a:pt x="7981950" y="4349750"/>
                  </a:lnTo>
                  <a:lnTo>
                    <a:pt x="7239000" y="4349750"/>
                  </a:lnTo>
                  <a:close/>
                  <a:moveTo>
                    <a:pt x="4519930" y="4348480"/>
                  </a:moveTo>
                  <a:lnTo>
                    <a:pt x="4519930" y="4349750"/>
                  </a:lnTo>
                  <a:cubicBezTo>
                    <a:pt x="4519930" y="4403090"/>
                    <a:pt x="4476750" y="4445000"/>
                    <a:pt x="4424680" y="4445000"/>
                  </a:cubicBezTo>
                  <a:lnTo>
                    <a:pt x="3557270" y="4445000"/>
                  </a:lnTo>
                  <a:cubicBezTo>
                    <a:pt x="3503930" y="4445000"/>
                    <a:pt x="3462020" y="4401820"/>
                    <a:pt x="3462020" y="4349750"/>
                  </a:cubicBezTo>
                  <a:lnTo>
                    <a:pt x="3462020" y="4348480"/>
                  </a:lnTo>
                  <a:lnTo>
                    <a:pt x="765810" y="4348480"/>
                  </a:lnTo>
                  <a:lnTo>
                    <a:pt x="765810" y="247650"/>
                  </a:lnTo>
                  <a:cubicBezTo>
                    <a:pt x="765810" y="123190"/>
                    <a:pt x="867410" y="21590"/>
                    <a:pt x="991870" y="21590"/>
                  </a:cubicBezTo>
                  <a:lnTo>
                    <a:pt x="6990080" y="21590"/>
                  </a:lnTo>
                  <a:cubicBezTo>
                    <a:pt x="7114539" y="21590"/>
                    <a:pt x="7216139" y="123190"/>
                    <a:pt x="7216139" y="247650"/>
                  </a:cubicBezTo>
                  <a:lnTo>
                    <a:pt x="7216139" y="4348480"/>
                  </a:lnTo>
                  <a:lnTo>
                    <a:pt x="4519930" y="4348480"/>
                  </a:lnTo>
                  <a:close/>
                </a:path>
              </a:pathLst>
            </a:custGeom>
            <a:solidFill>
              <a:srgbClr val="E9E9E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13"/>
            <p:cNvSpPr/>
            <p:nvPr/>
          </p:nvSpPr>
          <p:spPr>
            <a:xfrm>
              <a:off x="3460750" y="4349750"/>
              <a:ext cx="1059180" cy="96520"/>
            </a:xfrm>
            <a:custGeom>
              <a:rect b="b" l="l" r="r" t="t"/>
              <a:pathLst>
                <a:path extrusionOk="0" h="96520" w="1059180">
                  <a:moveTo>
                    <a:pt x="96520" y="96520"/>
                  </a:moveTo>
                  <a:lnTo>
                    <a:pt x="963930" y="96520"/>
                  </a:lnTo>
                  <a:cubicBezTo>
                    <a:pt x="1017270" y="96520"/>
                    <a:pt x="1059180" y="53340"/>
                    <a:pt x="1059180" y="1270"/>
                  </a:cubicBezTo>
                  <a:lnTo>
                    <a:pt x="1059180" y="0"/>
                  </a:lnTo>
                  <a:lnTo>
                    <a:pt x="0" y="0"/>
                  </a:lnTo>
                  <a:lnTo>
                    <a:pt x="0" y="1270"/>
                  </a:lnTo>
                  <a:cubicBezTo>
                    <a:pt x="0" y="53340"/>
                    <a:pt x="43180" y="96520"/>
                    <a:pt x="96520" y="96520"/>
                  </a:cubicBezTo>
                  <a:close/>
                </a:path>
              </a:pathLst>
            </a:custGeom>
            <a:solidFill>
              <a:srgbClr val="CCCC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13"/>
            <p:cNvSpPr/>
            <p:nvPr/>
          </p:nvSpPr>
          <p:spPr>
            <a:xfrm>
              <a:off x="163830" y="4542790"/>
              <a:ext cx="7654290" cy="35560"/>
            </a:xfrm>
            <a:custGeom>
              <a:rect b="b" l="l" r="r" t="t"/>
              <a:pathLst>
                <a:path extrusionOk="0" h="35560" w="7654290">
                  <a:moveTo>
                    <a:pt x="0" y="0"/>
                  </a:moveTo>
                  <a:cubicBezTo>
                    <a:pt x="0" y="20320"/>
                    <a:pt x="16510" y="35560"/>
                    <a:pt x="35560" y="35560"/>
                  </a:cubicBezTo>
                  <a:lnTo>
                    <a:pt x="7618730" y="35560"/>
                  </a:lnTo>
                  <a:cubicBezTo>
                    <a:pt x="7639050" y="35560"/>
                    <a:pt x="7654290" y="19050"/>
                    <a:pt x="7654290" y="0"/>
                  </a:cubicBezTo>
                  <a:lnTo>
                    <a:pt x="0" y="0"/>
                  </a:lnTo>
                  <a:close/>
                </a:path>
              </a:pathLst>
            </a:custGeom>
            <a:solidFill>
              <a:srgbClr val="CCCC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3"/>
            <p:cNvSpPr/>
            <p:nvPr/>
          </p:nvSpPr>
          <p:spPr>
            <a:xfrm>
              <a:off x="962660" y="276860"/>
              <a:ext cx="6055360" cy="3789680"/>
            </a:xfrm>
            <a:custGeom>
              <a:rect b="b" l="l" r="r" t="t"/>
              <a:pathLst>
                <a:path extrusionOk="0" h="3789680" w="6055360">
                  <a:moveTo>
                    <a:pt x="0" y="0"/>
                  </a:moveTo>
                  <a:lnTo>
                    <a:pt x="6055360" y="0"/>
                  </a:lnTo>
                  <a:lnTo>
                    <a:pt x="6055360" y="3789680"/>
                  </a:lnTo>
                  <a:lnTo>
                    <a:pt x="0" y="3789680"/>
                  </a:lnTo>
                  <a:close/>
                </a:path>
              </a:pathLst>
            </a:custGeom>
            <a:blipFill rotWithShape="1">
              <a:blip r:embed="rId4">
                <a:alphaModFix/>
              </a:blip>
              <a:stretch>
                <a:fillRect b="-3260" l="0" r="0" t="-3260"/>
              </a:stretch>
            </a:blipFill>
            <a:ln>
              <a:noFill/>
            </a:ln>
          </p:spPr>
        </p:sp>
      </p:grpSp>
      <p:sp>
        <p:nvSpPr>
          <p:cNvPr id="99" name="Google Shape;99;p13"/>
          <p:cNvSpPr txBox="1"/>
          <p:nvPr/>
        </p:nvSpPr>
        <p:spPr>
          <a:xfrm>
            <a:off x="315600" y="7693925"/>
            <a:ext cx="6423000" cy="199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sz="3600">
                <a:solidFill>
                  <a:schemeClr val="dk1"/>
                </a:solidFill>
                <a:latin typeface="Calibri"/>
                <a:ea typeface="Calibri"/>
                <a:cs typeface="Calibri"/>
                <a:sym typeface="Calibri"/>
              </a:rPr>
              <a:t>Name: Daniela Luncasu </a:t>
            </a:r>
            <a:endParaRPr b="1" sz="3600">
              <a:solidFill>
                <a:schemeClr val="dk1"/>
              </a:solidFill>
              <a:latin typeface="Calibri"/>
              <a:ea typeface="Calibri"/>
              <a:cs typeface="Calibri"/>
              <a:sym typeface="Calibri"/>
            </a:endParaRPr>
          </a:p>
          <a:p>
            <a:pPr indent="0" lvl="0" marL="0" rtl="0" algn="l">
              <a:spcBef>
                <a:spcPts val="0"/>
              </a:spcBef>
              <a:spcAft>
                <a:spcPts val="0"/>
              </a:spcAft>
              <a:buNone/>
            </a:pPr>
            <a:r>
              <a:rPr b="1" lang="en-US" sz="3600">
                <a:solidFill>
                  <a:schemeClr val="dk1"/>
                </a:solidFill>
                <a:latin typeface="Calibri"/>
                <a:ea typeface="Calibri"/>
                <a:cs typeface="Calibri"/>
                <a:sym typeface="Calibri"/>
              </a:rPr>
              <a:t>Student number: 2119889</a:t>
            </a:r>
            <a:endParaRPr b="1" sz="36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107" name="Shape 107"/>
        <p:cNvGrpSpPr/>
        <p:nvPr/>
      </p:nvGrpSpPr>
      <p:grpSpPr>
        <a:xfrm>
          <a:off x="0" y="0"/>
          <a:ext cx="0" cy="0"/>
          <a:chOff x="0" y="0"/>
          <a:chExt cx="0" cy="0"/>
        </a:xfrm>
      </p:grpSpPr>
      <p:sp>
        <p:nvSpPr>
          <p:cNvPr id="108" name="Google Shape;108;p14"/>
          <p:cNvSpPr/>
          <p:nvPr/>
        </p:nvSpPr>
        <p:spPr>
          <a:xfrm>
            <a:off x="0" y="0"/>
            <a:ext cx="18288000" cy="5143500"/>
          </a:xfrm>
          <a:custGeom>
            <a:rect b="b" l="l" r="r" t="t"/>
            <a:pathLst>
              <a:path extrusionOk="0" h="5143500" w="18288000">
                <a:moveTo>
                  <a:pt x="0" y="0"/>
                </a:moveTo>
                <a:lnTo>
                  <a:pt x="18288000" y="0"/>
                </a:lnTo>
                <a:lnTo>
                  <a:pt x="18288000" y="5143500"/>
                </a:lnTo>
                <a:lnTo>
                  <a:pt x="0" y="5143500"/>
                </a:lnTo>
                <a:lnTo>
                  <a:pt x="0" y="0"/>
                </a:lnTo>
                <a:close/>
              </a:path>
            </a:pathLst>
          </a:custGeom>
          <a:blipFill rotWithShape="1">
            <a:blip r:embed="rId3">
              <a:alphaModFix/>
            </a:blip>
            <a:stretch>
              <a:fillRect b="-64477" l="0" r="0" t="-72399"/>
            </a:stretch>
          </a:blipFill>
          <a:ln>
            <a:noFill/>
          </a:ln>
        </p:spPr>
      </p:sp>
      <p:grpSp>
        <p:nvGrpSpPr>
          <p:cNvPr id="109" name="Google Shape;109;p14"/>
          <p:cNvGrpSpPr/>
          <p:nvPr/>
        </p:nvGrpSpPr>
        <p:grpSpPr>
          <a:xfrm>
            <a:off x="-188217" y="9113639"/>
            <a:ext cx="18476217" cy="1173361"/>
            <a:chOff x="0" y="-38100"/>
            <a:chExt cx="4866164" cy="309033"/>
          </a:xfrm>
        </p:grpSpPr>
        <p:sp>
          <p:nvSpPr>
            <p:cNvPr id="110" name="Google Shape;110;p14"/>
            <p:cNvSpPr/>
            <p:nvPr/>
          </p:nvSpPr>
          <p:spPr>
            <a:xfrm>
              <a:off x="0" y="0"/>
              <a:ext cx="4866164" cy="270933"/>
            </a:xfrm>
            <a:custGeom>
              <a:rect b="b" l="l" r="r" t="t"/>
              <a:pathLst>
                <a:path extrusionOk="0" h="270933" w="4866164">
                  <a:moveTo>
                    <a:pt x="0" y="0"/>
                  </a:moveTo>
                  <a:lnTo>
                    <a:pt x="4866164" y="0"/>
                  </a:lnTo>
                  <a:lnTo>
                    <a:pt x="4866164" y="270933"/>
                  </a:lnTo>
                  <a:lnTo>
                    <a:pt x="0" y="270933"/>
                  </a:lnTo>
                  <a:close/>
                </a:path>
              </a:pathLst>
            </a:custGeom>
            <a:solidFill>
              <a:srgbClr val="5B98BA"/>
            </a:solidFill>
            <a:ln>
              <a:noFill/>
            </a:ln>
          </p:spPr>
        </p:sp>
        <p:sp>
          <p:nvSpPr>
            <p:cNvPr id="111" name="Google Shape;111;p14"/>
            <p:cNvSpPr txBox="1"/>
            <p:nvPr/>
          </p:nvSpPr>
          <p:spPr>
            <a:xfrm>
              <a:off x="0" y="-38100"/>
              <a:ext cx="4866164" cy="309033"/>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2" name="Google Shape;112;p14"/>
          <p:cNvGrpSpPr/>
          <p:nvPr/>
        </p:nvGrpSpPr>
        <p:grpSpPr>
          <a:xfrm>
            <a:off x="3367558" y="2445895"/>
            <a:ext cx="11552885" cy="5250548"/>
            <a:chOff x="0" y="-38100"/>
            <a:chExt cx="3042735" cy="1382860"/>
          </a:xfrm>
        </p:grpSpPr>
        <p:sp>
          <p:nvSpPr>
            <p:cNvPr id="113" name="Google Shape;113;p14"/>
            <p:cNvSpPr/>
            <p:nvPr/>
          </p:nvSpPr>
          <p:spPr>
            <a:xfrm>
              <a:off x="0" y="0"/>
              <a:ext cx="3042735" cy="1344760"/>
            </a:xfrm>
            <a:custGeom>
              <a:rect b="b" l="l" r="r" t="t"/>
              <a:pathLst>
                <a:path extrusionOk="0" h="1344760" w="3042735">
                  <a:moveTo>
                    <a:pt x="0" y="0"/>
                  </a:moveTo>
                  <a:lnTo>
                    <a:pt x="3042735" y="0"/>
                  </a:lnTo>
                  <a:lnTo>
                    <a:pt x="3042735" y="1344760"/>
                  </a:lnTo>
                  <a:lnTo>
                    <a:pt x="0" y="1344760"/>
                  </a:lnTo>
                  <a:close/>
                </a:path>
              </a:pathLst>
            </a:custGeom>
            <a:solidFill>
              <a:srgbClr val="145DA0"/>
            </a:solidFill>
            <a:ln>
              <a:noFill/>
            </a:ln>
          </p:spPr>
        </p:sp>
        <p:sp>
          <p:nvSpPr>
            <p:cNvPr id="114" name="Google Shape;114;p14"/>
            <p:cNvSpPr txBox="1"/>
            <p:nvPr/>
          </p:nvSpPr>
          <p:spPr>
            <a:xfrm>
              <a:off x="0" y="-38100"/>
              <a:ext cx="3042735" cy="138286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5" name="Google Shape;115;p14"/>
          <p:cNvSpPr txBox="1"/>
          <p:nvPr/>
        </p:nvSpPr>
        <p:spPr>
          <a:xfrm>
            <a:off x="6269838" y="2903493"/>
            <a:ext cx="5748323" cy="992039"/>
          </a:xfrm>
          <a:prstGeom prst="rect">
            <a:avLst/>
          </a:prstGeom>
          <a:noFill/>
          <a:ln>
            <a:noFill/>
          </a:ln>
        </p:spPr>
        <p:txBody>
          <a:bodyPr anchorCtr="0" anchor="t" bIns="0" lIns="0" spcFirstLastPara="1" rIns="0" wrap="square" tIns="0">
            <a:spAutoFit/>
          </a:bodyPr>
          <a:lstStyle/>
          <a:p>
            <a:pPr indent="0" lvl="0" marL="0" marR="0" rtl="0" algn="ctr">
              <a:lnSpc>
                <a:spcPct val="139989"/>
              </a:lnSpc>
              <a:spcBef>
                <a:spcPts val="0"/>
              </a:spcBef>
              <a:spcAft>
                <a:spcPts val="0"/>
              </a:spcAft>
              <a:buNone/>
            </a:pPr>
            <a:r>
              <a:rPr b="1" i="0" lang="en-US" sz="5854" u="none" cap="none" strike="noStrike">
                <a:solidFill>
                  <a:srgbClr val="FDFDFD"/>
                </a:solidFill>
                <a:latin typeface="Open Sans ExtraBold"/>
                <a:ea typeface="Open Sans ExtraBold"/>
                <a:cs typeface="Open Sans ExtraBold"/>
                <a:sym typeface="Open Sans ExtraBold"/>
              </a:rPr>
              <a:t>Introduction</a:t>
            </a:r>
            <a:endParaRPr/>
          </a:p>
        </p:txBody>
      </p:sp>
      <p:sp>
        <p:nvSpPr>
          <p:cNvPr id="116" name="Google Shape;116;p14"/>
          <p:cNvSpPr txBox="1"/>
          <p:nvPr/>
        </p:nvSpPr>
        <p:spPr>
          <a:xfrm>
            <a:off x="4074560" y="4287506"/>
            <a:ext cx="10494490" cy="2874039"/>
          </a:xfrm>
          <a:prstGeom prst="rect">
            <a:avLst/>
          </a:prstGeom>
          <a:noFill/>
          <a:ln>
            <a:noFill/>
          </a:ln>
        </p:spPr>
        <p:txBody>
          <a:bodyPr anchorCtr="0" anchor="t" bIns="0" lIns="0" spcFirstLastPara="1" rIns="0" wrap="square" tIns="0">
            <a:spAutoFit/>
          </a:bodyPr>
          <a:lstStyle/>
          <a:p>
            <a:pPr indent="-253561" lvl="1" marL="507122" marR="0" rtl="0" algn="l">
              <a:lnSpc>
                <a:spcPct val="140034"/>
              </a:lnSpc>
              <a:spcBef>
                <a:spcPts val="0"/>
              </a:spcBef>
              <a:spcAft>
                <a:spcPts val="0"/>
              </a:spcAft>
              <a:buClr>
                <a:srgbClr val="FDFDFD"/>
              </a:buClr>
              <a:buSzPts val="2348"/>
              <a:buFont typeface="Arial"/>
              <a:buChar char="•"/>
            </a:pPr>
            <a:r>
              <a:rPr b="0" i="0" lang="en-US" sz="2348" u="none" cap="none" strike="noStrike">
                <a:solidFill>
                  <a:srgbClr val="FDFDFD"/>
                </a:solidFill>
                <a:latin typeface="Poppins"/>
                <a:ea typeface="Poppins"/>
                <a:cs typeface="Poppins"/>
                <a:sym typeface="Poppins"/>
              </a:rPr>
              <a:t>The presentation will analyse the importance of innovation and creativity </a:t>
            </a:r>
            <a:endParaRPr/>
          </a:p>
          <a:p>
            <a:pPr indent="-253561" lvl="1" marL="507122" marR="0" rtl="0" algn="l">
              <a:lnSpc>
                <a:spcPct val="140034"/>
              </a:lnSpc>
              <a:spcBef>
                <a:spcPts val="0"/>
              </a:spcBef>
              <a:spcAft>
                <a:spcPts val="0"/>
              </a:spcAft>
              <a:buClr>
                <a:srgbClr val="FDFDFD"/>
              </a:buClr>
              <a:buSzPts val="2348"/>
              <a:buFont typeface="Arial"/>
              <a:buChar char="•"/>
            </a:pPr>
            <a:r>
              <a:rPr b="0" i="0" lang="en-US" sz="2348" u="none" cap="none" strike="noStrike">
                <a:solidFill>
                  <a:srgbClr val="FDFDFD"/>
                </a:solidFill>
                <a:latin typeface="Poppins"/>
                <a:ea typeface="Poppins"/>
                <a:cs typeface="Poppins"/>
                <a:sym typeface="Poppins"/>
              </a:rPr>
              <a:t>Develop a unique service to create an impact on society </a:t>
            </a:r>
            <a:endParaRPr/>
          </a:p>
          <a:p>
            <a:pPr indent="-253561" lvl="1" marL="507122" marR="0" rtl="0" algn="l">
              <a:lnSpc>
                <a:spcPct val="140034"/>
              </a:lnSpc>
              <a:spcBef>
                <a:spcPts val="0"/>
              </a:spcBef>
              <a:spcAft>
                <a:spcPts val="0"/>
              </a:spcAft>
              <a:buClr>
                <a:srgbClr val="FDFDFD"/>
              </a:buClr>
              <a:buSzPts val="2348"/>
              <a:buFont typeface="Arial"/>
              <a:buChar char="•"/>
            </a:pPr>
            <a:r>
              <a:rPr b="0" i="0" lang="en-US" sz="2348" u="none" cap="none" strike="noStrike">
                <a:solidFill>
                  <a:srgbClr val="FDFDFD"/>
                </a:solidFill>
                <a:latin typeface="Poppins"/>
                <a:ea typeface="Poppins"/>
                <a:cs typeface="Poppins"/>
                <a:sym typeface="Poppins"/>
              </a:rPr>
              <a:t>Concerned with the development of a common online chatting platform </a:t>
            </a:r>
            <a:endParaRPr/>
          </a:p>
          <a:p>
            <a:pPr indent="0" lvl="0" marL="0" marR="0" rtl="0" algn="l">
              <a:lnSpc>
                <a:spcPct val="140034"/>
              </a:lnSpc>
              <a:spcBef>
                <a:spcPts val="0"/>
              </a:spcBef>
              <a:spcAft>
                <a:spcPts val="0"/>
              </a:spcAft>
              <a:buNone/>
            </a:pPr>
            <a:r>
              <a:rPr b="0" i="0" lang="en-US" sz="2348" u="none" cap="none" strike="noStrike">
                <a:solidFill>
                  <a:srgbClr val="FDFDFD"/>
                </a:solidFill>
                <a:latin typeface="Poppins"/>
                <a:ea typeface="Poppins"/>
                <a:cs typeface="Poppins"/>
                <a:sym typeface="Poppins"/>
              </a:rPr>
              <a:t> </a:t>
            </a:r>
            <a:endParaRPr/>
          </a:p>
          <a:p>
            <a:pPr indent="0" lvl="0" marL="0" marR="0" rtl="0" algn="l">
              <a:lnSpc>
                <a:spcPct val="140034"/>
              </a:lnSpc>
              <a:spcBef>
                <a:spcPts val="0"/>
              </a:spcBef>
              <a:spcAft>
                <a:spcPts val="0"/>
              </a:spcAft>
              <a:buNone/>
            </a:pPr>
            <a:r>
              <a:t/>
            </a:r>
            <a:endParaRPr b="0" i="0" sz="2348" u="none" cap="none" strike="noStrike">
              <a:solidFill>
                <a:srgbClr val="FDFDFD"/>
              </a:solidFill>
              <a:latin typeface="Poppins"/>
              <a:ea typeface="Poppins"/>
              <a:cs typeface="Poppins"/>
              <a:sym typeface="Poppin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124" name="Shape 124"/>
        <p:cNvGrpSpPr/>
        <p:nvPr/>
      </p:nvGrpSpPr>
      <p:grpSpPr>
        <a:xfrm>
          <a:off x="0" y="0"/>
          <a:ext cx="0" cy="0"/>
          <a:chOff x="0" y="0"/>
          <a:chExt cx="0" cy="0"/>
        </a:xfrm>
      </p:grpSpPr>
      <p:grpSp>
        <p:nvGrpSpPr>
          <p:cNvPr id="125" name="Google Shape;125;p15"/>
          <p:cNvGrpSpPr/>
          <p:nvPr/>
        </p:nvGrpSpPr>
        <p:grpSpPr>
          <a:xfrm>
            <a:off x="10239603" y="1122782"/>
            <a:ext cx="7019697" cy="10556306"/>
            <a:chOff x="0" y="0"/>
            <a:chExt cx="660400" cy="993118"/>
          </a:xfrm>
        </p:grpSpPr>
        <p:sp>
          <p:nvSpPr>
            <p:cNvPr id="126" name="Google Shape;126;p15"/>
            <p:cNvSpPr/>
            <p:nvPr/>
          </p:nvSpPr>
          <p:spPr>
            <a:xfrm>
              <a:off x="0" y="0"/>
              <a:ext cx="660400" cy="993118"/>
            </a:xfrm>
            <a:custGeom>
              <a:rect b="b" l="l" r="r" t="t"/>
              <a:pathLst>
                <a:path extrusionOk="0" h="993118" w="660400">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32507"/>
                  </a:cubicBezTo>
                  <a:lnTo>
                    <a:pt x="660400" y="993118"/>
                  </a:lnTo>
                  <a:lnTo>
                    <a:pt x="0" y="993118"/>
                  </a:lnTo>
                  <a:lnTo>
                    <a:pt x="0" y="332998"/>
                  </a:lnTo>
                  <a:cubicBezTo>
                    <a:pt x="1782" y="185660"/>
                    <a:pt x="93019" y="64045"/>
                    <a:pt x="220252" y="19070"/>
                  </a:cubicBezTo>
                  <a:close/>
                </a:path>
              </a:pathLst>
            </a:custGeom>
            <a:solidFill>
              <a:srgbClr val="145D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15"/>
            <p:cNvSpPr txBox="1"/>
            <p:nvPr/>
          </p:nvSpPr>
          <p:spPr>
            <a:xfrm>
              <a:off x="0" y="88900"/>
              <a:ext cx="660400" cy="904218"/>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 name="Google Shape;128;p15"/>
          <p:cNvGrpSpPr/>
          <p:nvPr/>
        </p:nvGrpSpPr>
        <p:grpSpPr>
          <a:xfrm>
            <a:off x="10618778" y="2012827"/>
            <a:ext cx="6261345" cy="6261345"/>
            <a:chOff x="6350" y="6350"/>
            <a:chExt cx="8903970" cy="8903970"/>
          </a:xfrm>
        </p:grpSpPr>
        <p:sp>
          <p:nvSpPr>
            <p:cNvPr id="129" name="Google Shape;129;p15"/>
            <p:cNvSpPr/>
            <p:nvPr/>
          </p:nvSpPr>
          <p:spPr>
            <a:xfrm>
              <a:off x="6350" y="6350"/>
              <a:ext cx="8903970" cy="8903970"/>
            </a:xfrm>
            <a:custGeom>
              <a:rect b="b" l="l" r="r" t="t"/>
              <a:pathLst>
                <a:path extrusionOk="0" h="8903970" w="8903970">
                  <a:moveTo>
                    <a:pt x="4451350" y="8903970"/>
                  </a:moveTo>
                  <a:cubicBezTo>
                    <a:pt x="1997710" y="8903970"/>
                    <a:pt x="0" y="6906260"/>
                    <a:pt x="0" y="4451350"/>
                  </a:cubicBezTo>
                  <a:cubicBezTo>
                    <a:pt x="0" y="1996440"/>
                    <a:pt x="1997710" y="0"/>
                    <a:pt x="4451350" y="0"/>
                  </a:cubicBezTo>
                  <a:cubicBezTo>
                    <a:pt x="6904990" y="0"/>
                    <a:pt x="8903970" y="1997710"/>
                    <a:pt x="8903970" y="4451350"/>
                  </a:cubicBezTo>
                  <a:cubicBezTo>
                    <a:pt x="8903970" y="6904990"/>
                    <a:pt x="6906260" y="8903970"/>
                    <a:pt x="4451350" y="8903970"/>
                  </a:cubicBezTo>
                  <a:close/>
                  <a:moveTo>
                    <a:pt x="4451350" y="19050"/>
                  </a:moveTo>
                  <a:cubicBezTo>
                    <a:pt x="2007870" y="19050"/>
                    <a:pt x="19050" y="2007870"/>
                    <a:pt x="19050" y="4451350"/>
                  </a:cubicBezTo>
                  <a:cubicBezTo>
                    <a:pt x="19050" y="6894830"/>
                    <a:pt x="2007870" y="8883650"/>
                    <a:pt x="4451350" y="8883650"/>
                  </a:cubicBezTo>
                  <a:cubicBezTo>
                    <a:pt x="6894830" y="8883650"/>
                    <a:pt x="8883650" y="6894830"/>
                    <a:pt x="8883650" y="4451350"/>
                  </a:cubicBezTo>
                  <a:cubicBezTo>
                    <a:pt x="8883650" y="2007870"/>
                    <a:pt x="6896100" y="19050"/>
                    <a:pt x="4451350" y="1905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15"/>
            <p:cNvSpPr/>
            <p:nvPr/>
          </p:nvSpPr>
          <p:spPr>
            <a:xfrm>
              <a:off x="154940" y="154940"/>
              <a:ext cx="8605520" cy="8605520"/>
            </a:xfrm>
            <a:custGeom>
              <a:rect b="b" l="l" r="r" t="t"/>
              <a:pathLst>
                <a:path extrusionOk="0" h="8605520" w="8605520">
                  <a:moveTo>
                    <a:pt x="8605520" y="4302760"/>
                  </a:moveTo>
                  <a:cubicBezTo>
                    <a:pt x="8605520" y="6678930"/>
                    <a:pt x="6678930" y="8605520"/>
                    <a:pt x="4302760" y="8605520"/>
                  </a:cubicBezTo>
                  <a:cubicBezTo>
                    <a:pt x="1926590" y="8605520"/>
                    <a:pt x="0" y="6680200"/>
                    <a:pt x="0" y="4302760"/>
                  </a:cubicBezTo>
                  <a:cubicBezTo>
                    <a:pt x="0" y="1925320"/>
                    <a:pt x="1926590" y="0"/>
                    <a:pt x="4302760" y="0"/>
                  </a:cubicBezTo>
                  <a:cubicBezTo>
                    <a:pt x="6678930" y="0"/>
                    <a:pt x="8605520" y="1926590"/>
                    <a:pt x="8605520" y="4302760"/>
                  </a:cubicBezTo>
                  <a:close/>
                </a:path>
              </a:pathLst>
            </a:custGeom>
            <a:blipFill rotWithShape="1">
              <a:blip r:embed="rId3">
                <a:alphaModFix/>
              </a:blip>
              <a:stretch>
                <a:fillRect b="0" l="-24960" r="-2496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1" name="Google Shape;131;p15"/>
          <p:cNvSpPr txBox="1"/>
          <p:nvPr/>
        </p:nvSpPr>
        <p:spPr>
          <a:xfrm>
            <a:off x="1340540" y="4633582"/>
            <a:ext cx="8414772" cy="2140324"/>
          </a:xfrm>
          <a:prstGeom prst="rect">
            <a:avLst/>
          </a:prstGeom>
          <a:noFill/>
          <a:ln>
            <a:noFill/>
          </a:ln>
        </p:spPr>
        <p:txBody>
          <a:bodyPr anchorCtr="0" anchor="t" bIns="0" lIns="0" spcFirstLastPara="1" rIns="0" wrap="square" tIns="0">
            <a:spAutoFit/>
          </a:bodyPr>
          <a:lstStyle/>
          <a:p>
            <a:pPr indent="-219244" lvl="1" marL="438488" marR="0" rtl="0" algn="l">
              <a:lnSpc>
                <a:spcPct val="140118"/>
              </a:lnSpc>
              <a:spcBef>
                <a:spcPts val="0"/>
              </a:spcBef>
              <a:spcAft>
                <a:spcPts val="0"/>
              </a:spcAft>
              <a:buClr>
                <a:srgbClr val="051D40"/>
              </a:buClr>
              <a:buSzPts val="2029"/>
              <a:buFont typeface="Arial"/>
              <a:buChar char="•"/>
            </a:pPr>
            <a:r>
              <a:rPr b="0" i="0" lang="en-US" sz="2029" u="none" cap="none" strike="noStrike">
                <a:solidFill>
                  <a:srgbClr val="051D40"/>
                </a:solidFill>
                <a:latin typeface="Poppins"/>
                <a:ea typeface="Poppins"/>
                <a:cs typeface="Poppins"/>
                <a:sym typeface="Poppins"/>
              </a:rPr>
              <a:t>Market gap infers the disparities between customer needs and wants (Vidor et al., 2023)</a:t>
            </a:r>
            <a:endParaRPr/>
          </a:p>
          <a:p>
            <a:pPr indent="-219244" lvl="1" marL="438488" marR="0" rtl="0" algn="l">
              <a:lnSpc>
                <a:spcPct val="140118"/>
              </a:lnSpc>
              <a:spcBef>
                <a:spcPts val="0"/>
              </a:spcBef>
              <a:spcAft>
                <a:spcPts val="0"/>
              </a:spcAft>
              <a:buClr>
                <a:srgbClr val="051D40"/>
              </a:buClr>
              <a:buSzPts val="2029"/>
              <a:buFont typeface="Arial"/>
              <a:buChar char="•"/>
            </a:pPr>
            <a:r>
              <a:rPr b="0" i="0" lang="en-US" sz="2029" u="none" cap="none" strike="noStrike">
                <a:solidFill>
                  <a:srgbClr val="051D40"/>
                </a:solidFill>
                <a:latin typeface="Poppins"/>
                <a:ea typeface="Poppins"/>
                <a:cs typeface="Poppins"/>
                <a:sym typeface="Poppins"/>
              </a:rPr>
              <a:t>Failure to enhance meaningful promotional chat message</a:t>
            </a:r>
            <a:endParaRPr/>
          </a:p>
          <a:p>
            <a:pPr indent="-219244" lvl="1" marL="438488" marR="0" rtl="0" algn="l">
              <a:lnSpc>
                <a:spcPct val="140118"/>
              </a:lnSpc>
              <a:spcBef>
                <a:spcPts val="0"/>
              </a:spcBef>
              <a:spcAft>
                <a:spcPts val="0"/>
              </a:spcAft>
              <a:buClr>
                <a:srgbClr val="051D40"/>
              </a:buClr>
              <a:buSzPts val="2029"/>
              <a:buFont typeface="Arial"/>
              <a:buChar char="•"/>
            </a:pPr>
            <a:r>
              <a:rPr b="0" i="0" lang="en-US" sz="2029" u="none" cap="none" strike="noStrike">
                <a:solidFill>
                  <a:srgbClr val="051D40"/>
                </a:solidFill>
                <a:latin typeface="Poppins"/>
                <a:ea typeface="Poppins"/>
                <a:cs typeface="Poppins"/>
                <a:sym typeface="Poppins"/>
              </a:rPr>
              <a:t>Sustenance of expected competitive edge in terms of selling online chatting platform</a:t>
            </a:r>
            <a:endParaRPr/>
          </a:p>
          <a:p>
            <a:pPr indent="0" lvl="0" marL="0" marR="0" rtl="0" algn="l">
              <a:lnSpc>
                <a:spcPct val="140049"/>
              </a:lnSpc>
              <a:spcBef>
                <a:spcPts val="0"/>
              </a:spcBef>
              <a:spcAft>
                <a:spcPts val="0"/>
              </a:spcAft>
              <a:buNone/>
            </a:pPr>
            <a:r>
              <a:t/>
            </a:r>
            <a:endParaRPr b="0" i="0" sz="2029" u="none" cap="none" strike="noStrike">
              <a:solidFill>
                <a:srgbClr val="051D40"/>
              </a:solidFill>
              <a:latin typeface="Poppins"/>
              <a:ea typeface="Poppins"/>
              <a:cs typeface="Poppins"/>
              <a:sym typeface="Poppins"/>
            </a:endParaRPr>
          </a:p>
        </p:txBody>
      </p:sp>
      <p:sp>
        <p:nvSpPr>
          <p:cNvPr id="132" name="Google Shape;132;p15"/>
          <p:cNvSpPr txBox="1"/>
          <p:nvPr/>
        </p:nvSpPr>
        <p:spPr>
          <a:xfrm>
            <a:off x="1547980" y="3429484"/>
            <a:ext cx="8207332" cy="795227"/>
          </a:xfrm>
          <a:prstGeom prst="rect">
            <a:avLst/>
          </a:prstGeom>
          <a:noFill/>
          <a:ln>
            <a:noFill/>
          </a:ln>
        </p:spPr>
        <p:txBody>
          <a:bodyPr anchorCtr="0" anchor="t" bIns="0" lIns="0" spcFirstLastPara="1" rIns="0" wrap="square" tIns="0">
            <a:spAutoFit/>
          </a:bodyPr>
          <a:lstStyle/>
          <a:p>
            <a:pPr indent="0" lvl="0" marL="0" marR="0" rtl="0" algn="l">
              <a:lnSpc>
                <a:spcPct val="140012"/>
              </a:lnSpc>
              <a:spcBef>
                <a:spcPts val="0"/>
              </a:spcBef>
              <a:spcAft>
                <a:spcPts val="0"/>
              </a:spcAft>
              <a:buNone/>
            </a:pPr>
            <a:r>
              <a:rPr b="1" i="0" lang="en-US" sz="4691" u="none" cap="none" strike="noStrike">
                <a:solidFill>
                  <a:srgbClr val="051D40"/>
                </a:solidFill>
                <a:latin typeface="Open Sans ExtraBold"/>
                <a:ea typeface="Open Sans ExtraBold"/>
                <a:cs typeface="Open Sans ExtraBold"/>
                <a:sym typeface="Open Sans ExtraBold"/>
              </a:rPr>
              <a:t>Market gap or problem</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140" name="Shape 140"/>
        <p:cNvGrpSpPr/>
        <p:nvPr/>
      </p:nvGrpSpPr>
      <p:grpSpPr>
        <a:xfrm>
          <a:off x="0" y="0"/>
          <a:ext cx="0" cy="0"/>
          <a:chOff x="0" y="0"/>
          <a:chExt cx="0" cy="0"/>
        </a:xfrm>
      </p:grpSpPr>
      <p:grpSp>
        <p:nvGrpSpPr>
          <p:cNvPr id="141" name="Google Shape;141;p16"/>
          <p:cNvGrpSpPr/>
          <p:nvPr/>
        </p:nvGrpSpPr>
        <p:grpSpPr>
          <a:xfrm>
            <a:off x="13266830" y="-144661"/>
            <a:ext cx="5021170" cy="10431661"/>
            <a:chOff x="0" y="-38100"/>
            <a:chExt cx="1322448" cy="2747433"/>
          </a:xfrm>
        </p:grpSpPr>
        <p:sp>
          <p:nvSpPr>
            <p:cNvPr id="142" name="Google Shape;142;p16"/>
            <p:cNvSpPr/>
            <p:nvPr/>
          </p:nvSpPr>
          <p:spPr>
            <a:xfrm>
              <a:off x="0" y="0"/>
              <a:ext cx="1322448" cy="2709333"/>
            </a:xfrm>
            <a:custGeom>
              <a:rect b="b" l="l" r="r" t="t"/>
              <a:pathLst>
                <a:path extrusionOk="0" h="2709333" w="1322448">
                  <a:moveTo>
                    <a:pt x="0" y="0"/>
                  </a:moveTo>
                  <a:lnTo>
                    <a:pt x="1322448" y="0"/>
                  </a:lnTo>
                  <a:lnTo>
                    <a:pt x="1322448" y="2709333"/>
                  </a:lnTo>
                  <a:lnTo>
                    <a:pt x="0" y="2709333"/>
                  </a:lnTo>
                  <a:close/>
                </a:path>
              </a:pathLst>
            </a:custGeom>
            <a:solidFill>
              <a:srgbClr val="051D40"/>
            </a:solidFill>
            <a:ln>
              <a:noFill/>
            </a:ln>
          </p:spPr>
        </p:sp>
        <p:sp>
          <p:nvSpPr>
            <p:cNvPr id="143" name="Google Shape;143;p16"/>
            <p:cNvSpPr txBox="1"/>
            <p:nvPr/>
          </p:nvSpPr>
          <p:spPr>
            <a:xfrm>
              <a:off x="0" y="-38100"/>
              <a:ext cx="1322448" cy="2747433"/>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4" name="Google Shape;144;p16"/>
          <p:cNvSpPr txBox="1"/>
          <p:nvPr/>
        </p:nvSpPr>
        <p:spPr>
          <a:xfrm>
            <a:off x="1968384" y="561976"/>
            <a:ext cx="8510696" cy="114427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i="0" lang="en-US" sz="6700" u="none" cap="none" strike="noStrike">
                <a:solidFill>
                  <a:srgbClr val="051D40"/>
                </a:solidFill>
                <a:latin typeface="Open Sans ExtraBold"/>
                <a:ea typeface="Open Sans ExtraBold"/>
                <a:cs typeface="Open Sans ExtraBold"/>
                <a:sym typeface="Open Sans ExtraBold"/>
              </a:rPr>
              <a:t>Proposed solution</a:t>
            </a:r>
            <a:endParaRPr/>
          </a:p>
        </p:txBody>
      </p:sp>
      <p:grpSp>
        <p:nvGrpSpPr>
          <p:cNvPr id="145" name="Google Shape;145;p16"/>
          <p:cNvGrpSpPr/>
          <p:nvPr/>
        </p:nvGrpSpPr>
        <p:grpSpPr>
          <a:xfrm>
            <a:off x="644735" y="461354"/>
            <a:ext cx="3564204" cy="3564204"/>
            <a:chOff x="0" y="0"/>
            <a:chExt cx="812800" cy="812800"/>
          </a:xfrm>
        </p:grpSpPr>
        <p:sp>
          <p:nvSpPr>
            <p:cNvPr id="146" name="Google Shape;146;p1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952500">
              <a:solidFill>
                <a:srgbClr val="051D40">
                  <a:alpha val="15294"/>
                </a:srgbClr>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6"/>
            <p:cNvSpPr txBox="1"/>
            <p:nvPr/>
          </p:nvSpPr>
          <p:spPr>
            <a:xfrm>
              <a:off x="76200" y="38100"/>
              <a:ext cx="660400" cy="6985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8" name="Google Shape;148;p16"/>
          <p:cNvSpPr/>
          <p:nvPr/>
        </p:nvSpPr>
        <p:spPr>
          <a:xfrm>
            <a:off x="9963700" y="300130"/>
            <a:ext cx="8030542" cy="9598848"/>
          </a:xfrm>
          <a:custGeom>
            <a:rect b="b" l="l" r="r" t="t"/>
            <a:pathLst>
              <a:path extrusionOk="0" h="10286874" w="8606155">
                <a:moveTo>
                  <a:pt x="8606155" y="10251441"/>
                </a:moveTo>
                <a:cubicBezTo>
                  <a:pt x="8606155" y="10284588"/>
                  <a:pt x="8595487" y="10286874"/>
                  <a:pt x="8567674" y="10286874"/>
                </a:cubicBezTo>
                <a:cubicBezTo>
                  <a:pt x="5713094" y="10286239"/>
                  <a:pt x="2858643" y="10286239"/>
                  <a:pt x="4064" y="10286239"/>
                </a:cubicBezTo>
                <a:cubicBezTo>
                  <a:pt x="0" y="10272396"/>
                  <a:pt x="6350" y="10259823"/>
                  <a:pt x="9271" y="10246996"/>
                </a:cubicBezTo>
                <a:cubicBezTo>
                  <a:pt x="134747" y="9685402"/>
                  <a:pt x="260350" y="9123935"/>
                  <a:pt x="386207" y="8562467"/>
                </a:cubicBezTo>
                <a:cubicBezTo>
                  <a:pt x="565658" y="7761986"/>
                  <a:pt x="745490" y="6961633"/>
                  <a:pt x="924814" y="6161151"/>
                </a:cubicBezTo>
                <a:cubicBezTo>
                  <a:pt x="1146302" y="5172583"/>
                  <a:pt x="1367282" y="4184015"/>
                  <a:pt x="1588643" y="3195574"/>
                </a:cubicBezTo>
                <a:cubicBezTo>
                  <a:pt x="1813560" y="2191385"/>
                  <a:pt x="2038604" y="1187323"/>
                  <a:pt x="2264156" y="183261"/>
                </a:cubicBezTo>
                <a:cubicBezTo>
                  <a:pt x="2277872" y="122174"/>
                  <a:pt x="2286635" y="59690"/>
                  <a:pt x="2308860" y="635"/>
                </a:cubicBezTo>
                <a:cubicBezTo>
                  <a:pt x="4395216" y="635"/>
                  <a:pt x="6481572" y="635"/>
                  <a:pt x="8567928" y="0"/>
                </a:cubicBezTo>
                <a:cubicBezTo>
                  <a:pt x="8596249" y="0"/>
                  <a:pt x="8605901" y="3429"/>
                  <a:pt x="8605901" y="35814"/>
                </a:cubicBezTo>
                <a:cubicBezTo>
                  <a:pt x="8605139" y="3441066"/>
                  <a:pt x="8605139" y="6846317"/>
                  <a:pt x="8606155" y="10251441"/>
                </a:cubicBezTo>
                <a:close/>
              </a:path>
            </a:pathLst>
          </a:custGeom>
          <a:blipFill rotWithShape="1">
            <a:blip r:embed="rId3">
              <a:alphaModFix/>
            </a:blip>
            <a:stretch>
              <a:fillRect b="0" l="-28000" r="-51455"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9" name="Google Shape;149;p16"/>
          <p:cNvGrpSpPr/>
          <p:nvPr/>
        </p:nvGrpSpPr>
        <p:grpSpPr>
          <a:xfrm>
            <a:off x="14700679" y="7074186"/>
            <a:ext cx="5946973" cy="5946973"/>
            <a:chOff x="0" y="0"/>
            <a:chExt cx="812800" cy="812800"/>
          </a:xfrm>
        </p:grpSpPr>
        <p:sp>
          <p:nvSpPr>
            <p:cNvPr id="150" name="Google Shape;150;p1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952500">
              <a:solidFill>
                <a:srgbClr val="FFFFFF">
                  <a:alpha val="15294"/>
                </a:srgbClr>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6"/>
            <p:cNvSpPr txBox="1"/>
            <p:nvPr/>
          </p:nvSpPr>
          <p:spPr>
            <a:xfrm>
              <a:off x="76200" y="38100"/>
              <a:ext cx="660400" cy="6985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 name="Google Shape;152;p16"/>
          <p:cNvGrpSpPr/>
          <p:nvPr/>
        </p:nvGrpSpPr>
        <p:grpSpPr>
          <a:xfrm>
            <a:off x="644735" y="2807343"/>
            <a:ext cx="11387207" cy="3443385"/>
            <a:chOff x="0" y="-38100"/>
            <a:chExt cx="2999100" cy="906900"/>
          </a:xfrm>
        </p:grpSpPr>
        <p:sp>
          <p:nvSpPr>
            <p:cNvPr id="153" name="Google Shape;153;p16"/>
            <p:cNvSpPr/>
            <p:nvPr/>
          </p:nvSpPr>
          <p:spPr>
            <a:xfrm>
              <a:off x="0" y="0"/>
              <a:ext cx="2999100" cy="868800"/>
            </a:xfrm>
            <a:custGeom>
              <a:rect b="b" l="l" r="r" t="t"/>
              <a:pathLst>
                <a:path extrusionOk="0" h="868800" w="2999100">
                  <a:moveTo>
                    <a:pt x="9518" y="0"/>
                  </a:moveTo>
                  <a:lnTo>
                    <a:pt x="2989581" y="0"/>
                  </a:lnTo>
                  <a:cubicBezTo>
                    <a:pt x="2992106" y="0"/>
                    <a:pt x="2994527" y="1003"/>
                    <a:pt x="2996312" y="2788"/>
                  </a:cubicBezTo>
                  <a:cubicBezTo>
                    <a:pt x="2998097" y="4573"/>
                    <a:pt x="2999100" y="6994"/>
                    <a:pt x="2999100" y="9518"/>
                  </a:cubicBezTo>
                  <a:lnTo>
                    <a:pt x="2999100" y="859282"/>
                  </a:lnTo>
                  <a:cubicBezTo>
                    <a:pt x="2999100" y="861806"/>
                    <a:pt x="2998097" y="864227"/>
                    <a:pt x="2996312" y="866012"/>
                  </a:cubicBezTo>
                  <a:cubicBezTo>
                    <a:pt x="2994527" y="867797"/>
                    <a:pt x="2992106" y="868800"/>
                    <a:pt x="2989581" y="868800"/>
                  </a:cubicBezTo>
                  <a:lnTo>
                    <a:pt x="9518" y="868800"/>
                  </a:lnTo>
                  <a:cubicBezTo>
                    <a:pt x="4261" y="868800"/>
                    <a:pt x="0" y="864538"/>
                    <a:pt x="0" y="859282"/>
                  </a:cubicBezTo>
                  <a:lnTo>
                    <a:pt x="0" y="9518"/>
                  </a:lnTo>
                  <a:cubicBezTo>
                    <a:pt x="0" y="6994"/>
                    <a:pt x="1003" y="4573"/>
                    <a:pt x="2788" y="2788"/>
                  </a:cubicBezTo>
                  <a:cubicBezTo>
                    <a:pt x="4573" y="1003"/>
                    <a:pt x="6994" y="0"/>
                    <a:pt x="9518" y="0"/>
                  </a:cubicBezTo>
                  <a:close/>
                </a:path>
              </a:pathLst>
            </a:custGeom>
            <a:solidFill>
              <a:srgbClr val="0056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6"/>
            <p:cNvSpPr txBox="1"/>
            <p:nvPr/>
          </p:nvSpPr>
          <p:spPr>
            <a:xfrm>
              <a:off x="0" y="-38100"/>
              <a:ext cx="2999100" cy="9069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5" name="Google Shape;155;p16"/>
          <p:cNvGrpSpPr/>
          <p:nvPr/>
        </p:nvGrpSpPr>
        <p:grpSpPr>
          <a:xfrm>
            <a:off x="1028700" y="2084041"/>
            <a:ext cx="2772169" cy="867963"/>
            <a:chOff x="0" y="-66675"/>
            <a:chExt cx="1013291" cy="317260"/>
          </a:xfrm>
        </p:grpSpPr>
        <p:sp>
          <p:nvSpPr>
            <p:cNvPr id="156" name="Google Shape;156;p16"/>
            <p:cNvSpPr/>
            <p:nvPr/>
          </p:nvSpPr>
          <p:spPr>
            <a:xfrm>
              <a:off x="0" y="0"/>
              <a:ext cx="1013291" cy="250585"/>
            </a:xfrm>
            <a:custGeom>
              <a:rect b="b" l="l" r="r" t="t"/>
              <a:pathLst>
                <a:path extrusionOk="0" h="250585" w="1013291">
                  <a:moveTo>
                    <a:pt x="125293" y="0"/>
                  </a:moveTo>
                  <a:lnTo>
                    <a:pt x="887999" y="0"/>
                  </a:lnTo>
                  <a:cubicBezTo>
                    <a:pt x="921228" y="0"/>
                    <a:pt x="953097" y="13200"/>
                    <a:pt x="976594" y="36697"/>
                  </a:cubicBezTo>
                  <a:cubicBezTo>
                    <a:pt x="1000091" y="60194"/>
                    <a:pt x="1013291" y="92063"/>
                    <a:pt x="1013291" y="125293"/>
                  </a:cubicBezTo>
                  <a:lnTo>
                    <a:pt x="1013291" y="125293"/>
                  </a:lnTo>
                  <a:cubicBezTo>
                    <a:pt x="1013291" y="158522"/>
                    <a:pt x="1000091" y="190391"/>
                    <a:pt x="976594" y="213888"/>
                  </a:cubicBezTo>
                  <a:cubicBezTo>
                    <a:pt x="953097" y="237385"/>
                    <a:pt x="921228" y="250585"/>
                    <a:pt x="887999" y="250585"/>
                  </a:cubicBezTo>
                  <a:lnTo>
                    <a:pt x="125293" y="250585"/>
                  </a:lnTo>
                  <a:cubicBezTo>
                    <a:pt x="92063" y="250585"/>
                    <a:pt x="60194" y="237385"/>
                    <a:pt x="36697" y="213888"/>
                  </a:cubicBezTo>
                  <a:cubicBezTo>
                    <a:pt x="13200" y="190391"/>
                    <a:pt x="0" y="158522"/>
                    <a:pt x="0" y="125293"/>
                  </a:cubicBezTo>
                  <a:lnTo>
                    <a:pt x="0" y="125293"/>
                  </a:lnTo>
                  <a:cubicBezTo>
                    <a:pt x="0" y="92063"/>
                    <a:pt x="13200" y="60194"/>
                    <a:pt x="36697" y="36697"/>
                  </a:cubicBezTo>
                  <a:cubicBezTo>
                    <a:pt x="60194" y="13200"/>
                    <a:pt x="92063" y="0"/>
                    <a:pt x="125293" y="0"/>
                  </a:cubicBezTo>
                  <a:close/>
                </a:path>
              </a:pathLst>
            </a:custGeom>
            <a:gradFill>
              <a:gsLst>
                <a:gs pos="0">
                  <a:srgbClr val="00569E"/>
                </a:gs>
                <a:gs pos="100000">
                  <a:srgbClr val="014074"/>
                </a:gs>
              </a:gsLst>
              <a:path path="circle">
                <a:fillToRect b="100%" r="100%"/>
              </a:path>
              <a:tileRect l="-100%" t="-10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6"/>
            <p:cNvSpPr txBox="1"/>
            <p:nvPr/>
          </p:nvSpPr>
          <p:spPr>
            <a:xfrm>
              <a:off x="0" y="-66675"/>
              <a:ext cx="1013291" cy="317260"/>
            </a:xfrm>
            <a:prstGeom prst="rect">
              <a:avLst/>
            </a:prstGeom>
            <a:noFill/>
            <a:ln>
              <a:noFill/>
            </a:ln>
          </p:spPr>
          <p:txBody>
            <a:bodyPr anchorCtr="0" anchor="ctr" bIns="0" lIns="0" spcFirstLastPara="1" rIns="0" wrap="square" tIns="0">
              <a:noAutofit/>
            </a:bodyPr>
            <a:lstStyle/>
            <a:p>
              <a:pPr indent="0" lvl="0" marL="0" marR="0" rtl="0" algn="ctr">
                <a:lnSpc>
                  <a:spcPct val="139983"/>
                </a:lnSpc>
                <a:spcBef>
                  <a:spcPts val="0"/>
                </a:spcBef>
                <a:spcAft>
                  <a:spcPts val="0"/>
                </a:spcAft>
                <a:buNone/>
              </a:pPr>
              <a:r>
                <a:rPr b="1" i="0" lang="en-US" sz="2486" u="none" cap="none" strike="noStrike">
                  <a:solidFill>
                    <a:srgbClr val="FFFFFF"/>
                  </a:solidFill>
                  <a:latin typeface="Poppins"/>
                  <a:ea typeface="Poppins"/>
                  <a:cs typeface="Poppins"/>
                  <a:sym typeface="Poppins"/>
                </a:rPr>
                <a:t>Solution 01</a:t>
              </a:r>
              <a:endParaRPr/>
            </a:p>
          </p:txBody>
        </p:sp>
      </p:grpSp>
      <p:grpSp>
        <p:nvGrpSpPr>
          <p:cNvPr id="158" name="Google Shape;158;p16"/>
          <p:cNvGrpSpPr/>
          <p:nvPr/>
        </p:nvGrpSpPr>
        <p:grpSpPr>
          <a:xfrm>
            <a:off x="5570384" y="2084041"/>
            <a:ext cx="2772169" cy="867963"/>
            <a:chOff x="0" y="-66675"/>
            <a:chExt cx="1013291" cy="317260"/>
          </a:xfrm>
        </p:grpSpPr>
        <p:sp>
          <p:nvSpPr>
            <p:cNvPr id="159" name="Google Shape;159;p16"/>
            <p:cNvSpPr/>
            <p:nvPr/>
          </p:nvSpPr>
          <p:spPr>
            <a:xfrm>
              <a:off x="0" y="0"/>
              <a:ext cx="1013291" cy="250585"/>
            </a:xfrm>
            <a:custGeom>
              <a:rect b="b" l="l" r="r" t="t"/>
              <a:pathLst>
                <a:path extrusionOk="0" h="250585" w="1013291">
                  <a:moveTo>
                    <a:pt x="125293" y="0"/>
                  </a:moveTo>
                  <a:lnTo>
                    <a:pt x="887999" y="0"/>
                  </a:lnTo>
                  <a:cubicBezTo>
                    <a:pt x="921228" y="0"/>
                    <a:pt x="953097" y="13200"/>
                    <a:pt x="976594" y="36697"/>
                  </a:cubicBezTo>
                  <a:cubicBezTo>
                    <a:pt x="1000091" y="60194"/>
                    <a:pt x="1013291" y="92063"/>
                    <a:pt x="1013291" y="125293"/>
                  </a:cubicBezTo>
                  <a:lnTo>
                    <a:pt x="1013291" y="125293"/>
                  </a:lnTo>
                  <a:cubicBezTo>
                    <a:pt x="1013291" y="158522"/>
                    <a:pt x="1000091" y="190391"/>
                    <a:pt x="976594" y="213888"/>
                  </a:cubicBezTo>
                  <a:cubicBezTo>
                    <a:pt x="953097" y="237385"/>
                    <a:pt x="921228" y="250585"/>
                    <a:pt x="887999" y="250585"/>
                  </a:cubicBezTo>
                  <a:lnTo>
                    <a:pt x="125293" y="250585"/>
                  </a:lnTo>
                  <a:cubicBezTo>
                    <a:pt x="92063" y="250585"/>
                    <a:pt x="60194" y="237385"/>
                    <a:pt x="36697" y="213888"/>
                  </a:cubicBezTo>
                  <a:cubicBezTo>
                    <a:pt x="13200" y="190391"/>
                    <a:pt x="0" y="158522"/>
                    <a:pt x="0" y="125293"/>
                  </a:cubicBezTo>
                  <a:lnTo>
                    <a:pt x="0" y="125293"/>
                  </a:lnTo>
                  <a:cubicBezTo>
                    <a:pt x="0" y="92063"/>
                    <a:pt x="13200" y="60194"/>
                    <a:pt x="36697" y="36697"/>
                  </a:cubicBezTo>
                  <a:cubicBezTo>
                    <a:pt x="60194" y="13200"/>
                    <a:pt x="92063" y="0"/>
                    <a:pt x="125293" y="0"/>
                  </a:cubicBezTo>
                  <a:close/>
                </a:path>
              </a:pathLst>
            </a:custGeom>
            <a:gradFill>
              <a:gsLst>
                <a:gs pos="0">
                  <a:srgbClr val="00569E"/>
                </a:gs>
                <a:gs pos="100000">
                  <a:srgbClr val="014074"/>
                </a:gs>
              </a:gsLst>
              <a:path path="circle">
                <a:fillToRect b="100%" r="100%"/>
              </a:path>
              <a:tileRect l="-100%" t="-10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6"/>
            <p:cNvSpPr txBox="1"/>
            <p:nvPr/>
          </p:nvSpPr>
          <p:spPr>
            <a:xfrm>
              <a:off x="0" y="-66675"/>
              <a:ext cx="1013291" cy="317260"/>
            </a:xfrm>
            <a:prstGeom prst="rect">
              <a:avLst/>
            </a:prstGeom>
            <a:noFill/>
            <a:ln>
              <a:noFill/>
            </a:ln>
          </p:spPr>
          <p:txBody>
            <a:bodyPr anchorCtr="0" anchor="ctr" bIns="0" lIns="0" spcFirstLastPara="1" rIns="0" wrap="square" tIns="0">
              <a:noAutofit/>
            </a:bodyPr>
            <a:lstStyle/>
            <a:p>
              <a:pPr indent="0" lvl="0" marL="0" marR="0" rtl="0" algn="ctr">
                <a:lnSpc>
                  <a:spcPct val="139983"/>
                </a:lnSpc>
                <a:spcBef>
                  <a:spcPts val="0"/>
                </a:spcBef>
                <a:spcAft>
                  <a:spcPts val="0"/>
                </a:spcAft>
                <a:buNone/>
              </a:pPr>
              <a:r>
                <a:rPr b="1" i="0" lang="en-US" sz="2486" u="none" cap="none" strike="noStrike">
                  <a:solidFill>
                    <a:srgbClr val="FFFFFF"/>
                  </a:solidFill>
                  <a:latin typeface="Poppins"/>
                  <a:ea typeface="Poppins"/>
                  <a:cs typeface="Poppins"/>
                  <a:sym typeface="Poppins"/>
                </a:rPr>
                <a:t>Solution 02</a:t>
              </a:r>
              <a:endParaRPr/>
            </a:p>
          </p:txBody>
        </p:sp>
      </p:grpSp>
      <p:grpSp>
        <p:nvGrpSpPr>
          <p:cNvPr id="161" name="Google Shape;161;p16"/>
          <p:cNvGrpSpPr/>
          <p:nvPr/>
        </p:nvGrpSpPr>
        <p:grpSpPr>
          <a:xfrm>
            <a:off x="9144000" y="2084041"/>
            <a:ext cx="2670160" cy="867963"/>
            <a:chOff x="0" y="-66675"/>
            <a:chExt cx="976004" cy="317260"/>
          </a:xfrm>
        </p:grpSpPr>
        <p:sp>
          <p:nvSpPr>
            <p:cNvPr id="162" name="Google Shape;162;p16"/>
            <p:cNvSpPr/>
            <p:nvPr/>
          </p:nvSpPr>
          <p:spPr>
            <a:xfrm>
              <a:off x="0" y="0"/>
              <a:ext cx="976004" cy="250585"/>
            </a:xfrm>
            <a:custGeom>
              <a:rect b="b" l="l" r="r" t="t"/>
              <a:pathLst>
                <a:path extrusionOk="0" h="250585" w="976004">
                  <a:moveTo>
                    <a:pt x="125293" y="0"/>
                  </a:moveTo>
                  <a:lnTo>
                    <a:pt x="850712" y="0"/>
                  </a:lnTo>
                  <a:cubicBezTo>
                    <a:pt x="883941" y="0"/>
                    <a:pt x="915810" y="13200"/>
                    <a:pt x="939307" y="36697"/>
                  </a:cubicBezTo>
                  <a:cubicBezTo>
                    <a:pt x="962804" y="60194"/>
                    <a:pt x="976004" y="92063"/>
                    <a:pt x="976004" y="125293"/>
                  </a:cubicBezTo>
                  <a:lnTo>
                    <a:pt x="976004" y="125293"/>
                  </a:lnTo>
                  <a:cubicBezTo>
                    <a:pt x="976004" y="158522"/>
                    <a:pt x="962804" y="190391"/>
                    <a:pt x="939307" y="213888"/>
                  </a:cubicBezTo>
                  <a:cubicBezTo>
                    <a:pt x="915810" y="237385"/>
                    <a:pt x="883941" y="250585"/>
                    <a:pt x="850712" y="250585"/>
                  </a:cubicBezTo>
                  <a:lnTo>
                    <a:pt x="125293" y="250585"/>
                  </a:lnTo>
                  <a:cubicBezTo>
                    <a:pt x="92063" y="250585"/>
                    <a:pt x="60194" y="237385"/>
                    <a:pt x="36697" y="213888"/>
                  </a:cubicBezTo>
                  <a:cubicBezTo>
                    <a:pt x="13200" y="190391"/>
                    <a:pt x="0" y="158522"/>
                    <a:pt x="0" y="125293"/>
                  </a:cubicBezTo>
                  <a:lnTo>
                    <a:pt x="0" y="125293"/>
                  </a:lnTo>
                  <a:cubicBezTo>
                    <a:pt x="0" y="92063"/>
                    <a:pt x="13200" y="60194"/>
                    <a:pt x="36697" y="36697"/>
                  </a:cubicBezTo>
                  <a:cubicBezTo>
                    <a:pt x="60194" y="13200"/>
                    <a:pt x="92063" y="0"/>
                    <a:pt x="125293" y="0"/>
                  </a:cubicBezTo>
                  <a:close/>
                </a:path>
              </a:pathLst>
            </a:custGeom>
            <a:gradFill>
              <a:gsLst>
                <a:gs pos="0">
                  <a:srgbClr val="00569E"/>
                </a:gs>
                <a:gs pos="100000">
                  <a:srgbClr val="014074"/>
                </a:gs>
              </a:gsLst>
              <a:path path="circle">
                <a:fillToRect b="100%" r="100%"/>
              </a:path>
              <a:tileRect l="-100%" t="-10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6"/>
            <p:cNvSpPr txBox="1"/>
            <p:nvPr/>
          </p:nvSpPr>
          <p:spPr>
            <a:xfrm>
              <a:off x="0" y="-66675"/>
              <a:ext cx="976004" cy="317260"/>
            </a:xfrm>
            <a:prstGeom prst="rect">
              <a:avLst/>
            </a:prstGeom>
            <a:noFill/>
            <a:ln>
              <a:noFill/>
            </a:ln>
          </p:spPr>
          <p:txBody>
            <a:bodyPr anchorCtr="0" anchor="ctr" bIns="0" lIns="0" spcFirstLastPara="1" rIns="0" wrap="square" tIns="0">
              <a:noAutofit/>
            </a:bodyPr>
            <a:lstStyle/>
            <a:p>
              <a:pPr indent="0" lvl="0" marL="0" marR="0" rtl="0" algn="ctr">
                <a:lnSpc>
                  <a:spcPct val="139983"/>
                </a:lnSpc>
                <a:spcBef>
                  <a:spcPts val="0"/>
                </a:spcBef>
                <a:spcAft>
                  <a:spcPts val="0"/>
                </a:spcAft>
                <a:buNone/>
              </a:pPr>
              <a:r>
                <a:rPr b="1" i="0" lang="en-US" sz="2486" u="none" cap="none" strike="noStrike">
                  <a:solidFill>
                    <a:srgbClr val="FFFFFF"/>
                  </a:solidFill>
                  <a:latin typeface="Poppins"/>
                  <a:ea typeface="Poppins"/>
                  <a:cs typeface="Poppins"/>
                  <a:sym typeface="Poppins"/>
                </a:rPr>
                <a:t>Solution 03</a:t>
              </a:r>
              <a:endParaRPr/>
            </a:p>
          </p:txBody>
        </p:sp>
      </p:grpSp>
      <p:sp>
        <p:nvSpPr>
          <p:cNvPr id="164" name="Google Shape;164;p16"/>
          <p:cNvSpPr txBox="1"/>
          <p:nvPr/>
        </p:nvSpPr>
        <p:spPr>
          <a:xfrm>
            <a:off x="1139371" y="3323566"/>
            <a:ext cx="2661498" cy="1481654"/>
          </a:xfrm>
          <a:prstGeom prst="rect">
            <a:avLst/>
          </a:prstGeom>
          <a:noFill/>
          <a:ln>
            <a:noFill/>
          </a:ln>
        </p:spPr>
        <p:txBody>
          <a:bodyPr anchorCtr="0" anchor="t" bIns="0" lIns="0" spcFirstLastPara="1" rIns="0" wrap="square" tIns="0">
            <a:spAutoFit/>
          </a:bodyPr>
          <a:lstStyle/>
          <a:p>
            <a:pPr indent="0" lvl="0" marL="0" marR="0" rtl="0" algn="ctr">
              <a:lnSpc>
                <a:spcPct val="140012"/>
              </a:lnSpc>
              <a:spcBef>
                <a:spcPts val="0"/>
              </a:spcBef>
              <a:spcAft>
                <a:spcPts val="0"/>
              </a:spcAft>
              <a:buNone/>
            </a:pPr>
            <a:r>
              <a:rPr b="0" i="0" lang="en-US" sz="1667" u="none" cap="none" strike="noStrike">
                <a:solidFill>
                  <a:srgbClr val="FDFDFD"/>
                </a:solidFill>
                <a:latin typeface="Poppins"/>
                <a:ea typeface="Poppins"/>
                <a:cs typeface="Poppins"/>
                <a:sym typeface="Poppins"/>
              </a:rPr>
              <a:t>Leveraging effective marketing research to determine the credibility of a product</a:t>
            </a:r>
            <a:endParaRPr/>
          </a:p>
          <a:p>
            <a:pPr indent="0" lvl="0" marL="0" marR="0" rtl="0" algn="ctr">
              <a:lnSpc>
                <a:spcPct val="140012"/>
              </a:lnSpc>
              <a:spcBef>
                <a:spcPts val="0"/>
              </a:spcBef>
              <a:spcAft>
                <a:spcPts val="0"/>
              </a:spcAft>
              <a:buNone/>
            </a:pPr>
            <a:r>
              <a:t/>
            </a:r>
            <a:endParaRPr b="0" i="0" sz="1667" u="none" cap="none" strike="noStrike">
              <a:solidFill>
                <a:srgbClr val="FDFDFD"/>
              </a:solidFill>
              <a:latin typeface="Poppins"/>
              <a:ea typeface="Poppins"/>
              <a:cs typeface="Poppins"/>
              <a:sym typeface="Poppins"/>
            </a:endParaRPr>
          </a:p>
        </p:txBody>
      </p:sp>
      <p:sp>
        <p:nvSpPr>
          <p:cNvPr id="165" name="Google Shape;165;p16"/>
          <p:cNvSpPr txBox="1"/>
          <p:nvPr/>
        </p:nvSpPr>
        <p:spPr>
          <a:xfrm>
            <a:off x="5681055" y="3180604"/>
            <a:ext cx="2661498" cy="1776929"/>
          </a:xfrm>
          <a:prstGeom prst="rect">
            <a:avLst/>
          </a:prstGeom>
          <a:noFill/>
          <a:ln>
            <a:noFill/>
          </a:ln>
        </p:spPr>
        <p:txBody>
          <a:bodyPr anchorCtr="0" anchor="t" bIns="0" lIns="0" spcFirstLastPara="1" rIns="0" wrap="square" tIns="0">
            <a:spAutoFit/>
          </a:bodyPr>
          <a:lstStyle/>
          <a:p>
            <a:pPr indent="0" lvl="0" marL="0" marR="0" rtl="0" algn="ctr">
              <a:lnSpc>
                <a:spcPct val="140012"/>
              </a:lnSpc>
              <a:spcBef>
                <a:spcPts val="0"/>
              </a:spcBef>
              <a:spcAft>
                <a:spcPts val="0"/>
              </a:spcAft>
              <a:buNone/>
            </a:pPr>
            <a:r>
              <a:rPr b="0" i="0" lang="en-US" sz="1667" u="none" cap="none" strike="noStrike">
                <a:solidFill>
                  <a:srgbClr val="FDFDFD"/>
                </a:solidFill>
                <a:latin typeface="Poppins"/>
                <a:ea typeface="Poppins"/>
                <a:cs typeface="Poppins"/>
                <a:sym typeface="Poppins"/>
              </a:rPr>
              <a:t>Understanding behaviour and perception of customers through segmentation (Rokkan, 2022)</a:t>
            </a:r>
            <a:endParaRPr/>
          </a:p>
          <a:p>
            <a:pPr indent="0" lvl="0" marL="0" marR="0" rtl="0" algn="ctr">
              <a:lnSpc>
                <a:spcPct val="140012"/>
              </a:lnSpc>
              <a:spcBef>
                <a:spcPts val="0"/>
              </a:spcBef>
              <a:spcAft>
                <a:spcPts val="0"/>
              </a:spcAft>
              <a:buNone/>
            </a:pPr>
            <a:r>
              <a:t/>
            </a:r>
            <a:endParaRPr b="0" i="0" sz="1667" u="none" cap="none" strike="noStrike">
              <a:solidFill>
                <a:srgbClr val="FDFDFD"/>
              </a:solidFill>
              <a:latin typeface="Poppins"/>
              <a:ea typeface="Poppins"/>
              <a:cs typeface="Poppins"/>
              <a:sym typeface="Poppins"/>
            </a:endParaRPr>
          </a:p>
        </p:txBody>
      </p:sp>
      <p:sp>
        <p:nvSpPr>
          <p:cNvPr id="166" name="Google Shape;166;p16"/>
          <p:cNvSpPr txBox="1"/>
          <p:nvPr/>
        </p:nvSpPr>
        <p:spPr>
          <a:xfrm>
            <a:off x="9144000" y="3323566"/>
            <a:ext cx="2661498" cy="891104"/>
          </a:xfrm>
          <a:prstGeom prst="rect">
            <a:avLst/>
          </a:prstGeom>
          <a:noFill/>
          <a:ln>
            <a:noFill/>
          </a:ln>
        </p:spPr>
        <p:txBody>
          <a:bodyPr anchorCtr="0" anchor="t" bIns="0" lIns="0" spcFirstLastPara="1" rIns="0" wrap="square" tIns="0">
            <a:spAutoFit/>
          </a:bodyPr>
          <a:lstStyle/>
          <a:p>
            <a:pPr indent="0" lvl="0" marL="0" marR="0" rtl="0" algn="ctr">
              <a:lnSpc>
                <a:spcPct val="140012"/>
              </a:lnSpc>
              <a:spcBef>
                <a:spcPts val="0"/>
              </a:spcBef>
              <a:spcAft>
                <a:spcPts val="0"/>
              </a:spcAft>
              <a:buNone/>
            </a:pPr>
            <a:r>
              <a:rPr b="0" i="0" lang="en-US" sz="1667" u="none" cap="none" strike="noStrike">
                <a:solidFill>
                  <a:srgbClr val="FDFDFD"/>
                </a:solidFill>
                <a:latin typeface="Poppins"/>
                <a:ea typeface="Poppins"/>
                <a:cs typeface="Poppins"/>
                <a:sym typeface="Poppins"/>
              </a:rPr>
              <a:t>Optimising social media marketing and search engine campaign</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45DA0"/>
        </a:solidFill>
      </p:bgPr>
    </p:bg>
    <p:spTree>
      <p:nvGrpSpPr>
        <p:cNvPr id="174" name="Shape 174"/>
        <p:cNvGrpSpPr/>
        <p:nvPr/>
      </p:nvGrpSpPr>
      <p:grpSpPr>
        <a:xfrm>
          <a:off x="0" y="0"/>
          <a:ext cx="0" cy="0"/>
          <a:chOff x="0" y="0"/>
          <a:chExt cx="0" cy="0"/>
        </a:xfrm>
      </p:grpSpPr>
      <p:sp>
        <p:nvSpPr>
          <p:cNvPr id="175" name="Google Shape;175;p17"/>
          <p:cNvSpPr/>
          <p:nvPr/>
        </p:nvSpPr>
        <p:spPr>
          <a:xfrm>
            <a:off x="232204" y="7686324"/>
            <a:ext cx="5841799" cy="1153755"/>
          </a:xfrm>
          <a:custGeom>
            <a:rect b="b" l="l" r="r" t="t"/>
            <a:pathLst>
              <a:path extrusionOk="0" h="1153755" w="5841799">
                <a:moveTo>
                  <a:pt x="0" y="0"/>
                </a:moveTo>
                <a:lnTo>
                  <a:pt x="5841799" y="0"/>
                </a:lnTo>
                <a:lnTo>
                  <a:pt x="5841799" y="1153755"/>
                </a:lnTo>
                <a:lnTo>
                  <a:pt x="0" y="1153755"/>
                </a:lnTo>
                <a:lnTo>
                  <a:pt x="0" y="0"/>
                </a:lnTo>
                <a:close/>
              </a:path>
            </a:pathLst>
          </a:custGeom>
          <a:blipFill rotWithShape="1">
            <a:blip r:embed="rId3">
              <a:alphaModFix/>
            </a:blip>
            <a:stretch>
              <a:fillRect b="0" l="0" r="0" t="0"/>
            </a:stretch>
          </a:blipFill>
          <a:ln>
            <a:noFill/>
          </a:ln>
        </p:spPr>
      </p:sp>
      <p:sp>
        <p:nvSpPr>
          <p:cNvPr id="176" name="Google Shape;176;p17"/>
          <p:cNvSpPr/>
          <p:nvPr/>
        </p:nvSpPr>
        <p:spPr>
          <a:xfrm>
            <a:off x="6224860" y="7686324"/>
            <a:ext cx="5841799" cy="1153755"/>
          </a:xfrm>
          <a:custGeom>
            <a:rect b="b" l="l" r="r" t="t"/>
            <a:pathLst>
              <a:path extrusionOk="0" h="1153755" w="5841799">
                <a:moveTo>
                  <a:pt x="0" y="0"/>
                </a:moveTo>
                <a:lnTo>
                  <a:pt x="5841799" y="0"/>
                </a:lnTo>
                <a:lnTo>
                  <a:pt x="5841799" y="1153755"/>
                </a:lnTo>
                <a:lnTo>
                  <a:pt x="0" y="1153755"/>
                </a:lnTo>
                <a:lnTo>
                  <a:pt x="0" y="0"/>
                </a:lnTo>
                <a:close/>
              </a:path>
            </a:pathLst>
          </a:custGeom>
          <a:blipFill rotWithShape="1">
            <a:blip r:embed="rId3">
              <a:alphaModFix/>
            </a:blip>
            <a:stretch>
              <a:fillRect b="0" l="0" r="0" t="0"/>
            </a:stretch>
          </a:blipFill>
          <a:ln>
            <a:noFill/>
          </a:ln>
        </p:spPr>
      </p:sp>
      <p:sp>
        <p:nvSpPr>
          <p:cNvPr id="177" name="Google Shape;177;p17"/>
          <p:cNvSpPr/>
          <p:nvPr/>
        </p:nvSpPr>
        <p:spPr>
          <a:xfrm>
            <a:off x="12213997" y="7686324"/>
            <a:ext cx="5841799" cy="1153755"/>
          </a:xfrm>
          <a:custGeom>
            <a:rect b="b" l="l" r="r" t="t"/>
            <a:pathLst>
              <a:path extrusionOk="0" h="1153755" w="5841799">
                <a:moveTo>
                  <a:pt x="0" y="0"/>
                </a:moveTo>
                <a:lnTo>
                  <a:pt x="5841799" y="0"/>
                </a:lnTo>
                <a:lnTo>
                  <a:pt x="5841799" y="1153755"/>
                </a:lnTo>
                <a:lnTo>
                  <a:pt x="0" y="1153755"/>
                </a:lnTo>
                <a:lnTo>
                  <a:pt x="0" y="0"/>
                </a:lnTo>
                <a:close/>
              </a:path>
            </a:pathLst>
          </a:custGeom>
          <a:blipFill rotWithShape="1">
            <a:blip r:embed="rId3">
              <a:alphaModFix/>
            </a:blip>
            <a:stretch>
              <a:fillRect b="0" l="0" r="0" t="0"/>
            </a:stretch>
          </a:blipFill>
          <a:ln>
            <a:noFill/>
          </a:ln>
        </p:spPr>
      </p:sp>
      <p:grpSp>
        <p:nvGrpSpPr>
          <p:cNvPr id="178" name="Google Shape;178;p17"/>
          <p:cNvGrpSpPr/>
          <p:nvPr/>
        </p:nvGrpSpPr>
        <p:grpSpPr>
          <a:xfrm>
            <a:off x="233976" y="441023"/>
            <a:ext cx="4693046" cy="4693046"/>
            <a:chOff x="0" y="0"/>
            <a:chExt cx="812800" cy="812800"/>
          </a:xfrm>
        </p:grpSpPr>
        <p:sp>
          <p:nvSpPr>
            <p:cNvPr id="179" name="Google Shape;179;p1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952500">
              <a:solidFill>
                <a:srgbClr val="FFFFFF">
                  <a:alpha val="15294"/>
                </a:srgbClr>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7"/>
            <p:cNvSpPr txBox="1"/>
            <p:nvPr/>
          </p:nvSpPr>
          <p:spPr>
            <a:xfrm>
              <a:off x="76200" y="38100"/>
              <a:ext cx="660400" cy="6985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1" name="Google Shape;181;p17"/>
          <p:cNvGrpSpPr/>
          <p:nvPr/>
        </p:nvGrpSpPr>
        <p:grpSpPr>
          <a:xfrm>
            <a:off x="13868400" y="5676900"/>
            <a:ext cx="4693046" cy="4693046"/>
            <a:chOff x="0" y="0"/>
            <a:chExt cx="812800" cy="812800"/>
          </a:xfrm>
        </p:grpSpPr>
        <p:sp>
          <p:nvSpPr>
            <p:cNvPr id="182" name="Google Shape;182;p1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952500">
              <a:solidFill>
                <a:srgbClr val="FFFFFF">
                  <a:alpha val="15294"/>
                </a:srgbClr>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7"/>
            <p:cNvSpPr txBox="1"/>
            <p:nvPr/>
          </p:nvSpPr>
          <p:spPr>
            <a:xfrm>
              <a:off x="76200" y="38100"/>
              <a:ext cx="660400" cy="6985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4" name="Google Shape;184;p17"/>
          <p:cNvSpPr txBox="1"/>
          <p:nvPr/>
        </p:nvSpPr>
        <p:spPr>
          <a:xfrm>
            <a:off x="2569160" y="405669"/>
            <a:ext cx="12593394" cy="22548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6450" u="none" cap="none" strike="noStrike">
                <a:solidFill>
                  <a:srgbClr val="FDFDFD"/>
                </a:solidFill>
                <a:latin typeface="Open Sans ExtraBold"/>
                <a:ea typeface="Open Sans ExtraBold"/>
                <a:cs typeface="Open Sans ExtraBold"/>
                <a:sym typeface="Open Sans ExtraBold"/>
              </a:rPr>
              <a:t>Highlights of market and competitive analysis</a:t>
            </a:r>
            <a:endParaRPr/>
          </a:p>
        </p:txBody>
      </p:sp>
      <p:sp>
        <p:nvSpPr>
          <p:cNvPr id="185" name="Google Shape;185;p17"/>
          <p:cNvSpPr txBox="1"/>
          <p:nvPr/>
        </p:nvSpPr>
        <p:spPr>
          <a:xfrm>
            <a:off x="2569160" y="3505484"/>
            <a:ext cx="13279822" cy="4180840"/>
          </a:xfrm>
          <a:prstGeom prst="rect">
            <a:avLst/>
          </a:prstGeom>
          <a:noFill/>
          <a:ln>
            <a:noFill/>
          </a:ln>
        </p:spPr>
        <p:txBody>
          <a:bodyPr anchorCtr="0" anchor="t" bIns="0" lIns="0" spcFirstLastPara="1" rIns="0" wrap="square" tIns="0">
            <a:spAutoFit/>
          </a:bodyPr>
          <a:lstStyle/>
          <a:p>
            <a:pPr indent="-367030" lvl="1" marL="734059" marR="0" rtl="0" algn="ctr">
              <a:lnSpc>
                <a:spcPct val="140011"/>
              </a:lnSpc>
              <a:spcBef>
                <a:spcPts val="0"/>
              </a:spcBef>
              <a:spcAft>
                <a:spcPts val="0"/>
              </a:spcAft>
              <a:buClr>
                <a:srgbClr val="FDFDFD"/>
              </a:buClr>
              <a:buSzPts val="3399"/>
              <a:buFont typeface="Arial"/>
              <a:buChar char="•"/>
            </a:pPr>
            <a:r>
              <a:rPr b="0" i="0" lang="en-US" sz="3399" u="none" cap="none" strike="noStrike">
                <a:solidFill>
                  <a:srgbClr val="FDFDFD"/>
                </a:solidFill>
                <a:latin typeface="Arial"/>
                <a:ea typeface="Arial"/>
                <a:cs typeface="Arial"/>
                <a:sym typeface="Arial"/>
              </a:rPr>
              <a:t>Presence of similar and potential products with the same features (Kordestani and Mohammadi, 2019)</a:t>
            </a:r>
            <a:endParaRPr/>
          </a:p>
          <a:p>
            <a:pPr indent="-367030" lvl="1" marL="734059" marR="0" rtl="0" algn="ctr">
              <a:lnSpc>
                <a:spcPct val="140011"/>
              </a:lnSpc>
              <a:spcBef>
                <a:spcPts val="0"/>
              </a:spcBef>
              <a:spcAft>
                <a:spcPts val="0"/>
              </a:spcAft>
              <a:buClr>
                <a:srgbClr val="FDFDFD"/>
              </a:buClr>
              <a:buSzPts val="3399"/>
              <a:buFont typeface="Arial"/>
              <a:buChar char="•"/>
            </a:pPr>
            <a:r>
              <a:rPr b="0" i="0" lang="en-US" sz="3399" u="none" cap="none" strike="noStrike">
                <a:solidFill>
                  <a:srgbClr val="FDFDFD"/>
                </a:solidFill>
                <a:latin typeface="Arial"/>
                <a:ea typeface="Arial"/>
                <a:cs typeface="Arial"/>
                <a:sym typeface="Arial"/>
              </a:rPr>
              <a:t>Highly acquired attention of students, administrators and educators</a:t>
            </a:r>
            <a:endParaRPr/>
          </a:p>
          <a:p>
            <a:pPr indent="-367030" lvl="1" marL="734059" marR="0" rtl="0" algn="ctr">
              <a:lnSpc>
                <a:spcPct val="140011"/>
              </a:lnSpc>
              <a:spcBef>
                <a:spcPts val="0"/>
              </a:spcBef>
              <a:spcAft>
                <a:spcPts val="0"/>
              </a:spcAft>
              <a:buClr>
                <a:srgbClr val="FDFDFD"/>
              </a:buClr>
              <a:buSzPts val="3399"/>
              <a:buFont typeface="Arial"/>
              <a:buChar char="•"/>
            </a:pPr>
            <a:r>
              <a:rPr b="0" i="0" lang="en-US" sz="3399" u="none" cap="none" strike="noStrike">
                <a:solidFill>
                  <a:srgbClr val="FDFDFD"/>
                </a:solidFill>
                <a:latin typeface="Arial"/>
                <a:ea typeface="Arial"/>
                <a:cs typeface="Arial"/>
                <a:sym typeface="Arial"/>
              </a:rPr>
              <a:t> The development of online chatting platforms reflects intense competition</a:t>
            </a:r>
            <a:endParaRPr/>
          </a:p>
          <a:p>
            <a:pPr indent="0" lvl="0" marL="0" marR="0" rtl="0" algn="ctr">
              <a:lnSpc>
                <a:spcPct val="140011"/>
              </a:lnSpc>
              <a:spcBef>
                <a:spcPts val="0"/>
              </a:spcBef>
              <a:spcAft>
                <a:spcPts val="0"/>
              </a:spcAft>
              <a:buNone/>
            </a:pPr>
            <a:r>
              <a:t/>
            </a:r>
            <a:endParaRPr b="0" i="0" sz="3399" u="none" cap="none" strike="noStrike">
              <a:solidFill>
                <a:srgbClr val="FDFDFD"/>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45DA0"/>
        </a:solidFill>
      </p:bgPr>
    </p:bg>
    <p:spTree>
      <p:nvGrpSpPr>
        <p:cNvPr id="193" name="Shape 193"/>
        <p:cNvGrpSpPr/>
        <p:nvPr/>
      </p:nvGrpSpPr>
      <p:grpSpPr>
        <a:xfrm>
          <a:off x="0" y="0"/>
          <a:ext cx="0" cy="0"/>
          <a:chOff x="0" y="0"/>
          <a:chExt cx="0" cy="0"/>
        </a:xfrm>
      </p:grpSpPr>
      <p:sp>
        <p:nvSpPr>
          <p:cNvPr id="194" name="Google Shape;194;p18"/>
          <p:cNvSpPr/>
          <p:nvPr/>
        </p:nvSpPr>
        <p:spPr>
          <a:xfrm>
            <a:off x="7844851" y="4286548"/>
            <a:ext cx="1232553" cy="1232553"/>
          </a:xfrm>
          <a:custGeom>
            <a:rect b="b" l="l" r="r" t="t"/>
            <a:pathLst>
              <a:path extrusionOk="0" h="1232553" w="1232553">
                <a:moveTo>
                  <a:pt x="0" y="0"/>
                </a:moveTo>
                <a:lnTo>
                  <a:pt x="1232553" y="0"/>
                </a:lnTo>
                <a:lnTo>
                  <a:pt x="1232553" y="1232553"/>
                </a:lnTo>
                <a:lnTo>
                  <a:pt x="0" y="1232553"/>
                </a:lnTo>
                <a:lnTo>
                  <a:pt x="0" y="0"/>
                </a:lnTo>
                <a:close/>
              </a:path>
            </a:pathLst>
          </a:custGeom>
          <a:blipFill rotWithShape="1">
            <a:blip r:embed="rId3">
              <a:alphaModFix/>
            </a:blip>
            <a:stretch>
              <a:fillRect b="0" l="0" r="0" t="0"/>
            </a:stretch>
          </a:blipFill>
          <a:ln>
            <a:noFill/>
          </a:ln>
        </p:spPr>
      </p:sp>
      <p:sp>
        <p:nvSpPr>
          <p:cNvPr id="195" name="Google Shape;195;p18"/>
          <p:cNvSpPr/>
          <p:nvPr/>
        </p:nvSpPr>
        <p:spPr>
          <a:xfrm>
            <a:off x="3005199" y="4181637"/>
            <a:ext cx="1077227" cy="1247315"/>
          </a:xfrm>
          <a:custGeom>
            <a:rect b="b" l="l" r="r" t="t"/>
            <a:pathLst>
              <a:path extrusionOk="0" h="1247315" w="1077227">
                <a:moveTo>
                  <a:pt x="0" y="0"/>
                </a:moveTo>
                <a:lnTo>
                  <a:pt x="1077227" y="0"/>
                </a:lnTo>
                <a:lnTo>
                  <a:pt x="1077227" y="1247315"/>
                </a:lnTo>
                <a:lnTo>
                  <a:pt x="0" y="1247315"/>
                </a:lnTo>
                <a:lnTo>
                  <a:pt x="0" y="0"/>
                </a:lnTo>
                <a:close/>
              </a:path>
            </a:pathLst>
          </a:custGeom>
          <a:blipFill rotWithShape="1">
            <a:blip r:embed="rId4">
              <a:alphaModFix/>
            </a:blip>
            <a:stretch>
              <a:fillRect b="0" l="0" r="0" t="0"/>
            </a:stretch>
          </a:blipFill>
          <a:ln>
            <a:noFill/>
          </a:ln>
        </p:spPr>
      </p:sp>
      <p:sp>
        <p:nvSpPr>
          <p:cNvPr id="196" name="Google Shape;196;p18"/>
          <p:cNvSpPr/>
          <p:nvPr/>
        </p:nvSpPr>
        <p:spPr>
          <a:xfrm>
            <a:off x="12334954" y="4376697"/>
            <a:ext cx="1361742" cy="1052255"/>
          </a:xfrm>
          <a:custGeom>
            <a:rect b="b" l="l" r="r" t="t"/>
            <a:pathLst>
              <a:path extrusionOk="0" h="1052255" w="1361742">
                <a:moveTo>
                  <a:pt x="0" y="0"/>
                </a:moveTo>
                <a:lnTo>
                  <a:pt x="1361742" y="0"/>
                </a:lnTo>
                <a:lnTo>
                  <a:pt x="1361742" y="1052255"/>
                </a:lnTo>
                <a:lnTo>
                  <a:pt x="0" y="1052255"/>
                </a:lnTo>
                <a:lnTo>
                  <a:pt x="0" y="0"/>
                </a:lnTo>
                <a:close/>
              </a:path>
            </a:pathLst>
          </a:custGeom>
          <a:blipFill rotWithShape="1">
            <a:blip r:embed="rId5">
              <a:alphaModFix/>
            </a:blip>
            <a:stretch>
              <a:fillRect b="0" l="0" r="0" t="0"/>
            </a:stretch>
          </a:blipFill>
          <a:ln>
            <a:noFill/>
          </a:ln>
        </p:spPr>
      </p:sp>
      <p:grpSp>
        <p:nvGrpSpPr>
          <p:cNvPr id="197" name="Google Shape;197;p18"/>
          <p:cNvGrpSpPr/>
          <p:nvPr/>
        </p:nvGrpSpPr>
        <p:grpSpPr>
          <a:xfrm>
            <a:off x="13566601" y="6252596"/>
            <a:ext cx="4693046" cy="4693046"/>
            <a:chOff x="0" y="0"/>
            <a:chExt cx="812800" cy="812800"/>
          </a:xfrm>
        </p:grpSpPr>
        <p:sp>
          <p:nvSpPr>
            <p:cNvPr id="198" name="Google Shape;198;p1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952500">
              <a:solidFill>
                <a:srgbClr val="FFFFFF">
                  <a:alpha val="15294"/>
                </a:srgbClr>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8"/>
            <p:cNvSpPr txBox="1"/>
            <p:nvPr/>
          </p:nvSpPr>
          <p:spPr>
            <a:xfrm>
              <a:off x="76200" y="38100"/>
              <a:ext cx="660400" cy="6985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200" name="Google Shape;200;p18"/>
          <p:cNvCxnSpPr/>
          <p:nvPr/>
        </p:nvCxnSpPr>
        <p:spPr>
          <a:xfrm>
            <a:off x="5938890" y="4181637"/>
            <a:ext cx="0" cy="4410340"/>
          </a:xfrm>
          <a:prstGeom prst="straightConnector1">
            <a:avLst/>
          </a:prstGeom>
          <a:noFill/>
          <a:ln cap="flat" cmpd="sng" w="38100">
            <a:solidFill>
              <a:srgbClr val="145DA0"/>
            </a:solidFill>
            <a:prstDash val="solid"/>
            <a:round/>
            <a:headEnd len="sm" w="sm" type="none"/>
            <a:tailEnd len="sm" w="sm" type="none"/>
          </a:ln>
        </p:spPr>
      </p:cxnSp>
      <p:cxnSp>
        <p:nvCxnSpPr>
          <p:cNvPr id="201" name="Google Shape;201;p18"/>
          <p:cNvCxnSpPr/>
          <p:nvPr/>
        </p:nvCxnSpPr>
        <p:spPr>
          <a:xfrm>
            <a:off x="10706179" y="4181637"/>
            <a:ext cx="0" cy="4410340"/>
          </a:xfrm>
          <a:prstGeom prst="straightConnector1">
            <a:avLst/>
          </a:prstGeom>
          <a:noFill/>
          <a:ln cap="flat" cmpd="sng" w="38100">
            <a:solidFill>
              <a:srgbClr val="145DA0"/>
            </a:solidFill>
            <a:prstDash val="solid"/>
            <a:round/>
            <a:headEnd len="sm" w="sm" type="none"/>
            <a:tailEnd len="sm" w="sm" type="none"/>
          </a:ln>
        </p:spPr>
      </p:cxnSp>
      <p:sp>
        <p:nvSpPr>
          <p:cNvPr id="202" name="Google Shape;202;p18"/>
          <p:cNvSpPr/>
          <p:nvPr/>
        </p:nvSpPr>
        <p:spPr>
          <a:xfrm>
            <a:off x="12126686" y="2443243"/>
            <a:ext cx="5246370" cy="5246370"/>
          </a:xfrm>
          <a:custGeom>
            <a:rect b="b" l="l" r="r" t="t"/>
            <a:pathLst>
              <a:path extrusionOk="0" h="812800" w="812800">
                <a:moveTo>
                  <a:pt x="33940" y="0"/>
                </a:moveTo>
                <a:lnTo>
                  <a:pt x="778860" y="0"/>
                </a:lnTo>
                <a:cubicBezTo>
                  <a:pt x="797604" y="0"/>
                  <a:pt x="812800" y="15196"/>
                  <a:pt x="812800" y="33940"/>
                </a:cubicBezTo>
                <a:lnTo>
                  <a:pt x="812800" y="778860"/>
                </a:lnTo>
                <a:cubicBezTo>
                  <a:pt x="812800" y="797604"/>
                  <a:pt x="797604" y="812800"/>
                  <a:pt x="778860" y="812800"/>
                </a:cubicBezTo>
                <a:lnTo>
                  <a:pt x="33940" y="812800"/>
                </a:lnTo>
                <a:cubicBezTo>
                  <a:pt x="15196" y="812800"/>
                  <a:pt x="0" y="797604"/>
                  <a:pt x="0" y="778860"/>
                </a:cubicBezTo>
                <a:lnTo>
                  <a:pt x="0" y="33940"/>
                </a:lnTo>
                <a:cubicBezTo>
                  <a:pt x="0" y="15196"/>
                  <a:pt x="15196" y="0"/>
                  <a:pt x="33940" y="0"/>
                </a:cubicBezTo>
                <a:close/>
              </a:path>
            </a:pathLst>
          </a:custGeom>
          <a:blipFill rotWithShape="1">
            <a:blip r:embed="rId6">
              <a:alphaModFix/>
            </a:blip>
            <a:stretch>
              <a:fillRect b="0" l="-25134" r="-25135"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8"/>
          <p:cNvSpPr txBox="1"/>
          <p:nvPr/>
        </p:nvSpPr>
        <p:spPr>
          <a:xfrm>
            <a:off x="1270420" y="914400"/>
            <a:ext cx="10513366" cy="2943387"/>
          </a:xfrm>
          <a:prstGeom prst="rect">
            <a:avLst/>
          </a:prstGeom>
          <a:noFill/>
          <a:ln>
            <a:noFill/>
          </a:ln>
        </p:spPr>
        <p:txBody>
          <a:bodyPr anchorCtr="0" anchor="t" bIns="0" lIns="0" spcFirstLastPara="1" rIns="0" wrap="square" tIns="0">
            <a:spAutoFit/>
          </a:bodyPr>
          <a:lstStyle/>
          <a:p>
            <a:pPr indent="0" lvl="0" marL="0" marR="0" rtl="0" algn="l">
              <a:lnSpc>
                <a:spcPct val="139996"/>
              </a:lnSpc>
              <a:spcBef>
                <a:spcPts val="0"/>
              </a:spcBef>
              <a:spcAft>
                <a:spcPts val="0"/>
              </a:spcAft>
              <a:buNone/>
            </a:pPr>
            <a:r>
              <a:rPr b="1" i="0" lang="en-US" sz="5588" u="none" cap="none" strike="noStrike">
                <a:solidFill>
                  <a:srgbClr val="FDFDFD"/>
                </a:solidFill>
                <a:latin typeface="Open Sans ExtraBold"/>
                <a:ea typeface="Open Sans ExtraBold"/>
                <a:cs typeface="Open Sans ExtraBold"/>
                <a:sym typeface="Open Sans ExtraBold"/>
              </a:rPr>
              <a:t>Highlights of market and competitive analysis (Cont…)</a:t>
            </a:r>
            <a:endParaRPr/>
          </a:p>
        </p:txBody>
      </p:sp>
      <p:sp>
        <p:nvSpPr>
          <p:cNvPr id="204" name="Google Shape;204;p18"/>
          <p:cNvSpPr txBox="1"/>
          <p:nvPr/>
        </p:nvSpPr>
        <p:spPr>
          <a:xfrm>
            <a:off x="1462920" y="6384261"/>
            <a:ext cx="4161784" cy="2054929"/>
          </a:xfrm>
          <a:prstGeom prst="rect">
            <a:avLst/>
          </a:prstGeom>
          <a:noFill/>
          <a:ln>
            <a:noFill/>
          </a:ln>
        </p:spPr>
        <p:txBody>
          <a:bodyPr anchorCtr="0" anchor="t" bIns="0" lIns="0" spcFirstLastPara="1" rIns="0" wrap="square" tIns="0">
            <a:spAutoFit/>
          </a:bodyPr>
          <a:lstStyle/>
          <a:p>
            <a:pPr indent="0" lvl="0" marL="0" marR="0" rtl="0" algn="ctr">
              <a:lnSpc>
                <a:spcPct val="140040"/>
              </a:lnSpc>
              <a:spcBef>
                <a:spcPts val="0"/>
              </a:spcBef>
              <a:spcAft>
                <a:spcPts val="0"/>
              </a:spcAft>
              <a:buNone/>
            </a:pPr>
            <a:r>
              <a:rPr b="0" i="0" lang="en-US" sz="1973" u="none" cap="none" strike="noStrike">
                <a:solidFill>
                  <a:srgbClr val="145DA0"/>
                </a:solidFill>
                <a:latin typeface="Poppins"/>
                <a:ea typeface="Poppins"/>
                <a:cs typeface="Poppins"/>
                <a:sym typeface="Poppins"/>
              </a:rPr>
              <a:t>Lorem ipsum dolor sit amet, consectetur adipiscing elit. Nullam laoreet risus fringilla, egestas elit a, consequat augue. Phasellus sollicitudin felis mi, quis egestas ex ornare sed quis adipiscing. </a:t>
            </a:r>
            <a:endParaRPr/>
          </a:p>
        </p:txBody>
      </p:sp>
      <p:sp>
        <p:nvSpPr>
          <p:cNvPr id="205" name="Google Shape;205;p18"/>
          <p:cNvSpPr txBox="1"/>
          <p:nvPr/>
        </p:nvSpPr>
        <p:spPr>
          <a:xfrm>
            <a:off x="2369568" y="5756734"/>
            <a:ext cx="2348490" cy="46529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685" u="none" cap="none" strike="noStrike">
                <a:solidFill>
                  <a:srgbClr val="145DA0"/>
                </a:solidFill>
                <a:latin typeface="Open Sans ExtraBold"/>
                <a:ea typeface="Open Sans ExtraBold"/>
                <a:cs typeface="Open Sans ExtraBold"/>
                <a:sym typeface="Open Sans ExtraBold"/>
              </a:rPr>
              <a:t>Objective 01</a:t>
            </a:r>
            <a:endParaRPr/>
          </a:p>
        </p:txBody>
      </p:sp>
      <p:sp>
        <p:nvSpPr>
          <p:cNvPr id="206" name="Google Shape;206;p18"/>
          <p:cNvSpPr txBox="1"/>
          <p:nvPr/>
        </p:nvSpPr>
        <p:spPr>
          <a:xfrm>
            <a:off x="6299437" y="6409167"/>
            <a:ext cx="4161784" cy="2054929"/>
          </a:xfrm>
          <a:prstGeom prst="rect">
            <a:avLst/>
          </a:prstGeom>
          <a:noFill/>
          <a:ln>
            <a:noFill/>
          </a:ln>
        </p:spPr>
        <p:txBody>
          <a:bodyPr anchorCtr="0" anchor="t" bIns="0" lIns="0" spcFirstLastPara="1" rIns="0" wrap="square" tIns="0">
            <a:spAutoFit/>
          </a:bodyPr>
          <a:lstStyle/>
          <a:p>
            <a:pPr indent="0" lvl="0" marL="0" marR="0" rtl="0" algn="ctr">
              <a:lnSpc>
                <a:spcPct val="140040"/>
              </a:lnSpc>
              <a:spcBef>
                <a:spcPts val="0"/>
              </a:spcBef>
              <a:spcAft>
                <a:spcPts val="0"/>
              </a:spcAft>
              <a:buNone/>
            </a:pPr>
            <a:r>
              <a:rPr b="0" i="0" lang="en-US" sz="1973" u="none" cap="none" strike="noStrike">
                <a:solidFill>
                  <a:srgbClr val="145DA0"/>
                </a:solidFill>
                <a:latin typeface="Poppins"/>
                <a:ea typeface="Poppins"/>
                <a:cs typeface="Poppins"/>
                <a:sym typeface="Poppins"/>
              </a:rPr>
              <a:t>Lorem ipsum dolor sit amet, consectetur adipiscing elit. Nullam laoreet risus fringilla, egestas elit a, consequat augue. Phasellus sollicitudin felis mi, quis egestas ex ornare sed quis adipiscing. </a:t>
            </a:r>
            <a:endParaRPr/>
          </a:p>
        </p:txBody>
      </p:sp>
      <p:sp>
        <p:nvSpPr>
          <p:cNvPr id="207" name="Google Shape;207;p18"/>
          <p:cNvSpPr txBox="1"/>
          <p:nvPr/>
        </p:nvSpPr>
        <p:spPr>
          <a:xfrm>
            <a:off x="7206085" y="5781639"/>
            <a:ext cx="2348490" cy="46529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685" u="none" cap="none" strike="noStrike">
                <a:solidFill>
                  <a:srgbClr val="145DA0"/>
                </a:solidFill>
                <a:latin typeface="Open Sans ExtraBold"/>
                <a:ea typeface="Open Sans ExtraBold"/>
                <a:cs typeface="Open Sans ExtraBold"/>
                <a:sym typeface="Open Sans ExtraBold"/>
              </a:rPr>
              <a:t>Objective 02</a:t>
            </a:r>
            <a:endParaRPr/>
          </a:p>
        </p:txBody>
      </p:sp>
      <p:sp>
        <p:nvSpPr>
          <p:cNvPr id="208" name="Google Shape;208;p18"/>
          <p:cNvSpPr txBox="1"/>
          <p:nvPr/>
        </p:nvSpPr>
        <p:spPr>
          <a:xfrm>
            <a:off x="297582" y="4819967"/>
            <a:ext cx="10163640" cy="4180840"/>
          </a:xfrm>
          <a:prstGeom prst="rect">
            <a:avLst/>
          </a:prstGeom>
          <a:noFill/>
          <a:ln>
            <a:noFill/>
          </a:ln>
        </p:spPr>
        <p:txBody>
          <a:bodyPr anchorCtr="0" anchor="t" bIns="0" lIns="0" spcFirstLastPara="1" rIns="0" wrap="square" tIns="0">
            <a:spAutoFit/>
          </a:bodyPr>
          <a:lstStyle/>
          <a:p>
            <a:pPr indent="-367030" lvl="1" marL="734059" marR="0" rtl="0" algn="ctr">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Core competitors are Unibuddy and the Swansea online chatting platform </a:t>
            </a:r>
            <a:endParaRPr/>
          </a:p>
          <a:p>
            <a:pPr indent="-367030" lvl="1" marL="734059" marR="0" rtl="0" algn="ctr">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Competitors have captured a potential market base </a:t>
            </a:r>
            <a:endParaRPr/>
          </a:p>
          <a:p>
            <a:pPr indent="-367030" lvl="1" marL="734059" marR="0" rtl="0" algn="ctr">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Unibuddy is highly popular among student and educator groups (Unibuddy, 2024)</a:t>
            </a:r>
            <a:endParaRPr/>
          </a:p>
          <a:p>
            <a:pPr indent="0" lvl="0" marL="0" marR="0" rtl="0" algn="ctr">
              <a:lnSpc>
                <a:spcPct val="140011"/>
              </a:lnSpc>
              <a:spcBef>
                <a:spcPts val="0"/>
              </a:spcBef>
              <a:spcAft>
                <a:spcPts val="0"/>
              </a:spcAft>
              <a:buNone/>
            </a:pPr>
            <a:r>
              <a:t/>
            </a:r>
            <a:endParaRPr b="0" i="0" sz="3399"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216" name="Shape 216"/>
        <p:cNvGrpSpPr/>
        <p:nvPr/>
      </p:nvGrpSpPr>
      <p:grpSpPr>
        <a:xfrm>
          <a:off x="0" y="0"/>
          <a:ext cx="0" cy="0"/>
          <a:chOff x="0" y="0"/>
          <a:chExt cx="0" cy="0"/>
        </a:xfrm>
      </p:grpSpPr>
      <p:sp>
        <p:nvSpPr>
          <p:cNvPr id="217" name="Google Shape;217;p19"/>
          <p:cNvSpPr txBox="1"/>
          <p:nvPr/>
        </p:nvSpPr>
        <p:spPr>
          <a:xfrm>
            <a:off x="1028700" y="3399437"/>
            <a:ext cx="6033363" cy="1631325"/>
          </a:xfrm>
          <a:prstGeom prst="rect">
            <a:avLst/>
          </a:prstGeom>
          <a:noFill/>
          <a:ln>
            <a:noFill/>
          </a:ln>
        </p:spPr>
        <p:txBody>
          <a:bodyPr anchorCtr="0" anchor="t" bIns="0" lIns="0" spcFirstLastPara="1" rIns="0" wrap="square" tIns="0">
            <a:spAutoFit/>
          </a:bodyPr>
          <a:lstStyle/>
          <a:p>
            <a:pPr indent="0" lvl="0" marL="0" marR="0" rtl="0" algn="l">
              <a:lnSpc>
                <a:spcPct val="140021"/>
              </a:lnSpc>
              <a:spcBef>
                <a:spcPts val="0"/>
              </a:spcBef>
              <a:spcAft>
                <a:spcPts val="0"/>
              </a:spcAft>
              <a:buNone/>
            </a:pPr>
            <a:r>
              <a:rPr b="1" i="0" lang="en-US" sz="4680" u="none" cap="none" strike="noStrike">
                <a:solidFill>
                  <a:srgbClr val="FDFDFD"/>
                </a:solidFill>
                <a:latin typeface="Open Sans ExtraBold"/>
                <a:ea typeface="Open Sans ExtraBold"/>
                <a:cs typeface="Open Sans ExtraBold"/>
                <a:sym typeface="Open Sans ExtraBold"/>
              </a:rPr>
              <a:t>Summary business concept and model</a:t>
            </a:r>
            <a:endParaRPr/>
          </a:p>
        </p:txBody>
      </p:sp>
      <p:sp>
        <p:nvSpPr>
          <p:cNvPr id="218" name="Google Shape;218;p19"/>
          <p:cNvSpPr txBox="1"/>
          <p:nvPr/>
        </p:nvSpPr>
        <p:spPr>
          <a:xfrm>
            <a:off x="1335806" y="3693850"/>
            <a:ext cx="11452514" cy="3580765"/>
          </a:xfrm>
          <a:prstGeom prst="rect">
            <a:avLst/>
          </a:prstGeom>
          <a:noFill/>
          <a:ln>
            <a:noFill/>
          </a:ln>
        </p:spPr>
        <p:txBody>
          <a:bodyPr anchorCtr="0" anchor="t" bIns="0" lIns="0" spcFirstLastPara="1" rIns="0" wrap="square" tIns="0">
            <a:spAutoFit/>
          </a:bodyPr>
          <a:lstStyle/>
          <a:p>
            <a:pPr indent="0" lvl="0" marL="0" marR="0" rtl="0" algn="l">
              <a:lnSpc>
                <a:spcPct val="140011"/>
              </a:lnSpc>
              <a:spcBef>
                <a:spcPts val="0"/>
              </a:spcBef>
              <a:spcAft>
                <a:spcPts val="0"/>
              </a:spcAft>
              <a:buNone/>
            </a:pPr>
            <a:r>
              <a:rPr b="0" i="0" lang="en-US" sz="3399" u="none" cap="none" strike="noStrike">
                <a:solidFill>
                  <a:srgbClr val="000000"/>
                </a:solidFill>
                <a:latin typeface="Arial"/>
                <a:ea typeface="Arial"/>
                <a:cs typeface="Arial"/>
                <a:sym typeface="Arial"/>
              </a:rPr>
              <a:t>●    The name of new online chatting platform is Witty Wizard </a:t>
            </a:r>
            <a:endParaRPr/>
          </a:p>
          <a:p>
            <a:pPr indent="0" lvl="0" marL="0" marR="0" rtl="0" algn="l">
              <a:lnSpc>
                <a:spcPct val="140011"/>
              </a:lnSpc>
              <a:spcBef>
                <a:spcPts val="0"/>
              </a:spcBef>
              <a:spcAft>
                <a:spcPts val="0"/>
              </a:spcAft>
              <a:buNone/>
            </a:pPr>
            <a:r>
              <a:rPr b="0" i="0" lang="en-US" sz="3399" u="none" cap="none" strike="noStrike">
                <a:solidFill>
                  <a:srgbClr val="000000"/>
                </a:solidFill>
                <a:latin typeface="Arial"/>
                <a:ea typeface="Arial"/>
                <a:cs typeface="Arial"/>
                <a:sym typeface="Arial"/>
              </a:rPr>
              <a:t>●    It will sustain the deployment of innovative processes and approaches</a:t>
            </a:r>
            <a:endParaRPr/>
          </a:p>
          <a:p>
            <a:pPr indent="0" lvl="0" marL="0" marR="0" rtl="0" algn="l">
              <a:lnSpc>
                <a:spcPct val="140011"/>
              </a:lnSpc>
              <a:spcBef>
                <a:spcPts val="0"/>
              </a:spcBef>
              <a:spcAft>
                <a:spcPts val="0"/>
              </a:spcAft>
              <a:buNone/>
            </a:pPr>
            <a:r>
              <a:rPr b="0" i="0" lang="en-US" sz="3399" u="none" cap="none" strike="noStrike">
                <a:solidFill>
                  <a:srgbClr val="000000"/>
                </a:solidFill>
                <a:latin typeface="Arial"/>
                <a:ea typeface="Arial"/>
                <a:cs typeface="Arial"/>
                <a:sym typeface="Arial"/>
              </a:rPr>
              <a:t>●    The product will be developed using SaaS </a:t>
            </a:r>
            <a:endParaRPr/>
          </a:p>
          <a:p>
            <a:pPr indent="0" lvl="0" marL="0" marR="0" rtl="0" algn="ctr">
              <a:lnSpc>
                <a:spcPct val="140011"/>
              </a:lnSpc>
              <a:spcBef>
                <a:spcPts val="0"/>
              </a:spcBef>
              <a:spcAft>
                <a:spcPts val="0"/>
              </a:spcAft>
              <a:buNone/>
            </a:pPr>
            <a:r>
              <a:t/>
            </a:r>
            <a:endParaRPr b="0" i="0" sz="3399" u="none" cap="none" strike="noStrike">
              <a:solidFill>
                <a:srgbClr val="000000"/>
              </a:solidFill>
              <a:latin typeface="Arial"/>
              <a:ea typeface="Arial"/>
              <a:cs typeface="Arial"/>
              <a:sym typeface="Arial"/>
            </a:endParaRPr>
          </a:p>
        </p:txBody>
      </p:sp>
      <p:sp>
        <p:nvSpPr>
          <p:cNvPr id="219" name="Google Shape;219;p19"/>
          <p:cNvSpPr/>
          <p:nvPr/>
        </p:nvSpPr>
        <p:spPr>
          <a:xfrm>
            <a:off x="13151981" y="3557260"/>
            <a:ext cx="4107319" cy="4114800"/>
          </a:xfrm>
          <a:custGeom>
            <a:rect b="b" l="l" r="r" t="t"/>
            <a:pathLst>
              <a:path extrusionOk="0" h="4114800" w="4107319">
                <a:moveTo>
                  <a:pt x="0" y="0"/>
                </a:moveTo>
                <a:lnTo>
                  <a:pt x="4107319" y="0"/>
                </a:lnTo>
                <a:lnTo>
                  <a:pt x="4107319" y="4114800"/>
                </a:lnTo>
                <a:lnTo>
                  <a:pt x="0" y="4114800"/>
                </a:lnTo>
                <a:lnTo>
                  <a:pt x="0" y="0"/>
                </a:lnTo>
                <a:close/>
              </a:path>
            </a:pathLst>
          </a:custGeom>
          <a:blipFill rotWithShape="1">
            <a:blip r:embed="rId3">
              <a:alphaModFix/>
            </a:blip>
            <a:stretch>
              <a:fillRect b="0" l="0" r="0" t="0"/>
            </a:stretch>
          </a:blipFill>
          <a:ln>
            <a:noFill/>
          </a:ln>
        </p:spPr>
      </p:sp>
      <p:sp>
        <p:nvSpPr>
          <p:cNvPr id="220" name="Google Shape;220;p19"/>
          <p:cNvSpPr txBox="1"/>
          <p:nvPr/>
        </p:nvSpPr>
        <p:spPr>
          <a:xfrm>
            <a:off x="8763159" y="2041203"/>
            <a:ext cx="1134140" cy="801632"/>
          </a:xfrm>
          <a:prstGeom prst="rect">
            <a:avLst/>
          </a:prstGeom>
          <a:noFill/>
          <a:ln>
            <a:noFill/>
          </a:ln>
        </p:spPr>
        <p:txBody>
          <a:bodyPr anchorCtr="0" anchor="t" bIns="0" lIns="0" spcFirstLastPara="1" rIns="0" wrap="square" tIns="0">
            <a:spAutoFit/>
          </a:bodyPr>
          <a:lstStyle/>
          <a:p>
            <a:pPr indent="0" lvl="0" marL="0" marR="0" rtl="0" algn="ctr">
              <a:lnSpc>
                <a:spcPct val="139987"/>
              </a:lnSpc>
              <a:spcBef>
                <a:spcPts val="0"/>
              </a:spcBef>
              <a:spcAft>
                <a:spcPts val="0"/>
              </a:spcAft>
              <a:buNone/>
            </a:pPr>
            <a:r>
              <a:rPr b="1" i="0" lang="en-US" sz="4784" u="none" cap="none" strike="noStrike">
                <a:solidFill>
                  <a:srgbClr val="FDFDFD"/>
                </a:solidFill>
                <a:latin typeface="Open Sans ExtraBold"/>
                <a:ea typeface="Open Sans ExtraBold"/>
                <a:cs typeface="Open Sans ExtraBold"/>
                <a:sym typeface="Open Sans ExtraBold"/>
              </a:rPr>
              <a:t>01</a:t>
            </a:r>
            <a:endParaRPr/>
          </a:p>
        </p:txBody>
      </p:sp>
      <p:sp>
        <p:nvSpPr>
          <p:cNvPr id="221" name="Google Shape;221;p19"/>
          <p:cNvSpPr txBox="1"/>
          <p:nvPr/>
        </p:nvSpPr>
        <p:spPr>
          <a:xfrm>
            <a:off x="0" y="885825"/>
            <a:ext cx="18288000" cy="2671435"/>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7700" u="none" cap="none" strike="noStrike">
                <a:solidFill>
                  <a:srgbClr val="000000"/>
                </a:solidFill>
                <a:latin typeface="Arial"/>
                <a:ea typeface="Arial"/>
                <a:cs typeface="Arial"/>
                <a:sym typeface="Arial"/>
              </a:rPr>
              <a:t>Summary business concept and model</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229" name="Shape 229"/>
        <p:cNvGrpSpPr/>
        <p:nvPr/>
      </p:nvGrpSpPr>
      <p:grpSpPr>
        <a:xfrm>
          <a:off x="0" y="0"/>
          <a:ext cx="0" cy="0"/>
          <a:chOff x="0" y="0"/>
          <a:chExt cx="0" cy="0"/>
        </a:xfrm>
      </p:grpSpPr>
      <p:grpSp>
        <p:nvGrpSpPr>
          <p:cNvPr id="230" name="Google Shape;230;p20"/>
          <p:cNvGrpSpPr/>
          <p:nvPr/>
        </p:nvGrpSpPr>
        <p:grpSpPr>
          <a:xfrm>
            <a:off x="247242" y="106233"/>
            <a:ext cx="17793515" cy="9938472"/>
            <a:chOff x="0" y="-38100"/>
            <a:chExt cx="4982580" cy="2782993"/>
          </a:xfrm>
        </p:grpSpPr>
        <p:sp>
          <p:nvSpPr>
            <p:cNvPr id="231" name="Google Shape;231;p20"/>
            <p:cNvSpPr/>
            <p:nvPr/>
          </p:nvSpPr>
          <p:spPr>
            <a:xfrm>
              <a:off x="0" y="0"/>
              <a:ext cx="4982580" cy="2744893"/>
            </a:xfrm>
            <a:custGeom>
              <a:rect b="b" l="l" r="r" t="t"/>
              <a:pathLst>
                <a:path extrusionOk="0" h="2744893" w="4982580">
                  <a:moveTo>
                    <a:pt x="0" y="0"/>
                  </a:moveTo>
                  <a:lnTo>
                    <a:pt x="4982580" y="0"/>
                  </a:lnTo>
                  <a:lnTo>
                    <a:pt x="4982580" y="2744893"/>
                  </a:lnTo>
                  <a:lnTo>
                    <a:pt x="0" y="2744893"/>
                  </a:lnTo>
                  <a:close/>
                </a:path>
              </a:pathLst>
            </a:custGeom>
            <a:solidFill>
              <a:srgbClr val="000000">
                <a:alpha val="0"/>
              </a:srgbClr>
            </a:solidFill>
            <a:ln cap="sq" cmpd="sng" w="228600">
              <a:solidFill>
                <a:srgbClr val="145DA0"/>
              </a:solidFill>
              <a:prstDash val="solid"/>
              <a:miter lim="8000"/>
              <a:headEnd len="sm" w="sm" type="none"/>
              <a:tailEnd len="sm" w="sm" type="none"/>
            </a:ln>
          </p:spPr>
        </p:sp>
        <p:sp>
          <p:nvSpPr>
            <p:cNvPr id="232" name="Google Shape;232;p20"/>
            <p:cNvSpPr txBox="1"/>
            <p:nvPr/>
          </p:nvSpPr>
          <p:spPr>
            <a:xfrm>
              <a:off x="0" y="-38100"/>
              <a:ext cx="4982580" cy="2782993"/>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3" name="Google Shape;233;p20"/>
          <p:cNvSpPr/>
          <p:nvPr/>
        </p:nvSpPr>
        <p:spPr>
          <a:xfrm>
            <a:off x="2297323" y="8211194"/>
            <a:ext cx="4154377" cy="582587"/>
          </a:xfrm>
          <a:custGeom>
            <a:rect b="b" l="l" r="r" t="t"/>
            <a:pathLst>
              <a:path extrusionOk="0" h="582587" w="4154377">
                <a:moveTo>
                  <a:pt x="0" y="0"/>
                </a:moveTo>
                <a:lnTo>
                  <a:pt x="4154377" y="0"/>
                </a:lnTo>
                <a:lnTo>
                  <a:pt x="4154377" y="582587"/>
                </a:lnTo>
                <a:lnTo>
                  <a:pt x="0" y="582587"/>
                </a:lnTo>
                <a:lnTo>
                  <a:pt x="0" y="0"/>
                </a:lnTo>
                <a:close/>
              </a:path>
            </a:pathLst>
          </a:custGeom>
          <a:blipFill rotWithShape="1">
            <a:blip r:embed="rId3">
              <a:alphaModFix/>
            </a:blip>
            <a:stretch>
              <a:fillRect b="0" l="0" r="0" t="-40833"/>
            </a:stretch>
          </a:blipFill>
          <a:ln>
            <a:noFill/>
          </a:ln>
        </p:spPr>
      </p:sp>
      <p:sp>
        <p:nvSpPr>
          <p:cNvPr id="234" name="Google Shape;234;p20"/>
          <p:cNvSpPr/>
          <p:nvPr/>
        </p:nvSpPr>
        <p:spPr>
          <a:xfrm>
            <a:off x="7066494" y="8211194"/>
            <a:ext cx="4154377" cy="582587"/>
          </a:xfrm>
          <a:custGeom>
            <a:rect b="b" l="l" r="r" t="t"/>
            <a:pathLst>
              <a:path extrusionOk="0" h="582587" w="4154377">
                <a:moveTo>
                  <a:pt x="0" y="0"/>
                </a:moveTo>
                <a:lnTo>
                  <a:pt x="4154377" y="0"/>
                </a:lnTo>
                <a:lnTo>
                  <a:pt x="4154377" y="582587"/>
                </a:lnTo>
                <a:lnTo>
                  <a:pt x="0" y="582587"/>
                </a:lnTo>
                <a:lnTo>
                  <a:pt x="0" y="0"/>
                </a:lnTo>
                <a:close/>
              </a:path>
            </a:pathLst>
          </a:custGeom>
          <a:blipFill rotWithShape="1">
            <a:blip r:embed="rId3">
              <a:alphaModFix/>
            </a:blip>
            <a:stretch>
              <a:fillRect b="0" l="0" r="0" t="-40833"/>
            </a:stretch>
          </a:blipFill>
          <a:ln>
            <a:noFill/>
          </a:ln>
        </p:spPr>
      </p:sp>
      <p:sp>
        <p:nvSpPr>
          <p:cNvPr id="235" name="Google Shape;235;p20"/>
          <p:cNvSpPr/>
          <p:nvPr/>
        </p:nvSpPr>
        <p:spPr>
          <a:xfrm>
            <a:off x="11836861" y="8211194"/>
            <a:ext cx="4154377" cy="582587"/>
          </a:xfrm>
          <a:custGeom>
            <a:rect b="b" l="l" r="r" t="t"/>
            <a:pathLst>
              <a:path extrusionOk="0" h="582587" w="4154377">
                <a:moveTo>
                  <a:pt x="0" y="0"/>
                </a:moveTo>
                <a:lnTo>
                  <a:pt x="4154377" y="0"/>
                </a:lnTo>
                <a:lnTo>
                  <a:pt x="4154377" y="582587"/>
                </a:lnTo>
                <a:lnTo>
                  <a:pt x="0" y="582587"/>
                </a:lnTo>
                <a:lnTo>
                  <a:pt x="0" y="0"/>
                </a:lnTo>
                <a:close/>
              </a:path>
            </a:pathLst>
          </a:custGeom>
          <a:blipFill rotWithShape="1">
            <a:blip r:embed="rId3">
              <a:alphaModFix/>
            </a:blip>
            <a:stretch>
              <a:fillRect b="0" l="0" r="0" t="-40833"/>
            </a:stretch>
          </a:blipFill>
          <a:ln>
            <a:noFill/>
          </a:ln>
        </p:spPr>
      </p:sp>
      <p:sp>
        <p:nvSpPr>
          <p:cNvPr id="236" name="Google Shape;236;p20"/>
          <p:cNvSpPr/>
          <p:nvPr/>
        </p:nvSpPr>
        <p:spPr>
          <a:xfrm>
            <a:off x="11471683" y="2964824"/>
            <a:ext cx="5246370" cy="524637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4">
              <a:alphaModFix/>
            </a:blip>
            <a:stretch>
              <a:fillRect b="0" l="-24998" r="-24998"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0"/>
          <p:cNvSpPr txBox="1"/>
          <p:nvPr/>
        </p:nvSpPr>
        <p:spPr>
          <a:xfrm>
            <a:off x="1859785" y="1254278"/>
            <a:ext cx="14858268" cy="590192"/>
          </a:xfrm>
          <a:prstGeom prst="rect">
            <a:avLst/>
          </a:prstGeom>
          <a:noFill/>
          <a:ln>
            <a:noFill/>
          </a:ln>
        </p:spPr>
        <p:txBody>
          <a:bodyPr anchorCtr="0" anchor="t" bIns="0" lIns="0" spcFirstLastPara="1" rIns="0" wrap="square" tIns="0">
            <a:spAutoFit/>
          </a:bodyPr>
          <a:lstStyle/>
          <a:p>
            <a:pPr indent="0" lvl="0" marL="0" marR="0" rtl="0" algn="ctr">
              <a:lnSpc>
                <a:spcPct val="140005"/>
              </a:lnSpc>
              <a:spcBef>
                <a:spcPts val="0"/>
              </a:spcBef>
              <a:spcAft>
                <a:spcPts val="0"/>
              </a:spcAft>
              <a:buNone/>
            </a:pPr>
            <a:r>
              <a:rPr b="1" i="0" lang="en-US" sz="3497" u="none" cap="none" strike="noStrike">
                <a:solidFill>
                  <a:srgbClr val="051D40"/>
                </a:solidFill>
                <a:latin typeface="Open Sans ExtraBold"/>
                <a:ea typeface="Open Sans ExtraBold"/>
                <a:cs typeface="Open Sans ExtraBold"/>
                <a:sym typeface="Open Sans ExtraBold"/>
              </a:rPr>
              <a:t>Summary business concept and model (Cont…)</a:t>
            </a:r>
            <a:endParaRPr/>
          </a:p>
        </p:txBody>
      </p:sp>
      <p:sp>
        <p:nvSpPr>
          <p:cNvPr id="238" name="Google Shape;238;p20"/>
          <p:cNvSpPr txBox="1"/>
          <p:nvPr/>
        </p:nvSpPr>
        <p:spPr>
          <a:xfrm>
            <a:off x="1444906" y="3240153"/>
            <a:ext cx="8770094" cy="3557256"/>
          </a:xfrm>
          <a:prstGeom prst="rect">
            <a:avLst/>
          </a:prstGeom>
          <a:noFill/>
          <a:ln>
            <a:noFill/>
          </a:ln>
        </p:spPr>
        <p:txBody>
          <a:bodyPr anchorCtr="0" anchor="t" bIns="0" lIns="0" spcFirstLastPara="1" rIns="0" wrap="square" tIns="0">
            <a:spAutoFit/>
          </a:bodyPr>
          <a:lstStyle/>
          <a:p>
            <a:pPr indent="-309043" lvl="1" marL="618087" marR="0" rtl="0" algn="just">
              <a:lnSpc>
                <a:spcPct val="140006"/>
              </a:lnSpc>
              <a:spcBef>
                <a:spcPts val="0"/>
              </a:spcBef>
              <a:spcAft>
                <a:spcPts val="0"/>
              </a:spcAft>
              <a:buClr>
                <a:srgbClr val="051D40"/>
              </a:buClr>
              <a:buSzPts val="2862"/>
              <a:buFont typeface="Arial"/>
              <a:buChar char="•"/>
            </a:pPr>
            <a:r>
              <a:rPr b="1" i="0" lang="en-US" sz="2862" u="none" cap="none" strike="noStrike">
                <a:solidFill>
                  <a:srgbClr val="051D40"/>
                </a:solidFill>
                <a:latin typeface="Open Sans ExtraBold"/>
                <a:ea typeface="Open Sans ExtraBold"/>
                <a:cs typeface="Open Sans ExtraBold"/>
                <a:sym typeface="Open Sans ExtraBold"/>
              </a:rPr>
              <a:t>The marketing tactics will focus on the Design Thinking approach and social media promotion</a:t>
            </a:r>
            <a:endParaRPr/>
          </a:p>
          <a:p>
            <a:pPr indent="-309043" lvl="1" marL="618087" marR="0" rtl="0" algn="just">
              <a:lnSpc>
                <a:spcPct val="140006"/>
              </a:lnSpc>
              <a:spcBef>
                <a:spcPts val="0"/>
              </a:spcBef>
              <a:spcAft>
                <a:spcPts val="0"/>
              </a:spcAft>
              <a:buClr>
                <a:srgbClr val="051D40"/>
              </a:buClr>
              <a:buSzPts val="2862"/>
              <a:buFont typeface="Arial"/>
              <a:buChar char="•"/>
            </a:pPr>
            <a:r>
              <a:rPr b="1" i="0" lang="en-US" sz="2862" u="none" cap="none" strike="noStrike">
                <a:solidFill>
                  <a:srgbClr val="051D40"/>
                </a:solidFill>
                <a:latin typeface="Open Sans ExtraBold"/>
                <a:ea typeface="Open Sans ExtraBold"/>
                <a:cs typeface="Open Sans ExtraBold"/>
                <a:sym typeface="Open Sans ExtraBold"/>
              </a:rPr>
              <a:t>Developers will identify target customers in relevance to behaviour and interest</a:t>
            </a:r>
            <a:endParaRPr/>
          </a:p>
          <a:p>
            <a:pPr indent="-309043" lvl="1" marL="618087" marR="0" rtl="0" algn="just">
              <a:lnSpc>
                <a:spcPct val="140006"/>
              </a:lnSpc>
              <a:spcBef>
                <a:spcPts val="0"/>
              </a:spcBef>
              <a:spcAft>
                <a:spcPts val="0"/>
              </a:spcAft>
              <a:buClr>
                <a:srgbClr val="051D40"/>
              </a:buClr>
              <a:buSzPts val="2862"/>
              <a:buFont typeface="Arial"/>
              <a:buChar char="•"/>
            </a:pPr>
            <a:r>
              <a:rPr b="1" i="0" lang="en-US" sz="2862" u="none" cap="none" strike="noStrike">
                <a:solidFill>
                  <a:srgbClr val="051D40"/>
                </a:solidFill>
                <a:latin typeface="Open Sans ExtraBold"/>
                <a:ea typeface="Open Sans ExtraBold"/>
                <a:cs typeface="Open Sans ExtraBold"/>
                <a:sym typeface="Open Sans ExtraBold"/>
              </a:rPr>
              <a:t>Majorly focus on the potential segmentation process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21"/>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19" l="0" r="0" t="-9220"/>
            </a:stretch>
          </a:blipFill>
          <a:ln>
            <a:noFill/>
          </a:ln>
        </p:spPr>
      </p:sp>
      <p:sp>
        <p:nvSpPr>
          <p:cNvPr id="248" name="Google Shape;248;p21"/>
          <p:cNvSpPr/>
          <p:nvPr/>
        </p:nvSpPr>
        <p:spPr>
          <a:xfrm rot="5400000">
            <a:off x="8990215" y="810330"/>
            <a:ext cx="8541900" cy="8666340"/>
          </a:xfrm>
          <a:custGeom>
            <a:rect b="b" l="l" r="r" t="t"/>
            <a:pathLst>
              <a:path extrusionOk="0" h="8666340" w="8541900">
                <a:moveTo>
                  <a:pt x="0" y="0"/>
                </a:moveTo>
                <a:lnTo>
                  <a:pt x="8541901" y="0"/>
                </a:lnTo>
                <a:lnTo>
                  <a:pt x="8541901" y="8666340"/>
                </a:lnTo>
                <a:lnTo>
                  <a:pt x="0" y="8666340"/>
                </a:lnTo>
                <a:lnTo>
                  <a:pt x="0" y="0"/>
                </a:lnTo>
                <a:close/>
              </a:path>
            </a:pathLst>
          </a:custGeom>
          <a:blipFill rotWithShape="1">
            <a:blip r:embed="rId4">
              <a:alphaModFix amt="14000"/>
            </a:blip>
            <a:stretch>
              <a:fillRect b="0" l="0" r="0" t="0"/>
            </a:stretch>
          </a:blipFill>
          <a:ln>
            <a:noFill/>
          </a:ln>
        </p:spPr>
      </p:sp>
      <p:sp>
        <p:nvSpPr>
          <p:cNvPr id="249" name="Google Shape;249;p21"/>
          <p:cNvSpPr txBox="1"/>
          <p:nvPr/>
        </p:nvSpPr>
        <p:spPr>
          <a:xfrm>
            <a:off x="0" y="952500"/>
            <a:ext cx="18288000" cy="71247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4200" u="none" cap="none" strike="noStrike">
                <a:solidFill>
                  <a:srgbClr val="FFFFFF"/>
                </a:solidFill>
                <a:latin typeface="Open Sans ExtraBold"/>
                <a:ea typeface="Open Sans ExtraBold"/>
                <a:cs typeface="Open Sans ExtraBold"/>
                <a:sym typeface="Open Sans ExtraBold"/>
              </a:rPr>
              <a:t>COMPETITION AND DIFFERENTIATION STRATEGY</a:t>
            </a:r>
            <a:endParaRPr/>
          </a:p>
        </p:txBody>
      </p:sp>
      <p:sp>
        <p:nvSpPr>
          <p:cNvPr id="250" name="Google Shape;250;p21"/>
          <p:cNvSpPr txBox="1"/>
          <p:nvPr/>
        </p:nvSpPr>
        <p:spPr>
          <a:xfrm>
            <a:off x="2006560" y="3319780"/>
            <a:ext cx="13842871" cy="3580765"/>
          </a:xfrm>
          <a:prstGeom prst="rect">
            <a:avLst/>
          </a:prstGeom>
          <a:noFill/>
          <a:ln>
            <a:noFill/>
          </a:ln>
        </p:spPr>
        <p:txBody>
          <a:bodyPr anchorCtr="0" anchor="t" bIns="0" lIns="0" spcFirstLastPara="1" rIns="0" wrap="square" tIns="0">
            <a:spAutoFit/>
          </a:bodyPr>
          <a:lstStyle/>
          <a:p>
            <a:pPr indent="-367030" lvl="1" marL="734059" marR="0" rtl="0" algn="l">
              <a:lnSpc>
                <a:spcPct val="140011"/>
              </a:lnSpc>
              <a:spcBef>
                <a:spcPts val="0"/>
              </a:spcBef>
              <a:spcAft>
                <a:spcPts val="0"/>
              </a:spcAft>
              <a:buClr>
                <a:srgbClr val="FFFFFF"/>
              </a:buClr>
              <a:buSzPts val="3399"/>
              <a:buFont typeface="Arial"/>
              <a:buChar char="•"/>
            </a:pPr>
            <a:r>
              <a:rPr b="0" i="0" lang="en-US" sz="3399" u="none" cap="none" strike="noStrike">
                <a:solidFill>
                  <a:srgbClr val="FFFFFF"/>
                </a:solidFill>
                <a:latin typeface="Arial"/>
                <a:ea typeface="Arial"/>
                <a:cs typeface="Arial"/>
                <a:sym typeface="Arial"/>
              </a:rPr>
              <a:t>A competitive differentiation strategy is crucial in setting distinct functionality (Widuri and Sutanto, 2019)</a:t>
            </a:r>
            <a:endParaRPr/>
          </a:p>
          <a:p>
            <a:pPr indent="-367030" lvl="1" marL="734059" marR="0" rtl="0" algn="l">
              <a:lnSpc>
                <a:spcPct val="140011"/>
              </a:lnSpc>
              <a:spcBef>
                <a:spcPts val="0"/>
              </a:spcBef>
              <a:spcAft>
                <a:spcPts val="0"/>
              </a:spcAft>
              <a:buClr>
                <a:srgbClr val="FFFFFF"/>
              </a:buClr>
              <a:buSzPts val="3399"/>
              <a:buFont typeface="Arial"/>
              <a:buChar char="•"/>
            </a:pPr>
            <a:r>
              <a:rPr b="0" i="0" lang="en-US" sz="3399" u="none" cap="none" strike="noStrike">
                <a:solidFill>
                  <a:srgbClr val="FFFFFF"/>
                </a:solidFill>
                <a:latin typeface="Arial"/>
                <a:ea typeface="Arial"/>
                <a:cs typeface="Arial"/>
                <a:sym typeface="Arial"/>
              </a:rPr>
              <a:t> Witty Wizard highlights the usage of new innovations and advancements</a:t>
            </a:r>
            <a:endParaRPr/>
          </a:p>
          <a:p>
            <a:pPr indent="-367030" lvl="1" marL="734059" marR="0" rtl="0" algn="l">
              <a:lnSpc>
                <a:spcPct val="140011"/>
              </a:lnSpc>
              <a:spcBef>
                <a:spcPts val="0"/>
              </a:spcBef>
              <a:spcAft>
                <a:spcPts val="0"/>
              </a:spcAft>
              <a:buClr>
                <a:srgbClr val="FFFFFF"/>
              </a:buClr>
              <a:buSzPts val="3399"/>
              <a:buFont typeface="Arial"/>
              <a:buChar char="•"/>
            </a:pPr>
            <a:r>
              <a:rPr b="0" i="0" lang="en-US" sz="3399" u="none" cap="none" strike="noStrike">
                <a:solidFill>
                  <a:srgbClr val="FFFFFF"/>
                </a:solidFill>
                <a:latin typeface="Arial"/>
                <a:ea typeface="Arial"/>
                <a:cs typeface="Arial"/>
                <a:sym typeface="Arial"/>
              </a:rPr>
              <a:t>Integration of SaaS cloud computing model</a:t>
            </a:r>
            <a:endParaRPr/>
          </a:p>
          <a:p>
            <a:pPr indent="0" lvl="0" marL="0" marR="0" rtl="0" algn="l">
              <a:lnSpc>
                <a:spcPct val="140011"/>
              </a:lnSpc>
              <a:spcBef>
                <a:spcPts val="0"/>
              </a:spcBef>
              <a:spcAft>
                <a:spcPts val="0"/>
              </a:spcAft>
              <a:buNone/>
            </a:pPr>
            <a:r>
              <a:t/>
            </a:r>
            <a:endParaRPr b="0" i="0" sz="3399" u="none" cap="none" strike="noStrike">
              <a:solidFill>
                <a:srgbClr val="FFFFFF"/>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258" name="Shape 258"/>
        <p:cNvGrpSpPr/>
        <p:nvPr/>
      </p:nvGrpSpPr>
      <p:grpSpPr>
        <a:xfrm>
          <a:off x="0" y="0"/>
          <a:ext cx="0" cy="0"/>
          <a:chOff x="0" y="0"/>
          <a:chExt cx="0" cy="0"/>
        </a:xfrm>
      </p:grpSpPr>
      <p:sp>
        <p:nvSpPr>
          <p:cNvPr id="259" name="Google Shape;259;p22"/>
          <p:cNvSpPr txBox="1"/>
          <p:nvPr/>
        </p:nvSpPr>
        <p:spPr>
          <a:xfrm>
            <a:off x="1028700" y="914400"/>
            <a:ext cx="12629964" cy="726289"/>
          </a:xfrm>
          <a:prstGeom prst="rect">
            <a:avLst/>
          </a:prstGeom>
          <a:noFill/>
          <a:ln>
            <a:noFill/>
          </a:ln>
        </p:spPr>
        <p:txBody>
          <a:bodyPr anchorCtr="0" anchor="t" bIns="0" lIns="0" spcFirstLastPara="1" rIns="0" wrap="square" tIns="0">
            <a:spAutoFit/>
          </a:bodyPr>
          <a:lstStyle/>
          <a:p>
            <a:pPr indent="0" lvl="0" marL="0" marR="0" rtl="0" algn="l">
              <a:lnSpc>
                <a:spcPct val="140024"/>
              </a:lnSpc>
              <a:spcBef>
                <a:spcPts val="0"/>
              </a:spcBef>
              <a:spcAft>
                <a:spcPts val="0"/>
              </a:spcAft>
              <a:buNone/>
            </a:pPr>
            <a:r>
              <a:rPr b="1" i="0" lang="en-US" sz="4030" u="none" cap="none" strike="noStrike">
                <a:solidFill>
                  <a:srgbClr val="000000"/>
                </a:solidFill>
                <a:latin typeface="Poppins"/>
                <a:ea typeface="Poppins"/>
                <a:cs typeface="Poppins"/>
                <a:sym typeface="Poppins"/>
              </a:rPr>
              <a:t>Competition and Differentiation strategy (Cont…)</a:t>
            </a:r>
            <a:endParaRPr/>
          </a:p>
        </p:txBody>
      </p:sp>
      <p:grpSp>
        <p:nvGrpSpPr>
          <p:cNvPr id="260" name="Google Shape;260;p22"/>
          <p:cNvGrpSpPr/>
          <p:nvPr/>
        </p:nvGrpSpPr>
        <p:grpSpPr>
          <a:xfrm>
            <a:off x="1028700" y="8693248"/>
            <a:ext cx="7523780" cy="565052"/>
            <a:chOff x="0" y="-38100"/>
            <a:chExt cx="2106826" cy="158227"/>
          </a:xfrm>
        </p:grpSpPr>
        <p:sp>
          <p:nvSpPr>
            <p:cNvPr id="261" name="Google Shape;261;p22"/>
            <p:cNvSpPr/>
            <p:nvPr/>
          </p:nvSpPr>
          <p:spPr>
            <a:xfrm>
              <a:off x="0" y="0"/>
              <a:ext cx="2106826" cy="120127"/>
            </a:xfrm>
            <a:custGeom>
              <a:rect b="b" l="l" r="r" t="t"/>
              <a:pathLst>
                <a:path extrusionOk="0" h="120127" w="2106826">
                  <a:moveTo>
                    <a:pt x="0" y="0"/>
                  </a:moveTo>
                  <a:lnTo>
                    <a:pt x="2106826" y="0"/>
                  </a:lnTo>
                  <a:lnTo>
                    <a:pt x="2106826" y="120127"/>
                  </a:lnTo>
                  <a:lnTo>
                    <a:pt x="0" y="120127"/>
                  </a:lnTo>
                  <a:close/>
                </a:path>
              </a:pathLst>
            </a:custGeom>
            <a:solidFill>
              <a:srgbClr val="145DA0">
                <a:alpha val="48235"/>
              </a:srgbClr>
            </a:solidFill>
            <a:ln>
              <a:noFill/>
            </a:ln>
          </p:spPr>
        </p:sp>
        <p:sp>
          <p:nvSpPr>
            <p:cNvPr id="262" name="Google Shape;262;p22"/>
            <p:cNvSpPr txBox="1"/>
            <p:nvPr/>
          </p:nvSpPr>
          <p:spPr>
            <a:xfrm>
              <a:off x="0" y="-38100"/>
              <a:ext cx="2106826" cy="158227"/>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3" name="Google Shape;263;p22"/>
          <p:cNvSpPr/>
          <p:nvPr/>
        </p:nvSpPr>
        <p:spPr>
          <a:xfrm>
            <a:off x="12305411" y="2885851"/>
            <a:ext cx="5246370" cy="5246370"/>
          </a:xfrm>
          <a:custGeom>
            <a:rect b="b" l="l" r="r" t="t"/>
            <a:pathLst>
              <a:path extrusionOk="0" h="812800" w="812800">
                <a:moveTo>
                  <a:pt x="33940" y="0"/>
                </a:moveTo>
                <a:lnTo>
                  <a:pt x="778860" y="0"/>
                </a:lnTo>
                <a:cubicBezTo>
                  <a:pt x="797604" y="0"/>
                  <a:pt x="812800" y="15196"/>
                  <a:pt x="812800" y="33940"/>
                </a:cubicBezTo>
                <a:lnTo>
                  <a:pt x="812800" y="778860"/>
                </a:lnTo>
                <a:cubicBezTo>
                  <a:pt x="812800" y="797604"/>
                  <a:pt x="797604" y="812800"/>
                  <a:pt x="778860" y="812800"/>
                </a:cubicBezTo>
                <a:lnTo>
                  <a:pt x="33940" y="812800"/>
                </a:lnTo>
                <a:cubicBezTo>
                  <a:pt x="15196" y="812800"/>
                  <a:pt x="0" y="797604"/>
                  <a:pt x="0" y="778860"/>
                </a:cubicBezTo>
                <a:lnTo>
                  <a:pt x="0" y="33940"/>
                </a:lnTo>
                <a:cubicBezTo>
                  <a:pt x="0" y="15196"/>
                  <a:pt x="15196" y="0"/>
                  <a:pt x="33940" y="0"/>
                </a:cubicBezTo>
                <a:close/>
              </a:path>
            </a:pathLst>
          </a:custGeom>
          <a:blipFill rotWithShape="1">
            <a:blip r:embed="rId3">
              <a:alphaModFix/>
            </a:blip>
            <a:stretch>
              <a:fillRect b="0" l="-45234" r="-45234"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2"/>
          <p:cNvSpPr txBox="1"/>
          <p:nvPr/>
        </p:nvSpPr>
        <p:spPr>
          <a:xfrm>
            <a:off x="2200267" y="1673977"/>
            <a:ext cx="6817578" cy="974478"/>
          </a:xfrm>
          <a:prstGeom prst="rect">
            <a:avLst/>
          </a:prstGeom>
          <a:noFill/>
          <a:ln>
            <a:noFill/>
          </a:ln>
        </p:spPr>
        <p:txBody>
          <a:bodyPr anchorCtr="0" anchor="t" bIns="0" lIns="0" spcFirstLastPara="1" rIns="0" wrap="square" tIns="0">
            <a:spAutoFit/>
          </a:bodyPr>
          <a:lstStyle/>
          <a:p>
            <a:pPr indent="0" lvl="0" marL="0" marR="0" rtl="0" algn="l">
              <a:lnSpc>
                <a:spcPct val="140007"/>
              </a:lnSpc>
              <a:spcBef>
                <a:spcPts val="0"/>
              </a:spcBef>
              <a:spcAft>
                <a:spcPts val="0"/>
              </a:spcAft>
              <a:buNone/>
            </a:pPr>
            <a:r>
              <a:rPr b="1" i="0" lang="en-US" sz="5644" u="none" cap="none" strike="noStrike">
                <a:solidFill>
                  <a:srgbClr val="FDFDFD"/>
                </a:solidFill>
                <a:latin typeface="Open Sans ExtraBold"/>
                <a:ea typeface="Open Sans ExtraBold"/>
                <a:cs typeface="Open Sans ExtraBold"/>
                <a:sym typeface="Open Sans ExtraBold"/>
              </a:rPr>
              <a:t>Competition and (</a:t>
            </a:r>
            <a:endParaRPr/>
          </a:p>
        </p:txBody>
      </p:sp>
      <p:sp>
        <p:nvSpPr>
          <p:cNvPr id="265" name="Google Shape;265;p22"/>
          <p:cNvSpPr txBox="1"/>
          <p:nvPr/>
        </p:nvSpPr>
        <p:spPr>
          <a:xfrm>
            <a:off x="5301262" y="4776684"/>
            <a:ext cx="2370352" cy="971059"/>
          </a:xfrm>
          <a:prstGeom prst="rect">
            <a:avLst/>
          </a:prstGeom>
          <a:noFill/>
          <a:ln>
            <a:noFill/>
          </a:ln>
        </p:spPr>
        <p:txBody>
          <a:bodyPr anchorCtr="0" anchor="t" bIns="0" lIns="0" spcFirstLastPara="1" rIns="0" wrap="square" tIns="0">
            <a:spAutoFit/>
          </a:bodyPr>
          <a:lstStyle/>
          <a:p>
            <a:pPr indent="0" lvl="0" marL="0" marR="0" rtl="0" algn="ctr">
              <a:lnSpc>
                <a:spcPct val="140007"/>
              </a:lnSpc>
              <a:spcBef>
                <a:spcPts val="0"/>
              </a:spcBef>
              <a:spcAft>
                <a:spcPts val="0"/>
              </a:spcAft>
              <a:buNone/>
            </a:pPr>
            <a:r>
              <a:rPr b="1" i="0" lang="en-US" sz="5644" u="none" cap="none" strike="noStrike">
                <a:solidFill>
                  <a:srgbClr val="FDFDFD"/>
                </a:solidFill>
                <a:latin typeface="Open Sans ExtraBold"/>
                <a:ea typeface="Open Sans ExtraBold"/>
                <a:cs typeface="Open Sans ExtraBold"/>
                <a:sym typeface="Open Sans ExtraBold"/>
              </a:rPr>
              <a:t>%</a:t>
            </a:r>
            <a:endParaRPr/>
          </a:p>
        </p:txBody>
      </p:sp>
      <p:sp>
        <p:nvSpPr>
          <p:cNvPr id="266" name="Google Shape;266;p22"/>
          <p:cNvSpPr txBox="1"/>
          <p:nvPr/>
        </p:nvSpPr>
        <p:spPr>
          <a:xfrm>
            <a:off x="874904" y="2716452"/>
            <a:ext cx="8573896" cy="634084"/>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t/>
            </a:r>
            <a:endParaRPr b="0" i="0" sz="3756" u="none" cap="none" strike="noStrike">
              <a:solidFill>
                <a:srgbClr val="000000"/>
              </a:solidFill>
              <a:latin typeface="Arial"/>
              <a:ea typeface="Arial"/>
              <a:cs typeface="Arial"/>
              <a:sym typeface="Arial"/>
            </a:endParaRPr>
          </a:p>
        </p:txBody>
      </p:sp>
      <p:sp>
        <p:nvSpPr>
          <p:cNvPr id="267" name="Google Shape;267;p22"/>
          <p:cNvSpPr txBox="1"/>
          <p:nvPr/>
        </p:nvSpPr>
        <p:spPr>
          <a:xfrm>
            <a:off x="2743200" y="3486597"/>
            <a:ext cx="7523780" cy="2037224"/>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000"/>
              <a:buFont typeface="Arial"/>
              <a:buChar char="●"/>
            </a:pPr>
            <a:r>
              <a:rPr b="0" i="0" lang="en-US" sz="2000" u="none" cap="none" strike="noStrike">
                <a:solidFill>
                  <a:schemeClr val="dk1"/>
                </a:solidFill>
                <a:highlight>
                  <a:srgbClr val="FFFFFF"/>
                </a:highlight>
                <a:latin typeface="Arial"/>
                <a:ea typeface="Arial"/>
                <a:cs typeface="Arial"/>
                <a:sym typeface="Arial"/>
              </a:rPr>
              <a:t>Upgraded feature and adds free messenger</a:t>
            </a:r>
            <a:endParaRPr b="0" i="0" sz="2000" u="none" cap="none" strike="noStrike">
              <a:solidFill>
                <a:schemeClr val="dk1"/>
              </a:solidFill>
              <a:highlight>
                <a:srgbClr val="FFFFFF"/>
              </a:highlight>
              <a:latin typeface="Times New Roman"/>
              <a:ea typeface="Times New Roman"/>
              <a:cs typeface="Times New Roman"/>
              <a:sym typeface="Times New Roman"/>
            </a:endParaRPr>
          </a:p>
          <a:p>
            <a:pPr indent="-342900" lvl="0" marL="342900" marR="0" rtl="0" algn="l">
              <a:lnSpc>
                <a:spcPct val="150000"/>
              </a:lnSpc>
              <a:spcBef>
                <a:spcPts val="2400"/>
              </a:spcBef>
              <a:spcAft>
                <a:spcPts val="0"/>
              </a:spcAft>
              <a:buClr>
                <a:schemeClr val="dk1"/>
              </a:buClr>
              <a:buSzPts val="2000"/>
              <a:buFont typeface="Arial"/>
              <a:buChar char="●"/>
            </a:pPr>
            <a:r>
              <a:rPr b="0" i="0" lang="en-US" sz="2000" u="none" cap="none" strike="noStrike">
                <a:solidFill>
                  <a:schemeClr val="dk1"/>
                </a:solidFill>
                <a:highlight>
                  <a:srgbClr val="FFFFFF"/>
                </a:highlight>
                <a:latin typeface="Arial"/>
                <a:ea typeface="Arial"/>
                <a:cs typeface="Arial"/>
                <a:sym typeface="Arial"/>
              </a:rPr>
              <a:t>End-to-end encryption to main security and privacy of users</a:t>
            </a:r>
            <a:endParaRPr b="0" i="0" sz="2000" u="none" cap="none" strike="noStrike">
              <a:solidFill>
                <a:schemeClr val="dk1"/>
              </a:solidFill>
              <a:highlight>
                <a:srgbClr val="FFFFFF"/>
              </a:highlight>
              <a:latin typeface="Times New Roman"/>
              <a:ea typeface="Times New Roman"/>
              <a:cs typeface="Times New Roman"/>
              <a:sym typeface="Times New Roman"/>
            </a:endParaRPr>
          </a:p>
          <a:p>
            <a:pPr indent="-342900" lvl="0" marL="342900" marR="0" rtl="0" algn="l">
              <a:lnSpc>
                <a:spcPct val="150000"/>
              </a:lnSpc>
              <a:spcBef>
                <a:spcPts val="2400"/>
              </a:spcBef>
              <a:spcAft>
                <a:spcPts val="0"/>
              </a:spcAft>
              <a:buClr>
                <a:schemeClr val="dk1"/>
              </a:buClr>
              <a:buSzPts val="2000"/>
              <a:buFont typeface="Arial"/>
              <a:buChar char="●"/>
            </a:pPr>
            <a:r>
              <a:rPr b="0" i="0" lang="en-US" sz="2000" u="none" cap="none" strike="noStrike">
                <a:solidFill>
                  <a:schemeClr val="dk1"/>
                </a:solidFill>
                <a:highlight>
                  <a:srgbClr val="FFFFFF"/>
                </a:highlight>
                <a:latin typeface="Arial"/>
                <a:ea typeface="Arial"/>
                <a:cs typeface="Arial"/>
                <a:sym typeface="Arial"/>
              </a:rPr>
              <a:t>Presence of round-the-clock and user-friendly experience </a:t>
            </a:r>
            <a:endParaRPr b="0" i="0" sz="2000" u="none" cap="none" strike="noStrike">
              <a:solidFill>
                <a:schemeClr val="dk1"/>
              </a:solidFill>
              <a:highlight>
                <a:srgbClr val="FFFFFF"/>
              </a:highlight>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275" name="Shape 275"/>
        <p:cNvGrpSpPr/>
        <p:nvPr/>
      </p:nvGrpSpPr>
      <p:grpSpPr>
        <a:xfrm>
          <a:off x="0" y="0"/>
          <a:ext cx="0" cy="0"/>
          <a:chOff x="0" y="0"/>
          <a:chExt cx="0" cy="0"/>
        </a:xfrm>
      </p:grpSpPr>
      <p:grpSp>
        <p:nvGrpSpPr>
          <p:cNvPr id="276" name="Google Shape;276;p23"/>
          <p:cNvGrpSpPr/>
          <p:nvPr/>
        </p:nvGrpSpPr>
        <p:grpSpPr>
          <a:xfrm>
            <a:off x="1" y="9204114"/>
            <a:ext cx="18288000" cy="1082886"/>
            <a:chOff x="0" y="-38100"/>
            <a:chExt cx="6110362" cy="303232"/>
          </a:xfrm>
        </p:grpSpPr>
        <p:sp>
          <p:nvSpPr>
            <p:cNvPr id="277" name="Google Shape;277;p23"/>
            <p:cNvSpPr/>
            <p:nvPr/>
          </p:nvSpPr>
          <p:spPr>
            <a:xfrm>
              <a:off x="0" y="0"/>
              <a:ext cx="6110362" cy="265132"/>
            </a:xfrm>
            <a:custGeom>
              <a:rect b="b" l="l" r="r" t="t"/>
              <a:pathLst>
                <a:path extrusionOk="0" h="265132" w="6110362">
                  <a:moveTo>
                    <a:pt x="0" y="0"/>
                  </a:moveTo>
                  <a:lnTo>
                    <a:pt x="6110362" y="0"/>
                  </a:lnTo>
                  <a:lnTo>
                    <a:pt x="6110362" y="265132"/>
                  </a:lnTo>
                  <a:lnTo>
                    <a:pt x="0" y="265132"/>
                  </a:lnTo>
                  <a:close/>
                </a:path>
              </a:pathLst>
            </a:custGeom>
            <a:solidFill>
              <a:srgbClr val="145DA0"/>
            </a:solidFill>
            <a:ln>
              <a:noFill/>
            </a:ln>
          </p:spPr>
        </p:sp>
        <p:sp>
          <p:nvSpPr>
            <p:cNvPr id="278" name="Google Shape;278;p23"/>
            <p:cNvSpPr txBox="1"/>
            <p:nvPr/>
          </p:nvSpPr>
          <p:spPr>
            <a:xfrm>
              <a:off x="0" y="-38100"/>
              <a:ext cx="6110362" cy="303232"/>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9" name="Google Shape;279;p23"/>
          <p:cNvGrpSpPr/>
          <p:nvPr/>
        </p:nvGrpSpPr>
        <p:grpSpPr>
          <a:xfrm>
            <a:off x="1" y="-73076"/>
            <a:ext cx="18288000" cy="1019900"/>
            <a:chOff x="0" y="-38100"/>
            <a:chExt cx="6110362" cy="531751"/>
          </a:xfrm>
        </p:grpSpPr>
        <p:sp>
          <p:nvSpPr>
            <p:cNvPr id="280" name="Google Shape;280;p23"/>
            <p:cNvSpPr/>
            <p:nvPr/>
          </p:nvSpPr>
          <p:spPr>
            <a:xfrm>
              <a:off x="0" y="0"/>
              <a:ext cx="6110362" cy="493651"/>
            </a:xfrm>
            <a:custGeom>
              <a:rect b="b" l="l" r="r" t="t"/>
              <a:pathLst>
                <a:path extrusionOk="0" h="493651" w="6110362">
                  <a:moveTo>
                    <a:pt x="0" y="0"/>
                  </a:moveTo>
                  <a:lnTo>
                    <a:pt x="6110362" y="0"/>
                  </a:lnTo>
                  <a:lnTo>
                    <a:pt x="6110362" y="493651"/>
                  </a:lnTo>
                  <a:lnTo>
                    <a:pt x="0" y="493651"/>
                  </a:lnTo>
                  <a:close/>
                </a:path>
              </a:pathLst>
            </a:custGeom>
            <a:solidFill>
              <a:srgbClr val="145DA0"/>
            </a:solidFill>
            <a:ln>
              <a:noFill/>
            </a:ln>
          </p:spPr>
        </p:sp>
        <p:sp>
          <p:nvSpPr>
            <p:cNvPr id="281" name="Google Shape;281;p23"/>
            <p:cNvSpPr txBox="1"/>
            <p:nvPr/>
          </p:nvSpPr>
          <p:spPr>
            <a:xfrm>
              <a:off x="0" y="-38100"/>
              <a:ext cx="6110362" cy="53175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82" name="Google Shape;282;p23"/>
          <p:cNvSpPr/>
          <p:nvPr/>
        </p:nvSpPr>
        <p:spPr>
          <a:xfrm>
            <a:off x="12536556" y="3039186"/>
            <a:ext cx="5246370" cy="5246370"/>
          </a:xfrm>
          <a:custGeom>
            <a:rect b="b" l="l" r="r" t="t"/>
            <a:pathLst>
              <a:path extrusionOk="0" h="812800" w="812800">
                <a:moveTo>
                  <a:pt x="33940" y="0"/>
                </a:moveTo>
                <a:lnTo>
                  <a:pt x="778860" y="0"/>
                </a:lnTo>
                <a:cubicBezTo>
                  <a:pt x="797604" y="0"/>
                  <a:pt x="812800" y="15196"/>
                  <a:pt x="812800" y="33940"/>
                </a:cubicBezTo>
                <a:lnTo>
                  <a:pt x="812800" y="778860"/>
                </a:lnTo>
                <a:cubicBezTo>
                  <a:pt x="812800" y="797604"/>
                  <a:pt x="797604" y="812800"/>
                  <a:pt x="778860" y="812800"/>
                </a:cubicBezTo>
                <a:lnTo>
                  <a:pt x="33940" y="812800"/>
                </a:lnTo>
                <a:cubicBezTo>
                  <a:pt x="15196" y="812800"/>
                  <a:pt x="0" y="797604"/>
                  <a:pt x="0" y="778860"/>
                </a:cubicBezTo>
                <a:lnTo>
                  <a:pt x="0" y="33940"/>
                </a:lnTo>
                <a:cubicBezTo>
                  <a:pt x="0" y="15196"/>
                  <a:pt x="15196" y="0"/>
                  <a:pt x="33940" y="0"/>
                </a:cubicBezTo>
                <a:close/>
              </a:path>
            </a:pathLst>
          </a:custGeom>
          <a:blipFill rotWithShape="1">
            <a:blip r:embed="rId3">
              <a:alphaModFix/>
            </a:blip>
            <a:stretch>
              <a:fillRect b="0" l="-25134" r="-25135"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3"/>
          <p:cNvSpPr txBox="1"/>
          <p:nvPr/>
        </p:nvSpPr>
        <p:spPr>
          <a:xfrm>
            <a:off x="5506781" y="2267663"/>
            <a:ext cx="7274437" cy="771523"/>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4500" u="none" cap="none" strike="noStrike">
                <a:solidFill>
                  <a:srgbClr val="051D40"/>
                </a:solidFill>
                <a:latin typeface="Open Sans ExtraBold"/>
                <a:ea typeface="Open Sans ExtraBold"/>
                <a:cs typeface="Open Sans ExtraBold"/>
                <a:sym typeface="Open Sans ExtraBold"/>
              </a:rPr>
              <a:t>Marketing Strategy</a:t>
            </a:r>
            <a:endParaRPr/>
          </a:p>
        </p:txBody>
      </p:sp>
      <p:sp>
        <p:nvSpPr>
          <p:cNvPr id="284" name="Google Shape;284;p23"/>
          <p:cNvSpPr txBox="1"/>
          <p:nvPr/>
        </p:nvSpPr>
        <p:spPr>
          <a:xfrm>
            <a:off x="890191" y="7333651"/>
            <a:ext cx="2641447" cy="283516"/>
          </a:xfrm>
          <a:prstGeom prst="rect">
            <a:avLst/>
          </a:prstGeom>
          <a:noFill/>
          <a:ln>
            <a:noFill/>
          </a:ln>
        </p:spPr>
        <p:txBody>
          <a:bodyPr anchorCtr="0" anchor="t" bIns="0" lIns="0" spcFirstLastPara="1" rIns="0" wrap="square" tIns="0">
            <a:spAutoFit/>
          </a:bodyPr>
          <a:lstStyle/>
          <a:p>
            <a:pPr indent="0" lvl="0" marL="0" marR="0" rtl="0" algn="ctr">
              <a:lnSpc>
                <a:spcPct val="140075"/>
              </a:lnSpc>
              <a:spcBef>
                <a:spcPts val="0"/>
              </a:spcBef>
              <a:spcAft>
                <a:spcPts val="0"/>
              </a:spcAft>
              <a:buNone/>
            </a:pPr>
            <a:r>
              <a:rPr b="0" i="0" lang="en-US" sz="1587" u="none" cap="none" strike="noStrike">
                <a:solidFill>
                  <a:srgbClr val="FDFDFD"/>
                </a:solidFill>
                <a:latin typeface="Poppins"/>
                <a:ea typeface="Poppins"/>
                <a:cs typeface="Poppins"/>
                <a:sym typeface="Poppins"/>
              </a:rPr>
              <a:t>CEO &amp; Founder</a:t>
            </a:r>
            <a:endParaRPr/>
          </a:p>
        </p:txBody>
      </p:sp>
      <p:sp>
        <p:nvSpPr>
          <p:cNvPr id="285" name="Google Shape;285;p23"/>
          <p:cNvSpPr txBox="1"/>
          <p:nvPr/>
        </p:nvSpPr>
        <p:spPr>
          <a:xfrm>
            <a:off x="890191" y="3449301"/>
            <a:ext cx="11891028" cy="3331248"/>
          </a:xfrm>
          <a:prstGeom prst="rect">
            <a:avLst/>
          </a:prstGeom>
          <a:noFill/>
          <a:ln>
            <a:noFill/>
          </a:ln>
        </p:spPr>
        <p:txBody>
          <a:bodyPr anchorCtr="0" anchor="t" bIns="0" lIns="0" spcFirstLastPara="1" rIns="0" wrap="square" tIns="0">
            <a:spAutoFit/>
          </a:bodyPr>
          <a:lstStyle/>
          <a:p>
            <a:pPr indent="-292086" lvl="1" marL="584173" marR="0" rtl="0" algn="l">
              <a:lnSpc>
                <a:spcPct val="140036"/>
              </a:lnSpc>
              <a:spcBef>
                <a:spcPts val="0"/>
              </a:spcBef>
              <a:spcAft>
                <a:spcPts val="0"/>
              </a:spcAft>
              <a:buClr>
                <a:srgbClr val="000000"/>
              </a:buClr>
              <a:buSzPts val="2705"/>
              <a:buFont typeface="Arial"/>
              <a:buChar char="•"/>
            </a:pPr>
            <a:r>
              <a:rPr b="0" i="0" lang="en-US" sz="2705" u="none" cap="none" strike="noStrike">
                <a:solidFill>
                  <a:srgbClr val="000000"/>
                </a:solidFill>
                <a:latin typeface="Arial"/>
                <a:ea typeface="Arial"/>
                <a:cs typeface="Arial"/>
                <a:sym typeface="Arial"/>
              </a:rPr>
              <a:t>Marketing strategy is crucial to understanding needs and requirements of customers (Sari and Gultom, 2020)</a:t>
            </a:r>
            <a:endParaRPr/>
          </a:p>
          <a:p>
            <a:pPr indent="-292086" lvl="1" marL="584173" marR="0" rtl="0" algn="l">
              <a:lnSpc>
                <a:spcPct val="140036"/>
              </a:lnSpc>
              <a:spcBef>
                <a:spcPts val="0"/>
              </a:spcBef>
              <a:spcAft>
                <a:spcPts val="0"/>
              </a:spcAft>
              <a:buClr>
                <a:srgbClr val="000000"/>
              </a:buClr>
              <a:buSzPts val="2705"/>
              <a:buFont typeface="Arial"/>
              <a:buChar char="•"/>
            </a:pPr>
            <a:r>
              <a:rPr b="0" i="0" lang="en-US" sz="2705" u="none" cap="none" strike="noStrike">
                <a:solidFill>
                  <a:srgbClr val="000000"/>
                </a:solidFill>
                <a:latin typeface="Arial"/>
                <a:ea typeface="Arial"/>
                <a:cs typeface="Arial"/>
                <a:sym typeface="Arial"/>
              </a:rPr>
              <a:t>Developers of Witty Wizard will penetrate social media marketing tools, email marketing and customer journey </a:t>
            </a:r>
            <a:endParaRPr/>
          </a:p>
          <a:p>
            <a:pPr indent="-292086" lvl="1" marL="584173" marR="0" rtl="0" algn="l">
              <a:lnSpc>
                <a:spcPct val="140036"/>
              </a:lnSpc>
              <a:spcBef>
                <a:spcPts val="0"/>
              </a:spcBef>
              <a:spcAft>
                <a:spcPts val="0"/>
              </a:spcAft>
              <a:buClr>
                <a:srgbClr val="000000"/>
              </a:buClr>
              <a:buSzPts val="2705"/>
              <a:buFont typeface="Arial"/>
              <a:buChar char="•"/>
            </a:pPr>
            <a:r>
              <a:rPr b="0" i="0" lang="en-US" sz="2705" u="none" cap="none" strike="noStrike">
                <a:solidFill>
                  <a:srgbClr val="000000"/>
                </a:solidFill>
                <a:latin typeface="Arial"/>
                <a:ea typeface="Arial"/>
                <a:cs typeface="Arial"/>
                <a:sym typeface="Arial"/>
              </a:rPr>
              <a:t>The target customers will include staff, students and knowledge centres </a:t>
            </a:r>
            <a:endParaRPr/>
          </a:p>
          <a:p>
            <a:pPr indent="0" lvl="0" marL="0" marR="0" rtl="0" algn="ctr">
              <a:lnSpc>
                <a:spcPct val="140036"/>
              </a:lnSpc>
              <a:spcBef>
                <a:spcPts val="0"/>
              </a:spcBef>
              <a:spcAft>
                <a:spcPts val="0"/>
              </a:spcAft>
              <a:buNone/>
            </a:pPr>
            <a:r>
              <a:t/>
            </a:r>
            <a:endParaRPr b="0" i="0" sz="2705"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293" name="Shape 293"/>
        <p:cNvGrpSpPr/>
        <p:nvPr/>
      </p:nvGrpSpPr>
      <p:grpSpPr>
        <a:xfrm>
          <a:off x="0" y="0"/>
          <a:ext cx="0" cy="0"/>
          <a:chOff x="0" y="0"/>
          <a:chExt cx="0" cy="0"/>
        </a:xfrm>
      </p:grpSpPr>
      <p:sp>
        <p:nvSpPr>
          <p:cNvPr id="294" name="Google Shape;294;p24"/>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mt="18000"/>
            </a:blip>
            <a:stretch>
              <a:fillRect b="-9330" l="0" r="0" t="-9331"/>
            </a:stretch>
          </a:blipFill>
          <a:ln>
            <a:noFill/>
          </a:ln>
        </p:spPr>
      </p:sp>
      <p:sp>
        <p:nvSpPr>
          <p:cNvPr id="295" name="Google Shape;295;p24"/>
          <p:cNvSpPr txBox="1"/>
          <p:nvPr/>
        </p:nvSpPr>
        <p:spPr>
          <a:xfrm>
            <a:off x="1711151" y="857250"/>
            <a:ext cx="14865697" cy="156654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9200" u="none" cap="none" strike="noStrike">
                <a:solidFill>
                  <a:srgbClr val="000000"/>
                </a:solidFill>
                <a:latin typeface="Arial"/>
                <a:ea typeface="Arial"/>
                <a:cs typeface="Arial"/>
                <a:sym typeface="Arial"/>
              </a:rPr>
              <a:t>4Ps of marketing strategy </a:t>
            </a:r>
            <a:endParaRPr/>
          </a:p>
        </p:txBody>
      </p:sp>
      <p:sp>
        <p:nvSpPr>
          <p:cNvPr id="296" name="Google Shape;296;p24"/>
          <p:cNvSpPr txBox="1"/>
          <p:nvPr/>
        </p:nvSpPr>
        <p:spPr>
          <a:xfrm>
            <a:off x="2438400" y="3281044"/>
            <a:ext cx="14138448" cy="3651962"/>
          </a:xfrm>
          <a:prstGeom prst="rect">
            <a:avLst/>
          </a:prstGeom>
          <a:noFill/>
          <a:ln>
            <a:noFill/>
          </a:ln>
        </p:spPr>
        <p:txBody>
          <a:bodyPr anchorCtr="0" anchor="t" bIns="0" lIns="0" spcFirstLastPara="1" rIns="0" wrap="square" tIns="0">
            <a:spAutoFit/>
          </a:bodyPr>
          <a:lstStyle/>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It is essential to gain a sustainable competitive edge (Moreno-Gómez et al., 2023)</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The developers of Witty Wizard will use the 4Ps of marketing strategy </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Long-term development and growth of Witty Wizard</a:t>
            </a:r>
            <a:endParaRPr/>
          </a:p>
          <a:p>
            <a:pPr indent="0" lvl="0" marL="0" marR="0" rtl="0" algn="just">
              <a:lnSpc>
                <a:spcPct val="140011"/>
              </a:lnSpc>
              <a:spcBef>
                <a:spcPts val="0"/>
              </a:spcBef>
              <a:spcAft>
                <a:spcPts val="0"/>
              </a:spcAft>
              <a:buNone/>
            </a:pPr>
            <a:r>
              <a:t/>
            </a:r>
            <a:endParaRPr b="0" i="0" sz="3399"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304" name="Shape 304"/>
        <p:cNvGrpSpPr/>
        <p:nvPr/>
      </p:nvGrpSpPr>
      <p:grpSpPr>
        <a:xfrm>
          <a:off x="0" y="0"/>
          <a:ext cx="0" cy="0"/>
          <a:chOff x="0" y="0"/>
          <a:chExt cx="0" cy="0"/>
        </a:xfrm>
      </p:grpSpPr>
      <p:sp>
        <p:nvSpPr>
          <p:cNvPr id="305" name="Google Shape;305;p25"/>
          <p:cNvSpPr/>
          <p:nvPr/>
        </p:nvSpPr>
        <p:spPr>
          <a:xfrm>
            <a:off x="0" y="3810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mt="18000"/>
            </a:blip>
            <a:stretch>
              <a:fillRect b="-2211" l="0" r="-17479" t="-2212"/>
            </a:stretch>
          </a:blipFill>
          <a:ln>
            <a:noFill/>
          </a:ln>
        </p:spPr>
      </p:sp>
      <p:sp>
        <p:nvSpPr>
          <p:cNvPr id="306" name="Google Shape;306;p25"/>
          <p:cNvSpPr txBox="1"/>
          <p:nvPr/>
        </p:nvSpPr>
        <p:spPr>
          <a:xfrm>
            <a:off x="1215777" y="392424"/>
            <a:ext cx="16462623" cy="3195319"/>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9200" u="none" cap="none" strike="noStrike">
                <a:solidFill>
                  <a:srgbClr val="000000"/>
                </a:solidFill>
                <a:latin typeface="Arial"/>
                <a:ea typeface="Arial"/>
                <a:cs typeface="Arial"/>
                <a:sym typeface="Arial"/>
              </a:rPr>
              <a:t>Privacy and Data protection</a:t>
            </a:r>
            <a:endParaRPr/>
          </a:p>
          <a:p>
            <a:pPr indent="0" lvl="0" marL="0" marR="0" rtl="0" algn="ctr">
              <a:lnSpc>
                <a:spcPct val="140000"/>
              </a:lnSpc>
              <a:spcBef>
                <a:spcPts val="0"/>
              </a:spcBef>
              <a:spcAft>
                <a:spcPts val="0"/>
              </a:spcAft>
              <a:buNone/>
            </a:pPr>
            <a:r>
              <a:t/>
            </a:r>
            <a:endParaRPr b="0" i="0" sz="9200" u="none" cap="none" strike="noStrike">
              <a:solidFill>
                <a:srgbClr val="000000"/>
              </a:solidFill>
              <a:latin typeface="Arial"/>
              <a:ea typeface="Arial"/>
              <a:cs typeface="Arial"/>
              <a:sym typeface="Arial"/>
            </a:endParaRPr>
          </a:p>
        </p:txBody>
      </p:sp>
      <p:sp>
        <p:nvSpPr>
          <p:cNvPr id="307" name="Google Shape;307;p25"/>
          <p:cNvSpPr txBox="1"/>
          <p:nvPr/>
        </p:nvSpPr>
        <p:spPr>
          <a:xfrm>
            <a:off x="2438400" y="3771900"/>
            <a:ext cx="14820900" cy="3651962"/>
          </a:xfrm>
          <a:prstGeom prst="rect">
            <a:avLst/>
          </a:prstGeom>
          <a:noFill/>
          <a:ln>
            <a:noFill/>
          </a:ln>
        </p:spPr>
        <p:txBody>
          <a:bodyPr anchorCtr="0" anchor="t" bIns="0" lIns="0" spcFirstLastPara="1" rIns="0" wrap="square" tIns="0">
            <a:spAutoFit/>
          </a:bodyPr>
          <a:lstStyle/>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Essential to align with guidelines for privacy and security (Hildebrandt, 2020)</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Developers of Witty Wizard will focus on PSI payment security guidelines and parameters</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Fraud and criminal threats will be mitigated </a:t>
            </a:r>
            <a:endParaRPr/>
          </a:p>
          <a:p>
            <a:pPr indent="0" lvl="0" marL="0" marR="0" rtl="0" algn="l">
              <a:lnSpc>
                <a:spcPct val="140011"/>
              </a:lnSpc>
              <a:spcBef>
                <a:spcPts val="0"/>
              </a:spcBef>
              <a:spcAft>
                <a:spcPts val="0"/>
              </a:spcAft>
              <a:buNone/>
            </a:pPr>
            <a:r>
              <a:t/>
            </a:r>
            <a:endParaRPr b="0" i="0" sz="3399"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315" name="Shape 315"/>
        <p:cNvGrpSpPr/>
        <p:nvPr/>
      </p:nvGrpSpPr>
      <p:grpSpPr>
        <a:xfrm>
          <a:off x="0" y="0"/>
          <a:ext cx="0" cy="0"/>
          <a:chOff x="0" y="0"/>
          <a:chExt cx="0" cy="0"/>
        </a:xfrm>
      </p:grpSpPr>
      <p:sp>
        <p:nvSpPr>
          <p:cNvPr id="316" name="Google Shape;316;p26"/>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mt="18000"/>
            </a:blip>
            <a:stretch>
              <a:fillRect b="-2211" l="0" r="-17479" t="-2212"/>
            </a:stretch>
          </a:blipFill>
          <a:ln>
            <a:noFill/>
          </a:ln>
        </p:spPr>
      </p:sp>
      <p:sp>
        <p:nvSpPr>
          <p:cNvPr id="317" name="Google Shape;317;p26"/>
          <p:cNvSpPr txBox="1"/>
          <p:nvPr/>
        </p:nvSpPr>
        <p:spPr>
          <a:xfrm>
            <a:off x="187077" y="392424"/>
            <a:ext cx="18100923" cy="3195319"/>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9200" u="none" cap="none" strike="noStrike">
                <a:solidFill>
                  <a:srgbClr val="000000"/>
                </a:solidFill>
                <a:latin typeface="Arial"/>
                <a:ea typeface="Arial"/>
                <a:cs typeface="Arial"/>
                <a:sym typeface="Arial"/>
              </a:rPr>
              <a:t>Privacy and Data protection (Cont…)</a:t>
            </a:r>
            <a:endParaRPr/>
          </a:p>
        </p:txBody>
      </p:sp>
      <p:sp>
        <p:nvSpPr>
          <p:cNvPr id="318" name="Google Shape;318;p26"/>
          <p:cNvSpPr txBox="1"/>
          <p:nvPr/>
        </p:nvSpPr>
        <p:spPr>
          <a:xfrm>
            <a:off x="2142158" y="3990210"/>
            <a:ext cx="14909702" cy="3580765"/>
          </a:xfrm>
          <a:prstGeom prst="rect">
            <a:avLst/>
          </a:prstGeom>
          <a:noFill/>
          <a:ln>
            <a:noFill/>
          </a:ln>
        </p:spPr>
        <p:txBody>
          <a:bodyPr anchorCtr="0" anchor="t" bIns="0" lIns="0" spcFirstLastPara="1" rIns="0" wrap="square" tIns="0">
            <a:spAutoFit/>
          </a:bodyPr>
          <a:lstStyle/>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General Data Protection Regulation (GDPR) Data Protection Act 2018 (GOV.UK, 2018)</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Privacy and Electronic Communication Regulations (PECR) 2003 (UK Government, 2019)</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Witty Wizard ensures the protection of safety and integrity </a:t>
            </a:r>
            <a:endParaRPr/>
          </a:p>
          <a:p>
            <a:pPr indent="0" lvl="0" marL="0" marR="0" rtl="0" algn="l">
              <a:lnSpc>
                <a:spcPct val="140011"/>
              </a:lnSpc>
              <a:spcBef>
                <a:spcPts val="0"/>
              </a:spcBef>
              <a:spcAft>
                <a:spcPts val="0"/>
              </a:spcAft>
              <a:buNone/>
            </a:pPr>
            <a:r>
              <a:t/>
            </a:r>
            <a:endParaRPr b="0" i="0" sz="3399"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326" name="Shape 326"/>
        <p:cNvGrpSpPr/>
        <p:nvPr/>
      </p:nvGrpSpPr>
      <p:grpSpPr>
        <a:xfrm>
          <a:off x="0" y="0"/>
          <a:ext cx="0" cy="0"/>
          <a:chOff x="0" y="0"/>
          <a:chExt cx="0" cy="0"/>
        </a:xfrm>
      </p:grpSpPr>
      <p:sp>
        <p:nvSpPr>
          <p:cNvPr id="327" name="Google Shape;327;p27"/>
          <p:cNvSpPr/>
          <p:nvPr/>
        </p:nvSpPr>
        <p:spPr>
          <a:xfrm>
            <a:off x="757131" y="7700406"/>
            <a:ext cx="2144403" cy="2057400"/>
          </a:xfrm>
          <a:custGeom>
            <a:rect b="b" l="l" r="r" t="t"/>
            <a:pathLst>
              <a:path extrusionOk="0" h="2057400" w="2144403">
                <a:moveTo>
                  <a:pt x="0" y="0"/>
                </a:moveTo>
                <a:lnTo>
                  <a:pt x="2144404" y="0"/>
                </a:lnTo>
                <a:lnTo>
                  <a:pt x="2144404" y="2057400"/>
                </a:lnTo>
                <a:lnTo>
                  <a:pt x="0" y="2057400"/>
                </a:lnTo>
                <a:lnTo>
                  <a:pt x="0" y="0"/>
                </a:lnTo>
                <a:close/>
              </a:path>
            </a:pathLst>
          </a:custGeom>
          <a:blipFill rotWithShape="1">
            <a:blip r:embed="rId3">
              <a:alphaModFix/>
            </a:blip>
            <a:stretch>
              <a:fillRect b="0" l="0" r="0" t="0"/>
            </a:stretch>
          </a:blipFill>
          <a:ln>
            <a:noFill/>
          </a:ln>
        </p:spPr>
      </p:sp>
      <p:sp>
        <p:nvSpPr>
          <p:cNvPr id="328" name="Google Shape;328;p27"/>
          <p:cNvSpPr/>
          <p:nvPr/>
        </p:nvSpPr>
        <p:spPr>
          <a:xfrm>
            <a:off x="15257057" y="406382"/>
            <a:ext cx="2508250" cy="2357755"/>
          </a:xfrm>
          <a:custGeom>
            <a:rect b="b" l="l" r="r" t="t"/>
            <a:pathLst>
              <a:path extrusionOk="0" h="2357755" w="2508250">
                <a:moveTo>
                  <a:pt x="0" y="0"/>
                </a:moveTo>
                <a:lnTo>
                  <a:pt x="2508250" y="0"/>
                </a:lnTo>
                <a:lnTo>
                  <a:pt x="2508250" y="2357755"/>
                </a:lnTo>
                <a:lnTo>
                  <a:pt x="0" y="2357755"/>
                </a:lnTo>
                <a:lnTo>
                  <a:pt x="0" y="0"/>
                </a:lnTo>
                <a:close/>
              </a:path>
            </a:pathLst>
          </a:custGeom>
          <a:blipFill rotWithShape="1">
            <a:blip r:embed="rId4">
              <a:alphaModFix/>
            </a:blip>
            <a:stretch>
              <a:fillRect b="0" l="0" r="0" t="0"/>
            </a:stretch>
          </a:blipFill>
          <a:ln>
            <a:noFill/>
          </a:ln>
        </p:spPr>
      </p:sp>
      <p:sp>
        <p:nvSpPr>
          <p:cNvPr id="329" name="Google Shape;329;p27"/>
          <p:cNvSpPr txBox="1"/>
          <p:nvPr/>
        </p:nvSpPr>
        <p:spPr>
          <a:xfrm>
            <a:off x="1511049" y="4119641"/>
            <a:ext cx="15265902" cy="3580765"/>
          </a:xfrm>
          <a:prstGeom prst="rect">
            <a:avLst/>
          </a:prstGeom>
          <a:noFill/>
          <a:ln>
            <a:noFill/>
          </a:ln>
        </p:spPr>
        <p:txBody>
          <a:bodyPr anchorCtr="0" anchor="t" bIns="0" lIns="0" spcFirstLastPara="1" rIns="0" wrap="square" tIns="0">
            <a:spAutoFit/>
          </a:bodyPr>
          <a:lstStyle/>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Feasible to identify the importance of innovation and creativity</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Acknowledge innovation process and the development of the business</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Crucial to determine relevant parameters, approaches and processes concerning development of a product or service </a:t>
            </a:r>
            <a:endParaRPr/>
          </a:p>
          <a:p>
            <a:pPr indent="0" lvl="0" marL="0" marR="0" rtl="0" algn="ctr">
              <a:lnSpc>
                <a:spcPct val="140011"/>
              </a:lnSpc>
              <a:spcBef>
                <a:spcPts val="0"/>
              </a:spcBef>
              <a:spcAft>
                <a:spcPts val="0"/>
              </a:spcAft>
              <a:buNone/>
            </a:pPr>
            <a:r>
              <a:t/>
            </a:r>
            <a:endParaRPr b="0" i="0" sz="3399" u="none" cap="none" strike="noStrike">
              <a:solidFill>
                <a:srgbClr val="000000"/>
              </a:solidFill>
              <a:latin typeface="Arial"/>
              <a:ea typeface="Arial"/>
              <a:cs typeface="Arial"/>
              <a:sym typeface="Arial"/>
            </a:endParaRPr>
          </a:p>
        </p:txBody>
      </p:sp>
      <p:sp>
        <p:nvSpPr>
          <p:cNvPr id="330" name="Google Shape;330;p27"/>
          <p:cNvSpPr txBox="1"/>
          <p:nvPr/>
        </p:nvSpPr>
        <p:spPr>
          <a:xfrm>
            <a:off x="1829333" y="234932"/>
            <a:ext cx="11561628" cy="3195319"/>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9200" u="none" cap="none" strike="noStrike">
                <a:solidFill>
                  <a:srgbClr val="000000"/>
                </a:solidFill>
                <a:latin typeface="Arial"/>
                <a:ea typeface="Arial"/>
                <a:cs typeface="Arial"/>
                <a:sym typeface="Arial"/>
              </a:rPr>
              <a:t>Future benefit of assignment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338" name="Shape 338"/>
        <p:cNvGrpSpPr/>
        <p:nvPr/>
      </p:nvGrpSpPr>
      <p:grpSpPr>
        <a:xfrm>
          <a:off x="0" y="0"/>
          <a:ext cx="0" cy="0"/>
          <a:chOff x="0" y="0"/>
          <a:chExt cx="0" cy="0"/>
        </a:xfrm>
      </p:grpSpPr>
      <p:sp>
        <p:nvSpPr>
          <p:cNvPr id="339" name="Google Shape;339;p28"/>
          <p:cNvSpPr/>
          <p:nvPr/>
        </p:nvSpPr>
        <p:spPr>
          <a:xfrm>
            <a:off x="12660951" y="1992955"/>
            <a:ext cx="5246370" cy="524637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3">
              <a:alphaModFix/>
            </a:blip>
            <a:stretch>
              <a:fillRect b="0" l="-24998" r="-24998"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28"/>
          <p:cNvSpPr txBox="1"/>
          <p:nvPr/>
        </p:nvSpPr>
        <p:spPr>
          <a:xfrm>
            <a:off x="2826280" y="2677160"/>
            <a:ext cx="9241341" cy="4780915"/>
          </a:xfrm>
          <a:prstGeom prst="rect">
            <a:avLst/>
          </a:prstGeom>
          <a:noFill/>
          <a:ln>
            <a:noFill/>
          </a:ln>
        </p:spPr>
        <p:txBody>
          <a:bodyPr anchorCtr="0" anchor="t" bIns="0" lIns="0" spcFirstLastPara="1" rIns="0" wrap="square" tIns="0">
            <a:spAutoFit/>
          </a:bodyPr>
          <a:lstStyle/>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It has effectively elaborated online chatting platform </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Effective marketing tools and marketing strategies have been emphasised</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Innovation and technology are essential in the development of new products or services</a:t>
            </a:r>
            <a:endParaRPr/>
          </a:p>
          <a:p>
            <a:pPr indent="0" lvl="0" marL="0" marR="0" rtl="0" algn="ctr">
              <a:lnSpc>
                <a:spcPct val="140011"/>
              </a:lnSpc>
              <a:spcBef>
                <a:spcPts val="0"/>
              </a:spcBef>
              <a:spcAft>
                <a:spcPts val="0"/>
              </a:spcAft>
              <a:buNone/>
            </a:pPr>
            <a:r>
              <a:t/>
            </a:r>
            <a:endParaRPr b="0" i="0" sz="3399" u="none" cap="none" strike="noStrike">
              <a:solidFill>
                <a:srgbClr val="000000"/>
              </a:solidFill>
              <a:latin typeface="Arial"/>
              <a:ea typeface="Arial"/>
              <a:cs typeface="Arial"/>
              <a:sym typeface="Arial"/>
            </a:endParaRPr>
          </a:p>
        </p:txBody>
      </p:sp>
      <p:sp>
        <p:nvSpPr>
          <p:cNvPr id="341" name="Google Shape;341;p28"/>
          <p:cNvSpPr txBox="1"/>
          <p:nvPr/>
        </p:nvSpPr>
        <p:spPr>
          <a:xfrm>
            <a:off x="5315552" y="426411"/>
            <a:ext cx="6412260" cy="156654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9200" u="none" cap="none" strike="noStrike">
                <a:solidFill>
                  <a:srgbClr val="000000"/>
                </a:solidFill>
                <a:latin typeface="Arial"/>
                <a:ea typeface="Arial"/>
                <a:cs typeface="Arial"/>
                <a:sym typeface="Arial"/>
              </a:rPr>
              <a:t>Conclusion</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345" name="Shape 345"/>
        <p:cNvGrpSpPr/>
        <p:nvPr/>
      </p:nvGrpSpPr>
      <p:grpSpPr>
        <a:xfrm>
          <a:off x="0" y="0"/>
          <a:ext cx="0" cy="0"/>
          <a:chOff x="0" y="0"/>
          <a:chExt cx="0" cy="0"/>
        </a:xfrm>
      </p:grpSpPr>
      <p:sp>
        <p:nvSpPr>
          <p:cNvPr id="346" name="Google Shape;346;p29"/>
          <p:cNvSpPr txBox="1"/>
          <p:nvPr/>
        </p:nvSpPr>
        <p:spPr>
          <a:xfrm>
            <a:off x="5791498" y="362790"/>
            <a:ext cx="6705005" cy="156654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9200" u="none" cap="none" strike="noStrike">
                <a:solidFill>
                  <a:srgbClr val="000000"/>
                </a:solidFill>
                <a:latin typeface="Arial"/>
                <a:ea typeface="Arial"/>
                <a:cs typeface="Arial"/>
                <a:sym typeface="Arial"/>
              </a:rPr>
              <a:t>References </a:t>
            </a:r>
            <a:endParaRPr/>
          </a:p>
        </p:txBody>
      </p:sp>
      <p:sp>
        <p:nvSpPr>
          <p:cNvPr id="347" name="Google Shape;347;p29"/>
          <p:cNvSpPr txBox="1"/>
          <p:nvPr/>
        </p:nvSpPr>
        <p:spPr>
          <a:xfrm>
            <a:off x="0" y="1891234"/>
            <a:ext cx="17695316" cy="9294272"/>
          </a:xfrm>
          <a:prstGeom prst="rect">
            <a:avLst/>
          </a:prstGeom>
          <a:noFill/>
          <a:ln>
            <a:noFill/>
          </a:ln>
        </p:spPr>
        <p:txBody>
          <a:bodyPr anchorCtr="0" anchor="t" bIns="0" lIns="0" spcFirstLastPara="1" rIns="0" wrap="square" tIns="0">
            <a:spAutoFit/>
          </a:bodyPr>
          <a:lstStyle/>
          <a:p>
            <a:pPr indent="-238437" lvl="1" marL="476874" marR="0" rtl="0" algn="just">
              <a:lnSpc>
                <a:spcPct val="140036"/>
              </a:lnSpc>
              <a:spcBef>
                <a:spcPts val="0"/>
              </a:spcBef>
              <a:spcAft>
                <a:spcPts val="0"/>
              </a:spcAft>
              <a:buClr>
                <a:srgbClr val="000000"/>
              </a:buClr>
              <a:buSzPts val="2208"/>
              <a:buFont typeface="Arial"/>
              <a:buChar char="•"/>
            </a:pPr>
            <a:r>
              <a:rPr b="0" i="0" lang="en-US" sz="2208" u="none" cap="none" strike="noStrike">
                <a:solidFill>
                  <a:srgbClr val="000000"/>
                </a:solidFill>
                <a:latin typeface="Arial"/>
                <a:ea typeface="Arial"/>
                <a:cs typeface="Arial"/>
                <a:sym typeface="Arial"/>
              </a:rPr>
              <a:t>GOV.UK 2018. Data Protection Act. [online] GOV.UK. Available at: https://www.gov.uk/data-protection.</a:t>
            </a:r>
            <a:endParaRPr/>
          </a:p>
          <a:p>
            <a:pPr indent="-238437" lvl="1" marL="476874" marR="0" rtl="0" algn="just">
              <a:lnSpc>
                <a:spcPct val="140036"/>
              </a:lnSpc>
              <a:spcBef>
                <a:spcPts val="0"/>
              </a:spcBef>
              <a:spcAft>
                <a:spcPts val="0"/>
              </a:spcAft>
              <a:buClr>
                <a:srgbClr val="000000"/>
              </a:buClr>
              <a:buSzPts val="2208"/>
              <a:buFont typeface="Arial"/>
              <a:buChar char="•"/>
            </a:pPr>
            <a:r>
              <a:rPr b="0" i="0" lang="en-US" sz="2208" u="none" cap="none" strike="noStrike">
                <a:solidFill>
                  <a:srgbClr val="000000"/>
                </a:solidFill>
                <a:latin typeface="Arial"/>
                <a:ea typeface="Arial"/>
                <a:cs typeface="Arial"/>
                <a:sym typeface="Arial"/>
              </a:rPr>
              <a:t>Hildebrandt, M. 2020. Privacy and Data Protection. Law for Computer Scientists and Other Folk, [online] pp.99-C5.P452. doi:https://doi.org/10.1093/oso/9780198860877.003.0005.</a:t>
            </a:r>
            <a:endParaRPr/>
          </a:p>
          <a:p>
            <a:pPr indent="-238437" lvl="1" marL="476874" marR="0" rtl="0" algn="just">
              <a:lnSpc>
                <a:spcPct val="140036"/>
              </a:lnSpc>
              <a:spcBef>
                <a:spcPts val="0"/>
              </a:spcBef>
              <a:spcAft>
                <a:spcPts val="0"/>
              </a:spcAft>
              <a:buClr>
                <a:srgbClr val="000000"/>
              </a:buClr>
              <a:buSzPts val="2208"/>
              <a:buFont typeface="Arial"/>
              <a:buChar char="•"/>
            </a:pPr>
            <a:r>
              <a:rPr b="0" i="0" lang="en-US" sz="2208" u="none" cap="none" strike="noStrike">
                <a:solidFill>
                  <a:srgbClr val="000000"/>
                </a:solidFill>
                <a:latin typeface="Arial"/>
                <a:ea typeface="Arial"/>
                <a:cs typeface="Arial"/>
                <a:sym typeface="Arial"/>
              </a:rPr>
              <a:t>Kordestani, G.R. and Mohammadi, M.R. 2019. A Study of the Relationship between Product Market Competition and Earnings Management. Procedia Economics and Finance, 36, pp.266–273. doi:https://doi.org/10.1016/s2212-5671(16)30037-5.</a:t>
            </a:r>
            <a:endParaRPr/>
          </a:p>
          <a:p>
            <a:pPr indent="-238437" lvl="1" marL="476874" marR="0" rtl="0" algn="just">
              <a:lnSpc>
                <a:spcPct val="140036"/>
              </a:lnSpc>
              <a:spcBef>
                <a:spcPts val="0"/>
              </a:spcBef>
              <a:spcAft>
                <a:spcPts val="0"/>
              </a:spcAft>
              <a:buClr>
                <a:srgbClr val="000000"/>
              </a:buClr>
              <a:buSzPts val="2208"/>
              <a:buFont typeface="Arial"/>
              <a:buChar char="•"/>
            </a:pPr>
            <a:r>
              <a:rPr b="0" i="0" lang="en-US" sz="2208" u="none" cap="none" strike="noStrike">
                <a:solidFill>
                  <a:srgbClr val="000000"/>
                </a:solidFill>
                <a:latin typeface="Arial"/>
                <a:ea typeface="Arial"/>
                <a:cs typeface="Arial"/>
                <a:sym typeface="Arial"/>
              </a:rPr>
              <a:t>Moreno-Gómez, J., Londoño, J. and Felipe Zapata-Upegui, L. 2023. Marketing strategy and competitiveness: Evidence from Colombian SMEs * Corresponding Author. TEC Empresarial, [online] 17(2), p.2023. doi:https://doi.org/10.18845/te.v17i2.6701.</a:t>
            </a:r>
            <a:endParaRPr/>
          </a:p>
          <a:p>
            <a:pPr indent="-238437" lvl="1" marL="476874" marR="0" rtl="0" algn="just">
              <a:lnSpc>
                <a:spcPct val="140036"/>
              </a:lnSpc>
              <a:spcBef>
                <a:spcPts val="0"/>
              </a:spcBef>
              <a:spcAft>
                <a:spcPts val="0"/>
              </a:spcAft>
              <a:buClr>
                <a:srgbClr val="000000"/>
              </a:buClr>
              <a:buSzPts val="2208"/>
              <a:buFont typeface="Arial"/>
              <a:buChar char="•"/>
            </a:pPr>
            <a:r>
              <a:rPr b="0" i="0" lang="en-US" sz="2208" u="none" cap="none" strike="noStrike">
                <a:solidFill>
                  <a:srgbClr val="000000"/>
                </a:solidFill>
                <a:latin typeface="Arial"/>
                <a:ea typeface="Arial"/>
                <a:cs typeface="Arial"/>
                <a:sym typeface="Arial"/>
              </a:rPr>
              <a:t>Rokkan, A.I. 2022. Market orientation (once again): Challenges and a suggested solution. AMS Review, 13, pp.71–91. doi:https://doi.org/10.1007/s13162-022-00235-1.</a:t>
            </a:r>
            <a:endParaRPr/>
          </a:p>
          <a:p>
            <a:pPr indent="-238437" lvl="1" marL="476874" marR="0" rtl="0" algn="just">
              <a:lnSpc>
                <a:spcPct val="140036"/>
              </a:lnSpc>
              <a:spcBef>
                <a:spcPts val="0"/>
              </a:spcBef>
              <a:spcAft>
                <a:spcPts val="0"/>
              </a:spcAft>
              <a:buClr>
                <a:srgbClr val="000000"/>
              </a:buClr>
              <a:buSzPts val="2208"/>
              <a:buFont typeface="Arial"/>
              <a:buChar char="•"/>
            </a:pPr>
            <a:r>
              <a:rPr b="0" i="0" lang="en-US" sz="2208" u="none" cap="none" strike="noStrike">
                <a:solidFill>
                  <a:srgbClr val="000000"/>
                </a:solidFill>
                <a:latin typeface="Arial"/>
                <a:ea typeface="Arial"/>
                <a:cs typeface="Arial"/>
                <a:sym typeface="Arial"/>
              </a:rPr>
              <a:t>Sari, Y. and Gultom, A.W. 2020. Marketing Strategy in an effort to Increase Competitive Advantage in Small and Medium Enterprises in OKU Regency. JIMFE (Jurnal Ilmiah Manajemen Fakultas Ekonomi), [online] 6(2), p.inpress. doi:https://doi.org/10.34203/jimfe.v6i2.2390.</a:t>
            </a:r>
            <a:endParaRPr/>
          </a:p>
          <a:p>
            <a:pPr indent="-238437" lvl="1" marL="476874" marR="0" rtl="0" algn="just">
              <a:lnSpc>
                <a:spcPct val="140036"/>
              </a:lnSpc>
              <a:spcBef>
                <a:spcPts val="0"/>
              </a:spcBef>
              <a:spcAft>
                <a:spcPts val="0"/>
              </a:spcAft>
              <a:buClr>
                <a:srgbClr val="000000"/>
              </a:buClr>
              <a:buSzPts val="2208"/>
              <a:buFont typeface="Arial"/>
              <a:buChar char="•"/>
            </a:pPr>
            <a:r>
              <a:rPr b="0" i="0" lang="en-US" sz="2208" u="none" cap="none" strike="noStrike">
                <a:solidFill>
                  <a:srgbClr val="000000"/>
                </a:solidFill>
                <a:latin typeface="Arial"/>
                <a:ea typeface="Arial"/>
                <a:cs typeface="Arial"/>
                <a:sym typeface="Arial"/>
              </a:rPr>
              <a:t>UK Government 2019. The Privacy and Electronic Communications (EC Directive) Regulations 2003. [online] Legislation.gov.uk. Available at: https://www.legislation.gov.uk/uksi/2003/2426/contents.</a:t>
            </a:r>
            <a:endParaRPr/>
          </a:p>
          <a:p>
            <a:pPr indent="-238437" lvl="1" marL="476874" marR="0" rtl="0" algn="just">
              <a:lnSpc>
                <a:spcPct val="140036"/>
              </a:lnSpc>
              <a:spcBef>
                <a:spcPts val="0"/>
              </a:spcBef>
              <a:spcAft>
                <a:spcPts val="0"/>
              </a:spcAft>
              <a:buClr>
                <a:srgbClr val="000000"/>
              </a:buClr>
              <a:buSzPts val="2208"/>
              <a:buFont typeface="Arial"/>
              <a:buChar char="•"/>
            </a:pPr>
            <a:r>
              <a:rPr b="0" i="0" lang="en-US" sz="2208" u="none" cap="none" strike="noStrike">
                <a:solidFill>
                  <a:srgbClr val="000000"/>
                </a:solidFill>
                <a:latin typeface="Arial"/>
                <a:ea typeface="Arial"/>
                <a:cs typeface="Arial"/>
                <a:sym typeface="Arial"/>
              </a:rPr>
              <a:t>Unibuddy 2024. Chat to our students - Swansea University. [online] Swansea.ac.uk. Available at: https://www.swansea.ac.uk/study/student-life/chat-to-our-students/ [Accessed 5 Aug. 2024].</a:t>
            </a:r>
            <a:endParaRPr/>
          </a:p>
          <a:p>
            <a:pPr indent="-238437" lvl="1" marL="476874" marR="0" rtl="0" algn="just">
              <a:lnSpc>
                <a:spcPct val="140036"/>
              </a:lnSpc>
              <a:spcBef>
                <a:spcPts val="0"/>
              </a:spcBef>
              <a:spcAft>
                <a:spcPts val="0"/>
              </a:spcAft>
              <a:buClr>
                <a:srgbClr val="000000"/>
              </a:buClr>
              <a:buSzPts val="2208"/>
              <a:buFont typeface="Arial"/>
              <a:buChar char="•"/>
            </a:pPr>
            <a:r>
              <a:rPr b="0" i="0" lang="en-US" sz="2208" u="none" cap="none" strike="noStrike">
                <a:solidFill>
                  <a:srgbClr val="000000"/>
                </a:solidFill>
                <a:latin typeface="Arial"/>
                <a:ea typeface="Arial"/>
                <a:cs typeface="Arial"/>
                <a:sym typeface="Arial"/>
              </a:rPr>
              <a:t>Vidor, G.V., de Medeiros, J.F., Zin, R.A. and Vieira, G.B.B. 2023. Market Research and the New Product Development Process. Research Square. doi:https://doi.org/10.21203/rs.3.rs-2416649/v1.</a:t>
            </a:r>
            <a:endParaRPr/>
          </a:p>
          <a:p>
            <a:pPr indent="-238437" lvl="1" marL="476874" marR="0" rtl="0" algn="just">
              <a:lnSpc>
                <a:spcPct val="140036"/>
              </a:lnSpc>
              <a:spcBef>
                <a:spcPts val="0"/>
              </a:spcBef>
              <a:spcAft>
                <a:spcPts val="0"/>
              </a:spcAft>
              <a:buClr>
                <a:srgbClr val="000000"/>
              </a:buClr>
              <a:buSzPts val="2208"/>
              <a:buFont typeface="Arial"/>
              <a:buChar char="•"/>
            </a:pPr>
            <a:r>
              <a:rPr b="0" i="0" lang="en-US" sz="2208" u="none" cap="none" strike="noStrike">
                <a:solidFill>
                  <a:srgbClr val="000000"/>
                </a:solidFill>
                <a:latin typeface="Arial"/>
                <a:ea typeface="Arial"/>
                <a:cs typeface="Arial"/>
                <a:sym typeface="Arial"/>
              </a:rPr>
              <a:t>Widuri, R. and Sutanto, J.E. 2019. Differentiation Strategy and Market Competition as Determinants of Earnings Management. Proceedings of the International Conference on Tourism, Economics, Accounting, Management, and Social Science (TEAMS 2018), [online] 69, pp.171–176. doi:https://doi.org/10.2991/teams-18.2019.30.</a:t>
            </a:r>
            <a:endParaRPr/>
          </a:p>
          <a:p>
            <a:pPr indent="0" lvl="0" marL="0" marR="0" rtl="0" algn="ctr">
              <a:lnSpc>
                <a:spcPct val="203442"/>
              </a:lnSpc>
              <a:spcBef>
                <a:spcPts val="0"/>
              </a:spcBef>
              <a:spcAft>
                <a:spcPts val="0"/>
              </a:spcAft>
              <a:buNone/>
            </a:pPr>
            <a:r>
              <a:t/>
            </a:r>
            <a:endParaRPr b="0" i="0" sz="2208" u="none" cap="none" strike="noStrike">
              <a:solidFill>
                <a:srgbClr val="000000"/>
              </a:solidFill>
              <a:latin typeface="Arial"/>
              <a:ea typeface="Arial"/>
              <a:cs typeface="Arial"/>
              <a:sym typeface="Arial"/>
            </a:endParaRPr>
          </a:p>
          <a:p>
            <a:pPr indent="0" lvl="0" marL="0" marR="0" rtl="0" algn="ctr">
              <a:lnSpc>
                <a:spcPct val="203442"/>
              </a:lnSpc>
              <a:spcBef>
                <a:spcPts val="0"/>
              </a:spcBef>
              <a:spcAft>
                <a:spcPts val="0"/>
              </a:spcAft>
              <a:buNone/>
            </a:pPr>
            <a:r>
              <a:t/>
            </a:r>
            <a:endParaRPr b="0" i="0" sz="2208"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DFD"/>
        </a:solidFill>
      </p:bgPr>
    </p:bg>
    <p:spTree>
      <p:nvGrpSpPr>
        <p:cNvPr id="351" name="Shape 351"/>
        <p:cNvGrpSpPr/>
        <p:nvPr/>
      </p:nvGrpSpPr>
      <p:grpSpPr>
        <a:xfrm>
          <a:off x="0" y="0"/>
          <a:ext cx="0" cy="0"/>
          <a:chOff x="0" y="0"/>
          <a:chExt cx="0" cy="0"/>
        </a:xfrm>
      </p:grpSpPr>
      <p:sp>
        <p:nvSpPr>
          <p:cNvPr id="352" name="Google Shape;352;p30"/>
          <p:cNvSpPr txBox="1"/>
          <p:nvPr/>
        </p:nvSpPr>
        <p:spPr>
          <a:xfrm>
            <a:off x="5515077" y="4157742"/>
            <a:ext cx="8819592" cy="1771491"/>
          </a:xfrm>
          <a:prstGeom prst="rect">
            <a:avLst/>
          </a:prstGeom>
          <a:noFill/>
          <a:ln>
            <a:noFill/>
          </a:ln>
        </p:spPr>
        <p:txBody>
          <a:bodyPr anchorCtr="0" anchor="t" bIns="0" lIns="0" spcFirstLastPara="1" rIns="0" wrap="square" tIns="0">
            <a:spAutoFit/>
          </a:bodyPr>
          <a:lstStyle/>
          <a:p>
            <a:pPr indent="0" lvl="0" marL="0" marR="0" rtl="0" algn="l">
              <a:lnSpc>
                <a:spcPct val="140003"/>
              </a:lnSpc>
              <a:spcBef>
                <a:spcPts val="0"/>
              </a:spcBef>
              <a:spcAft>
                <a:spcPts val="0"/>
              </a:spcAft>
              <a:buNone/>
            </a:pPr>
            <a:r>
              <a:rPr b="1" i="0" lang="en-US" sz="10364" u="none" cap="none" strike="noStrike">
                <a:solidFill>
                  <a:srgbClr val="051D40"/>
                </a:solidFill>
                <a:latin typeface="Open Sans ExtraBold"/>
                <a:ea typeface="Open Sans ExtraBold"/>
                <a:cs typeface="Open Sans ExtraBold"/>
                <a:sym typeface="Open Sans ExtraBold"/>
              </a:rPr>
              <a:t>THANK YOU!</a:t>
            </a:r>
            <a:endParaRPr/>
          </a:p>
        </p:txBody>
      </p:sp>
      <p:grpSp>
        <p:nvGrpSpPr>
          <p:cNvPr id="353" name="Google Shape;353;p30"/>
          <p:cNvGrpSpPr/>
          <p:nvPr/>
        </p:nvGrpSpPr>
        <p:grpSpPr>
          <a:xfrm>
            <a:off x="12398912" y="-144661"/>
            <a:ext cx="5889088" cy="901620"/>
            <a:chOff x="0" y="-38100"/>
            <a:chExt cx="1551036" cy="237464"/>
          </a:xfrm>
        </p:grpSpPr>
        <p:sp>
          <p:nvSpPr>
            <p:cNvPr id="354" name="Google Shape;354;p30"/>
            <p:cNvSpPr/>
            <p:nvPr/>
          </p:nvSpPr>
          <p:spPr>
            <a:xfrm>
              <a:off x="0" y="0"/>
              <a:ext cx="1551036" cy="199364"/>
            </a:xfrm>
            <a:custGeom>
              <a:rect b="b" l="l" r="r" t="t"/>
              <a:pathLst>
                <a:path extrusionOk="0" h="199364" w="1551036">
                  <a:moveTo>
                    <a:pt x="0" y="0"/>
                  </a:moveTo>
                  <a:lnTo>
                    <a:pt x="1551036" y="0"/>
                  </a:lnTo>
                  <a:lnTo>
                    <a:pt x="1551036" y="199364"/>
                  </a:lnTo>
                  <a:lnTo>
                    <a:pt x="0" y="199364"/>
                  </a:lnTo>
                  <a:close/>
                </a:path>
              </a:pathLst>
            </a:custGeom>
            <a:solidFill>
              <a:srgbClr val="5B98BA"/>
            </a:solidFill>
            <a:ln>
              <a:noFill/>
            </a:ln>
          </p:spPr>
        </p:sp>
        <p:sp>
          <p:nvSpPr>
            <p:cNvPr id="355" name="Google Shape;355;p30"/>
            <p:cNvSpPr txBox="1"/>
            <p:nvPr/>
          </p:nvSpPr>
          <p:spPr>
            <a:xfrm>
              <a:off x="0" y="-38100"/>
              <a:ext cx="1551036" cy="237464"/>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6" name="Google Shape;356;p30"/>
          <p:cNvGrpSpPr/>
          <p:nvPr/>
        </p:nvGrpSpPr>
        <p:grpSpPr>
          <a:xfrm>
            <a:off x="12398912" y="9385380"/>
            <a:ext cx="5889088" cy="901620"/>
            <a:chOff x="0" y="-38100"/>
            <a:chExt cx="1551036" cy="237464"/>
          </a:xfrm>
        </p:grpSpPr>
        <p:sp>
          <p:nvSpPr>
            <p:cNvPr id="357" name="Google Shape;357;p30"/>
            <p:cNvSpPr/>
            <p:nvPr/>
          </p:nvSpPr>
          <p:spPr>
            <a:xfrm>
              <a:off x="0" y="0"/>
              <a:ext cx="1551036" cy="199364"/>
            </a:xfrm>
            <a:custGeom>
              <a:rect b="b" l="l" r="r" t="t"/>
              <a:pathLst>
                <a:path extrusionOk="0" h="199364" w="1551036">
                  <a:moveTo>
                    <a:pt x="0" y="0"/>
                  </a:moveTo>
                  <a:lnTo>
                    <a:pt x="1551036" y="0"/>
                  </a:lnTo>
                  <a:lnTo>
                    <a:pt x="1551036" y="199364"/>
                  </a:lnTo>
                  <a:lnTo>
                    <a:pt x="0" y="199364"/>
                  </a:lnTo>
                  <a:close/>
                </a:path>
              </a:pathLst>
            </a:custGeom>
            <a:solidFill>
              <a:srgbClr val="5B98BA"/>
            </a:solidFill>
            <a:ln>
              <a:noFill/>
            </a:ln>
          </p:spPr>
        </p:sp>
        <p:sp>
          <p:nvSpPr>
            <p:cNvPr id="358" name="Google Shape;358;p30"/>
            <p:cNvSpPr txBox="1"/>
            <p:nvPr/>
          </p:nvSpPr>
          <p:spPr>
            <a:xfrm>
              <a:off x="0" y="-38100"/>
              <a:ext cx="1551036" cy="237464"/>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59" name="Google Shape;359;p30"/>
          <p:cNvSpPr/>
          <p:nvPr/>
        </p:nvSpPr>
        <p:spPr>
          <a:xfrm>
            <a:off x="0" y="757523"/>
            <a:ext cx="9392643" cy="9529477"/>
          </a:xfrm>
          <a:custGeom>
            <a:rect b="b" l="l" r="r" t="t"/>
            <a:pathLst>
              <a:path extrusionOk="0" h="9529477" w="9392643">
                <a:moveTo>
                  <a:pt x="0" y="0"/>
                </a:moveTo>
                <a:lnTo>
                  <a:pt x="9392643" y="0"/>
                </a:lnTo>
                <a:lnTo>
                  <a:pt x="9392643" y="9529476"/>
                </a:lnTo>
                <a:lnTo>
                  <a:pt x="0" y="9529476"/>
                </a:lnTo>
                <a:lnTo>
                  <a:pt x="0" y="0"/>
                </a:lnTo>
                <a:close/>
              </a:path>
            </a:pathLst>
          </a:custGeom>
          <a:blipFill rotWithShape="1">
            <a:blip r:embed="rId3">
              <a:alphaModFix amt="20999"/>
            </a:blip>
            <a:stretch>
              <a:fillRect b="0" l="0" r="0" t="0"/>
            </a:stretch>
          </a:blipFill>
          <a:ln>
            <a:noFill/>
          </a:ln>
        </p:spPr>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