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09" r:id="rId1"/>
  </p:sldMasterIdLst>
  <p:notesMasterIdLst>
    <p:notesMasterId r:id="rId33"/>
  </p:notesMasterIdLst>
  <p:handoutMasterIdLst>
    <p:handoutMasterId r:id="rId34"/>
  </p:handoutMasterIdLst>
  <p:sldIdLst>
    <p:sldId id="257" r:id="rId2"/>
    <p:sldId id="445" r:id="rId3"/>
    <p:sldId id="1110" r:id="rId4"/>
    <p:sldId id="1111" r:id="rId5"/>
    <p:sldId id="1112" r:id="rId6"/>
    <p:sldId id="1113" r:id="rId7"/>
    <p:sldId id="1114" r:id="rId8"/>
    <p:sldId id="1137" r:id="rId9"/>
    <p:sldId id="1115" r:id="rId10"/>
    <p:sldId id="1116" r:id="rId11"/>
    <p:sldId id="1127" r:id="rId12"/>
    <p:sldId id="1128" r:id="rId13"/>
    <p:sldId id="1129" r:id="rId14"/>
    <p:sldId id="1130" r:id="rId15"/>
    <p:sldId id="1132" r:id="rId16"/>
    <p:sldId id="1117" r:id="rId17"/>
    <p:sldId id="1133" r:id="rId18"/>
    <p:sldId id="1134" r:id="rId19"/>
    <p:sldId id="1135" r:id="rId20"/>
    <p:sldId id="1118" r:id="rId21"/>
    <p:sldId id="1136" r:id="rId22"/>
    <p:sldId id="1122" r:id="rId23"/>
    <p:sldId id="1125" r:id="rId24"/>
    <p:sldId id="1121" r:id="rId25"/>
    <p:sldId id="1123" r:id="rId26"/>
    <p:sldId id="1124" r:id="rId27"/>
    <p:sldId id="1119" r:id="rId28"/>
    <p:sldId id="1138" r:id="rId29"/>
    <p:sldId id="1139" r:id="rId30"/>
    <p:sldId id="1108" r:id="rId31"/>
    <p:sldId id="799" r:id="rId32"/>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FF0FED"/>
    <a:srgbClr val="E859FF"/>
    <a:srgbClr val="A50021"/>
    <a:srgbClr val="CDE6FF"/>
    <a:srgbClr val="93E3FF"/>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3EC8F9-D8E7-4106-B751-4DEA7DB321E8}" v="1" dt="2019-05-13T22:54:35.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194"/>
    <p:restoredTop sz="83485" autoAdjust="0"/>
  </p:normalViewPr>
  <p:slideViewPr>
    <p:cSldViewPr>
      <p:cViewPr varScale="1">
        <p:scale>
          <a:sx n="83" d="100"/>
          <a:sy n="83" d="100"/>
        </p:scale>
        <p:origin x="936" y="84"/>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29/05/2019</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xfrm>
            <a:off x="938213" y="750888"/>
            <a:ext cx="5008562" cy="3756025"/>
          </a:xfrm>
          <a:ln/>
        </p:spPr>
      </p:sp>
      <p:sp>
        <p:nvSpPr>
          <p:cNvPr id="130051" name="Notes Placeholder 2"/>
          <p:cNvSpPr>
            <a:spLocks noGrp="1"/>
          </p:cNvSpPr>
          <p:nvPr>
            <p:ph type="body" idx="1"/>
          </p:nvPr>
        </p:nvSpPr>
        <p:spPr>
          <a:xfrm>
            <a:off x="688975" y="4757738"/>
            <a:ext cx="5505450" cy="4506912"/>
          </a:xfrm>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a:defRPr/>
            </a:pPr>
            <a:r>
              <a:rPr lang="en-US" dirty="0">
                <a:latin typeface="Arial" charset="0"/>
                <a:cs typeface="+mn-cs"/>
              </a:rPr>
              <a:t>Some facilitators like to talk generally about the Agenda, using examples from their own experience to illustrate what will be covered.</a:t>
            </a:r>
          </a:p>
          <a:p>
            <a:pPr>
              <a:defRPr/>
            </a:pPr>
            <a:endParaRPr lang="en-US" dirty="0">
              <a:latin typeface="Arial" charset="0"/>
              <a:cs typeface="+mn-cs"/>
            </a:endParaRPr>
          </a:p>
          <a:p>
            <a:pPr>
              <a:buFont typeface="Arial"/>
              <a:buNone/>
              <a:defRPr/>
            </a:pPr>
            <a:r>
              <a:rPr lang="en-US" dirty="0">
                <a:latin typeface="Arial" charset="0"/>
                <a:cs typeface="+mn-cs"/>
              </a:rPr>
              <a:t> </a:t>
            </a:r>
          </a:p>
        </p:txBody>
      </p:sp>
      <p:sp>
        <p:nvSpPr>
          <p:cNvPr id="24579" name="Slide Number Placeholder 3"/>
          <p:cNvSpPr txBox="1">
            <a:spLocks noGrp="1"/>
          </p:cNvSpPr>
          <p:nvPr/>
        </p:nvSpPr>
        <p:spPr bwMode="auto">
          <a:xfrm>
            <a:off x="3897313" y="9512300"/>
            <a:ext cx="2982912"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51" tIns="48276" rIns="96551" bIns="48276" anchor="b"/>
          <a:lstStyle>
            <a:lvl1pPr defTabSz="965200" eaLnBrk="0" hangingPunct="0">
              <a:defRPr sz="2400">
                <a:solidFill>
                  <a:schemeClr val="tx1"/>
                </a:solidFill>
                <a:latin typeface="Arial" charset="0"/>
                <a:ea typeface="ＭＳ Ｐゴシック" charset="0"/>
                <a:cs typeface="ＭＳ Ｐゴシック" charset="0"/>
              </a:defRPr>
            </a:lvl1pPr>
            <a:lvl2pPr marL="742950" indent="-285750" defTabSz="965200" eaLnBrk="0" hangingPunct="0">
              <a:defRPr sz="2400">
                <a:solidFill>
                  <a:schemeClr val="tx1"/>
                </a:solidFill>
                <a:latin typeface="Arial" charset="0"/>
                <a:ea typeface="ＭＳ Ｐゴシック" charset="0"/>
              </a:defRPr>
            </a:lvl2pPr>
            <a:lvl3pPr marL="1143000" indent="-228600" defTabSz="965200" eaLnBrk="0" hangingPunct="0">
              <a:defRPr sz="2400">
                <a:solidFill>
                  <a:schemeClr val="tx1"/>
                </a:solidFill>
                <a:latin typeface="Arial" charset="0"/>
                <a:ea typeface="ＭＳ Ｐゴシック" charset="0"/>
              </a:defRPr>
            </a:lvl3pPr>
            <a:lvl4pPr marL="1600200" indent="-228600" defTabSz="965200" eaLnBrk="0" hangingPunct="0">
              <a:defRPr sz="2400">
                <a:solidFill>
                  <a:schemeClr val="tx1"/>
                </a:solidFill>
                <a:latin typeface="Arial" charset="0"/>
                <a:ea typeface="ＭＳ Ｐゴシック" charset="0"/>
              </a:defRPr>
            </a:lvl4pPr>
            <a:lvl5pPr marL="2057400" indent="-228600" defTabSz="965200" eaLnBrk="0" hangingPunct="0">
              <a:defRPr sz="2400">
                <a:solidFill>
                  <a:schemeClr val="tx1"/>
                </a:solidFill>
                <a:latin typeface="Arial" charset="0"/>
                <a:ea typeface="ＭＳ Ｐゴシック" charset="0"/>
              </a:defRPr>
            </a:lvl5pPr>
            <a:lvl6pPr marL="2514600" indent="-228600" defTabSz="9652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652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652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652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fld id="{D4955265-EEF8-E94E-B96D-1653FEC1A121}" type="slidenum">
              <a:rPr lang="en-GB" sz="1300">
                <a:cs typeface="Arial" charset="0"/>
              </a:rPr>
              <a:pPr algn="r" eaLnBrk="1" hangingPunct="1"/>
              <a:t>2</a:t>
            </a:fld>
            <a:endParaRPr lang="en-GB" sz="1300">
              <a:cs typeface="Arial" charset="0"/>
            </a:endParaRPr>
          </a:p>
        </p:txBody>
      </p:sp>
    </p:spTree>
    <p:extLst>
      <p:ext uri="{BB962C8B-B14F-4D97-AF65-F5344CB8AC3E}">
        <p14:creationId xmlns:p14="http://schemas.microsoft.com/office/powerpoint/2010/main" val="470612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8</a:t>
            </a:fld>
            <a:endParaRPr lang="en-GB"/>
          </a:p>
        </p:txBody>
      </p:sp>
    </p:spTree>
    <p:extLst>
      <p:ext uri="{BB962C8B-B14F-4D97-AF65-F5344CB8AC3E}">
        <p14:creationId xmlns:p14="http://schemas.microsoft.com/office/powerpoint/2010/main" val="1946094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Mention Johnsonville Sausage Co. here and Ralph Sayer.</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12</a:t>
            </a:fld>
            <a:endParaRPr lang="en-GB"/>
          </a:p>
        </p:txBody>
      </p:sp>
    </p:spTree>
    <p:extLst>
      <p:ext uri="{BB962C8B-B14F-4D97-AF65-F5344CB8AC3E}">
        <p14:creationId xmlns:p14="http://schemas.microsoft.com/office/powerpoint/2010/main" val="201630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If you don’t feel in control, it’s natural to feel stressed and demotivated.  Experiments have found this phenomenon in both humans and rats.</a:t>
            </a:r>
          </a:p>
          <a:p>
            <a:endParaRPr lang="en-GB" dirty="0"/>
          </a:p>
          <a:p>
            <a:r>
              <a:rPr lang="en-GB" dirty="0"/>
              <a:t>Why was late Ricardo less stressed?  Paradoxically, by giving up control at work, he was more in control.  Arguably, he focused upon controlling the one thing that mattered: company culture and values.  Maybe, in any setting, the best an autocratic boss can achieve is </a:t>
            </a:r>
            <a:r>
              <a:rPr lang="en-GB" b="1" i="1" u="sng" dirty="0"/>
              <a:t>an illusion </a:t>
            </a:r>
            <a:r>
              <a:rPr lang="en-GB" dirty="0"/>
              <a:t>of control.</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15</a:t>
            </a:fld>
            <a:endParaRPr lang="en-GB"/>
          </a:p>
        </p:txBody>
      </p:sp>
    </p:spTree>
    <p:extLst>
      <p:ext uri="{BB962C8B-B14F-4D97-AF65-F5344CB8AC3E}">
        <p14:creationId xmlns:p14="http://schemas.microsoft.com/office/powerpoint/2010/main" val="2756885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Isaacson’s biography, p.407</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18</a:t>
            </a:fld>
            <a:endParaRPr lang="en-GB"/>
          </a:p>
        </p:txBody>
      </p:sp>
    </p:spTree>
    <p:extLst>
      <p:ext uri="{BB962C8B-B14F-4D97-AF65-F5344CB8AC3E}">
        <p14:creationId xmlns:p14="http://schemas.microsoft.com/office/powerpoint/2010/main" val="2605258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https://www.youtube.com/watch?v=USC1RE8jE50</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21</a:t>
            </a:fld>
            <a:endParaRPr lang="en-GB"/>
          </a:p>
        </p:txBody>
      </p:sp>
    </p:spTree>
    <p:extLst>
      <p:ext uri="{BB962C8B-B14F-4D97-AF65-F5344CB8AC3E}">
        <p14:creationId xmlns:p14="http://schemas.microsoft.com/office/powerpoint/2010/main" val="2898494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30</a:t>
            </a:fld>
            <a:endParaRPr lang="en-GB"/>
          </a:p>
        </p:txBody>
      </p:sp>
    </p:spTree>
    <p:extLst>
      <p:ext uri="{BB962C8B-B14F-4D97-AF65-F5344CB8AC3E}">
        <p14:creationId xmlns:p14="http://schemas.microsoft.com/office/powerpoint/2010/main" val="2103273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p:txBody>
          <a:bodyPr/>
          <a:lstStyle>
            <a:lvl1pPr eaLnBrk="0" hangingPunct="0">
              <a:defRPr>
                <a:solidFill>
                  <a:schemeClr val="tx1"/>
                </a:solidFill>
                <a:latin typeface="Arial" charset="0"/>
              </a:defRPr>
            </a:lvl1pPr>
            <a:lvl2pPr marL="784481" indent="-301723" eaLnBrk="0" hangingPunct="0">
              <a:defRPr>
                <a:solidFill>
                  <a:schemeClr val="tx1"/>
                </a:solidFill>
                <a:latin typeface="Arial" charset="0"/>
              </a:defRPr>
            </a:lvl2pPr>
            <a:lvl3pPr marL="1206894" indent="-241379" eaLnBrk="0" hangingPunct="0">
              <a:defRPr>
                <a:solidFill>
                  <a:schemeClr val="tx1"/>
                </a:solidFill>
                <a:latin typeface="Arial" charset="0"/>
              </a:defRPr>
            </a:lvl3pPr>
            <a:lvl4pPr marL="1689651" indent="-241379" eaLnBrk="0" hangingPunct="0">
              <a:defRPr>
                <a:solidFill>
                  <a:schemeClr val="tx1"/>
                </a:solidFill>
                <a:latin typeface="Arial" charset="0"/>
              </a:defRPr>
            </a:lvl4pPr>
            <a:lvl5pPr marL="2172409" indent="-241379" eaLnBrk="0" hangingPunct="0">
              <a:defRPr>
                <a:solidFill>
                  <a:schemeClr val="tx1"/>
                </a:solidFill>
                <a:latin typeface="Arial" charset="0"/>
              </a:defRPr>
            </a:lvl5pPr>
            <a:lvl6pPr marL="2655166" indent="-241379" eaLnBrk="0" fontAlgn="base" hangingPunct="0">
              <a:spcBef>
                <a:spcPct val="0"/>
              </a:spcBef>
              <a:spcAft>
                <a:spcPct val="0"/>
              </a:spcAft>
              <a:defRPr>
                <a:solidFill>
                  <a:schemeClr val="tx1"/>
                </a:solidFill>
                <a:latin typeface="Arial" charset="0"/>
              </a:defRPr>
            </a:lvl6pPr>
            <a:lvl7pPr marL="3137924" indent="-241379" eaLnBrk="0" fontAlgn="base" hangingPunct="0">
              <a:spcBef>
                <a:spcPct val="0"/>
              </a:spcBef>
              <a:spcAft>
                <a:spcPct val="0"/>
              </a:spcAft>
              <a:defRPr>
                <a:solidFill>
                  <a:schemeClr val="tx1"/>
                </a:solidFill>
                <a:latin typeface="Arial" charset="0"/>
              </a:defRPr>
            </a:lvl7pPr>
            <a:lvl8pPr marL="3620681" indent="-241379" eaLnBrk="0" fontAlgn="base" hangingPunct="0">
              <a:spcBef>
                <a:spcPct val="0"/>
              </a:spcBef>
              <a:spcAft>
                <a:spcPct val="0"/>
              </a:spcAft>
              <a:defRPr>
                <a:solidFill>
                  <a:schemeClr val="tx1"/>
                </a:solidFill>
                <a:latin typeface="Arial" charset="0"/>
              </a:defRPr>
            </a:lvl8pPr>
            <a:lvl9pPr marL="4103439" indent="-241379" eaLnBrk="0" fontAlgn="base" hangingPunct="0">
              <a:spcBef>
                <a:spcPct val="0"/>
              </a:spcBef>
              <a:spcAft>
                <a:spcPct val="0"/>
              </a:spcAft>
              <a:defRPr>
                <a:solidFill>
                  <a:schemeClr val="tx1"/>
                </a:solidFill>
                <a:latin typeface="Arial" charset="0"/>
              </a:defRPr>
            </a:lvl9pPr>
          </a:lstStyle>
          <a:p>
            <a:pPr eaLnBrk="1" hangingPunct="1">
              <a:defRPr/>
            </a:pPr>
            <a:fld id="{903162C7-A6BC-F148-8B19-DD9E3BB27DC6}" type="slidenum">
              <a:rPr lang="en-GB" smtClean="0"/>
              <a:pPr eaLnBrk="1" hangingPunct="1">
                <a:defRPr/>
              </a:pPr>
              <a:t>31</a:t>
            </a:fld>
            <a:endParaRPr lang="en-GB"/>
          </a:p>
        </p:txBody>
      </p:sp>
      <p:sp>
        <p:nvSpPr>
          <p:cNvPr id="195587"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a:xfrm>
            <a:off x="458788" y="4506913"/>
            <a:ext cx="5888037" cy="5091112"/>
          </a:xfrm>
          <a:noFill/>
          <a:extLst>
            <a:ext uri="{FAA26D3D-D897-4be2-8F04-BA451C77F1D7}">
              <ma14:placeholderFlag xmlns:ma14="http://schemas.microsoft.com/office/mac/drawingml/2011/main" xmlns="" val="1"/>
            </a:ext>
          </a:extLst>
        </p:spPr>
        <p:txBody>
          <a:bodyPr/>
          <a:lstStyle/>
          <a:p>
            <a:pPr marL="241300" indent="-241300" eaLnBrk="1" hangingPunct="1"/>
            <a:endParaRPr lang="en-US">
              <a:latin typeface="Arial" charset="0"/>
            </a:endParaRPr>
          </a:p>
        </p:txBody>
      </p:sp>
    </p:spTree>
    <p:extLst>
      <p:ext uri="{BB962C8B-B14F-4D97-AF65-F5344CB8AC3E}">
        <p14:creationId xmlns:p14="http://schemas.microsoft.com/office/powerpoint/2010/main" val="870320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Tree>
    <p:extLst>
      <p:ext uri="{BB962C8B-B14F-4D97-AF65-F5344CB8AC3E}">
        <p14:creationId xmlns:p14="http://schemas.microsoft.com/office/powerpoint/2010/main" val="162079865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490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380477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373406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9" name="Slide Number Placeholder 8"/>
          <p:cNvSpPr>
            <a:spLocks noGrp="1"/>
          </p:cNvSpPr>
          <p:nvPr>
            <p:ph type="sldNum" sz="quarter" idx="12"/>
          </p:nvPr>
        </p:nvSpPr>
        <p:spPr>
          <a:xfrm>
            <a:off x="7956376" y="6380972"/>
            <a:ext cx="730424" cy="340503"/>
          </a:xfrm>
          <a:prstGeom prst="rect">
            <a:avLst/>
          </a:prstGeom>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9099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5" name="Slide Number Placeholder 4"/>
          <p:cNvSpPr>
            <a:spLocks noGrp="1"/>
          </p:cNvSpPr>
          <p:nvPr>
            <p:ph type="sldNum" sz="quarter" idx="12"/>
          </p:nvPr>
        </p:nvSpPr>
        <p:spPr>
          <a:xfrm>
            <a:off x="7956376" y="6380972"/>
            <a:ext cx="730424" cy="340503"/>
          </a:xfrm>
          <a:prstGeom prst="rect">
            <a:avLst/>
          </a:prstGeom>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2804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3091909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62354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365155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95330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29/05/2019</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1679118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2">
            <a:extLst>
              <a:ext uri="{FF2B5EF4-FFF2-40B4-BE49-F238E27FC236}">
                <a16:creationId xmlns:a16="http://schemas.microsoft.com/office/drawing/2014/main" id="{5C2090B4-CB53-4CDE-A1A6-6A9A2DD3969E}"/>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3735554747"/>
      </p:ext>
    </p:extLst>
  </p:cSld>
  <p:clrMap bg1="lt1" tx1="dk1" bg2="lt2" tx2="dk2" accent1="accent1" accent2="accent2" accent3="accent3" accent4="accent4" accent5="accent5" accent6="accent6" hlink="hlink" folHlink="folHlink"/>
  <p:sldLayoutIdLst>
    <p:sldLayoutId id="2147484510" r:id="rId1"/>
    <p:sldLayoutId id="2147484511" r:id="rId2"/>
    <p:sldLayoutId id="2147484512" r:id="rId3"/>
    <p:sldLayoutId id="2147484513" r:id="rId4"/>
    <p:sldLayoutId id="2147484514" r:id="rId5"/>
    <p:sldLayoutId id="2147484515" r:id="rId6"/>
    <p:sldLayoutId id="2147484516" r:id="rId7"/>
    <p:sldLayoutId id="2147484517" r:id="rId8"/>
    <p:sldLayoutId id="2147484518" r:id="rId9"/>
    <p:sldLayoutId id="2147484519" r:id="rId10"/>
    <p:sldLayoutId id="214748452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hellnotesforbeauty.blogspot.com/2010/08/evil-eye-el-mal-de-ojo.html"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activehistory.ca/2016/05/history-on-tv-political-drama-in-the-2010s/" TargetMode="External"/><Relationship Id="rId7" Type="http://schemas.openxmlformats.org/officeDocument/2006/relationships/hyperlink" Target="https://tscpl.org/books-movies-music/six-degrees-challenge"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hyperlink" Target="https://en.wikipedia.org/wiki/File:Twelve_O'clock_High.jpg" TargetMode="Externa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ngimg.com/download/11607"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santigarcia.net/2009/01/"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thinkinghumanity.com/2015/08/40-questions-that-will-quiet-your-mind.html"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eoplematters.in/news/recruitment/3-out-of-5-employees-unhappy-with-jobs-study-15029"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geograph.org.uk/photo/2497321"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girlinabasement.com/2015/09/23/deep-questions/"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thegreeneve.blogspot.com.au/2013/05/a-dose-of-inspiration-pick-me-up-quotes.html" TargetMode="External"/><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hyperlink" Target="http://roughlydaily.com/tag/rap" TargetMode="Externa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www.flickr.com/photos/stevekass/3153185917/" TargetMode="External"/><Relationship Id="rId5" Type="http://schemas.openxmlformats.org/officeDocument/2006/relationships/image" Target="../media/image20.jpeg"/><Relationship Id="rId4" Type="http://schemas.openxmlformats.org/officeDocument/2006/relationships/hyperlink" Target="http://ifitshipitshere.blogspot.co.uk/2013/02/the-steve-jobs-collectible-action.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teve-wheeler.blogspot.com/2014/02/any-colour-you-like-learner-autonomy.html" TargetMode="External"/><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hyperlink" Target="http://www.ludiclearning.org/2016/07/15/the-reward-game-part-iii-game-mechanics-and-the-two-faces-of-motivation/" TargetMode="Externa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hyperlink" Target="https://buengestor.wordpress.com/2012/04/14/el-manual-de-supervivencia-de-semco/"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USC1RE8jE50" TargetMode="Externa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commons.wikimedia.org/wiki/File:Barack_Obama_takes_one_last_look_in_the_mirror,_before_going_out_to_take_oath,_Jan._20,_2009.jpg"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edmethods.com/2014/09/10/"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www.ministrybestpractices.com/2008/01/confused-people-dont-laugh.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t>BMSK6001</a:t>
            </a:r>
            <a:br>
              <a:rPr lang="en-GB" altLang="en-US" b="1" dirty="0"/>
            </a:br>
            <a:r>
              <a:rPr lang="en-GB" altLang="en-US" dirty="0"/>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r>
              <a:rPr lang="en-GB" altLang="en-US" b="1"/>
              <a:t>Workshop Day 2</a:t>
            </a:r>
            <a:endParaRPr lang="en-GB" altLang="en-US" b="1" dirty="0"/>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948489" y="897731"/>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16"/>
          <p:cNvSpPr>
            <a:spLocks noGrp="1" noChangeArrowheads="1"/>
          </p:cNvSpPr>
          <p:nvPr>
            <p:ph type="sldNum" sz="quarter" idx="12"/>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fld id="{08817D35-4570-FF49-9D1D-73854085F304}" type="slidenum">
              <a:rPr lang="en-GB" smtClean="0">
                <a:solidFill>
                  <a:srgbClr val="000099"/>
                </a:solidFill>
              </a:rPr>
              <a:pPr eaLnBrk="1" hangingPunct="1">
                <a:defRPr/>
              </a:pPr>
              <a:t>2</a:t>
            </a:fld>
            <a:endParaRPr lang="en-GB">
              <a:solidFill>
                <a:srgbClr val="000099"/>
              </a:solidFill>
            </a:endParaRPr>
          </a:p>
        </p:txBody>
      </p:sp>
      <p:sp>
        <p:nvSpPr>
          <p:cNvPr id="12291" name="Rectangle 2"/>
          <p:cNvSpPr>
            <a:spLocks noGrp="1" noChangeArrowheads="1"/>
          </p:cNvSpPr>
          <p:nvPr>
            <p:ph type="title" idx="4294967295"/>
          </p:nvPr>
        </p:nvSpPr>
        <p:spPr>
          <a:xfrm>
            <a:off x="91988" y="137999"/>
            <a:ext cx="8229600" cy="1143000"/>
          </a:xfrm>
        </p:spPr>
        <p:txBody>
          <a:bodyPr/>
          <a:lstStyle/>
          <a:p>
            <a:pPr algn="ctr">
              <a:defRPr/>
            </a:pPr>
            <a:r>
              <a:rPr lang="en-GB" dirty="0"/>
              <a:t>Session Overview</a:t>
            </a:r>
          </a:p>
        </p:txBody>
      </p:sp>
      <p:sp>
        <p:nvSpPr>
          <p:cNvPr id="12292" name="Rectangle 3"/>
          <p:cNvSpPr>
            <a:spLocks noGrp="1" noChangeArrowheads="1"/>
          </p:cNvSpPr>
          <p:nvPr>
            <p:ph type="body" idx="4294967295"/>
          </p:nvPr>
        </p:nvSpPr>
        <p:spPr>
          <a:xfrm>
            <a:off x="2715308" y="1216230"/>
            <a:ext cx="6336704" cy="4176464"/>
          </a:xfrm>
        </p:spPr>
        <p:txBody>
          <a:bodyPr>
            <a:normAutofit/>
          </a:bodyPr>
          <a:lstStyle/>
          <a:p>
            <a:r>
              <a:rPr lang="en-GB" sz="2400" dirty="0"/>
              <a:t>Key learning points</a:t>
            </a:r>
          </a:p>
          <a:p>
            <a:r>
              <a:rPr lang="en-GB" sz="2400" dirty="0"/>
              <a:t>The Assignment</a:t>
            </a:r>
          </a:p>
          <a:p>
            <a:r>
              <a:rPr lang="en-GB" sz="2400" dirty="0"/>
              <a:t>Semco – Case Study</a:t>
            </a:r>
          </a:p>
          <a:p>
            <a:r>
              <a:rPr lang="en-GB" sz="2400" dirty="0"/>
              <a:t>Review of Key Learning Points</a:t>
            </a:r>
          </a:p>
          <a:p>
            <a:r>
              <a:rPr lang="en-GB" sz="2400" dirty="0"/>
              <a:t>Goleman’s Leadership Styles</a:t>
            </a:r>
          </a:p>
          <a:p>
            <a:r>
              <a:rPr lang="en-GB" sz="2400" dirty="0"/>
              <a:t>Empowerment – what is this?</a:t>
            </a:r>
          </a:p>
          <a:p>
            <a:r>
              <a:rPr lang="en-GB" sz="2400" dirty="0"/>
              <a:t>Reflection on understanding, so far.</a:t>
            </a:r>
          </a:p>
          <a:p>
            <a:pPr marL="0" indent="0">
              <a:buNone/>
              <a:defRPr/>
            </a:pPr>
            <a:endParaRPr lang="en-GB" sz="2400"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b="1" dirty="0">
              <a:latin typeface="Microsoft Sans Serif" charset="0"/>
              <a:cs typeface="Microsoft Sans Serif" charset="0"/>
            </a:endParaRPr>
          </a:p>
          <a:p>
            <a:pPr>
              <a:defRPr/>
            </a:pPr>
            <a:endParaRPr lang="en-GB" sz="2400" dirty="0">
              <a:latin typeface="Microsoft Sans Serif" charset="0"/>
              <a:cs typeface="Microsoft Sans Serif" charset="0"/>
            </a:endParaRPr>
          </a:p>
        </p:txBody>
      </p:sp>
      <p:pic>
        <p:nvPicPr>
          <p:cNvPr id="3" name="Picture 2" descr="A close up of a person&#10;&#10;Description generated with very high confidence">
            <a:extLst>
              <a:ext uri="{FF2B5EF4-FFF2-40B4-BE49-F238E27FC236}">
                <a16:creationId xmlns:a16="http://schemas.microsoft.com/office/drawing/2014/main" id="{C0FBFE44-122C-4A39-8293-A102A8CE40FC}"/>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50" y="1220459"/>
            <a:ext cx="2582411" cy="1936808"/>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animEffect transition="in" filter="fade">
                                      <p:cBhvr>
                                        <p:cTn id="7" dur="500"/>
                                        <p:tgtEl>
                                          <p:spTgt spid="1229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292">
                                            <p:txEl>
                                              <p:pRg st="1" end="1"/>
                                            </p:txEl>
                                          </p:spTgt>
                                        </p:tgtEl>
                                        <p:attrNameLst>
                                          <p:attrName>style.visibility</p:attrName>
                                        </p:attrNameLst>
                                      </p:cBhvr>
                                      <p:to>
                                        <p:strVal val="visible"/>
                                      </p:to>
                                    </p:set>
                                    <p:animEffect transition="in" filter="fade">
                                      <p:cBhvr>
                                        <p:cTn id="12" dur="500"/>
                                        <p:tgtEl>
                                          <p:spTgt spid="1229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292">
                                            <p:txEl>
                                              <p:pRg st="2" end="2"/>
                                            </p:txEl>
                                          </p:spTgt>
                                        </p:tgtEl>
                                        <p:attrNameLst>
                                          <p:attrName>style.visibility</p:attrName>
                                        </p:attrNameLst>
                                      </p:cBhvr>
                                      <p:to>
                                        <p:strVal val="visible"/>
                                      </p:to>
                                    </p:set>
                                    <p:animEffect transition="in" filter="fade">
                                      <p:cBhvr>
                                        <p:cTn id="17" dur="500"/>
                                        <p:tgtEl>
                                          <p:spTgt spid="1229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292">
                                            <p:txEl>
                                              <p:pRg st="3" end="3"/>
                                            </p:txEl>
                                          </p:spTgt>
                                        </p:tgtEl>
                                        <p:attrNameLst>
                                          <p:attrName>style.visibility</p:attrName>
                                        </p:attrNameLst>
                                      </p:cBhvr>
                                      <p:to>
                                        <p:strVal val="visible"/>
                                      </p:to>
                                    </p:set>
                                    <p:animEffect transition="in" filter="fade">
                                      <p:cBhvr>
                                        <p:cTn id="22" dur="500"/>
                                        <p:tgtEl>
                                          <p:spTgt spid="1229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292">
                                            <p:txEl>
                                              <p:pRg st="4" end="4"/>
                                            </p:txEl>
                                          </p:spTgt>
                                        </p:tgtEl>
                                        <p:attrNameLst>
                                          <p:attrName>style.visibility</p:attrName>
                                        </p:attrNameLst>
                                      </p:cBhvr>
                                      <p:to>
                                        <p:strVal val="visible"/>
                                      </p:to>
                                    </p:set>
                                    <p:animEffect transition="in" filter="fade">
                                      <p:cBhvr>
                                        <p:cTn id="27" dur="500"/>
                                        <p:tgtEl>
                                          <p:spTgt spid="1229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292">
                                            <p:txEl>
                                              <p:pRg st="5" end="5"/>
                                            </p:txEl>
                                          </p:spTgt>
                                        </p:tgtEl>
                                        <p:attrNameLst>
                                          <p:attrName>style.visibility</p:attrName>
                                        </p:attrNameLst>
                                      </p:cBhvr>
                                      <p:to>
                                        <p:strVal val="visible"/>
                                      </p:to>
                                    </p:set>
                                    <p:animEffect transition="in" filter="fade">
                                      <p:cBhvr>
                                        <p:cTn id="32" dur="500"/>
                                        <p:tgtEl>
                                          <p:spTgt spid="1229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292">
                                            <p:txEl>
                                              <p:pRg st="6" end="6"/>
                                            </p:txEl>
                                          </p:spTgt>
                                        </p:tgtEl>
                                        <p:attrNameLst>
                                          <p:attrName>style.visibility</p:attrName>
                                        </p:attrNameLst>
                                      </p:cBhvr>
                                      <p:to>
                                        <p:strVal val="visible"/>
                                      </p:to>
                                    </p:set>
                                    <p:animEffect transition="in" filter="fade">
                                      <p:cBhvr>
                                        <p:cTn id="37" dur="500"/>
                                        <p:tgtEl>
                                          <p:spTgt spid="1229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E09DB-F205-4984-A7FF-98897F3CCA70}"/>
              </a:ext>
            </a:extLst>
          </p:cNvPr>
          <p:cNvSpPr>
            <a:spLocks noGrp="1"/>
          </p:cNvSpPr>
          <p:nvPr>
            <p:ph type="title"/>
          </p:nvPr>
        </p:nvSpPr>
        <p:spPr/>
        <p:txBody>
          <a:bodyPr/>
          <a:lstStyle/>
          <a:p>
            <a:r>
              <a:rPr lang="en-GB" dirty="0"/>
              <a:t>Difference and Leadership</a:t>
            </a:r>
          </a:p>
        </p:txBody>
      </p:sp>
      <p:sp>
        <p:nvSpPr>
          <p:cNvPr id="3" name="Content Placeholder 2">
            <a:extLst>
              <a:ext uri="{FF2B5EF4-FFF2-40B4-BE49-F238E27FC236}">
                <a16:creationId xmlns:a16="http://schemas.microsoft.com/office/drawing/2014/main" id="{390D8242-72FF-41C8-BB89-82239212F90A}"/>
              </a:ext>
            </a:extLst>
          </p:cNvPr>
          <p:cNvSpPr>
            <a:spLocks noGrp="1"/>
          </p:cNvSpPr>
          <p:nvPr>
            <p:ph idx="1"/>
          </p:nvPr>
        </p:nvSpPr>
        <p:spPr>
          <a:xfrm>
            <a:off x="179512" y="1340768"/>
            <a:ext cx="6347048" cy="4248472"/>
          </a:xfrm>
        </p:spPr>
        <p:txBody>
          <a:bodyPr>
            <a:normAutofit fontScale="70000" lnSpcReduction="20000"/>
          </a:bodyPr>
          <a:lstStyle/>
          <a:p>
            <a:r>
              <a:rPr lang="en-GB" dirty="0">
                <a:solidFill>
                  <a:srgbClr val="FF0000"/>
                </a:solidFill>
              </a:rPr>
              <a:t>Under what circumstances have you felt ‘different’ and what was your experience?</a:t>
            </a:r>
          </a:p>
          <a:p>
            <a:r>
              <a:rPr lang="en-GB" dirty="0">
                <a:solidFill>
                  <a:srgbClr val="002060"/>
                </a:solidFill>
              </a:rPr>
              <a:t>What kinds of pressures (if any) did you come under to ‘fit in’, to modify what you said or to conform to norms?</a:t>
            </a:r>
          </a:p>
          <a:p>
            <a:r>
              <a:rPr lang="en-GB" dirty="0">
                <a:solidFill>
                  <a:srgbClr val="7030A0"/>
                </a:solidFill>
              </a:rPr>
              <a:t>Has it been important to you to speak up or stand out on a particular issue against the views of the majority and, if so, what happened?</a:t>
            </a:r>
          </a:p>
          <a:p>
            <a:r>
              <a:rPr lang="en-GB" dirty="0">
                <a:solidFill>
                  <a:srgbClr val="00B050"/>
                </a:solidFill>
              </a:rPr>
              <a:t>Have you had experience of seeking to introduce new and different perspectives into group discussions and, if so, what unfolded? Were you heard? Did what you said change things?</a:t>
            </a:r>
          </a:p>
        </p:txBody>
      </p:sp>
      <p:pic>
        <p:nvPicPr>
          <p:cNvPr id="4" name="Picture 3">
            <a:extLst>
              <a:ext uri="{FF2B5EF4-FFF2-40B4-BE49-F238E27FC236}">
                <a16:creationId xmlns:a16="http://schemas.microsoft.com/office/drawing/2014/main" id="{5BFD302F-D31D-4798-BD66-F149586141BF}"/>
              </a:ext>
            </a:extLst>
          </p:cNvPr>
          <p:cNvPicPr>
            <a:picLocks noChangeAspect="1"/>
          </p:cNvPicPr>
          <p:nvPr/>
        </p:nvPicPr>
        <p:blipFill>
          <a:blip r:embed="rId2"/>
          <a:stretch>
            <a:fillRect/>
          </a:stretch>
        </p:blipFill>
        <p:spPr>
          <a:xfrm flipH="1">
            <a:off x="6506718" y="2483767"/>
            <a:ext cx="2637281" cy="2155957"/>
          </a:xfrm>
          <a:prstGeom prst="rect">
            <a:avLst/>
          </a:prstGeom>
        </p:spPr>
      </p:pic>
    </p:spTree>
    <p:extLst>
      <p:ext uri="{BB962C8B-B14F-4D97-AF65-F5344CB8AC3E}">
        <p14:creationId xmlns:p14="http://schemas.microsoft.com/office/powerpoint/2010/main" val="2471392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FDF54-2EE9-45B1-AB34-6FD9EBECAC44}"/>
              </a:ext>
            </a:extLst>
          </p:cNvPr>
          <p:cNvSpPr>
            <a:spLocks noGrp="1"/>
          </p:cNvSpPr>
          <p:nvPr>
            <p:ph type="title"/>
          </p:nvPr>
        </p:nvSpPr>
        <p:spPr/>
        <p:txBody>
          <a:bodyPr/>
          <a:lstStyle/>
          <a:p>
            <a:r>
              <a:rPr lang="en-GB" dirty="0"/>
              <a:t>Difference and Leadership</a:t>
            </a:r>
          </a:p>
        </p:txBody>
      </p:sp>
      <p:sp>
        <p:nvSpPr>
          <p:cNvPr id="3" name="Content Placeholder 2">
            <a:extLst>
              <a:ext uri="{FF2B5EF4-FFF2-40B4-BE49-F238E27FC236}">
                <a16:creationId xmlns:a16="http://schemas.microsoft.com/office/drawing/2014/main" id="{2D2684BF-06C3-43B8-A40E-F169D4E7F3C5}"/>
              </a:ext>
            </a:extLst>
          </p:cNvPr>
          <p:cNvSpPr>
            <a:spLocks noGrp="1"/>
          </p:cNvSpPr>
          <p:nvPr>
            <p:ph idx="1"/>
          </p:nvPr>
        </p:nvSpPr>
        <p:spPr>
          <a:xfrm>
            <a:off x="3419872" y="1600201"/>
            <a:ext cx="5616624" cy="3917032"/>
          </a:xfrm>
        </p:spPr>
        <p:txBody>
          <a:bodyPr>
            <a:normAutofit fontScale="70000" lnSpcReduction="20000"/>
          </a:bodyPr>
          <a:lstStyle/>
          <a:p>
            <a:r>
              <a:rPr lang="en-GB" dirty="0">
                <a:solidFill>
                  <a:srgbClr val="00B050"/>
                </a:solidFill>
              </a:rPr>
              <a:t>Have you come across individual leaders or acts of leadership that seemed open and inviting of difference?  What occurred and what were the consequences?</a:t>
            </a:r>
          </a:p>
          <a:p>
            <a:r>
              <a:rPr lang="en-GB" dirty="0">
                <a:solidFill>
                  <a:srgbClr val="7030A0"/>
                </a:solidFill>
              </a:rPr>
              <a:t>How would you characterise or describe leadership that is open and sensitive to exploring issues of difference?</a:t>
            </a:r>
          </a:p>
          <a:p>
            <a:r>
              <a:rPr lang="en-GB" dirty="0">
                <a:solidFill>
                  <a:srgbClr val="FF0000"/>
                </a:solidFill>
              </a:rPr>
              <a:t>What are the institutional, political or social supports that enable that kind of leadership and what kinds of obstacles are likely to block or undermine it?</a:t>
            </a:r>
          </a:p>
        </p:txBody>
      </p:sp>
      <p:pic>
        <p:nvPicPr>
          <p:cNvPr id="4" name="Picture 3">
            <a:extLst>
              <a:ext uri="{FF2B5EF4-FFF2-40B4-BE49-F238E27FC236}">
                <a16:creationId xmlns:a16="http://schemas.microsoft.com/office/drawing/2014/main" id="{5234D27D-87DF-4F7B-B520-9F42622945D6}"/>
              </a:ext>
            </a:extLst>
          </p:cNvPr>
          <p:cNvPicPr>
            <a:picLocks noChangeAspect="1"/>
          </p:cNvPicPr>
          <p:nvPr/>
        </p:nvPicPr>
        <p:blipFill>
          <a:blip r:embed="rId2"/>
          <a:stretch>
            <a:fillRect/>
          </a:stretch>
        </p:blipFill>
        <p:spPr>
          <a:xfrm>
            <a:off x="0" y="1441342"/>
            <a:ext cx="3380282" cy="4291914"/>
          </a:xfrm>
          <a:prstGeom prst="rect">
            <a:avLst/>
          </a:prstGeom>
        </p:spPr>
      </p:pic>
    </p:spTree>
    <p:extLst>
      <p:ext uri="{BB962C8B-B14F-4D97-AF65-F5344CB8AC3E}">
        <p14:creationId xmlns:p14="http://schemas.microsoft.com/office/powerpoint/2010/main" val="371658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11EB1-6E65-4481-9859-DCFDEFB330A4}"/>
              </a:ext>
            </a:extLst>
          </p:cNvPr>
          <p:cNvSpPr>
            <a:spLocks noGrp="1"/>
          </p:cNvSpPr>
          <p:nvPr>
            <p:ph type="title"/>
          </p:nvPr>
        </p:nvSpPr>
        <p:spPr/>
        <p:txBody>
          <a:bodyPr/>
          <a:lstStyle/>
          <a:p>
            <a:r>
              <a:rPr lang="en-GB" dirty="0"/>
              <a:t>Difference and Leadership</a:t>
            </a:r>
          </a:p>
        </p:txBody>
      </p:sp>
      <p:sp>
        <p:nvSpPr>
          <p:cNvPr id="3" name="Content Placeholder 2">
            <a:extLst>
              <a:ext uri="{FF2B5EF4-FFF2-40B4-BE49-F238E27FC236}">
                <a16:creationId xmlns:a16="http://schemas.microsoft.com/office/drawing/2014/main" id="{482F48D9-1B33-4FE3-BEFB-CE838EC48910}"/>
              </a:ext>
            </a:extLst>
          </p:cNvPr>
          <p:cNvSpPr>
            <a:spLocks noGrp="1"/>
          </p:cNvSpPr>
          <p:nvPr>
            <p:ph idx="1"/>
          </p:nvPr>
        </p:nvSpPr>
        <p:spPr>
          <a:xfrm>
            <a:off x="251520" y="1470484"/>
            <a:ext cx="5184576" cy="3917032"/>
          </a:xfrm>
        </p:spPr>
        <p:txBody>
          <a:bodyPr>
            <a:normAutofit lnSpcReduction="10000"/>
          </a:bodyPr>
          <a:lstStyle/>
          <a:p>
            <a:r>
              <a:rPr lang="en-GB" dirty="0">
                <a:solidFill>
                  <a:srgbClr val="00B050"/>
                </a:solidFill>
              </a:rPr>
              <a:t>Can you identify examples – from your own context or the public arena – of leadership practices with significant positive impacts on appreciation of difference.</a:t>
            </a:r>
          </a:p>
        </p:txBody>
      </p:sp>
      <p:pic>
        <p:nvPicPr>
          <p:cNvPr id="4" name="Picture 3">
            <a:extLst>
              <a:ext uri="{FF2B5EF4-FFF2-40B4-BE49-F238E27FC236}">
                <a16:creationId xmlns:a16="http://schemas.microsoft.com/office/drawing/2014/main" id="{C842DFEC-A244-4529-8735-33FC477C50CB}"/>
              </a:ext>
            </a:extLst>
          </p:cNvPr>
          <p:cNvPicPr>
            <a:picLocks noChangeAspect="1"/>
          </p:cNvPicPr>
          <p:nvPr/>
        </p:nvPicPr>
        <p:blipFill>
          <a:blip r:embed="rId2"/>
          <a:stretch>
            <a:fillRect/>
          </a:stretch>
        </p:blipFill>
        <p:spPr>
          <a:xfrm>
            <a:off x="5396659" y="1417638"/>
            <a:ext cx="3747341" cy="4272210"/>
          </a:xfrm>
          <a:prstGeom prst="rect">
            <a:avLst/>
          </a:prstGeom>
        </p:spPr>
      </p:pic>
    </p:spTree>
    <p:extLst>
      <p:ext uri="{BB962C8B-B14F-4D97-AF65-F5344CB8AC3E}">
        <p14:creationId xmlns:p14="http://schemas.microsoft.com/office/powerpoint/2010/main" val="248612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E71B-A206-424E-BDE1-50958FD7DD70}"/>
              </a:ext>
            </a:extLst>
          </p:cNvPr>
          <p:cNvSpPr>
            <a:spLocks noGrp="1"/>
          </p:cNvSpPr>
          <p:nvPr>
            <p:ph type="title"/>
          </p:nvPr>
        </p:nvSpPr>
        <p:spPr/>
        <p:txBody>
          <a:bodyPr/>
          <a:lstStyle/>
          <a:p>
            <a:r>
              <a:rPr lang="en-GB" dirty="0"/>
              <a:t>Leadership and Difference</a:t>
            </a:r>
          </a:p>
        </p:txBody>
      </p:sp>
      <p:sp>
        <p:nvSpPr>
          <p:cNvPr id="3" name="Content Placeholder 2">
            <a:extLst>
              <a:ext uri="{FF2B5EF4-FFF2-40B4-BE49-F238E27FC236}">
                <a16:creationId xmlns:a16="http://schemas.microsoft.com/office/drawing/2014/main" id="{A11DC399-46E0-4D5B-9446-0221A8A6A4E6}"/>
              </a:ext>
            </a:extLst>
          </p:cNvPr>
          <p:cNvSpPr>
            <a:spLocks noGrp="1"/>
          </p:cNvSpPr>
          <p:nvPr>
            <p:ph idx="1"/>
          </p:nvPr>
        </p:nvSpPr>
        <p:spPr/>
        <p:txBody>
          <a:bodyPr>
            <a:normAutofit lnSpcReduction="10000"/>
          </a:bodyPr>
          <a:lstStyle/>
          <a:p>
            <a:r>
              <a:rPr lang="en-GB" dirty="0">
                <a:solidFill>
                  <a:srgbClr val="00B050"/>
                </a:solidFill>
              </a:rPr>
              <a:t>Difference is tightly interwoven with dynamics of power</a:t>
            </a:r>
          </a:p>
          <a:p>
            <a:r>
              <a:rPr lang="en-GB" dirty="0">
                <a:solidFill>
                  <a:srgbClr val="FF0FED"/>
                </a:solidFill>
              </a:rPr>
              <a:t>Leadership has a long history of being constructed in ways which privilege and empower some people over others</a:t>
            </a:r>
          </a:p>
          <a:p>
            <a:r>
              <a:rPr lang="en-GB" dirty="0">
                <a:solidFill>
                  <a:srgbClr val="002060"/>
                </a:solidFill>
              </a:rPr>
              <a:t>Critical perspectives on leadership and diversity seek to engage more reflexively with power and leadership.</a:t>
            </a:r>
          </a:p>
        </p:txBody>
      </p:sp>
    </p:spTree>
    <p:extLst>
      <p:ext uri="{BB962C8B-B14F-4D97-AF65-F5344CB8AC3E}">
        <p14:creationId xmlns:p14="http://schemas.microsoft.com/office/powerpoint/2010/main" val="55714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E2F5B-1D64-40DB-8D29-9A2797B8B0D1}"/>
              </a:ext>
            </a:extLst>
          </p:cNvPr>
          <p:cNvSpPr>
            <a:spLocks noGrp="1"/>
          </p:cNvSpPr>
          <p:nvPr>
            <p:ph type="title"/>
          </p:nvPr>
        </p:nvSpPr>
        <p:spPr/>
        <p:txBody>
          <a:bodyPr/>
          <a:lstStyle/>
          <a:p>
            <a:r>
              <a:rPr lang="en-GB" dirty="0"/>
              <a:t>Films and TV</a:t>
            </a:r>
          </a:p>
        </p:txBody>
      </p:sp>
      <p:sp>
        <p:nvSpPr>
          <p:cNvPr id="3" name="Content Placeholder 2">
            <a:extLst>
              <a:ext uri="{FF2B5EF4-FFF2-40B4-BE49-F238E27FC236}">
                <a16:creationId xmlns:a16="http://schemas.microsoft.com/office/drawing/2014/main" id="{45F23E07-EC73-4331-941A-2E197CEF1622}"/>
              </a:ext>
            </a:extLst>
          </p:cNvPr>
          <p:cNvSpPr>
            <a:spLocks noGrp="1"/>
          </p:cNvSpPr>
          <p:nvPr>
            <p:ph idx="1"/>
          </p:nvPr>
        </p:nvSpPr>
        <p:spPr/>
        <p:txBody>
          <a:bodyPr/>
          <a:lstStyle/>
          <a:p>
            <a:r>
              <a:rPr lang="en-GB" dirty="0">
                <a:solidFill>
                  <a:srgbClr val="FF0000"/>
                </a:solidFill>
              </a:rPr>
              <a:t>Twelve O'clock High</a:t>
            </a:r>
          </a:p>
          <a:p>
            <a:r>
              <a:rPr lang="en-GB" dirty="0">
                <a:solidFill>
                  <a:srgbClr val="0070C0"/>
                </a:solidFill>
              </a:rPr>
              <a:t>The Blind Side</a:t>
            </a:r>
          </a:p>
          <a:p>
            <a:pPr marL="0" indent="0">
              <a:buNone/>
            </a:pPr>
            <a:r>
              <a:rPr lang="en-GB" dirty="0">
                <a:solidFill>
                  <a:srgbClr val="00B050"/>
                </a:solidFill>
              </a:rPr>
              <a:t>.......or something else?</a:t>
            </a:r>
          </a:p>
          <a:p>
            <a:pPr marL="0" indent="0">
              <a:buNone/>
            </a:pPr>
            <a:endParaRPr lang="en-GB" dirty="0"/>
          </a:p>
          <a:p>
            <a:r>
              <a:rPr lang="en-GB" dirty="0" err="1">
                <a:solidFill>
                  <a:srgbClr val="FF0FED"/>
                </a:solidFill>
              </a:rPr>
              <a:t>Borgen</a:t>
            </a:r>
            <a:endParaRPr lang="en-GB" dirty="0">
              <a:solidFill>
                <a:srgbClr val="FF0FED"/>
              </a:solidFill>
            </a:endParaRPr>
          </a:p>
        </p:txBody>
      </p:sp>
      <p:pic>
        <p:nvPicPr>
          <p:cNvPr id="5" name="Picture 4" descr="A group of people posing for the camera&#10;&#10;Description generated with very high confidence">
            <a:extLst>
              <a:ext uri="{FF2B5EF4-FFF2-40B4-BE49-F238E27FC236}">
                <a16:creationId xmlns:a16="http://schemas.microsoft.com/office/drawing/2014/main" id="{8B2AAB13-D729-4EB0-ACC5-D1A409043EF2}"/>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99792" y="3429000"/>
            <a:ext cx="3407254" cy="2270796"/>
          </a:xfrm>
          <a:prstGeom prst="rect">
            <a:avLst/>
          </a:prstGeom>
        </p:spPr>
      </p:pic>
      <p:pic>
        <p:nvPicPr>
          <p:cNvPr id="8" name="Picture 7" descr="A group of people standing together in uniform&#10;&#10;Description generated with very high confidence">
            <a:extLst>
              <a:ext uri="{FF2B5EF4-FFF2-40B4-BE49-F238E27FC236}">
                <a16:creationId xmlns:a16="http://schemas.microsoft.com/office/drawing/2014/main" id="{D98C5611-8710-4D52-80D9-D10A49E505AE}"/>
              </a:ext>
            </a:extLst>
          </p:cNvPr>
          <p:cNvPicPr>
            <a:picLocks noChangeAspect="1"/>
          </p:cNvPicPr>
          <p:nvPr/>
        </p:nvPicPr>
        <p:blipFill>
          <a:blip r:embed="rId4" cstate="email">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826331" y="1124723"/>
            <a:ext cx="3231496" cy="2304277"/>
          </a:xfrm>
          <a:prstGeom prst="rect">
            <a:avLst/>
          </a:prstGeom>
        </p:spPr>
      </p:pic>
      <p:pic>
        <p:nvPicPr>
          <p:cNvPr id="14" name="Picture 13">
            <a:extLst>
              <a:ext uri="{FF2B5EF4-FFF2-40B4-BE49-F238E27FC236}">
                <a16:creationId xmlns:a16="http://schemas.microsoft.com/office/drawing/2014/main" id="{C73052B6-C641-4D3F-A896-D01DCB8E0D10}"/>
              </a:ext>
            </a:extLst>
          </p:cNvPr>
          <p:cNvPicPr>
            <a:picLocks noChangeAspect="1"/>
          </p:cNvPicPr>
          <p:nvPr/>
        </p:nvPicPr>
        <p:blipFill>
          <a:blip r:embed="rId6" cstate="email">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107046" y="2923244"/>
            <a:ext cx="1945290" cy="2769096"/>
          </a:xfrm>
          <a:prstGeom prst="rect">
            <a:avLst/>
          </a:prstGeom>
        </p:spPr>
      </p:pic>
    </p:spTree>
    <p:extLst>
      <p:ext uri="{BB962C8B-B14F-4D97-AF65-F5344CB8AC3E}">
        <p14:creationId xmlns:p14="http://schemas.microsoft.com/office/powerpoint/2010/main" val="37808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03E38-45D6-4FBF-B189-5F7533CE79D3}"/>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8EC5961D-D374-40DF-B657-064C3405CDEF}"/>
              </a:ext>
            </a:extLst>
          </p:cNvPr>
          <p:cNvSpPr>
            <a:spLocks noGrp="1"/>
          </p:cNvSpPr>
          <p:nvPr>
            <p:ph idx="1"/>
          </p:nvPr>
        </p:nvSpPr>
        <p:spPr/>
        <p:txBody>
          <a:bodyPr/>
          <a:lstStyle/>
          <a:p>
            <a:r>
              <a:rPr lang="en-GB" dirty="0">
                <a:solidFill>
                  <a:srgbClr val="7030A0"/>
                </a:solidFill>
              </a:rPr>
              <a:t>Workstations.</a:t>
            </a:r>
          </a:p>
          <a:p>
            <a:endParaRPr lang="en-GB" dirty="0"/>
          </a:p>
          <a:p>
            <a:pPr marL="0" indent="0">
              <a:buNone/>
            </a:pPr>
            <a:r>
              <a:rPr lang="en-GB" b="1" i="1" dirty="0">
                <a:solidFill>
                  <a:srgbClr val="0070C0"/>
                </a:solidFill>
              </a:rPr>
              <a:t>A Team activity</a:t>
            </a:r>
          </a:p>
        </p:txBody>
      </p:sp>
      <p:pic>
        <p:nvPicPr>
          <p:cNvPr id="5" name="Picture 4" descr="A person in a green shirt&#10;&#10;Description generated with high confidence">
            <a:extLst>
              <a:ext uri="{FF2B5EF4-FFF2-40B4-BE49-F238E27FC236}">
                <a16:creationId xmlns:a16="http://schemas.microsoft.com/office/drawing/2014/main" id="{EC9B0CF9-C50E-455A-9077-FC43173E1996}"/>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23928" y="1788772"/>
            <a:ext cx="4597357" cy="3539890"/>
          </a:xfrm>
          <a:prstGeom prst="rect">
            <a:avLst/>
          </a:prstGeom>
        </p:spPr>
      </p:pic>
    </p:spTree>
    <p:extLst>
      <p:ext uri="{BB962C8B-B14F-4D97-AF65-F5344CB8AC3E}">
        <p14:creationId xmlns:p14="http://schemas.microsoft.com/office/powerpoint/2010/main" val="386453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702D7-77FB-4D3A-B465-ADCAA1E81A05}"/>
              </a:ext>
            </a:extLst>
          </p:cNvPr>
          <p:cNvSpPr>
            <a:spLocks noGrp="1"/>
          </p:cNvSpPr>
          <p:nvPr>
            <p:ph type="title"/>
          </p:nvPr>
        </p:nvSpPr>
        <p:spPr/>
        <p:txBody>
          <a:bodyPr/>
          <a:lstStyle/>
          <a:p>
            <a:r>
              <a:rPr lang="en-GB" dirty="0"/>
              <a:t>Semco</a:t>
            </a:r>
          </a:p>
        </p:txBody>
      </p:sp>
      <p:sp>
        <p:nvSpPr>
          <p:cNvPr id="3" name="Content Placeholder 2">
            <a:extLst>
              <a:ext uri="{FF2B5EF4-FFF2-40B4-BE49-F238E27FC236}">
                <a16:creationId xmlns:a16="http://schemas.microsoft.com/office/drawing/2014/main" id="{8156D48B-40BA-4836-A1CA-971A28CCBE48}"/>
              </a:ext>
            </a:extLst>
          </p:cNvPr>
          <p:cNvSpPr>
            <a:spLocks noGrp="1"/>
          </p:cNvSpPr>
          <p:nvPr>
            <p:ph idx="1"/>
          </p:nvPr>
        </p:nvSpPr>
        <p:spPr/>
        <p:txBody>
          <a:bodyPr/>
          <a:lstStyle/>
          <a:p>
            <a:r>
              <a:rPr lang="en-GB" dirty="0"/>
              <a:t>Have you all read the case study?</a:t>
            </a:r>
          </a:p>
        </p:txBody>
      </p:sp>
      <p:pic>
        <p:nvPicPr>
          <p:cNvPr id="5" name="Picture 4" descr="A person wearing a suit and tie smiling at the camera&#10;&#10;Description generated with very high confidence">
            <a:extLst>
              <a:ext uri="{FF2B5EF4-FFF2-40B4-BE49-F238E27FC236}">
                <a16:creationId xmlns:a16="http://schemas.microsoft.com/office/drawing/2014/main" id="{570708E6-71A7-44D8-9F80-F835751C4A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152" y="2276872"/>
            <a:ext cx="9118848" cy="3422923"/>
          </a:xfrm>
          <a:prstGeom prst="rect">
            <a:avLst/>
          </a:prstGeom>
        </p:spPr>
      </p:pic>
    </p:spTree>
    <p:extLst>
      <p:ext uri="{BB962C8B-B14F-4D97-AF65-F5344CB8AC3E}">
        <p14:creationId xmlns:p14="http://schemas.microsoft.com/office/powerpoint/2010/main" val="276347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28EC5-0EA2-4095-A8FE-1473885A50EA}"/>
              </a:ext>
            </a:extLst>
          </p:cNvPr>
          <p:cNvSpPr>
            <a:spLocks noGrp="1"/>
          </p:cNvSpPr>
          <p:nvPr>
            <p:ph type="title"/>
          </p:nvPr>
        </p:nvSpPr>
        <p:spPr/>
        <p:txBody>
          <a:bodyPr/>
          <a:lstStyle/>
          <a:p>
            <a:r>
              <a:rPr lang="en-GB" dirty="0"/>
              <a:t>Exercise: Some Questions…</a:t>
            </a:r>
          </a:p>
        </p:txBody>
      </p:sp>
      <p:sp>
        <p:nvSpPr>
          <p:cNvPr id="3" name="Content Placeholder 2">
            <a:extLst>
              <a:ext uri="{FF2B5EF4-FFF2-40B4-BE49-F238E27FC236}">
                <a16:creationId xmlns:a16="http://schemas.microsoft.com/office/drawing/2014/main" id="{3F560AB6-1E5E-470E-B23F-5AD13939E498}"/>
              </a:ext>
            </a:extLst>
          </p:cNvPr>
          <p:cNvSpPr>
            <a:spLocks noGrp="1"/>
          </p:cNvSpPr>
          <p:nvPr>
            <p:ph idx="1"/>
          </p:nvPr>
        </p:nvSpPr>
        <p:spPr>
          <a:xfrm>
            <a:off x="10398" y="1470484"/>
            <a:ext cx="5220072" cy="3917032"/>
          </a:xfrm>
        </p:spPr>
        <p:txBody>
          <a:bodyPr>
            <a:normAutofit fontScale="62500" lnSpcReduction="20000"/>
          </a:bodyPr>
          <a:lstStyle/>
          <a:p>
            <a:pPr marL="514350" indent="-514350">
              <a:buFont typeface="+mj-lt"/>
              <a:buAutoNum type="arabicPeriod"/>
            </a:pPr>
            <a:r>
              <a:rPr lang="en-GB" dirty="0">
                <a:solidFill>
                  <a:srgbClr val="00B050"/>
                </a:solidFill>
              </a:rPr>
              <a:t>What are the personal and organisational reasons that led Ricardo Semler to change his leadership style so radically?</a:t>
            </a:r>
          </a:p>
          <a:p>
            <a:pPr marL="514350" indent="-514350">
              <a:buFont typeface="+mj-lt"/>
              <a:buAutoNum type="arabicPeriod"/>
            </a:pPr>
            <a:r>
              <a:rPr lang="en-GB" dirty="0">
                <a:solidFill>
                  <a:srgbClr val="0070C0"/>
                </a:solidFill>
              </a:rPr>
              <a:t>How would you characterise Semler’s early leadership style?  And his later leadership style?</a:t>
            </a:r>
          </a:p>
          <a:p>
            <a:pPr marL="514350" indent="-514350">
              <a:buFont typeface="+mj-lt"/>
              <a:buAutoNum type="arabicPeriod"/>
            </a:pPr>
            <a:r>
              <a:rPr lang="en-GB" dirty="0">
                <a:solidFill>
                  <a:srgbClr val="7030A0"/>
                </a:solidFill>
              </a:rPr>
              <a:t>Which Ricardo – early or late – would you rather have as your boss? Why? Which Ricardo would you rather have as a subordinate? Why?</a:t>
            </a:r>
          </a:p>
          <a:p>
            <a:pPr marL="514350" indent="-514350">
              <a:buFont typeface="+mj-lt"/>
              <a:buAutoNum type="arabicPeriod"/>
            </a:pPr>
            <a:r>
              <a:rPr lang="en-GB" dirty="0">
                <a:solidFill>
                  <a:srgbClr val="E859FF"/>
                </a:solidFill>
              </a:rPr>
              <a:t>To what extent do you think Ricardo would succeed as a leader in other types of organisation?</a:t>
            </a:r>
          </a:p>
        </p:txBody>
      </p:sp>
      <p:pic>
        <p:nvPicPr>
          <p:cNvPr id="5" name="Picture 4" descr="A person posing for the camera&#10;&#10;Description generated with very high confidence">
            <a:extLst>
              <a:ext uri="{FF2B5EF4-FFF2-40B4-BE49-F238E27FC236}">
                <a16:creationId xmlns:a16="http://schemas.microsoft.com/office/drawing/2014/main" id="{19937769-48CB-4F23-8E25-790908B5E98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28111" y="1470484"/>
            <a:ext cx="3874111" cy="3758716"/>
          </a:xfrm>
          <a:prstGeom prst="rect">
            <a:avLst/>
          </a:prstGeom>
        </p:spPr>
      </p:pic>
    </p:spTree>
    <p:extLst>
      <p:ext uri="{BB962C8B-B14F-4D97-AF65-F5344CB8AC3E}">
        <p14:creationId xmlns:p14="http://schemas.microsoft.com/office/powerpoint/2010/main" val="41179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43A6310-00BF-4DA6-A706-1AA4F0052492}"/>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69110" y="3212976"/>
            <a:ext cx="4379961" cy="2463728"/>
          </a:xfrm>
          <a:prstGeom prst="rect">
            <a:avLst/>
          </a:prstGeom>
        </p:spPr>
      </p:pic>
      <p:sp>
        <p:nvSpPr>
          <p:cNvPr id="2" name="Title 1">
            <a:extLst>
              <a:ext uri="{FF2B5EF4-FFF2-40B4-BE49-F238E27FC236}">
                <a16:creationId xmlns:a16="http://schemas.microsoft.com/office/drawing/2014/main" id="{A746A835-D416-4E70-A05E-EBF07F840273}"/>
              </a:ext>
            </a:extLst>
          </p:cNvPr>
          <p:cNvSpPr>
            <a:spLocks noGrp="1"/>
          </p:cNvSpPr>
          <p:nvPr>
            <p:ph type="title"/>
          </p:nvPr>
        </p:nvSpPr>
        <p:spPr>
          <a:xfrm>
            <a:off x="107504" y="274637"/>
            <a:ext cx="8928992" cy="2578297"/>
          </a:xfrm>
        </p:spPr>
        <p:txBody>
          <a:bodyPr>
            <a:normAutofit fontScale="90000"/>
          </a:bodyPr>
          <a:lstStyle/>
          <a:p>
            <a:r>
              <a:rPr lang="en-GB" dirty="0">
                <a:solidFill>
                  <a:srgbClr val="00B050"/>
                </a:solidFill>
              </a:rPr>
              <a:t>What are the personal and organisational reasons that led Ricardo Semler to change his leadership style so radically?</a:t>
            </a:r>
            <a:br>
              <a:rPr lang="en-GB" dirty="0">
                <a:solidFill>
                  <a:srgbClr val="00B050"/>
                </a:solidFill>
              </a:rPr>
            </a:br>
            <a:endParaRPr lang="en-GB" dirty="0">
              <a:solidFill>
                <a:srgbClr val="00B050"/>
              </a:solidFill>
            </a:endParaRPr>
          </a:p>
        </p:txBody>
      </p:sp>
      <p:sp>
        <p:nvSpPr>
          <p:cNvPr id="3" name="Content Placeholder 2">
            <a:extLst>
              <a:ext uri="{FF2B5EF4-FFF2-40B4-BE49-F238E27FC236}">
                <a16:creationId xmlns:a16="http://schemas.microsoft.com/office/drawing/2014/main" id="{86C1AF79-0D61-49C5-86E3-2AF2F3DA1CF3}"/>
              </a:ext>
            </a:extLst>
          </p:cNvPr>
          <p:cNvSpPr>
            <a:spLocks noGrp="1"/>
          </p:cNvSpPr>
          <p:nvPr>
            <p:ph idx="1"/>
          </p:nvPr>
        </p:nvSpPr>
        <p:spPr>
          <a:xfrm>
            <a:off x="192039" y="2766935"/>
            <a:ext cx="8229600" cy="2664297"/>
          </a:xfrm>
        </p:spPr>
        <p:txBody>
          <a:bodyPr>
            <a:normAutofit fontScale="85000" lnSpcReduction="20000"/>
          </a:bodyPr>
          <a:lstStyle/>
          <a:p>
            <a:r>
              <a:rPr lang="en-GB" dirty="0">
                <a:solidFill>
                  <a:srgbClr val="FF0000"/>
                </a:solidFill>
              </a:rPr>
              <a:t>People were unhappy working for Semco</a:t>
            </a:r>
          </a:p>
          <a:p>
            <a:r>
              <a:rPr lang="en-GB" dirty="0">
                <a:solidFill>
                  <a:srgbClr val="7030A0"/>
                </a:solidFill>
              </a:rPr>
              <a:t>Deadlines were being missed</a:t>
            </a:r>
          </a:p>
          <a:p>
            <a:r>
              <a:rPr lang="en-GB" dirty="0">
                <a:solidFill>
                  <a:srgbClr val="FF0000"/>
                </a:solidFill>
              </a:rPr>
              <a:t>Workers didn’t care</a:t>
            </a:r>
          </a:p>
          <a:p>
            <a:r>
              <a:rPr lang="en-GB" dirty="0">
                <a:solidFill>
                  <a:srgbClr val="7030A0"/>
                </a:solidFill>
              </a:rPr>
              <a:t>Malaise</a:t>
            </a:r>
          </a:p>
          <a:p>
            <a:r>
              <a:rPr lang="en-GB" dirty="0">
                <a:solidFill>
                  <a:srgbClr val="FF0000"/>
                </a:solidFill>
              </a:rPr>
              <a:t>Grim Reaper</a:t>
            </a:r>
          </a:p>
          <a:p>
            <a:r>
              <a:rPr lang="en-GB" dirty="0">
                <a:solidFill>
                  <a:srgbClr val="7030A0"/>
                </a:solidFill>
              </a:rPr>
              <a:t>His own health</a:t>
            </a:r>
          </a:p>
        </p:txBody>
      </p:sp>
    </p:spTree>
    <p:extLst>
      <p:ext uri="{BB962C8B-B14F-4D97-AF65-F5344CB8AC3E}">
        <p14:creationId xmlns:p14="http://schemas.microsoft.com/office/powerpoint/2010/main" val="3881411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C6645-AEAF-4E7C-8D75-8AE1A7A947F1}"/>
              </a:ext>
            </a:extLst>
          </p:cNvPr>
          <p:cNvSpPr>
            <a:spLocks noGrp="1"/>
          </p:cNvSpPr>
          <p:nvPr>
            <p:ph type="title"/>
          </p:nvPr>
        </p:nvSpPr>
        <p:spPr/>
        <p:txBody>
          <a:bodyPr/>
          <a:lstStyle/>
          <a:p>
            <a:r>
              <a:rPr lang="en-GB" dirty="0"/>
              <a:t>Key Learning Point</a:t>
            </a:r>
          </a:p>
        </p:txBody>
      </p:sp>
      <p:sp>
        <p:nvSpPr>
          <p:cNvPr id="3" name="Content Placeholder 2">
            <a:extLst>
              <a:ext uri="{FF2B5EF4-FFF2-40B4-BE49-F238E27FC236}">
                <a16:creationId xmlns:a16="http://schemas.microsoft.com/office/drawing/2014/main" id="{E139642A-D83F-474A-A256-02968507C62B}"/>
              </a:ext>
            </a:extLst>
          </p:cNvPr>
          <p:cNvSpPr>
            <a:spLocks noGrp="1"/>
          </p:cNvSpPr>
          <p:nvPr>
            <p:ph idx="1"/>
          </p:nvPr>
        </p:nvSpPr>
        <p:spPr/>
        <p:txBody>
          <a:bodyPr>
            <a:normAutofit fontScale="70000" lnSpcReduction="20000"/>
          </a:bodyPr>
          <a:lstStyle/>
          <a:p>
            <a:r>
              <a:rPr lang="en-GB" dirty="0">
                <a:solidFill>
                  <a:srgbClr val="7030A0"/>
                </a:solidFill>
              </a:rPr>
              <a:t>Although it IS possible to change your management style quite radically, it is also difficult because of the drivers against change.  </a:t>
            </a:r>
          </a:p>
          <a:p>
            <a:r>
              <a:rPr lang="en-GB" dirty="0">
                <a:solidFill>
                  <a:srgbClr val="0070C0"/>
                </a:solidFill>
              </a:rPr>
              <a:t>Change is also more likely when the fit between the person and the style is bad.  </a:t>
            </a:r>
          </a:p>
          <a:p>
            <a:r>
              <a:rPr lang="en-GB" dirty="0">
                <a:solidFill>
                  <a:srgbClr val="A50021"/>
                </a:solidFill>
              </a:rPr>
              <a:t>Was there a good fit between Ricardo’s personality and his leadership style? NO.  He tried to build an organisation that just took what his father did to another level, which made him ill.  </a:t>
            </a:r>
          </a:p>
          <a:p>
            <a:r>
              <a:rPr lang="en-GB" dirty="0">
                <a:solidFill>
                  <a:srgbClr val="00B050"/>
                </a:solidFill>
              </a:rPr>
              <a:t>When there is no fit, we either conform or leave.  But another option is to change the environment, which is what Ricardo did.       </a:t>
            </a:r>
          </a:p>
        </p:txBody>
      </p:sp>
    </p:spTree>
    <p:extLst>
      <p:ext uri="{BB962C8B-B14F-4D97-AF65-F5344CB8AC3E}">
        <p14:creationId xmlns:p14="http://schemas.microsoft.com/office/powerpoint/2010/main" val="426091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5CADC-8168-4822-B0EB-93C6ABF90566}"/>
              </a:ext>
            </a:extLst>
          </p:cNvPr>
          <p:cNvSpPr>
            <a:spLocks noGrp="1"/>
          </p:cNvSpPr>
          <p:nvPr>
            <p:ph type="title"/>
          </p:nvPr>
        </p:nvSpPr>
        <p:spPr>
          <a:xfrm>
            <a:off x="457200" y="116632"/>
            <a:ext cx="8229600" cy="1143000"/>
          </a:xfrm>
        </p:spPr>
        <p:txBody>
          <a:bodyPr>
            <a:noAutofit/>
          </a:bodyPr>
          <a:lstStyle/>
          <a:p>
            <a:r>
              <a:rPr lang="en-GB" sz="3600" dirty="0"/>
              <a:t>What might have prevented him from changing?</a:t>
            </a:r>
          </a:p>
        </p:txBody>
      </p:sp>
      <p:graphicFrame>
        <p:nvGraphicFramePr>
          <p:cNvPr id="5" name="Table 4">
            <a:extLst>
              <a:ext uri="{FF2B5EF4-FFF2-40B4-BE49-F238E27FC236}">
                <a16:creationId xmlns:a16="http://schemas.microsoft.com/office/drawing/2014/main" id="{84FA8493-3BD6-4A44-8FCA-ECE4094A3385}"/>
              </a:ext>
            </a:extLst>
          </p:cNvPr>
          <p:cNvGraphicFramePr>
            <a:graphicFrameLocks noGrp="1"/>
          </p:cNvGraphicFramePr>
          <p:nvPr>
            <p:extLst>
              <p:ext uri="{D42A27DB-BD31-4B8C-83A1-F6EECF244321}">
                <p14:modId xmlns:p14="http://schemas.microsoft.com/office/powerpoint/2010/main" val="3155417651"/>
              </p:ext>
            </p:extLst>
          </p:nvPr>
        </p:nvGraphicFramePr>
        <p:xfrm>
          <a:off x="2602469" y="1844824"/>
          <a:ext cx="6096000" cy="3616176"/>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425368269"/>
                    </a:ext>
                  </a:extLst>
                </a:gridCol>
                <a:gridCol w="3048000">
                  <a:extLst>
                    <a:ext uri="{9D8B030D-6E8A-4147-A177-3AD203B41FA5}">
                      <a16:colId xmlns:a16="http://schemas.microsoft.com/office/drawing/2014/main" val="1096111138"/>
                    </a:ext>
                  </a:extLst>
                </a:gridCol>
              </a:tblGrid>
              <a:tr h="1808088">
                <a:tc>
                  <a:txBody>
                    <a:bodyPr/>
                    <a:lstStyle/>
                    <a:p>
                      <a:endParaRPr lang="en-GB" dirty="0"/>
                    </a:p>
                    <a:p>
                      <a:r>
                        <a:rPr lang="en-GB" dirty="0"/>
                        <a:t>Burnout, wanted to do things differently</a:t>
                      </a:r>
                    </a:p>
                  </a:txBody>
                  <a:tcPr/>
                </a:tc>
                <a:tc>
                  <a:txBody>
                    <a:bodyPr/>
                    <a:lstStyle/>
                    <a:p>
                      <a:endParaRPr lang="en-GB" dirty="0"/>
                    </a:p>
                    <a:p>
                      <a:r>
                        <a:rPr lang="en-GB" dirty="0"/>
                        <a:t>Fear, family business (pressure form father)</a:t>
                      </a:r>
                    </a:p>
                  </a:txBody>
                  <a:tcPr/>
                </a:tc>
                <a:extLst>
                  <a:ext uri="{0D108BD9-81ED-4DB2-BD59-A6C34878D82A}">
                    <a16:rowId xmlns:a16="http://schemas.microsoft.com/office/drawing/2014/main" val="695688778"/>
                  </a:ext>
                </a:extLst>
              </a:tr>
              <a:tr h="1808088">
                <a:tc>
                  <a:txBody>
                    <a:bodyPr/>
                    <a:lstStyle/>
                    <a:p>
                      <a:endParaRPr lang="en-GB" dirty="0"/>
                    </a:p>
                    <a:p>
                      <a:r>
                        <a:rPr lang="en-GB" dirty="0"/>
                        <a:t>Employee morale was low</a:t>
                      </a:r>
                    </a:p>
                    <a:p>
                      <a:endParaRPr lang="en-GB" dirty="0"/>
                    </a:p>
                    <a:p>
                      <a:r>
                        <a:rPr lang="en-GB" dirty="0"/>
                        <a:t>Quality went down (late deliveries)</a:t>
                      </a:r>
                    </a:p>
                  </a:txBody>
                  <a:tcPr/>
                </a:tc>
                <a:tc>
                  <a:txBody>
                    <a:bodyPr/>
                    <a:lstStyle/>
                    <a:p>
                      <a:endParaRPr lang="en-GB" dirty="0"/>
                    </a:p>
                    <a:p>
                      <a:r>
                        <a:rPr lang="en-GB" dirty="0"/>
                        <a:t>Past success (business was profitable)</a:t>
                      </a:r>
                    </a:p>
                    <a:p>
                      <a:endParaRPr lang="en-GB" dirty="0"/>
                    </a:p>
                    <a:p>
                      <a:r>
                        <a:rPr lang="en-GB" dirty="0"/>
                        <a:t>Uncertainty (will the company adapt?)</a:t>
                      </a:r>
                    </a:p>
                  </a:txBody>
                  <a:tcPr/>
                </a:tc>
                <a:extLst>
                  <a:ext uri="{0D108BD9-81ED-4DB2-BD59-A6C34878D82A}">
                    <a16:rowId xmlns:a16="http://schemas.microsoft.com/office/drawing/2014/main" val="3138512380"/>
                  </a:ext>
                </a:extLst>
              </a:tr>
            </a:tbl>
          </a:graphicData>
        </a:graphic>
      </p:graphicFrame>
      <p:sp>
        <p:nvSpPr>
          <p:cNvPr id="6" name="TextBox 5">
            <a:extLst>
              <a:ext uri="{FF2B5EF4-FFF2-40B4-BE49-F238E27FC236}">
                <a16:creationId xmlns:a16="http://schemas.microsoft.com/office/drawing/2014/main" id="{75998255-BB1B-4CA9-9CB8-FB852AB04BC9}"/>
              </a:ext>
            </a:extLst>
          </p:cNvPr>
          <p:cNvSpPr txBox="1"/>
          <p:nvPr/>
        </p:nvSpPr>
        <p:spPr>
          <a:xfrm>
            <a:off x="2602469" y="1425600"/>
            <a:ext cx="5976664" cy="369332"/>
          </a:xfrm>
          <a:prstGeom prst="rect">
            <a:avLst/>
          </a:prstGeom>
          <a:noFill/>
        </p:spPr>
        <p:txBody>
          <a:bodyPr wrap="square" rtlCol="0">
            <a:spAutoFit/>
          </a:bodyPr>
          <a:lstStyle/>
          <a:p>
            <a:r>
              <a:rPr lang="en-GB" b="1" dirty="0">
                <a:solidFill>
                  <a:srgbClr val="0070C0"/>
                </a:solidFill>
              </a:rPr>
              <a:t>Drivers for change                     Drivers against change</a:t>
            </a:r>
          </a:p>
        </p:txBody>
      </p:sp>
      <p:sp>
        <p:nvSpPr>
          <p:cNvPr id="7" name="TextBox 6">
            <a:extLst>
              <a:ext uri="{FF2B5EF4-FFF2-40B4-BE49-F238E27FC236}">
                <a16:creationId xmlns:a16="http://schemas.microsoft.com/office/drawing/2014/main" id="{6399D372-482B-4728-BD36-A9728B3BC839}"/>
              </a:ext>
            </a:extLst>
          </p:cNvPr>
          <p:cNvSpPr txBox="1"/>
          <p:nvPr/>
        </p:nvSpPr>
        <p:spPr>
          <a:xfrm>
            <a:off x="1380980" y="2348880"/>
            <a:ext cx="1107291" cy="646331"/>
          </a:xfrm>
          <a:prstGeom prst="rect">
            <a:avLst/>
          </a:prstGeom>
          <a:noFill/>
        </p:spPr>
        <p:txBody>
          <a:bodyPr wrap="none" rtlCol="0">
            <a:spAutoFit/>
          </a:bodyPr>
          <a:lstStyle/>
          <a:p>
            <a:pPr algn="ctr"/>
            <a:r>
              <a:rPr lang="en-GB" b="1" dirty="0">
                <a:solidFill>
                  <a:schemeClr val="bg1">
                    <a:lumMod val="50000"/>
                  </a:schemeClr>
                </a:solidFill>
              </a:rPr>
              <a:t>Personal</a:t>
            </a:r>
          </a:p>
          <a:p>
            <a:pPr algn="ctr"/>
            <a:r>
              <a:rPr lang="en-GB" b="1" dirty="0">
                <a:solidFill>
                  <a:schemeClr val="bg1">
                    <a:lumMod val="50000"/>
                  </a:schemeClr>
                </a:solidFill>
              </a:rPr>
              <a:t>Factors</a:t>
            </a:r>
          </a:p>
        </p:txBody>
      </p:sp>
      <p:sp>
        <p:nvSpPr>
          <p:cNvPr id="8" name="TextBox 7">
            <a:extLst>
              <a:ext uri="{FF2B5EF4-FFF2-40B4-BE49-F238E27FC236}">
                <a16:creationId xmlns:a16="http://schemas.microsoft.com/office/drawing/2014/main" id="{1B4E0152-4F19-4FD7-A71A-15E4EB0774B0}"/>
              </a:ext>
            </a:extLst>
          </p:cNvPr>
          <p:cNvSpPr txBox="1"/>
          <p:nvPr/>
        </p:nvSpPr>
        <p:spPr>
          <a:xfrm>
            <a:off x="899592" y="4084459"/>
            <a:ext cx="1834861" cy="646331"/>
          </a:xfrm>
          <a:prstGeom prst="rect">
            <a:avLst/>
          </a:prstGeom>
          <a:noFill/>
        </p:spPr>
        <p:txBody>
          <a:bodyPr wrap="none" rtlCol="0">
            <a:spAutoFit/>
          </a:bodyPr>
          <a:lstStyle/>
          <a:p>
            <a:pPr algn="ctr"/>
            <a:r>
              <a:rPr lang="en-GB" b="1" dirty="0">
                <a:solidFill>
                  <a:schemeClr val="bg1">
                    <a:lumMod val="50000"/>
                  </a:schemeClr>
                </a:solidFill>
              </a:rPr>
              <a:t>Organisational </a:t>
            </a:r>
          </a:p>
          <a:p>
            <a:pPr algn="ctr"/>
            <a:r>
              <a:rPr lang="en-GB" b="1" dirty="0">
                <a:solidFill>
                  <a:schemeClr val="bg1">
                    <a:lumMod val="50000"/>
                  </a:schemeClr>
                </a:solidFill>
              </a:rPr>
              <a:t>Factors</a:t>
            </a:r>
          </a:p>
        </p:txBody>
      </p:sp>
      <p:pic>
        <p:nvPicPr>
          <p:cNvPr id="10" name="Picture 9" descr="A picture containing sky, outdoor, fence, tree&#10;&#10;Description generated with very high confidence">
            <a:extLst>
              <a:ext uri="{FF2B5EF4-FFF2-40B4-BE49-F238E27FC236}">
                <a16:creationId xmlns:a16="http://schemas.microsoft.com/office/drawing/2014/main" id="{41F903D9-68FB-4FF4-A8C1-0BACDCBD9B99}"/>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878200"/>
            <a:ext cx="2267744" cy="1513010"/>
          </a:xfrm>
          <a:prstGeom prst="rect">
            <a:avLst/>
          </a:prstGeom>
        </p:spPr>
      </p:pic>
    </p:spTree>
    <p:extLst>
      <p:ext uri="{BB962C8B-B14F-4D97-AF65-F5344CB8AC3E}">
        <p14:creationId xmlns:p14="http://schemas.microsoft.com/office/powerpoint/2010/main" val="34228038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F718D-AAB1-4CD0-B7F4-9A5D1FE68540}"/>
              </a:ext>
            </a:extLst>
          </p:cNvPr>
          <p:cNvSpPr>
            <a:spLocks noGrp="1"/>
          </p:cNvSpPr>
          <p:nvPr>
            <p:ph type="title"/>
          </p:nvPr>
        </p:nvSpPr>
        <p:spPr>
          <a:xfrm>
            <a:off x="434589" y="620688"/>
            <a:ext cx="8229600" cy="1143000"/>
          </a:xfrm>
        </p:spPr>
        <p:txBody>
          <a:bodyPr>
            <a:noAutofit/>
          </a:bodyPr>
          <a:lstStyle/>
          <a:p>
            <a:r>
              <a:rPr lang="en-GB" sz="3600" dirty="0">
                <a:solidFill>
                  <a:srgbClr val="0070C0"/>
                </a:solidFill>
              </a:rPr>
              <a:t>How would you characterise Semler’s early leadership style?  And his later leadership style?</a:t>
            </a:r>
            <a:br>
              <a:rPr lang="en-GB" sz="3600" dirty="0">
                <a:solidFill>
                  <a:srgbClr val="0070C0"/>
                </a:solidFill>
              </a:rPr>
            </a:br>
            <a:endParaRPr lang="en-GB" sz="3600" dirty="0"/>
          </a:p>
        </p:txBody>
      </p:sp>
      <p:sp>
        <p:nvSpPr>
          <p:cNvPr id="3" name="Content Placeholder 2">
            <a:extLst>
              <a:ext uri="{FF2B5EF4-FFF2-40B4-BE49-F238E27FC236}">
                <a16:creationId xmlns:a16="http://schemas.microsoft.com/office/drawing/2014/main" id="{C2CD8186-8617-46F9-9D1F-A175A9D6826E}"/>
              </a:ext>
            </a:extLst>
          </p:cNvPr>
          <p:cNvSpPr>
            <a:spLocks noGrp="1"/>
          </p:cNvSpPr>
          <p:nvPr>
            <p:ph idx="1"/>
          </p:nvPr>
        </p:nvSpPr>
        <p:spPr>
          <a:xfrm>
            <a:off x="479448" y="1916832"/>
            <a:ext cx="8229600" cy="3312368"/>
          </a:xfrm>
        </p:spPr>
        <p:txBody>
          <a:bodyPr>
            <a:normAutofit fontScale="85000" lnSpcReduction="20000"/>
          </a:bodyPr>
          <a:lstStyle/>
          <a:p>
            <a:r>
              <a:rPr lang="en-GB" dirty="0">
                <a:solidFill>
                  <a:srgbClr val="FF0000"/>
                </a:solidFill>
              </a:rPr>
              <a:t>Early</a:t>
            </a:r>
            <a:r>
              <a:rPr lang="en-GB">
                <a:solidFill>
                  <a:srgbClr val="FF0000"/>
                </a:solidFill>
              </a:rPr>
              <a:t>:</a:t>
            </a:r>
            <a:r>
              <a:rPr lang="en-GB"/>
              <a:t> </a:t>
            </a:r>
            <a:r>
              <a:rPr lang="en-GB" i="1">
                <a:solidFill>
                  <a:srgbClr val="C00000"/>
                </a:solidFill>
              </a:rPr>
              <a:t>autocratic</a:t>
            </a:r>
            <a:r>
              <a:rPr lang="en-GB" i="1" dirty="0">
                <a:solidFill>
                  <a:srgbClr val="C00000"/>
                </a:solidFill>
              </a:rPr>
              <a:t>, hierarchical, top-down tough-minded, rigid, formal, data-driven, micro-managing…above all, controlling</a:t>
            </a:r>
          </a:p>
          <a:p>
            <a:r>
              <a:rPr lang="en-GB" dirty="0">
                <a:solidFill>
                  <a:srgbClr val="00B050"/>
                </a:solidFill>
              </a:rPr>
              <a:t>Late: </a:t>
            </a:r>
            <a:r>
              <a:rPr lang="en-GB" i="1" dirty="0">
                <a:solidFill>
                  <a:schemeClr val="accent3">
                    <a:lumMod val="75000"/>
                  </a:schemeClr>
                </a:solidFill>
              </a:rPr>
              <a:t>Democratic, empathetic, generous, trusting, empowering, inspiring, flexible, risk-taking, transparent….above all trusting</a:t>
            </a:r>
          </a:p>
          <a:p>
            <a:pPr marL="0" indent="0">
              <a:buNone/>
            </a:pPr>
            <a:endParaRPr lang="en-GB" sz="3000" b="1" dirty="0">
              <a:solidFill>
                <a:schemeClr val="accent3">
                  <a:lumMod val="75000"/>
                </a:schemeClr>
              </a:solidFill>
            </a:endParaRPr>
          </a:p>
          <a:p>
            <a:pPr marL="0" indent="0" algn="ctr">
              <a:buNone/>
            </a:pPr>
            <a:r>
              <a:rPr lang="en-GB" sz="3000" b="1" dirty="0">
                <a:solidFill>
                  <a:srgbClr val="7030A0"/>
                </a:solidFill>
              </a:rPr>
              <a:t>Note: </a:t>
            </a:r>
            <a:r>
              <a:rPr lang="en-GB" sz="3000" b="1" i="1" u="sng" dirty="0">
                <a:solidFill>
                  <a:srgbClr val="7030A0"/>
                </a:solidFill>
              </a:rPr>
              <a:t>Control</a:t>
            </a:r>
            <a:r>
              <a:rPr lang="en-GB" sz="3000" b="1" i="1" dirty="0">
                <a:solidFill>
                  <a:srgbClr val="7030A0"/>
                </a:solidFill>
              </a:rPr>
              <a:t> </a:t>
            </a:r>
            <a:r>
              <a:rPr lang="en-GB" sz="3000" b="1" dirty="0">
                <a:solidFill>
                  <a:srgbClr val="7030A0"/>
                </a:solidFill>
              </a:rPr>
              <a:t>and</a:t>
            </a:r>
            <a:r>
              <a:rPr lang="en-GB" sz="3000" b="1" i="1" dirty="0">
                <a:solidFill>
                  <a:srgbClr val="7030A0"/>
                </a:solidFill>
              </a:rPr>
              <a:t> </a:t>
            </a:r>
            <a:r>
              <a:rPr lang="en-GB" sz="3000" b="1" i="1" u="sng" dirty="0">
                <a:solidFill>
                  <a:srgbClr val="7030A0"/>
                </a:solidFill>
              </a:rPr>
              <a:t>Trust</a:t>
            </a:r>
            <a:r>
              <a:rPr lang="en-GB" sz="3000" b="1" i="1" dirty="0">
                <a:solidFill>
                  <a:srgbClr val="7030A0"/>
                </a:solidFill>
              </a:rPr>
              <a:t> </a:t>
            </a:r>
            <a:r>
              <a:rPr lang="en-GB" sz="3000" b="1" dirty="0">
                <a:solidFill>
                  <a:srgbClr val="7030A0"/>
                </a:solidFill>
              </a:rPr>
              <a:t>are the two most important concepts here</a:t>
            </a:r>
          </a:p>
        </p:txBody>
      </p:sp>
    </p:spTree>
    <p:extLst>
      <p:ext uri="{BB962C8B-B14F-4D97-AF65-F5344CB8AC3E}">
        <p14:creationId xmlns:p14="http://schemas.microsoft.com/office/powerpoint/2010/main" val="500955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E580D-6F64-4CAB-8371-A5B8F41AD588}"/>
              </a:ext>
            </a:extLst>
          </p:cNvPr>
          <p:cNvSpPr>
            <a:spLocks noGrp="1"/>
          </p:cNvSpPr>
          <p:nvPr>
            <p:ph type="title"/>
          </p:nvPr>
        </p:nvSpPr>
        <p:spPr/>
        <p:txBody>
          <a:bodyPr/>
          <a:lstStyle/>
          <a:p>
            <a:r>
              <a:rPr lang="en-GB" dirty="0"/>
              <a:t>Your choice…</a:t>
            </a:r>
          </a:p>
        </p:txBody>
      </p:sp>
      <p:sp>
        <p:nvSpPr>
          <p:cNvPr id="3" name="Content Placeholder 2">
            <a:extLst>
              <a:ext uri="{FF2B5EF4-FFF2-40B4-BE49-F238E27FC236}">
                <a16:creationId xmlns:a16="http://schemas.microsoft.com/office/drawing/2014/main" id="{2E41A792-A076-4510-92B2-501819C6FF5C}"/>
              </a:ext>
            </a:extLst>
          </p:cNvPr>
          <p:cNvSpPr>
            <a:spLocks noGrp="1"/>
          </p:cNvSpPr>
          <p:nvPr>
            <p:ph idx="1"/>
          </p:nvPr>
        </p:nvSpPr>
        <p:spPr/>
        <p:txBody>
          <a:bodyPr>
            <a:normAutofit/>
          </a:bodyPr>
          <a:lstStyle/>
          <a:p>
            <a:r>
              <a:rPr lang="en-GB" dirty="0">
                <a:solidFill>
                  <a:srgbClr val="7030A0"/>
                </a:solidFill>
              </a:rPr>
              <a:t>Which Ricardo – early or late – would you rather have as your boss?</a:t>
            </a:r>
          </a:p>
          <a:p>
            <a:r>
              <a:rPr lang="en-GB" dirty="0">
                <a:solidFill>
                  <a:srgbClr val="7030A0"/>
                </a:solidFill>
              </a:rPr>
              <a:t>Why? </a:t>
            </a:r>
          </a:p>
          <a:p>
            <a:r>
              <a:rPr lang="en-GB" dirty="0">
                <a:solidFill>
                  <a:srgbClr val="FF0FED"/>
                </a:solidFill>
              </a:rPr>
              <a:t>Which Ricardo would you rather have as a subordinate? </a:t>
            </a:r>
          </a:p>
          <a:p>
            <a:r>
              <a:rPr lang="en-GB" dirty="0">
                <a:solidFill>
                  <a:srgbClr val="FF0FED"/>
                </a:solidFill>
              </a:rPr>
              <a:t>Why?</a:t>
            </a:r>
            <a:br>
              <a:rPr lang="en-GB" dirty="0">
                <a:solidFill>
                  <a:srgbClr val="FF0FED"/>
                </a:solidFill>
              </a:rPr>
            </a:br>
            <a:endParaRPr lang="en-GB" dirty="0">
              <a:solidFill>
                <a:srgbClr val="FF0FED"/>
              </a:solidFill>
            </a:endParaRPr>
          </a:p>
        </p:txBody>
      </p:sp>
    </p:spTree>
    <p:extLst>
      <p:ext uri="{BB962C8B-B14F-4D97-AF65-F5344CB8AC3E}">
        <p14:creationId xmlns:p14="http://schemas.microsoft.com/office/powerpoint/2010/main" val="353713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A378B-1EB5-4757-9EA9-E5D5FEE1FDD6}"/>
              </a:ext>
            </a:extLst>
          </p:cNvPr>
          <p:cNvSpPr>
            <a:spLocks noGrp="1"/>
          </p:cNvSpPr>
          <p:nvPr>
            <p:ph type="title"/>
          </p:nvPr>
        </p:nvSpPr>
        <p:spPr/>
        <p:txBody>
          <a:bodyPr/>
          <a:lstStyle/>
          <a:p>
            <a:r>
              <a:rPr lang="en-GB" dirty="0"/>
              <a:t>A </a:t>
            </a:r>
            <a:r>
              <a:rPr lang="en-GB" sz="6600" dirty="0"/>
              <a:t>BIG</a:t>
            </a:r>
            <a:r>
              <a:rPr lang="en-GB" dirty="0"/>
              <a:t> Question…</a:t>
            </a:r>
          </a:p>
        </p:txBody>
      </p:sp>
      <p:sp>
        <p:nvSpPr>
          <p:cNvPr id="3" name="Content Placeholder 2">
            <a:extLst>
              <a:ext uri="{FF2B5EF4-FFF2-40B4-BE49-F238E27FC236}">
                <a16:creationId xmlns:a16="http://schemas.microsoft.com/office/drawing/2014/main" id="{F420474D-2BDF-4A7A-A998-5B7FA71D9C93}"/>
              </a:ext>
            </a:extLst>
          </p:cNvPr>
          <p:cNvSpPr>
            <a:spLocks noGrp="1"/>
          </p:cNvSpPr>
          <p:nvPr>
            <p:ph idx="1"/>
          </p:nvPr>
        </p:nvSpPr>
        <p:spPr>
          <a:xfrm>
            <a:off x="457200" y="1600201"/>
            <a:ext cx="4402832" cy="3917032"/>
          </a:xfrm>
        </p:spPr>
        <p:txBody>
          <a:bodyPr/>
          <a:lstStyle/>
          <a:p>
            <a:r>
              <a:rPr lang="en-GB" b="1" i="1" u="sng" dirty="0">
                <a:solidFill>
                  <a:srgbClr val="FF0FED"/>
                </a:solidFill>
              </a:rPr>
              <a:t>Why</a:t>
            </a:r>
            <a:r>
              <a:rPr lang="en-GB" dirty="0">
                <a:solidFill>
                  <a:srgbClr val="FF0FED"/>
                </a:solidFill>
              </a:rPr>
              <a:t> does Ricardo Semler’s new leadership style work?</a:t>
            </a:r>
          </a:p>
        </p:txBody>
      </p:sp>
      <p:pic>
        <p:nvPicPr>
          <p:cNvPr id="5" name="Picture 4" descr="A picture containing object&#10;&#10;Description generated with high confidence">
            <a:extLst>
              <a:ext uri="{FF2B5EF4-FFF2-40B4-BE49-F238E27FC236}">
                <a16:creationId xmlns:a16="http://schemas.microsoft.com/office/drawing/2014/main" id="{3B1BE904-172A-4D6E-83D5-50B3BB0B8E4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1286" y="1782764"/>
            <a:ext cx="4492714" cy="3917032"/>
          </a:xfrm>
          <a:prstGeom prst="rect">
            <a:avLst/>
          </a:prstGeom>
        </p:spPr>
      </p:pic>
    </p:spTree>
    <p:extLst>
      <p:ext uri="{BB962C8B-B14F-4D97-AF65-F5344CB8AC3E}">
        <p14:creationId xmlns:p14="http://schemas.microsoft.com/office/powerpoint/2010/main" val="2352710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2C1C-A72B-447F-B11C-E622A1FEADE6}"/>
              </a:ext>
            </a:extLst>
          </p:cNvPr>
          <p:cNvSpPr>
            <a:spLocks noGrp="1"/>
          </p:cNvSpPr>
          <p:nvPr>
            <p:ph type="title"/>
          </p:nvPr>
        </p:nvSpPr>
        <p:spPr/>
        <p:txBody>
          <a:bodyPr/>
          <a:lstStyle/>
          <a:p>
            <a:r>
              <a:rPr lang="en-GB" dirty="0"/>
              <a:t>Going Deeper</a:t>
            </a:r>
          </a:p>
        </p:txBody>
      </p:sp>
      <p:sp>
        <p:nvSpPr>
          <p:cNvPr id="3" name="Content Placeholder 2">
            <a:extLst>
              <a:ext uri="{FF2B5EF4-FFF2-40B4-BE49-F238E27FC236}">
                <a16:creationId xmlns:a16="http://schemas.microsoft.com/office/drawing/2014/main" id="{C9D726DA-2BC5-4926-9EAD-8A1B200ED4E8}"/>
              </a:ext>
            </a:extLst>
          </p:cNvPr>
          <p:cNvSpPr>
            <a:spLocks noGrp="1"/>
          </p:cNvSpPr>
          <p:nvPr>
            <p:ph idx="1"/>
          </p:nvPr>
        </p:nvSpPr>
        <p:spPr>
          <a:xfrm>
            <a:off x="107504" y="1417638"/>
            <a:ext cx="6408712" cy="4128194"/>
          </a:xfrm>
        </p:spPr>
        <p:txBody>
          <a:bodyPr>
            <a:normAutofit lnSpcReduction="10000"/>
          </a:bodyPr>
          <a:lstStyle/>
          <a:p>
            <a:r>
              <a:rPr lang="en-GB" dirty="0">
                <a:solidFill>
                  <a:srgbClr val="FF0FED"/>
                </a:solidFill>
              </a:rPr>
              <a:t>It’s a </a:t>
            </a:r>
            <a:r>
              <a:rPr lang="en-GB" b="1" i="1" dirty="0">
                <a:solidFill>
                  <a:srgbClr val="FF0FED"/>
                </a:solidFill>
              </a:rPr>
              <a:t>self-fulfilling prophecy </a:t>
            </a:r>
            <a:r>
              <a:rPr lang="en-GB" dirty="0">
                <a:solidFill>
                  <a:srgbClr val="FF0FED"/>
                </a:solidFill>
              </a:rPr>
              <a:t>– the </a:t>
            </a:r>
            <a:r>
              <a:rPr lang="en-GB" i="1" dirty="0">
                <a:solidFill>
                  <a:srgbClr val="FF0FED"/>
                </a:solidFill>
              </a:rPr>
              <a:t>Pygmalion effect</a:t>
            </a:r>
          </a:p>
          <a:p>
            <a:pPr lvl="1"/>
            <a:r>
              <a:rPr lang="en-GB" dirty="0">
                <a:solidFill>
                  <a:srgbClr val="FF0000"/>
                </a:solidFill>
              </a:rPr>
              <a:t>Gifted children</a:t>
            </a:r>
          </a:p>
          <a:p>
            <a:pPr lvl="1"/>
            <a:r>
              <a:rPr lang="en-GB" dirty="0">
                <a:solidFill>
                  <a:srgbClr val="C00000"/>
                </a:solidFill>
              </a:rPr>
              <a:t>Steve Jobs – </a:t>
            </a:r>
            <a:r>
              <a:rPr lang="en-GB" i="1" dirty="0">
                <a:solidFill>
                  <a:srgbClr val="C00000"/>
                </a:solidFill>
              </a:rPr>
              <a:t>‘reality distortion field’</a:t>
            </a:r>
          </a:p>
          <a:p>
            <a:pPr lvl="1"/>
            <a:r>
              <a:rPr lang="en-GB" dirty="0">
                <a:solidFill>
                  <a:srgbClr val="E859FF"/>
                </a:solidFill>
              </a:rPr>
              <a:t>Have you got any examples……?</a:t>
            </a:r>
          </a:p>
          <a:p>
            <a:r>
              <a:rPr lang="en-GB" dirty="0">
                <a:solidFill>
                  <a:srgbClr val="00B050"/>
                </a:solidFill>
              </a:rPr>
              <a:t>Intrinsic motivation </a:t>
            </a:r>
            <a:r>
              <a:rPr lang="en-GB" b="1" i="1" u="sng" dirty="0">
                <a:solidFill>
                  <a:srgbClr val="00B050"/>
                </a:solidFill>
              </a:rPr>
              <a:t>is often stronger </a:t>
            </a:r>
            <a:r>
              <a:rPr lang="en-GB" dirty="0">
                <a:solidFill>
                  <a:srgbClr val="00B050"/>
                </a:solidFill>
              </a:rPr>
              <a:t>than extrinsic motivation</a:t>
            </a:r>
          </a:p>
        </p:txBody>
      </p:sp>
      <p:pic>
        <p:nvPicPr>
          <p:cNvPr id="5" name="Picture 4" descr="A picture containing object, wall&#10;&#10;Description generated with very high confidence">
            <a:extLst>
              <a:ext uri="{FF2B5EF4-FFF2-40B4-BE49-F238E27FC236}">
                <a16:creationId xmlns:a16="http://schemas.microsoft.com/office/drawing/2014/main" id="{FDBCA0F2-AC67-40C9-AD88-E5E4245F78D9}"/>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239" y="3030824"/>
            <a:ext cx="2304257" cy="2665583"/>
          </a:xfrm>
          <a:prstGeom prst="rect">
            <a:avLst/>
          </a:prstGeom>
        </p:spPr>
      </p:pic>
      <p:pic>
        <p:nvPicPr>
          <p:cNvPr id="8" name="Picture 7" descr="A vintage photo of a person wearing a black hat&#10;&#10;Description generated with very high confidence">
            <a:extLst>
              <a:ext uri="{FF2B5EF4-FFF2-40B4-BE49-F238E27FC236}">
                <a16:creationId xmlns:a16="http://schemas.microsoft.com/office/drawing/2014/main" id="{89A82AC3-D78F-4BB2-82B7-F5FD29EFE40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32240" y="616379"/>
            <a:ext cx="2304256" cy="2304256"/>
          </a:xfrm>
          <a:prstGeom prst="rect">
            <a:avLst/>
          </a:prstGeom>
        </p:spPr>
      </p:pic>
    </p:spTree>
    <p:extLst>
      <p:ext uri="{BB962C8B-B14F-4D97-AF65-F5344CB8AC3E}">
        <p14:creationId xmlns:p14="http://schemas.microsoft.com/office/powerpoint/2010/main" val="69426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person, man, indoor, glasses&#10;&#10;Description generated with very high confidence">
            <a:extLst>
              <a:ext uri="{FF2B5EF4-FFF2-40B4-BE49-F238E27FC236}">
                <a16:creationId xmlns:a16="http://schemas.microsoft.com/office/drawing/2014/main" id="{A561E851-59C6-4264-9F9C-C64C5AC3DC29}"/>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25838" y="0"/>
            <a:ext cx="4018162" cy="3023667"/>
          </a:xfrm>
        </p:spPr>
      </p:pic>
      <p:sp>
        <p:nvSpPr>
          <p:cNvPr id="7" name="TextBox 6">
            <a:extLst>
              <a:ext uri="{FF2B5EF4-FFF2-40B4-BE49-F238E27FC236}">
                <a16:creationId xmlns:a16="http://schemas.microsoft.com/office/drawing/2014/main" id="{E82911F5-C5A2-4BE1-B46D-CB3931A298F9}"/>
              </a:ext>
            </a:extLst>
          </p:cNvPr>
          <p:cNvSpPr txBox="1"/>
          <p:nvPr/>
        </p:nvSpPr>
        <p:spPr>
          <a:xfrm>
            <a:off x="179512" y="233388"/>
            <a:ext cx="4752528" cy="4832092"/>
          </a:xfrm>
          <a:prstGeom prst="rect">
            <a:avLst/>
          </a:prstGeom>
          <a:noFill/>
        </p:spPr>
        <p:txBody>
          <a:bodyPr wrap="square" rtlCol="0">
            <a:spAutoFit/>
          </a:bodyPr>
          <a:lstStyle/>
          <a:p>
            <a:r>
              <a:rPr lang="en-GB" sz="2200" i="1" dirty="0">
                <a:solidFill>
                  <a:srgbClr val="7030A0"/>
                </a:solidFill>
              </a:rPr>
              <a:t>“The older I get, the more I see how much motivations matter.  The Zune (Microsoft’s iPod) was crappy because people at Microsoft don’t really love music or art the way we do.  We won because we personally love music.  We made iPod for ourselves, and when you’re doing something for yourself, or your best friend or family, you’re not going to cheese out.  If you don’t love something, you’re not going to go the extra mile, work the extra weekend, challenge the status quo as much.”</a:t>
            </a:r>
          </a:p>
        </p:txBody>
      </p:sp>
      <p:pic>
        <p:nvPicPr>
          <p:cNvPr id="9" name="Picture 8" descr="A close up of a screen&#10;&#10;Description generated with very high confidence">
            <a:extLst>
              <a:ext uri="{FF2B5EF4-FFF2-40B4-BE49-F238E27FC236}">
                <a16:creationId xmlns:a16="http://schemas.microsoft.com/office/drawing/2014/main" id="{1CC23832-BBC2-4E40-B1D2-6CF1BA66B839}"/>
              </a:ext>
            </a:extLst>
          </p:cNvPr>
          <p:cNvPicPr>
            <a:picLocks noChangeAspect="1"/>
          </p:cNvPicPr>
          <p:nvPr/>
        </p:nvPicPr>
        <p:blipFill>
          <a:blip r:embed="rId5" cstate="email">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92080" y="3429000"/>
            <a:ext cx="1347233" cy="2022872"/>
          </a:xfrm>
          <a:prstGeom prst="rect">
            <a:avLst/>
          </a:prstGeom>
        </p:spPr>
      </p:pic>
      <p:pic>
        <p:nvPicPr>
          <p:cNvPr id="17" name="Picture 16">
            <a:extLst>
              <a:ext uri="{FF2B5EF4-FFF2-40B4-BE49-F238E27FC236}">
                <a16:creationId xmlns:a16="http://schemas.microsoft.com/office/drawing/2014/main" id="{3E9AD487-BA2D-4C75-81EE-EA5035140D89}"/>
              </a:ext>
            </a:extLst>
          </p:cNvPr>
          <p:cNvPicPr>
            <a:picLocks noChangeAspect="1"/>
          </p:cNvPicPr>
          <p:nvPr/>
        </p:nvPicPr>
        <p:blipFill>
          <a:blip r:embed="rId7"/>
          <a:stretch>
            <a:fillRect/>
          </a:stretch>
        </p:blipFill>
        <p:spPr>
          <a:xfrm>
            <a:off x="6921375" y="3240286"/>
            <a:ext cx="2043113" cy="2400300"/>
          </a:xfrm>
          <a:prstGeom prst="rect">
            <a:avLst/>
          </a:prstGeom>
        </p:spPr>
      </p:pic>
    </p:spTree>
    <p:extLst>
      <p:ext uri="{BB962C8B-B14F-4D97-AF65-F5344CB8AC3E}">
        <p14:creationId xmlns:p14="http://schemas.microsoft.com/office/powerpoint/2010/main" val="164077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5E883B-300A-40A0-8373-7BDA7429AA28}"/>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61513" y="0"/>
            <a:ext cx="1767733" cy="1487810"/>
          </a:xfrm>
          <a:prstGeom prst="rect">
            <a:avLst/>
          </a:prstGeom>
        </p:spPr>
      </p:pic>
      <p:sp>
        <p:nvSpPr>
          <p:cNvPr id="2" name="Title 1">
            <a:extLst>
              <a:ext uri="{FF2B5EF4-FFF2-40B4-BE49-F238E27FC236}">
                <a16:creationId xmlns:a16="http://schemas.microsoft.com/office/drawing/2014/main" id="{6872BE95-9BCC-4BAB-A48A-46748F96E2E2}"/>
              </a:ext>
            </a:extLst>
          </p:cNvPr>
          <p:cNvSpPr>
            <a:spLocks noGrp="1"/>
          </p:cNvSpPr>
          <p:nvPr>
            <p:ph type="title"/>
          </p:nvPr>
        </p:nvSpPr>
        <p:spPr>
          <a:xfrm>
            <a:off x="1043608" y="107141"/>
            <a:ext cx="8229600" cy="1143000"/>
          </a:xfrm>
        </p:spPr>
        <p:txBody>
          <a:bodyPr/>
          <a:lstStyle/>
          <a:p>
            <a:r>
              <a:rPr lang="en-GB" dirty="0"/>
              <a:t>Final Question…</a:t>
            </a:r>
          </a:p>
        </p:txBody>
      </p:sp>
      <p:sp>
        <p:nvSpPr>
          <p:cNvPr id="3" name="Content Placeholder 2">
            <a:extLst>
              <a:ext uri="{FF2B5EF4-FFF2-40B4-BE49-F238E27FC236}">
                <a16:creationId xmlns:a16="http://schemas.microsoft.com/office/drawing/2014/main" id="{91BAEA43-82FF-4C67-9999-27C0A209AFAE}"/>
              </a:ext>
            </a:extLst>
          </p:cNvPr>
          <p:cNvSpPr>
            <a:spLocks noGrp="1"/>
          </p:cNvSpPr>
          <p:nvPr>
            <p:ph idx="1"/>
          </p:nvPr>
        </p:nvSpPr>
        <p:spPr>
          <a:xfrm>
            <a:off x="457200" y="1720071"/>
            <a:ext cx="8229600" cy="3917032"/>
          </a:xfrm>
        </p:spPr>
        <p:txBody>
          <a:bodyPr>
            <a:normAutofit fontScale="92500" lnSpcReduction="10000"/>
          </a:bodyPr>
          <a:lstStyle/>
          <a:p>
            <a:r>
              <a:rPr lang="en-GB" dirty="0">
                <a:solidFill>
                  <a:srgbClr val="FF0000"/>
                </a:solidFill>
              </a:rPr>
              <a:t>Why don’t we give autonomy to others?</a:t>
            </a:r>
          </a:p>
          <a:p>
            <a:pPr lvl="1"/>
            <a:r>
              <a:rPr lang="en-GB" dirty="0">
                <a:solidFill>
                  <a:srgbClr val="00B050"/>
                </a:solidFill>
              </a:rPr>
              <a:t>We might think we’re giving up control</a:t>
            </a:r>
          </a:p>
          <a:p>
            <a:pPr lvl="1"/>
            <a:r>
              <a:rPr lang="en-GB" dirty="0">
                <a:solidFill>
                  <a:srgbClr val="0070C0"/>
                </a:solidFill>
              </a:rPr>
              <a:t>We might think we’re not doing our job if we delegate it to someone else</a:t>
            </a:r>
          </a:p>
          <a:p>
            <a:pPr lvl="1"/>
            <a:r>
              <a:rPr lang="en-GB" dirty="0">
                <a:solidFill>
                  <a:srgbClr val="7030A0"/>
                </a:solidFill>
              </a:rPr>
              <a:t>We might think others can’t do the job as well without our close supervision</a:t>
            </a:r>
          </a:p>
          <a:p>
            <a:pPr lvl="1"/>
            <a:r>
              <a:rPr lang="en-GB" b="1" i="1" dirty="0">
                <a:solidFill>
                  <a:srgbClr val="FF0000"/>
                </a:solidFill>
              </a:rPr>
              <a:t>Above all, we underestimate </a:t>
            </a:r>
          </a:p>
          <a:p>
            <a:pPr lvl="1"/>
            <a:r>
              <a:rPr lang="en-GB" b="1" i="1" dirty="0">
                <a:solidFill>
                  <a:srgbClr val="FF0000"/>
                </a:solidFill>
              </a:rPr>
              <a:t>the extent to which people are intrinsically motivated!</a:t>
            </a:r>
          </a:p>
        </p:txBody>
      </p:sp>
      <p:pic>
        <p:nvPicPr>
          <p:cNvPr id="8" name="Picture 7" descr="A close up of a sign&#10;&#10;Description generated with very high confidence">
            <a:extLst>
              <a:ext uri="{FF2B5EF4-FFF2-40B4-BE49-F238E27FC236}">
                <a16:creationId xmlns:a16="http://schemas.microsoft.com/office/drawing/2014/main" id="{248EEA38-2779-4448-894B-8BB141D6F487}"/>
              </a:ext>
            </a:extLst>
          </p:cNvPr>
          <p:cNvPicPr>
            <a:picLocks noChangeAspect="1"/>
          </p:cNvPicPr>
          <p:nvPr/>
        </p:nvPicPr>
        <p:blipFill>
          <a:blip r:embed="rId4" cstate="email">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4" y="26081"/>
            <a:ext cx="3058767" cy="1461729"/>
          </a:xfrm>
          <a:prstGeom prst="rect">
            <a:avLst/>
          </a:prstGeom>
        </p:spPr>
      </p:pic>
    </p:spTree>
    <p:extLst>
      <p:ext uri="{BB962C8B-B14F-4D97-AF65-F5344CB8AC3E}">
        <p14:creationId xmlns:p14="http://schemas.microsoft.com/office/powerpoint/2010/main" val="315707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27250-BB82-43BF-96A3-16FF333BE65A}"/>
              </a:ext>
            </a:extLst>
          </p:cNvPr>
          <p:cNvSpPr>
            <a:spLocks noGrp="1"/>
          </p:cNvSpPr>
          <p:nvPr>
            <p:ph type="title"/>
          </p:nvPr>
        </p:nvSpPr>
        <p:spPr/>
        <p:txBody>
          <a:bodyPr/>
          <a:lstStyle/>
          <a:p>
            <a:r>
              <a:rPr lang="en-GB" dirty="0"/>
              <a:t>Semco – Key learning points</a:t>
            </a:r>
          </a:p>
        </p:txBody>
      </p:sp>
      <p:sp>
        <p:nvSpPr>
          <p:cNvPr id="3" name="Content Placeholder 2">
            <a:extLst>
              <a:ext uri="{FF2B5EF4-FFF2-40B4-BE49-F238E27FC236}">
                <a16:creationId xmlns:a16="http://schemas.microsoft.com/office/drawing/2014/main" id="{AABB355C-ACA8-41C6-8828-982BD0340E6E}"/>
              </a:ext>
            </a:extLst>
          </p:cNvPr>
          <p:cNvSpPr>
            <a:spLocks noGrp="1"/>
          </p:cNvSpPr>
          <p:nvPr>
            <p:ph idx="1"/>
          </p:nvPr>
        </p:nvSpPr>
        <p:spPr>
          <a:xfrm>
            <a:off x="179512" y="1672208"/>
            <a:ext cx="8229600" cy="3917032"/>
          </a:xfrm>
        </p:spPr>
        <p:txBody>
          <a:bodyPr/>
          <a:lstStyle/>
          <a:p>
            <a:r>
              <a:rPr lang="en-GB" b="1" i="1" dirty="0">
                <a:solidFill>
                  <a:srgbClr val="FF0FED"/>
                </a:solidFill>
              </a:rPr>
              <a:t>Different</a:t>
            </a:r>
            <a:r>
              <a:rPr lang="en-GB" dirty="0">
                <a:solidFill>
                  <a:srgbClr val="FF0FED"/>
                </a:solidFill>
              </a:rPr>
              <a:t> can work</a:t>
            </a:r>
          </a:p>
          <a:p>
            <a:r>
              <a:rPr lang="en-GB" dirty="0">
                <a:solidFill>
                  <a:srgbClr val="0070C0"/>
                </a:solidFill>
              </a:rPr>
              <a:t>Leaders can </a:t>
            </a:r>
            <a:r>
              <a:rPr lang="en-GB" b="1" i="1" dirty="0">
                <a:solidFill>
                  <a:srgbClr val="0070C0"/>
                </a:solidFill>
              </a:rPr>
              <a:t>change</a:t>
            </a:r>
          </a:p>
          <a:p>
            <a:r>
              <a:rPr lang="en-GB" dirty="0">
                <a:solidFill>
                  <a:srgbClr val="7030A0"/>
                </a:solidFill>
              </a:rPr>
              <a:t>A </a:t>
            </a:r>
            <a:r>
              <a:rPr lang="en-GB" b="1" i="1" dirty="0">
                <a:solidFill>
                  <a:srgbClr val="7030A0"/>
                </a:solidFill>
              </a:rPr>
              <a:t>mixture</a:t>
            </a:r>
            <a:r>
              <a:rPr lang="en-GB" dirty="0">
                <a:solidFill>
                  <a:srgbClr val="7030A0"/>
                </a:solidFill>
              </a:rPr>
              <a:t> of styles is desirable</a:t>
            </a:r>
          </a:p>
          <a:p>
            <a:r>
              <a:rPr lang="en-GB" dirty="0">
                <a:solidFill>
                  <a:srgbClr val="FF0000"/>
                </a:solidFill>
              </a:rPr>
              <a:t>Organisations can change, </a:t>
            </a:r>
            <a:r>
              <a:rPr lang="en-GB" b="1" i="1" dirty="0">
                <a:solidFill>
                  <a:srgbClr val="FF0000"/>
                </a:solidFill>
              </a:rPr>
              <a:t>successfully</a:t>
            </a:r>
          </a:p>
          <a:p>
            <a:r>
              <a:rPr lang="en-GB" dirty="0">
                <a:solidFill>
                  <a:srgbClr val="002060"/>
                </a:solidFill>
              </a:rPr>
              <a:t>There is no ‘one’ </a:t>
            </a:r>
            <a:r>
              <a:rPr lang="en-GB" b="1" i="1" dirty="0">
                <a:solidFill>
                  <a:srgbClr val="002060"/>
                </a:solidFill>
              </a:rPr>
              <a:t>structure</a:t>
            </a:r>
          </a:p>
          <a:p>
            <a:r>
              <a:rPr lang="en-GB" dirty="0">
                <a:solidFill>
                  <a:srgbClr val="00B050"/>
                </a:solidFill>
              </a:rPr>
              <a:t>Making decisions doesn’t ensure </a:t>
            </a:r>
            <a:r>
              <a:rPr lang="en-GB" b="1" i="1" dirty="0">
                <a:solidFill>
                  <a:srgbClr val="00B050"/>
                </a:solidFill>
              </a:rPr>
              <a:t>control</a:t>
            </a:r>
          </a:p>
        </p:txBody>
      </p:sp>
      <p:pic>
        <p:nvPicPr>
          <p:cNvPr id="5" name="Picture 4" descr="A person standing in front of a computer&#10;&#10;Description generated with very high confidence">
            <a:extLst>
              <a:ext uri="{FF2B5EF4-FFF2-40B4-BE49-F238E27FC236}">
                <a16:creationId xmlns:a16="http://schemas.microsoft.com/office/drawing/2014/main" id="{D8263DA9-CB99-499C-9102-2258C4BE0331}"/>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5351" y="1268760"/>
            <a:ext cx="2699792" cy="1761615"/>
          </a:xfrm>
          <a:prstGeom prst="rect">
            <a:avLst/>
          </a:prstGeom>
        </p:spPr>
      </p:pic>
    </p:spTree>
    <p:extLst>
      <p:ext uri="{BB962C8B-B14F-4D97-AF65-F5344CB8AC3E}">
        <p14:creationId xmlns:p14="http://schemas.microsoft.com/office/powerpoint/2010/main" val="132359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9132F-85F7-4C4B-A37F-FA3087D0432B}"/>
              </a:ext>
            </a:extLst>
          </p:cNvPr>
          <p:cNvSpPr>
            <a:spLocks noGrp="1"/>
          </p:cNvSpPr>
          <p:nvPr>
            <p:ph type="title"/>
          </p:nvPr>
        </p:nvSpPr>
        <p:spPr/>
        <p:txBody>
          <a:bodyPr/>
          <a:lstStyle/>
          <a:p>
            <a:r>
              <a:rPr lang="en-GB" dirty="0"/>
              <a:t>An interview</a:t>
            </a:r>
          </a:p>
        </p:txBody>
      </p:sp>
      <p:pic>
        <p:nvPicPr>
          <p:cNvPr id="4" name="Online Media 3">
            <a:hlinkClick r:id="" action="ppaction://media"/>
            <a:extLst>
              <a:ext uri="{FF2B5EF4-FFF2-40B4-BE49-F238E27FC236}">
                <a16:creationId xmlns:a16="http://schemas.microsoft.com/office/drawing/2014/main" id="{A75EBCB6-490A-4E2B-9BF7-6CFB141FD035}"/>
              </a:ext>
            </a:extLst>
          </p:cNvPr>
          <p:cNvPicPr>
            <a:picLocks noGrp="1" noRot="1" noChangeAspect="1"/>
          </p:cNvPicPr>
          <p:nvPr>
            <p:ph idx="1"/>
            <a:videoFile r:link="rId1"/>
          </p:nvPr>
        </p:nvPicPr>
        <p:blipFill>
          <a:blip r:embed="rId4"/>
          <a:stretch>
            <a:fillRect/>
          </a:stretch>
        </p:blipFill>
        <p:spPr>
          <a:xfrm>
            <a:off x="1093326" y="1472245"/>
            <a:ext cx="6957348" cy="3913509"/>
          </a:xfrm>
          <a:prstGeom prst="rect">
            <a:avLst/>
          </a:prstGeom>
        </p:spPr>
      </p:pic>
    </p:spTree>
    <p:extLst>
      <p:ext uri="{BB962C8B-B14F-4D97-AF65-F5344CB8AC3E}">
        <p14:creationId xmlns:p14="http://schemas.microsoft.com/office/powerpoint/2010/main" val="41016029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439949-5C7D-431D-889A-4E297FE132FE}"/>
              </a:ext>
            </a:extLst>
          </p:cNvPr>
          <p:cNvPicPr>
            <a:picLocks noChangeAspect="1"/>
          </p:cNvPicPr>
          <p:nvPr/>
        </p:nvPicPr>
        <p:blipFill>
          <a:blip r:embed="rId2"/>
          <a:stretch>
            <a:fillRect/>
          </a:stretch>
        </p:blipFill>
        <p:spPr>
          <a:xfrm>
            <a:off x="0" y="2110"/>
            <a:ext cx="9144000" cy="5719114"/>
          </a:xfrm>
          <a:prstGeom prst="rect">
            <a:avLst/>
          </a:prstGeom>
        </p:spPr>
      </p:pic>
    </p:spTree>
    <p:extLst>
      <p:ext uri="{BB962C8B-B14F-4D97-AF65-F5344CB8AC3E}">
        <p14:creationId xmlns:p14="http://schemas.microsoft.com/office/powerpoint/2010/main" val="2783935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B43D8-1E14-4754-AE25-4AABD7E950CA}"/>
              </a:ext>
            </a:extLst>
          </p:cNvPr>
          <p:cNvSpPr>
            <a:spLocks noGrp="1"/>
          </p:cNvSpPr>
          <p:nvPr>
            <p:ph type="title"/>
          </p:nvPr>
        </p:nvSpPr>
        <p:spPr/>
        <p:txBody>
          <a:bodyPr/>
          <a:lstStyle/>
          <a:p>
            <a:r>
              <a:rPr lang="en-GB" dirty="0"/>
              <a:t>Six Styles of Leadership</a:t>
            </a:r>
          </a:p>
        </p:txBody>
      </p:sp>
      <p:sp>
        <p:nvSpPr>
          <p:cNvPr id="3" name="Content Placeholder 2">
            <a:extLst>
              <a:ext uri="{FF2B5EF4-FFF2-40B4-BE49-F238E27FC236}">
                <a16:creationId xmlns:a16="http://schemas.microsoft.com/office/drawing/2014/main" id="{C3DBDBBE-E08F-47E4-8ADD-51EFDAA47812}"/>
              </a:ext>
            </a:extLst>
          </p:cNvPr>
          <p:cNvSpPr>
            <a:spLocks noGrp="1"/>
          </p:cNvSpPr>
          <p:nvPr>
            <p:ph sz="half" idx="1"/>
          </p:nvPr>
        </p:nvSpPr>
        <p:spPr>
          <a:xfrm>
            <a:off x="107504" y="1624265"/>
            <a:ext cx="2962672" cy="3989040"/>
          </a:xfrm>
        </p:spPr>
        <p:txBody>
          <a:bodyPr>
            <a:normAutofit fontScale="92500"/>
          </a:bodyPr>
          <a:lstStyle/>
          <a:p>
            <a:r>
              <a:rPr lang="en-GB" sz="3600" dirty="0">
                <a:solidFill>
                  <a:srgbClr val="FF0000"/>
                </a:solidFill>
              </a:rPr>
              <a:t>Coercive</a:t>
            </a:r>
          </a:p>
          <a:p>
            <a:r>
              <a:rPr lang="en-GB" sz="3600" dirty="0">
                <a:solidFill>
                  <a:srgbClr val="00B050"/>
                </a:solidFill>
              </a:rPr>
              <a:t>Authoritative</a:t>
            </a:r>
          </a:p>
          <a:p>
            <a:r>
              <a:rPr lang="en-GB" sz="3600" dirty="0">
                <a:solidFill>
                  <a:srgbClr val="0070C0"/>
                </a:solidFill>
              </a:rPr>
              <a:t>Affiliative</a:t>
            </a:r>
          </a:p>
          <a:p>
            <a:r>
              <a:rPr lang="en-GB" sz="3600" dirty="0">
                <a:solidFill>
                  <a:srgbClr val="A50021"/>
                </a:solidFill>
              </a:rPr>
              <a:t>Democratic</a:t>
            </a:r>
          </a:p>
          <a:p>
            <a:r>
              <a:rPr lang="en-GB" sz="3600" dirty="0">
                <a:solidFill>
                  <a:srgbClr val="7030A0"/>
                </a:solidFill>
              </a:rPr>
              <a:t>Pacesetting</a:t>
            </a:r>
          </a:p>
          <a:p>
            <a:r>
              <a:rPr lang="en-GB" sz="3600" dirty="0">
                <a:solidFill>
                  <a:srgbClr val="FF0FED"/>
                </a:solidFill>
              </a:rPr>
              <a:t>Coaching</a:t>
            </a:r>
          </a:p>
        </p:txBody>
      </p:sp>
      <p:sp>
        <p:nvSpPr>
          <p:cNvPr id="4" name="Content Placeholder 3">
            <a:extLst>
              <a:ext uri="{FF2B5EF4-FFF2-40B4-BE49-F238E27FC236}">
                <a16:creationId xmlns:a16="http://schemas.microsoft.com/office/drawing/2014/main" id="{A6528DC8-4199-4350-A5E1-6419F5EC071A}"/>
              </a:ext>
            </a:extLst>
          </p:cNvPr>
          <p:cNvSpPr>
            <a:spLocks noGrp="1"/>
          </p:cNvSpPr>
          <p:nvPr>
            <p:ph sz="half" idx="2"/>
          </p:nvPr>
        </p:nvSpPr>
        <p:spPr>
          <a:xfrm>
            <a:off x="3070176" y="1648330"/>
            <a:ext cx="5966320" cy="3989040"/>
          </a:xfrm>
        </p:spPr>
        <p:txBody>
          <a:bodyPr>
            <a:normAutofit fontScale="92500"/>
          </a:bodyPr>
          <a:lstStyle/>
          <a:p>
            <a:pPr marL="0" indent="0">
              <a:lnSpc>
                <a:spcPct val="150000"/>
              </a:lnSpc>
              <a:buNone/>
            </a:pPr>
            <a:r>
              <a:rPr lang="en-GB" dirty="0">
                <a:solidFill>
                  <a:srgbClr val="FF0000"/>
                </a:solidFill>
              </a:rPr>
              <a:t>: </a:t>
            </a:r>
            <a:r>
              <a:rPr lang="en-GB" i="1" dirty="0">
                <a:solidFill>
                  <a:srgbClr val="FF0000"/>
                </a:solidFill>
              </a:rPr>
              <a:t>Demand immediate compliance</a:t>
            </a:r>
          </a:p>
          <a:p>
            <a:pPr marL="0" indent="0">
              <a:buNone/>
            </a:pPr>
            <a:r>
              <a:rPr lang="en-GB" i="1" dirty="0">
                <a:solidFill>
                  <a:srgbClr val="00B050"/>
                </a:solidFill>
              </a:rPr>
              <a:t>: Mobilise people towards a vision</a:t>
            </a:r>
          </a:p>
          <a:p>
            <a:pPr marL="0" indent="0">
              <a:spcBef>
                <a:spcPts val="1200"/>
              </a:spcBef>
              <a:buNone/>
            </a:pPr>
            <a:r>
              <a:rPr lang="en-GB" i="1" dirty="0">
                <a:solidFill>
                  <a:srgbClr val="0070C0"/>
                </a:solidFill>
              </a:rPr>
              <a:t>: Create emotional bonds and harmony</a:t>
            </a:r>
          </a:p>
          <a:p>
            <a:pPr marL="0" indent="0">
              <a:spcBef>
                <a:spcPts val="1200"/>
              </a:spcBef>
              <a:buNone/>
            </a:pPr>
            <a:r>
              <a:rPr lang="en-GB" i="1" dirty="0">
                <a:solidFill>
                  <a:srgbClr val="A50021"/>
                </a:solidFill>
              </a:rPr>
              <a:t>: Build consensus through participation</a:t>
            </a:r>
          </a:p>
          <a:p>
            <a:pPr marL="0" indent="0">
              <a:lnSpc>
                <a:spcPct val="150000"/>
              </a:lnSpc>
              <a:buNone/>
            </a:pPr>
            <a:r>
              <a:rPr lang="en-GB" i="1" dirty="0">
                <a:solidFill>
                  <a:srgbClr val="7030A0"/>
                </a:solidFill>
              </a:rPr>
              <a:t>: Expect excellence and self-direction</a:t>
            </a:r>
          </a:p>
          <a:p>
            <a:pPr marL="0" indent="0">
              <a:spcBef>
                <a:spcPts val="1800"/>
              </a:spcBef>
              <a:buNone/>
            </a:pPr>
            <a:r>
              <a:rPr lang="en-GB" i="1" dirty="0">
                <a:solidFill>
                  <a:srgbClr val="FF0FED"/>
                </a:solidFill>
              </a:rPr>
              <a:t>: Develop people for the future</a:t>
            </a:r>
          </a:p>
        </p:txBody>
      </p:sp>
      <p:sp>
        <p:nvSpPr>
          <p:cNvPr id="5" name="Slide Number Placeholder 4">
            <a:extLst>
              <a:ext uri="{FF2B5EF4-FFF2-40B4-BE49-F238E27FC236}">
                <a16:creationId xmlns:a16="http://schemas.microsoft.com/office/drawing/2014/main" id="{CA41B31E-F920-4588-884B-E3644256BD49}"/>
              </a:ext>
            </a:extLst>
          </p:cNvPr>
          <p:cNvSpPr>
            <a:spLocks noGrp="1"/>
          </p:cNvSpPr>
          <p:nvPr>
            <p:ph type="sldNum" sz="quarter" idx="12"/>
          </p:nvPr>
        </p:nvSpPr>
        <p:spPr/>
        <p:txBody>
          <a:bodyPr/>
          <a:lstStyle/>
          <a:p>
            <a:pPr>
              <a:defRPr/>
            </a:pPr>
            <a:fld id="{B9A9A929-8F74-C248-95C9-A8A4F15C660E}" type="slidenum">
              <a:rPr lang="en-GB" smtClean="0"/>
              <a:pPr>
                <a:defRPr/>
              </a:pPr>
              <a:t>23</a:t>
            </a:fld>
            <a:endParaRPr lang="en-GB"/>
          </a:p>
        </p:txBody>
      </p:sp>
    </p:spTree>
    <p:extLst>
      <p:ext uri="{BB962C8B-B14F-4D97-AF65-F5344CB8AC3E}">
        <p14:creationId xmlns:p14="http://schemas.microsoft.com/office/powerpoint/2010/main" val="2249658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500"/>
                                        <p:tgtEl>
                                          <p:spTgt spid="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5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fade">
                                      <p:cBhvr>
                                        <p:cTn id="52" dur="500"/>
                                        <p:tgtEl>
                                          <p:spTgt spid="4">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5" end="5"/>
                                            </p:txEl>
                                          </p:spTgt>
                                        </p:tgtEl>
                                        <p:attrNameLst>
                                          <p:attrName>style.visibility</p:attrName>
                                        </p:attrNameLst>
                                      </p:cBhvr>
                                      <p:to>
                                        <p:strVal val="visible"/>
                                      </p:to>
                                    </p:set>
                                    <p:animEffect transition="in" filter="fade">
                                      <p:cBhvr>
                                        <p:cTn id="57" dur="500"/>
                                        <p:tgtEl>
                                          <p:spTgt spid="3">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969C02-95DE-4D7E-8FB6-017CB735612E}"/>
              </a:ext>
            </a:extLst>
          </p:cNvPr>
          <p:cNvPicPr>
            <a:picLocks noChangeAspect="1"/>
          </p:cNvPicPr>
          <p:nvPr/>
        </p:nvPicPr>
        <p:blipFill>
          <a:blip r:embed="rId2"/>
          <a:stretch>
            <a:fillRect/>
          </a:stretch>
        </p:blipFill>
        <p:spPr>
          <a:xfrm>
            <a:off x="0" y="1"/>
            <a:ext cx="9144000" cy="5733256"/>
          </a:xfrm>
          <a:prstGeom prst="rect">
            <a:avLst/>
          </a:prstGeom>
        </p:spPr>
      </p:pic>
      <p:sp>
        <p:nvSpPr>
          <p:cNvPr id="2" name="Title 1">
            <a:extLst>
              <a:ext uri="{FF2B5EF4-FFF2-40B4-BE49-F238E27FC236}">
                <a16:creationId xmlns:a16="http://schemas.microsoft.com/office/drawing/2014/main" id="{8186FCC9-B872-4A73-99CC-4D02D337AEE1}"/>
              </a:ext>
            </a:extLst>
          </p:cNvPr>
          <p:cNvSpPr>
            <a:spLocks noGrp="1"/>
          </p:cNvSpPr>
          <p:nvPr>
            <p:ph type="title"/>
          </p:nvPr>
        </p:nvSpPr>
        <p:spPr>
          <a:xfrm>
            <a:off x="0" y="274638"/>
            <a:ext cx="9036496" cy="1143000"/>
          </a:xfrm>
        </p:spPr>
        <p:txBody>
          <a:bodyPr>
            <a:normAutofit fontScale="90000"/>
          </a:bodyPr>
          <a:lstStyle/>
          <a:p>
            <a:r>
              <a:rPr lang="en-GB" dirty="0"/>
              <a:t>Daniel Goleman – </a:t>
            </a:r>
            <a:r>
              <a:rPr lang="en-GB" b="1" i="1" dirty="0"/>
              <a:t>Climate</a:t>
            </a:r>
            <a:br>
              <a:rPr lang="en-GB" i="1" dirty="0"/>
            </a:br>
            <a:r>
              <a:rPr lang="en-GB" sz="2700" i="1" dirty="0"/>
              <a:t>(factors that influence an organisation’s ‘working environment’</a:t>
            </a:r>
          </a:p>
        </p:txBody>
      </p:sp>
      <p:sp>
        <p:nvSpPr>
          <p:cNvPr id="3" name="Content Placeholder 2">
            <a:extLst>
              <a:ext uri="{FF2B5EF4-FFF2-40B4-BE49-F238E27FC236}">
                <a16:creationId xmlns:a16="http://schemas.microsoft.com/office/drawing/2014/main" id="{013AF330-233F-4974-9394-8AC68453C44A}"/>
              </a:ext>
            </a:extLst>
          </p:cNvPr>
          <p:cNvSpPr>
            <a:spLocks noGrp="1"/>
          </p:cNvSpPr>
          <p:nvPr>
            <p:ph idx="1"/>
          </p:nvPr>
        </p:nvSpPr>
        <p:spPr>
          <a:xfrm>
            <a:off x="0" y="1600201"/>
            <a:ext cx="9036496" cy="3917032"/>
          </a:xfrm>
        </p:spPr>
        <p:txBody>
          <a:bodyPr>
            <a:normAutofit/>
          </a:bodyPr>
          <a:lstStyle/>
          <a:p>
            <a:pPr marL="514350" indent="-514350">
              <a:buFont typeface="+mj-lt"/>
              <a:buAutoNum type="arabicPeriod"/>
            </a:pPr>
            <a:r>
              <a:rPr lang="en-GB" dirty="0"/>
              <a:t>Flexibility – </a:t>
            </a:r>
            <a:r>
              <a:rPr lang="en-GB" dirty="0">
                <a:solidFill>
                  <a:schemeClr val="bg1"/>
                </a:solidFill>
              </a:rPr>
              <a:t>the freedom to innovate</a:t>
            </a:r>
          </a:p>
          <a:p>
            <a:pPr marL="514350" indent="-514350">
              <a:buFont typeface="+mj-lt"/>
              <a:buAutoNum type="arabicPeriod"/>
            </a:pPr>
            <a:r>
              <a:rPr lang="en-GB" dirty="0"/>
              <a:t>Responsibility – </a:t>
            </a:r>
            <a:r>
              <a:rPr lang="en-GB" dirty="0">
                <a:solidFill>
                  <a:schemeClr val="bg1"/>
                </a:solidFill>
              </a:rPr>
              <a:t>to the organisation</a:t>
            </a:r>
          </a:p>
          <a:p>
            <a:pPr marL="514350" indent="-514350">
              <a:buFont typeface="+mj-lt"/>
              <a:buAutoNum type="arabicPeriod"/>
            </a:pPr>
            <a:r>
              <a:rPr lang="en-GB" dirty="0"/>
              <a:t>Standards – </a:t>
            </a:r>
            <a:r>
              <a:rPr lang="en-GB" dirty="0">
                <a:solidFill>
                  <a:schemeClr val="bg1"/>
                </a:solidFill>
              </a:rPr>
              <a:t>that </a:t>
            </a:r>
            <a:r>
              <a:rPr lang="en-GB" i="1" dirty="0">
                <a:solidFill>
                  <a:schemeClr val="bg1"/>
                </a:solidFill>
              </a:rPr>
              <a:t>people</a:t>
            </a:r>
            <a:r>
              <a:rPr lang="en-GB" dirty="0">
                <a:solidFill>
                  <a:schemeClr val="bg1"/>
                </a:solidFill>
              </a:rPr>
              <a:t> set</a:t>
            </a:r>
          </a:p>
          <a:p>
            <a:pPr marL="514350" indent="-514350">
              <a:buFont typeface="+mj-lt"/>
              <a:buAutoNum type="arabicPeriod"/>
            </a:pPr>
            <a:r>
              <a:rPr lang="en-GB" dirty="0"/>
              <a:t>Rewards – </a:t>
            </a:r>
            <a:r>
              <a:rPr lang="en-GB" dirty="0">
                <a:solidFill>
                  <a:schemeClr val="bg1"/>
                </a:solidFill>
              </a:rPr>
              <a:t>accuracy of feedback and ‘aptness’</a:t>
            </a:r>
          </a:p>
          <a:p>
            <a:pPr marL="514350" indent="-514350">
              <a:buFont typeface="+mj-lt"/>
              <a:buAutoNum type="arabicPeriod"/>
            </a:pPr>
            <a:r>
              <a:rPr lang="en-GB" dirty="0"/>
              <a:t>Clarity – </a:t>
            </a:r>
            <a:r>
              <a:rPr lang="en-GB" dirty="0">
                <a:solidFill>
                  <a:schemeClr val="bg1"/>
                </a:solidFill>
              </a:rPr>
              <a:t>about Mission and Values</a:t>
            </a:r>
          </a:p>
          <a:p>
            <a:pPr marL="514350" indent="-514350">
              <a:buFont typeface="+mj-lt"/>
              <a:buAutoNum type="arabicPeriod"/>
            </a:pPr>
            <a:r>
              <a:rPr lang="en-GB" dirty="0"/>
              <a:t>Commitment – </a:t>
            </a:r>
            <a:r>
              <a:rPr lang="en-GB" dirty="0">
                <a:solidFill>
                  <a:schemeClr val="bg1"/>
                </a:solidFill>
              </a:rPr>
              <a:t>to a common purpose</a:t>
            </a:r>
          </a:p>
        </p:txBody>
      </p:sp>
    </p:spTree>
    <p:extLst>
      <p:ext uri="{BB962C8B-B14F-4D97-AF65-F5344CB8AC3E}">
        <p14:creationId xmlns:p14="http://schemas.microsoft.com/office/powerpoint/2010/main" val="341019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D12AB-A1BA-4AD9-B180-682F220CD339}"/>
              </a:ext>
            </a:extLst>
          </p:cNvPr>
          <p:cNvSpPr>
            <a:spLocks noGrp="1"/>
          </p:cNvSpPr>
          <p:nvPr>
            <p:ph type="title"/>
          </p:nvPr>
        </p:nvSpPr>
        <p:spPr/>
        <p:txBody>
          <a:bodyPr/>
          <a:lstStyle/>
          <a:p>
            <a:r>
              <a:rPr lang="en-GB" dirty="0"/>
              <a:t>Styles on Drivers of </a:t>
            </a:r>
            <a:r>
              <a:rPr lang="en-GB" i="1" dirty="0"/>
              <a:t>Climate</a:t>
            </a:r>
          </a:p>
        </p:txBody>
      </p:sp>
      <p:pic>
        <p:nvPicPr>
          <p:cNvPr id="4" name="Picture 3">
            <a:extLst>
              <a:ext uri="{FF2B5EF4-FFF2-40B4-BE49-F238E27FC236}">
                <a16:creationId xmlns:a16="http://schemas.microsoft.com/office/drawing/2014/main" id="{B8758F73-72BD-461D-9965-2741F626EB9E}"/>
              </a:ext>
            </a:extLst>
          </p:cNvPr>
          <p:cNvPicPr>
            <a:picLocks noChangeAspect="1"/>
          </p:cNvPicPr>
          <p:nvPr/>
        </p:nvPicPr>
        <p:blipFill>
          <a:blip r:embed="rId2"/>
          <a:stretch>
            <a:fillRect/>
          </a:stretch>
        </p:blipFill>
        <p:spPr>
          <a:xfrm>
            <a:off x="244731" y="1376772"/>
            <a:ext cx="8654537" cy="4104456"/>
          </a:xfrm>
          <a:prstGeom prst="rect">
            <a:avLst/>
          </a:prstGeom>
        </p:spPr>
      </p:pic>
    </p:spTree>
    <p:extLst>
      <p:ext uri="{BB962C8B-B14F-4D97-AF65-F5344CB8AC3E}">
        <p14:creationId xmlns:p14="http://schemas.microsoft.com/office/powerpoint/2010/main" val="14463900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9F5AB-5C26-4D03-9D52-33A46ABF6619}"/>
              </a:ext>
            </a:extLst>
          </p:cNvPr>
          <p:cNvSpPr>
            <a:spLocks noGrp="1"/>
          </p:cNvSpPr>
          <p:nvPr>
            <p:ph type="title"/>
          </p:nvPr>
        </p:nvSpPr>
        <p:spPr/>
        <p:txBody>
          <a:bodyPr/>
          <a:lstStyle/>
          <a:p>
            <a:r>
              <a:rPr lang="en-GB" dirty="0"/>
              <a:t>The Six Styles at a Glance</a:t>
            </a:r>
          </a:p>
        </p:txBody>
      </p:sp>
      <p:pic>
        <p:nvPicPr>
          <p:cNvPr id="4" name="Picture 3">
            <a:extLst>
              <a:ext uri="{FF2B5EF4-FFF2-40B4-BE49-F238E27FC236}">
                <a16:creationId xmlns:a16="http://schemas.microsoft.com/office/drawing/2014/main" id="{CEF11E08-FA78-40B0-A34F-C5B59AE4B775}"/>
              </a:ext>
            </a:extLst>
          </p:cNvPr>
          <p:cNvPicPr>
            <a:picLocks noChangeAspect="1"/>
          </p:cNvPicPr>
          <p:nvPr/>
        </p:nvPicPr>
        <p:blipFill>
          <a:blip r:embed="rId2"/>
          <a:stretch>
            <a:fillRect/>
          </a:stretch>
        </p:blipFill>
        <p:spPr>
          <a:xfrm>
            <a:off x="0" y="1268759"/>
            <a:ext cx="9144000" cy="4392489"/>
          </a:xfrm>
          <a:prstGeom prst="rect">
            <a:avLst/>
          </a:prstGeom>
        </p:spPr>
      </p:pic>
    </p:spTree>
    <p:extLst>
      <p:ext uri="{BB962C8B-B14F-4D97-AF65-F5344CB8AC3E}">
        <p14:creationId xmlns:p14="http://schemas.microsoft.com/office/powerpoint/2010/main" val="3263893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C88F4-DA96-4ED7-A574-E45D5F494393}"/>
              </a:ext>
            </a:extLst>
          </p:cNvPr>
          <p:cNvSpPr>
            <a:spLocks noGrp="1"/>
          </p:cNvSpPr>
          <p:nvPr>
            <p:ph type="title"/>
          </p:nvPr>
        </p:nvSpPr>
        <p:spPr/>
        <p:txBody>
          <a:bodyPr/>
          <a:lstStyle/>
          <a:p>
            <a:r>
              <a:rPr lang="en-GB" dirty="0"/>
              <a:t>The Six Styles at a Glance</a:t>
            </a:r>
          </a:p>
        </p:txBody>
      </p:sp>
      <p:pic>
        <p:nvPicPr>
          <p:cNvPr id="4" name="Picture 3">
            <a:extLst>
              <a:ext uri="{FF2B5EF4-FFF2-40B4-BE49-F238E27FC236}">
                <a16:creationId xmlns:a16="http://schemas.microsoft.com/office/drawing/2014/main" id="{1A908A1B-7E1F-4FA7-8680-41934FCBE96A}"/>
              </a:ext>
            </a:extLst>
          </p:cNvPr>
          <p:cNvPicPr>
            <a:picLocks noChangeAspect="1"/>
          </p:cNvPicPr>
          <p:nvPr/>
        </p:nvPicPr>
        <p:blipFill>
          <a:blip r:embed="rId2"/>
          <a:stretch>
            <a:fillRect/>
          </a:stretch>
        </p:blipFill>
        <p:spPr>
          <a:xfrm>
            <a:off x="21650" y="1421812"/>
            <a:ext cx="9083142" cy="4239436"/>
          </a:xfrm>
          <a:prstGeom prst="rect">
            <a:avLst/>
          </a:prstGeom>
        </p:spPr>
      </p:pic>
    </p:spTree>
    <p:extLst>
      <p:ext uri="{BB962C8B-B14F-4D97-AF65-F5344CB8AC3E}">
        <p14:creationId xmlns:p14="http://schemas.microsoft.com/office/powerpoint/2010/main" val="38585781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0626E-063C-4D87-AFAF-D67738E4CBB9}"/>
              </a:ext>
            </a:extLst>
          </p:cNvPr>
          <p:cNvSpPr>
            <a:spLocks noGrp="1"/>
          </p:cNvSpPr>
          <p:nvPr>
            <p:ph type="title"/>
          </p:nvPr>
        </p:nvSpPr>
        <p:spPr/>
        <p:txBody>
          <a:bodyPr/>
          <a:lstStyle/>
          <a:p>
            <a:r>
              <a:rPr lang="en-GB" dirty="0"/>
              <a:t>Some more thoughts…</a:t>
            </a:r>
          </a:p>
        </p:txBody>
      </p:sp>
      <p:sp>
        <p:nvSpPr>
          <p:cNvPr id="3" name="Content Placeholder 2">
            <a:extLst>
              <a:ext uri="{FF2B5EF4-FFF2-40B4-BE49-F238E27FC236}">
                <a16:creationId xmlns:a16="http://schemas.microsoft.com/office/drawing/2014/main" id="{219CF61B-46D0-4027-BC0A-6317360482DE}"/>
              </a:ext>
            </a:extLst>
          </p:cNvPr>
          <p:cNvSpPr>
            <a:spLocks noGrp="1"/>
          </p:cNvSpPr>
          <p:nvPr>
            <p:ph idx="1"/>
          </p:nvPr>
        </p:nvSpPr>
        <p:spPr>
          <a:xfrm>
            <a:off x="107504" y="1417638"/>
            <a:ext cx="4967868" cy="3917032"/>
          </a:xfrm>
        </p:spPr>
        <p:txBody>
          <a:bodyPr>
            <a:normAutofit/>
          </a:bodyPr>
          <a:lstStyle/>
          <a:p>
            <a:r>
              <a:rPr lang="en-GB" dirty="0">
                <a:solidFill>
                  <a:srgbClr val="FF0000"/>
                </a:solidFill>
              </a:rPr>
              <a:t>What is Empowerment?  </a:t>
            </a:r>
            <a:endParaRPr lang="en-GB" dirty="0"/>
          </a:p>
          <a:p>
            <a:r>
              <a:rPr lang="en-GB" dirty="0">
                <a:solidFill>
                  <a:srgbClr val="0070C0"/>
                </a:solidFill>
              </a:rPr>
              <a:t>What is Delegation? </a:t>
            </a:r>
          </a:p>
          <a:p>
            <a:r>
              <a:rPr lang="en-GB" dirty="0">
                <a:solidFill>
                  <a:srgbClr val="00B050"/>
                </a:solidFill>
              </a:rPr>
              <a:t>What is Direction? </a:t>
            </a:r>
          </a:p>
          <a:p>
            <a:r>
              <a:rPr lang="en-GB" dirty="0">
                <a:solidFill>
                  <a:srgbClr val="FF0FED"/>
                </a:solidFill>
              </a:rPr>
              <a:t>What is Motivation? </a:t>
            </a:r>
          </a:p>
          <a:p>
            <a:r>
              <a:rPr lang="en-GB" dirty="0">
                <a:solidFill>
                  <a:srgbClr val="FF0FED"/>
                </a:solidFill>
              </a:rPr>
              <a:t>How capable are YOU?</a:t>
            </a:r>
          </a:p>
        </p:txBody>
      </p:sp>
      <p:pic>
        <p:nvPicPr>
          <p:cNvPr id="5" name="Picture 4" descr="A person standing in front of a mirror&#10;&#10;Description generated with very high confidence">
            <a:extLst>
              <a:ext uri="{FF2B5EF4-FFF2-40B4-BE49-F238E27FC236}">
                <a16:creationId xmlns:a16="http://schemas.microsoft.com/office/drawing/2014/main" id="{0FABE194-D042-44A3-A72B-19633A5C70D5}"/>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46948" y="1523330"/>
            <a:ext cx="4068628" cy="2910115"/>
          </a:xfrm>
          <a:prstGeom prst="rect">
            <a:avLst/>
          </a:prstGeom>
        </p:spPr>
      </p:pic>
    </p:spTree>
    <p:extLst>
      <p:ext uri="{BB962C8B-B14F-4D97-AF65-F5344CB8AC3E}">
        <p14:creationId xmlns:p14="http://schemas.microsoft.com/office/powerpoint/2010/main" val="3128932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5A020-5589-44FC-A452-4547B571AE9E}"/>
              </a:ext>
            </a:extLst>
          </p:cNvPr>
          <p:cNvSpPr>
            <a:spLocks noGrp="1"/>
          </p:cNvSpPr>
          <p:nvPr>
            <p:ph type="title"/>
          </p:nvPr>
        </p:nvSpPr>
        <p:spPr>
          <a:xfrm>
            <a:off x="457200" y="112690"/>
            <a:ext cx="8229600" cy="1143000"/>
          </a:xfrm>
        </p:spPr>
        <p:txBody>
          <a:bodyPr/>
          <a:lstStyle/>
          <a:p>
            <a:r>
              <a:rPr lang="en-GB" dirty="0"/>
              <a:t>Empowerment – Starting Point</a:t>
            </a:r>
          </a:p>
        </p:txBody>
      </p:sp>
      <p:sp>
        <p:nvSpPr>
          <p:cNvPr id="3" name="Content Placeholder 2">
            <a:extLst>
              <a:ext uri="{FF2B5EF4-FFF2-40B4-BE49-F238E27FC236}">
                <a16:creationId xmlns:a16="http://schemas.microsoft.com/office/drawing/2014/main" id="{DE9BE227-F9E8-4212-A264-EEB9057224BA}"/>
              </a:ext>
            </a:extLst>
          </p:cNvPr>
          <p:cNvSpPr>
            <a:spLocks noGrp="1"/>
          </p:cNvSpPr>
          <p:nvPr>
            <p:ph idx="1"/>
          </p:nvPr>
        </p:nvSpPr>
        <p:spPr>
          <a:xfrm>
            <a:off x="280120" y="908720"/>
            <a:ext cx="8892480" cy="4680520"/>
          </a:xfrm>
        </p:spPr>
        <p:txBody>
          <a:bodyPr>
            <a:normAutofit fontScale="70000" lnSpcReduction="20000"/>
          </a:bodyPr>
          <a:lstStyle/>
          <a:p>
            <a:pPr marL="0" indent="0">
              <a:buNone/>
            </a:pPr>
            <a:endParaRPr lang="en-GB" dirty="0">
              <a:latin typeface="Arial" pitchFamily="34" charset="0"/>
              <a:ea typeface="ＭＳ Ｐゴシック" charset="0"/>
              <a:cs typeface="ＭＳ Ｐゴシック" charset="0"/>
            </a:endParaRPr>
          </a:p>
          <a:p>
            <a:r>
              <a:rPr lang="en-GB" dirty="0">
                <a:solidFill>
                  <a:srgbClr val="FF0FED"/>
                </a:solidFill>
                <a:latin typeface="Arial" pitchFamily="34" charset="0"/>
                <a:ea typeface="ＭＳ Ｐゴシック" charset="0"/>
                <a:cs typeface="ＭＳ Ｐゴシック" charset="0"/>
              </a:rPr>
              <a:t>The term empowerment is often linked to delegation. Empowerment itself simply means to </a:t>
            </a:r>
            <a:r>
              <a:rPr lang="en-GB" i="1" dirty="0">
                <a:solidFill>
                  <a:srgbClr val="FF0FED"/>
                </a:solidFill>
                <a:latin typeface="Arial" pitchFamily="34" charset="0"/>
                <a:ea typeface="ＭＳ Ｐゴシック" charset="0"/>
                <a:cs typeface="ＭＳ Ｐゴシック" charset="0"/>
              </a:rPr>
              <a:t>‘… authorise …’</a:t>
            </a:r>
            <a:r>
              <a:rPr lang="en-GB" dirty="0">
                <a:solidFill>
                  <a:srgbClr val="FF0FED"/>
                </a:solidFill>
                <a:latin typeface="Arial" pitchFamily="34" charset="0"/>
                <a:ea typeface="ＭＳ Ｐゴシック" charset="0"/>
                <a:cs typeface="ＭＳ Ｐゴシック" charset="0"/>
              </a:rPr>
              <a:t> or to </a:t>
            </a:r>
            <a:r>
              <a:rPr lang="en-GB" i="1" dirty="0">
                <a:solidFill>
                  <a:srgbClr val="FF0FED"/>
                </a:solidFill>
                <a:latin typeface="Arial" pitchFamily="34" charset="0"/>
                <a:ea typeface="ＭＳ Ｐゴシック" charset="0"/>
                <a:cs typeface="ＭＳ Ｐゴシック" charset="0"/>
              </a:rPr>
              <a:t>‘… make able …’ </a:t>
            </a:r>
            <a:r>
              <a:rPr lang="en-GB" dirty="0">
                <a:solidFill>
                  <a:srgbClr val="FF0FED"/>
                </a:solidFill>
                <a:latin typeface="Arial" pitchFamily="34" charset="0"/>
                <a:ea typeface="ＭＳ Ｐゴシック" charset="0"/>
                <a:cs typeface="ＭＳ Ｐゴシック" charset="0"/>
              </a:rPr>
              <a:t>(Concise Oxford English Dictionary). </a:t>
            </a:r>
          </a:p>
          <a:p>
            <a:r>
              <a:rPr lang="en-GB" dirty="0">
                <a:solidFill>
                  <a:srgbClr val="0070C0"/>
                </a:solidFill>
                <a:latin typeface="Arial" pitchFamily="34" charset="0"/>
                <a:ea typeface="ＭＳ Ｐゴシック" charset="0"/>
                <a:cs typeface="ＭＳ Ｐゴシック" charset="0"/>
              </a:rPr>
              <a:t>In the context of leadership, empowerment is concerned with appropriate delegation and development of team members. </a:t>
            </a:r>
          </a:p>
          <a:p>
            <a:r>
              <a:rPr lang="en-GB" dirty="0">
                <a:solidFill>
                  <a:srgbClr val="00B050"/>
                </a:solidFill>
                <a:latin typeface="Arial" pitchFamily="34" charset="0"/>
                <a:ea typeface="ＭＳ Ｐゴシック" charset="0"/>
                <a:cs typeface="ＭＳ Ｐゴシック" charset="0"/>
              </a:rPr>
              <a:t>By giving opportunities to individuals to develop their skills, leaders are better able to delegate more. </a:t>
            </a:r>
          </a:p>
          <a:p>
            <a:r>
              <a:rPr lang="en-GB" dirty="0">
                <a:solidFill>
                  <a:srgbClr val="C00000"/>
                </a:solidFill>
                <a:latin typeface="Arial" pitchFamily="34" charset="0"/>
                <a:ea typeface="ＭＳ Ｐゴシック" charset="0"/>
                <a:cs typeface="ＭＳ Ｐゴシック" charset="0"/>
              </a:rPr>
              <a:t>The benefit of delegation to a leader is to be found both in the morale of the team – highly motivated team members – and in personal capacity. </a:t>
            </a:r>
          </a:p>
          <a:p>
            <a:r>
              <a:rPr lang="en-GB" dirty="0">
                <a:solidFill>
                  <a:srgbClr val="7030A0"/>
                </a:solidFill>
                <a:latin typeface="Arial" pitchFamily="34" charset="0"/>
                <a:ea typeface="ＭＳ Ｐゴシック" charset="0"/>
                <a:cs typeface="ＭＳ Ｐゴシック" charset="0"/>
              </a:rPr>
              <a:t>The more work that is delegated to the team, the more time the leader has to focus on the strategic aspects of team development.</a:t>
            </a:r>
          </a:p>
          <a:p>
            <a:r>
              <a:rPr lang="en-GB" dirty="0">
                <a:solidFill>
                  <a:srgbClr val="000099"/>
                </a:solidFill>
                <a:latin typeface="Arial" pitchFamily="34" charset="0"/>
                <a:ea typeface="ＭＳ Ｐゴシック" charset="0"/>
                <a:cs typeface="ＭＳ Ｐゴシック" charset="0"/>
              </a:rPr>
              <a:t>In practical terms, empowerment is about telling people </a:t>
            </a:r>
            <a:r>
              <a:rPr lang="en-GB" i="1" dirty="0">
                <a:solidFill>
                  <a:srgbClr val="000099"/>
                </a:solidFill>
                <a:latin typeface="Arial" pitchFamily="34" charset="0"/>
                <a:ea typeface="ＭＳ Ｐゴシック" charset="0"/>
                <a:cs typeface="ＭＳ Ｐゴシック" charset="0"/>
              </a:rPr>
              <a:t>what</a:t>
            </a:r>
            <a:r>
              <a:rPr lang="en-GB" dirty="0">
                <a:solidFill>
                  <a:srgbClr val="000099"/>
                </a:solidFill>
                <a:latin typeface="Arial" pitchFamily="34" charset="0"/>
                <a:ea typeface="ＭＳ Ｐゴシック" charset="0"/>
                <a:cs typeface="ＭＳ Ｐゴシック" charset="0"/>
              </a:rPr>
              <a:t> to achieve (the output/outcome) but not </a:t>
            </a:r>
            <a:r>
              <a:rPr lang="en-GB" i="1" dirty="0">
                <a:solidFill>
                  <a:srgbClr val="000099"/>
                </a:solidFill>
                <a:latin typeface="Arial" pitchFamily="34" charset="0"/>
                <a:ea typeface="ＭＳ Ｐゴシック" charset="0"/>
                <a:cs typeface="ＭＳ Ｐゴシック" charset="0"/>
              </a:rPr>
              <a:t>how</a:t>
            </a:r>
            <a:r>
              <a:rPr lang="en-GB" dirty="0">
                <a:solidFill>
                  <a:srgbClr val="000099"/>
                </a:solidFill>
                <a:latin typeface="Arial" pitchFamily="34" charset="0"/>
                <a:ea typeface="ＭＳ Ｐゴシック" charset="0"/>
                <a:cs typeface="ＭＳ Ｐゴシック" charset="0"/>
              </a:rPr>
              <a:t> to achieve it.</a:t>
            </a:r>
          </a:p>
        </p:txBody>
      </p:sp>
    </p:spTree>
    <p:extLst>
      <p:ext uri="{BB962C8B-B14F-4D97-AF65-F5344CB8AC3E}">
        <p14:creationId xmlns:p14="http://schemas.microsoft.com/office/powerpoint/2010/main" val="424874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ody of water with a mountain in the background&#10;&#10;Description generated with very high confidence">
            <a:extLst>
              <a:ext uri="{FF2B5EF4-FFF2-40B4-BE49-F238E27FC236}">
                <a16:creationId xmlns:a16="http://schemas.microsoft.com/office/drawing/2014/main" id="{CD10C8FD-4C47-4994-B465-096208DFD261}"/>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808" y="1366684"/>
            <a:ext cx="9129192" cy="4333112"/>
          </a:xfrm>
          <a:prstGeom prst="rect">
            <a:avLst/>
          </a:prstGeom>
        </p:spPr>
      </p:pic>
      <p:sp>
        <p:nvSpPr>
          <p:cNvPr id="2" name="Title 1">
            <a:extLst>
              <a:ext uri="{FF2B5EF4-FFF2-40B4-BE49-F238E27FC236}">
                <a16:creationId xmlns:a16="http://schemas.microsoft.com/office/drawing/2014/main" id="{F0AEC603-7F5C-4827-B837-FC742DF06902}"/>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70FD05E1-DE3B-4834-9A7C-FA15122C4205}"/>
              </a:ext>
            </a:extLst>
          </p:cNvPr>
          <p:cNvSpPr>
            <a:spLocks noGrp="1"/>
          </p:cNvSpPr>
          <p:nvPr>
            <p:ph idx="1"/>
          </p:nvPr>
        </p:nvSpPr>
        <p:spPr>
          <a:xfrm>
            <a:off x="457200" y="1470484"/>
            <a:ext cx="8229600" cy="3917032"/>
          </a:xfrm>
        </p:spPr>
        <p:txBody>
          <a:bodyPr/>
          <a:lstStyle/>
          <a:p>
            <a:r>
              <a:rPr lang="en-GB" dirty="0"/>
              <a:t>Take 5 minutes to reflect and draw out key learning points……</a:t>
            </a:r>
          </a:p>
        </p:txBody>
      </p:sp>
      <p:sp>
        <p:nvSpPr>
          <p:cNvPr id="4" name="Slide Number Placeholder 3">
            <a:extLst>
              <a:ext uri="{FF2B5EF4-FFF2-40B4-BE49-F238E27FC236}">
                <a16:creationId xmlns:a16="http://schemas.microsoft.com/office/drawing/2014/main" id="{C987B6CE-8F7A-4F1E-AD9C-FA2058445919}"/>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30</a:t>
            </a:fld>
            <a:endParaRPr lang="en-GB"/>
          </a:p>
        </p:txBody>
      </p:sp>
    </p:spTree>
    <p:extLst>
      <p:ext uri="{BB962C8B-B14F-4D97-AF65-F5344CB8AC3E}">
        <p14:creationId xmlns:p14="http://schemas.microsoft.com/office/powerpoint/2010/main" val="41752666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1600200" y="332656"/>
            <a:ext cx="5943600" cy="1143000"/>
          </a:xfrm>
        </p:spPr>
        <p:txBody>
          <a:bodyPr>
            <a:normAutofit/>
          </a:bodyPr>
          <a:lstStyle/>
          <a:p>
            <a:pPr eaLnBrk="1" hangingPunct="1">
              <a:defRPr/>
            </a:pPr>
            <a:r>
              <a:rPr lang="en-US" dirty="0"/>
              <a:t>  </a:t>
            </a:r>
            <a:r>
              <a:rPr lang="en-US" sz="6600" dirty="0"/>
              <a:t>Questions?</a:t>
            </a:r>
            <a:endParaRPr lang="en-GB" sz="6600" dirty="0"/>
          </a:p>
        </p:txBody>
      </p:sp>
      <p:sp>
        <p:nvSpPr>
          <p:cNvPr id="133121" name="Rectangle 16"/>
          <p:cNvSpPr>
            <a:spLocks noGrp="1" noChangeArrowheads="1"/>
          </p:cNvSpPr>
          <p:nvPr>
            <p:ph type="sldNum" sz="quarter" idx="4294967295"/>
          </p:nvPr>
        </p:nvSpPr>
        <p:spPr bwMode="auto">
          <a:xfrm>
            <a:off x="7956376" y="6380972"/>
            <a:ext cx="730424" cy="3405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CB8187-4CB9-8040-A27B-CDA7F806B93F}" type="slidenum">
              <a:rPr lang="en-GB" sz="1200">
                <a:solidFill>
                  <a:srgbClr val="0000CC"/>
                </a:solidFill>
                <a:cs typeface="Arial" charset="0"/>
              </a:rPr>
              <a:pPr eaLnBrk="1" hangingPunct="1"/>
              <a:t>31</a:t>
            </a:fld>
            <a:endParaRPr lang="en-GB" sz="1200">
              <a:solidFill>
                <a:srgbClr val="0000CC"/>
              </a:solidFill>
              <a:cs typeface="Arial" charset="0"/>
            </a:endParaRPr>
          </a:p>
        </p:txBody>
      </p:sp>
      <p:pic>
        <p:nvPicPr>
          <p:cNvPr id="6" name="Picture 5" descr="A person wearing a black shirt&#10;&#10;Description generated with very high confidence">
            <a:extLst>
              <a:ext uri="{FF2B5EF4-FFF2-40B4-BE49-F238E27FC236}">
                <a16:creationId xmlns:a16="http://schemas.microsoft.com/office/drawing/2014/main" id="{3943DDD6-BE07-4168-AB0B-941C8E0D8B35}"/>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1850" y="1628800"/>
            <a:ext cx="6160300" cy="4079047"/>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48991</TotalTime>
  <Words>1407</Words>
  <Application>Microsoft Office PowerPoint</Application>
  <PresentationFormat>On-screen Show (4:3)</PresentationFormat>
  <Paragraphs>171</Paragraphs>
  <Slides>31</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Microsoft Sans Serif</vt:lpstr>
      <vt:lpstr>Myriad Pro</vt:lpstr>
      <vt:lpstr>20140311PresentationUWTSDTemplate</vt:lpstr>
      <vt:lpstr>BMSK6001 EMERGENT LEADERSHIP SKILLS  FOR THE WORKPLACE</vt:lpstr>
      <vt:lpstr>Session Overview</vt:lpstr>
      <vt:lpstr>Difference and Leadership</vt:lpstr>
      <vt:lpstr>Difference and Leadership</vt:lpstr>
      <vt:lpstr>Difference and Leadership</vt:lpstr>
      <vt:lpstr>Leadership and Difference</vt:lpstr>
      <vt:lpstr>Films and TV</vt:lpstr>
      <vt:lpstr>Exercise</vt:lpstr>
      <vt:lpstr>Semco</vt:lpstr>
      <vt:lpstr>Exercise: Some Questions…</vt:lpstr>
      <vt:lpstr>What are the personal and organisational reasons that led Ricardo Semler to change his leadership style so radically? </vt:lpstr>
      <vt:lpstr>Key Learning Point</vt:lpstr>
      <vt:lpstr>What might have prevented him from changing?</vt:lpstr>
      <vt:lpstr>How would you characterise Semler’s early leadership style?  And his later leadership style? </vt:lpstr>
      <vt:lpstr>Your choice…</vt:lpstr>
      <vt:lpstr>A BIG Question…</vt:lpstr>
      <vt:lpstr>Going Deeper</vt:lpstr>
      <vt:lpstr>PowerPoint Presentation</vt:lpstr>
      <vt:lpstr>Final Question…</vt:lpstr>
      <vt:lpstr>Semco – Key learning points</vt:lpstr>
      <vt:lpstr>An interview</vt:lpstr>
      <vt:lpstr>PowerPoint Presentation</vt:lpstr>
      <vt:lpstr>Six Styles of Leadership</vt:lpstr>
      <vt:lpstr>Daniel Goleman – Climate (factors that influence an organisation’s ‘working environment’</vt:lpstr>
      <vt:lpstr>Styles on Drivers of Climate</vt:lpstr>
      <vt:lpstr>The Six Styles at a Glance</vt:lpstr>
      <vt:lpstr>The Six Styles at a Glance</vt:lpstr>
      <vt:lpstr>Some more thoughts…</vt:lpstr>
      <vt:lpstr>Empowerment – Starting Point</vt:lpstr>
      <vt:lpstr>Reflection</vt:lpstr>
      <vt:lpstr>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Paul Tinkler</cp:lastModifiedBy>
  <cp:revision>716</cp:revision>
  <cp:lastPrinted>2013-06-14T16:15:20Z</cp:lastPrinted>
  <dcterms:created xsi:type="dcterms:W3CDTF">2009-10-03T09:07:46Z</dcterms:created>
  <dcterms:modified xsi:type="dcterms:W3CDTF">2019-05-29T09:27:47Z</dcterms:modified>
</cp:coreProperties>
</file>