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sldIdLst>
    <p:sldId id="256" r:id="rId2"/>
    <p:sldId id="257" r:id="rId3"/>
    <p:sldId id="258" r:id="rId4"/>
    <p:sldId id="259" r:id="rId5"/>
    <p:sldId id="260" r:id="rId6"/>
    <p:sldId id="261" r:id="rId7"/>
    <p:sldId id="262" r:id="rId8"/>
    <p:sldId id="263" r:id="rId9"/>
    <p:sldId id="264" r:id="rId10"/>
    <p:sldId id="284" r:id="rId11"/>
    <p:sldId id="285" r:id="rId12"/>
    <p:sldId id="286" r:id="rId13"/>
    <p:sldId id="283" r:id="rId14"/>
    <p:sldId id="266" r:id="rId15"/>
    <p:sldId id="267" r:id="rId16"/>
    <p:sldId id="268" r:id="rId17"/>
    <p:sldId id="269" r:id="rId18"/>
    <p:sldId id="270" r:id="rId19"/>
    <p:sldId id="272" r:id="rId20"/>
    <p:sldId id="287" r:id="rId21"/>
    <p:sldId id="273" r:id="rId22"/>
    <p:sldId id="274" r:id="rId23"/>
    <p:sldId id="275" r:id="rId24"/>
    <p:sldId id="277" r:id="rId25"/>
    <p:sldId id="280" r:id="rId26"/>
    <p:sldId id="282"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25" autoAdjust="0"/>
    <p:restoredTop sz="94660"/>
  </p:normalViewPr>
  <p:slideViewPr>
    <p:cSldViewPr snapToGrid="0">
      <p:cViewPr varScale="1">
        <p:scale>
          <a:sx n="72" d="100"/>
          <a:sy n="72" d="100"/>
        </p:scale>
        <p:origin x="57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3D2F6F-2002-40F3-A2F4-CF349F00BDF8}"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US"/>
        </a:p>
      </dgm:t>
    </dgm:pt>
    <dgm:pt modelId="{64058252-FE18-42F2-9A77-F2909C929854}">
      <dgm:prSet phldrT="[Text]" custT="1"/>
      <dgm:spPr/>
      <dgm:t>
        <a:bodyPr/>
        <a:lstStyle/>
        <a:p>
          <a:r>
            <a:rPr lang="en-US" sz="2000" b="0" dirty="0"/>
            <a:t>Mental Health </a:t>
          </a:r>
        </a:p>
      </dgm:t>
    </dgm:pt>
    <dgm:pt modelId="{7D4F6A3F-C887-4018-B9AA-8082EB9836BB}" type="parTrans" cxnId="{50B8400A-E72F-45BE-ADD1-A5DFAF8F434F}">
      <dgm:prSet/>
      <dgm:spPr/>
      <dgm:t>
        <a:bodyPr/>
        <a:lstStyle/>
        <a:p>
          <a:endParaRPr lang="en-US"/>
        </a:p>
      </dgm:t>
    </dgm:pt>
    <dgm:pt modelId="{04F3F053-8434-4915-AC6A-7A2C6DC1F0DA}" type="sibTrans" cxnId="{50B8400A-E72F-45BE-ADD1-A5DFAF8F434F}">
      <dgm:prSet/>
      <dgm:spPr/>
      <dgm:t>
        <a:bodyPr/>
        <a:lstStyle/>
        <a:p>
          <a:endParaRPr lang="en-US"/>
        </a:p>
      </dgm:t>
    </dgm:pt>
    <dgm:pt modelId="{2DE4E813-A16A-4D54-8432-30B13B28003B}">
      <dgm:prSet phldrT="[Text]" custT="1"/>
      <dgm:spPr>
        <a:solidFill>
          <a:schemeClr val="accent5">
            <a:lumMod val="75000"/>
          </a:schemeClr>
        </a:solidFill>
      </dgm:spPr>
      <dgm:t>
        <a:bodyPr/>
        <a:lstStyle/>
        <a:p>
          <a:r>
            <a:rPr lang="en-US" sz="1800" dirty="0"/>
            <a:t>Mental illness</a:t>
          </a:r>
        </a:p>
      </dgm:t>
    </dgm:pt>
    <dgm:pt modelId="{E3670F6A-CEFF-49A0-96BD-2EA28B1E2CFE}" type="parTrans" cxnId="{266551EC-9D27-4F60-A166-786BF1A6F108}">
      <dgm:prSet/>
      <dgm:spPr/>
      <dgm:t>
        <a:bodyPr/>
        <a:lstStyle/>
        <a:p>
          <a:endParaRPr lang="en-US"/>
        </a:p>
      </dgm:t>
    </dgm:pt>
    <dgm:pt modelId="{608B238A-22BC-4ED9-A29B-CD5042B309AA}" type="sibTrans" cxnId="{266551EC-9D27-4F60-A166-786BF1A6F108}">
      <dgm:prSet/>
      <dgm:spPr/>
      <dgm:t>
        <a:bodyPr/>
        <a:lstStyle/>
        <a:p>
          <a:endParaRPr lang="en-US"/>
        </a:p>
      </dgm:t>
    </dgm:pt>
    <dgm:pt modelId="{C5DC33C4-CBCF-4B2B-A758-8262085CB07C}">
      <dgm:prSet phldrT="[Text]" custT="1"/>
      <dgm:spPr>
        <a:solidFill>
          <a:schemeClr val="accent2">
            <a:lumMod val="75000"/>
          </a:schemeClr>
        </a:solidFill>
      </dgm:spPr>
      <dgm:t>
        <a:bodyPr/>
        <a:lstStyle/>
        <a:p>
          <a:r>
            <a:rPr lang="en-US" sz="1800" dirty="0">
              <a:solidFill>
                <a:schemeClr val="tx1"/>
              </a:solidFill>
            </a:rPr>
            <a:t>Anxiety </a:t>
          </a:r>
        </a:p>
      </dgm:t>
    </dgm:pt>
    <dgm:pt modelId="{ACAE98D4-7B7F-4712-875D-B81E05EE9BA1}" type="parTrans" cxnId="{CAA4A53B-55D2-41FA-80D5-E863B2B1D225}">
      <dgm:prSet/>
      <dgm:spPr/>
      <dgm:t>
        <a:bodyPr/>
        <a:lstStyle/>
        <a:p>
          <a:endParaRPr lang="en-US"/>
        </a:p>
      </dgm:t>
    </dgm:pt>
    <dgm:pt modelId="{2A0DF5E7-A256-45BA-8708-CC7996FEA5BF}" type="sibTrans" cxnId="{CAA4A53B-55D2-41FA-80D5-E863B2B1D225}">
      <dgm:prSet/>
      <dgm:spPr/>
      <dgm:t>
        <a:bodyPr/>
        <a:lstStyle/>
        <a:p>
          <a:endParaRPr lang="en-US"/>
        </a:p>
      </dgm:t>
    </dgm:pt>
    <dgm:pt modelId="{EAFBD731-0FC7-44FC-B2EC-1481683F2398}">
      <dgm:prSet phldrT="[Text]" custT="1"/>
      <dgm:spPr>
        <a:solidFill>
          <a:schemeClr val="accent2">
            <a:lumMod val="75000"/>
          </a:schemeClr>
        </a:solidFill>
      </dgm:spPr>
      <dgm:t>
        <a:bodyPr/>
        <a:lstStyle/>
        <a:p>
          <a:r>
            <a:rPr lang="en-US" sz="1600" dirty="0">
              <a:solidFill>
                <a:schemeClr val="tx1"/>
              </a:solidFill>
            </a:rPr>
            <a:t>ADHD</a:t>
          </a:r>
        </a:p>
      </dgm:t>
    </dgm:pt>
    <dgm:pt modelId="{21FA69FE-E02B-4BBE-9733-2C9AA7F93A5E}" type="parTrans" cxnId="{26009309-7B49-4A92-9C0A-404859EC1C10}">
      <dgm:prSet/>
      <dgm:spPr/>
      <dgm:t>
        <a:bodyPr/>
        <a:lstStyle/>
        <a:p>
          <a:endParaRPr lang="en-US"/>
        </a:p>
      </dgm:t>
    </dgm:pt>
    <dgm:pt modelId="{55D14AFD-4FE0-4CC3-8EE2-040078E5DB19}" type="sibTrans" cxnId="{26009309-7B49-4A92-9C0A-404859EC1C10}">
      <dgm:prSet/>
      <dgm:spPr/>
      <dgm:t>
        <a:bodyPr/>
        <a:lstStyle/>
        <a:p>
          <a:endParaRPr lang="en-US"/>
        </a:p>
      </dgm:t>
    </dgm:pt>
    <dgm:pt modelId="{9EA2BD73-7047-4B2B-946B-D9C41426E076}">
      <dgm:prSet phldrT="[Text]" custT="1"/>
      <dgm:spPr>
        <a:solidFill>
          <a:schemeClr val="accent5">
            <a:lumMod val="75000"/>
          </a:schemeClr>
        </a:solidFill>
      </dgm:spPr>
      <dgm:t>
        <a:bodyPr/>
        <a:lstStyle/>
        <a:p>
          <a:r>
            <a:rPr lang="en-US" sz="1600" dirty="0"/>
            <a:t>mental/psychological </a:t>
          </a:r>
        </a:p>
        <a:p>
          <a:r>
            <a:rPr lang="en-US" sz="1600" dirty="0"/>
            <a:t>Well-being</a:t>
          </a:r>
        </a:p>
      </dgm:t>
    </dgm:pt>
    <dgm:pt modelId="{8B6F003F-882D-4962-86CF-D4DE4F959D15}" type="parTrans" cxnId="{E8284AA8-F597-4084-9EF6-53BB2B2B74D4}">
      <dgm:prSet/>
      <dgm:spPr/>
      <dgm:t>
        <a:bodyPr/>
        <a:lstStyle/>
        <a:p>
          <a:endParaRPr lang="en-US"/>
        </a:p>
      </dgm:t>
    </dgm:pt>
    <dgm:pt modelId="{B5B490CA-4701-477F-B4B0-6DA0FCBF2E06}" type="sibTrans" cxnId="{E8284AA8-F597-4084-9EF6-53BB2B2B74D4}">
      <dgm:prSet/>
      <dgm:spPr/>
      <dgm:t>
        <a:bodyPr/>
        <a:lstStyle/>
        <a:p>
          <a:endParaRPr lang="en-US"/>
        </a:p>
      </dgm:t>
    </dgm:pt>
    <dgm:pt modelId="{098EBD91-F6A1-4988-82B7-A41C668EC867}">
      <dgm:prSet phldrT="[Text]" custT="1"/>
      <dgm:spPr>
        <a:solidFill>
          <a:schemeClr val="accent2">
            <a:lumMod val="75000"/>
          </a:schemeClr>
        </a:solidFill>
      </dgm:spPr>
      <dgm:t>
        <a:bodyPr/>
        <a:lstStyle/>
        <a:p>
          <a:r>
            <a:rPr lang="en-US" sz="1800" dirty="0">
              <a:solidFill>
                <a:schemeClr val="tx1"/>
              </a:solidFill>
            </a:rPr>
            <a:t>Is life worthwhile </a:t>
          </a:r>
          <a:r>
            <a:rPr lang="en-US" sz="1200" dirty="0"/>
            <a:t>?</a:t>
          </a:r>
        </a:p>
      </dgm:t>
    </dgm:pt>
    <dgm:pt modelId="{EEC12240-B75D-4822-BF13-1470B5016BE5}" type="parTrans" cxnId="{FADB9F2B-E243-4BD5-804B-4DE7D17349B4}">
      <dgm:prSet/>
      <dgm:spPr/>
      <dgm:t>
        <a:bodyPr/>
        <a:lstStyle/>
        <a:p>
          <a:endParaRPr lang="en-US"/>
        </a:p>
      </dgm:t>
    </dgm:pt>
    <dgm:pt modelId="{A02ECF4A-1A4B-4D28-93E5-2F533C0F8148}" type="sibTrans" cxnId="{FADB9F2B-E243-4BD5-804B-4DE7D17349B4}">
      <dgm:prSet/>
      <dgm:spPr/>
      <dgm:t>
        <a:bodyPr/>
        <a:lstStyle/>
        <a:p>
          <a:endParaRPr lang="en-US"/>
        </a:p>
      </dgm:t>
    </dgm:pt>
    <dgm:pt modelId="{BF7B4EDA-69D7-4F9E-BB7E-5A8F68BD7D38}">
      <dgm:prSet phldrT="[Text]" custT="1"/>
      <dgm:spPr>
        <a:solidFill>
          <a:schemeClr val="accent2">
            <a:lumMod val="75000"/>
          </a:schemeClr>
        </a:solidFill>
      </dgm:spPr>
      <dgm:t>
        <a:bodyPr/>
        <a:lstStyle/>
        <a:p>
          <a:r>
            <a:rPr lang="en-US" sz="1800" dirty="0">
              <a:solidFill>
                <a:schemeClr val="tx1"/>
              </a:solidFill>
            </a:rPr>
            <a:t>Depression</a:t>
          </a:r>
        </a:p>
      </dgm:t>
    </dgm:pt>
    <dgm:pt modelId="{8A6145D5-A89A-4F67-91B2-7EB5AA0786DA}" type="parTrans" cxnId="{F7096752-9006-49CE-905D-BCA2622F1B33}">
      <dgm:prSet/>
      <dgm:spPr/>
      <dgm:t>
        <a:bodyPr/>
        <a:lstStyle/>
        <a:p>
          <a:endParaRPr lang="en-US"/>
        </a:p>
      </dgm:t>
    </dgm:pt>
    <dgm:pt modelId="{751C8DB0-6BB4-49C8-B842-27D5B4C1E856}" type="sibTrans" cxnId="{F7096752-9006-49CE-905D-BCA2622F1B33}">
      <dgm:prSet/>
      <dgm:spPr/>
      <dgm:t>
        <a:bodyPr/>
        <a:lstStyle/>
        <a:p>
          <a:endParaRPr lang="en-US"/>
        </a:p>
      </dgm:t>
    </dgm:pt>
    <dgm:pt modelId="{2009C53C-88A5-439B-845D-B6081D894CB4}">
      <dgm:prSet phldrT="[Text]" custT="1"/>
      <dgm:spPr>
        <a:solidFill>
          <a:schemeClr val="accent2">
            <a:lumMod val="75000"/>
          </a:schemeClr>
        </a:solidFill>
      </dgm:spPr>
      <dgm:t>
        <a:bodyPr/>
        <a:lstStyle/>
        <a:p>
          <a:r>
            <a:rPr lang="en-US" sz="1200" dirty="0"/>
            <a:t> </a:t>
          </a:r>
          <a:r>
            <a:rPr lang="en-US" sz="1800" dirty="0">
              <a:solidFill>
                <a:schemeClr val="tx1"/>
              </a:solidFill>
            </a:rPr>
            <a:t>Bi-Polar disorder</a:t>
          </a:r>
        </a:p>
      </dgm:t>
    </dgm:pt>
    <dgm:pt modelId="{09ADADF9-3461-4D31-A73D-60DC0F72D157}" type="parTrans" cxnId="{A193D9E3-EDB1-4547-8EF7-33D795B5F2BC}">
      <dgm:prSet/>
      <dgm:spPr/>
      <dgm:t>
        <a:bodyPr/>
        <a:lstStyle/>
        <a:p>
          <a:endParaRPr lang="en-US"/>
        </a:p>
      </dgm:t>
    </dgm:pt>
    <dgm:pt modelId="{AEC17AC8-62CB-4EBE-8329-BE4B2D081D9A}" type="sibTrans" cxnId="{A193D9E3-EDB1-4547-8EF7-33D795B5F2BC}">
      <dgm:prSet/>
      <dgm:spPr/>
      <dgm:t>
        <a:bodyPr/>
        <a:lstStyle/>
        <a:p>
          <a:endParaRPr lang="en-US"/>
        </a:p>
      </dgm:t>
    </dgm:pt>
    <dgm:pt modelId="{4AF14BAB-E30E-46CB-8C20-D3EDAEA149E9}" type="pres">
      <dgm:prSet presAssocID="{2E3D2F6F-2002-40F3-A2F4-CF349F00BDF8}" presName="diagram" presStyleCnt="0">
        <dgm:presLayoutVars>
          <dgm:chPref val="1"/>
          <dgm:dir/>
          <dgm:animOne val="branch"/>
          <dgm:animLvl val="lvl"/>
          <dgm:resizeHandles val="exact"/>
        </dgm:presLayoutVars>
      </dgm:prSet>
      <dgm:spPr/>
    </dgm:pt>
    <dgm:pt modelId="{54877606-105A-45FD-AADE-0314980E743A}" type="pres">
      <dgm:prSet presAssocID="{64058252-FE18-42F2-9A77-F2909C929854}" presName="root1" presStyleCnt="0"/>
      <dgm:spPr/>
    </dgm:pt>
    <dgm:pt modelId="{4B099F50-51A4-46A8-935C-5133529391A2}" type="pres">
      <dgm:prSet presAssocID="{64058252-FE18-42F2-9A77-F2909C929854}" presName="LevelOneTextNode" presStyleLbl="node0" presStyleIdx="0" presStyleCnt="1" custLinFactNeighborY="-2764">
        <dgm:presLayoutVars>
          <dgm:chPref val="3"/>
        </dgm:presLayoutVars>
      </dgm:prSet>
      <dgm:spPr/>
    </dgm:pt>
    <dgm:pt modelId="{8AA206A6-E25C-4430-81CF-A59FF2E5DC70}" type="pres">
      <dgm:prSet presAssocID="{64058252-FE18-42F2-9A77-F2909C929854}" presName="level2hierChild" presStyleCnt="0"/>
      <dgm:spPr/>
    </dgm:pt>
    <dgm:pt modelId="{945F6D3C-7F9A-4DD2-8539-77E2D8B6EEF9}" type="pres">
      <dgm:prSet presAssocID="{E3670F6A-CEFF-49A0-96BD-2EA28B1E2CFE}" presName="conn2-1" presStyleLbl="parChTrans1D2" presStyleIdx="0" presStyleCnt="2"/>
      <dgm:spPr/>
    </dgm:pt>
    <dgm:pt modelId="{0AC194C5-3543-4E4C-A1AD-9878F2A1BC3D}" type="pres">
      <dgm:prSet presAssocID="{E3670F6A-CEFF-49A0-96BD-2EA28B1E2CFE}" presName="connTx" presStyleLbl="parChTrans1D2" presStyleIdx="0" presStyleCnt="2"/>
      <dgm:spPr/>
    </dgm:pt>
    <dgm:pt modelId="{650F86AA-C1B0-474E-9929-AA127A6F1AD1}" type="pres">
      <dgm:prSet presAssocID="{2DE4E813-A16A-4D54-8432-30B13B28003B}" presName="root2" presStyleCnt="0"/>
      <dgm:spPr/>
    </dgm:pt>
    <dgm:pt modelId="{F470C4F5-078E-4AFA-9DF3-CBA97EF3B559}" type="pres">
      <dgm:prSet presAssocID="{2DE4E813-A16A-4D54-8432-30B13B28003B}" presName="LevelTwoTextNode" presStyleLbl="node2" presStyleIdx="0" presStyleCnt="2">
        <dgm:presLayoutVars>
          <dgm:chPref val="3"/>
        </dgm:presLayoutVars>
      </dgm:prSet>
      <dgm:spPr/>
    </dgm:pt>
    <dgm:pt modelId="{9C20BA3B-74BA-4D1D-B4E7-F80CEBB9176A}" type="pres">
      <dgm:prSet presAssocID="{2DE4E813-A16A-4D54-8432-30B13B28003B}" presName="level3hierChild" presStyleCnt="0"/>
      <dgm:spPr/>
    </dgm:pt>
    <dgm:pt modelId="{CAE936FB-9165-45E7-9B8B-C3C6110AC3D4}" type="pres">
      <dgm:prSet presAssocID="{ACAE98D4-7B7F-4712-875D-B81E05EE9BA1}" presName="conn2-1" presStyleLbl="parChTrans1D3" presStyleIdx="0" presStyleCnt="5"/>
      <dgm:spPr/>
    </dgm:pt>
    <dgm:pt modelId="{E2D18997-A3FE-4C22-9948-4703329C858B}" type="pres">
      <dgm:prSet presAssocID="{ACAE98D4-7B7F-4712-875D-B81E05EE9BA1}" presName="connTx" presStyleLbl="parChTrans1D3" presStyleIdx="0" presStyleCnt="5"/>
      <dgm:spPr/>
    </dgm:pt>
    <dgm:pt modelId="{3E667DF2-1066-47D3-A216-DFF8AEA092FA}" type="pres">
      <dgm:prSet presAssocID="{C5DC33C4-CBCF-4B2B-A758-8262085CB07C}" presName="root2" presStyleCnt="0"/>
      <dgm:spPr/>
    </dgm:pt>
    <dgm:pt modelId="{1F56C3D3-FBB3-4943-A9C8-71422E2563C7}" type="pres">
      <dgm:prSet presAssocID="{C5DC33C4-CBCF-4B2B-A758-8262085CB07C}" presName="LevelTwoTextNode" presStyleLbl="node3" presStyleIdx="0" presStyleCnt="5">
        <dgm:presLayoutVars>
          <dgm:chPref val="3"/>
        </dgm:presLayoutVars>
      </dgm:prSet>
      <dgm:spPr/>
    </dgm:pt>
    <dgm:pt modelId="{D157363F-553D-43D4-87F6-8EE8D24EB56C}" type="pres">
      <dgm:prSet presAssocID="{C5DC33C4-CBCF-4B2B-A758-8262085CB07C}" presName="level3hierChild" presStyleCnt="0"/>
      <dgm:spPr/>
    </dgm:pt>
    <dgm:pt modelId="{E9007196-5D00-4A62-A956-F0EF28D867C8}" type="pres">
      <dgm:prSet presAssocID="{21FA69FE-E02B-4BBE-9733-2C9AA7F93A5E}" presName="conn2-1" presStyleLbl="parChTrans1D3" presStyleIdx="1" presStyleCnt="5"/>
      <dgm:spPr/>
    </dgm:pt>
    <dgm:pt modelId="{9D2DA324-D50B-44AA-A362-117FCFAE9D56}" type="pres">
      <dgm:prSet presAssocID="{21FA69FE-E02B-4BBE-9733-2C9AA7F93A5E}" presName="connTx" presStyleLbl="parChTrans1D3" presStyleIdx="1" presStyleCnt="5"/>
      <dgm:spPr/>
    </dgm:pt>
    <dgm:pt modelId="{68CFE76E-5520-4ED6-9869-C21BB5D7BE72}" type="pres">
      <dgm:prSet presAssocID="{EAFBD731-0FC7-44FC-B2EC-1481683F2398}" presName="root2" presStyleCnt="0"/>
      <dgm:spPr/>
    </dgm:pt>
    <dgm:pt modelId="{24814819-5DD9-4D54-9BB8-BEB51F148B3E}" type="pres">
      <dgm:prSet presAssocID="{EAFBD731-0FC7-44FC-B2EC-1481683F2398}" presName="LevelTwoTextNode" presStyleLbl="node3" presStyleIdx="1" presStyleCnt="5" custLinFactNeighborX="2280" custLinFactNeighborY="5039">
        <dgm:presLayoutVars>
          <dgm:chPref val="3"/>
        </dgm:presLayoutVars>
      </dgm:prSet>
      <dgm:spPr/>
    </dgm:pt>
    <dgm:pt modelId="{2AD085DD-E90B-4396-9DC0-A49B31BB056E}" type="pres">
      <dgm:prSet presAssocID="{EAFBD731-0FC7-44FC-B2EC-1481683F2398}" presName="level3hierChild" presStyleCnt="0"/>
      <dgm:spPr/>
    </dgm:pt>
    <dgm:pt modelId="{51D15268-824A-43EA-85C7-F6E6F50FA765}" type="pres">
      <dgm:prSet presAssocID="{8A6145D5-A89A-4F67-91B2-7EB5AA0786DA}" presName="conn2-1" presStyleLbl="parChTrans1D3" presStyleIdx="2" presStyleCnt="5"/>
      <dgm:spPr/>
    </dgm:pt>
    <dgm:pt modelId="{A40A35AA-CBF7-4DE5-B2F8-B1775C462E36}" type="pres">
      <dgm:prSet presAssocID="{8A6145D5-A89A-4F67-91B2-7EB5AA0786DA}" presName="connTx" presStyleLbl="parChTrans1D3" presStyleIdx="2" presStyleCnt="5"/>
      <dgm:spPr/>
    </dgm:pt>
    <dgm:pt modelId="{3D0669FE-C18B-4CED-BD23-891DF35F3F0D}" type="pres">
      <dgm:prSet presAssocID="{BF7B4EDA-69D7-4F9E-BB7E-5A8F68BD7D38}" presName="root2" presStyleCnt="0"/>
      <dgm:spPr/>
    </dgm:pt>
    <dgm:pt modelId="{0A22A422-F01B-4F50-9152-D1E1A35BD240}" type="pres">
      <dgm:prSet presAssocID="{BF7B4EDA-69D7-4F9E-BB7E-5A8F68BD7D38}" presName="LevelTwoTextNode" presStyleLbl="node3" presStyleIdx="2" presStyleCnt="5">
        <dgm:presLayoutVars>
          <dgm:chPref val="3"/>
        </dgm:presLayoutVars>
      </dgm:prSet>
      <dgm:spPr/>
    </dgm:pt>
    <dgm:pt modelId="{EE87423B-04E2-4476-AD8B-38CC3D8D1E15}" type="pres">
      <dgm:prSet presAssocID="{BF7B4EDA-69D7-4F9E-BB7E-5A8F68BD7D38}" presName="level3hierChild" presStyleCnt="0"/>
      <dgm:spPr/>
    </dgm:pt>
    <dgm:pt modelId="{F6669E70-DF84-45C0-9D13-1043604EBF94}" type="pres">
      <dgm:prSet presAssocID="{09ADADF9-3461-4D31-A73D-60DC0F72D157}" presName="conn2-1" presStyleLbl="parChTrans1D3" presStyleIdx="3" presStyleCnt="5"/>
      <dgm:spPr/>
    </dgm:pt>
    <dgm:pt modelId="{D7605CEF-5E01-4275-BB67-E3E95AD52080}" type="pres">
      <dgm:prSet presAssocID="{09ADADF9-3461-4D31-A73D-60DC0F72D157}" presName="connTx" presStyleLbl="parChTrans1D3" presStyleIdx="3" presStyleCnt="5"/>
      <dgm:spPr/>
    </dgm:pt>
    <dgm:pt modelId="{D5115F6F-8F19-4D02-8A7E-231687930BCE}" type="pres">
      <dgm:prSet presAssocID="{2009C53C-88A5-439B-845D-B6081D894CB4}" presName="root2" presStyleCnt="0"/>
      <dgm:spPr/>
    </dgm:pt>
    <dgm:pt modelId="{74033DB3-D76C-46AF-B302-F2583950E40B}" type="pres">
      <dgm:prSet presAssocID="{2009C53C-88A5-439B-845D-B6081D894CB4}" presName="LevelTwoTextNode" presStyleLbl="node3" presStyleIdx="3" presStyleCnt="5">
        <dgm:presLayoutVars>
          <dgm:chPref val="3"/>
        </dgm:presLayoutVars>
      </dgm:prSet>
      <dgm:spPr/>
    </dgm:pt>
    <dgm:pt modelId="{B6B10ED9-768A-482A-AFC7-0D1CEA31B659}" type="pres">
      <dgm:prSet presAssocID="{2009C53C-88A5-439B-845D-B6081D894CB4}" presName="level3hierChild" presStyleCnt="0"/>
      <dgm:spPr/>
    </dgm:pt>
    <dgm:pt modelId="{F4D8BF34-67B0-47B5-AC80-D1A8AB14A897}" type="pres">
      <dgm:prSet presAssocID="{8B6F003F-882D-4962-86CF-D4DE4F959D15}" presName="conn2-1" presStyleLbl="parChTrans1D2" presStyleIdx="1" presStyleCnt="2"/>
      <dgm:spPr/>
    </dgm:pt>
    <dgm:pt modelId="{C7FE9290-1DCF-4BFE-B0F4-9F92CCEBDE72}" type="pres">
      <dgm:prSet presAssocID="{8B6F003F-882D-4962-86CF-D4DE4F959D15}" presName="connTx" presStyleLbl="parChTrans1D2" presStyleIdx="1" presStyleCnt="2"/>
      <dgm:spPr/>
    </dgm:pt>
    <dgm:pt modelId="{44A5C64F-0D88-400E-BB56-48910BA31ADF}" type="pres">
      <dgm:prSet presAssocID="{9EA2BD73-7047-4B2B-946B-D9C41426E076}" presName="root2" presStyleCnt="0"/>
      <dgm:spPr/>
    </dgm:pt>
    <dgm:pt modelId="{B6AFB5B2-26E2-4145-BAD9-E7EA520E03AA}" type="pres">
      <dgm:prSet presAssocID="{9EA2BD73-7047-4B2B-946B-D9C41426E076}" presName="LevelTwoTextNode" presStyleLbl="node2" presStyleIdx="1" presStyleCnt="2">
        <dgm:presLayoutVars>
          <dgm:chPref val="3"/>
        </dgm:presLayoutVars>
      </dgm:prSet>
      <dgm:spPr/>
    </dgm:pt>
    <dgm:pt modelId="{49710515-10BD-4683-B29A-BAE26042E36F}" type="pres">
      <dgm:prSet presAssocID="{9EA2BD73-7047-4B2B-946B-D9C41426E076}" presName="level3hierChild" presStyleCnt="0"/>
      <dgm:spPr/>
    </dgm:pt>
    <dgm:pt modelId="{05254014-D959-4727-B57D-E7711939F08C}" type="pres">
      <dgm:prSet presAssocID="{EEC12240-B75D-4822-BF13-1470B5016BE5}" presName="conn2-1" presStyleLbl="parChTrans1D3" presStyleIdx="4" presStyleCnt="5"/>
      <dgm:spPr/>
    </dgm:pt>
    <dgm:pt modelId="{D5CBA947-E8CB-4FB0-9839-B5862DC4972C}" type="pres">
      <dgm:prSet presAssocID="{EEC12240-B75D-4822-BF13-1470B5016BE5}" presName="connTx" presStyleLbl="parChTrans1D3" presStyleIdx="4" presStyleCnt="5"/>
      <dgm:spPr/>
    </dgm:pt>
    <dgm:pt modelId="{09DBE633-D9E9-46B9-82A3-AA900FF57932}" type="pres">
      <dgm:prSet presAssocID="{098EBD91-F6A1-4988-82B7-A41C668EC867}" presName="root2" presStyleCnt="0"/>
      <dgm:spPr/>
    </dgm:pt>
    <dgm:pt modelId="{5D9E3930-D910-4CFC-A300-2E14BA2F1C21}" type="pres">
      <dgm:prSet presAssocID="{098EBD91-F6A1-4988-82B7-A41C668EC867}" presName="LevelTwoTextNode" presStyleLbl="node3" presStyleIdx="4" presStyleCnt="5">
        <dgm:presLayoutVars>
          <dgm:chPref val="3"/>
        </dgm:presLayoutVars>
      </dgm:prSet>
      <dgm:spPr/>
    </dgm:pt>
    <dgm:pt modelId="{79F5884A-3806-4458-893A-E934FDB48257}" type="pres">
      <dgm:prSet presAssocID="{098EBD91-F6A1-4988-82B7-A41C668EC867}" presName="level3hierChild" presStyleCnt="0"/>
      <dgm:spPr/>
    </dgm:pt>
  </dgm:ptLst>
  <dgm:cxnLst>
    <dgm:cxn modelId="{26009309-7B49-4A92-9C0A-404859EC1C10}" srcId="{2DE4E813-A16A-4D54-8432-30B13B28003B}" destId="{EAFBD731-0FC7-44FC-B2EC-1481683F2398}" srcOrd="1" destOrd="0" parTransId="{21FA69FE-E02B-4BBE-9733-2C9AA7F93A5E}" sibTransId="{55D14AFD-4FE0-4CC3-8EE2-040078E5DB19}"/>
    <dgm:cxn modelId="{50B8400A-E72F-45BE-ADD1-A5DFAF8F434F}" srcId="{2E3D2F6F-2002-40F3-A2F4-CF349F00BDF8}" destId="{64058252-FE18-42F2-9A77-F2909C929854}" srcOrd="0" destOrd="0" parTransId="{7D4F6A3F-C887-4018-B9AA-8082EB9836BB}" sibTransId="{04F3F053-8434-4915-AC6A-7A2C6DC1F0DA}"/>
    <dgm:cxn modelId="{30A01111-25A0-47B2-8A66-C36C20E78EA4}" type="presOf" srcId="{8B6F003F-882D-4962-86CF-D4DE4F959D15}" destId="{F4D8BF34-67B0-47B5-AC80-D1A8AB14A897}" srcOrd="0" destOrd="0" presId="urn:microsoft.com/office/officeart/2005/8/layout/hierarchy2"/>
    <dgm:cxn modelId="{630CA211-7026-4D0D-A937-C92D77D6D51F}" type="presOf" srcId="{BF7B4EDA-69D7-4F9E-BB7E-5A8F68BD7D38}" destId="{0A22A422-F01B-4F50-9152-D1E1A35BD240}" srcOrd="0" destOrd="0" presId="urn:microsoft.com/office/officeart/2005/8/layout/hierarchy2"/>
    <dgm:cxn modelId="{FBED8B18-2EA7-4A38-95CD-180B0DD05AB2}" type="presOf" srcId="{098EBD91-F6A1-4988-82B7-A41C668EC867}" destId="{5D9E3930-D910-4CFC-A300-2E14BA2F1C21}" srcOrd="0" destOrd="0" presId="urn:microsoft.com/office/officeart/2005/8/layout/hierarchy2"/>
    <dgm:cxn modelId="{9962081B-D155-46A5-9D9D-A49F31538E1B}" type="presOf" srcId="{E3670F6A-CEFF-49A0-96BD-2EA28B1E2CFE}" destId="{945F6D3C-7F9A-4DD2-8539-77E2D8B6EEF9}" srcOrd="0" destOrd="0" presId="urn:microsoft.com/office/officeart/2005/8/layout/hierarchy2"/>
    <dgm:cxn modelId="{0C7D8723-A242-4AD3-9916-98D1F307C0A4}" type="presOf" srcId="{E3670F6A-CEFF-49A0-96BD-2EA28B1E2CFE}" destId="{0AC194C5-3543-4E4C-A1AD-9878F2A1BC3D}" srcOrd="1" destOrd="0" presId="urn:microsoft.com/office/officeart/2005/8/layout/hierarchy2"/>
    <dgm:cxn modelId="{86403027-AD92-4507-B27B-1EFCC1F72F09}" type="presOf" srcId="{21FA69FE-E02B-4BBE-9733-2C9AA7F93A5E}" destId="{E9007196-5D00-4A62-A956-F0EF28D867C8}" srcOrd="0" destOrd="0" presId="urn:microsoft.com/office/officeart/2005/8/layout/hierarchy2"/>
    <dgm:cxn modelId="{FADB9F2B-E243-4BD5-804B-4DE7D17349B4}" srcId="{9EA2BD73-7047-4B2B-946B-D9C41426E076}" destId="{098EBD91-F6A1-4988-82B7-A41C668EC867}" srcOrd="0" destOrd="0" parTransId="{EEC12240-B75D-4822-BF13-1470B5016BE5}" sibTransId="{A02ECF4A-1A4B-4D28-93E5-2F533C0F8148}"/>
    <dgm:cxn modelId="{EAF66A36-375B-4D28-8CC7-1DA378552383}" type="presOf" srcId="{8A6145D5-A89A-4F67-91B2-7EB5AA0786DA}" destId="{51D15268-824A-43EA-85C7-F6E6F50FA765}" srcOrd="0" destOrd="0" presId="urn:microsoft.com/office/officeart/2005/8/layout/hierarchy2"/>
    <dgm:cxn modelId="{CAA4A53B-55D2-41FA-80D5-E863B2B1D225}" srcId="{2DE4E813-A16A-4D54-8432-30B13B28003B}" destId="{C5DC33C4-CBCF-4B2B-A758-8262085CB07C}" srcOrd="0" destOrd="0" parTransId="{ACAE98D4-7B7F-4712-875D-B81E05EE9BA1}" sibTransId="{2A0DF5E7-A256-45BA-8708-CC7996FEA5BF}"/>
    <dgm:cxn modelId="{F7096752-9006-49CE-905D-BCA2622F1B33}" srcId="{2DE4E813-A16A-4D54-8432-30B13B28003B}" destId="{BF7B4EDA-69D7-4F9E-BB7E-5A8F68BD7D38}" srcOrd="2" destOrd="0" parTransId="{8A6145D5-A89A-4F67-91B2-7EB5AA0786DA}" sibTransId="{751C8DB0-6BB4-49C8-B842-27D5B4C1E856}"/>
    <dgm:cxn modelId="{0AD92977-1A86-4B7D-A553-6772CF4EF04C}" type="presOf" srcId="{EEC12240-B75D-4822-BF13-1470B5016BE5}" destId="{05254014-D959-4727-B57D-E7711939F08C}" srcOrd="0" destOrd="0" presId="urn:microsoft.com/office/officeart/2005/8/layout/hierarchy2"/>
    <dgm:cxn modelId="{86976678-A133-4647-8AB8-7162A341035E}" type="presOf" srcId="{C5DC33C4-CBCF-4B2B-A758-8262085CB07C}" destId="{1F56C3D3-FBB3-4943-A9C8-71422E2563C7}" srcOrd="0" destOrd="0" presId="urn:microsoft.com/office/officeart/2005/8/layout/hierarchy2"/>
    <dgm:cxn modelId="{AFE10B7E-CEC4-420E-8F5E-CA5F4C09599E}" type="presOf" srcId="{2E3D2F6F-2002-40F3-A2F4-CF349F00BDF8}" destId="{4AF14BAB-E30E-46CB-8C20-D3EDAEA149E9}" srcOrd="0" destOrd="0" presId="urn:microsoft.com/office/officeart/2005/8/layout/hierarchy2"/>
    <dgm:cxn modelId="{1CA2987F-8536-4FB4-8EF7-6B9594E2C201}" type="presOf" srcId="{ACAE98D4-7B7F-4712-875D-B81E05EE9BA1}" destId="{E2D18997-A3FE-4C22-9948-4703329C858B}" srcOrd="1" destOrd="0" presId="urn:microsoft.com/office/officeart/2005/8/layout/hierarchy2"/>
    <dgm:cxn modelId="{8E5E778E-F7E6-4202-A97F-4D4464231E69}" type="presOf" srcId="{8B6F003F-882D-4962-86CF-D4DE4F959D15}" destId="{C7FE9290-1DCF-4BFE-B0F4-9F92CCEBDE72}" srcOrd="1" destOrd="0" presId="urn:microsoft.com/office/officeart/2005/8/layout/hierarchy2"/>
    <dgm:cxn modelId="{3AA4A395-25B9-4ACE-8FB4-C849015DC677}" type="presOf" srcId="{21FA69FE-E02B-4BBE-9733-2C9AA7F93A5E}" destId="{9D2DA324-D50B-44AA-A362-117FCFAE9D56}" srcOrd="1" destOrd="0" presId="urn:microsoft.com/office/officeart/2005/8/layout/hierarchy2"/>
    <dgm:cxn modelId="{A19A3A9F-E0D9-47A6-838B-F2888FC13C6E}" type="presOf" srcId="{09ADADF9-3461-4D31-A73D-60DC0F72D157}" destId="{D7605CEF-5E01-4275-BB67-E3E95AD52080}" srcOrd="1" destOrd="0" presId="urn:microsoft.com/office/officeart/2005/8/layout/hierarchy2"/>
    <dgm:cxn modelId="{941E43A6-0A6A-4966-97E8-B33087464D58}" type="presOf" srcId="{ACAE98D4-7B7F-4712-875D-B81E05EE9BA1}" destId="{CAE936FB-9165-45E7-9B8B-C3C6110AC3D4}" srcOrd="0" destOrd="0" presId="urn:microsoft.com/office/officeart/2005/8/layout/hierarchy2"/>
    <dgm:cxn modelId="{E8284AA8-F597-4084-9EF6-53BB2B2B74D4}" srcId="{64058252-FE18-42F2-9A77-F2909C929854}" destId="{9EA2BD73-7047-4B2B-946B-D9C41426E076}" srcOrd="1" destOrd="0" parTransId="{8B6F003F-882D-4962-86CF-D4DE4F959D15}" sibTransId="{B5B490CA-4701-477F-B4B0-6DA0FCBF2E06}"/>
    <dgm:cxn modelId="{B402BCAC-BA04-4D05-A3E9-CFC885976574}" type="presOf" srcId="{2009C53C-88A5-439B-845D-B6081D894CB4}" destId="{74033DB3-D76C-46AF-B302-F2583950E40B}" srcOrd="0" destOrd="0" presId="urn:microsoft.com/office/officeart/2005/8/layout/hierarchy2"/>
    <dgm:cxn modelId="{CD7246B8-D6F6-4D75-A96E-6155DD7B7E29}" type="presOf" srcId="{EEC12240-B75D-4822-BF13-1470B5016BE5}" destId="{D5CBA947-E8CB-4FB0-9839-B5862DC4972C}" srcOrd="1" destOrd="0" presId="urn:microsoft.com/office/officeart/2005/8/layout/hierarchy2"/>
    <dgm:cxn modelId="{F78960BF-1D99-48D4-9A5C-A66FDCEF9965}" type="presOf" srcId="{09ADADF9-3461-4D31-A73D-60DC0F72D157}" destId="{F6669E70-DF84-45C0-9D13-1043604EBF94}" srcOrd="0" destOrd="0" presId="urn:microsoft.com/office/officeart/2005/8/layout/hierarchy2"/>
    <dgm:cxn modelId="{71B488C3-3781-4F42-9A09-4EE2D2396976}" type="presOf" srcId="{2DE4E813-A16A-4D54-8432-30B13B28003B}" destId="{F470C4F5-078E-4AFA-9DF3-CBA97EF3B559}" srcOrd="0" destOrd="0" presId="urn:microsoft.com/office/officeart/2005/8/layout/hierarchy2"/>
    <dgm:cxn modelId="{A46134CA-AC7D-4AD1-B4FA-4CC0340E2513}" type="presOf" srcId="{8A6145D5-A89A-4F67-91B2-7EB5AA0786DA}" destId="{A40A35AA-CBF7-4DE5-B2F8-B1775C462E36}" srcOrd="1" destOrd="0" presId="urn:microsoft.com/office/officeart/2005/8/layout/hierarchy2"/>
    <dgm:cxn modelId="{EBE869CB-F467-48DB-AC41-ED4CF6461AC0}" type="presOf" srcId="{EAFBD731-0FC7-44FC-B2EC-1481683F2398}" destId="{24814819-5DD9-4D54-9BB8-BEB51F148B3E}" srcOrd="0" destOrd="0" presId="urn:microsoft.com/office/officeart/2005/8/layout/hierarchy2"/>
    <dgm:cxn modelId="{8F51F4D6-282D-40A0-9B52-98AD7790D558}" type="presOf" srcId="{9EA2BD73-7047-4B2B-946B-D9C41426E076}" destId="{B6AFB5B2-26E2-4145-BAD9-E7EA520E03AA}" srcOrd="0" destOrd="0" presId="urn:microsoft.com/office/officeart/2005/8/layout/hierarchy2"/>
    <dgm:cxn modelId="{AFB42CDC-CE80-4800-9FAF-D24F9C5EF64F}" type="presOf" srcId="{64058252-FE18-42F2-9A77-F2909C929854}" destId="{4B099F50-51A4-46A8-935C-5133529391A2}" srcOrd="0" destOrd="0" presId="urn:microsoft.com/office/officeart/2005/8/layout/hierarchy2"/>
    <dgm:cxn modelId="{A193D9E3-EDB1-4547-8EF7-33D795B5F2BC}" srcId="{2DE4E813-A16A-4D54-8432-30B13B28003B}" destId="{2009C53C-88A5-439B-845D-B6081D894CB4}" srcOrd="3" destOrd="0" parTransId="{09ADADF9-3461-4D31-A73D-60DC0F72D157}" sibTransId="{AEC17AC8-62CB-4EBE-8329-BE4B2D081D9A}"/>
    <dgm:cxn modelId="{266551EC-9D27-4F60-A166-786BF1A6F108}" srcId="{64058252-FE18-42F2-9A77-F2909C929854}" destId="{2DE4E813-A16A-4D54-8432-30B13B28003B}" srcOrd="0" destOrd="0" parTransId="{E3670F6A-CEFF-49A0-96BD-2EA28B1E2CFE}" sibTransId="{608B238A-22BC-4ED9-A29B-CD5042B309AA}"/>
    <dgm:cxn modelId="{1D938647-E7EC-44B3-913E-96EAF0A41A29}" type="presParOf" srcId="{4AF14BAB-E30E-46CB-8C20-D3EDAEA149E9}" destId="{54877606-105A-45FD-AADE-0314980E743A}" srcOrd="0" destOrd="0" presId="urn:microsoft.com/office/officeart/2005/8/layout/hierarchy2"/>
    <dgm:cxn modelId="{EC23DD96-BD26-429C-A63B-CFDAB7E456BB}" type="presParOf" srcId="{54877606-105A-45FD-AADE-0314980E743A}" destId="{4B099F50-51A4-46A8-935C-5133529391A2}" srcOrd="0" destOrd="0" presId="urn:microsoft.com/office/officeart/2005/8/layout/hierarchy2"/>
    <dgm:cxn modelId="{1569F94A-37EC-4AE5-943E-9E4755F98950}" type="presParOf" srcId="{54877606-105A-45FD-AADE-0314980E743A}" destId="{8AA206A6-E25C-4430-81CF-A59FF2E5DC70}" srcOrd="1" destOrd="0" presId="urn:microsoft.com/office/officeart/2005/8/layout/hierarchy2"/>
    <dgm:cxn modelId="{12CEF918-9973-4F7F-9C92-2E53AA2EBEC4}" type="presParOf" srcId="{8AA206A6-E25C-4430-81CF-A59FF2E5DC70}" destId="{945F6D3C-7F9A-4DD2-8539-77E2D8B6EEF9}" srcOrd="0" destOrd="0" presId="urn:microsoft.com/office/officeart/2005/8/layout/hierarchy2"/>
    <dgm:cxn modelId="{3C10CE9B-505E-4D39-B256-05F9032C002A}" type="presParOf" srcId="{945F6D3C-7F9A-4DD2-8539-77E2D8B6EEF9}" destId="{0AC194C5-3543-4E4C-A1AD-9878F2A1BC3D}" srcOrd="0" destOrd="0" presId="urn:microsoft.com/office/officeart/2005/8/layout/hierarchy2"/>
    <dgm:cxn modelId="{ADA5EB4C-A5EB-474E-BE2A-E4C48FC69001}" type="presParOf" srcId="{8AA206A6-E25C-4430-81CF-A59FF2E5DC70}" destId="{650F86AA-C1B0-474E-9929-AA127A6F1AD1}" srcOrd="1" destOrd="0" presId="urn:microsoft.com/office/officeart/2005/8/layout/hierarchy2"/>
    <dgm:cxn modelId="{6F48908A-4CA6-4BA4-A9E9-14B4E71CDB76}" type="presParOf" srcId="{650F86AA-C1B0-474E-9929-AA127A6F1AD1}" destId="{F470C4F5-078E-4AFA-9DF3-CBA97EF3B559}" srcOrd="0" destOrd="0" presId="urn:microsoft.com/office/officeart/2005/8/layout/hierarchy2"/>
    <dgm:cxn modelId="{C5E50505-FB32-49F9-A0E5-8AE49D4C47E6}" type="presParOf" srcId="{650F86AA-C1B0-474E-9929-AA127A6F1AD1}" destId="{9C20BA3B-74BA-4D1D-B4E7-F80CEBB9176A}" srcOrd="1" destOrd="0" presId="urn:microsoft.com/office/officeart/2005/8/layout/hierarchy2"/>
    <dgm:cxn modelId="{9E95F02E-C059-4EEB-BD16-6986575D2310}" type="presParOf" srcId="{9C20BA3B-74BA-4D1D-B4E7-F80CEBB9176A}" destId="{CAE936FB-9165-45E7-9B8B-C3C6110AC3D4}" srcOrd="0" destOrd="0" presId="urn:microsoft.com/office/officeart/2005/8/layout/hierarchy2"/>
    <dgm:cxn modelId="{483F6111-128E-4F6A-A7E4-72DB8ED13E15}" type="presParOf" srcId="{CAE936FB-9165-45E7-9B8B-C3C6110AC3D4}" destId="{E2D18997-A3FE-4C22-9948-4703329C858B}" srcOrd="0" destOrd="0" presId="urn:microsoft.com/office/officeart/2005/8/layout/hierarchy2"/>
    <dgm:cxn modelId="{B1A2D042-32FC-431A-88F8-CE6143F4C6B3}" type="presParOf" srcId="{9C20BA3B-74BA-4D1D-B4E7-F80CEBB9176A}" destId="{3E667DF2-1066-47D3-A216-DFF8AEA092FA}" srcOrd="1" destOrd="0" presId="urn:microsoft.com/office/officeart/2005/8/layout/hierarchy2"/>
    <dgm:cxn modelId="{0F4101DF-891B-4B1F-8AF2-C7F4FD4A3B5B}" type="presParOf" srcId="{3E667DF2-1066-47D3-A216-DFF8AEA092FA}" destId="{1F56C3D3-FBB3-4943-A9C8-71422E2563C7}" srcOrd="0" destOrd="0" presId="urn:microsoft.com/office/officeart/2005/8/layout/hierarchy2"/>
    <dgm:cxn modelId="{815091C8-1D83-488F-AD0B-6F0965CEDAB9}" type="presParOf" srcId="{3E667DF2-1066-47D3-A216-DFF8AEA092FA}" destId="{D157363F-553D-43D4-87F6-8EE8D24EB56C}" srcOrd="1" destOrd="0" presId="urn:microsoft.com/office/officeart/2005/8/layout/hierarchy2"/>
    <dgm:cxn modelId="{8C8221CD-F496-4BE5-A415-97429ED3FF04}" type="presParOf" srcId="{9C20BA3B-74BA-4D1D-B4E7-F80CEBB9176A}" destId="{E9007196-5D00-4A62-A956-F0EF28D867C8}" srcOrd="2" destOrd="0" presId="urn:microsoft.com/office/officeart/2005/8/layout/hierarchy2"/>
    <dgm:cxn modelId="{8A4A5A08-1ECB-41EB-B931-2E0F13A56C0A}" type="presParOf" srcId="{E9007196-5D00-4A62-A956-F0EF28D867C8}" destId="{9D2DA324-D50B-44AA-A362-117FCFAE9D56}" srcOrd="0" destOrd="0" presId="urn:microsoft.com/office/officeart/2005/8/layout/hierarchy2"/>
    <dgm:cxn modelId="{387E651C-A713-47ED-AC06-B2474F019913}" type="presParOf" srcId="{9C20BA3B-74BA-4D1D-B4E7-F80CEBB9176A}" destId="{68CFE76E-5520-4ED6-9869-C21BB5D7BE72}" srcOrd="3" destOrd="0" presId="urn:microsoft.com/office/officeart/2005/8/layout/hierarchy2"/>
    <dgm:cxn modelId="{18DF4237-8252-4968-9ECF-21EE30540617}" type="presParOf" srcId="{68CFE76E-5520-4ED6-9869-C21BB5D7BE72}" destId="{24814819-5DD9-4D54-9BB8-BEB51F148B3E}" srcOrd="0" destOrd="0" presId="urn:microsoft.com/office/officeart/2005/8/layout/hierarchy2"/>
    <dgm:cxn modelId="{05AE0C58-06A2-4662-8C39-C72E59A35386}" type="presParOf" srcId="{68CFE76E-5520-4ED6-9869-C21BB5D7BE72}" destId="{2AD085DD-E90B-4396-9DC0-A49B31BB056E}" srcOrd="1" destOrd="0" presId="urn:microsoft.com/office/officeart/2005/8/layout/hierarchy2"/>
    <dgm:cxn modelId="{75F29A55-3A29-4C24-AE95-46D132BFD7A4}" type="presParOf" srcId="{9C20BA3B-74BA-4D1D-B4E7-F80CEBB9176A}" destId="{51D15268-824A-43EA-85C7-F6E6F50FA765}" srcOrd="4" destOrd="0" presId="urn:microsoft.com/office/officeart/2005/8/layout/hierarchy2"/>
    <dgm:cxn modelId="{30343C2F-2A57-4099-BDDD-0F4785B47B06}" type="presParOf" srcId="{51D15268-824A-43EA-85C7-F6E6F50FA765}" destId="{A40A35AA-CBF7-4DE5-B2F8-B1775C462E36}" srcOrd="0" destOrd="0" presId="urn:microsoft.com/office/officeart/2005/8/layout/hierarchy2"/>
    <dgm:cxn modelId="{29DA5FF4-CA45-4439-AC06-EE02E17E2215}" type="presParOf" srcId="{9C20BA3B-74BA-4D1D-B4E7-F80CEBB9176A}" destId="{3D0669FE-C18B-4CED-BD23-891DF35F3F0D}" srcOrd="5" destOrd="0" presId="urn:microsoft.com/office/officeart/2005/8/layout/hierarchy2"/>
    <dgm:cxn modelId="{3DF58AC7-4232-4876-BC47-3AA0D91E6370}" type="presParOf" srcId="{3D0669FE-C18B-4CED-BD23-891DF35F3F0D}" destId="{0A22A422-F01B-4F50-9152-D1E1A35BD240}" srcOrd="0" destOrd="0" presId="urn:microsoft.com/office/officeart/2005/8/layout/hierarchy2"/>
    <dgm:cxn modelId="{7B4A1593-C9B2-456F-88F1-DF12675AE7FF}" type="presParOf" srcId="{3D0669FE-C18B-4CED-BD23-891DF35F3F0D}" destId="{EE87423B-04E2-4476-AD8B-38CC3D8D1E15}" srcOrd="1" destOrd="0" presId="urn:microsoft.com/office/officeart/2005/8/layout/hierarchy2"/>
    <dgm:cxn modelId="{73637302-E632-4080-9561-C2B982BB67C6}" type="presParOf" srcId="{9C20BA3B-74BA-4D1D-B4E7-F80CEBB9176A}" destId="{F6669E70-DF84-45C0-9D13-1043604EBF94}" srcOrd="6" destOrd="0" presId="urn:microsoft.com/office/officeart/2005/8/layout/hierarchy2"/>
    <dgm:cxn modelId="{8AB20149-E163-481E-AE17-C0961E96F426}" type="presParOf" srcId="{F6669E70-DF84-45C0-9D13-1043604EBF94}" destId="{D7605CEF-5E01-4275-BB67-E3E95AD52080}" srcOrd="0" destOrd="0" presId="urn:microsoft.com/office/officeart/2005/8/layout/hierarchy2"/>
    <dgm:cxn modelId="{160EAC1F-59DF-42E5-9759-96DFD8FD5C9E}" type="presParOf" srcId="{9C20BA3B-74BA-4D1D-B4E7-F80CEBB9176A}" destId="{D5115F6F-8F19-4D02-8A7E-231687930BCE}" srcOrd="7" destOrd="0" presId="urn:microsoft.com/office/officeart/2005/8/layout/hierarchy2"/>
    <dgm:cxn modelId="{68938F1B-5BF5-4D65-83B5-B29CD2A7E7C6}" type="presParOf" srcId="{D5115F6F-8F19-4D02-8A7E-231687930BCE}" destId="{74033DB3-D76C-46AF-B302-F2583950E40B}" srcOrd="0" destOrd="0" presId="urn:microsoft.com/office/officeart/2005/8/layout/hierarchy2"/>
    <dgm:cxn modelId="{EF5DB628-1639-4A22-BA8F-9E6441E60EF7}" type="presParOf" srcId="{D5115F6F-8F19-4D02-8A7E-231687930BCE}" destId="{B6B10ED9-768A-482A-AFC7-0D1CEA31B659}" srcOrd="1" destOrd="0" presId="urn:microsoft.com/office/officeart/2005/8/layout/hierarchy2"/>
    <dgm:cxn modelId="{784E078A-B103-489F-808E-8EC292604E61}" type="presParOf" srcId="{8AA206A6-E25C-4430-81CF-A59FF2E5DC70}" destId="{F4D8BF34-67B0-47B5-AC80-D1A8AB14A897}" srcOrd="2" destOrd="0" presId="urn:microsoft.com/office/officeart/2005/8/layout/hierarchy2"/>
    <dgm:cxn modelId="{BB26A318-DA11-49BD-8028-2CBA166BA505}" type="presParOf" srcId="{F4D8BF34-67B0-47B5-AC80-D1A8AB14A897}" destId="{C7FE9290-1DCF-4BFE-B0F4-9F92CCEBDE72}" srcOrd="0" destOrd="0" presId="urn:microsoft.com/office/officeart/2005/8/layout/hierarchy2"/>
    <dgm:cxn modelId="{AD6B1A56-EB3B-43CD-83A2-4289303072BC}" type="presParOf" srcId="{8AA206A6-E25C-4430-81CF-A59FF2E5DC70}" destId="{44A5C64F-0D88-400E-BB56-48910BA31ADF}" srcOrd="3" destOrd="0" presId="urn:microsoft.com/office/officeart/2005/8/layout/hierarchy2"/>
    <dgm:cxn modelId="{09924882-5ECB-44C8-AD32-C8B42B1AD223}" type="presParOf" srcId="{44A5C64F-0D88-400E-BB56-48910BA31ADF}" destId="{B6AFB5B2-26E2-4145-BAD9-E7EA520E03AA}" srcOrd="0" destOrd="0" presId="urn:microsoft.com/office/officeart/2005/8/layout/hierarchy2"/>
    <dgm:cxn modelId="{004DF872-2A01-4052-A3B0-44041296A069}" type="presParOf" srcId="{44A5C64F-0D88-400E-BB56-48910BA31ADF}" destId="{49710515-10BD-4683-B29A-BAE26042E36F}" srcOrd="1" destOrd="0" presId="urn:microsoft.com/office/officeart/2005/8/layout/hierarchy2"/>
    <dgm:cxn modelId="{37B4F478-5B51-4785-B86E-00E62156C68B}" type="presParOf" srcId="{49710515-10BD-4683-B29A-BAE26042E36F}" destId="{05254014-D959-4727-B57D-E7711939F08C}" srcOrd="0" destOrd="0" presId="urn:microsoft.com/office/officeart/2005/8/layout/hierarchy2"/>
    <dgm:cxn modelId="{2747A405-8581-4059-A7DD-4FA5968D176A}" type="presParOf" srcId="{05254014-D959-4727-B57D-E7711939F08C}" destId="{D5CBA947-E8CB-4FB0-9839-B5862DC4972C}" srcOrd="0" destOrd="0" presId="urn:microsoft.com/office/officeart/2005/8/layout/hierarchy2"/>
    <dgm:cxn modelId="{AFA52A1D-4F26-499F-BCE8-0251838E96AF}" type="presParOf" srcId="{49710515-10BD-4683-B29A-BAE26042E36F}" destId="{09DBE633-D9E9-46B9-82A3-AA900FF57932}" srcOrd="1" destOrd="0" presId="urn:microsoft.com/office/officeart/2005/8/layout/hierarchy2"/>
    <dgm:cxn modelId="{E5ABE70C-0E58-4203-82CA-5484C660E640}" type="presParOf" srcId="{09DBE633-D9E9-46B9-82A3-AA900FF57932}" destId="{5D9E3930-D910-4CFC-A300-2E14BA2F1C21}" srcOrd="0" destOrd="0" presId="urn:microsoft.com/office/officeart/2005/8/layout/hierarchy2"/>
    <dgm:cxn modelId="{DB30A23A-9489-4903-AC04-C9B8AFE111E8}" type="presParOf" srcId="{09DBE633-D9E9-46B9-82A3-AA900FF57932}" destId="{79F5884A-3806-4458-893A-E934FDB48257}"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217F17-BFA4-4042-87E2-E710D0CF881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80CF07AA-EDDD-4DBA-993E-CFEDE19E8608}">
      <dgm:prSet phldrT="[Text]"/>
      <dgm:spPr>
        <a:solidFill>
          <a:schemeClr val="accent1"/>
        </a:solidFill>
      </dgm:spPr>
      <dgm:t>
        <a:bodyPr/>
        <a:lstStyle/>
        <a:p>
          <a:r>
            <a:rPr lang="en-US" dirty="0"/>
            <a:t>Information Technology</a:t>
          </a:r>
        </a:p>
      </dgm:t>
    </dgm:pt>
    <dgm:pt modelId="{A1308A73-2855-4FE4-9D01-072A54891E79}" type="parTrans" cxnId="{9186D8B9-7ABD-4005-B632-CCCC3B966149}">
      <dgm:prSet/>
      <dgm:spPr/>
      <dgm:t>
        <a:bodyPr/>
        <a:lstStyle/>
        <a:p>
          <a:endParaRPr lang="en-US"/>
        </a:p>
      </dgm:t>
    </dgm:pt>
    <dgm:pt modelId="{C70F626B-6E37-4B65-AC12-DD5E28E8E5A9}" type="sibTrans" cxnId="{9186D8B9-7ABD-4005-B632-CCCC3B966149}">
      <dgm:prSet/>
      <dgm:spPr/>
      <dgm:t>
        <a:bodyPr/>
        <a:lstStyle/>
        <a:p>
          <a:endParaRPr lang="en-US"/>
        </a:p>
      </dgm:t>
    </dgm:pt>
    <dgm:pt modelId="{60F34CD4-71E6-4F4A-839A-BC9D0AB9CC92}">
      <dgm:prSet phldrT="[Text]"/>
      <dgm:spPr>
        <a:solidFill>
          <a:schemeClr val="accent2"/>
        </a:solidFill>
      </dgm:spPr>
      <dgm:t>
        <a:bodyPr/>
        <a:lstStyle/>
        <a:p>
          <a:r>
            <a:rPr lang="en-US" dirty="0"/>
            <a:t>Demographics</a:t>
          </a:r>
        </a:p>
      </dgm:t>
    </dgm:pt>
    <dgm:pt modelId="{984CEDD0-83C3-43C1-B91C-6FB4F490E7F7}" type="parTrans" cxnId="{B1252DFD-D40E-4C39-AB27-25A8F004AA81}">
      <dgm:prSet/>
      <dgm:spPr/>
      <dgm:t>
        <a:bodyPr/>
        <a:lstStyle/>
        <a:p>
          <a:endParaRPr lang="en-US"/>
        </a:p>
      </dgm:t>
    </dgm:pt>
    <dgm:pt modelId="{5580EF3C-225A-4B8D-BDA4-AFDD940DE7C8}" type="sibTrans" cxnId="{B1252DFD-D40E-4C39-AB27-25A8F004AA81}">
      <dgm:prSet/>
      <dgm:spPr/>
      <dgm:t>
        <a:bodyPr/>
        <a:lstStyle/>
        <a:p>
          <a:endParaRPr lang="en-US"/>
        </a:p>
      </dgm:t>
    </dgm:pt>
    <dgm:pt modelId="{18F94A78-B15A-4DFF-AA72-54B0EA555782}">
      <dgm:prSet phldrT="[Text]"/>
      <dgm:spPr>
        <a:solidFill>
          <a:schemeClr val="accent3"/>
        </a:solidFill>
      </dgm:spPr>
      <dgm:t>
        <a:bodyPr/>
        <a:lstStyle/>
        <a:p>
          <a:r>
            <a:rPr lang="en-US" dirty="0"/>
            <a:t>Family (Break-ups, work) </a:t>
          </a:r>
        </a:p>
      </dgm:t>
    </dgm:pt>
    <dgm:pt modelId="{34064DDA-C8EE-4189-B6F7-3A2ED8E51947}" type="parTrans" cxnId="{4A3B7ACD-76E1-4455-A759-3827A256EFF9}">
      <dgm:prSet/>
      <dgm:spPr/>
      <dgm:t>
        <a:bodyPr/>
        <a:lstStyle/>
        <a:p>
          <a:endParaRPr lang="en-US"/>
        </a:p>
      </dgm:t>
    </dgm:pt>
    <dgm:pt modelId="{263474D2-2C83-453D-84B5-652CF142B0EF}" type="sibTrans" cxnId="{4A3B7ACD-76E1-4455-A759-3827A256EFF9}">
      <dgm:prSet/>
      <dgm:spPr/>
      <dgm:t>
        <a:bodyPr/>
        <a:lstStyle/>
        <a:p>
          <a:endParaRPr lang="en-US"/>
        </a:p>
      </dgm:t>
    </dgm:pt>
    <dgm:pt modelId="{D5EACC90-83F6-4876-A105-F57907A1771A}">
      <dgm:prSet phldrT="[Text]"/>
      <dgm:spPr>
        <a:solidFill>
          <a:schemeClr val="accent5"/>
        </a:solidFill>
      </dgm:spPr>
      <dgm:t>
        <a:bodyPr/>
        <a:lstStyle/>
        <a:p>
          <a:r>
            <a:rPr lang="en-US" dirty="0"/>
            <a:t>School exams/performance pressure</a:t>
          </a:r>
        </a:p>
      </dgm:t>
    </dgm:pt>
    <dgm:pt modelId="{21A75142-5F6E-45D9-A911-6273D1DED40A}" type="parTrans" cxnId="{68CF97EE-8A15-4EA3-A39A-EF20F8B22BD3}">
      <dgm:prSet/>
      <dgm:spPr/>
      <dgm:t>
        <a:bodyPr/>
        <a:lstStyle/>
        <a:p>
          <a:endParaRPr lang="en-US"/>
        </a:p>
      </dgm:t>
    </dgm:pt>
    <dgm:pt modelId="{341C8917-0F3F-4D09-8C4D-B3895EF2689E}" type="sibTrans" cxnId="{68CF97EE-8A15-4EA3-A39A-EF20F8B22BD3}">
      <dgm:prSet/>
      <dgm:spPr/>
      <dgm:t>
        <a:bodyPr/>
        <a:lstStyle/>
        <a:p>
          <a:endParaRPr lang="en-US"/>
        </a:p>
      </dgm:t>
    </dgm:pt>
    <dgm:pt modelId="{F26273AB-0FD9-4C1F-AD6E-056743C0E8F0}">
      <dgm:prSet phldrT="[Text]"/>
      <dgm:spPr>
        <a:solidFill>
          <a:schemeClr val="accent4">
            <a:lumMod val="75000"/>
          </a:schemeClr>
        </a:solidFill>
      </dgm:spPr>
      <dgm:t>
        <a:bodyPr/>
        <a:lstStyle/>
        <a:p>
          <a:r>
            <a:rPr lang="en-US" dirty="0"/>
            <a:t>Poverty/Lack of mobility</a:t>
          </a:r>
        </a:p>
      </dgm:t>
    </dgm:pt>
    <dgm:pt modelId="{4ECDF16B-BC15-4331-9A4F-7CFD7D13170C}" type="parTrans" cxnId="{5288DBD7-4307-47C3-8F51-FF5AF0995B11}">
      <dgm:prSet/>
      <dgm:spPr/>
      <dgm:t>
        <a:bodyPr/>
        <a:lstStyle/>
        <a:p>
          <a:endParaRPr lang="en-US"/>
        </a:p>
      </dgm:t>
    </dgm:pt>
    <dgm:pt modelId="{1302FECF-82FC-4177-806A-F30054750576}" type="sibTrans" cxnId="{5288DBD7-4307-47C3-8F51-FF5AF0995B11}">
      <dgm:prSet/>
      <dgm:spPr/>
      <dgm:t>
        <a:bodyPr/>
        <a:lstStyle/>
        <a:p>
          <a:endParaRPr lang="en-US"/>
        </a:p>
      </dgm:t>
    </dgm:pt>
    <dgm:pt modelId="{7A073D49-314C-4717-80AC-F374D84D3C43}" type="pres">
      <dgm:prSet presAssocID="{1A217F17-BFA4-4042-87E2-E710D0CF8810}" presName="diagram" presStyleCnt="0">
        <dgm:presLayoutVars>
          <dgm:dir/>
          <dgm:resizeHandles val="exact"/>
        </dgm:presLayoutVars>
      </dgm:prSet>
      <dgm:spPr/>
    </dgm:pt>
    <dgm:pt modelId="{CC0073FF-1A5A-4808-A4DD-006BB02743D4}" type="pres">
      <dgm:prSet presAssocID="{80CF07AA-EDDD-4DBA-993E-CFEDE19E8608}" presName="node" presStyleLbl="node1" presStyleIdx="0" presStyleCnt="5">
        <dgm:presLayoutVars>
          <dgm:bulletEnabled val="1"/>
        </dgm:presLayoutVars>
      </dgm:prSet>
      <dgm:spPr/>
    </dgm:pt>
    <dgm:pt modelId="{BEA37A5E-7C99-4AC1-A72B-79E5333AA004}" type="pres">
      <dgm:prSet presAssocID="{C70F626B-6E37-4B65-AC12-DD5E28E8E5A9}" presName="sibTrans" presStyleCnt="0"/>
      <dgm:spPr/>
    </dgm:pt>
    <dgm:pt modelId="{F1329C27-F639-4CBB-B0D6-0F33A9CE38B2}" type="pres">
      <dgm:prSet presAssocID="{60F34CD4-71E6-4F4A-839A-BC9D0AB9CC92}" presName="node" presStyleLbl="node1" presStyleIdx="1" presStyleCnt="5">
        <dgm:presLayoutVars>
          <dgm:bulletEnabled val="1"/>
        </dgm:presLayoutVars>
      </dgm:prSet>
      <dgm:spPr/>
    </dgm:pt>
    <dgm:pt modelId="{89C84C90-D009-4E9A-B27C-D819C8DCE8A6}" type="pres">
      <dgm:prSet presAssocID="{5580EF3C-225A-4B8D-BDA4-AFDD940DE7C8}" presName="sibTrans" presStyleCnt="0"/>
      <dgm:spPr/>
    </dgm:pt>
    <dgm:pt modelId="{E4F51FEB-1F0A-4039-B325-3C9EF08AB772}" type="pres">
      <dgm:prSet presAssocID="{18F94A78-B15A-4DFF-AA72-54B0EA555782}" presName="node" presStyleLbl="node1" presStyleIdx="2" presStyleCnt="5">
        <dgm:presLayoutVars>
          <dgm:bulletEnabled val="1"/>
        </dgm:presLayoutVars>
      </dgm:prSet>
      <dgm:spPr/>
    </dgm:pt>
    <dgm:pt modelId="{779AEB8C-B19E-47CA-A026-EA766A9DD3F3}" type="pres">
      <dgm:prSet presAssocID="{263474D2-2C83-453D-84B5-652CF142B0EF}" presName="sibTrans" presStyleCnt="0"/>
      <dgm:spPr/>
    </dgm:pt>
    <dgm:pt modelId="{A3B949F5-6EEF-42CB-BBD4-351DD4BEF26F}" type="pres">
      <dgm:prSet presAssocID="{D5EACC90-83F6-4876-A105-F57907A1771A}" presName="node" presStyleLbl="node1" presStyleIdx="3" presStyleCnt="5">
        <dgm:presLayoutVars>
          <dgm:bulletEnabled val="1"/>
        </dgm:presLayoutVars>
      </dgm:prSet>
      <dgm:spPr/>
    </dgm:pt>
    <dgm:pt modelId="{1F7CEF09-09CB-4BF0-B7CC-A68BDD0D6064}" type="pres">
      <dgm:prSet presAssocID="{341C8917-0F3F-4D09-8C4D-B3895EF2689E}" presName="sibTrans" presStyleCnt="0"/>
      <dgm:spPr/>
    </dgm:pt>
    <dgm:pt modelId="{006995FD-FF91-467C-BA45-8092FB1E392C}" type="pres">
      <dgm:prSet presAssocID="{F26273AB-0FD9-4C1F-AD6E-056743C0E8F0}" presName="node" presStyleLbl="node1" presStyleIdx="4" presStyleCnt="5">
        <dgm:presLayoutVars>
          <dgm:bulletEnabled val="1"/>
        </dgm:presLayoutVars>
      </dgm:prSet>
      <dgm:spPr/>
    </dgm:pt>
  </dgm:ptLst>
  <dgm:cxnLst>
    <dgm:cxn modelId="{9FA24A5C-1C77-414F-BC06-3FF7C3F90C33}" type="presOf" srcId="{1A217F17-BFA4-4042-87E2-E710D0CF8810}" destId="{7A073D49-314C-4717-80AC-F374D84D3C43}" srcOrd="0" destOrd="0" presId="urn:microsoft.com/office/officeart/2005/8/layout/default"/>
    <dgm:cxn modelId="{C329936E-82FC-4250-AD96-3DC9191E908B}" type="presOf" srcId="{F26273AB-0FD9-4C1F-AD6E-056743C0E8F0}" destId="{006995FD-FF91-467C-BA45-8092FB1E392C}" srcOrd="0" destOrd="0" presId="urn:microsoft.com/office/officeart/2005/8/layout/default"/>
    <dgm:cxn modelId="{D8F71471-B889-4319-8C79-FD625202A9BA}" type="presOf" srcId="{80CF07AA-EDDD-4DBA-993E-CFEDE19E8608}" destId="{CC0073FF-1A5A-4808-A4DD-006BB02743D4}" srcOrd="0" destOrd="0" presId="urn:microsoft.com/office/officeart/2005/8/layout/default"/>
    <dgm:cxn modelId="{9186D8B9-7ABD-4005-B632-CCCC3B966149}" srcId="{1A217F17-BFA4-4042-87E2-E710D0CF8810}" destId="{80CF07AA-EDDD-4DBA-993E-CFEDE19E8608}" srcOrd="0" destOrd="0" parTransId="{A1308A73-2855-4FE4-9D01-072A54891E79}" sibTransId="{C70F626B-6E37-4B65-AC12-DD5E28E8E5A9}"/>
    <dgm:cxn modelId="{4A3B7ACD-76E1-4455-A759-3827A256EFF9}" srcId="{1A217F17-BFA4-4042-87E2-E710D0CF8810}" destId="{18F94A78-B15A-4DFF-AA72-54B0EA555782}" srcOrd="2" destOrd="0" parTransId="{34064DDA-C8EE-4189-B6F7-3A2ED8E51947}" sibTransId="{263474D2-2C83-453D-84B5-652CF142B0EF}"/>
    <dgm:cxn modelId="{5288DBD7-4307-47C3-8F51-FF5AF0995B11}" srcId="{1A217F17-BFA4-4042-87E2-E710D0CF8810}" destId="{F26273AB-0FD9-4C1F-AD6E-056743C0E8F0}" srcOrd="4" destOrd="0" parTransId="{4ECDF16B-BC15-4331-9A4F-7CFD7D13170C}" sibTransId="{1302FECF-82FC-4177-806A-F30054750576}"/>
    <dgm:cxn modelId="{E2A04AEA-8783-43E7-8546-7871C7BA4684}" type="presOf" srcId="{D5EACC90-83F6-4876-A105-F57907A1771A}" destId="{A3B949F5-6EEF-42CB-BBD4-351DD4BEF26F}" srcOrd="0" destOrd="0" presId="urn:microsoft.com/office/officeart/2005/8/layout/default"/>
    <dgm:cxn modelId="{F1A604EC-63C9-4FB0-AA7B-AA2EEDCCDE60}" type="presOf" srcId="{60F34CD4-71E6-4F4A-839A-BC9D0AB9CC92}" destId="{F1329C27-F639-4CBB-B0D6-0F33A9CE38B2}" srcOrd="0" destOrd="0" presId="urn:microsoft.com/office/officeart/2005/8/layout/default"/>
    <dgm:cxn modelId="{68CF97EE-8A15-4EA3-A39A-EF20F8B22BD3}" srcId="{1A217F17-BFA4-4042-87E2-E710D0CF8810}" destId="{D5EACC90-83F6-4876-A105-F57907A1771A}" srcOrd="3" destOrd="0" parTransId="{21A75142-5F6E-45D9-A911-6273D1DED40A}" sibTransId="{341C8917-0F3F-4D09-8C4D-B3895EF2689E}"/>
    <dgm:cxn modelId="{B1252DFD-D40E-4C39-AB27-25A8F004AA81}" srcId="{1A217F17-BFA4-4042-87E2-E710D0CF8810}" destId="{60F34CD4-71E6-4F4A-839A-BC9D0AB9CC92}" srcOrd="1" destOrd="0" parTransId="{984CEDD0-83C3-43C1-B91C-6FB4F490E7F7}" sibTransId="{5580EF3C-225A-4B8D-BDA4-AFDD940DE7C8}"/>
    <dgm:cxn modelId="{4F83E5FF-DF26-4F81-9467-E1BD0FEAA8BE}" type="presOf" srcId="{18F94A78-B15A-4DFF-AA72-54B0EA555782}" destId="{E4F51FEB-1F0A-4039-B325-3C9EF08AB772}" srcOrd="0" destOrd="0" presId="urn:microsoft.com/office/officeart/2005/8/layout/default"/>
    <dgm:cxn modelId="{C9AC8173-E93D-4630-A105-1C3DEBF9FD2F}" type="presParOf" srcId="{7A073D49-314C-4717-80AC-F374D84D3C43}" destId="{CC0073FF-1A5A-4808-A4DD-006BB02743D4}" srcOrd="0" destOrd="0" presId="urn:microsoft.com/office/officeart/2005/8/layout/default"/>
    <dgm:cxn modelId="{A04BD44B-0FCB-4600-95FB-22B3542FC3F8}" type="presParOf" srcId="{7A073D49-314C-4717-80AC-F374D84D3C43}" destId="{BEA37A5E-7C99-4AC1-A72B-79E5333AA004}" srcOrd="1" destOrd="0" presId="urn:microsoft.com/office/officeart/2005/8/layout/default"/>
    <dgm:cxn modelId="{9242FB82-F49D-42C9-BD21-1758B0102997}" type="presParOf" srcId="{7A073D49-314C-4717-80AC-F374D84D3C43}" destId="{F1329C27-F639-4CBB-B0D6-0F33A9CE38B2}" srcOrd="2" destOrd="0" presId="urn:microsoft.com/office/officeart/2005/8/layout/default"/>
    <dgm:cxn modelId="{C6A0C2D9-25ED-419A-A4D3-3E1A195B4D33}" type="presParOf" srcId="{7A073D49-314C-4717-80AC-F374D84D3C43}" destId="{89C84C90-D009-4E9A-B27C-D819C8DCE8A6}" srcOrd="3" destOrd="0" presId="urn:microsoft.com/office/officeart/2005/8/layout/default"/>
    <dgm:cxn modelId="{E1B9FAF2-9B69-4CE5-846F-CBAB504AF3ED}" type="presParOf" srcId="{7A073D49-314C-4717-80AC-F374D84D3C43}" destId="{E4F51FEB-1F0A-4039-B325-3C9EF08AB772}" srcOrd="4" destOrd="0" presId="urn:microsoft.com/office/officeart/2005/8/layout/default"/>
    <dgm:cxn modelId="{5AF7ED83-A095-4F73-AF8E-7AF499FDCDFE}" type="presParOf" srcId="{7A073D49-314C-4717-80AC-F374D84D3C43}" destId="{779AEB8C-B19E-47CA-A026-EA766A9DD3F3}" srcOrd="5" destOrd="0" presId="urn:microsoft.com/office/officeart/2005/8/layout/default"/>
    <dgm:cxn modelId="{E147EE48-A5AC-4FF7-91AC-754FE52AD287}" type="presParOf" srcId="{7A073D49-314C-4717-80AC-F374D84D3C43}" destId="{A3B949F5-6EEF-42CB-BBD4-351DD4BEF26F}" srcOrd="6" destOrd="0" presId="urn:microsoft.com/office/officeart/2005/8/layout/default"/>
    <dgm:cxn modelId="{F630BAD0-2043-4F9D-88AF-D432FA2547BC}" type="presParOf" srcId="{7A073D49-314C-4717-80AC-F374D84D3C43}" destId="{1F7CEF09-09CB-4BF0-B7CC-A68BDD0D6064}" srcOrd="7" destOrd="0" presId="urn:microsoft.com/office/officeart/2005/8/layout/default"/>
    <dgm:cxn modelId="{FEF99AB8-9936-4760-A8F3-4020498A23C7}" type="presParOf" srcId="{7A073D49-314C-4717-80AC-F374D84D3C43}" destId="{006995FD-FF91-467C-BA45-8092FB1E392C}"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E46FEE-96BF-4362-81C8-55220C37D2BF}"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B60CB4F5-91AA-4B82-AC9D-E2AEFE4C8201}">
      <dgm:prSet phldrT="[Text]"/>
      <dgm:spPr/>
      <dgm:t>
        <a:bodyPr/>
        <a:lstStyle/>
        <a:p>
          <a:endParaRPr lang="en-US" dirty="0"/>
        </a:p>
      </dgm:t>
    </dgm:pt>
    <dgm:pt modelId="{704B4E19-584A-44C9-9ED5-261BBCCBEF2A}" type="parTrans" cxnId="{929BA7F0-5D7A-4DA3-9160-2410AF2EE29C}">
      <dgm:prSet/>
      <dgm:spPr/>
      <dgm:t>
        <a:bodyPr/>
        <a:lstStyle/>
        <a:p>
          <a:endParaRPr lang="en-US"/>
        </a:p>
      </dgm:t>
    </dgm:pt>
    <dgm:pt modelId="{60CBD872-4024-4B38-96B9-C0EA57F089D7}" type="sibTrans" cxnId="{929BA7F0-5D7A-4DA3-9160-2410AF2EE29C}">
      <dgm:prSet/>
      <dgm:spPr/>
      <dgm:t>
        <a:bodyPr/>
        <a:lstStyle/>
        <a:p>
          <a:endParaRPr lang="en-US"/>
        </a:p>
      </dgm:t>
    </dgm:pt>
    <dgm:pt modelId="{D6C9143A-DCF0-4AD0-AF58-F05FF93698D3}">
      <dgm:prSet phldrT="[Text]"/>
      <dgm:spPr/>
      <dgm:t>
        <a:bodyPr/>
        <a:lstStyle/>
        <a:p>
          <a:r>
            <a:rPr lang="en-US" dirty="0"/>
            <a:t>Emotionally</a:t>
          </a:r>
        </a:p>
      </dgm:t>
    </dgm:pt>
    <dgm:pt modelId="{B22E292C-CE9E-4FE2-8C70-9DA9C3542EF5}" type="parTrans" cxnId="{C4BD9068-F5A8-41AD-810E-DB42FF863CE4}">
      <dgm:prSet/>
      <dgm:spPr/>
      <dgm:t>
        <a:bodyPr/>
        <a:lstStyle/>
        <a:p>
          <a:endParaRPr lang="en-US"/>
        </a:p>
      </dgm:t>
    </dgm:pt>
    <dgm:pt modelId="{8002ED6F-4C10-4DC0-886D-E9E8083323AB}" type="sibTrans" cxnId="{C4BD9068-F5A8-41AD-810E-DB42FF863CE4}">
      <dgm:prSet/>
      <dgm:spPr/>
      <dgm:t>
        <a:bodyPr/>
        <a:lstStyle/>
        <a:p>
          <a:endParaRPr lang="en-US"/>
        </a:p>
      </dgm:t>
    </dgm:pt>
    <dgm:pt modelId="{186D6286-91B1-4587-87E5-1625E0C2D9F6}">
      <dgm:prSet phldrT="[Text]"/>
      <dgm:spPr/>
      <dgm:t>
        <a:bodyPr/>
        <a:lstStyle/>
        <a:p>
          <a:r>
            <a:rPr lang="en-US" dirty="0"/>
            <a:t>Intellectually </a:t>
          </a:r>
        </a:p>
      </dgm:t>
    </dgm:pt>
    <dgm:pt modelId="{717D0D32-9349-43F2-83D7-52FE41800E6B}" type="parTrans" cxnId="{12579BF9-1397-4C25-93BB-AA75187036EA}">
      <dgm:prSet/>
      <dgm:spPr/>
      <dgm:t>
        <a:bodyPr/>
        <a:lstStyle/>
        <a:p>
          <a:endParaRPr lang="en-US"/>
        </a:p>
      </dgm:t>
    </dgm:pt>
    <dgm:pt modelId="{B052B517-5F32-412E-A728-7FCD85B00B5B}" type="sibTrans" cxnId="{12579BF9-1397-4C25-93BB-AA75187036EA}">
      <dgm:prSet/>
      <dgm:spPr/>
      <dgm:t>
        <a:bodyPr/>
        <a:lstStyle/>
        <a:p>
          <a:endParaRPr lang="en-US"/>
        </a:p>
      </dgm:t>
    </dgm:pt>
    <dgm:pt modelId="{01EA9BA7-6757-43A6-B0EC-1E5DD7B9F146}">
      <dgm:prSet phldrT="[Text]"/>
      <dgm:spPr/>
      <dgm:t>
        <a:bodyPr/>
        <a:lstStyle/>
        <a:p>
          <a:r>
            <a:rPr lang="en-US" dirty="0"/>
            <a:t>Intra-personally</a:t>
          </a:r>
        </a:p>
      </dgm:t>
    </dgm:pt>
    <dgm:pt modelId="{116A5FD4-26B8-4921-B3C1-9EA3A2FA2C00}" type="parTrans" cxnId="{31BAA791-D5E3-4EA6-BCEC-5596EAB2B64B}">
      <dgm:prSet/>
      <dgm:spPr/>
      <dgm:t>
        <a:bodyPr/>
        <a:lstStyle/>
        <a:p>
          <a:endParaRPr lang="en-US"/>
        </a:p>
      </dgm:t>
    </dgm:pt>
    <dgm:pt modelId="{9E2E4752-01E3-469F-96E4-D52EAC0C52CA}" type="sibTrans" cxnId="{31BAA791-D5E3-4EA6-BCEC-5596EAB2B64B}">
      <dgm:prSet/>
      <dgm:spPr/>
      <dgm:t>
        <a:bodyPr/>
        <a:lstStyle/>
        <a:p>
          <a:endParaRPr lang="en-US"/>
        </a:p>
      </dgm:t>
    </dgm:pt>
    <dgm:pt modelId="{A54BB6B3-90BD-4681-9A64-FDF6F3B060F1}">
      <dgm:prSet phldrT="[Text]"/>
      <dgm:spPr/>
      <dgm:t>
        <a:bodyPr/>
        <a:lstStyle/>
        <a:p>
          <a:r>
            <a:rPr lang="en-US" dirty="0"/>
            <a:t>Finding identity</a:t>
          </a:r>
        </a:p>
      </dgm:t>
    </dgm:pt>
    <dgm:pt modelId="{2D93E0B0-3E6F-42D4-8155-949DA86BCABA}" type="parTrans" cxnId="{900A92AF-350D-4FFB-9D43-02C22F248110}">
      <dgm:prSet/>
      <dgm:spPr/>
      <dgm:t>
        <a:bodyPr/>
        <a:lstStyle/>
        <a:p>
          <a:endParaRPr lang="en-US"/>
        </a:p>
      </dgm:t>
    </dgm:pt>
    <dgm:pt modelId="{6C7CA109-4FAC-49EA-9056-4293D52966E6}" type="sibTrans" cxnId="{900A92AF-350D-4FFB-9D43-02C22F248110}">
      <dgm:prSet/>
      <dgm:spPr/>
      <dgm:t>
        <a:bodyPr/>
        <a:lstStyle/>
        <a:p>
          <a:endParaRPr lang="en-US"/>
        </a:p>
      </dgm:t>
    </dgm:pt>
    <dgm:pt modelId="{24678161-AA5F-4DEC-9B9C-C8A664BBC55E}">
      <dgm:prSet phldrT="[Text]"/>
      <dgm:spPr/>
      <dgm:t>
        <a:bodyPr/>
        <a:lstStyle/>
        <a:p>
          <a:r>
            <a:rPr lang="en-US" dirty="0"/>
            <a:t>Sense of purpose</a:t>
          </a:r>
        </a:p>
      </dgm:t>
    </dgm:pt>
    <dgm:pt modelId="{361AA881-2957-467B-80F1-4D6B4087588C}" type="parTrans" cxnId="{99F75420-4DC0-4624-8999-968D209650C8}">
      <dgm:prSet/>
      <dgm:spPr/>
      <dgm:t>
        <a:bodyPr/>
        <a:lstStyle/>
        <a:p>
          <a:endParaRPr lang="en-US"/>
        </a:p>
      </dgm:t>
    </dgm:pt>
    <dgm:pt modelId="{61295303-130E-4DE2-8DD3-2E72A9527EBC}" type="sibTrans" cxnId="{99F75420-4DC0-4624-8999-968D209650C8}">
      <dgm:prSet/>
      <dgm:spPr/>
      <dgm:t>
        <a:bodyPr/>
        <a:lstStyle/>
        <a:p>
          <a:endParaRPr lang="en-US"/>
        </a:p>
      </dgm:t>
    </dgm:pt>
    <dgm:pt modelId="{FC0FC547-0A7F-40BE-A802-A6CF8AAB3F42}">
      <dgm:prSet phldrT="[Text]"/>
      <dgm:spPr/>
      <dgm:t>
        <a:bodyPr/>
        <a:lstStyle/>
        <a:p>
          <a:r>
            <a:rPr lang="en-US" dirty="0"/>
            <a:t>Inter-personally</a:t>
          </a:r>
        </a:p>
      </dgm:t>
    </dgm:pt>
    <dgm:pt modelId="{4860B51C-28A4-45B8-AC64-80AF9CC5316B}" type="parTrans" cxnId="{96A7263E-8A18-4A0B-B612-193DA01325D2}">
      <dgm:prSet/>
      <dgm:spPr/>
      <dgm:t>
        <a:bodyPr/>
        <a:lstStyle/>
        <a:p>
          <a:endParaRPr lang="en-US"/>
        </a:p>
      </dgm:t>
    </dgm:pt>
    <dgm:pt modelId="{7002687A-9ACC-4F14-98F7-C05E56629A73}" type="sibTrans" cxnId="{96A7263E-8A18-4A0B-B612-193DA01325D2}">
      <dgm:prSet/>
      <dgm:spPr/>
      <dgm:t>
        <a:bodyPr/>
        <a:lstStyle/>
        <a:p>
          <a:endParaRPr lang="en-US"/>
        </a:p>
      </dgm:t>
    </dgm:pt>
    <dgm:pt modelId="{AB6790EB-8233-4854-9B50-EF0F6D3B3C37}">
      <dgm:prSet phldrT="[Text]"/>
      <dgm:spPr/>
      <dgm:t>
        <a:bodyPr/>
        <a:lstStyle/>
        <a:p>
          <a:r>
            <a:rPr lang="en-US" dirty="0"/>
            <a:t>Awareness and empathizing with others</a:t>
          </a:r>
        </a:p>
      </dgm:t>
    </dgm:pt>
    <dgm:pt modelId="{9C23242B-8599-4B0B-BA08-333980736D26}" type="parTrans" cxnId="{22EB1BCD-BAEB-481A-BC6B-110AD50BA6BD}">
      <dgm:prSet/>
      <dgm:spPr/>
      <dgm:t>
        <a:bodyPr/>
        <a:lstStyle/>
        <a:p>
          <a:endParaRPr lang="en-US"/>
        </a:p>
      </dgm:t>
    </dgm:pt>
    <dgm:pt modelId="{28D736CC-785E-408F-A7DD-95D480E1E9A7}" type="sibTrans" cxnId="{22EB1BCD-BAEB-481A-BC6B-110AD50BA6BD}">
      <dgm:prSet/>
      <dgm:spPr/>
      <dgm:t>
        <a:bodyPr/>
        <a:lstStyle/>
        <a:p>
          <a:endParaRPr lang="en-US"/>
        </a:p>
      </dgm:t>
    </dgm:pt>
    <dgm:pt modelId="{6D64B420-BFD3-4384-982C-D16FB6BE0514}">
      <dgm:prSet phldrT="[Text]"/>
      <dgm:spPr/>
      <dgm:t>
        <a:bodyPr/>
        <a:lstStyle/>
        <a:p>
          <a:r>
            <a:rPr lang="en-US" dirty="0"/>
            <a:t>Ability to enter into and maintain mutually satisfying personal relationships</a:t>
          </a:r>
        </a:p>
      </dgm:t>
    </dgm:pt>
    <dgm:pt modelId="{888CD222-BDF3-457C-AB5F-114BD0579F27}" type="parTrans" cxnId="{6F53DB0A-157A-44A9-BC6A-55E58812601E}">
      <dgm:prSet/>
      <dgm:spPr/>
      <dgm:t>
        <a:bodyPr/>
        <a:lstStyle/>
        <a:p>
          <a:endParaRPr lang="en-US"/>
        </a:p>
      </dgm:t>
    </dgm:pt>
    <dgm:pt modelId="{16471C71-F33D-4D16-ADD0-96DA0F28F977}" type="sibTrans" cxnId="{6F53DB0A-157A-44A9-BC6A-55E58812601E}">
      <dgm:prSet/>
      <dgm:spPr/>
      <dgm:t>
        <a:bodyPr/>
        <a:lstStyle/>
        <a:p>
          <a:endParaRPr lang="en-US"/>
        </a:p>
      </dgm:t>
    </dgm:pt>
    <dgm:pt modelId="{E82B71B3-C951-43B0-A6CC-F615EA1ED24C}">
      <dgm:prSet phldrT="[Text]"/>
      <dgm:spPr/>
      <dgm:t>
        <a:bodyPr/>
        <a:lstStyle/>
        <a:p>
          <a:r>
            <a:rPr lang="en-US" dirty="0"/>
            <a:t>spiritually</a:t>
          </a:r>
        </a:p>
      </dgm:t>
    </dgm:pt>
    <dgm:pt modelId="{ECB2F4CF-46EF-4800-9D61-A8B7D7CD250F}" type="parTrans" cxnId="{6B776D19-300E-49BC-A1B8-9BBC536A4600}">
      <dgm:prSet/>
      <dgm:spPr/>
      <dgm:t>
        <a:bodyPr/>
        <a:lstStyle/>
        <a:p>
          <a:endParaRPr lang="en-US"/>
        </a:p>
      </dgm:t>
    </dgm:pt>
    <dgm:pt modelId="{00E9F7A7-B1B9-404A-9CCE-DD84BAA8B1BC}" type="sibTrans" cxnId="{6B776D19-300E-49BC-A1B8-9BBC536A4600}">
      <dgm:prSet/>
      <dgm:spPr/>
      <dgm:t>
        <a:bodyPr/>
        <a:lstStyle/>
        <a:p>
          <a:endParaRPr lang="en-US"/>
        </a:p>
      </dgm:t>
    </dgm:pt>
    <dgm:pt modelId="{9245079E-AB0C-4E8E-85AA-61BF417D556B}">
      <dgm:prSet phldrT="[Text]"/>
      <dgm:spPr/>
      <dgm:t>
        <a:bodyPr/>
        <a:lstStyle/>
        <a:p>
          <a:r>
            <a:rPr lang="en-US" dirty="0"/>
            <a:t>Physically</a:t>
          </a:r>
        </a:p>
      </dgm:t>
    </dgm:pt>
    <dgm:pt modelId="{9A53BC62-90F5-4AC8-887F-316A3CC641C2}" type="parTrans" cxnId="{DB911252-667E-46C2-9B76-045D9B240A0D}">
      <dgm:prSet/>
      <dgm:spPr/>
      <dgm:t>
        <a:bodyPr/>
        <a:lstStyle/>
        <a:p>
          <a:endParaRPr lang="en-US"/>
        </a:p>
      </dgm:t>
    </dgm:pt>
    <dgm:pt modelId="{CE68B9C3-352A-4177-A907-9BFF61B6221B}" type="sibTrans" cxnId="{DB911252-667E-46C2-9B76-045D9B240A0D}">
      <dgm:prSet/>
      <dgm:spPr/>
      <dgm:t>
        <a:bodyPr/>
        <a:lstStyle/>
        <a:p>
          <a:endParaRPr lang="en-US"/>
        </a:p>
      </dgm:t>
    </dgm:pt>
    <dgm:pt modelId="{D2F950A8-44B8-40E9-984C-385251C9C15E}">
      <dgm:prSet phldrT="[Text]"/>
      <dgm:spPr/>
      <dgm:t>
        <a:bodyPr/>
        <a:lstStyle/>
        <a:p>
          <a:r>
            <a:rPr lang="en-US" dirty="0"/>
            <a:t>Mastery over life and self</a:t>
          </a:r>
        </a:p>
      </dgm:t>
    </dgm:pt>
    <dgm:pt modelId="{6853D4A0-3EA4-42A3-8078-60A1D3A4CE1B}" type="parTrans" cxnId="{979AB92D-FCAD-4FD5-9D1C-E7D41D642207}">
      <dgm:prSet/>
      <dgm:spPr/>
      <dgm:t>
        <a:bodyPr/>
        <a:lstStyle/>
        <a:p>
          <a:endParaRPr lang="en-US"/>
        </a:p>
      </dgm:t>
    </dgm:pt>
    <dgm:pt modelId="{7ACED2C0-4B58-430C-9D9F-5A74D96DA053}" type="sibTrans" cxnId="{979AB92D-FCAD-4FD5-9D1C-E7D41D642207}">
      <dgm:prSet/>
      <dgm:spPr/>
      <dgm:t>
        <a:bodyPr/>
        <a:lstStyle/>
        <a:p>
          <a:endParaRPr lang="en-US"/>
        </a:p>
      </dgm:t>
    </dgm:pt>
    <dgm:pt modelId="{DFAB8E78-EF73-4042-80CD-091A066CA376}">
      <dgm:prSet phldrT="[Text]"/>
      <dgm:spPr/>
      <dgm:t>
        <a:bodyPr/>
        <a:lstStyle/>
        <a:p>
          <a:r>
            <a:rPr lang="en-US" dirty="0"/>
            <a:t>resilience</a:t>
          </a:r>
        </a:p>
      </dgm:t>
    </dgm:pt>
    <dgm:pt modelId="{EA605693-635F-46BE-BB52-8659E0F355A7}" type="parTrans" cxnId="{0CB85E14-D206-4C8A-B707-5E5FC66E090D}">
      <dgm:prSet/>
      <dgm:spPr/>
      <dgm:t>
        <a:bodyPr/>
        <a:lstStyle/>
        <a:p>
          <a:endParaRPr lang="en-US"/>
        </a:p>
      </dgm:t>
    </dgm:pt>
    <dgm:pt modelId="{0D1180C9-B388-4045-9808-28061BEC85F5}" type="sibTrans" cxnId="{0CB85E14-D206-4C8A-B707-5E5FC66E090D}">
      <dgm:prSet/>
      <dgm:spPr/>
      <dgm:t>
        <a:bodyPr/>
        <a:lstStyle/>
        <a:p>
          <a:endParaRPr lang="en-US"/>
        </a:p>
      </dgm:t>
    </dgm:pt>
    <dgm:pt modelId="{8444A44E-6344-4475-A149-55653BD99C71}">
      <dgm:prSet phldrT="[Text]"/>
      <dgm:spPr/>
      <dgm:t>
        <a:bodyPr/>
        <a:lstStyle/>
        <a:p>
          <a:r>
            <a:rPr lang="en-US" dirty="0"/>
            <a:t>Confidence</a:t>
          </a:r>
        </a:p>
      </dgm:t>
    </dgm:pt>
    <dgm:pt modelId="{C955AB28-178A-4D35-BB62-6D30C9EBC388}" type="parTrans" cxnId="{48D27570-5391-4C0A-A40B-C32224D3CEC2}">
      <dgm:prSet/>
      <dgm:spPr/>
      <dgm:t>
        <a:bodyPr/>
        <a:lstStyle/>
        <a:p>
          <a:endParaRPr lang="en-US"/>
        </a:p>
      </dgm:t>
    </dgm:pt>
    <dgm:pt modelId="{7F6CC738-1D58-4B13-B328-124EFBD1C1D4}" type="sibTrans" cxnId="{48D27570-5391-4C0A-A40B-C32224D3CEC2}">
      <dgm:prSet/>
      <dgm:spPr/>
      <dgm:t>
        <a:bodyPr/>
        <a:lstStyle/>
        <a:p>
          <a:endParaRPr lang="en-US"/>
        </a:p>
      </dgm:t>
    </dgm:pt>
    <dgm:pt modelId="{CD0527CC-0CFA-4B9E-BFA6-D52491F6EEF0}">
      <dgm:prSet phldrT="[Text]"/>
      <dgm:spPr/>
      <dgm:t>
        <a:bodyPr/>
        <a:lstStyle/>
        <a:p>
          <a:r>
            <a:rPr lang="en-US" dirty="0"/>
            <a:t>Self-esteem</a:t>
          </a:r>
        </a:p>
      </dgm:t>
    </dgm:pt>
    <dgm:pt modelId="{E51AE5B1-3BE8-4278-B197-9C28C8714E6A}" type="parTrans" cxnId="{303B03AD-C9CF-45D2-8B97-9816C5211D9C}">
      <dgm:prSet/>
      <dgm:spPr/>
      <dgm:t>
        <a:bodyPr/>
        <a:lstStyle/>
        <a:p>
          <a:endParaRPr lang="en-US"/>
        </a:p>
      </dgm:t>
    </dgm:pt>
    <dgm:pt modelId="{F9319096-4564-49BB-B1AB-BBB926EFFF12}" type="sibTrans" cxnId="{303B03AD-C9CF-45D2-8B97-9816C5211D9C}">
      <dgm:prSet/>
      <dgm:spPr/>
      <dgm:t>
        <a:bodyPr/>
        <a:lstStyle/>
        <a:p>
          <a:endParaRPr lang="en-US"/>
        </a:p>
      </dgm:t>
    </dgm:pt>
    <dgm:pt modelId="{CB2F5A3D-D921-404A-8E86-ADBE8A5F7142}">
      <dgm:prSet phldrT="[Text]"/>
      <dgm:spPr/>
      <dgm:t>
        <a:bodyPr/>
        <a:lstStyle/>
        <a:p>
          <a:r>
            <a:rPr lang="en-US" dirty="0"/>
            <a:t>Belonging</a:t>
          </a:r>
        </a:p>
      </dgm:t>
    </dgm:pt>
    <dgm:pt modelId="{43275E7A-7245-4F93-A092-726981DB63F8}" type="parTrans" cxnId="{77F713CF-9A51-4755-998E-1B146F26848E}">
      <dgm:prSet/>
      <dgm:spPr/>
      <dgm:t>
        <a:bodyPr/>
        <a:lstStyle/>
        <a:p>
          <a:endParaRPr lang="en-US"/>
        </a:p>
      </dgm:t>
    </dgm:pt>
    <dgm:pt modelId="{96D9749C-24BF-4DCB-A952-52A425C11C83}" type="sibTrans" cxnId="{77F713CF-9A51-4755-998E-1B146F26848E}">
      <dgm:prSet/>
      <dgm:spPr/>
      <dgm:t>
        <a:bodyPr/>
        <a:lstStyle/>
        <a:p>
          <a:endParaRPr lang="en-US"/>
        </a:p>
      </dgm:t>
    </dgm:pt>
    <dgm:pt modelId="{9510F417-66EC-49C1-AE13-CC0168724D76}" type="pres">
      <dgm:prSet presAssocID="{47E46FEE-96BF-4362-81C8-55220C37D2BF}" presName="Name0" presStyleCnt="0">
        <dgm:presLayoutVars>
          <dgm:dir/>
          <dgm:animLvl val="lvl"/>
          <dgm:resizeHandles val="exact"/>
        </dgm:presLayoutVars>
      </dgm:prSet>
      <dgm:spPr/>
    </dgm:pt>
    <dgm:pt modelId="{CA09D21B-067B-4D2E-8042-CE542B4FCF6D}" type="pres">
      <dgm:prSet presAssocID="{B60CB4F5-91AA-4B82-AC9D-E2AEFE4C8201}" presName="composite" presStyleCnt="0"/>
      <dgm:spPr/>
    </dgm:pt>
    <dgm:pt modelId="{878672DD-DAB7-4D3F-BFF2-357C85783DE7}" type="pres">
      <dgm:prSet presAssocID="{B60CB4F5-91AA-4B82-AC9D-E2AEFE4C8201}" presName="parTx" presStyleLbl="alignNode1" presStyleIdx="0" presStyleCnt="3">
        <dgm:presLayoutVars>
          <dgm:chMax val="0"/>
          <dgm:chPref val="0"/>
          <dgm:bulletEnabled val="1"/>
        </dgm:presLayoutVars>
      </dgm:prSet>
      <dgm:spPr/>
    </dgm:pt>
    <dgm:pt modelId="{B41449DA-E94E-4465-841D-8E7F10C81C8F}" type="pres">
      <dgm:prSet presAssocID="{B60CB4F5-91AA-4B82-AC9D-E2AEFE4C8201}" presName="desTx" presStyleLbl="alignAccFollowNode1" presStyleIdx="0" presStyleCnt="3" custScaleY="100000">
        <dgm:presLayoutVars>
          <dgm:bulletEnabled val="1"/>
        </dgm:presLayoutVars>
      </dgm:prSet>
      <dgm:spPr/>
    </dgm:pt>
    <dgm:pt modelId="{66A5FBDD-C344-4490-AAED-F83ACC36B62D}" type="pres">
      <dgm:prSet presAssocID="{60CBD872-4024-4B38-96B9-C0EA57F089D7}" presName="space" presStyleCnt="0"/>
      <dgm:spPr/>
    </dgm:pt>
    <dgm:pt modelId="{56A6947A-7F7C-4BEF-99AD-52D3CFA5FAE3}" type="pres">
      <dgm:prSet presAssocID="{01EA9BA7-6757-43A6-B0EC-1E5DD7B9F146}" presName="composite" presStyleCnt="0"/>
      <dgm:spPr/>
    </dgm:pt>
    <dgm:pt modelId="{8E118F0F-9E1B-44FF-9DD9-80743A3136EC}" type="pres">
      <dgm:prSet presAssocID="{01EA9BA7-6757-43A6-B0EC-1E5DD7B9F146}" presName="parTx" presStyleLbl="alignNode1" presStyleIdx="1" presStyleCnt="3" custLinFactNeighborY="-13215">
        <dgm:presLayoutVars>
          <dgm:chMax val="0"/>
          <dgm:chPref val="0"/>
          <dgm:bulletEnabled val="1"/>
        </dgm:presLayoutVars>
      </dgm:prSet>
      <dgm:spPr/>
    </dgm:pt>
    <dgm:pt modelId="{8ECDED7D-5CDF-4FC2-965B-6962DB18DD27}" type="pres">
      <dgm:prSet presAssocID="{01EA9BA7-6757-43A6-B0EC-1E5DD7B9F146}" presName="desTx" presStyleLbl="alignAccFollowNode1" presStyleIdx="1" presStyleCnt="3">
        <dgm:presLayoutVars>
          <dgm:bulletEnabled val="1"/>
        </dgm:presLayoutVars>
      </dgm:prSet>
      <dgm:spPr/>
    </dgm:pt>
    <dgm:pt modelId="{1C77D3D3-CA34-4A19-A673-0FF908D98868}" type="pres">
      <dgm:prSet presAssocID="{9E2E4752-01E3-469F-96E4-D52EAC0C52CA}" presName="space" presStyleCnt="0"/>
      <dgm:spPr/>
    </dgm:pt>
    <dgm:pt modelId="{AD993FC2-B803-4FCB-8C7D-2B4CC3CD1395}" type="pres">
      <dgm:prSet presAssocID="{FC0FC547-0A7F-40BE-A802-A6CF8AAB3F42}" presName="composite" presStyleCnt="0"/>
      <dgm:spPr/>
    </dgm:pt>
    <dgm:pt modelId="{EF35C4DF-ECB6-4995-97AE-C734B571F09C}" type="pres">
      <dgm:prSet presAssocID="{FC0FC547-0A7F-40BE-A802-A6CF8AAB3F42}" presName="parTx" presStyleLbl="alignNode1" presStyleIdx="2" presStyleCnt="3">
        <dgm:presLayoutVars>
          <dgm:chMax val="0"/>
          <dgm:chPref val="0"/>
          <dgm:bulletEnabled val="1"/>
        </dgm:presLayoutVars>
      </dgm:prSet>
      <dgm:spPr/>
    </dgm:pt>
    <dgm:pt modelId="{C4FDFBD8-7641-40C7-A42E-62AC33E3E4C9}" type="pres">
      <dgm:prSet presAssocID="{FC0FC547-0A7F-40BE-A802-A6CF8AAB3F42}" presName="desTx" presStyleLbl="alignAccFollowNode1" presStyleIdx="2" presStyleCnt="3">
        <dgm:presLayoutVars>
          <dgm:bulletEnabled val="1"/>
        </dgm:presLayoutVars>
      </dgm:prSet>
      <dgm:spPr/>
    </dgm:pt>
  </dgm:ptLst>
  <dgm:cxnLst>
    <dgm:cxn modelId="{0CA36C05-F6BD-4BF2-BEE2-CD836739A90C}" type="presOf" srcId="{9245079E-AB0C-4E8E-85AA-61BF417D556B}" destId="{B41449DA-E94E-4465-841D-8E7F10C81C8F}" srcOrd="0" destOrd="1" presId="urn:microsoft.com/office/officeart/2005/8/layout/hList1"/>
    <dgm:cxn modelId="{6F53DB0A-157A-44A9-BC6A-55E58812601E}" srcId="{FC0FC547-0A7F-40BE-A802-A6CF8AAB3F42}" destId="{6D64B420-BFD3-4384-982C-D16FB6BE0514}" srcOrd="1" destOrd="0" parTransId="{888CD222-BDF3-457C-AB5F-114BD0579F27}" sibTransId="{16471C71-F33D-4D16-ADD0-96DA0F28F977}"/>
    <dgm:cxn modelId="{9CFF9A0F-3C34-4749-B96B-DCEE5B7B6522}" type="presOf" srcId="{D6C9143A-DCF0-4AD0-AF58-F05FF93698D3}" destId="{B41449DA-E94E-4465-841D-8E7F10C81C8F}" srcOrd="0" destOrd="0" presId="urn:microsoft.com/office/officeart/2005/8/layout/hList1"/>
    <dgm:cxn modelId="{0CB85E14-D206-4C8A-B707-5E5FC66E090D}" srcId="{01EA9BA7-6757-43A6-B0EC-1E5DD7B9F146}" destId="{DFAB8E78-EF73-4042-80CD-091A066CA376}" srcOrd="2" destOrd="0" parTransId="{EA605693-635F-46BE-BB52-8659E0F355A7}" sibTransId="{0D1180C9-B388-4045-9808-28061BEC85F5}"/>
    <dgm:cxn modelId="{6B776D19-300E-49BC-A1B8-9BBC536A4600}" srcId="{B60CB4F5-91AA-4B82-AC9D-E2AEFE4C8201}" destId="{E82B71B3-C951-43B0-A6CC-F615EA1ED24C}" srcOrd="3" destOrd="0" parTransId="{ECB2F4CF-46EF-4800-9D61-A8B7D7CD250F}" sibTransId="{00E9F7A7-B1B9-404A-9CCE-DD84BAA8B1BC}"/>
    <dgm:cxn modelId="{F48B9C1C-CC34-40F8-B9FD-F564D8DD742A}" type="presOf" srcId="{AB6790EB-8233-4854-9B50-EF0F6D3B3C37}" destId="{C4FDFBD8-7641-40C7-A42E-62AC33E3E4C9}" srcOrd="0" destOrd="0" presId="urn:microsoft.com/office/officeart/2005/8/layout/hList1"/>
    <dgm:cxn modelId="{99F75420-4DC0-4624-8999-968D209650C8}" srcId="{01EA9BA7-6757-43A6-B0EC-1E5DD7B9F146}" destId="{24678161-AA5F-4DEC-9B9C-C8A664BBC55E}" srcOrd="6" destOrd="0" parTransId="{361AA881-2957-467B-80F1-4D6B4087588C}" sibTransId="{61295303-130E-4DE2-8DD3-2E72A9527EBC}"/>
    <dgm:cxn modelId="{1B30F723-8A8D-4976-A5C7-37C2F04C0A72}" type="presOf" srcId="{A54BB6B3-90BD-4681-9A64-FDF6F3B060F1}" destId="{8ECDED7D-5CDF-4FC2-965B-6962DB18DD27}" srcOrd="0" destOrd="0" presId="urn:microsoft.com/office/officeart/2005/8/layout/hList1"/>
    <dgm:cxn modelId="{979AB92D-FCAD-4FD5-9D1C-E7D41D642207}" srcId="{01EA9BA7-6757-43A6-B0EC-1E5DD7B9F146}" destId="{D2F950A8-44B8-40E9-984C-385251C9C15E}" srcOrd="1" destOrd="0" parTransId="{6853D4A0-3EA4-42A3-8078-60A1D3A4CE1B}" sibTransId="{7ACED2C0-4B58-430C-9D9F-5A74D96DA053}"/>
    <dgm:cxn modelId="{E3D26931-9BE4-4769-BD04-750C7A636CD1}" type="presOf" srcId="{8444A44E-6344-4475-A149-55653BD99C71}" destId="{8ECDED7D-5CDF-4FC2-965B-6962DB18DD27}" srcOrd="0" destOrd="3" presId="urn:microsoft.com/office/officeart/2005/8/layout/hList1"/>
    <dgm:cxn modelId="{FFB23634-E0D8-4A49-88D3-A0E743E8F02D}" type="presOf" srcId="{D2F950A8-44B8-40E9-984C-385251C9C15E}" destId="{8ECDED7D-5CDF-4FC2-965B-6962DB18DD27}" srcOrd="0" destOrd="1" presId="urn:microsoft.com/office/officeart/2005/8/layout/hList1"/>
    <dgm:cxn modelId="{96A7263E-8A18-4A0B-B612-193DA01325D2}" srcId="{47E46FEE-96BF-4362-81C8-55220C37D2BF}" destId="{FC0FC547-0A7F-40BE-A802-A6CF8AAB3F42}" srcOrd="2" destOrd="0" parTransId="{4860B51C-28A4-45B8-AC64-80AF9CC5316B}" sibTransId="{7002687A-9ACC-4F14-98F7-C05E56629A73}"/>
    <dgm:cxn modelId="{C4BD9068-F5A8-41AD-810E-DB42FF863CE4}" srcId="{B60CB4F5-91AA-4B82-AC9D-E2AEFE4C8201}" destId="{D6C9143A-DCF0-4AD0-AF58-F05FF93698D3}" srcOrd="0" destOrd="0" parTransId="{B22E292C-CE9E-4FE2-8C70-9DA9C3542EF5}" sibTransId="{8002ED6F-4C10-4DC0-886D-E9E8083323AB}"/>
    <dgm:cxn modelId="{43A5494A-A5DA-4D8D-BD89-CDE254184A26}" type="presOf" srcId="{B60CB4F5-91AA-4B82-AC9D-E2AEFE4C8201}" destId="{878672DD-DAB7-4D3F-BFF2-357C85783DE7}" srcOrd="0" destOrd="0" presId="urn:microsoft.com/office/officeart/2005/8/layout/hList1"/>
    <dgm:cxn modelId="{89411E70-D597-4529-8A82-73D8572DA1B7}" type="presOf" srcId="{E82B71B3-C951-43B0-A6CC-F615EA1ED24C}" destId="{B41449DA-E94E-4465-841D-8E7F10C81C8F}" srcOrd="0" destOrd="3" presId="urn:microsoft.com/office/officeart/2005/8/layout/hList1"/>
    <dgm:cxn modelId="{48D27570-5391-4C0A-A40B-C32224D3CEC2}" srcId="{01EA9BA7-6757-43A6-B0EC-1E5DD7B9F146}" destId="{8444A44E-6344-4475-A149-55653BD99C71}" srcOrd="3" destOrd="0" parTransId="{C955AB28-178A-4D35-BB62-6D30C9EBC388}" sibTransId="{7F6CC738-1D58-4B13-B328-124EFBD1C1D4}"/>
    <dgm:cxn modelId="{DB911252-667E-46C2-9B76-045D9B240A0D}" srcId="{B60CB4F5-91AA-4B82-AC9D-E2AEFE4C8201}" destId="{9245079E-AB0C-4E8E-85AA-61BF417D556B}" srcOrd="1" destOrd="0" parTransId="{9A53BC62-90F5-4AC8-887F-316A3CC641C2}" sibTransId="{CE68B9C3-352A-4177-A907-9BFF61B6221B}"/>
    <dgm:cxn modelId="{31BAA791-D5E3-4EA6-BCEC-5596EAB2B64B}" srcId="{47E46FEE-96BF-4362-81C8-55220C37D2BF}" destId="{01EA9BA7-6757-43A6-B0EC-1E5DD7B9F146}" srcOrd="1" destOrd="0" parTransId="{116A5FD4-26B8-4921-B3C1-9EA3A2FA2C00}" sibTransId="{9E2E4752-01E3-469F-96E4-D52EAC0C52CA}"/>
    <dgm:cxn modelId="{7C12A5A6-EA53-4406-BB44-D0BD7A0E54F6}" type="presOf" srcId="{47E46FEE-96BF-4362-81C8-55220C37D2BF}" destId="{9510F417-66EC-49C1-AE13-CC0168724D76}" srcOrd="0" destOrd="0" presId="urn:microsoft.com/office/officeart/2005/8/layout/hList1"/>
    <dgm:cxn modelId="{303B03AD-C9CF-45D2-8B97-9816C5211D9C}" srcId="{01EA9BA7-6757-43A6-B0EC-1E5DD7B9F146}" destId="{CD0527CC-0CFA-4B9E-BFA6-D52491F6EEF0}" srcOrd="4" destOrd="0" parTransId="{E51AE5B1-3BE8-4278-B197-9C28C8714E6A}" sibTransId="{F9319096-4564-49BB-B1AB-BBB926EFFF12}"/>
    <dgm:cxn modelId="{958904AD-9769-4018-BB08-0963C1AB24C1}" type="presOf" srcId="{01EA9BA7-6757-43A6-B0EC-1E5DD7B9F146}" destId="{8E118F0F-9E1B-44FF-9DD9-80743A3136EC}" srcOrd="0" destOrd="0" presId="urn:microsoft.com/office/officeart/2005/8/layout/hList1"/>
    <dgm:cxn modelId="{61D078AD-B2D8-4292-8780-99980CC3BECE}" type="presOf" srcId="{186D6286-91B1-4587-87E5-1625E0C2D9F6}" destId="{B41449DA-E94E-4465-841D-8E7F10C81C8F}" srcOrd="0" destOrd="2" presId="urn:microsoft.com/office/officeart/2005/8/layout/hList1"/>
    <dgm:cxn modelId="{900A92AF-350D-4FFB-9D43-02C22F248110}" srcId="{01EA9BA7-6757-43A6-B0EC-1E5DD7B9F146}" destId="{A54BB6B3-90BD-4681-9A64-FDF6F3B060F1}" srcOrd="0" destOrd="0" parTransId="{2D93E0B0-3E6F-42D4-8155-949DA86BCABA}" sibTransId="{6C7CA109-4FAC-49EA-9056-4293D52966E6}"/>
    <dgm:cxn modelId="{CB210DCA-3837-4041-8C83-BE6365D3F085}" type="presOf" srcId="{FC0FC547-0A7F-40BE-A802-A6CF8AAB3F42}" destId="{EF35C4DF-ECB6-4995-97AE-C734B571F09C}" srcOrd="0" destOrd="0" presId="urn:microsoft.com/office/officeart/2005/8/layout/hList1"/>
    <dgm:cxn modelId="{22EB1BCD-BAEB-481A-BC6B-110AD50BA6BD}" srcId="{FC0FC547-0A7F-40BE-A802-A6CF8AAB3F42}" destId="{AB6790EB-8233-4854-9B50-EF0F6D3B3C37}" srcOrd="0" destOrd="0" parTransId="{9C23242B-8599-4B0B-BA08-333980736D26}" sibTransId="{28D736CC-785E-408F-A7DD-95D480E1E9A7}"/>
    <dgm:cxn modelId="{77F713CF-9A51-4755-998E-1B146F26848E}" srcId="{01EA9BA7-6757-43A6-B0EC-1E5DD7B9F146}" destId="{CB2F5A3D-D921-404A-8E86-ADBE8A5F7142}" srcOrd="5" destOrd="0" parTransId="{43275E7A-7245-4F93-A092-726981DB63F8}" sibTransId="{96D9749C-24BF-4DCB-A952-52A425C11C83}"/>
    <dgm:cxn modelId="{91DCE6CF-4BDC-42AC-9089-E666047BFEF9}" type="presOf" srcId="{24678161-AA5F-4DEC-9B9C-C8A664BBC55E}" destId="{8ECDED7D-5CDF-4FC2-965B-6962DB18DD27}" srcOrd="0" destOrd="6" presId="urn:microsoft.com/office/officeart/2005/8/layout/hList1"/>
    <dgm:cxn modelId="{DABF54DE-E85A-41DB-8CB5-5E96ABCD6181}" type="presOf" srcId="{6D64B420-BFD3-4384-982C-D16FB6BE0514}" destId="{C4FDFBD8-7641-40C7-A42E-62AC33E3E4C9}" srcOrd="0" destOrd="1" presId="urn:microsoft.com/office/officeart/2005/8/layout/hList1"/>
    <dgm:cxn modelId="{9E2FD4DE-81B9-4604-AB7D-FF58BD22CB50}" type="presOf" srcId="{CB2F5A3D-D921-404A-8E86-ADBE8A5F7142}" destId="{8ECDED7D-5CDF-4FC2-965B-6962DB18DD27}" srcOrd="0" destOrd="5" presId="urn:microsoft.com/office/officeart/2005/8/layout/hList1"/>
    <dgm:cxn modelId="{32531CE0-B62C-4AC5-AA99-1BB9A1451A82}" type="presOf" srcId="{CD0527CC-0CFA-4B9E-BFA6-D52491F6EEF0}" destId="{8ECDED7D-5CDF-4FC2-965B-6962DB18DD27}" srcOrd="0" destOrd="4" presId="urn:microsoft.com/office/officeart/2005/8/layout/hList1"/>
    <dgm:cxn modelId="{929BA7F0-5D7A-4DA3-9160-2410AF2EE29C}" srcId="{47E46FEE-96BF-4362-81C8-55220C37D2BF}" destId="{B60CB4F5-91AA-4B82-AC9D-E2AEFE4C8201}" srcOrd="0" destOrd="0" parTransId="{704B4E19-584A-44C9-9ED5-261BBCCBEF2A}" sibTransId="{60CBD872-4024-4B38-96B9-C0EA57F089D7}"/>
    <dgm:cxn modelId="{12579BF9-1397-4C25-93BB-AA75187036EA}" srcId="{B60CB4F5-91AA-4B82-AC9D-E2AEFE4C8201}" destId="{186D6286-91B1-4587-87E5-1625E0C2D9F6}" srcOrd="2" destOrd="0" parTransId="{717D0D32-9349-43F2-83D7-52FE41800E6B}" sibTransId="{B052B517-5F32-412E-A728-7FCD85B00B5B}"/>
    <dgm:cxn modelId="{2F7736FA-0632-4CFD-98E0-07E36ED83F67}" type="presOf" srcId="{DFAB8E78-EF73-4042-80CD-091A066CA376}" destId="{8ECDED7D-5CDF-4FC2-965B-6962DB18DD27}" srcOrd="0" destOrd="2" presId="urn:microsoft.com/office/officeart/2005/8/layout/hList1"/>
    <dgm:cxn modelId="{50B6F026-E9EB-4402-83FC-BF2A6CB9E723}" type="presParOf" srcId="{9510F417-66EC-49C1-AE13-CC0168724D76}" destId="{CA09D21B-067B-4D2E-8042-CE542B4FCF6D}" srcOrd="0" destOrd="0" presId="urn:microsoft.com/office/officeart/2005/8/layout/hList1"/>
    <dgm:cxn modelId="{07DD0BF4-7B55-4810-8ECD-FC9A8A06D8D5}" type="presParOf" srcId="{CA09D21B-067B-4D2E-8042-CE542B4FCF6D}" destId="{878672DD-DAB7-4D3F-BFF2-357C85783DE7}" srcOrd="0" destOrd="0" presId="urn:microsoft.com/office/officeart/2005/8/layout/hList1"/>
    <dgm:cxn modelId="{1A7AAD82-90EE-42B9-98B9-1569A928022F}" type="presParOf" srcId="{CA09D21B-067B-4D2E-8042-CE542B4FCF6D}" destId="{B41449DA-E94E-4465-841D-8E7F10C81C8F}" srcOrd="1" destOrd="0" presId="urn:microsoft.com/office/officeart/2005/8/layout/hList1"/>
    <dgm:cxn modelId="{F1322108-80D3-4981-97ED-032485D66DDF}" type="presParOf" srcId="{9510F417-66EC-49C1-AE13-CC0168724D76}" destId="{66A5FBDD-C344-4490-AAED-F83ACC36B62D}" srcOrd="1" destOrd="0" presId="urn:microsoft.com/office/officeart/2005/8/layout/hList1"/>
    <dgm:cxn modelId="{E5C884FD-6DB3-422D-B042-7C3E543BFB87}" type="presParOf" srcId="{9510F417-66EC-49C1-AE13-CC0168724D76}" destId="{56A6947A-7F7C-4BEF-99AD-52D3CFA5FAE3}" srcOrd="2" destOrd="0" presId="urn:microsoft.com/office/officeart/2005/8/layout/hList1"/>
    <dgm:cxn modelId="{9ADFE96D-DB63-42B7-B764-943419870E15}" type="presParOf" srcId="{56A6947A-7F7C-4BEF-99AD-52D3CFA5FAE3}" destId="{8E118F0F-9E1B-44FF-9DD9-80743A3136EC}" srcOrd="0" destOrd="0" presId="urn:microsoft.com/office/officeart/2005/8/layout/hList1"/>
    <dgm:cxn modelId="{B33101CD-F30A-41FC-8407-6C8140B65F79}" type="presParOf" srcId="{56A6947A-7F7C-4BEF-99AD-52D3CFA5FAE3}" destId="{8ECDED7D-5CDF-4FC2-965B-6962DB18DD27}" srcOrd="1" destOrd="0" presId="urn:microsoft.com/office/officeart/2005/8/layout/hList1"/>
    <dgm:cxn modelId="{29B21334-241F-4A5C-B180-68BEFA06C0E2}" type="presParOf" srcId="{9510F417-66EC-49C1-AE13-CC0168724D76}" destId="{1C77D3D3-CA34-4A19-A673-0FF908D98868}" srcOrd="3" destOrd="0" presId="urn:microsoft.com/office/officeart/2005/8/layout/hList1"/>
    <dgm:cxn modelId="{27770C6B-6E53-42D4-B327-466EA4B53987}" type="presParOf" srcId="{9510F417-66EC-49C1-AE13-CC0168724D76}" destId="{AD993FC2-B803-4FCB-8C7D-2B4CC3CD1395}" srcOrd="4" destOrd="0" presId="urn:microsoft.com/office/officeart/2005/8/layout/hList1"/>
    <dgm:cxn modelId="{4B6AB99E-64C7-4EAC-B5AC-5255161A1F72}" type="presParOf" srcId="{AD993FC2-B803-4FCB-8C7D-2B4CC3CD1395}" destId="{EF35C4DF-ECB6-4995-97AE-C734B571F09C}" srcOrd="0" destOrd="0" presId="urn:microsoft.com/office/officeart/2005/8/layout/hList1"/>
    <dgm:cxn modelId="{0192B83A-9F34-46EA-BDB3-753DF52F8EEC}" type="presParOf" srcId="{AD993FC2-B803-4FCB-8C7D-2B4CC3CD1395}" destId="{C4FDFBD8-7641-40C7-A42E-62AC33E3E4C9}"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099F50-51A4-46A8-935C-5133529391A2}">
      <dsp:nvSpPr>
        <dsp:cNvPr id="0" name=""/>
        <dsp:cNvSpPr/>
      </dsp:nvSpPr>
      <dsp:spPr>
        <a:xfrm>
          <a:off x="1452694" y="2773915"/>
          <a:ext cx="1767252" cy="883626"/>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0" kern="1200" dirty="0"/>
            <a:t>Mental Health </a:t>
          </a:r>
        </a:p>
      </dsp:txBody>
      <dsp:txXfrm>
        <a:off x="1478575" y="2799796"/>
        <a:ext cx="1715490" cy="831864"/>
      </dsp:txXfrm>
    </dsp:sp>
    <dsp:sp modelId="{945F6D3C-7F9A-4DD2-8539-77E2D8B6EEF9}">
      <dsp:nvSpPr>
        <dsp:cNvPr id="0" name=""/>
        <dsp:cNvSpPr/>
      </dsp:nvSpPr>
      <dsp:spPr>
        <a:xfrm rot="17974318">
          <a:off x="2857209" y="2576787"/>
          <a:ext cx="1432375" cy="32092"/>
        </a:xfrm>
        <a:custGeom>
          <a:avLst/>
          <a:gdLst/>
          <a:ahLst/>
          <a:cxnLst/>
          <a:rect l="0" t="0" r="0" b="0"/>
          <a:pathLst>
            <a:path>
              <a:moveTo>
                <a:pt x="0" y="16046"/>
              </a:moveTo>
              <a:lnTo>
                <a:pt x="1432375" y="16046"/>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37588" y="2557024"/>
        <a:ext cx="71618" cy="71618"/>
      </dsp:txXfrm>
    </dsp:sp>
    <dsp:sp modelId="{F470C4F5-078E-4AFA-9DF3-CBA97EF3B559}">
      <dsp:nvSpPr>
        <dsp:cNvPr id="0" name=""/>
        <dsp:cNvSpPr/>
      </dsp:nvSpPr>
      <dsp:spPr>
        <a:xfrm>
          <a:off x="3926848" y="1528125"/>
          <a:ext cx="1767252" cy="883626"/>
        </a:xfrm>
        <a:prstGeom prst="roundRect">
          <a:avLst>
            <a:gd name="adj" fmla="val 10000"/>
          </a:avLst>
        </a:prstGeom>
        <a:solidFill>
          <a:schemeClr val="accent5">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t>Mental illness</a:t>
          </a:r>
        </a:p>
      </dsp:txBody>
      <dsp:txXfrm>
        <a:off x="3952729" y="1554006"/>
        <a:ext cx="1715490" cy="831864"/>
      </dsp:txXfrm>
    </dsp:sp>
    <dsp:sp modelId="{CAE936FB-9165-45E7-9B8B-C3C6110AC3D4}">
      <dsp:nvSpPr>
        <dsp:cNvPr id="0" name=""/>
        <dsp:cNvSpPr/>
      </dsp:nvSpPr>
      <dsp:spPr>
        <a:xfrm rot="17692822">
          <a:off x="5207452" y="1191764"/>
          <a:ext cx="1680197" cy="32092"/>
        </a:xfrm>
        <a:custGeom>
          <a:avLst/>
          <a:gdLst/>
          <a:ahLst/>
          <a:cxnLst/>
          <a:rect l="0" t="0" r="0" b="0"/>
          <a:pathLst>
            <a:path>
              <a:moveTo>
                <a:pt x="0" y="16046"/>
              </a:moveTo>
              <a:lnTo>
                <a:pt x="1680197" y="16046"/>
              </a:lnTo>
            </a:path>
          </a:pathLst>
        </a:custGeom>
        <a:noFill/>
        <a:ln w="15875"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05546" y="1165806"/>
        <a:ext cx="84009" cy="84009"/>
      </dsp:txXfrm>
    </dsp:sp>
    <dsp:sp modelId="{1F56C3D3-FBB3-4943-A9C8-71422E2563C7}">
      <dsp:nvSpPr>
        <dsp:cNvPr id="0" name=""/>
        <dsp:cNvSpPr/>
      </dsp:nvSpPr>
      <dsp:spPr>
        <a:xfrm>
          <a:off x="6401001" y="3870"/>
          <a:ext cx="1767252" cy="883626"/>
        </a:xfrm>
        <a:prstGeom prst="roundRect">
          <a:avLst>
            <a:gd name="adj" fmla="val 10000"/>
          </a:avLst>
        </a:prstGeom>
        <a:solidFill>
          <a:schemeClr val="accent2">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rPr>
            <a:t>Anxiety </a:t>
          </a:r>
        </a:p>
      </dsp:txBody>
      <dsp:txXfrm>
        <a:off x="6426882" y="29751"/>
        <a:ext cx="1715490" cy="831864"/>
      </dsp:txXfrm>
    </dsp:sp>
    <dsp:sp modelId="{E9007196-5D00-4A62-A956-F0EF28D867C8}">
      <dsp:nvSpPr>
        <dsp:cNvPr id="0" name=""/>
        <dsp:cNvSpPr/>
      </dsp:nvSpPr>
      <dsp:spPr>
        <a:xfrm rot="19691073">
          <a:off x="5628042" y="1722112"/>
          <a:ext cx="879310" cy="32092"/>
        </a:xfrm>
        <a:custGeom>
          <a:avLst/>
          <a:gdLst/>
          <a:ahLst/>
          <a:cxnLst/>
          <a:rect l="0" t="0" r="0" b="0"/>
          <a:pathLst>
            <a:path>
              <a:moveTo>
                <a:pt x="0" y="16046"/>
              </a:moveTo>
              <a:lnTo>
                <a:pt x="879310" y="16046"/>
              </a:lnTo>
            </a:path>
          </a:pathLst>
        </a:custGeom>
        <a:noFill/>
        <a:ln w="15875"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45715" y="1716176"/>
        <a:ext cx="43965" cy="43965"/>
      </dsp:txXfrm>
    </dsp:sp>
    <dsp:sp modelId="{24814819-5DD9-4D54-9BB8-BEB51F148B3E}">
      <dsp:nvSpPr>
        <dsp:cNvPr id="0" name=""/>
        <dsp:cNvSpPr/>
      </dsp:nvSpPr>
      <dsp:spPr>
        <a:xfrm>
          <a:off x="6441295" y="1064566"/>
          <a:ext cx="1767252" cy="883626"/>
        </a:xfrm>
        <a:prstGeom prst="roundRect">
          <a:avLst>
            <a:gd name="adj" fmla="val 10000"/>
          </a:avLst>
        </a:prstGeom>
        <a:solidFill>
          <a:schemeClr val="accent2">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ADHD</a:t>
          </a:r>
        </a:p>
      </dsp:txBody>
      <dsp:txXfrm>
        <a:off x="6467176" y="1090447"/>
        <a:ext cx="1715490" cy="831864"/>
      </dsp:txXfrm>
    </dsp:sp>
    <dsp:sp modelId="{51D15268-824A-43EA-85C7-F6E6F50FA765}">
      <dsp:nvSpPr>
        <dsp:cNvPr id="0" name=""/>
        <dsp:cNvSpPr/>
      </dsp:nvSpPr>
      <dsp:spPr>
        <a:xfrm rot="2142401">
          <a:off x="5612275" y="2207935"/>
          <a:ext cx="870551" cy="32092"/>
        </a:xfrm>
        <a:custGeom>
          <a:avLst/>
          <a:gdLst/>
          <a:ahLst/>
          <a:cxnLst/>
          <a:rect l="0" t="0" r="0" b="0"/>
          <a:pathLst>
            <a:path>
              <a:moveTo>
                <a:pt x="0" y="16046"/>
              </a:moveTo>
              <a:lnTo>
                <a:pt x="870551" y="16046"/>
              </a:lnTo>
            </a:path>
          </a:pathLst>
        </a:custGeom>
        <a:noFill/>
        <a:ln w="15875"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25787" y="2202217"/>
        <a:ext cx="43527" cy="43527"/>
      </dsp:txXfrm>
    </dsp:sp>
    <dsp:sp modelId="{0A22A422-F01B-4F50-9152-D1E1A35BD240}">
      <dsp:nvSpPr>
        <dsp:cNvPr id="0" name=""/>
        <dsp:cNvSpPr/>
      </dsp:nvSpPr>
      <dsp:spPr>
        <a:xfrm>
          <a:off x="6401001" y="2036210"/>
          <a:ext cx="1767252" cy="883626"/>
        </a:xfrm>
        <a:prstGeom prst="roundRect">
          <a:avLst>
            <a:gd name="adj" fmla="val 10000"/>
          </a:avLst>
        </a:prstGeom>
        <a:solidFill>
          <a:schemeClr val="accent2">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rPr>
            <a:t>Depression</a:t>
          </a:r>
        </a:p>
      </dsp:txBody>
      <dsp:txXfrm>
        <a:off x="6426882" y="2062091"/>
        <a:ext cx="1715490" cy="831864"/>
      </dsp:txXfrm>
    </dsp:sp>
    <dsp:sp modelId="{F6669E70-DF84-45C0-9D13-1043604EBF94}">
      <dsp:nvSpPr>
        <dsp:cNvPr id="0" name=""/>
        <dsp:cNvSpPr/>
      </dsp:nvSpPr>
      <dsp:spPr>
        <a:xfrm rot="3907178">
          <a:off x="5207452" y="2716020"/>
          <a:ext cx="1680197" cy="32092"/>
        </a:xfrm>
        <a:custGeom>
          <a:avLst/>
          <a:gdLst/>
          <a:ahLst/>
          <a:cxnLst/>
          <a:rect l="0" t="0" r="0" b="0"/>
          <a:pathLst>
            <a:path>
              <a:moveTo>
                <a:pt x="0" y="16046"/>
              </a:moveTo>
              <a:lnTo>
                <a:pt x="1680197" y="16046"/>
              </a:lnTo>
            </a:path>
          </a:pathLst>
        </a:custGeom>
        <a:noFill/>
        <a:ln w="15875"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05546" y="2690061"/>
        <a:ext cx="84009" cy="84009"/>
      </dsp:txXfrm>
    </dsp:sp>
    <dsp:sp modelId="{74033DB3-D76C-46AF-B302-F2583950E40B}">
      <dsp:nvSpPr>
        <dsp:cNvPr id="0" name=""/>
        <dsp:cNvSpPr/>
      </dsp:nvSpPr>
      <dsp:spPr>
        <a:xfrm>
          <a:off x="6401001" y="3052381"/>
          <a:ext cx="1767252" cy="883626"/>
        </a:xfrm>
        <a:prstGeom prst="roundRect">
          <a:avLst>
            <a:gd name="adj" fmla="val 10000"/>
          </a:avLst>
        </a:prstGeom>
        <a:solidFill>
          <a:schemeClr val="accent2">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kern="1200" dirty="0"/>
            <a:t> </a:t>
          </a:r>
          <a:r>
            <a:rPr lang="en-US" sz="1800" kern="1200" dirty="0">
              <a:solidFill>
                <a:schemeClr val="tx1"/>
              </a:solidFill>
            </a:rPr>
            <a:t>Bi-Polar disorder</a:t>
          </a:r>
        </a:p>
      </dsp:txBody>
      <dsp:txXfrm>
        <a:off x="6426882" y="3078262"/>
        <a:ext cx="1715490" cy="831864"/>
      </dsp:txXfrm>
    </dsp:sp>
    <dsp:sp modelId="{F4D8BF34-67B0-47B5-AC80-D1A8AB14A897}">
      <dsp:nvSpPr>
        <dsp:cNvPr id="0" name=""/>
        <dsp:cNvSpPr/>
      </dsp:nvSpPr>
      <dsp:spPr>
        <a:xfrm rot="3681867">
          <a:off x="2835869" y="3846999"/>
          <a:ext cx="1475056" cy="32092"/>
        </a:xfrm>
        <a:custGeom>
          <a:avLst/>
          <a:gdLst/>
          <a:ahLst/>
          <a:cxnLst/>
          <a:rect l="0" t="0" r="0" b="0"/>
          <a:pathLst>
            <a:path>
              <a:moveTo>
                <a:pt x="0" y="16046"/>
              </a:moveTo>
              <a:lnTo>
                <a:pt x="1475056" y="16046"/>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36521" y="3826169"/>
        <a:ext cx="73752" cy="73752"/>
      </dsp:txXfrm>
    </dsp:sp>
    <dsp:sp modelId="{B6AFB5B2-26E2-4145-BAD9-E7EA520E03AA}">
      <dsp:nvSpPr>
        <dsp:cNvPr id="0" name=""/>
        <dsp:cNvSpPr/>
      </dsp:nvSpPr>
      <dsp:spPr>
        <a:xfrm>
          <a:off x="3926848" y="4068551"/>
          <a:ext cx="1767252" cy="883626"/>
        </a:xfrm>
        <a:prstGeom prst="roundRect">
          <a:avLst>
            <a:gd name="adj" fmla="val 10000"/>
          </a:avLst>
        </a:prstGeom>
        <a:solidFill>
          <a:schemeClr val="accent5">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t>mental/psychological </a:t>
          </a:r>
        </a:p>
        <a:p>
          <a:pPr marL="0" lvl="0" indent="0" algn="ctr" defTabSz="711200">
            <a:lnSpc>
              <a:spcPct val="90000"/>
            </a:lnSpc>
            <a:spcBef>
              <a:spcPct val="0"/>
            </a:spcBef>
            <a:spcAft>
              <a:spcPct val="35000"/>
            </a:spcAft>
            <a:buNone/>
          </a:pPr>
          <a:r>
            <a:rPr lang="en-US" sz="1600" kern="1200" dirty="0"/>
            <a:t>Well-being</a:t>
          </a:r>
        </a:p>
      </dsp:txBody>
      <dsp:txXfrm>
        <a:off x="3952729" y="4094432"/>
        <a:ext cx="1715490" cy="831864"/>
      </dsp:txXfrm>
    </dsp:sp>
    <dsp:sp modelId="{05254014-D959-4727-B57D-E7711939F08C}">
      <dsp:nvSpPr>
        <dsp:cNvPr id="0" name=""/>
        <dsp:cNvSpPr/>
      </dsp:nvSpPr>
      <dsp:spPr>
        <a:xfrm>
          <a:off x="5694100" y="4494318"/>
          <a:ext cx="706901" cy="32092"/>
        </a:xfrm>
        <a:custGeom>
          <a:avLst/>
          <a:gdLst/>
          <a:ahLst/>
          <a:cxnLst/>
          <a:rect l="0" t="0" r="0" b="0"/>
          <a:pathLst>
            <a:path>
              <a:moveTo>
                <a:pt x="0" y="16046"/>
              </a:moveTo>
              <a:lnTo>
                <a:pt x="706901" y="16046"/>
              </a:lnTo>
            </a:path>
          </a:pathLst>
        </a:custGeom>
        <a:noFill/>
        <a:ln w="15875"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29878" y="4492691"/>
        <a:ext cx="35345" cy="35345"/>
      </dsp:txXfrm>
    </dsp:sp>
    <dsp:sp modelId="{5D9E3930-D910-4CFC-A300-2E14BA2F1C21}">
      <dsp:nvSpPr>
        <dsp:cNvPr id="0" name=""/>
        <dsp:cNvSpPr/>
      </dsp:nvSpPr>
      <dsp:spPr>
        <a:xfrm>
          <a:off x="6401001" y="4068551"/>
          <a:ext cx="1767252" cy="883626"/>
        </a:xfrm>
        <a:prstGeom prst="roundRect">
          <a:avLst>
            <a:gd name="adj" fmla="val 10000"/>
          </a:avLst>
        </a:prstGeom>
        <a:solidFill>
          <a:schemeClr val="accent2">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rPr>
            <a:t>Is life worthwhile </a:t>
          </a:r>
          <a:r>
            <a:rPr lang="en-US" sz="1200" kern="1200" dirty="0"/>
            <a:t>?</a:t>
          </a:r>
        </a:p>
      </dsp:txBody>
      <dsp:txXfrm>
        <a:off x="6426882" y="4094432"/>
        <a:ext cx="1715490" cy="8318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0073FF-1A5A-4808-A4DD-006BB02743D4}">
      <dsp:nvSpPr>
        <dsp:cNvPr id="0" name=""/>
        <dsp:cNvSpPr/>
      </dsp:nvSpPr>
      <dsp:spPr>
        <a:xfrm>
          <a:off x="0" y="357169"/>
          <a:ext cx="2593120" cy="1555872"/>
        </a:xfrm>
        <a:prstGeom prst="rect">
          <a:avLst/>
        </a:prstGeom>
        <a:solidFill>
          <a:schemeClr val="accent1"/>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Information Technology</a:t>
          </a:r>
        </a:p>
      </dsp:txBody>
      <dsp:txXfrm>
        <a:off x="0" y="357169"/>
        <a:ext cx="2593120" cy="1555872"/>
      </dsp:txXfrm>
    </dsp:sp>
    <dsp:sp modelId="{F1329C27-F639-4CBB-B0D6-0F33A9CE38B2}">
      <dsp:nvSpPr>
        <dsp:cNvPr id="0" name=""/>
        <dsp:cNvSpPr/>
      </dsp:nvSpPr>
      <dsp:spPr>
        <a:xfrm>
          <a:off x="2852432" y="357169"/>
          <a:ext cx="2593120" cy="1555872"/>
        </a:xfrm>
        <a:prstGeom prst="rect">
          <a:avLst/>
        </a:prstGeom>
        <a:solidFill>
          <a:schemeClr val="accent2"/>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Demographics</a:t>
          </a:r>
        </a:p>
      </dsp:txBody>
      <dsp:txXfrm>
        <a:off x="2852432" y="357169"/>
        <a:ext cx="2593120" cy="1555872"/>
      </dsp:txXfrm>
    </dsp:sp>
    <dsp:sp modelId="{E4F51FEB-1F0A-4039-B325-3C9EF08AB772}">
      <dsp:nvSpPr>
        <dsp:cNvPr id="0" name=""/>
        <dsp:cNvSpPr/>
      </dsp:nvSpPr>
      <dsp:spPr>
        <a:xfrm>
          <a:off x="5704865" y="357169"/>
          <a:ext cx="2593120" cy="1555872"/>
        </a:xfrm>
        <a:prstGeom prst="rect">
          <a:avLst/>
        </a:prstGeom>
        <a:solidFill>
          <a:schemeClr val="accent3"/>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Family (Break-ups, work) </a:t>
          </a:r>
        </a:p>
      </dsp:txBody>
      <dsp:txXfrm>
        <a:off x="5704865" y="357169"/>
        <a:ext cx="2593120" cy="1555872"/>
      </dsp:txXfrm>
    </dsp:sp>
    <dsp:sp modelId="{A3B949F5-6EEF-42CB-BBD4-351DD4BEF26F}">
      <dsp:nvSpPr>
        <dsp:cNvPr id="0" name=""/>
        <dsp:cNvSpPr/>
      </dsp:nvSpPr>
      <dsp:spPr>
        <a:xfrm>
          <a:off x="1426216" y="2172353"/>
          <a:ext cx="2593120" cy="1555872"/>
        </a:xfrm>
        <a:prstGeom prst="rect">
          <a:avLst/>
        </a:prstGeom>
        <a:solidFill>
          <a:schemeClr val="accent5"/>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School exams/performance pressure</a:t>
          </a:r>
        </a:p>
      </dsp:txBody>
      <dsp:txXfrm>
        <a:off x="1426216" y="2172353"/>
        <a:ext cx="2593120" cy="1555872"/>
      </dsp:txXfrm>
    </dsp:sp>
    <dsp:sp modelId="{006995FD-FF91-467C-BA45-8092FB1E392C}">
      <dsp:nvSpPr>
        <dsp:cNvPr id="0" name=""/>
        <dsp:cNvSpPr/>
      </dsp:nvSpPr>
      <dsp:spPr>
        <a:xfrm>
          <a:off x="4278649" y="2172353"/>
          <a:ext cx="2593120" cy="1555872"/>
        </a:xfrm>
        <a:prstGeom prst="rect">
          <a:avLst/>
        </a:prstGeom>
        <a:solidFill>
          <a:schemeClr val="accent4">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Poverty/Lack of mobility</a:t>
          </a:r>
        </a:p>
      </dsp:txBody>
      <dsp:txXfrm>
        <a:off x="4278649" y="2172353"/>
        <a:ext cx="2593120" cy="15558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8672DD-DAB7-4D3F-BFF2-357C85783DE7}">
      <dsp:nvSpPr>
        <dsp:cNvPr id="0" name=""/>
        <dsp:cNvSpPr/>
      </dsp:nvSpPr>
      <dsp:spPr>
        <a:xfrm>
          <a:off x="2540" y="129129"/>
          <a:ext cx="2476500" cy="57600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endParaRPr lang="en-US" sz="2000" kern="1200" dirty="0"/>
        </a:p>
      </dsp:txBody>
      <dsp:txXfrm>
        <a:off x="2540" y="129129"/>
        <a:ext cx="2476500" cy="576000"/>
      </dsp:txXfrm>
    </dsp:sp>
    <dsp:sp modelId="{B41449DA-E94E-4465-841D-8E7F10C81C8F}">
      <dsp:nvSpPr>
        <dsp:cNvPr id="0" name=""/>
        <dsp:cNvSpPr/>
      </dsp:nvSpPr>
      <dsp:spPr>
        <a:xfrm>
          <a:off x="2540" y="705129"/>
          <a:ext cx="2476500" cy="3170474"/>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Emotionally</a:t>
          </a:r>
        </a:p>
        <a:p>
          <a:pPr marL="228600" lvl="1" indent="-228600" algn="l" defTabSz="889000">
            <a:lnSpc>
              <a:spcPct val="90000"/>
            </a:lnSpc>
            <a:spcBef>
              <a:spcPct val="0"/>
            </a:spcBef>
            <a:spcAft>
              <a:spcPct val="15000"/>
            </a:spcAft>
            <a:buChar char="•"/>
          </a:pPr>
          <a:r>
            <a:rPr lang="en-US" sz="2000" kern="1200" dirty="0"/>
            <a:t>Physically</a:t>
          </a:r>
        </a:p>
        <a:p>
          <a:pPr marL="228600" lvl="1" indent="-228600" algn="l" defTabSz="889000">
            <a:lnSpc>
              <a:spcPct val="90000"/>
            </a:lnSpc>
            <a:spcBef>
              <a:spcPct val="0"/>
            </a:spcBef>
            <a:spcAft>
              <a:spcPct val="15000"/>
            </a:spcAft>
            <a:buChar char="•"/>
          </a:pPr>
          <a:r>
            <a:rPr lang="en-US" sz="2000" kern="1200" dirty="0"/>
            <a:t>Intellectually </a:t>
          </a:r>
        </a:p>
        <a:p>
          <a:pPr marL="228600" lvl="1" indent="-228600" algn="l" defTabSz="889000">
            <a:lnSpc>
              <a:spcPct val="90000"/>
            </a:lnSpc>
            <a:spcBef>
              <a:spcPct val="0"/>
            </a:spcBef>
            <a:spcAft>
              <a:spcPct val="15000"/>
            </a:spcAft>
            <a:buChar char="•"/>
          </a:pPr>
          <a:r>
            <a:rPr lang="en-US" sz="2000" kern="1200" dirty="0"/>
            <a:t>spiritually</a:t>
          </a:r>
        </a:p>
      </dsp:txBody>
      <dsp:txXfrm>
        <a:off x="2540" y="705129"/>
        <a:ext cx="2476500" cy="3170474"/>
      </dsp:txXfrm>
    </dsp:sp>
    <dsp:sp modelId="{8E118F0F-9E1B-44FF-9DD9-80743A3136EC}">
      <dsp:nvSpPr>
        <dsp:cNvPr id="0" name=""/>
        <dsp:cNvSpPr/>
      </dsp:nvSpPr>
      <dsp:spPr>
        <a:xfrm>
          <a:off x="2825750" y="53010"/>
          <a:ext cx="2476500" cy="57600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Intra-personally</a:t>
          </a:r>
        </a:p>
      </dsp:txBody>
      <dsp:txXfrm>
        <a:off x="2825750" y="53010"/>
        <a:ext cx="2476500" cy="576000"/>
      </dsp:txXfrm>
    </dsp:sp>
    <dsp:sp modelId="{8ECDED7D-5CDF-4FC2-965B-6962DB18DD27}">
      <dsp:nvSpPr>
        <dsp:cNvPr id="0" name=""/>
        <dsp:cNvSpPr/>
      </dsp:nvSpPr>
      <dsp:spPr>
        <a:xfrm>
          <a:off x="2825750" y="705129"/>
          <a:ext cx="2476500" cy="3170474"/>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Finding identity</a:t>
          </a:r>
        </a:p>
        <a:p>
          <a:pPr marL="228600" lvl="1" indent="-228600" algn="l" defTabSz="889000">
            <a:lnSpc>
              <a:spcPct val="90000"/>
            </a:lnSpc>
            <a:spcBef>
              <a:spcPct val="0"/>
            </a:spcBef>
            <a:spcAft>
              <a:spcPct val="15000"/>
            </a:spcAft>
            <a:buChar char="•"/>
          </a:pPr>
          <a:r>
            <a:rPr lang="en-US" sz="2000" kern="1200" dirty="0"/>
            <a:t>Mastery over life and self</a:t>
          </a:r>
        </a:p>
        <a:p>
          <a:pPr marL="228600" lvl="1" indent="-228600" algn="l" defTabSz="889000">
            <a:lnSpc>
              <a:spcPct val="90000"/>
            </a:lnSpc>
            <a:spcBef>
              <a:spcPct val="0"/>
            </a:spcBef>
            <a:spcAft>
              <a:spcPct val="15000"/>
            </a:spcAft>
            <a:buChar char="•"/>
          </a:pPr>
          <a:r>
            <a:rPr lang="en-US" sz="2000" kern="1200" dirty="0"/>
            <a:t>resilience</a:t>
          </a:r>
        </a:p>
        <a:p>
          <a:pPr marL="228600" lvl="1" indent="-228600" algn="l" defTabSz="889000">
            <a:lnSpc>
              <a:spcPct val="90000"/>
            </a:lnSpc>
            <a:spcBef>
              <a:spcPct val="0"/>
            </a:spcBef>
            <a:spcAft>
              <a:spcPct val="15000"/>
            </a:spcAft>
            <a:buChar char="•"/>
          </a:pPr>
          <a:r>
            <a:rPr lang="en-US" sz="2000" kern="1200" dirty="0"/>
            <a:t>Confidence</a:t>
          </a:r>
        </a:p>
        <a:p>
          <a:pPr marL="228600" lvl="1" indent="-228600" algn="l" defTabSz="889000">
            <a:lnSpc>
              <a:spcPct val="90000"/>
            </a:lnSpc>
            <a:spcBef>
              <a:spcPct val="0"/>
            </a:spcBef>
            <a:spcAft>
              <a:spcPct val="15000"/>
            </a:spcAft>
            <a:buChar char="•"/>
          </a:pPr>
          <a:r>
            <a:rPr lang="en-US" sz="2000" kern="1200" dirty="0"/>
            <a:t>Self-esteem</a:t>
          </a:r>
        </a:p>
        <a:p>
          <a:pPr marL="228600" lvl="1" indent="-228600" algn="l" defTabSz="889000">
            <a:lnSpc>
              <a:spcPct val="90000"/>
            </a:lnSpc>
            <a:spcBef>
              <a:spcPct val="0"/>
            </a:spcBef>
            <a:spcAft>
              <a:spcPct val="15000"/>
            </a:spcAft>
            <a:buChar char="•"/>
          </a:pPr>
          <a:r>
            <a:rPr lang="en-US" sz="2000" kern="1200" dirty="0"/>
            <a:t>Belonging</a:t>
          </a:r>
        </a:p>
        <a:p>
          <a:pPr marL="228600" lvl="1" indent="-228600" algn="l" defTabSz="889000">
            <a:lnSpc>
              <a:spcPct val="90000"/>
            </a:lnSpc>
            <a:spcBef>
              <a:spcPct val="0"/>
            </a:spcBef>
            <a:spcAft>
              <a:spcPct val="15000"/>
            </a:spcAft>
            <a:buChar char="•"/>
          </a:pPr>
          <a:r>
            <a:rPr lang="en-US" sz="2000" kern="1200" dirty="0"/>
            <a:t>Sense of purpose</a:t>
          </a:r>
        </a:p>
      </dsp:txBody>
      <dsp:txXfrm>
        <a:off x="2825750" y="705129"/>
        <a:ext cx="2476500" cy="3170474"/>
      </dsp:txXfrm>
    </dsp:sp>
    <dsp:sp modelId="{EF35C4DF-ECB6-4995-97AE-C734B571F09C}">
      <dsp:nvSpPr>
        <dsp:cNvPr id="0" name=""/>
        <dsp:cNvSpPr/>
      </dsp:nvSpPr>
      <dsp:spPr>
        <a:xfrm>
          <a:off x="5648960" y="129129"/>
          <a:ext cx="2476500" cy="57600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Inter-personally</a:t>
          </a:r>
        </a:p>
      </dsp:txBody>
      <dsp:txXfrm>
        <a:off x="5648960" y="129129"/>
        <a:ext cx="2476500" cy="576000"/>
      </dsp:txXfrm>
    </dsp:sp>
    <dsp:sp modelId="{C4FDFBD8-7641-40C7-A42E-62AC33E3E4C9}">
      <dsp:nvSpPr>
        <dsp:cNvPr id="0" name=""/>
        <dsp:cNvSpPr/>
      </dsp:nvSpPr>
      <dsp:spPr>
        <a:xfrm>
          <a:off x="5648960" y="705129"/>
          <a:ext cx="2476500" cy="3170474"/>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Awareness and empathizing with others</a:t>
          </a:r>
        </a:p>
        <a:p>
          <a:pPr marL="228600" lvl="1" indent="-228600" algn="l" defTabSz="889000">
            <a:lnSpc>
              <a:spcPct val="90000"/>
            </a:lnSpc>
            <a:spcBef>
              <a:spcPct val="0"/>
            </a:spcBef>
            <a:spcAft>
              <a:spcPct val="15000"/>
            </a:spcAft>
            <a:buChar char="•"/>
          </a:pPr>
          <a:r>
            <a:rPr lang="en-US" sz="2000" kern="1200" dirty="0"/>
            <a:t>Ability to enter into and maintain mutually satisfying personal relationships</a:t>
          </a:r>
        </a:p>
      </dsp:txBody>
      <dsp:txXfrm>
        <a:off x="5648960" y="705129"/>
        <a:ext cx="2476500" cy="317047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10977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178487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630258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506847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48369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747861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519037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37939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58212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67964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502842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096801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699761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419030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386120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6298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1/5/2023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12377515"/>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 id="2147483680" r:id="rId15"/>
    <p:sldLayoutId id="2147483681"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unicef.org/reports/state-worlds-children-2021"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unicef.org/reports/state-worlds-children-2021"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news.un.org/en/story/2021/10/1102122" TargetMode="External"/><Relationship Id="rId2" Type="http://schemas.openxmlformats.org/officeDocument/2006/relationships/hyperlink" Target="https://www.unicef.org/"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centreformentalhealth.org.uk/topics/covid-19"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jrf.org.uk/report/poverty-wales-2020"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3" Type="http://schemas.openxmlformats.org/officeDocument/2006/relationships/hyperlink" Target="https://www.jrf.org.uk/report/poverty-wales-2020" TargetMode="External"/><Relationship Id="rId2" Type="http://schemas.openxmlformats.org/officeDocument/2006/relationships/hyperlink" Target="http://www.apa.org/pi/families/children-mental-health.aspx" TargetMode="External"/><Relationship Id="rId1" Type="http://schemas.openxmlformats.org/officeDocument/2006/relationships/slideLayout" Target="../slideLayouts/slideLayout2.xml"/><Relationship Id="rId6" Type="http://schemas.openxmlformats.org/officeDocument/2006/relationships/hyperlink" Target="https://news.un.org/en/story/2021/10/1102122" TargetMode="External"/><Relationship Id="rId5" Type="http://schemas.openxmlformats.org/officeDocument/2006/relationships/hyperlink" Target="https://www.unicef.org/reports/state-worlds-children-2021" TargetMode="External"/><Relationship Id="rId4" Type="http://schemas.openxmlformats.org/officeDocument/2006/relationships/hyperlink" Target="https://www.ons.gov.uk/peoplepopulationandcommunity/wellbeing/articles/youngpeopleswellbeingandpersonalfinance/201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B9237-3FA0-4C32-94E6-94EBD63FE772}"/>
              </a:ext>
            </a:extLst>
          </p:cNvPr>
          <p:cNvSpPr>
            <a:spLocks noGrp="1"/>
          </p:cNvSpPr>
          <p:nvPr>
            <p:ph type="ctrTitle"/>
          </p:nvPr>
        </p:nvSpPr>
        <p:spPr>
          <a:xfrm>
            <a:off x="2589213" y="1828800"/>
            <a:ext cx="8915399" cy="1664209"/>
          </a:xfrm>
        </p:spPr>
        <p:txBody>
          <a:bodyPr>
            <a:normAutofit fontScale="90000"/>
          </a:bodyPr>
          <a:lstStyle/>
          <a:p>
            <a:r>
              <a:rPr lang="en-GB" dirty="0"/>
              <a:t>WHAT IS MENTAL HEALTH</a:t>
            </a:r>
            <a:br>
              <a:rPr lang="en-GB" dirty="0"/>
            </a:br>
            <a:r>
              <a:rPr lang="en-GB" dirty="0"/>
              <a:t>AND WELL-BEING?</a:t>
            </a:r>
          </a:p>
        </p:txBody>
      </p:sp>
      <p:sp>
        <p:nvSpPr>
          <p:cNvPr id="3" name="Subtitle 2">
            <a:extLst>
              <a:ext uri="{FF2B5EF4-FFF2-40B4-BE49-F238E27FC236}">
                <a16:creationId xmlns:a16="http://schemas.microsoft.com/office/drawing/2014/main" id="{119CD072-88D9-4739-B739-5F1CE2F0C256}"/>
              </a:ext>
            </a:extLst>
          </p:cNvPr>
          <p:cNvSpPr>
            <a:spLocks noGrp="1"/>
          </p:cNvSpPr>
          <p:nvPr>
            <p:ph type="subTitle" idx="1"/>
          </p:nvPr>
        </p:nvSpPr>
        <p:spPr>
          <a:xfrm>
            <a:off x="2772093" y="3899555"/>
            <a:ext cx="8915399" cy="1126283"/>
          </a:xfrm>
        </p:spPr>
        <p:txBody>
          <a:bodyPr/>
          <a:lstStyle/>
          <a:p>
            <a:r>
              <a:rPr lang="en-GB" sz="2400" dirty="0">
                <a:solidFill>
                  <a:schemeClr val="tx1"/>
                </a:solidFill>
              </a:rPr>
              <a:t>Define mental health</a:t>
            </a:r>
          </a:p>
          <a:p>
            <a:r>
              <a:rPr lang="en-GB" sz="2400" dirty="0">
                <a:solidFill>
                  <a:schemeClr val="tx1"/>
                </a:solidFill>
              </a:rPr>
              <a:t>How is it different from well-being? </a:t>
            </a:r>
          </a:p>
          <a:p>
            <a:endParaRPr lang="en-GB" dirty="0"/>
          </a:p>
        </p:txBody>
      </p:sp>
    </p:spTree>
    <p:extLst>
      <p:ext uri="{BB962C8B-B14F-4D97-AF65-F5344CB8AC3E}">
        <p14:creationId xmlns:p14="http://schemas.microsoft.com/office/powerpoint/2010/main" val="31501268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F3D40-9F15-468D-83EB-14FF79ADD859}"/>
              </a:ext>
            </a:extLst>
          </p:cNvPr>
          <p:cNvSpPr>
            <a:spLocks noGrp="1"/>
          </p:cNvSpPr>
          <p:nvPr>
            <p:ph type="title"/>
          </p:nvPr>
        </p:nvSpPr>
        <p:spPr>
          <a:xfrm>
            <a:off x="2592925" y="624110"/>
            <a:ext cx="8911687" cy="747490"/>
          </a:xfrm>
        </p:spPr>
        <p:txBody>
          <a:bodyPr/>
          <a:lstStyle/>
          <a:p>
            <a:r>
              <a:rPr lang="en-GB" dirty="0"/>
              <a:t>Definition: Mental Health</a:t>
            </a:r>
          </a:p>
        </p:txBody>
      </p:sp>
      <p:sp>
        <p:nvSpPr>
          <p:cNvPr id="3" name="Content Placeholder 2">
            <a:extLst>
              <a:ext uri="{FF2B5EF4-FFF2-40B4-BE49-F238E27FC236}">
                <a16:creationId xmlns:a16="http://schemas.microsoft.com/office/drawing/2014/main" id="{EB3A5B78-EADE-4701-87D5-4BB8901FB56A}"/>
              </a:ext>
            </a:extLst>
          </p:cNvPr>
          <p:cNvSpPr>
            <a:spLocks noGrp="1"/>
          </p:cNvSpPr>
          <p:nvPr>
            <p:ph idx="1"/>
          </p:nvPr>
        </p:nvSpPr>
        <p:spPr>
          <a:xfrm>
            <a:off x="2589212" y="2133600"/>
            <a:ext cx="8915400" cy="2456688"/>
          </a:xfrm>
        </p:spPr>
        <p:txBody>
          <a:bodyPr>
            <a:normAutofit fontScale="92500" lnSpcReduction="10000"/>
          </a:bodyPr>
          <a:lstStyle/>
          <a:p>
            <a:r>
              <a:rPr lang="en-GB" sz="2000" dirty="0">
                <a:solidFill>
                  <a:schemeClr val="tx1"/>
                </a:solidFill>
              </a:rPr>
              <a:t>Mental health is a level of psychological well-being, or an absence of a mental disorder; it is the "psychological state of someone who is functioning at a satisfactory level of emotional and behavioural adjustment“ (Children’s Society, 2008)</a:t>
            </a:r>
          </a:p>
          <a:p>
            <a:r>
              <a:rPr lang="en-GB" sz="2000" dirty="0">
                <a:solidFill>
                  <a:schemeClr val="tx1"/>
                </a:solidFill>
              </a:rPr>
              <a:t>Related to the promotion of well-being, the prevention of mental disorders, and the treatment and rehabilitation of people affected by mental disorders</a:t>
            </a:r>
          </a:p>
          <a:p>
            <a:pPr marL="109728" indent="0">
              <a:buNone/>
            </a:pPr>
            <a:r>
              <a:rPr lang="en-GB" sz="2000" dirty="0">
                <a:solidFill>
                  <a:schemeClr val="tx1"/>
                </a:solidFill>
              </a:rPr>
              <a:t>   </a:t>
            </a:r>
          </a:p>
          <a:p>
            <a:endParaRPr lang="en-GB" dirty="0"/>
          </a:p>
        </p:txBody>
      </p:sp>
    </p:spTree>
    <p:extLst>
      <p:ext uri="{BB962C8B-B14F-4D97-AF65-F5344CB8AC3E}">
        <p14:creationId xmlns:p14="http://schemas.microsoft.com/office/powerpoint/2010/main" val="10281367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EFE13-E7D1-404C-BB89-2EE62ADD24EF}"/>
              </a:ext>
            </a:extLst>
          </p:cNvPr>
          <p:cNvSpPr>
            <a:spLocks noGrp="1"/>
          </p:cNvSpPr>
          <p:nvPr>
            <p:ph type="title"/>
          </p:nvPr>
        </p:nvSpPr>
        <p:spPr/>
        <p:txBody>
          <a:bodyPr/>
          <a:lstStyle/>
          <a:p>
            <a:r>
              <a:rPr lang="en-GB" dirty="0"/>
              <a:t>Mental health</a:t>
            </a:r>
          </a:p>
        </p:txBody>
      </p:sp>
      <p:sp>
        <p:nvSpPr>
          <p:cNvPr id="3" name="Content Placeholder 2">
            <a:extLst>
              <a:ext uri="{FF2B5EF4-FFF2-40B4-BE49-F238E27FC236}">
                <a16:creationId xmlns:a16="http://schemas.microsoft.com/office/drawing/2014/main" id="{9AF4D210-EE6C-46CB-8BDC-306FA907A75C}"/>
              </a:ext>
            </a:extLst>
          </p:cNvPr>
          <p:cNvSpPr>
            <a:spLocks noGrp="1"/>
          </p:cNvSpPr>
          <p:nvPr>
            <p:ph idx="1"/>
          </p:nvPr>
        </p:nvSpPr>
        <p:spPr/>
        <p:txBody>
          <a:bodyPr/>
          <a:lstStyle/>
          <a:p>
            <a:r>
              <a:rPr lang="en-GB" sz="2000" dirty="0">
                <a:solidFill>
                  <a:schemeClr val="tx1"/>
                </a:solidFill>
              </a:rPr>
              <a:t>It affects how we think, feel, and act. </a:t>
            </a:r>
          </a:p>
          <a:p>
            <a:r>
              <a:rPr lang="en-GB" sz="2000" dirty="0">
                <a:solidFill>
                  <a:schemeClr val="tx1"/>
                </a:solidFill>
              </a:rPr>
              <a:t>It also helps determine how we handle stress, relate to others, and make choices (NHS, 2016).</a:t>
            </a:r>
          </a:p>
          <a:p>
            <a:pPr marL="0" indent="0">
              <a:buNone/>
            </a:pPr>
            <a:endParaRPr lang="en-GB" dirty="0"/>
          </a:p>
          <a:p>
            <a:endParaRPr lang="en-GB" dirty="0"/>
          </a:p>
        </p:txBody>
      </p:sp>
      <p:pic>
        <p:nvPicPr>
          <p:cNvPr id="4" name="Picture 3">
            <a:extLst>
              <a:ext uri="{FF2B5EF4-FFF2-40B4-BE49-F238E27FC236}">
                <a16:creationId xmlns:a16="http://schemas.microsoft.com/office/drawing/2014/main" id="{EB5CBE18-758E-4587-B076-2A79A4E5D724}"/>
              </a:ext>
            </a:extLst>
          </p:cNvPr>
          <p:cNvPicPr>
            <a:picLocks noChangeAspect="1"/>
          </p:cNvPicPr>
          <p:nvPr/>
        </p:nvPicPr>
        <p:blipFill>
          <a:blip r:embed="rId2"/>
          <a:stretch>
            <a:fillRect/>
          </a:stretch>
        </p:blipFill>
        <p:spPr>
          <a:xfrm>
            <a:off x="4686362" y="4022411"/>
            <a:ext cx="3309062" cy="1908213"/>
          </a:xfrm>
          <a:prstGeom prst="rect">
            <a:avLst/>
          </a:prstGeom>
        </p:spPr>
      </p:pic>
    </p:spTree>
    <p:extLst>
      <p:ext uri="{BB962C8B-B14F-4D97-AF65-F5344CB8AC3E}">
        <p14:creationId xmlns:p14="http://schemas.microsoft.com/office/powerpoint/2010/main" val="9610277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F2DAA-450B-4613-A116-B1C2F629021D}"/>
              </a:ext>
            </a:extLst>
          </p:cNvPr>
          <p:cNvSpPr>
            <a:spLocks noGrp="1"/>
          </p:cNvSpPr>
          <p:nvPr>
            <p:ph type="title"/>
          </p:nvPr>
        </p:nvSpPr>
        <p:spPr/>
        <p:txBody>
          <a:bodyPr/>
          <a:lstStyle/>
          <a:p>
            <a:r>
              <a:rPr lang="en-GB" dirty="0"/>
              <a:t>What is mental health? </a:t>
            </a:r>
          </a:p>
        </p:txBody>
      </p:sp>
      <p:sp>
        <p:nvSpPr>
          <p:cNvPr id="3" name="Content Placeholder 2">
            <a:extLst>
              <a:ext uri="{FF2B5EF4-FFF2-40B4-BE49-F238E27FC236}">
                <a16:creationId xmlns:a16="http://schemas.microsoft.com/office/drawing/2014/main" id="{9CA99F45-AD4D-4C31-B43D-72F0ABBE1002}"/>
              </a:ext>
            </a:extLst>
          </p:cNvPr>
          <p:cNvSpPr>
            <a:spLocks noGrp="1"/>
          </p:cNvSpPr>
          <p:nvPr>
            <p:ph idx="1"/>
          </p:nvPr>
        </p:nvSpPr>
        <p:spPr>
          <a:xfrm>
            <a:off x="2589212" y="1360450"/>
            <a:ext cx="8915400" cy="2877014"/>
          </a:xfrm>
        </p:spPr>
        <p:txBody>
          <a:bodyPr>
            <a:normAutofit lnSpcReduction="10000"/>
          </a:bodyPr>
          <a:lstStyle/>
          <a:p>
            <a:r>
              <a:rPr lang="en-GB" sz="2000" dirty="0"/>
              <a:t>Health is the state of complete physical, </a:t>
            </a:r>
            <a:r>
              <a:rPr lang="en-GB" sz="2000" dirty="0">
                <a:solidFill>
                  <a:srgbClr val="FF0000"/>
                </a:solidFill>
              </a:rPr>
              <a:t>mental</a:t>
            </a:r>
            <a:r>
              <a:rPr lang="en-GB" sz="2000" dirty="0"/>
              <a:t> and social well-being and not merely the absence of disease or infirmity</a:t>
            </a:r>
          </a:p>
          <a:p>
            <a:r>
              <a:rPr lang="en-GB" sz="2000" dirty="0"/>
              <a:t>More than the mere lack of mental disorder</a:t>
            </a:r>
          </a:p>
          <a:p>
            <a:r>
              <a:rPr lang="en-GB" sz="2000" dirty="0"/>
              <a:t>State of well-being whereby individuals recognise their abilities, able to cope with normal stresses of life, work productively and fruitfully, and make contributions to their communities</a:t>
            </a:r>
          </a:p>
          <a:p>
            <a:r>
              <a:rPr lang="en-GB" sz="2000" dirty="0"/>
              <a:t>Concerns ALL OF US! </a:t>
            </a:r>
          </a:p>
          <a:p>
            <a:pPr marL="0" indent="0">
              <a:buNone/>
            </a:pPr>
            <a:r>
              <a:rPr lang="en-GB" sz="2000" dirty="0"/>
              <a:t>World Health Organisation ( 2003 )</a:t>
            </a:r>
          </a:p>
          <a:p>
            <a:endParaRPr lang="en-GB" dirty="0"/>
          </a:p>
        </p:txBody>
      </p:sp>
      <p:pic>
        <p:nvPicPr>
          <p:cNvPr id="4" name="Picture 3">
            <a:extLst>
              <a:ext uri="{FF2B5EF4-FFF2-40B4-BE49-F238E27FC236}">
                <a16:creationId xmlns:a16="http://schemas.microsoft.com/office/drawing/2014/main" id="{4D30F517-1A47-4990-A2E7-AAE6CFF2C7DB}"/>
              </a:ext>
            </a:extLst>
          </p:cNvPr>
          <p:cNvPicPr>
            <a:picLocks noChangeAspect="1"/>
          </p:cNvPicPr>
          <p:nvPr/>
        </p:nvPicPr>
        <p:blipFill>
          <a:blip r:embed="rId2"/>
          <a:stretch>
            <a:fillRect/>
          </a:stretch>
        </p:blipFill>
        <p:spPr>
          <a:xfrm>
            <a:off x="8753707" y="3958683"/>
            <a:ext cx="2750905" cy="2899317"/>
          </a:xfrm>
          <a:prstGeom prst="rect">
            <a:avLst/>
          </a:prstGeom>
        </p:spPr>
      </p:pic>
    </p:spTree>
    <p:extLst>
      <p:ext uri="{BB962C8B-B14F-4D97-AF65-F5344CB8AC3E}">
        <p14:creationId xmlns:p14="http://schemas.microsoft.com/office/powerpoint/2010/main" val="3454751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7D785-A9E2-4EF0-B706-A5C42B1F5199}"/>
              </a:ext>
            </a:extLst>
          </p:cNvPr>
          <p:cNvSpPr>
            <a:spLocks noGrp="1"/>
          </p:cNvSpPr>
          <p:nvPr>
            <p:ph type="title"/>
          </p:nvPr>
        </p:nvSpPr>
        <p:spPr>
          <a:xfrm>
            <a:off x="2592925" y="624110"/>
            <a:ext cx="8911687" cy="1015119"/>
          </a:xfrm>
        </p:spPr>
        <p:txBody>
          <a:bodyPr/>
          <a:lstStyle/>
          <a:p>
            <a:r>
              <a:rPr lang="en-GB" dirty="0"/>
              <a:t>Definition: Wellbeing</a:t>
            </a:r>
          </a:p>
        </p:txBody>
      </p:sp>
      <p:sp>
        <p:nvSpPr>
          <p:cNvPr id="3" name="Content Placeholder 2">
            <a:extLst>
              <a:ext uri="{FF2B5EF4-FFF2-40B4-BE49-F238E27FC236}">
                <a16:creationId xmlns:a16="http://schemas.microsoft.com/office/drawing/2014/main" id="{6189D508-8611-4EE2-AFA2-F90506364FD5}"/>
              </a:ext>
            </a:extLst>
          </p:cNvPr>
          <p:cNvSpPr>
            <a:spLocks noGrp="1"/>
          </p:cNvSpPr>
          <p:nvPr>
            <p:ph idx="1"/>
          </p:nvPr>
        </p:nvSpPr>
        <p:spPr>
          <a:xfrm>
            <a:off x="2589212" y="2133599"/>
            <a:ext cx="9186476" cy="4534829"/>
          </a:xfrm>
        </p:spPr>
        <p:txBody>
          <a:bodyPr>
            <a:normAutofit/>
          </a:bodyPr>
          <a:lstStyle/>
          <a:p>
            <a:r>
              <a:rPr lang="en-GB" altLang="en-US" sz="2000" dirty="0">
                <a:solidFill>
                  <a:schemeClr val="tx1"/>
                </a:solidFill>
              </a:rPr>
              <a:t>Well-being’ describes the quality of childhoods as they are lived. </a:t>
            </a:r>
          </a:p>
          <a:p>
            <a:r>
              <a:rPr lang="en-GB" altLang="en-US" sz="2000" dirty="0">
                <a:solidFill>
                  <a:schemeClr val="tx1"/>
                </a:solidFill>
              </a:rPr>
              <a:t>Well-being draws in the many different factors which affect children’s lives:  </a:t>
            </a:r>
          </a:p>
          <a:p>
            <a:pPr>
              <a:buFontTx/>
              <a:buChar char="-"/>
            </a:pPr>
            <a:r>
              <a:rPr lang="en-GB" altLang="en-US" sz="2000" dirty="0">
                <a:solidFill>
                  <a:schemeClr val="tx1"/>
                </a:solidFill>
              </a:rPr>
              <a:t>material conditions</a:t>
            </a:r>
          </a:p>
          <a:p>
            <a:pPr>
              <a:buFontTx/>
              <a:buChar char="-"/>
            </a:pPr>
            <a:r>
              <a:rPr lang="en-GB" altLang="en-US" sz="2000" dirty="0">
                <a:solidFill>
                  <a:schemeClr val="tx1"/>
                </a:solidFill>
              </a:rPr>
              <a:t>housing and neighbourhoods</a:t>
            </a:r>
          </a:p>
          <a:p>
            <a:pPr>
              <a:buFontTx/>
              <a:buChar char="-"/>
            </a:pPr>
            <a:r>
              <a:rPr lang="en-GB" altLang="en-US" sz="2000" dirty="0">
                <a:solidFill>
                  <a:schemeClr val="tx1"/>
                </a:solidFill>
              </a:rPr>
              <a:t>how children feel and do at school</a:t>
            </a:r>
          </a:p>
          <a:p>
            <a:pPr>
              <a:buFontTx/>
              <a:buChar char="-"/>
            </a:pPr>
            <a:r>
              <a:rPr lang="en-GB" altLang="en-US" sz="2000" dirty="0">
                <a:solidFill>
                  <a:schemeClr val="tx1"/>
                </a:solidFill>
              </a:rPr>
              <a:t>their health                                                                                     </a:t>
            </a:r>
          </a:p>
          <a:p>
            <a:pPr>
              <a:buFontTx/>
              <a:buChar char="-"/>
            </a:pPr>
            <a:r>
              <a:rPr lang="en-GB" altLang="en-US" sz="2000" dirty="0">
                <a:solidFill>
                  <a:schemeClr val="tx1"/>
                </a:solidFill>
              </a:rPr>
              <a:t>exposure to dangerous risks</a:t>
            </a:r>
          </a:p>
          <a:p>
            <a:pPr>
              <a:buFontTx/>
              <a:buChar char="-"/>
            </a:pPr>
            <a:r>
              <a:rPr lang="en-GB" altLang="en-US" sz="2000" dirty="0">
                <a:solidFill>
                  <a:schemeClr val="tx1"/>
                </a:solidFill>
              </a:rPr>
              <a:t>quality of family and classmate relationships they develop.</a:t>
            </a:r>
          </a:p>
          <a:p>
            <a:endParaRPr lang="en-GB" sz="2000" dirty="0">
              <a:solidFill>
                <a:schemeClr val="tx1"/>
              </a:solidFill>
            </a:endParaRPr>
          </a:p>
          <a:p>
            <a:pPr marL="109728" indent="0" algn="ctr">
              <a:buNone/>
            </a:pPr>
            <a:endParaRPr lang="en-GB" dirty="0">
              <a:solidFill>
                <a:srgbClr val="FF0000"/>
              </a:solidFill>
            </a:endParaRPr>
          </a:p>
          <a:p>
            <a:endParaRPr lang="en-GB" dirty="0"/>
          </a:p>
        </p:txBody>
      </p:sp>
      <p:pic>
        <p:nvPicPr>
          <p:cNvPr id="4" name="Picture 2" descr="C:\Users\Dave\AppData\Local\Microsoft\Windows\INetCache\IE\RPCV6CTU\Communication-Skills[1].jpg">
            <a:extLst>
              <a:ext uri="{FF2B5EF4-FFF2-40B4-BE49-F238E27FC236}">
                <a16:creationId xmlns:a16="http://schemas.microsoft.com/office/drawing/2014/main" id="{BA7A166C-E99E-4C1F-BE24-7076E5F2F0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02787" y="3268322"/>
            <a:ext cx="2094841" cy="19427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0593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61973-25BC-4512-AAF0-182C5118C120}"/>
              </a:ext>
            </a:extLst>
          </p:cNvPr>
          <p:cNvSpPr>
            <a:spLocks noGrp="1"/>
          </p:cNvSpPr>
          <p:nvPr>
            <p:ph type="title"/>
          </p:nvPr>
        </p:nvSpPr>
        <p:spPr/>
        <p:txBody>
          <a:bodyPr/>
          <a:lstStyle/>
          <a:p>
            <a:r>
              <a:rPr lang="en-GB" dirty="0"/>
              <a:t>Office National Statistics, (2017)</a:t>
            </a:r>
          </a:p>
        </p:txBody>
      </p:sp>
      <p:graphicFrame>
        <p:nvGraphicFramePr>
          <p:cNvPr id="4" name="Content Placeholder 3">
            <a:extLst>
              <a:ext uri="{FF2B5EF4-FFF2-40B4-BE49-F238E27FC236}">
                <a16:creationId xmlns:a16="http://schemas.microsoft.com/office/drawing/2014/main" id="{CAEC9013-FC46-4FDE-9C32-1148EF11D033}"/>
              </a:ext>
            </a:extLst>
          </p:cNvPr>
          <p:cNvGraphicFramePr>
            <a:graphicFrameLocks noGrp="1"/>
          </p:cNvGraphicFramePr>
          <p:nvPr>
            <p:ph idx="1"/>
            <p:extLst>
              <p:ext uri="{D42A27DB-BD31-4B8C-83A1-F6EECF244321}">
                <p14:modId xmlns:p14="http://schemas.microsoft.com/office/powerpoint/2010/main" val="1149458708"/>
              </p:ext>
            </p:extLst>
          </p:nvPr>
        </p:nvGraphicFramePr>
        <p:xfrm>
          <a:off x="1883664" y="1481328"/>
          <a:ext cx="9620949" cy="49560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85944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4BD19-9B6D-485F-9B39-E318DBA2F5D9}"/>
              </a:ext>
            </a:extLst>
          </p:cNvPr>
          <p:cNvSpPr>
            <a:spLocks noGrp="1"/>
          </p:cNvSpPr>
          <p:nvPr>
            <p:ph type="title"/>
          </p:nvPr>
        </p:nvSpPr>
        <p:spPr/>
        <p:txBody>
          <a:bodyPr/>
          <a:lstStyle/>
          <a:p>
            <a:r>
              <a:rPr lang="en-GB" dirty="0"/>
              <a:t>Why are mental health and wellbeing important?</a:t>
            </a:r>
          </a:p>
        </p:txBody>
      </p:sp>
      <p:sp>
        <p:nvSpPr>
          <p:cNvPr id="3" name="Content Placeholder 2">
            <a:extLst>
              <a:ext uri="{FF2B5EF4-FFF2-40B4-BE49-F238E27FC236}">
                <a16:creationId xmlns:a16="http://schemas.microsoft.com/office/drawing/2014/main" id="{073ACBE0-A761-4492-83D1-085746CC550C}"/>
              </a:ext>
            </a:extLst>
          </p:cNvPr>
          <p:cNvSpPr>
            <a:spLocks noGrp="1"/>
          </p:cNvSpPr>
          <p:nvPr>
            <p:ph idx="1"/>
          </p:nvPr>
        </p:nvSpPr>
        <p:spPr/>
        <p:txBody>
          <a:bodyPr/>
          <a:lstStyle/>
          <a:p>
            <a:pPr>
              <a:defRPr/>
            </a:pPr>
            <a:r>
              <a:rPr lang="en-GB" sz="2000" dirty="0">
                <a:solidFill>
                  <a:schemeClr val="tx1"/>
                </a:solidFill>
              </a:rPr>
              <a:t>Child mental health problems are a strong predictor of adult mental health problems </a:t>
            </a:r>
          </a:p>
          <a:p>
            <a:pPr>
              <a:defRPr/>
            </a:pPr>
            <a:r>
              <a:rPr lang="en-GB" sz="2000" dirty="0">
                <a:solidFill>
                  <a:schemeClr val="tx1"/>
                </a:solidFill>
              </a:rPr>
              <a:t>Mental health problems in young people are associated with educational failure, family disruption, disability, offending and anti-social behaviour</a:t>
            </a:r>
          </a:p>
          <a:p>
            <a:pPr>
              <a:defRPr/>
            </a:pPr>
            <a:r>
              <a:rPr lang="en-GB" sz="2000" dirty="0">
                <a:solidFill>
                  <a:schemeClr val="tx1"/>
                </a:solidFill>
              </a:rPr>
              <a:t>May continue into adult life and affect the next generation </a:t>
            </a:r>
          </a:p>
          <a:p>
            <a:pPr marL="0" indent="0">
              <a:buNone/>
            </a:pPr>
            <a:endParaRPr lang="en-GB" dirty="0"/>
          </a:p>
        </p:txBody>
      </p:sp>
      <p:pic>
        <p:nvPicPr>
          <p:cNvPr id="4" name="Picture 2" descr="C:\Users\Dave\AppData\Local\Microsoft\Windows\INetCache\IE\IWL3BNE3\GROWING_UP[1].jpg">
            <a:extLst>
              <a:ext uri="{FF2B5EF4-FFF2-40B4-BE49-F238E27FC236}">
                <a16:creationId xmlns:a16="http://schemas.microsoft.com/office/drawing/2014/main" id="{80DBF808-4B6E-415E-953E-4DB818AFA2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91944" y="4718632"/>
            <a:ext cx="4933950" cy="19960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83884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B7433-BA94-4902-B1F5-A26ABD8BA979}"/>
              </a:ext>
            </a:extLst>
          </p:cNvPr>
          <p:cNvSpPr>
            <a:spLocks noGrp="1"/>
          </p:cNvSpPr>
          <p:nvPr>
            <p:ph type="title"/>
          </p:nvPr>
        </p:nvSpPr>
        <p:spPr/>
        <p:txBody>
          <a:bodyPr/>
          <a:lstStyle/>
          <a:p>
            <a:r>
              <a:rPr lang="en-GB" dirty="0"/>
              <a:t>HOWEVER…</a:t>
            </a:r>
          </a:p>
        </p:txBody>
      </p:sp>
      <p:sp>
        <p:nvSpPr>
          <p:cNvPr id="3" name="Content Placeholder 2">
            <a:extLst>
              <a:ext uri="{FF2B5EF4-FFF2-40B4-BE49-F238E27FC236}">
                <a16:creationId xmlns:a16="http://schemas.microsoft.com/office/drawing/2014/main" id="{BB1653DF-BFC4-4FAA-87AB-4E3CDEB56544}"/>
              </a:ext>
            </a:extLst>
          </p:cNvPr>
          <p:cNvSpPr>
            <a:spLocks noGrp="1"/>
          </p:cNvSpPr>
          <p:nvPr>
            <p:ph idx="1"/>
          </p:nvPr>
        </p:nvSpPr>
        <p:spPr>
          <a:xfrm>
            <a:off x="2589212" y="1555845"/>
            <a:ext cx="8915400" cy="4355377"/>
          </a:xfrm>
        </p:spPr>
        <p:txBody>
          <a:bodyPr>
            <a:normAutofit/>
          </a:bodyPr>
          <a:lstStyle/>
          <a:p>
            <a:pPr marL="0" indent="0">
              <a:buNone/>
            </a:pPr>
            <a:r>
              <a:rPr lang="en-GB" sz="2000" b="1" dirty="0"/>
              <a:t>Risk of mental health problems is higher among: </a:t>
            </a:r>
          </a:p>
          <a:p>
            <a:r>
              <a:rPr lang="en-GB" sz="2000" dirty="0">
                <a:solidFill>
                  <a:schemeClr val="tx1"/>
                </a:solidFill>
              </a:rPr>
              <a:t>The poor</a:t>
            </a:r>
          </a:p>
          <a:p>
            <a:r>
              <a:rPr lang="en-GB" sz="2000" dirty="0">
                <a:solidFill>
                  <a:schemeClr val="tx1"/>
                </a:solidFill>
              </a:rPr>
              <a:t>Homeless</a:t>
            </a:r>
          </a:p>
          <a:p>
            <a:r>
              <a:rPr lang="en-GB" sz="2000" dirty="0">
                <a:solidFill>
                  <a:schemeClr val="tx1"/>
                </a:solidFill>
              </a:rPr>
              <a:t>Unemployed</a:t>
            </a:r>
          </a:p>
          <a:p>
            <a:r>
              <a:rPr lang="en-GB" sz="2000" dirty="0">
                <a:solidFill>
                  <a:schemeClr val="tx1"/>
                </a:solidFill>
              </a:rPr>
              <a:t>Persons with low education </a:t>
            </a:r>
          </a:p>
          <a:p>
            <a:r>
              <a:rPr lang="en-GB" sz="2000" dirty="0">
                <a:solidFill>
                  <a:schemeClr val="tx1"/>
                </a:solidFill>
              </a:rPr>
              <a:t>Victims of violence</a:t>
            </a:r>
          </a:p>
          <a:p>
            <a:r>
              <a:rPr lang="en-GB" sz="2000" dirty="0">
                <a:solidFill>
                  <a:schemeClr val="tx1"/>
                </a:solidFill>
              </a:rPr>
              <a:t>Migrants and refugees</a:t>
            </a:r>
          </a:p>
          <a:p>
            <a:r>
              <a:rPr lang="en-GB" sz="2000" dirty="0">
                <a:solidFill>
                  <a:schemeClr val="tx1"/>
                </a:solidFill>
              </a:rPr>
              <a:t>Indigenous populations</a:t>
            </a:r>
          </a:p>
          <a:p>
            <a:r>
              <a:rPr lang="en-GB" sz="2000" dirty="0">
                <a:solidFill>
                  <a:schemeClr val="tx1"/>
                </a:solidFill>
              </a:rPr>
              <a:t>Abused women and elderly</a:t>
            </a:r>
          </a:p>
          <a:p>
            <a:r>
              <a:rPr lang="en-GB" sz="2000" b="1" u="sng" dirty="0">
                <a:solidFill>
                  <a:schemeClr val="tx1"/>
                </a:solidFill>
              </a:rPr>
              <a:t>Children and adolescents </a:t>
            </a:r>
          </a:p>
          <a:p>
            <a:endParaRPr lang="en-GB" dirty="0"/>
          </a:p>
        </p:txBody>
      </p:sp>
    </p:spTree>
    <p:extLst>
      <p:ext uri="{BB962C8B-B14F-4D97-AF65-F5344CB8AC3E}">
        <p14:creationId xmlns:p14="http://schemas.microsoft.com/office/powerpoint/2010/main" val="29986094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C27D1-47AB-4252-BEFC-B18D84D5E510}"/>
              </a:ext>
            </a:extLst>
          </p:cNvPr>
          <p:cNvSpPr>
            <a:spLocks noGrp="1"/>
          </p:cNvSpPr>
          <p:nvPr>
            <p:ph type="title"/>
          </p:nvPr>
        </p:nvSpPr>
        <p:spPr/>
        <p:txBody>
          <a:bodyPr/>
          <a:lstStyle/>
          <a:p>
            <a:r>
              <a:rPr lang="en-GB" dirty="0"/>
              <a:t>The Global Situation</a:t>
            </a:r>
          </a:p>
        </p:txBody>
      </p:sp>
      <p:sp>
        <p:nvSpPr>
          <p:cNvPr id="3" name="Content Placeholder 2">
            <a:extLst>
              <a:ext uri="{FF2B5EF4-FFF2-40B4-BE49-F238E27FC236}">
                <a16:creationId xmlns:a16="http://schemas.microsoft.com/office/drawing/2014/main" id="{DB3714A3-994A-4228-8DC8-284215708561}"/>
              </a:ext>
            </a:extLst>
          </p:cNvPr>
          <p:cNvSpPr>
            <a:spLocks noGrp="1"/>
          </p:cNvSpPr>
          <p:nvPr>
            <p:ph idx="1"/>
          </p:nvPr>
        </p:nvSpPr>
        <p:spPr/>
        <p:txBody>
          <a:bodyPr>
            <a:normAutofit lnSpcReduction="10000"/>
          </a:bodyPr>
          <a:lstStyle/>
          <a:p>
            <a:r>
              <a:rPr lang="en-GB" sz="2000" dirty="0">
                <a:solidFill>
                  <a:schemeClr val="tx1"/>
                </a:solidFill>
              </a:rPr>
              <a:t>Around 20% of the world's children and adolescents have mental disorders or problems</a:t>
            </a:r>
          </a:p>
          <a:p>
            <a:r>
              <a:rPr lang="en-GB" sz="2000" dirty="0">
                <a:solidFill>
                  <a:schemeClr val="tx1"/>
                </a:solidFill>
              </a:rPr>
              <a:t>About half of mental disorders begin before the age of 14. Similar types of disorders are being reported across cultures. Neuropsychiatric disorders are among the leading causes of worldwide disability in young people. </a:t>
            </a:r>
          </a:p>
          <a:p>
            <a:r>
              <a:rPr lang="en-GB" sz="2000" dirty="0">
                <a:solidFill>
                  <a:schemeClr val="tx1"/>
                </a:solidFill>
              </a:rPr>
              <a:t>Yet, regions of the world with the highest percentage of population under the age of 19 have the poorest level of mental health resources. Most low- and middle-income countries have only one child psychiatrist for every 1 to 4 million people.</a:t>
            </a:r>
          </a:p>
          <a:p>
            <a:r>
              <a:rPr lang="en-GB" sz="2000" dirty="0">
                <a:solidFill>
                  <a:schemeClr val="tx1"/>
                </a:solidFill>
              </a:rPr>
              <a:t>(World Health Organisation, date unknown)</a:t>
            </a:r>
          </a:p>
          <a:p>
            <a:endParaRPr lang="en-GB" dirty="0"/>
          </a:p>
        </p:txBody>
      </p:sp>
    </p:spTree>
    <p:extLst>
      <p:ext uri="{BB962C8B-B14F-4D97-AF65-F5344CB8AC3E}">
        <p14:creationId xmlns:p14="http://schemas.microsoft.com/office/powerpoint/2010/main" val="7751595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7AE07-616C-45AB-B157-0C380331BF83}"/>
              </a:ext>
            </a:extLst>
          </p:cNvPr>
          <p:cNvSpPr>
            <a:spLocks noGrp="1"/>
          </p:cNvSpPr>
          <p:nvPr>
            <p:ph type="title"/>
          </p:nvPr>
        </p:nvSpPr>
        <p:spPr/>
        <p:txBody>
          <a:bodyPr/>
          <a:lstStyle/>
          <a:p>
            <a:r>
              <a:rPr lang="en-GB" dirty="0"/>
              <a:t>The high cost of low investment </a:t>
            </a:r>
            <a:br>
              <a:rPr lang="en-GB" b="1" dirty="0"/>
            </a:br>
            <a:endParaRPr lang="en-GB" dirty="0"/>
          </a:p>
        </p:txBody>
      </p:sp>
      <p:sp>
        <p:nvSpPr>
          <p:cNvPr id="3" name="Content Placeholder 2">
            <a:extLst>
              <a:ext uri="{FF2B5EF4-FFF2-40B4-BE49-F238E27FC236}">
                <a16:creationId xmlns:a16="http://schemas.microsoft.com/office/drawing/2014/main" id="{84F44749-EEF7-43CF-89EA-E8F33E918E08}"/>
              </a:ext>
            </a:extLst>
          </p:cNvPr>
          <p:cNvSpPr>
            <a:spLocks noGrp="1"/>
          </p:cNvSpPr>
          <p:nvPr>
            <p:ph idx="1"/>
          </p:nvPr>
        </p:nvSpPr>
        <p:spPr/>
        <p:txBody>
          <a:bodyPr/>
          <a:lstStyle/>
          <a:p>
            <a:r>
              <a:rPr lang="en-GB" sz="2000" dirty="0">
                <a:solidFill>
                  <a:schemeClr val="tx1"/>
                </a:solidFill>
              </a:rPr>
              <a:t>governments and societies are investing far too little in promoting, protecting and caring for the mental health of children, young people and their caregivers.</a:t>
            </a:r>
          </a:p>
          <a:p>
            <a:endParaRPr lang="en-GB" dirty="0"/>
          </a:p>
          <a:p>
            <a:r>
              <a:rPr lang="en-GB" sz="2000" dirty="0">
                <a:solidFill>
                  <a:schemeClr val="tx1"/>
                </a:solidFill>
              </a:rPr>
              <a:t>Suicide is the fourth leading cause of death among 15- to 19-year-olds. Every year, almost 46,000 children between the ages of 10 and 19 end their own lives – about 1 every 11 minutes</a:t>
            </a:r>
          </a:p>
          <a:p>
            <a:endParaRPr lang="en-GB" sz="2000" b="1" dirty="0">
              <a:solidFill>
                <a:schemeClr val="tx1"/>
              </a:solidFill>
              <a:hlinkClick r:id="rId2"/>
            </a:endParaRPr>
          </a:p>
          <a:p>
            <a:r>
              <a:rPr lang="en-GB" sz="2000" b="1" dirty="0">
                <a:solidFill>
                  <a:schemeClr val="tx1"/>
                </a:solidFill>
                <a:hlinkClick r:id="rId2"/>
              </a:rPr>
              <a:t>https://www.unicef.org/reports/state-worlds-children-2021</a:t>
            </a:r>
            <a:endParaRPr lang="en-GB" sz="2000" b="1" dirty="0">
              <a:solidFill>
                <a:schemeClr val="tx1"/>
              </a:solidFill>
            </a:endParaRPr>
          </a:p>
          <a:p>
            <a:endParaRPr lang="en-GB" sz="2000" b="1" dirty="0">
              <a:solidFill>
                <a:schemeClr val="tx1"/>
              </a:solidFill>
            </a:endParaRPr>
          </a:p>
        </p:txBody>
      </p:sp>
    </p:spTree>
    <p:extLst>
      <p:ext uri="{BB962C8B-B14F-4D97-AF65-F5344CB8AC3E}">
        <p14:creationId xmlns:p14="http://schemas.microsoft.com/office/powerpoint/2010/main" val="1491313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0B7765A-1C1C-4EC4-A3D7-A7E59A999F58}"/>
              </a:ext>
            </a:extLst>
          </p:cNvPr>
          <p:cNvSpPr>
            <a:spLocks noGrp="1"/>
          </p:cNvSpPr>
          <p:nvPr>
            <p:ph type="title"/>
          </p:nvPr>
        </p:nvSpPr>
        <p:spPr/>
        <p:txBody>
          <a:bodyPr/>
          <a:lstStyle/>
          <a:p>
            <a:r>
              <a:rPr lang="en-GB" dirty="0"/>
              <a:t>COVID19</a:t>
            </a:r>
          </a:p>
        </p:txBody>
      </p:sp>
      <p:sp>
        <p:nvSpPr>
          <p:cNvPr id="6" name="Content Placeholder 5">
            <a:extLst>
              <a:ext uri="{FF2B5EF4-FFF2-40B4-BE49-F238E27FC236}">
                <a16:creationId xmlns:a16="http://schemas.microsoft.com/office/drawing/2014/main" id="{3EABF8A5-15E4-4757-8147-5E7C61390336}"/>
              </a:ext>
            </a:extLst>
          </p:cNvPr>
          <p:cNvSpPr>
            <a:spLocks noGrp="1"/>
          </p:cNvSpPr>
          <p:nvPr>
            <p:ph idx="1"/>
          </p:nvPr>
        </p:nvSpPr>
        <p:spPr/>
        <p:txBody>
          <a:bodyPr>
            <a:normAutofit/>
          </a:bodyPr>
          <a:lstStyle/>
          <a:p>
            <a:r>
              <a:rPr lang="en-GB" sz="2000" dirty="0"/>
              <a:t>COVID-19 has taken a toll on the mental health of children and young people, and impacts could be felt for many years to come, UN children’s agency, UNICEF, have warned</a:t>
            </a:r>
          </a:p>
          <a:p>
            <a:r>
              <a:rPr lang="en-GB" sz="2000" dirty="0"/>
              <a:t>Even before the crisis, children and young were already carrying the burden of mental health conditions and without significant investment in addressing them, according to the latest edition of its flagship report, </a:t>
            </a:r>
            <a:r>
              <a:rPr lang="en-GB" sz="2000" i="1" dirty="0"/>
              <a:t>the State of the World’s Children</a:t>
            </a:r>
            <a:r>
              <a:rPr lang="en-GB" sz="2000" dirty="0"/>
              <a:t>.</a:t>
            </a:r>
          </a:p>
          <a:p>
            <a:pPr marL="0" indent="0">
              <a:buNone/>
            </a:pPr>
            <a:r>
              <a:rPr lang="en-GB" sz="2000" dirty="0"/>
              <a:t>     UNICEF 2021</a:t>
            </a:r>
          </a:p>
          <a:p>
            <a:r>
              <a:rPr lang="en-GB" sz="2000" dirty="0">
                <a:hlinkClick r:id="rId2"/>
              </a:rPr>
              <a:t>https://www.unicef.org/reports/state-worlds-children-2021</a:t>
            </a:r>
            <a:endParaRPr lang="en-GB" sz="2000" dirty="0"/>
          </a:p>
          <a:p>
            <a:endParaRPr lang="en-GB" sz="2000" dirty="0"/>
          </a:p>
        </p:txBody>
      </p:sp>
    </p:spTree>
    <p:extLst>
      <p:ext uri="{BB962C8B-B14F-4D97-AF65-F5344CB8AC3E}">
        <p14:creationId xmlns:p14="http://schemas.microsoft.com/office/powerpoint/2010/main" val="1787993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7F3C29F-3B87-4C58-80F7-2276DD84D0B6}"/>
              </a:ext>
            </a:extLst>
          </p:cNvPr>
          <p:cNvSpPr>
            <a:spLocks noGrp="1"/>
          </p:cNvSpPr>
          <p:nvPr>
            <p:ph type="title"/>
          </p:nvPr>
        </p:nvSpPr>
        <p:spPr/>
        <p:txBody>
          <a:bodyPr>
            <a:normAutofit/>
          </a:bodyPr>
          <a:lstStyle/>
          <a:p>
            <a:r>
              <a:rPr lang="en-GB" b="1" dirty="0"/>
              <a:t> </a:t>
            </a:r>
            <a:r>
              <a:rPr lang="en-GB" dirty="0"/>
              <a:t>‘Tip of the iceberg’</a:t>
            </a:r>
          </a:p>
        </p:txBody>
      </p:sp>
      <p:sp>
        <p:nvSpPr>
          <p:cNvPr id="5" name="Content Placeholder 4">
            <a:extLst>
              <a:ext uri="{FF2B5EF4-FFF2-40B4-BE49-F238E27FC236}">
                <a16:creationId xmlns:a16="http://schemas.microsoft.com/office/drawing/2014/main" id="{D59EDFA9-407D-4C15-A12E-555FFDF1A440}"/>
              </a:ext>
            </a:extLst>
          </p:cNvPr>
          <p:cNvSpPr>
            <a:spLocks noGrp="1"/>
          </p:cNvSpPr>
          <p:nvPr>
            <p:ph idx="1"/>
          </p:nvPr>
        </p:nvSpPr>
        <p:spPr/>
        <p:txBody>
          <a:bodyPr>
            <a:normAutofit/>
          </a:bodyPr>
          <a:lstStyle/>
          <a:p>
            <a:pPr marL="0" indent="0">
              <a:buNone/>
            </a:pPr>
            <a:r>
              <a:rPr lang="en-GB" sz="2000" dirty="0"/>
              <a:t>The past 18 months have been hard on children, said Henrietta Fore, the </a:t>
            </a:r>
            <a:r>
              <a:rPr lang="en-GB" sz="2000" dirty="0">
                <a:hlinkClick r:id="rId2" tooltip="United Nations Children’s Fund"/>
              </a:rPr>
              <a:t>UNICEF</a:t>
            </a:r>
            <a:r>
              <a:rPr lang="en-GB" sz="2000" dirty="0"/>
              <a:t> Executive Director</a:t>
            </a:r>
          </a:p>
          <a:p>
            <a:pPr marL="0" indent="0">
              <a:buNone/>
            </a:pPr>
            <a:r>
              <a:rPr lang="en-GB" b="1" dirty="0"/>
              <a:t>“With nationwide lockdowns and pandemic-related movement restrictions, children have spent indelible years of their lives away from family, friends, classrooms, play – key elements of childhood itself,”</a:t>
            </a:r>
            <a:r>
              <a:rPr lang="en-GB" dirty="0"/>
              <a:t> </a:t>
            </a:r>
          </a:p>
          <a:p>
            <a:pPr marL="0" indent="0">
              <a:buNone/>
            </a:pPr>
            <a:r>
              <a:rPr lang="en-GB" dirty="0"/>
              <a:t> </a:t>
            </a:r>
            <a:r>
              <a:rPr lang="en-GB" b="1" dirty="0"/>
              <a:t>“The impact is significant, and it is just the tip of the iceberg. Even before the pandemic, far too many children were burdened under the weight of unaddressed mental health issues.”                         </a:t>
            </a:r>
          </a:p>
          <a:p>
            <a:pPr marL="0" indent="0">
              <a:buNone/>
            </a:pPr>
            <a:r>
              <a:rPr lang="en-GB" dirty="0"/>
              <a:t>(United Nations 2021)</a:t>
            </a:r>
          </a:p>
          <a:p>
            <a:pPr marL="0" indent="0">
              <a:buNone/>
            </a:pPr>
            <a:r>
              <a:rPr lang="en-GB" dirty="0">
                <a:hlinkClick r:id="rId3"/>
              </a:rPr>
              <a:t>https://news.un.org/en/story/2021/10/1102122</a:t>
            </a:r>
            <a:endParaRPr lang="en-GB" dirty="0"/>
          </a:p>
          <a:p>
            <a:pPr marL="0" indent="0">
              <a:buNone/>
            </a:pPr>
            <a:endParaRPr lang="en-GB" dirty="0"/>
          </a:p>
        </p:txBody>
      </p:sp>
    </p:spTree>
    <p:extLst>
      <p:ext uri="{BB962C8B-B14F-4D97-AF65-F5344CB8AC3E}">
        <p14:creationId xmlns:p14="http://schemas.microsoft.com/office/powerpoint/2010/main" val="1078353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BB6DB-A1F1-4693-9C7F-EE07E00CAFB3}"/>
              </a:ext>
            </a:extLst>
          </p:cNvPr>
          <p:cNvSpPr>
            <a:spLocks noGrp="1"/>
          </p:cNvSpPr>
          <p:nvPr>
            <p:ph type="title"/>
          </p:nvPr>
        </p:nvSpPr>
        <p:spPr/>
        <p:txBody>
          <a:bodyPr>
            <a:normAutofit fontScale="90000"/>
          </a:bodyPr>
          <a:lstStyle/>
          <a:p>
            <a:r>
              <a:rPr lang="en-GB" dirty="0"/>
              <a:t>Covid-19 and the nation's mental health:</a:t>
            </a:r>
            <a:br>
              <a:rPr lang="en-GB" dirty="0"/>
            </a:br>
            <a:endParaRPr lang="en-GB" dirty="0"/>
          </a:p>
        </p:txBody>
      </p:sp>
      <p:sp>
        <p:nvSpPr>
          <p:cNvPr id="3" name="Content Placeholder 2">
            <a:extLst>
              <a:ext uri="{FF2B5EF4-FFF2-40B4-BE49-F238E27FC236}">
                <a16:creationId xmlns:a16="http://schemas.microsoft.com/office/drawing/2014/main" id="{7A13F834-AE3B-49C8-96D3-BB3580A53B30}"/>
              </a:ext>
            </a:extLst>
          </p:cNvPr>
          <p:cNvSpPr>
            <a:spLocks noGrp="1"/>
          </p:cNvSpPr>
          <p:nvPr>
            <p:ph idx="1"/>
          </p:nvPr>
        </p:nvSpPr>
        <p:spPr/>
        <p:txBody>
          <a:bodyPr>
            <a:normAutofit fontScale="92500"/>
          </a:bodyPr>
          <a:lstStyle/>
          <a:p>
            <a:r>
              <a:rPr lang="en-GB" sz="2000" dirty="0">
                <a:solidFill>
                  <a:schemeClr val="tx1"/>
                </a:solidFill>
              </a:rPr>
              <a:t>Centre for Mental Health worked with NHS colleagues to build a model based on the best available evidence to forecast how many people may need mental health support as a result of the Covid-19 pandemic.</a:t>
            </a:r>
          </a:p>
          <a:p>
            <a:r>
              <a:rPr lang="en-GB" sz="2000" dirty="0">
                <a:solidFill>
                  <a:schemeClr val="tx1"/>
                </a:solidFill>
              </a:rPr>
              <a:t>Nationally, in England, the model predicts that </a:t>
            </a:r>
            <a:r>
              <a:rPr lang="en-GB" sz="2000" b="1" dirty="0">
                <a:solidFill>
                  <a:schemeClr val="tx1"/>
                </a:solidFill>
              </a:rPr>
              <a:t>up to 10 million people (almost 20% of the population)</a:t>
            </a:r>
            <a:r>
              <a:rPr lang="en-GB" sz="2000" dirty="0">
                <a:solidFill>
                  <a:schemeClr val="tx1"/>
                </a:solidFill>
              </a:rPr>
              <a:t> will need either new or additional mental health support as a direct consequence of the crisis. 1.5 million of those will be children and young people under 18.</a:t>
            </a:r>
          </a:p>
          <a:p>
            <a:endParaRPr lang="en-GB" sz="2000" dirty="0">
              <a:solidFill>
                <a:schemeClr val="tx1"/>
              </a:solidFill>
            </a:endParaRPr>
          </a:p>
          <a:p>
            <a:r>
              <a:rPr lang="en-GB" sz="2000" dirty="0">
                <a:solidFill>
                  <a:schemeClr val="tx1"/>
                </a:solidFill>
              </a:rPr>
              <a:t>(Centre for Mental Health 2020)</a:t>
            </a:r>
          </a:p>
          <a:p>
            <a:r>
              <a:rPr lang="en-GB" sz="2000" dirty="0">
                <a:solidFill>
                  <a:schemeClr val="tx1"/>
                </a:solidFill>
                <a:hlinkClick r:id="rId2"/>
              </a:rPr>
              <a:t>https://www.centreformentalhealth.org.uk/topics/covid-19</a:t>
            </a:r>
            <a:endParaRPr lang="en-GB" sz="2000" dirty="0">
              <a:solidFill>
                <a:schemeClr val="tx1"/>
              </a:solidFill>
            </a:endParaRPr>
          </a:p>
          <a:p>
            <a:endParaRPr lang="en-GB" sz="2000" dirty="0">
              <a:solidFill>
                <a:schemeClr val="tx1"/>
              </a:solidFill>
            </a:endParaRPr>
          </a:p>
        </p:txBody>
      </p:sp>
    </p:spTree>
    <p:extLst>
      <p:ext uri="{BB962C8B-B14F-4D97-AF65-F5344CB8AC3E}">
        <p14:creationId xmlns:p14="http://schemas.microsoft.com/office/powerpoint/2010/main" val="3525688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C96A7-06AC-45CB-9D29-CEBB1691A783}"/>
              </a:ext>
            </a:extLst>
          </p:cNvPr>
          <p:cNvSpPr>
            <a:spLocks noGrp="1"/>
          </p:cNvSpPr>
          <p:nvPr>
            <p:ph type="title"/>
          </p:nvPr>
        </p:nvSpPr>
        <p:spPr/>
        <p:txBody>
          <a:bodyPr/>
          <a:lstStyle/>
          <a:p>
            <a:r>
              <a:rPr lang="en-GB" dirty="0"/>
              <a:t>Mental Health and </a:t>
            </a:r>
            <a:br>
              <a:rPr lang="en-GB" dirty="0"/>
            </a:br>
            <a:r>
              <a:rPr lang="en-GB" dirty="0"/>
              <a:t>Wellbeing</a:t>
            </a:r>
          </a:p>
        </p:txBody>
      </p:sp>
      <p:sp>
        <p:nvSpPr>
          <p:cNvPr id="3" name="Content Placeholder 2">
            <a:extLst>
              <a:ext uri="{FF2B5EF4-FFF2-40B4-BE49-F238E27FC236}">
                <a16:creationId xmlns:a16="http://schemas.microsoft.com/office/drawing/2014/main" id="{4DA080EE-08BA-4E6C-A0DC-6A1A741FB360}"/>
              </a:ext>
            </a:extLst>
          </p:cNvPr>
          <p:cNvSpPr>
            <a:spLocks noGrp="1"/>
          </p:cNvSpPr>
          <p:nvPr>
            <p:ph idx="1"/>
          </p:nvPr>
        </p:nvSpPr>
        <p:spPr/>
        <p:txBody>
          <a:bodyPr/>
          <a:lstStyle/>
          <a:p>
            <a:pPr>
              <a:spcBef>
                <a:spcPts val="0"/>
              </a:spcBef>
              <a:defRPr/>
            </a:pPr>
            <a:r>
              <a:rPr lang="en-GB" sz="2000" dirty="0">
                <a:solidFill>
                  <a:schemeClr val="tx1"/>
                </a:solidFill>
              </a:rPr>
              <a:t>Traditionally children have been considered as the ‘property’ of their parents (Giddens, 1998) and have consequently had few entitlements in their own right. </a:t>
            </a:r>
          </a:p>
          <a:p>
            <a:pPr>
              <a:spcBef>
                <a:spcPts val="0"/>
              </a:spcBef>
              <a:defRPr/>
            </a:pPr>
            <a:endParaRPr lang="en-GB" sz="2000" dirty="0">
              <a:solidFill>
                <a:schemeClr val="tx1"/>
              </a:solidFill>
            </a:endParaRPr>
          </a:p>
          <a:p>
            <a:pPr>
              <a:spcBef>
                <a:spcPts val="0"/>
              </a:spcBef>
              <a:defRPr/>
            </a:pPr>
            <a:r>
              <a:rPr lang="en-GB" sz="2000" dirty="0">
                <a:solidFill>
                  <a:schemeClr val="tx1"/>
                </a:solidFill>
              </a:rPr>
              <a:t>The concept of children having specific entitlements has developed over the last century, culminating in the 1989 production of the United Nations Convention on the Rights of the Child (1989).</a:t>
            </a:r>
          </a:p>
          <a:p>
            <a:pPr marL="109728" indent="0">
              <a:spcBef>
                <a:spcPts val="0"/>
              </a:spcBef>
              <a:buNone/>
              <a:defRPr/>
            </a:pPr>
            <a:endParaRPr lang="en-GB" sz="2000" dirty="0">
              <a:solidFill>
                <a:schemeClr val="tx1"/>
              </a:solidFill>
            </a:endParaRPr>
          </a:p>
          <a:p>
            <a:pPr>
              <a:spcBef>
                <a:spcPts val="0"/>
              </a:spcBef>
              <a:defRPr/>
            </a:pPr>
            <a:r>
              <a:rPr lang="en-GB" sz="2000" dirty="0">
                <a:solidFill>
                  <a:schemeClr val="tx1"/>
                </a:solidFill>
              </a:rPr>
              <a:t>It is therefore important that we consider children’s personal mental health and wellbeing in relation to the following:</a:t>
            </a:r>
          </a:p>
          <a:p>
            <a:pPr marL="0" indent="0">
              <a:buNone/>
            </a:pPr>
            <a:endParaRPr lang="en-GB" dirty="0"/>
          </a:p>
        </p:txBody>
      </p:sp>
      <p:pic>
        <p:nvPicPr>
          <p:cNvPr id="4" name="Picture 3" descr="C:\Users\Dave\AppData\Local\Microsoft\Windows\INetCache\IE\RPCV6CTU\CartoonKids[1].gif">
            <a:extLst>
              <a:ext uri="{FF2B5EF4-FFF2-40B4-BE49-F238E27FC236}">
                <a16:creationId xmlns:a16="http://schemas.microsoft.com/office/drawing/2014/main" id="{92C5521A-9773-44DE-B831-E10060E576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85369" y="395510"/>
            <a:ext cx="3983732" cy="12712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93731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0E1EF-0889-45EB-8B1D-576490763E87}"/>
              </a:ext>
            </a:extLst>
          </p:cNvPr>
          <p:cNvSpPr>
            <a:spLocks noGrp="1"/>
          </p:cNvSpPr>
          <p:nvPr>
            <p:ph type="title"/>
          </p:nvPr>
        </p:nvSpPr>
        <p:spPr>
          <a:xfrm>
            <a:off x="2592925" y="624110"/>
            <a:ext cx="8911687" cy="976090"/>
          </a:xfrm>
        </p:spPr>
        <p:txBody>
          <a:bodyPr/>
          <a:lstStyle/>
          <a:p>
            <a:r>
              <a:rPr lang="en-GB" dirty="0"/>
              <a:t>Hang on… two questions you may ask. </a:t>
            </a:r>
          </a:p>
        </p:txBody>
      </p:sp>
      <p:sp>
        <p:nvSpPr>
          <p:cNvPr id="3" name="Content Placeholder 2">
            <a:extLst>
              <a:ext uri="{FF2B5EF4-FFF2-40B4-BE49-F238E27FC236}">
                <a16:creationId xmlns:a16="http://schemas.microsoft.com/office/drawing/2014/main" id="{F5BEB145-7E97-43E2-9F25-0BFA450FF3C3}"/>
              </a:ext>
            </a:extLst>
          </p:cNvPr>
          <p:cNvSpPr>
            <a:spLocks noGrp="1"/>
          </p:cNvSpPr>
          <p:nvPr>
            <p:ph idx="1"/>
          </p:nvPr>
        </p:nvSpPr>
        <p:spPr>
          <a:xfrm>
            <a:off x="2589212" y="2133600"/>
            <a:ext cx="8915400" cy="2884714"/>
          </a:xfrm>
        </p:spPr>
        <p:txBody>
          <a:bodyPr/>
          <a:lstStyle/>
          <a:p>
            <a:r>
              <a:rPr lang="en-GB" sz="2000" dirty="0">
                <a:solidFill>
                  <a:schemeClr val="tx1"/>
                </a:solidFill>
              </a:rPr>
              <a:t>Why are children and adolescents vulnerable to mental health problems? </a:t>
            </a:r>
          </a:p>
          <a:p>
            <a:r>
              <a:rPr lang="en-GB" sz="2000" dirty="0">
                <a:solidFill>
                  <a:schemeClr val="tx1"/>
                </a:solidFill>
              </a:rPr>
              <a:t>What sort of mental problems? </a:t>
            </a:r>
          </a:p>
          <a:p>
            <a:endParaRPr lang="en-GB" sz="2000" dirty="0">
              <a:solidFill>
                <a:schemeClr val="tx1"/>
              </a:solidFill>
            </a:endParaRPr>
          </a:p>
          <a:p>
            <a:r>
              <a:rPr lang="en-GB" sz="2000" dirty="0">
                <a:solidFill>
                  <a:schemeClr val="tx1"/>
                </a:solidFill>
              </a:rPr>
              <a:t>First, we should understand the contexts in which mental health problems our children and young people emerge. </a:t>
            </a:r>
          </a:p>
          <a:p>
            <a:endParaRPr lang="en-GB" dirty="0"/>
          </a:p>
        </p:txBody>
      </p:sp>
    </p:spTree>
    <p:extLst>
      <p:ext uri="{BB962C8B-B14F-4D97-AF65-F5344CB8AC3E}">
        <p14:creationId xmlns:p14="http://schemas.microsoft.com/office/powerpoint/2010/main" val="6067802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70BE2-3152-4EE6-A70B-DC7E7A31BA90}"/>
              </a:ext>
            </a:extLst>
          </p:cNvPr>
          <p:cNvSpPr>
            <a:spLocks noGrp="1"/>
          </p:cNvSpPr>
          <p:nvPr>
            <p:ph type="title"/>
          </p:nvPr>
        </p:nvSpPr>
        <p:spPr/>
        <p:txBody>
          <a:bodyPr/>
          <a:lstStyle/>
          <a:p>
            <a:r>
              <a:rPr lang="en-GB" dirty="0"/>
              <a:t>Consider these dimensions of mental health and wellbeing </a:t>
            </a:r>
          </a:p>
        </p:txBody>
      </p:sp>
      <p:sp>
        <p:nvSpPr>
          <p:cNvPr id="3" name="Content Placeholder 2">
            <a:extLst>
              <a:ext uri="{FF2B5EF4-FFF2-40B4-BE49-F238E27FC236}">
                <a16:creationId xmlns:a16="http://schemas.microsoft.com/office/drawing/2014/main" id="{3BDC54C9-2B24-4702-BC87-99FD5ABBECF4}"/>
              </a:ext>
            </a:extLst>
          </p:cNvPr>
          <p:cNvSpPr>
            <a:spLocks noGrp="1"/>
          </p:cNvSpPr>
          <p:nvPr>
            <p:ph idx="1"/>
          </p:nvPr>
        </p:nvSpPr>
        <p:spPr/>
        <p:txBody>
          <a:bodyPr>
            <a:normAutofit/>
          </a:bodyPr>
          <a:lstStyle/>
          <a:p>
            <a:pPr>
              <a:spcBef>
                <a:spcPct val="50000"/>
              </a:spcBef>
              <a:buClr>
                <a:srgbClr val="000099"/>
              </a:buClr>
              <a:buSzPct val="70000"/>
              <a:defRPr/>
            </a:pPr>
            <a:r>
              <a:rPr lang="en-GB" sz="2000" dirty="0">
                <a:solidFill>
                  <a:schemeClr val="tx1"/>
                </a:solidFill>
                <a:cs typeface="Times New Roman" pitchFamily="18" charset="0"/>
              </a:rPr>
              <a:t>Subjective wellbeing (links to social media)</a:t>
            </a:r>
            <a:r>
              <a:rPr lang="en-GB" sz="2000" dirty="0">
                <a:solidFill>
                  <a:schemeClr val="tx1"/>
                </a:solidFill>
                <a:latin typeface="Arial"/>
                <a:cs typeface="Times New Roman" pitchFamily="18" charset="0"/>
              </a:rPr>
              <a:t> </a:t>
            </a:r>
            <a:endParaRPr lang="en-GB" sz="2000" dirty="0">
              <a:solidFill>
                <a:schemeClr val="tx1"/>
              </a:solidFill>
              <a:latin typeface="Times New Roman" pitchFamily="18" charset="0"/>
              <a:cs typeface="Times New Roman" pitchFamily="18" charset="0"/>
            </a:endParaRPr>
          </a:p>
          <a:p>
            <a:pPr>
              <a:spcBef>
                <a:spcPct val="50000"/>
              </a:spcBef>
              <a:buClr>
                <a:srgbClr val="000099"/>
              </a:buClr>
              <a:buSzPct val="70000"/>
              <a:defRPr/>
            </a:pPr>
            <a:r>
              <a:rPr lang="en-GB" sz="2000" dirty="0">
                <a:solidFill>
                  <a:schemeClr val="tx1"/>
                </a:solidFill>
                <a:latin typeface="Times New Roman" pitchFamily="18" charset="0"/>
                <a:cs typeface="Times New Roman" pitchFamily="18" charset="0"/>
              </a:rPr>
              <a:t>P</a:t>
            </a:r>
            <a:r>
              <a:rPr lang="en-GB" sz="2000" dirty="0">
                <a:solidFill>
                  <a:schemeClr val="tx1"/>
                </a:solidFill>
                <a:cs typeface="Times New Roman" pitchFamily="18" charset="0"/>
              </a:rPr>
              <a:t>ersonal relationships</a:t>
            </a:r>
          </a:p>
          <a:p>
            <a:pPr>
              <a:spcBef>
                <a:spcPct val="50000"/>
              </a:spcBef>
              <a:buClr>
                <a:srgbClr val="000099"/>
              </a:buClr>
              <a:buSzPct val="70000"/>
              <a:defRPr/>
            </a:pPr>
            <a:r>
              <a:rPr lang="en-GB" sz="2000" dirty="0">
                <a:solidFill>
                  <a:schemeClr val="tx1"/>
                </a:solidFill>
                <a:cs typeface="Times New Roman" pitchFamily="18" charset="0"/>
              </a:rPr>
              <a:t>Material resources</a:t>
            </a:r>
          </a:p>
          <a:p>
            <a:pPr>
              <a:spcBef>
                <a:spcPct val="50000"/>
              </a:spcBef>
              <a:buClr>
                <a:srgbClr val="000099"/>
              </a:buClr>
              <a:buSzPct val="70000"/>
              <a:defRPr/>
            </a:pPr>
            <a:r>
              <a:rPr lang="en-GB" sz="2000" dirty="0">
                <a:solidFill>
                  <a:schemeClr val="tx1"/>
                </a:solidFill>
                <a:cs typeface="Times New Roman" pitchFamily="18" charset="0"/>
              </a:rPr>
              <a:t>Education</a:t>
            </a:r>
          </a:p>
          <a:p>
            <a:pPr>
              <a:spcBef>
                <a:spcPct val="50000"/>
              </a:spcBef>
              <a:buClr>
                <a:srgbClr val="000099"/>
              </a:buClr>
              <a:buSzPct val="70000"/>
              <a:defRPr/>
            </a:pPr>
            <a:r>
              <a:rPr lang="en-GB" sz="2000" dirty="0">
                <a:solidFill>
                  <a:schemeClr val="tx1"/>
                </a:solidFill>
                <a:cs typeface="Times New Roman" pitchFamily="18" charset="0"/>
              </a:rPr>
              <a:t>Behaviour and risks</a:t>
            </a:r>
          </a:p>
          <a:p>
            <a:pPr>
              <a:spcBef>
                <a:spcPct val="50000"/>
              </a:spcBef>
              <a:buClr>
                <a:srgbClr val="000099"/>
              </a:buClr>
              <a:buSzPct val="70000"/>
              <a:defRPr/>
            </a:pPr>
            <a:r>
              <a:rPr lang="en-GB" sz="2000" dirty="0">
                <a:solidFill>
                  <a:schemeClr val="tx1"/>
                </a:solidFill>
                <a:cs typeface="Times New Roman" pitchFamily="18" charset="0"/>
              </a:rPr>
              <a:t>Housing and the environment</a:t>
            </a:r>
          </a:p>
          <a:p>
            <a:pPr marL="0" indent="0">
              <a:spcBef>
                <a:spcPct val="50000"/>
              </a:spcBef>
              <a:buClr>
                <a:srgbClr val="000099"/>
              </a:buClr>
              <a:buSzPct val="70000"/>
              <a:buNone/>
              <a:defRPr/>
            </a:pPr>
            <a:r>
              <a:rPr lang="en-GB" sz="2000" b="1" dirty="0">
                <a:solidFill>
                  <a:schemeClr val="tx1"/>
                </a:solidFill>
                <a:cs typeface="Times New Roman" pitchFamily="18" charset="0"/>
              </a:rPr>
              <a:t>Do children have agency over these dimensions?   </a:t>
            </a:r>
            <a:endParaRPr lang="en-GB" sz="2000" dirty="0">
              <a:solidFill>
                <a:schemeClr val="tx1"/>
              </a:solidFill>
            </a:endParaRPr>
          </a:p>
        </p:txBody>
      </p:sp>
      <p:pic>
        <p:nvPicPr>
          <p:cNvPr id="4" name="Picture 2" descr="C:\Users\Dave\AppData\Local\Microsoft\Windows\INetCache\IE\VQ5HMKDS\wellbeing[1].jpeg">
            <a:extLst>
              <a:ext uri="{FF2B5EF4-FFF2-40B4-BE49-F238E27FC236}">
                <a16:creationId xmlns:a16="http://schemas.microsoft.com/office/drawing/2014/main" id="{2A2BFCCD-1E9A-44C6-BDE3-B10C60417F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79725" y="1651380"/>
            <a:ext cx="3302759" cy="30025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58907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E4F1F-DF2F-48C3-A1D3-444F7FF15661}"/>
              </a:ext>
            </a:extLst>
          </p:cNvPr>
          <p:cNvSpPr>
            <a:spLocks noGrp="1"/>
          </p:cNvSpPr>
          <p:nvPr>
            <p:ph type="title"/>
          </p:nvPr>
        </p:nvSpPr>
        <p:spPr>
          <a:xfrm>
            <a:off x="1687669" y="624110"/>
            <a:ext cx="4137059" cy="1280890"/>
          </a:xfrm>
        </p:spPr>
        <p:txBody>
          <a:bodyPr>
            <a:normAutofit/>
          </a:bodyPr>
          <a:lstStyle/>
          <a:p>
            <a:r>
              <a:rPr lang="en-GB" sz="3200"/>
              <a:t>GLOBALISATION</a:t>
            </a:r>
          </a:p>
        </p:txBody>
      </p:sp>
      <p:sp>
        <p:nvSpPr>
          <p:cNvPr id="3" name="Content Placeholder 2">
            <a:extLst>
              <a:ext uri="{FF2B5EF4-FFF2-40B4-BE49-F238E27FC236}">
                <a16:creationId xmlns:a16="http://schemas.microsoft.com/office/drawing/2014/main" id="{A383EA05-39EF-4BF0-B766-D7B6B3ABC806}"/>
              </a:ext>
            </a:extLst>
          </p:cNvPr>
          <p:cNvSpPr>
            <a:spLocks noGrp="1"/>
          </p:cNvSpPr>
          <p:nvPr>
            <p:ph idx="1"/>
          </p:nvPr>
        </p:nvSpPr>
        <p:spPr>
          <a:xfrm>
            <a:off x="1683956" y="2133600"/>
            <a:ext cx="4140772" cy="3777622"/>
          </a:xfrm>
        </p:spPr>
        <p:txBody>
          <a:bodyPr>
            <a:normAutofit/>
          </a:bodyPr>
          <a:lstStyle/>
          <a:p>
            <a:pPr marL="285750" indent="-285750">
              <a:buFont typeface="Arial" panose="020B0604020202020204" pitchFamily="34" charset="0"/>
              <a:buChar char="•"/>
            </a:pPr>
            <a:r>
              <a:rPr lang="en-GB" sz="2000" dirty="0">
                <a:solidFill>
                  <a:schemeClr val="tx1"/>
                </a:solidFill>
              </a:rPr>
              <a:t>Interdependence of individuals and nations</a:t>
            </a:r>
          </a:p>
          <a:p>
            <a:pPr marL="285750" indent="-285750">
              <a:buFont typeface="Arial" panose="020B0604020202020204" pitchFamily="34" charset="0"/>
              <a:buChar char="•"/>
            </a:pPr>
            <a:r>
              <a:rPr lang="en-GB" sz="2000" dirty="0">
                <a:solidFill>
                  <a:schemeClr val="tx1"/>
                </a:solidFill>
              </a:rPr>
              <a:t>Rapid change in societies</a:t>
            </a:r>
          </a:p>
          <a:p>
            <a:pPr marL="285750" indent="-285750">
              <a:buFont typeface="Arial" panose="020B0604020202020204" pitchFamily="34" charset="0"/>
              <a:buChar char="•"/>
            </a:pPr>
            <a:r>
              <a:rPr lang="en-GB" sz="2000" dirty="0">
                <a:solidFill>
                  <a:schemeClr val="tx1"/>
                </a:solidFill>
              </a:rPr>
              <a:t>Awareness of others live lives in other parts of the world, linked by active networks of  communication</a:t>
            </a:r>
          </a:p>
          <a:p>
            <a:r>
              <a:rPr lang="en-GB" sz="2000" dirty="0">
                <a:solidFill>
                  <a:schemeClr val="tx1"/>
                </a:solidFill>
              </a:rPr>
              <a:t>                                                                        </a:t>
            </a:r>
          </a:p>
        </p:txBody>
      </p:sp>
      <p:pic>
        <p:nvPicPr>
          <p:cNvPr id="4" name="Content Placeholder 3">
            <a:extLst>
              <a:ext uri="{FF2B5EF4-FFF2-40B4-BE49-F238E27FC236}">
                <a16:creationId xmlns:a16="http://schemas.microsoft.com/office/drawing/2014/main" id="{F4C8517D-5AFB-468C-9165-4567FB77BCFB}"/>
              </a:ext>
            </a:extLst>
          </p:cNvPr>
          <p:cNvPicPr>
            <a:picLocks noChangeAspect="1"/>
          </p:cNvPicPr>
          <p:nvPr/>
        </p:nvPicPr>
        <p:blipFill>
          <a:blip r:embed="rId2"/>
          <a:stretch>
            <a:fillRect/>
          </a:stretch>
        </p:blipFill>
        <p:spPr>
          <a:xfrm>
            <a:off x="6878472" y="1286551"/>
            <a:ext cx="4299044" cy="4404566"/>
          </a:xfrm>
          <a:prstGeom prst="rect">
            <a:avLst/>
          </a:prstGeom>
        </p:spPr>
      </p:pic>
    </p:spTree>
    <p:extLst>
      <p:ext uri="{BB962C8B-B14F-4D97-AF65-F5344CB8AC3E}">
        <p14:creationId xmlns:p14="http://schemas.microsoft.com/office/powerpoint/2010/main" val="4121801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E3B78-B9EC-4B77-8A9A-289A5CEEC767}"/>
              </a:ext>
            </a:extLst>
          </p:cNvPr>
          <p:cNvSpPr>
            <a:spLocks noGrp="1"/>
          </p:cNvSpPr>
          <p:nvPr>
            <p:ph type="title"/>
          </p:nvPr>
        </p:nvSpPr>
        <p:spPr>
          <a:xfrm>
            <a:off x="2592925" y="191069"/>
            <a:ext cx="8911687" cy="818865"/>
          </a:xfrm>
        </p:spPr>
        <p:txBody>
          <a:bodyPr/>
          <a:lstStyle/>
          <a:p>
            <a:r>
              <a:rPr lang="en-GB" dirty="0"/>
              <a:t>Insights into the UK national well-being</a:t>
            </a:r>
          </a:p>
        </p:txBody>
      </p:sp>
      <p:pic>
        <p:nvPicPr>
          <p:cNvPr id="4" name="Content Placeholder 3">
            <a:extLst>
              <a:ext uri="{FF2B5EF4-FFF2-40B4-BE49-F238E27FC236}">
                <a16:creationId xmlns:a16="http://schemas.microsoft.com/office/drawing/2014/main" id="{14F33ECB-95A1-4830-9B12-8043BAB334C3}"/>
              </a:ext>
            </a:extLst>
          </p:cNvPr>
          <p:cNvPicPr>
            <a:picLocks noGrp="1" noChangeAspect="1"/>
          </p:cNvPicPr>
          <p:nvPr>
            <p:ph idx="1"/>
          </p:nvPr>
        </p:nvPicPr>
        <p:blipFill>
          <a:blip r:embed="rId2"/>
          <a:stretch>
            <a:fillRect/>
          </a:stretch>
        </p:blipFill>
        <p:spPr>
          <a:xfrm>
            <a:off x="968991" y="1378423"/>
            <a:ext cx="3198576" cy="4299045"/>
          </a:xfrm>
          <a:prstGeom prst="rect">
            <a:avLst/>
          </a:prstGeom>
        </p:spPr>
      </p:pic>
      <p:sp>
        <p:nvSpPr>
          <p:cNvPr id="5" name="Rectangle 4">
            <a:extLst>
              <a:ext uri="{FF2B5EF4-FFF2-40B4-BE49-F238E27FC236}">
                <a16:creationId xmlns:a16="http://schemas.microsoft.com/office/drawing/2014/main" id="{9F247D7F-243A-4AE1-AD26-0F6D6F64E283}"/>
              </a:ext>
            </a:extLst>
          </p:cNvPr>
          <p:cNvSpPr/>
          <p:nvPr/>
        </p:nvSpPr>
        <p:spPr>
          <a:xfrm>
            <a:off x="4449170" y="1221434"/>
            <a:ext cx="6773839" cy="3970318"/>
          </a:xfrm>
          <a:prstGeom prst="rect">
            <a:avLst/>
          </a:prstGeom>
        </p:spPr>
        <p:txBody>
          <a:bodyPr wrap="square">
            <a:spAutoFit/>
          </a:bodyPr>
          <a:lstStyle/>
          <a:p>
            <a:pPr marL="285750" indent="-285750">
              <a:buFont typeface="Arial" panose="020B0604020202020204" pitchFamily="34" charset="0"/>
              <a:buChar char="•"/>
            </a:pPr>
            <a:r>
              <a:rPr lang="en-GB" u="sng" dirty="0"/>
              <a:t>Centre for Economic Performance</a:t>
            </a:r>
          </a:p>
          <a:p>
            <a:endParaRPr lang="en-GB" u="sng" dirty="0"/>
          </a:p>
          <a:p>
            <a:pPr marL="285750" indent="-285750">
              <a:buFont typeface="Arial" panose="020B0604020202020204" pitchFamily="34" charset="0"/>
              <a:buChar char="•"/>
            </a:pPr>
            <a:r>
              <a:rPr lang="en-GB" dirty="0"/>
              <a:t>Well-being has been static since the Second World War in spite of unprecedented economic growth</a:t>
            </a:r>
          </a:p>
          <a:p>
            <a:r>
              <a:rPr lang="en-GB" dirty="0"/>
              <a:t> </a:t>
            </a:r>
          </a:p>
          <a:p>
            <a:pPr marL="285750" indent="-285750">
              <a:buFont typeface="Arial" panose="020B0604020202020204" pitchFamily="34" charset="0"/>
              <a:buChar char="•"/>
            </a:pPr>
            <a:r>
              <a:rPr lang="en-GB" b="1" dirty="0">
                <a:solidFill>
                  <a:srgbClr val="FF0000"/>
                </a:solidFill>
              </a:rPr>
              <a:t>Wealth does not mean happiness. </a:t>
            </a:r>
          </a:p>
          <a:p>
            <a:pPr marL="285750" indent="-285750">
              <a:buFont typeface="Arial" panose="020B0604020202020204" pitchFamily="34" charset="0"/>
              <a:buChar char="•"/>
            </a:pPr>
            <a:r>
              <a:rPr lang="en-GB" b="1" dirty="0"/>
              <a:t>BUT… what is happiness? </a:t>
            </a:r>
          </a:p>
          <a:p>
            <a:pPr marL="285750" indent="-285750">
              <a:buFont typeface="Arial" panose="020B0604020202020204" pitchFamily="34" charset="0"/>
              <a:buChar char="•"/>
            </a:pPr>
            <a:endParaRPr lang="en-GB" b="1" dirty="0">
              <a:solidFill>
                <a:srgbClr val="FF0000"/>
              </a:solidFill>
            </a:endParaRPr>
          </a:p>
          <a:p>
            <a:pPr marL="285750" indent="-285750">
              <a:buFont typeface="Arial" panose="020B0604020202020204" pitchFamily="34" charset="0"/>
              <a:buChar char="•"/>
            </a:pPr>
            <a:r>
              <a:rPr lang="en-GB" dirty="0"/>
              <a:t>Layard (2014)</a:t>
            </a:r>
          </a:p>
          <a:p>
            <a:pPr marL="285750" indent="-285750">
              <a:buFont typeface="Arial" panose="020B0604020202020204" pitchFamily="34" charset="0"/>
              <a:buChar char="•"/>
            </a:pPr>
            <a:r>
              <a:rPr lang="en-GB" dirty="0"/>
              <a:t>Happiness – ‘feeling good’, ‘enjoying life’</a:t>
            </a:r>
          </a:p>
          <a:p>
            <a:pPr marL="285750" indent="-285750">
              <a:buFont typeface="Arial" panose="020B0604020202020204" pitchFamily="34" charset="0"/>
              <a:buChar char="•"/>
            </a:pPr>
            <a:r>
              <a:rPr lang="en-GB" dirty="0"/>
              <a:t>Unhappiness – ‘feeling bad’, ‘wish things were different’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solidFill>
                  <a:srgbClr val="FF0000"/>
                </a:solidFill>
              </a:rPr>
              <a:t>Increase in mental health problems across all age groups, particularly among young people!</a:t>
            </a:r>
          </a:p>
        </p:txBody>
      </p:sp>
    </p:spTree>
    <p:extLst>
      <p:ext uri="{BB962C8B-B14F-4D97-AF65-F5344CB8AC3E}">
        <p14:creationId xmlns:p14="http://schemas.microsoft.com/office/powerpoint/2010/main" val="32005911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EF99A-6DB5-4B2E-8B0C-7420B72EDAD7}"/>
              </a:ext>
            </a:extLst>
          </p:cNvPr>
          <p:cNvSpPr>
            <a:spLocks noGrp="1"/>
          </p:cNvSpPr>
          <p:nvPr>
            <p:ph type="title"/>
          </p:nvPr>
        </p:nvSpPr>
        <p:spPr>
          <a:xfrm>
            <a:off x="2592925" y="624110"/>
            <a:ext cx="8911687" cy="808905"/>
          </a:xfrm>
        </p:spPr>
        <p:txBody>
          <a:bodyPr/>
          <a:lstStyle/>
          <a:p>
            <a:r>
              <a:rPr lang="en-GB" dirty="0"/>
              <a:t>Joseph Rowntree Foundation, (2008)</a:t>
            </a:r>
          </a:p>
        </p:txBody>
      </p:sp>
      <p:sp>
        <p:nvSpPr>
          <p:cNvPr id="3" name="Content Placeholder 2">
            <a:extLst>
              <a:ext uri="{FF2B5EF4-FFF2-40B4-BE49-F238E27FC236}">
                <a16:creationId xmlns:a16="http://schemas.microsoft.com/office/drawing/2014/main" id="{210C7930-CC13-4B98-954D-99C6219B6390}"/>
              </a:ext>
            </a:extLst>
          </p:cNvPr>
          <p:cNvSpPr>
            <a:spLocks noGrp="1"/>
          </p:cNvSpPr>
          <p:nvPr>
            <p:ph idx="1"/>
          </p:nvPr>
        </p:nvSpPr>
        <p:spPr/>
        <p:txBody>
          <a:bodyPr/>
          <a:lstStyle/>
          <a:p>
            <a:r>
              <a:rPr lang="en-GB" dirty="0"/>
              <a:t>Shared values have declined</a:t>
            </a:r>
          </a:p>
          <a:p>
            <a:r>
              <a:rPr lang="en-GB" dirty="0"/>
              <a:t>Communities  break up </a:t>
            </a:r>
          </a:p>
          <a:p>
            <a:r>
              <a:rPr lang="en-GB" dirty="0"/>
              <a:t>Individualism is high</a:t>
            </a:r>
          </a:p>
          <a:p>
            <a:r>
              <a:rPr lang="en-GB" dirty="0"/>
              <a:t>Poverty is corrosive</a:t>
            </a:r>
          </a:p>
          <a:p>
            <a:pPr marL="0" indent="0">
              <a:buNone/>
            </a:pPr>
            <a:endParaRPr lang="en-GB" dirty="0"/>
          </a:p>
          <a:p>
            <a:r>
              <a:rPr lang="en-GB" dirty="0"/>
              <a:t>Causes? </a:t>
            </a:r>
          </a:p>
          <a:p>
            <a:endParaRPr lang="en-GB" dirty="0"/>
          </a:p>
        </p:txBody>
      </p:sp>
      <p:pic>
        <p:nvPicPr>
          <p:cNvPr id="4" name="Picture 3">
            <a:extLst>
              <a:ext uri="{FF2B5EF4-FFF2-40B4-BE49-F238E27FC236}">
                <a16:creationId xmlns:a16="http://schemas.microsoft.com/office/drawing/2014/main" id="{2DBA6C2A-E2D2-4188-B054-B73D8DB5AB82}"/>
              </a:ext>
            </a:extLst>
          </p:cNvPr>
          <p:cNvPicPr>
            <a:picLocks noChangeAspect="1"/>
          </p:cNvPicPr>
          <p:nvPr/>
        </p:nvPicPr>
        <p:blipFill>
          <a:blip r:embed="rId2"/>
          <a:stretch>
            <a:fillRect/>
          </a:stretch>
        </p:blipFill>
        <p:spPr>
          <a:xfrm>
            <a:off x="7042245" y="1951630"/>
            <a:ext cx="4440006" cy="2565779"/>
          </a:xfrm>
          <a:prstGeom prst="rect">
            <a:avLst/>
          </a:prstGeom>
        </p:spPr>
      </p:pic>
    </p:spTree>
    <p:extLst>
      <p:ext uri="{BB962C8B-B14F-4D97-AF65-F5344CB8AC3E}">
        <p14:creationId xmlns:p14="http://schemas.microsoft.com/office/powerpoint/2010/main" val="2019395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D71F059-3690-4A1F-BFED-644E797A6719}"/>
              </a:ext>
            </a:extLst>
          </p:cNvPr>
          <p:cNvSpPr>
            <a:spLocks noGrp="1"/>
          </p:cNvSpPr>
          <p:nvPr>
            <p:ph type="title"/>
          </p:nvPr>
        </p:nvSpPr>
        <p:spPr/>
        <p:txBody>
          <a:bodyPr/>
          <a:lstStyle/>
          <a:p>
            <a:r>
              <a:rPr lang="en-GB" dirty="0"/>
              <a:t>Poverty in Wales 2020</a:t>
            </a:r>
          </a:p>
        </p:txBody>
      </p:sp>
      <p:sp>
        <p:nvSpPr>
          <p:cNvPr id="5" name="Content Placeholder 4">
            <a:extLst>
              <a:ext uri="{FF2B5EF4-FFF2-40B4-BE49-F238E27FC236}">
                <a16:creationId xmlns:a16="http://schemas.microsoft.com/office/drawing/2014/main" id="{223A238D-0319-43E1-A1B6-8ACD99239ECF}"/>
              </a:ext>
            </a:extLst>
          </p:cNvPr>
          <p:cNvSpPr>
            <a:spLocks noGrp="1"/>
          </p:cNvSpPr>
          <p:nvPr>
            <p:ph idx="1"/>
          </p:nvPr>
        </p:nvSpPr>
        <p:spPr>
          <a:xfrm>
            <a:off x="2589212" y="2133600"/>
            <a:ext cx="8915400" cy="4724400"/>
          </a:xfrm>
        </p:spPr>
        <p:txBody>
          <a:bodyPr/>
          <a:lstStyle/>
          <a:p>
            <a:r>
              <a:rPr lang="en-GB" dirty="0">
                <a:effectLst/>
              </a:rPr>
              <a:t>Wales now faces a rising tide of poverty as the Covid recession gathers pace.</a:t>
            </a:r>
          </a:p>
          <a:p>
            <a:r>
              <a:rPr lang="en-GB" dirty="0"/>
              <a:t>T</a:t>
            </a:r>
            <a:r>
              <a:rPr lang="en-GB" dirty="0">
                <a:effectLst/>
              </a:rPr>
              <a:t>he nation report, Poverty in Wales 2020, the Joseph Rowntree Foundation shows that a combination of low pay, unaffordable housing and a lack of childcare is trapping 700,000 people in poverty.</a:t>
            </a:r>
          </a:p>
          <a:p>
            <a:r>
              <a:rPr lang="en-GB" dirty="0"/>
              <a:t>I</a:t>
            </a:r>
            <a:r>
              <a:rPr lang="en-GB" dirty="0">
                <a:effectLst/>
              </a:rPr>
              <a:t>ncludes 180,000 children, of which 140,000 live in families already receiving income-related benefits - the social security system is failing to help many families keep their heads above water.</a:t>
            </a:r>
          </a:p>
          <a:p>
            <a:r>
              <a:rPr lang="en-GB" dirty="0">
                <a:effectLst/>
              </a:rPr>
              <a:t>With the number of Universal Credit claimants doubling from the start of the year it is likely that more people will be looking to rely on additional Welsh support. </a:t>
            </a:r>
          </a:p>
          <a:p>
            <a:r>
              <a:rPr lang="en-GB" dirty="0"/>
              <a:t>(Joseph Rowntree Foundation 2020)</a:t>
            </a:r>
          </a:p>
          <a:p>
            <a:r>
              <a:rPr lang="en-GB" dirty="0">
                <a:effectLst/>
                <a:hlinkClick r:id="rId2"/>
              </a:rPr>
              <a:t>https://www.jrf.org.uk/report/poverty-wales-2020</a:t>
            </a:r>
            <a:endParaRPr lang="en-GB" dirty="0">
              <a:effectLst/>
            </a:endParaRPr>
          </a:p>
          <a:p>
            <a:endParaRPr lang="en-GB" dirty="0">
              <a:effectLst/>
            </a:endParaRPr>
          </a:p>
          <a:p>
            <a:endParaRPr lang="en-GB" dirty="0"/>
          </a:p>
        </p:txBody>
      </p:sp>
    </p:spTree>
    <p:extLst>
      <p:ext uri="{BB962C8B-B14F-4D97-AF65-F5344CB8AC3E}">
        <p14:creationId xmlns:p14="http://schemas.microsoft.com/office/powerpoint/2010/main" val="8517827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F4B47-DE89-402B-AF93-052CC2FE88F5}"/>
              </a:ext>
            </a:extLst>
          </p:cNvPr>
          <p:cNvSpPr>
            <a:spLocks noGrp="1"/>
          </p:cNvSpPr>
          <p:nvPr>
            <p:ph type="title"/>
          </p:nvPr>
        </p:nvSpPr>
        <p:spPr>
          <a:xfrm>
            <a:off x="2592925" y="624110"/>
            <a:ext cx="8911687" cy="808905"/>
          </a:xfrm>
        </p:spPr>
        <p:txBody>
          <a:bodyPr/>
          <a:lstStyle/>
          <a:p>
            <a:r>
              <a:rPr lang="en-GB" dirty="0"/>
              <a:t>Trust Levels</a:t>
            </a:r>
          </a:p>
        </p:txBody>
      </p:sp>
      <p:sp>
        <p:nvSpPr>
          <p:cNvPr id="3" name="Content Placeholder 2">
            <a:extLst>
              <a:ext uri="{FF2B5EF4-FFF2-40B4-BE49-F238E27FC236}">
                <a16:creationId xmlns:a16="http://schemas.microsoft.com/office/drawing/2014/main" id="{4CEB2F3B-F4BB-421D-A7C7-962AC678F1D9}"/>
              </a:ext>
            </a:extLst>
          </p:cNvPr>
          <p:cNvSpPr>
            <a:spLocks noGrp="1"/>
          </p:cNvSpPr>
          <p:nvPr>
            <p:ph idx="1"/>
          </p:nvPr>
        </p:nvSpPr>
        <p:spPr/>
        <p:txBody>
          <a:bodyPr/>
          <a:lstStyle/>
          <a:p>
            <a:r>
              <a:rPr lang="en-GB" sz="2000" dirty="0"/>
              <a:t>In the survey National Accounts for Well-being in Europe published in 2009 (www.neweconomics.org) the UK comes 20th out of 22 nations in terms of levels of trust. </a:t>
            </a:r>
          </a:p>
          <a:p>
            <a:r>
              <a:rPr lang="en-GB" sz="2000" dirty="0"/>
              <a:t>For the 16-24 age group people in the UK reported the lowest levels of trust and belonging anywhere in Europe – only Bulgaria and Estonia had similar levels of response.</a:t>
            </a:r>
          </a:p>
          <a:p>
            <a:endParaRPr lang="en-GB" dirty="0"/>
          </a:p>
        </p:txBody>
      </p:sp>
    </p:spTree>
    <p:extLst>
      <p:ext uri="{BB962C8B-B14F-4D97-AF65-F5344CB8AC3E}">
        <p14:creationId xmlns:p14="http://schemas.microsoft.com/office/powerpoint/2010/main" val="29727391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5EA5A-301A-444D-94AB-E05922560DE0}"/>
              </a:ext>
            </a:extLst>
          </p:cNvPr>
          <p:cNvSpPr>
            <a:spLocks noGrp="1"/>
          </p:cNvSpPr>
          <p:nvPr>
            <p:ph type="title"/>
          </p:nvPr>
        </p:nvSpPr>
        <p:spPr>
          <a:xfrm>
            <a:off x="2592925" y="624110"/>
            <a:ext cx="8911687" cy="727018"/>
          </a:xfrm>
        </p:spPr>
        <p:txBody>
          <a:bodyPr/>
          <a:lstStyle/>
          <a:p>
            <a:r>
              <a:rPr lang="en-GB" dirty="0"/>
              <a:t>Individualist Society Core Values</a:t>
            </a:r>
          </a:p>
        </p:txBody>
      </p:sp>
      <p:sp>
        <p:nvSpPr>
          <p:cNvPr id="3" name="Content Placeholder 2">
            <a:extLst>
              <a:ext uri="{FF2B5EF4-FFF2-40B4-BE49-F238E27FC236}">
                <a16:creationId xmlns:a16="http://schemas.microsoft.com/office/drawing/2014/main" id="{7136AAE8-F93E-41F3-A10F-0207C5A219CC}"/>
              </a:ext>
            </a:extLst>
          </p:cNvPr>
          <p:cNvSpPr>
            <a:spLocks noGrp="1"/>
          </p:cNvSpPr>
          <p:nvPr>
            <p:ph idx="1"/>
          </p:nvPr>
        </p:nvSpPr>
        <p:spPr/>
        <p:txBody>
          <a:bodyPr>
            <a:normAutofit fontScale="92500" lnSpcReduction="20000"/>
          </a:bodyPr>
          <a:lstStyle/>
          <a:p>
            <a:r>
              <a:rPr lang="en-GB" sz="1900" dirty="0">
                <a:solidFill>
                  <a:schemeClr val="tx1"/>
                </a:solidFill>
              </a:rPr>
              <a:t>Autonomy</a:t>
            </a:r>
          </a:p>
          <a:p>
            <a:r>
              <a:rPr lang="en-GB" sz="1900" dirty="0">
                <a:solidFill>
                  <a:schemeClr val="tx1"/>
                </a:solidFill>
              </a:rPr>
              <a:t>Self – determination</a:t>
            </a:r>
          </a:p>
          <a:p>
            <a:r>
              <a:rPr lang="en-GB" sz="1900" dirty="0">
                <a:solidFill>
                  <a:schemeClr val="tx1"/>
                </a:solidFill>
              </a:rPr>
              <a:t>Individual freedom</a:t>
            </a:r>
          </a:p>
          <a:p>
            <a:pPr marL="0" indent="0">
              <a:buNone/>
            </a:pPr>
            <a:endParaRPr lang="en-GB" sz="1900" dirty="0">
              <a:solidFill>
                <a:schemeClr val="tx1"/>
              </a:solidFill>
            </a:endParaRPr>
          </a:p>
          <a:p>
            <a:r>
              <a:rPr lang="en-GB" sz="1900" dirty="0">
                <a:solidFill>
                  <a:schemeClr val="tx1"/>
                </a:solidFill>
              </a:rPr>
              <a:t>BUT … consider the direction of trust level in the UK.  </a:t>
            </a:r>
          </a:p>
          <a:p>
            <a:r>
              <a:rPr lang="en-GB" sz="1900" dirty="0">
                <a:solidFill>
                  <a:schemeClr val="tx1"/>
                </a:solidFill>
              </a:rPr>
              <a:t>Trust - important part in social well-being</a:t>
            </a:r>
          </a:p>
          <a:p>
            <a:r>
              <a:rPr lang="en-GB" sz="1900" dirty="0">
                <a:solidFill>
                  <a:schemeClr val="tx1"/>
                </a:solidFill>
              </a:rPr>
              <a:t>Annual life satisfaction survey - 130 countries (Gallup Organisation 2007)</a:t>
            </a:r>
          </a:p>
          <a:p>
            <a:r>
              <a:rPr lang="en-GB" sz="1900" b="1" dirty="0">
                <a:solidFill>
                  <a:schemeClr val="tx1"/>
                </a:solidFill>
              </a:rPr>
              <a:t>John Helliwell (2003)  - trust is closely linked to satisfaction</a:t>
            </a:r>
          </a:p>
          <a:p>
            <a:r>
              <a:rPr lang="en-GB" sz="1900" dirty="0">
                <a:solidFill>
                  <a:schemeClr val="tx1"/>
                </a:solidFill>
              </a:rPr>
              <a:t>neighbours, the police, colleagues and employers rated as highly valued so that the way people relate to each other and the extent to which they engage in helping others correlate strongly with their satisfaction with life. </a:t>
            </a:r>
          </a:p>
          <a:p>
            <a:endParaRPr lang="en-GB" dirty="0"/>
          </a:p>
        </p:txBody>
      </p:sp>
    </p:spTree>
    <p:extLst>
      <p:ext uri="{BB962C8B-B14F-4D97-AF65-F5344CB8AC3E}">
        <p14:creationId xmlns:p14="http://schemas.microsoft.com/office/powerpoint/2010/main" val="29921265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A699C-CD97-4A0D-A584-D8A7BE3964B7}"/>
              </a:ext>
            </a:extLst>
          </p:cNvPr>
          <p:cNvSpPr>
            <a:spLocks noGrp="1"/>
          </p:cNvSpPr>
          <p:nvPr>
            <p:ph type="title"/>
          </p:nvPr>
        </p:nvSpPr>
        <p:spPr>
          <a:xfrm>
            <a:off x="2592926" y="191070"/>
            <a:ext cx="8093272" cy="777922"/>
          </a:xfrm>
        </p:spPr>
        <p:txBody>
          <a:bodyPr>
            <a:normAutofit/>
          </a:bodyPr>
          <a:lstStyle/>
          <a:p>
            <a:r>
              <a:rPr lang="en-GB" dirty="0"/>
              <a:t>Impact on children’s well-being</a:t>
            </a:r>
          </a:p>
        </p:txBody>
      </p:sp>
      <p:graphicFrame>
        <p:nvGraphicFramePr>
          <p:cNvPr id="4" name="Content Placeholder 3">
            <a:extLst>
              <a:ext uri="{FF2B5EF4-FFF2-40B4-BE49-F238E27FC236}">
                <a16:creationId xmlns:a16="http://schemas.microsoft.com/office/drawing/2014/main" id="{EEADE517-9A18-440A-B885-79F8F097A775}"/>
              </a:ext>
            </a:extLst>
          </p:cNvPr>
          <p:cNvGraphicFramePr>
            <a:graphicFrameLocks noGrp="1"/>
          </p:cNvGraphicFramePr>
          <p:nvPr>
            <p:ph idx="1"/>
            <p:extLst>
              <p:ext uri="{D42A27DB-BD31-4B8C-83A1-F6EECF244321}">
                <p14:modId xmlns:p14="http://schemas.microsoft.com/office/powerpoint/2010/main" val="2754119260"/>
              </p:ext>
            </p:extLst>
          </p:nvPr>
        </p:nvGraphicFramePr>
        <p:xfrm>
          <a:off x="2592927" y="2410938"/>
          <a:ext cx="8297986" cy="40853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a:extLst>
              <a:ext uri="{FF2B5EF4-FFF2-40B4-BE49-F238E27FC236}">
                <a16:creationId xmlns:a16="http://schemas.microsoft.com/office/drawing/2014/main" id="{1335DD51-3D9C-492F-BF5D-797FF52270A9}"/>
              </a:ext>
            </a:extLst>
          </p:cNvPr>
          <p:cNvSpPr/>
          <p:nvPr/>
        </p:nvSpPr>
        <p:spPr>
          <a:xfrm flipH="1">
            <a:off x="1678674" y="1228300"/>
            <a:ext cx="10003809" cy="1015663"/>
          </a:xfrm>
          <a:prstGeom prst="rect">
            <a:avLst/>
          </a:prstGeom>
        </p:spPr>
        <p:txBody>
          <a:bodyPr wrap="square">
            <a:spAutoFit/>
          </a:bodyPr>
          <a:lstStyle/>
          <a:p>
            <a:pPr marL="285750" indent="-285750">
              <a:buFont typeface="Arial" panose="020B0604020202020204" pitchFamily="34" charset="0"/>
              <a:buChar char="•"/>
            </a:pPr>
            <a:r>
              <a:rPr lang="en-GB" sz="2000" dirty="0"/>
              <a:t>The Good Childhood Inquiry (Layard &amp; Dunn, 2009, The Children’s Society)</a:t>
            </a:r>
          </a:p>
          <a:p>
            <a:pPr marL="285750" indent="-285750">
              <a:buFont typeface="Arial" panose="020B0604020202020204" pitchFamily="34" charset="0"/>
              <a:buChar char="•"/>
            </a:pPr>
            <a:r>
              <a:rPr lang="en-GB" sz="2000" dirty="0"/>
              <a:t>Children and young people today experience childhood in a different way to previous generations</a:t>
            </a:r>
          </a:p>
        </p:txBody>
      </p:sp>
    </p:spTree>
    <p:extLst>
      <p:ext uri="{BB962C8B-B14F-4D97-AF65-F5344CB8AC3E}">
        <p14:creationId xmlns:p14="http://schemas.microsoft.com/office/powerpoint/2010/main" val="7638385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4737B-2269-49A3-9C29-69253FD1A695}"/>
              </a:ext>
            </a:extLst>
          </p:cNvPr>
          <p:cNvSpPr>
            <a:spLocks noGrp="1"/>
          </p:cNvSpPr>
          <p:nvPr>
            <p:ph type="title"/>
          </p:nvPr>
        </p:nvSpPr>
        <p:spPr>
          <a:xfrm>
            <a:off x="2592925" y="300251"/>
            <a:ext cx="8911687" cy="641446"/>
          </a:xfrm>
        </p:spPr>
        <p:txBody>
          <a:bodyPr>
            <a:normAutofit/>
          </a:bodyPr>
          <a:lstStyle/>
          <a:p>
            <a:r>
              <a:rPr lang="en-GB" dirty="0"/>
              <a:t>Mental Health</a:t>
            </a:r>
          </a:p>
        </p:txBody>
      </p:sp>
      <p:sp>
        <p:nvSpPr>
          <p:cNvPr id="3" name="Content Placeholder 2">
            <a:extLst>
              <a:ext uri="{FF2B5EF4-FFF2-40B4-BE49-F238E27FC236}">
                <a16:creationId xmlns:a16="http://schemas.microsoft.com/office/drawing/2014/main" id="{F41B8173-C7FC-4A9D-B613-A83216D7FD4A}"/>
              </a:ext>
            </a:extLst>
          </p:cNvPr>
          <p:cNvSpPr>
            <a:spLocks noGrp="1"/>
          </p:cNvSpPr>
          <p:nvPr>
            <p:ph idx="1"/>
          </p:nvPr>
        </p:nvSpPr>
        <p:spPr>
          <a:xfrm>
            <a:off x="1282890" y="1269242"/>
            <a:ext cx="8316185" cy="3507473"/>
          </a:xfrm>
        </p:spPr>
        <p:txBody>
          <a:bodyPr>
            <a:normAutofit fontScale="92500" lnSpcReduction="20000"/>
          </a:bodyPr>
          <a:lstStyle/>
          <a:p>
            <a:r>
              <a:rPr lang="en-GB" sz="2200" dirty="0"/>
              <a:t>an essential part of children's overall health </a:t>
            </a:r>
          </a:p>
          <a:p>
            <a:r>
              <a:rPr lang="en-GB" sz="2200" dirty="0"/>
              <a:t>has a complex interactive relationship with their physical health and their ability to succeed in school, at work and in society. </a:t>
            </a:r>
          </a:p>
          <a:p>
            <a:r>
              <a:rPr lang="en-GB" sz="2200" dirty="0"/>
              <a:t>Both physical and mental health affect how we think, feel and act on the inside and outside </a:t>
            </a:r>
          </a:p>
          <a:p>
            <a:r>
              <a:rPr lang="en-GB" sz="2200" dirty="0"/>
              <a:t>APA, (2016)</a:t>
            </a:r>
          </a:p>
          <a:p>
            <a:pPr marL="0" indent="0">
              <a:buNone/>
            </a:pPr>
            <a:r>
              <a:rPr lang="en-GB" dirty="0"/>
              <a:t>‘</a:t>
            </a:r>
            <a:r>
              <a:rPr lang="en-GB" i="1" dirty="0">
                <a:solidFill>
                  <a:srgbClr val="C00000"/>
                </a:solidFill>
              </a:rPr>
              <a:t>All children and youth have the right to happy and healthy lives and deserve access to effective care to prevent or treat any mental health problems that they may develop. However, there is a tremendous amount of unmet need, and health disparities are particularly pronounced for children and youth living in low-income communities, ethnic minority youth or those with special needs.’ APA.2016</a:t>
            </a:r>
          </a:p>
          <a:p>
            <a:pPr marL="0" indent="0">
              <a:buNone/>
            </a:pPr>
            <a:endParaRPr lang="en-GB" dirty="0"/>
          </a:p>
        </p:txBody>
      </p:sp>
      <p:pic>
        <p:nvPicPr>
          <p:cNvPr id="4" name="Picture 3">
            <a:extLst>
              <a:ext uri="{FF2B5EF4-FFF2-40B4-BE49-F238E27FC236}">
                <a16:creationId xmlns:a16="http://schemas.microsoft.com/office/drawing/2014/main" id="{56326BF8-15DE-45B1-ADC4-0F5CBC375503}"/>
              </a:ext>
            </a:extLst>
          </p:cNvPr>
          <p:cNvPicPr>
            <a:picLocks noChangeAspect="1"/>
          </p:cNvPicPr>
          <p:nvPr/>
        </p:nvPicPr>
        <p:blipFill>
          <a:blip r:embed="rId2"/>
          <a:stretch>
            <a:fillRect/>
          </a:stretch>
        </p:blipFill>
        <p:spPr>
          <a:xfrm>
            <a:off x="4176215" y="4462818"/>
            <a:ext cx="4471916" cy="2395181"/>
          </a:xfrm>
          <a:prstGeom prst="rect">
            <a:avLst/>
          </a:prstGeom>
        </p:spPr>
      </p:pic>
      <p:pic>
        <p:nvPicPr>
          <p:cNvPr id="5" name="Picture 4">
            <a:extLst>
              <a:ext uri="{FF2B5EF4-FFF2-40B4-BE49-F238E27FC236}">
                <a16:creationId xmlns:a16="http://schemas.microsoft.com/office/drawing/2014/main" id="{EA7FF1B0-8666-4F6F-908A-893288BAE864}"/>
              </a:ext>
            </a:extLst>
          </p:cNvPr>
          <p:cNvPicPr>
            <a:picLocks noChangeAspect="1"/>
          </p:cNvPicPr>
          <p:nvPr/>
        </p:nvPicPr>
        <p:blipFill>
          <a:blip r:embed="rId3"/>
          <a:stretch>
            <a:fillRect/>
          </a:stretch>
        </p:blipFill>
        <p:spPr>
          <a:xfrm>
            <a:off x="9758149" y="941696"/>
            <a:ext cx="1897039" cy="1815151"/>
          </a:xfrm>
          <a:prstGeom prst="rect">
            <a:avLst/>
          </a:prstGeom>
        </p:spPr>
      </p:pic>
    </p:spTree>
    <p:extLst>
      <p:ext uri="{BB962C8B-B14F-4D97-AF65-F5344CB8AC3E}">
        <p14:creationId xmlns:p14="http://schemas.microsoft.com/office/powerpoint/2010/main" val="9090107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2000" y="525637"/>
            <a:ext cx="8785599" cy="810795"/>
          </a:xfrm>
        </p:spPr>
        <p:txBody>
          <a:bodyPr/>
          <a:lstStyle/>
          <a:p>
            <a:r>
              <a:rPr lang="en-GB" dirty="0"/>
              <a:t>What is GOOD mental health in CYP? </a:t>
            </a:r>
          </a:p>
        </p:txBody>
      </p:sp>
      <p:sp>
        <p:nvSpPr>
          <p:cNvPr id="3" name="Content Placeholder 2"/>
          <p:cNvSpPr>
            <a:spLocks noGrp="1"/>
          </p:cNvSpPr>
          <p:nvPr>
            <p:ph idx="1"/>
          </p:nvPr>
        </p:nvSpPr>
        <p:spPr>
          <a:xfrm>
            <a:off x="1434905" y="1674055"/>
            <a:ext cx="10241279" cy="5183945"/>
          </a:xfrm>
        </p:spPr>
        <p:txBody>
          <a:bodyPr/>
          <a:lstStyle/>
          <a:p>
            <a:pPr marL="0" indent="0">
              <a:buNone/>
            </a:pPr>
            <a:r>
              <a:rPr lang="en-GB" dirty="0"/>
              <a:t>The capacity to develop: </a:t>
            </a:r>
          </a:p>
          <a:p>
            <a:pPr marL="0" indent="0">
              <a:buNone/>
            </a:pPr>
            <a:endParaRPr lang="en-GB" dirty="0"/>
          </a:p>
          <a:p>
            <a:pPr marL="0" indent="0" algn="ctr">
              <a:buNone/>
            </a:pPr>
            <a:endParaRPr lang="en-GB" dirty="0"/>
          </a:p>
        </p:txBody>
      </p:sp>
      <p:graphicFrame>
        <p:nvGraphicFramePr>
          <p:cNvPr id="5" name="Diagram 4"/>
          <p:cNvGraphicFramePr/>
          <p:nvPr/>
        </p:nvGraphicFramePr>
        <p:xfrm>
          <a:off x="2032000" y="2133600"/>
          <a:ext cx="8128000" cy="40047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flipH="1">
            <a:off x="2039657" y="6475955"/>
            <a:ext cx="4295829" cy="369332"/>
          </a:xfrm>
          <a:prstGeom prst="rect">
            <a:avLst/>
          </a:prstGeom>
          <a:noFill/>
        </p:spPr>
        <p:txBody>
          <a:bodyPr wrap="square" rtlCol="0">
            <a:spAutoFit/>
          </a:bodyPr>
          <a:lstStyle/>
          <a:p>
            <a:r>
              <a:rPr lang="en-GB" b="1" dirty="0">
                <a:solidFill>
                  <a:srgbClr val="FF0000"/>
                </a:solidFill>
              </a:rPr>
              <a:t>What about individual differences? </a:t>
            </a:r>
          </a:p>
        </p:txBody>
      </p:sp>
    </p:spTree>
    <p:extLst>
      <p:ext uri="{BB962C8B-B14F-4D97-AF65-F5344CB8AC3E}">
        <p14:creationId xmlns:p14="http://schemas.microsoft.com/office/powerpoint/2010/main" val="20099298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0820A-F96C-4DA7-AF24-7F08716BD3FD}"/>
              </a:ext>
            </a:extLst>
          </p:cNvPr>
          <p:cNvSpPr>
            <a:spLocks noGrp="1"/>
          </p:cNvSpPr>
          <p:nvPr>
            <p:ph type="title"/>
          </p:nvPr>
        </p:nvSpPr>
        <p:spPr>
          <a:xfrm>
            <a:off x="2592925" y="624110"/>
            <a:ext cx="8911687" cy="765778"/>
          </a:xfrm>
        </p:spPr>
        <p:txBody>
          <a:bodyPr/>
          <a:lstStyle/>
          <a:p>
            <a:r>
              <a:rPr lang="en-GB" dirty="0"/>
              <a:t>References</a:t>
            </a:r>
          </a:p>
        </p:txBody>
      </p:sp>
      <p:sp>
        <p:nvSpPr>
          <p:cNvPr id="3" name="Content Placeholder 2">
            <a:extLst>
              <a:ext uri="{FF2B5EF4-FFF2-40B4-BE49-F238E27FC236}">
                <a16:creationId xmlns:a16="http://schemas.microsoft.com/office/drawing/2014/main" id="{6A7FCEDA-5F0E-4391-9C13-DE9B687DE28E}"/>
              </a:ext>
            </a:extLst>
          </p:cNvPr>
          <p:cNvSpPr>
            <a:spLocks noGrp="1"/>
          </p:cNvSpPr>
          <p:nvPr>
            <p:ph idx="1"/>
          </p:nvPr>
        </p:nvSpPr>
        <p:spPr/>
        <p:txBody>
          <a:bodyPr>
            <a:normAutofit fontScale="70000" lnSpcReduction="20000"/>
          </a:bodyPr>
          <a:lstStyle/>
          <a:p>
            <a:pPr marL="0" indent="0">
              <a:buNone/>
            </a:pPr>
            <a:r>
              <a:rPr lang="en-GB" sz="1400" dirty="0"/>
              <a:t>APA (2016) Children's Mental Health, Why Is Children's Mental Health Important? </a:t>
            </a:r>
            <a:r>
              <a:rPr lang="en-GB" sz="1400" dirty="0">
                <a:hlinkClick r:id="rId2"/>
              </a:rPr>
              <a:t>http://www.apa.org/pi/families/children-mental-health.aspx</a:t>
            </a:r>
            <a:endParaRPr lang="en-GB" sz="1400" dirty="0"/>
          </a:p>
          <a:p>
            <a:pPr marL="0" indent="0">
              <a:buNone/>
            </a:pPr>
            <a:r>
              <a:rPr lang="en-GB" sz="1400" dirty="0"/>
              <a:t>Centre for Mental Health (2020)https://www.centreformentalhealth.org.uk/publications/covid-19-and-nations-mental-health-october-2020 (Accessed 31/10/20)</a:t>
            </a:r>
          </a:p>
          <a:p>
            <a:pPr marL="0" indent="0">
              <a:buNone/>
            </a:pPr>
            <a:r>
              <a:rPr lang="en-GB" sz="1400" dirty="0"/>
              <a:t>Children’s Society (2008) Available at  http://childrenssociety.org.uk/what-we-do/research/initiatives/well-being/background-programme/2008-survey (Accessed 10.01.19) </a:t>
            </a:r>
          </a:p>
          <a:p>
            <a:pPr marL="0" indent="0">
              <a:buNone/>
            </a:pPr>
            <a:r>
              <a:rPr lang="en-GB" sz="1400" dirty="0"/>
              <a:t>Joseph Rowntree Foundation (2020) Available at </a:t>
            </a:r>
            <a:r>
              <a:rPr lang="en-GB" sz="1400" dirty="0">
                <a:effectLst/>
                <a:hlinkClick r:id="rId3"/>
              </a:rPr>
              <a:t>https://www.jrf.org.uk/report/poverty-wales-2020</a:t>
            </a:r>
            <a:r>
              <a:rPr lang="en-GB" sz="1400" dirty="0">
                <a:effectLst/>
              </a:rPr>
              <a:t>  (Accessed 24/10/21)</a:t>
            </a:r>
          </a:p>
          <a:p>
            <a:pPr marL="0" indent="0">
              <a:buNone/>
            </a:pPr>
            <a:r>
              <a:rPr lang="en-GB" sz="1400" dirty="0"/>
              <a:t>Layard, R and Dunn J (2009) A Good Childhood, London Penguin Books</a:t>
            </a:r>
          </a:p>
          <a:p>
            <a:pPr marL="0" indent="0">
              <a:buNone/>
            </a:pPr>
            <a:r>
              <a:rPr lang="en-GB" sz="1400" dirty="0"/>
              <a:t>NHS Choices (2016) Talking to children about feelings http://www.nhs.uk/Livewell/mentalhealth/Pages/talkingtochildren.aspx</a:t>
            </a:r>
          </a:p>
          <a:p>
            <a:pPr marL="0" indent="0">
              <a:buNone/>
            </a:pPr>
            <a:r>
              <a:rPr lang="en-GB" sz="1400" dirty="0"/>
              <a:t>NSPCC (2016) Anxiety a rising concern in young people contacting Childline https://www.nspcc.org.uk/what-we-do/news-opinion/anxiety-rising-concern-young-people-contacting-childline/</a:t>
            </a:r>
          </a:p>
          <a:p>
            <a:pPr marL="0" indent="0">
              <a:buNone/>
            </a:pPr>
            <a:r>
              <a:rPr lang="en-GB" sz="1400" dirty="0"/>
              <a:t>Office for National Statistics: Insights into children's mental health and well-being (2015) Available at http://backup.ons.gov.uk/2015/10/20/insights-into-childrens-mental-health-and-well-being/ (Accessed 10.01.19)</a:t>
            </a:r>
          </a:p>
          <a:p>
            <a:pPr marL="0" indent="0">
              <a:buNone/>
            </a:pPr>
            <a:r>
              <a:rPr lang="en-GB" sz="1400" dirty="0"/>
              <a:t>Office of National Statistics (2017) Young People’s  Wellbeing </a:t>
            </a:r>
            <a:r>
              <a:rPr lang="en-GB" sz="1400" dirty="0">
                <a:hlinkClick r:id="rId4"/>
              </a:rPr>
              <a:t>https://www.ons.gov.uk/peoplepopulationandcommunity/wellbeing/articles/youngpeopleswellbeingandpersonalfinance/2017</a:t>
            </a:r>
            <a:endParaRPr lang="en-GB" sz="1400" dirty="0"/>
          </a:p>
          <a:p>
            <a:pPr marL="0" indent="0">
              <a:buNone/>
            </a:pPr>
            <a:r>
              <a:rPr lang="en-GB" sz="1400" dirty="0"/>
              <a:t>UNICEF (2021) Available at </a:t>
            </a:r>
            <a:r>
              <a:rPr lang="en-GB" sz="1400" b="1" dirty="0">
                <a:solidFill>
                  <a:schemeClr val="tx1"/>
                </a:solidFill>
                <a:hlinkClick r:id="rId5"/>
              </a:rPr>
              <a:t>https://www.unicef.org/reports/state-worlds-children-2021</a:t>
            </a:r>
            <a:r>
              <a:rPr lang="en-GB" sz="1400" b="1" dirty="0">
                <a:solidFill>
                  <a:schemeClr val="tx1"/>
                </a:solidFill>
              </a:rPr>
              <a:t>  </a:t>
            </a:r>
            <a:r>
              <a:rPr lang="en-GB" sz="1400" dirty="0">
                <a:solidFill>
                  <a:schemeClr val="tx1"/>
                </a:solidFill>
              </a:rPr>
              <a:t>(Accessed 24/10/21)</a:t>
            </a:r>
          </a:p>
          <a:p>
            <a:pPr marL="0" indent="0">
              <a:buNone/>
            </a:pPr>
            <a:r>
              <a:rPr lang="en-GB" sz="1400" dirty="0">
                <a:solidFill>
                  <a:schemeClr val="tx1"/>
                </a:solidFill>
              </a:rPr>
              <a:t>United Nations (2021) Available at </a:t>
            </a:r>
            <a:r>
              <a:rPr lang="en-GB" sz="1400" dirty="0">
                <a:hlinkClick r:id="rId6"/>
              </a:rPr>
              <a:t>https://news.un.org/en/story/2021/10/1102122</a:t>
            </a:r>
            <a:r>
              <a:rPr lang="en-GB" sz="1400" dirty="0"/>
              <a:t> (Accessed 24/10/21)</a:t>
            </a:r>
          </a:p>
          <a:p>
            <a:pPr marL="0" indent="0">
              <a:buNone/>
            </a:pPr>
            <a:r>
              <a:rPr lang="en-GB" sz="1400" dirty="0"/>
              <a:t>WHO, (date unknown) 10 Facts on Mental Health http://www.who.int/features/factfiles/mental_health/mental_health_facts/en/</a:t>
            </a:r>
          </a:p>
          <a:p>
            <a:endParaRPr lang="en-GB" dirty="0"/>
          </a:p>
        </p:txBody>
      </p:sp>
    </p:spTree>
    <p:extLst>
      <p:ext uri="{BB962C8B-B14F-4D97-AF65-F5344CB8AC3E}">
        <p14:creationId xmlns:p14="http://schemas.microsoft.com/office/powerpoint/2010/main" val="239376037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TotalTime>213</TotalTime>
  <Words>2016</Words>
  <Application>Microsoft Office PowerPoint</Application>
  <PresentationFormat>Widescreen</PresentationFormat>
  <Paragraphs>188</Paragraphs>
  <Slides>26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Century Gothic</vt:lpstr>
      <vt:lpstr>Times New Roman</vt:lpstr>
      <vt:lpstr>Wingdings 3</vt:lpstr>
      <vt:lpstr>Wisp</vt:lpstr>
      <vt:lpstr>WHAT IS MENTAL HEALTH AND WELL-BEING?</vt:lpstr>
      <vt:lpstr>Definition: Mental Health</vt:lpstr>
      <vt:lpstr>Mental health</vt:lpstr>
      <vt:lpstr>What is mental health? </vt:lpstr>
      <vt:lpstr>Definition: Wellbeing</vt:lpstr>
      <vt:lpstr>Office National Statistics, (2017)</vt:lpstr>
      <vt:lpstr>Why are mental health and wellbeing important?</vt:lpstr>
      <vt:lpstr>HOWEVER…</vt:lpstr>
      <vt:lpstr>The Global Situation</vt:lpstr>
      <vt:lpstr>The high cost of low investment  </vt:lpstr>
      <vt:lpstr>COVID19</vt:lpstr>
      <vt:lpstr> ‘Tip of the iceberg’</vt:lpstr>
      <vt:lpstr>Covid-19 and the nation's mental health: </vt:lpstr>
      <vt:lpstr>Mental Health and  Wellbeing</vt:lpstr>
      <vt:lpstr>Hang on… two questions you may ask. </vt:lpstr>
      <vt:lpstr>Consider these dimensions of mental health and wellbeing </vt:lpstr>
      <vt:lpstr>GLOBALISATION</vt:lpstr>
      <vt:lpstr>Insights into the UK national well-being</vt:lpstr>
      <vt:lpstr>Joseph Rowntree Foundation, (2008)</vt:lpstr>
      <vt:lpstr>Poverty in Wales 2020</vt:lpstr>
      <vt:lpstr>Trust Levels</vt:lpstr>
      <vt:lpstr>Individualist Society Core Values</vt:lpstr>
      <vt:lpstr>Impact on children’s well-being</vt:lpstr>
      <vt:lpstr>Mental Health</vt:lpstr>
      <vt:lpstr>What is GOOD mental health in CYP?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MENTAL HEALTH AND WELL-BEING?</dc:title>
  <dc:creator>Cindy Hunt</dc:creator>
  <cp:lastModifiedBy>Cindy Hunt</cp:lastModifiedBy>
  <cp:revision>12</cp:revision>
  <dcterms:created xsi:type="dcterms:W3CDTF">2020-11-02T15:11:43Z</dcterms:created>
  <dcterms:modified xsi:type="dcterms:W3CDTF">2023-01-05T09:44:59Z</dcterms:modified>
</cp:coreProperties>
</file>