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3BBFF-77C1-4BF1-A3B2-2505841100BA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8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D2BB1-BB31-4EB8-A961-18800A74EAA8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949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0B886-74BB-4D5E-9EA9-584482FE40E6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192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4CCD1-3502-4C30-947C-75FC88992007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413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B797A-E8AF-4231-9C64-308C5BB9ED3E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655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24146-07E2-48CA-8629-5887ED47FCDB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514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7E718-B4F0-433E-A285-0013249184C0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123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E44C4-3D72-4D6E-86A4-F5491DC49E6D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213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8EA14-E6AC-4B59-973C-7A06B0EDE3E3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959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B3B3F-C0CE-47CB-BCED-F49A710726FF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49403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B3B3F-C0CE-47CB-BCED-F49A710726FF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112617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B3B3F-C0CE-47CB-BCED-F49A710726FF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71859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B3B3F-C0CE-47CB-BCED-F49A710726FF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327496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B3B3F-C0CE-47CB-BCED-F49A710726FF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03441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D2069-43FA-49C5-9F0E-58E1EB237AEF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1152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854CA-19F4-4771-B6A2-DA5C0742B220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497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B3B3F-C0CE-47CB-BCED-F49A710726FF}" type="datetimeFigureOut">
              <a:rPr lang="en-US" smtClean="0"/>
              <a:t>2/4/2023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080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qualityadvocacy.org.uk/wp-content/uploads/2020/01/Register-of-Accredited-Organisation-updated-22.1.20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advocacy.org.uk/wp-content/uploads/2018/05/Code-of-Practice-1.pdf%20accessed%20on%2024.01.20" TargetMode="External"/><Relationship Id="rId2" Type="http://schemas.openxmlformats.org/officeDocument/2006/relationships/hyperlink" Target="https://www.ndti.org.uk/resources/publications/new-advocacy-charter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ECED7004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Advocacy Management, Independence – QPM and Advocacy Regulation</a:t>
            </a:r>
          </a:p>
          <a:p>
            <a:r>
              <a:rPr lang="en-GB" dirty="0"/>
              <a:t>Discussion and Debate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507B60-2912-BF01-07FC-CF2299352F04}"/>
              </a:ext>
            </a:extLst>
          </p:cNvPr>
          <p:cNvSpPr txBox="1"/>
          <p:nvPr/>
        </p:nvSpPr>
        <p:spPr>
          <a:xfrm>
            <a:off x="7638472" y="5467927"/>
            <a:ext cx="2410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Sharon H Cole</a:t>
            </a:r>
          </a:p>
        </p:txBody>
      </p:sp>
    </p:spTree>
    <p:extLst>
      <p:ext uri="{BB962C8B-B14F-4D97-AF65-F5344CB8AC3E}">
        <p14:creationId xmlns:p14="http://schemas.microsoft.com/office/powerpoint/2010/main" val="1672938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QPM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QPM </a:t>
            </a:r>
          </a:p>
          <a:p>
            <a:r>
              <a:rPr lang="en-GB" dirty="0"/>
              <a:t>Quality Performance Mark?</a:t>
            </a:r>
          </a:p>
          <a:p>
            <a:r>
              <a:rPr lang="en-GB" dirty="0"/>
              <a:t>Who has the QPM/Useful links?</a:t>
            </a:r>
          </a:p>
          <a:p>
            <a:r>
              <a:rPr lang="en-GB" dirty="0">
                <a:hlinkClick r:id="rId2"/>
              </a:rPr>
              <a:t>https://qualityadvocacy.org.uk/wp-content/uploads/2020/01/Register-of-Accredited-Organisation-updated-22.1.20.pdf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5371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Purpose of the Advocacy Charter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 </a:t>
            </a:r>
            <a:r>
              <a:rPr lang="en-GB" b="1" dirty="0"/>
              <a:t>Advocacy Charter</a:t>
            </a:r>
            <a:r>
              <a:rPr lang="en-GB" dirty="0"/>
              <a:t> was published in July 2002 by Action for </a:t>
            </a:r>
            <a:r>
              <a:rPr lang="en-GB" b="1" dirty="0"/>
              <a:t>Advocacy</a:t>
            </a:r>
            <a:r>
              <a:rPr lang="en-GB" dirty="0"/>
              <a:t> and set out to </a:t>
            </a:r>
            <a:r>
              <a:rPr lang="en-GB" b="1" dirty="0"/>
              <a:t>define</a:t>
            </a:r>
            <a:r>
              <a:rPr lang="en-GB" dirty="0"/>
              <a:t> and promote key </a:t>
            </a:r>
            <a:r>
              <a:rPr lang="en-GB" b="1" dirty="0"/>
              <a:t>advocacy</a:t>
            </a:r>
            <a:r>
              <a:rPr lang="en-GB" dirty="0"/>
              <a:t> principles. The </a:t>
            </a:r>
            <a:r>
              <a:rPr lang="en-GB" b="1" dirty="0"/>
              <a:t>Charter</a:t>
            </a:r>
            <a:r>
              <a:rPr lang="en-GB" dirty="0"/>
              <a:t> provides </a:t>
            </a:r>
            <a:r>
              <a:rPr lang="en-GB" b="1" dirty="0"/>
              <a:t>advocacy</a:t>
            </a:r>
            <a:r>
              <a:rPr lang="en-GB" dirty="0"/>
              <a:t> schemes and others with a vehicle for both explaining what </a:t>
            </a:r>
            <a:r>
              <a:rPr lang="en-GB" b="1" dirty="0"/>
              <a:t>advocacy</a:t>
            </a:r>
            <a:r>
              <a:rPr lang="en-GB" dirty="0"/>
              <a:t> is and outlining a common vision of what constitutes effective </a:t>
            </a:r>
            <a:r>
              <a:rPr lang="en-GB" b="1" dirty="0"/>
              <a:t>advocacy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42011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you agree?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purpose of advocacy as defined by UNFPA is to promote or reinforce a change in policy, programme or legislation. 2. Rather than providing support directly to clients or users of services, advocacy aims at winning support from others, i.e. creating a supportive environment.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(UNFA, 2019)</a:t>
            </a:r>
          </a:p>
        </p:txBody>
      </p:sp>
    </p:spTree>
    <p:extLst>
      <p:ext uri="{BB962C8B-B14F-4D97-AF65-F5344CB8AC3E}">
        <p14:creationId xmlns:p14="http://schemas.microsoft.com/office/powerpoint/2010/main" val="49472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Reconciliation of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 a Manager…</a:t>
            </a:r>
          </a:p>
          <a:p>
            <a:r>
              <a:rPr lang="en-GB" dirty="0"/>
              <a:t>Can you meet the statutory requirements whilst supporting your advocates?</a:t>
            </a:r>
          </a:p>
          <a:p>
            <a:r>
              <a:rPr lang="en-GB" dirty="0"/>
              <a:t>Or </a:t>
            </a:r>
          </a:p>
          <a:p>
            <a:r>
              <a:rPr lang="en-GB" dirty="0"/>
              <a:t>As an Advocate how does your organisation balance the needs of the ‘business’ against the needs of advocates in meeting the needs of service users?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19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Clarity of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Clarity of purpose</a:t>
            </a:r>
          </a:p>
          <a:p>
            <a:r>
              <a:rPr lang="en-GB" dirty="0"/>
              <a:t>The advocacy provider’s aims, objectives and planned activities are within the</a:t>
            </a:r>
          </a:p>
          <a:p>
            <a:r>
              <a:rPr lang="en-GB" dirty="0"/>
              <a:t>objects set out in its governing document and providers should be able to</a:t>
            </a:r>
          </a:p>
          <a:p>
            <a:r>
              <a:rPr lang="en-GB" dirty="0"/>
              <a:t>demonstrate how these meet the principles contained in this Charter. Advocacy</a:t>
            </a:r>
          </a:p>
          <a:p>
            <a:r>
              <a:rPr lang="en-GB" dirty="0"/>
              <a:t>providers should ensure that the people they advocate on behalf of, health and</a:t>
            </a:r>
          </a:p>
          <a:p>
            <a:r>
              <a:rPr lang="en-GB" dirty="0"/>
              <a:t>social care services and funding agencies have information on the scope and</a:t>
            </a:r>
          </a:p>
          <a:p>
            <a:r>
              <a:rPr lang="en-GB" dirty="0"/>
              <a:t>limitations of the advocacy provider’s role.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969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Independence</a:t>
            </a:r>
          </a:p>
          <a:p>
            <a:r>
              <a:rPr lang="en-GB" dirty="0"/>
              <a:t>The advocacy provider will be structurally independent from statutory organisations.</a:t>
            </a:r>
          </a:p>
          <a:p>
            <a:r>
              <a:rPr lang="en-GB" dirty="0"/>
              <a:t>The advocacy provider will be as free from conflict of interest as possible, both in</a:t>
            </a:r>
          </a:p>
          <a:p>
            <a:r>
              <a:rPr lang="en-GB" dirty="0"/>
              <a:t>design and operation of advocacy services, and seek actively to reduce conflicting</a:t>
            </a:r>
          </a:p>
          <a:p>
            <a:r>
              <a:rPr lang="en-GB" dirty="0"/>
              <a:t>interests, in particular where the organisation provides additional services such as</a:t>
            </a:r>
          </a:p>
          <a:p>
            <a:r>
              <a:rPr lang="en-GB" dirty="0"/>
              <a:t>housing provision. </a:t>
            </a:r>
          </a:p>
        </p:txBody>
      </p:sp>
    </p:spTree>
    <p:extLst>
      <p:ext uri="{BB962C8B-B14F-4D97-AF65-F5344CB8AC3E}">
        <p14:creationId xmlns:p14="http://schemas.microsoft.com/office/powerpoint/2010/main" val="1226416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Confidentiality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advocacy provider will have a written policy on confidentiality that is in line with</a:t>
            </a:r>
          </a:p>
          <a:p>
            <a:r>
              <a:rPr lang="en-GB" dirty="0"/>
              <a:t>the Data Protection Act 1998 and the Mental Capacity Act 2005. It should outline</a:t>
            </a:r>
          </a:p>
          <a:p>
            <a:r>
              <a:rPr lang="en-GB" dirty="0"/>
              <a:t>how information about a person accessing the service may be shared as well as the</a:t>
            </a:r>
          </a:p>
          <a:p>
            <a:r>
              <a:rPr lang="en-GB" dirty="0"/>
              <a:t>circumstances under which confidentiality might be breached. Advocates must also</a:t>
            </a:r>
          </a:p>
          <a:p>
            <a:r>
              <a:rPr lang="en-GB" dirty="0"/>
              <a:t>be aware of situations that would require making a child or adult safeguarding alert.</a:t>
            </a:r>
          </a:p>
        </p:txBody>
      </p:sp>
    </p:spTree>
    <p:extLst>
      <p:ext uri="{BB962C8B-B14F-4D97-AF65-F5344CB8AC3E}">
        <p14:creationId xmlns:p14="http://schemas.microsoft.com/office/powerpoint/2010/main" val="2035332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Led and Empowerment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advocacy provider will ensure that the wishes and interests of the people it</a:t>
            </a:r>
          </a:p>
          <a:p>
            <a:r>
              <a:rPr lang="en-GB" dirty="0"/>
              <a:t>advocates on behalf of direct its work. Advocates should be non-judgmental and</a:t>
            </a:r>
          </a:p>
          <a:p>
            <a:r>
              <a:rPr lang="en-GB" dirty="0"/>
              <a:t>respectful of people’s needs, views, culture and experiences. </a:t>
            </a:r>
          </a:p>
        </p:txBody>
      </p:sp>
    </p:spTree>
    <p:extLst>
      <p:ext uri="{BB962C8B-B14F-4D97-AF65-F5344CB8AC3E}">
        <p14:creationId xmlns:p14="http://schemas.microsoft.com/office/powerpoint/2010/main" val="3094751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Accountability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advocacy provider will have systems in place for the effective monitoring and</a:t>
            </a:r>
          </a:p>
          <a:p>
            <a:r>
              <a:rPr lang="en-GB" dirty="0"/>
              <a:t>evaluation of its work, including identification of outcomes for people supported. All</a:t>
            </a:r>
          </a:p>
          <a:p>
            <a:r>
              <a:rPr lang="en-GB" dirty="0"/>
              <a:t>those who access the service will have a named advocate and a means of contacting</a:t>
            </a:r>
          </a:p>
          <a:p>
            <a:r>
              <a:rPr lang="en-GB" dirty="0"/>
              <a:t>them.</a:t>
            </a:r>
          </a:p>
        </p:txBody>
      </p:sp>
    </p:spTree>
    <p:extLst>
      <p:ext uri="{BB962C8B-B14F-4D97-AF65-F5344CB8AC3E}">
        <p14:creationId xmlns:p14="http://schemas.microsoft.com/office/powerpoint/2010/main" val="3503254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Safeguarding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policies and procedures will be in place to ensure safeguarding issues are</a:t>
            </a:r>
          </a:p>
          <a:p>
            <a:r>
              <a:rPr lang="en-GB" dirty="0"/>
              <a:t>identified and acted upon. Advocates will be supported to understand the different</a:t>
            </a:r>
          </a:p>
          <a:p>
            <a:r>
              <a:rPr lang="en-GB" dirty="0"/>
              <a:t>forms of abuse and neglect, issues relating to confidentiality and what to do if they</a:t>
            </a:r>
          </a:p>
          <a:p>
            <a:r>
              <a:rPr lang="en-GB" dirty="0"/>
              <a:t>suspect a client is at risk. </a:t>
            </a:r>
          </a:p>
        </p:txBody>
      </p:sp>
    </p:spTree>
    <p:extLst>
      <p:ext uri="{BB962C8B-B14F-4D97-AF65-F5344CB8AC3E}">
        <p14:creationId xmlns:p14="http://schemas.microsoft.com/office/powerpoint/2010/main" val="1662128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Advocates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advocacy provider will ensure advocates are suitably prepared, trained and</a:t>
            </a:r>
          </a:p>
          <a:p>
            <a:r>
              <a:rPr lang="en-GB" dirty="0"/>
              <a:t>supported in their role and provided with opportunities to develop their knowledge,</a:t>
            </a:r>
          </a:p>
          <a:p>
            <a:r>
              <a:rPr lang="en-GB" dirty="0"/>
              <a:t>skills and experience. </a:t>
            </a:r>
          </a:p>
        </p:txBody>
      </p:sp>
    </p:spTree>
    <p:extLst>
      <p:ext uri="{BB962C8B-B14F-4D97-AF65-F5344CB8AC3E}">
        <p14:creationId xmlns:p14="http://schemas.microsoft.com/office/powerpoint/2010/main" val="1149576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Balancing Priorities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most important?</a:t>
            </a:r>
          </a:p>
          <a:p>
            <a:r>
              <a:rPr lang="en-GB" dirty="0"/>
              <a:t>What is most important?</a:t>
            </a:r>
          </a:p>
          <a:p>
            <a:r>
              <a:rPr lang="en-GB" dirty="0"/>
              <a:t>Do the demands of the ‘commissioner of services’ take priority over independence?</a:t>
            </a:r>
          </a:p>
          <a:p>
            <a:r>
              <a:rPr lang="en-GB" dirty="0"/>
              <a:t>Yes/No?</a:t>
            </a:r>
          </a:p>
          <a:p>
            <a:r>
              <a:rPr lang="en-GB" dirty="0"/>
              <a:t>Discuss, explain and agree</a:t>
            </a:r>
          </a:p>
        </p:txBody>
      </p:sp>
    </p:spTree>
    <p:extLst>
      <p:ext uri="{BB962C8B-B14F-4D97-AF65-F5344CB8AC3E}">
        <p14:creationId xmlns:p14="http://schemas.microsoft.com/office/powerpoint/2010/main" val="732935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Maintaining Independence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is independence maintained/retained?</a:t>
            </a:r>
          </a:p>
          <a:p>
            <a:r>
              <a:rPr lang="en-GB" dirty="0"/>
              <a:t>Do commissioners understand the necessity for independence?</a:t>
            </a:r>
          </a:p>
          <a:p>
            <a:r>
              <a:rPr lang="en-GB" dirty="0"/>
              <a:t>How do you as Manager and/or Advocate support this process?</a:t>
            </a:r>
          </a:p>
        </p:txBody>
      </p:sp>
    </p:spTree>
    <p:extLst>
      <p:ext uri="{BB962C8B-B14F-4D97-AF65-F5344CB8AC3E}">
        <p14:creationId xmlns:p14="http://schemas.microsoft.com/office/powerpoint/2010/main" val="26296322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7261" y="636104"/>
            <a:ext cx="1050566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List:</a:t>
            </a:r>
          </a:p>
          <a:p>
            <a:r>
              <a:rPr lang="en-GB" dirty="0"/>
              <a:t>NDTI (2018) The Advocacy Charter. Available at </a:t>
            </a:r>
            <a:r>
              <a:rPr lang="en-GB" dirty="0">
                <a:hlinkClick r:id="rId2"/>
              </a:rPr>
              <a:t>https://www.ndti.org.uk/resources/publications/new-advocacy-charter</a:t>
            </a:r>
            <a:r>
              <a:rPr lang="en-GB" dirty="0"/>
              <a:t> Accessed on 24.01.20.</a:t>
            </a:r>
          </a:p>
          <a:p>
            <a:r>
              <a:rPr lang="en-GB" dirty="0"/>
              <a:t>Wales Government (2019) The Advocacy Charter. Available at </a:t>
            </a:r>
            <a:r>
              <a:rPr lang="en-GB" dirty="0">
                <a:hlinkClick r:id="rId3"/>
              </a:rPr>
              <a:t>https://qualityadvocacy.org.uk/wp-content/uploads/2018/05/Code-of-Practice-1.pdf accessed on 24.01.20</a:t>
            </a:r>
            <a:r>
              <a:rPr lang="en-GB" dirty="0"/>
              <a:t>.  </a:t>
            </a:r>
          </a:p>
          <a:p>
            <a:r>
              <a:rPr lang="en-GB" dirty="0"/>
              <a:t>Mount, M. (2019) Managing &amp; Organisations. UK: Sage.</a:t>
            </a:r>
          </a:p>
          <a:p>
            <a:r>
              <a:rPr lang="en-GB" dirty="0"/>
              <a:t>Benson, J. (2019) Working More Creatively with Groups. UK: Routledge. </a:t>
            </a:r>
          </a:p>
          <a:p>
            <a:r>
              <a:rPr lang="en-GB" dirty="0"/>
              <a:t>Carroll, B.; Ford, J. &amp; Taylor, S. (2019) Leadership; contemporary critical perspectives. (2</a:t>
            </a:r>
            <a:r>
              <a:rPr lang="en-GB" baseline="30000" dirty="0"/>
              <a:t>nd</a:t>
            </a:r>
            <a:r>
              <a:rPr lang="en-GB" dirty="0"/>
              <a:t> Ed.) UK: Sage.</a:t>
            </a:r>
          </a:p>
          <a:p>
            <a:r>
              <a:rPr lang="en-GB" dirty="0"/>
              <a:t>Dweck, C. S. (2016) Mindset; The new Psychology of Success. USA: Ballantine Books.</a:t>
            </a:r>
          </a:p>
          <a:p>
            <a:r>
              <a:rPr lang="en-GB" dirty="0"/>
              <a:t>La Follette, H. (2007) Ethics in Practice. UK: Blackwell Publishing. </a:t>
            </a:r>
          </a:p>
          <a:p>
            <a:r>
              <a:rPr lang="en-GB" dirty="0"/>
              <a:t>Marquet, L.D. (2019) Turn the Shi Around. USA: Penguin.  </a:t>
            </a:r>
          </a:p>
          <a:p>
            <a:r>
              <a:rPr lang="en-GB" dirty="0"/>
              <a:t>Western. S. (2019) Leadership. UK: Sage.</a:t>
            </a:r>
          </a:p>
          <a:p>
            <a:r>
              <a:rPr lang="en-GB" dirty="0" err="1"/>
              <a:t>Wokler</a:t>
            </a:r>
            <a:r>
              <a:rPr lang="en-GB" dirty="0"/>
              <a:t>, R. (2001) </a:t>
            </a:r>
            <a:r>
              <a:rPr lang="en-GB" dirty="0" err="1"/>
              <a:t>Rosseau</a:t>
            </a:r>
            <a:r>
              <a:rPr lang="en-GB" dirty="0"/>
              <a:t>. UK: Oxford University Press.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5251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99</TotalTime>
  <Words>869</Words>
  <Application>Microsoft Office PowerPoint</Application>
  <PresentationFormat>Widescreen</PresentationFormat>
  <Paragraphs>80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Wingdings 3</vt:lpstr>
      <vt:lpstr>Facet</vt:lpstr>
      <vt:lpstr>ECED7004</vt:lpstr>
      <vt:lpstr>What is the QPM</vt:lpstr>
      <vt:lpstr>What is the Purpose of the Advocacy Charter</vt:lpstr>
      <vt:lpstr>Do you agree?</vt:lpstr>
      <vt:lpstr>Managing Reconciliation of Purpose</vt:lpstr>
      <vt:lpstr>Clarity of Purpose</vt:lpstr>
      <vt:lpstr>Independence </vt:lpstr>
      <vt:lpstr>Confidentiality </vt:lpstr>
      <vt:lpstr>Person Led and Empowerment</vt:lpstr>
      <vt:lpstr>Accountability</vt:lpstr>
      <vt:lpstr>Safeguarding </vt:lpstr>
      <vt:lpstr>Supporting Advocates</vt:lpstr>
      <vt:lpstr>Balancing Priorities</vt:lpstr>
      <vt:lpstr>Maintaining Independence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ECED7004</dc:title>
  <dc:creator>Phillip Morgan</dc:creator>
  <cp:lastModifiedBy>Sharon Cole</cp:lastModifiedBy>
  <cp:revision>9</cp:revision>
  <dcterms:created xsi:type="dcterms:W3CDTF">2020-01-22T13:40:23Z</dcterms:created>
  <dcterms:modified xsi:type="dcterms:W3CDTF">2023-02-04T13:01:50Z</dcterms:modified>
</cp:coreProperties>
</file>