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7" r:id="rId1"/>
  </p:sldMasterIdLst>
  <p:notesMasterIdLst>
    <p:notesMasterId r:id="rId31"/>
  </p:notesMasterIdLst>
  <p:handoutMasterIdLst>
    <p:handoutMasterId r:id="rId32"/>
  </p:handoutMasterIdLst>
  <p:sldIdLst>
    <p:sldId id="284" r:id="rId2"/>
    <p:sldId id="287" r:id="rId3"/>
    <p:sldId id="285" r:id="rId4"/>
    <p:sldId id="308" r:id="rId5"/>
    <p:sldId id="288" r:id="rId6"/>
    <p:sldId id="309" r:id="rId7"/>
    <p:sldId id="289" r:id="rId8"/>
    <p:sldId id="290" r:id="rId9"/>
    <p:sldId id="291" r:id="rId10"/>
    <p:sldId id="292" r:id="rId11"/>
    <p:sldId id="293" r:id="rId12"/>
    <p:sldId id="294" r:id="rId13"/>
    <p:sldId id="286" r:id="rId14"/>
    <p:sldId id="295" r:id="rId15"/>
    <p:sldId id="296" r:id="rId16"/>
    <p:sldId id="303" r:id="rId17"/>
    <p:sldId id="310" r:id="rId18"/>
    <p:sldId id="297" r:id="rId19"/>
    <p:sldId id="302" r:id="rId20"/>
    <p:sldId id="311" r:id="rId21"/>
    <p:sldId id="298" r:id="rId22"/>
    <p:sldId id="300" r:id="rId23"/>
    <p:sldId id="299" r:id="rId24"/>
    <p:sldId id="312" r:id="rId25"/>
    <p:sldId id="301" r:id="rId26"/>
    <p:sldId id="304" r:id="rId27"/>
    <p:sldId id="307" r:id="rId28"/>
    <p:sldId id="305" r:id="rId29"/>
    <p:sldId id="306" r:id="rId30"/>
  </p:sldIdLst>
  <p:sldSz cx="9144000" cy="6858000" type="screen4x3"/>
  <p:notesSz cx="6724650" cy="97742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42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3753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08146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ＭＳ Ｐゴシック" charset="0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3638" y="1222375"/>
            <a:ext cx="439737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3100" y="4703763"/>
            <a:ext cx="5378450" cy="3848100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https://aws.amazon.com/nosql/key-value/</a:t>
            </a:r>
          </a:p>
        </p:txBody>
      </p:sp>
    </p:spTree>
    <p:extLst>
      <p:ext uri="{BB962C8B-B14F-4D97-AF65-F5344CB8AC3E}">
        <p14:creationId xmlns:p14="http://schemas.microsoft.com/office/powerpoint/2010/main" val="10726623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3638" y="1222375"/>
            <a:ext cx="439737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3100" y="4703763"/>
            <a:ext cx="5378450" cy="3848100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https://docs.mongodb.com/manual/aggregation/</a:t>
            </a:r>
          </a:p>
        </p:txBody>
      </p:sp>
    </p:spTree>
    <p:extLst>
      <p:ext uri="{BB962C8B-B14F-4D97-AF65-F5344CB8AC3E}">
        <p14:creationId xmlns:p14="http://schemas.microsoft.com/office/powerpoint/2010/main" val="2688818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3638" y="1222375"/>
            <a:ext cx="439737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3100" y="4703763"/>
            <a:ext cx="5378450" cy="3848100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https://www.freecodecamp.org/news/nosql-databases-5f6639ed9574/</a:t>
            </a:r>
          </a:p>
        </p:txBody>
      </p:sp>
    </p:spTree>
    <p:extLst>
      <p:ext uri="{BB962C8B-B14F-4D97-AF65-F5344CB8AC3E}">
        <p14:creationId xmlns:p14="http://schemas.microsoft.com/office/powerpoint/2010/main" val="34349519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3638" y="1222375"/>
            <a:ext cx="439737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3100" y="4703763"/>
            <a:ext cx="5378450" cy="3848100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53782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3638" y="1222375"/>
            <a:ext cx="439737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3100" y="4703763"/>
            <a:ext cx="5378450" cy="3848100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https://towardsdatascience.com/graph-databases-whats-the-big-deal-ec310b1bc0ed</a:t>
            </a:r>
          </a:p>
        </p:txBody>
      </p:sp>
    </p:spTree>
    <p:extLst>
      <p:ext uri="{BB962C8B-B14F-4D97-AF65-F5344CB8AC3E}">
        <p14:creationId xmlns:p14="http://schemas.microsoft.com/office/powerpoint/2010/main" val="1761208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C3B3735-99B9-4A8E-86FC-16C8E3E86950}" type="slidenum">
              <a:rPr lang="en-US" altLang="en-US" smtClean="0"/>
              <a:pPr/>
              <a:t>‹#›</a:t>
            </a:fld>
            <a:endParaRPr lang="en-US" alt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961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5AF625C-EAA0-4480-BD7D-74BCE99C9A4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18387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4BCBD0AD-FAEB-454E-959A-271131A6FA01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810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549F8C7-17D7-4CAF-8C7C-22E3907541E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919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DDAB41F-1E33-415C-9399-8608D799F956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49578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892C49-F032-43A4-BF4D-90407EC1798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4179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48243D0-114D-485B-84A5-2CC6FBE4241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5631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315D8DE-3A05-43EA-8359-3023974FF86D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83388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10375342-00EC-488B-8980-9AB014B8E26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167288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31F1F-8751-4E86-BD48-FB5D9D193A0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1314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42F8905-8788-4A36-AA59-B31ADCDC2810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6475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7A5B189-04A4-4A32-833E-0E62836EC25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5897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584" y="1628800"/>
            <a:ext cx="7772400" cy="1143000"/>
          </a:xfrm>
        </p:spPr>
        <p:txBody>
          <a:bodyPr/>
          <a:lstStyle/>
          <a:p>
            <a:r>
              <a:rPr lang="en-US" b="1" dirty="0"/>
              <a:t>NoSQL Databases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313FD75-3CED-4183-B5BB-F010BF004A4F}"/>
              </a:ext>
            </a:extLst>
          </p:cNvPr>
          <p:cNvSpPr txBox="1"/>
          <p:nvPr/>
        </p:nvSpPr>
        <p:spPr>
          <a:xfrm>
            <a:off x="395536" y="6165304"/>
            <a:ext cx="1378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Bev Holland</a:t>
            </a:r>
          </a:p>
        </p:txBody>
      </p:sp>
    </p:spTree>
    <p:extLst>
      <p:ext uri="{BB962C8B-B14F-4D97-AF65-F5344CB8AC3E}">
        <p14:creationId xmlns:p14="http://schemas.microsoft.com/office/powerpoint/2010/main" val="406895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NoSql</a:t>
            </a:r>
            <a:r>
              <a:rPr lang="en-US" dirty="0"/>
              <a:t> =  not only SQL</a:t>
            </a:r>
          </a:p>
          <a:p>
            <a:pPr lvl="1"/>
            <a:r>
              <a:rPr lang="en-US" dirty="0"/>
              <a:t>Remember this type of database also support SQL type queries</a:t>
            </a:r>
          </a:p>
          <a:p>
            <a:r>
              <a:rPr lang="en-US" dirty="0"/>
              <a:t>NoSQL isn’t so much an advance in technology however</a:t>
            </a:r>
          </a:p>
          <a:p>
            <a:pPr lvl="1"/>
            <a:r>
              <a:rPr lang="en-US" dirty="0"/>
              <a:t>It allows for flexibility in terms of schema design beyond tradition relation database design</a:t>
            </a:r>
          </a:p>
          <a:p>
            <a:r>
              <a:rPr lang="en-US" dirty="0"/>
              <a:t>A way of matching database performance and capability to application demands </a:t>
            </a:r>
          </a:p>
          <a:p>
            <a:pPr lvl="1"/>
            <a:r>
              <a:rPr lang="en-GB" dirty="0"/>
              <a:t> common types of NoSQL databases are key-value, document, column and graph databases.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352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NoSQL represents an approach to designing a database that can accommodate a wide variety of data and is fundamental change in the way people think about storing and retrieving data.</a:t>
            </a:r>
          </a:p>
          <a:p>
            <a:r>
              <a:rPr lang="en-GB" sz="2800" dirty="0"/>
              <a:t>Most information being stored in a NoSQL database is either unstructured or semi-structured. This is useful when there is a need to work with large sets of unstructured data.</a:t>
            </a:r>
          </a:p>
        </p:txBody>
      </p:sp>
    </p:spTree>
    <p:extLst>
      <p:ext uri="{BB962C8B-B14F-4D97-AF65-F5344CB8AC3E}">
        <p14:creationId xmlns:p14="http://schemas.microsoft.com/office/powerpoint/2010/main" val="1748321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ECC448-BFE5-4BE7-8B18-C06C7E5C6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NoSQL database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75821D-5D39-4AED-AA2D-70635B79B30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Amazon DynamoDB</a:t>
            </a:r>
          </a:p>
          <a:p>
            <a:r>
              <a:rPr lang="en-GB" dirty="0"/>
              <a:t> Google </a:t>
            </a:r>
            <a:r>
              <a:rPr lang="en-GB" dirty="0" err="1"/>
              <a:t>BigTable</a:t>
            </a:r>
            <a:endParaRPr lang="en-GB" dirty="0"/>
          </a:p>
          <a:p>
            <a:r>
              <a:rPr lang="en-GB" dirty="0"/>
              <a:t> Apache Cassandra </a:t>
            </a:r>
          </a:p>
          <a:p>
            <a:r>
              <a:rPr lang="en-GB" dirty="0"/>
              <a:t> MongoDB.</a:t>
            </a:r>
          </a:p>
          <a:p>
            <a:r>
              <a:rPr lang="en-GB" dirty="0"/>
              <a:t>Elasticsearch</a:t>
            </a:r>
          </a:p>
          <a:p>
            <a:r>
              <a:rPr lang="en-GB" dirty="0"/>
              <a:t>Redis</a:t>
            </a:r>
          </a:p>
        </p:txBody>
      </p:sp>
    </p:spTree>
    <p:extLst>
      <p:ext uri="{BB962C8B-B14F-4D97-AF65-F5344CB8AC3E}">
        <p14:creationId xmlns:p14="http://schemas.microsoft.com/office/powerpoint/2010/main" val="2303708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NoSQL</a:t>
            </a:r>
            <a:r>
              <a:rPr lang="en-US" dirty="0"/>
              <a:t>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Node;</a:t>
            </a:r>
          </a:p>
          <a:p>
            <a:r>
              <a:rPr lang="en-US" dirty="0"/>
              <a:t>Clusters;</a:t>
            </a:r>
          </a:p>
          <a:p>
            <a:r>
              <a:rPr lang="en-US" dirty="0" err="1"/>
              <a:t>Sharding</a:t>
            </a:r>
            <a:r>
              <a:rPr lang="en-US" dirty="0"/>
              <a:t>;</a:t>
            </a:r>
          </a:p>
          <a:p>
            <a:r>
              <a:rPr lang="en-US" dirty="0"/>
              <a:t>Replication;</a:t>
            </a:r>
          </a:p>
          <a:p>
            <a:r>
              <a:rPr lang="en-US" dirty="0"/>
              <a:t>ACID;</a:t>
            </a:r>
          </a:p>
          <a:p>
            <a:r>
              <a:rPr lang="en-US" dirty="0"/>
              <a:t>BASE.</a:t>
            </a:r>
          </a:p>
        </p:txBody>
      </p:sp>
    </p:spTree>
    <p:extLst>
      <p:ext uri="{BB962C8B-B14F-4D97-AF65-F5344CB8AC3E}">
        <p14:creationId xmlns:p14="http://schemas.microsoft.com/office/powerpoint/2010/main" val="1600292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507F5-FE69-4E2E-81EC-3880067D1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1800" dirty="0"/>
              <a:t>https://searchdatamanagement.techtarget.com/definition/NoSQL-Not-Only-SQL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910AFF8-B215-4ED2-9D76-0C9BCAB311F6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95536" y="1615252"/>
            <a:ext cx="8611624" cy="447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656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A </a:t>
            </a:r>
            <a:r>
              <a:rPr lang="en-US" i="1" dirty="0"/>
              <a:t>Node</a:t>
            </a:r>
            <a:r>
              <a:rPr lang="en-US" dirty="0"/>
              <a:t> is a networked computer that offers a: </a:t>
            </a:r>
          </a:p>
          <a:p>
            <a:pPr lvl="1"/>
            <a:r>
              <a:rPr lang="en-US" dirty="0"/>
              <a:t>Service; </a:t>
            </a:r>
          </a:p>
          <a:p>
            <a:pPr lvl="1"/>
            <a:r>
              <a:rPr lang="en-US" dirty="0"/>
              <a:t>Local storage;</a:t>
            </a:r>
          </a:p>
          <a:p>
            <a:pPr lvl="1"/>
            <a:r>
              <a:rPr lang="en-US" dirty="0"/>
              <a:t>Access to a much larger distributed data store. </a:t>
            </a:r>
          </a:p>
        </p:txBody>
      </p:sp>
    </p:spTree>
    <p:extLst>
      <p:ext uri="{BB962C8B-B14F-4D97-AF65-F5344CB8AC3E}">
        <p14:creationId xmlns:p14="http://schemas.microsoft.com/office/powerpoint/2010/main" val="1358277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Cluster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A </a:t>
            </a:r>
            <a:r>
              <a:rPr lang="en-US" i="1" dirty="0"/>
              <a:t>Cluster</a:t>
            </a:r>
            <a:r>
              <a:rPr lang="en-US" dirty="0"/>
              <a:t> is a set of nodes that constitute a single unit.</a:t>
            </a:r>
          </a:p>
        </p:txBody>
      </p:sp>
    </p:spTree>
    <p:extLst>
      <p:ext uri="{BB962C8B-B14F-4D97-AF65-F5344CB8AC3E}">
        <p14:creationId xmlns:p14="http://schemas.microsoft.com/office/powerpoint/2010/main" val="1827748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Sharding</a:t>
            </a:r>
            <a:r>
              <a:rPr lang="en-US" dirty="0"/>
              <a:t> / Horizontal Partitioning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Sharding</a:t>
            </a:r>
            <a:r>
              <a:rPr lang="en-US" dirty="0"/>
              <a:t> involves partitioning the database on the value of some field.</a:t>
            </a:r>
          </a:p>
          <a:p>
            <a:r>
              <a:rPr lang="en-US" dirty="0"/>
              <a:t>This is done to </a:t>
            </a:r>
            <a:r>
              <a:rPr lang="en-US" dirty="0" err="1"/>
              <a:t>equalise</a:t>
            </a:r>
            <a:r>
              <a:rPr lang="en-US" dirty="0"/>
              <a:t> the amount of data between nodes.</a:t>
            </a:r>
          </a:p>
        </p:txBody>
      </p:sp>
    </p:spTree>
    <p:extLst>
      <p:ext uri="{BB962C8B-B14F-4D97-AF65-F5344CB8AC3E}">
        <p14:creationId xmlns:p14="http://schemas.microsoft.com/office/powerpoint/2010/main" val="3441663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Replication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Replication is the mechanism that provides database availability.</a:t>
            </a:r>
          </a:p>
          <a:p>
            <a:pPr lvl="1"/>
            <a:r>
              <a:rPr lang="en-US" dirty="0"/>
              <a:t>Portions of the database are written to multiple nodes so that if: </a:t>
            </a:r>
          </a:p>
          <a:p>
            <a:pPr lvl="2"/>
            <a:r>
              <a:rPr lang="en-US" dirty="0"/>
              <a:t>one node fails, </a:t>
            </a:r>
          </a:p>
          <a:p>
            <a:pPr lvl="2"/>
            <a:r>
              <a:rPr lang="en-US" dirty="0"/>
              <a:t>another node contains a replica of the failed node’s data.</a:t>
            </a:r>
          </a:p>
        </p:txBody>
      </p:sp>
    </p:spTree>
    <p:extLst>
      <p:ext uri="{BB962C8B-B14F-4D97-AF65-F5344CB8AC3E}">
        <p14:creationId xmlns:p14="http://schemas.microsoft.com/office/powerpoint/2010/main" val="37188497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ACID is the acronym for:</a:t>
            </a:r>
          </a:p>
          <a:p>
            <a:pPr lvl="1"/>
            <a:r>
              <a:rPr lang="en-US" dirty="0"/>
              <a:t>Atomicity;</a:t>
            </a:r>
          </a:p>
          <a:p>
            <a:pPr lvl="1"/>
            <a:r>
              <a:rPr lang="en-US" dirty="0"/>
              <a:t>Consistency;</a:t>
            </a:r>
          </a:p>
          <a:p>
            <a:pPr lvl="1"/>
            <a:r>
              <a:rPr lang="en-US" dirty="0"/>
              <a:t>Isolation;</a:t>
            </a:r>
          </a:p>
          <a:p>
            <a:pPr lvl="1"/>
            <a:r>
              <a:rPr lang="en-US" dirty="0"/>
              <a:t>Durability.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The same concept as in Relational Databases.</a:t>
            </a:r>
          </a:p>
        </p:txBody>
      </p:sp>
    </p:spTree>
    <p:extLst>
      <p:ext uri="{BB962C8B-B14F-4D97-AF65-F5344CB8AC3E}">
        <p14:creationId xmlns:p14="http://schemas.microsoft.com/office/powerpoint/2010/main" val="3498751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15616" y="1772816"/>
            <a:ext cx="7772400" cy="4608512"/>
          </a:xfrm>
        </p:spPr>
        <p:txBody>
          <a:bodyPr/>
          <a:lstStyle/>
          <a:p>
            <a:r>
              <a:rPr lang="en-US" dirty="0"/>
              <a:t>BASE is the acronym for:</a:t>
            </a:r>
          </a:p>
          <a:p>
            <a:pPr lvl="1"/>
            <a:r>
              <a:rPr lang="en-US" dirty="0"/>
              <a:t>Basically Available;</a:t>
            </a:r>
          </a:p>
          <a:p>
            <a:pPr lvl="2"/>
            <a:r>
              <a:rPr lang="en-US" dirty="0"/>
              <a:t>The database may not be available 24/7.</a:t>
            </a:r>
          </a:p>
          <a:p>
            <a:pPr lvl="1"/>
            <a:r>
              <a:rPr lang="en-US" dirty="0"/>
              <a:t>Soft-state;</a:t>
            </a:r>
          </a:p>
          <a:p>
            <a:pPr lvl="2"/>
            <a:r>
              <a:rPr lang="en-US" dirty="0"/>
              <a:t>The state of the database may be inconsistent due to the time taken to update all replicated data items.</a:t>
            </a:r>
          </a:p>
          <a:p>
            <a:pPr lvl="1"/>
            <a:r>
              <a:rPr lang="en-US" dirty="0"/>
              <a:t>Eventually consistent.</a:t>
            </a:r>
          </a:p>
          <a:p>
            <a:pPr lvl="2"/>
            <a:r>
              <a:rPr lang="en-US" dirty="0"/>
              <a:t>Eventually consistent when all replicated data items are updated.</a:t>
            </a:r>
          </a:p>
        </p:txBody>
      </p:sp>
    </p:spTree>
    <p:extLst>
      <p:ext uri="{BB962C8B-B14F-4D97-AF65-F5344CB8AC3E}">
        <p14:creationId xmlns:p14="http://schemas.microsoft.com/office/powerpoint/2010/main" val="369935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NoSQL Databases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Key-value;</a:t>
            </a:r>
          </a:p>
          <a:p>
            <a:r>
              <a:rPr lang="en-GB" dirty="0"/>
              <a:t>Document;</a:t>
            </a:r>
          </a:p>
          <a:p>
            <a:r>
              <a:rPr lang="en-GB" dirty="0"/>
              <a:t>Column-family;</a:t>
            </a:r>
          </a:p>
          <a:p>
            <a:r>
              <a:rPr lang="en-GB" dirty="0"/>
              <a:t>Graph.</a:t>
            </a:r>
          </a:p>
        </p:txBody>
      </p:sp>
    </p:spTree>
    <p:extLst>
      <p:ext uri="{BB962C8B-B14F-4D97-AF65-F5344CB8AC3E}">
        <p14:creationId xmlns:p14="http://schemas.microsoft.com/office/powerpoint/2010/main" val="12056933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Key-Value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87624" y="1700808"/>
            <a:ext cx="7772400" cy="4258816"/>
          </a:xfrm>
        </p:spPr>
        <p:txBody>
          <a:bodyPr/>
          <a:lstStyle/>
          <a:p>
            <a:r>
              <a:rPr lang="en-US" sz="2800" dirty="0"/>
              <a:t>Key-value databases are the simplest form of </a:t>
            </a:r>
            <a:r>
              <a:rPr lang="en-US" sz="2800" dirty="0" err="1"/>
              <a:t>NoSQL</a:t>
            </a:r>
            <a:r>
              <a:rPr lang="en-US" sz="2800" dirty="0"/>
              <a:t> databases.</a:t>
            </a:r>
          </a:p>
          <a:p>
            <a:r>
              <a:rPr lang="en-US" sz="2800" dirty="0"/>
              <a:t>The basic data structure is a dictionary or map.</a:t>
            </a:r>
          </a:p>
          <a:p>
            <a:r>
              <a:rPr lang="en-US" sz="2800" dirty="0"/>
              <a:t>You can store a value, such as an integer, string, a JSON structure, or an array, along with a key used to reference that value.</a:t>
            </a:r>
          </a:p>
          <a:p>
            <a:r>
              <a:rPr lang="en-US" sz="2800" dirty="0"/>
              <a:t>You can quickly and easily read a given record based on its key.</a:t>
            </a:r>
          </a:p>
        </p:txBody>
      </p:sp>
    </p:spTree>
    <p:extLst>
      <p:ext uri="{BB962C8B-B14F-4D97-AF65-F5344CB8AC3E}">
        <p14:creationId xmlns:p14="http://schemas.microsoft.com/office/powerpoint/2010/main" val="27102438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Key-Value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87624" y="1844824"/>
            <a:ext cx="7772400" cy="4114800"/>
          </a:xfrm>
        </p:spPr>
        <p:txBody>
          <a:bodyPr/>
          <a:lstStyle/>
          <a:p>
            <a:r>
              <a:rPr lang="en-US" dirty="0"/>
              <a:t>You cannot search value data across multiple records.</a:t>
            </a:r>
          </a:p>
          <a:p>
            <a:r>
              <a:rPr lang="en-US" dirty="0"/>
              <a:t>Example:</a:t>
            </a:r>
          </a:p>
          <a:p>
            <a:pPr lvl="1"/>
            <a:r>
              <a:rPr lang="en-US" dirty="0"/>
              <a:t>Using a URL as the key of a given web page;</a:t>
            </a:r>
          </a:p>
          <a:p>
            <a:pPr lvl="1"/>
            <a:r>
              <a:rPr lang="en-US" dirty="0"/>
              <a:t>The contents can be expressed as:</a:t>
            </a:r>
          </a:p>
          <a:p>
            <a:pPr lvl="2"/>
            <a:r>
              <a:rPr lang="en-US" dirty="0"/>
              <a:t>HTML;</a:t>
            </a:r>
          </a:p>
          <a:p>
            <a:pPr lvl="2"/>
            <a:r>
              <a:rPr lang="en-US" dirty="0"/>
              <a:t>PHP;</a:t>
            </a:r>
          </a:p>
          <a:p>
            <a:pPr lvl="2"/>
            <a:r>
              <a:rPr lang="en-US" dirty="0"/>
              <a:t>JavaScript;</a:t>
            </a:r>
          </a:p>
          <a:p>
            <a:pPr lvl="2"/>
            <a:r>
              <a:rPr lang="en-US" dirty="0"/>
              <a:t>Binary data.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9417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Key-value Example Usage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For storing user session data;</a:t>
            </a:r>
          </a:p>
          <a:p>
            <a:r>
              <a:rPr lang="en-US" dirty="0"/>
              <a:t>Maintaining schema-less user profiles;</a:t>
            </a:r>
          </a:p>
          <a:p>
            <a:r>
              <a:rPr lang="en-US" dirty="0"/>
              <a:t>Storing user preferences;</a:t>
            </a:r>
          </a:p>
          <a:p>
            <a:r>
              <a:rPr lang="en-US" dirty="0"/>
              <a:t>Storing shopping cart data.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1872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E0E86-EB93-4A51-8866-4668F4322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Data stored as key value pairs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C45CD59-2FE1-40AA-8893-F6CB3A0D56EA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92928" y="1600200"/>
            <a:ext cx="7393093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0935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Document/Aggregate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15616" y="1772816"/>
            <a:ext cx="7772400" cy="41148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Similar to key-value databases:</a:t>
            </a:r>
          </a:p>
          <a:p>
            <a:pPr lvl="1"/>
            <a:r>
              <a:rPr lang="en-US" dirty="0"/>
              <a:t>The value associated with the key contains structured or semi-structured data.</a:t>
            </a:r>
          </a:p>
          <a:p>
            <a:r>
              <a:rPr lang="en-US" dirty="0"/>
              <a:t>Queries against the structure of the document as well as elements within that structure are permissible.</a:t>
            </a:r>
          </a:p>
          <a:p>
            <a:r>
              <a:rPr lang="en-US" dirty="0"/>
              <a:t>Example:</a:t>
            </a:r>
          </a:p>
          <a:p>
            <a:pPr lvl="1"/>
            <a:r>
              <a:rPr lang="en-US" dirty="0"/>
              <a:t>Book database in which the title is the key and the value is the book meta data expressed as an XML document.</a:t>
            </a:r>
          </a:p>
        </p:txBody>
      </p:sp>
    </p:spTree>
    <p:extLst>
      <p:ext uri="{BB962C8B-B14F-4D97-AF65-F5344CB8AC3E}">
        <p14:creationId xmlns:p14="http://schemas.microsoft.com/office/powerpoint/2010/main" val="40790148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Document Example Usage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E-commerce platforms</a:t>
            </a:r>
          </a:p>
          <a:p>
            <a:r>
              <a:rPr lang="en-US" dirty="0"/>
              <a:t>Content management systems</a:t>
            </a:r>
          </a:p>
          <a:p>
            <a:r>
              <a:rPr lang="en-US" dirty="0"/>
              <a:t>Analytics platforms</a:t>
            </a:r>
          </a:p>
          <a:p>
            <a:r>
              <a:rPr lang="en-US" dirty="0"/>
              <a:t>Blogging platforms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57238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58E8C-93B2-4747-A531-DC5D673F7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dirty="0"/>
              <a:t>Example of </a:t>
            </a:r>
            <a:r>
              <a:rPr lang="en-GB" sz="2800" dirty="0" err="1"/>
              <a:t>MongoDb</a:t>
            </a:r>
            <a:r>
              <a:rPr lang="en-GB" sz="2800" dirty="0"/>
              <a:t> map-reduced operation to perform aggregation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CED228-E0D9-4A5B-A64D-1FD16E51AEA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5616" y="1562900"/>
            <a:ext cx="6696744" cy="529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700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Column-Family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 dirty="0"/>
              <a:t>Mathematicians recognize this type of database as a </a:t>
            </a:r>
            <a:r>
              <a:rPr lang="en-US" sz="2800" i="1" dirty="0"/>
              <a:t>Sparse Matrix</a:t>
            </a:r>
            <a:r>
              <a:rPr lang="en-US" sz="2800" dirty="0"/>
              <a:t>.</a:t>
            </a:r>
          </a:p>
          <a:p>
            <a:r>
              <a:rPr lang="en-US" sz="2800" dirty="0"/>
              <a:t>Programmers would see this type of database as a </a:t>
            </a:r>
            <a:r>
              <a:rPr lang="en-US" sz="2800" i="1" dirty="0"/>
              <a:t>Hash Table</a:t>
            </a:r>
            <a:r>
              <a:rPr lang="en-US" sz="2800" dirty="0"/>
              <a:t>. </a:t>
            </a:r>
          </a:p>
          <a:p>
            <a:r>
              <a:rPr lang="en-US" sz="2800" dirty="0"/>
              <a:t>In column-oriented </a:t>
            </a:r>
            <a:r>
              <a:rPr lang="en-US" sz="2800" dirty="0" err="1"/>
              <a:t>NoSQL</a:t>
            </a:r>
            <a:r>
              <a:rPr lang="en-US" sz="2800" dirty="0"/>
              <a:t> databases, data is stored in cells grouped in columns of data rather than as rows of Columns are logically grouped into column families.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4555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Column-family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 dirty="0"/>
              <a:t>Column families can contain a virtually unlimited number of columns that can be created at runtime or while defining the schema data. </a:t>
            </a:r>
          </a:p>
          <a:p>
            <a:r>
              <a:rPr lang="en-US" sz="2800" dirty="0"/>
              <a:t>Read and write is done using columns rather than rows. Column families are groups of similar data that is usually accessed together.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55664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Column-Family Example Usage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Content management systems;</a:t>
            </a:r>
          </a:p>
          <a:p>
            <a:r>
              <a:rPr lang="en-US" dirty="0"/>
              <a:t>Blogging platforms;</a:t>
            </a:r>
          </a:p>
          <a:p>
            <a:r>
              <a:rPr lang="en-US" dirty="0"/>
              <a:t>Systems that maintain counters;</a:t>
            </a:r>
          </a:p>
          <a:p>
            <a:r>
              <a:rPr lang="en-US" dirty="0"/>
              <a:t>Services that have expiring usage;</a:t>
            </a:r>
          </a:p>
          <a:p>
            <a:r>
              <a:rPr lang="en-US" dirty="0"/>
              <a:t>Systems that require heavy write requests (like log aggregators).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590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F6C16-DFE6-4E64-9DA1-4EAFBDD5E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dirty="0"/>
              <a:t>In RDBMS, every entry should have the same number of columns. But in Cassandra, each row can have a different number of columns. As you can see, 104 has name only whereas 103 has email, name, </a:t>
            </a:r>
            <a:r>
              <a:rPr lang="en-GB" sz="2000" dirty="0" err="1"/>
              <a:t>tel</a:t>
            </a:r>
            <a:r>
              <a:rPr lang="en-GB" sz="2000" dirty="0"/>
              <a:t> and tel2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9B4263F-3F84-45BA-91C0-A72147CB2BEB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695404" y="1600200"/>
            <a:ext cx="5988142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3233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Graph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800" dirty="0"/>
              <a:t>Graph databases are basically built upon the Entity – Attribute – Value model. </a:t>
            </a:r>
          </a:p>
          <a:p>
            <a:r>
              <a:rPr lang="en-US" sz="2800" dirty="0"/>
              <a:t>Entities are also known as nodes, which have properties. </a:t>
            </a:r>
          </a:p>
          <a:p>
            <a:r>
              <a:rPr lang="en-US" sz="2800" dirty="0"/>
              <a:t>A graph is composed of two elements – a node and a relationship</a:t>
            </a:r>
          </a:p>
          <a:p>
            <a:r>
              <a:rPr lang="en-US" sz="2800" dirty="0"/>
              <a:t>It is a very flexible way to describe how data relates to other data. </a:t>
            </a:r>
          </a:p>
          <a:p>
            <a:r>
              <a:rPr lang="en-US" sz="2800" dirty="0"/>
              <a:t>Nodes store data about each entity in the database, relationships describe a relationship between nodes, and a property is simply the node on the opposite end of the relationship.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798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FEC4A2E-4133-4E1B-B4A3-88ABCD261C42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687271" y="1600200"/>
            <a:ext cx="6004407" cy="44958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BF2ACCB-D7F9-4149-918D-389157399142}"/>
              </a:ext>
            </a:extLst>
          </p:cNvPr>
          <p:cNvSpPr txBox="1"/>
          <p:nvPr/>
        </p:nvSpPr>
        <p:spPr>
          <a:xfrm>
            <a:off x="251521" y="404664"/>
            <a:ext cx="5647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Graph database representation of twitter</a:t>
            </a:r>
          </a:p>
        </p:txBody>
      </p:sp>
    </p:spTree>
    <p:extLst>
      <p:ext uri="{BB962C8B-B14F-4D97-AF65-F5344CB8AC3E}">
        <p14:creationId xmlns:p14="http://schemas.microsoft.com/office/powerpoint/2010/main" val="5232400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999103-A8A3-4CF9-9BDD-ADDA37A7A9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28800"/>
            <a:ext cx="9144000" cy="40527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B43DF78-5187-4B50-A0D8-1CD1C2B9254C}"/>
              </a:ext>
            </a:extLst>
          </p:cNvPr>
          <p:cNvSpPr txBox="1"/>
          <p:nvPr/>
        </p:nvSpPr>
        <p:spPr>
          <a:xfrm>
            <a:off x="899592" y="548680"/>
            <a:ext cx="29138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 Example of Graph database</a:t>
            </a:r>
          </a:p>
        </p:txBody>
      </p:sp>
    </p:spTree>
    <p:extLst>
      <p:ext uri="{BB962C8B-B14F-4D97-AF65-F5344CB8AC3E}">
        <p14:creationId xmlns:p14="http://schemas.microsoft.com/office/powerpoint/2010/main" val="20903553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Graph Example Usage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Fraud detection;</a:t>
            </a:r>
          </a:p>
          <a:p>
            <a:r>
              <a:rPr lang="en-US" dirty="0"/>
              <a:t>Graph based search;</a:t>
            </a:r>
          </a:p>
          <a:p>
            <a:r>
              <a:rPr lang="en-US" dirty="0"/>
              <a:t>Network and IT operations;</a:t>
            </a:r>
          </a:p>
          <a:p>
            <a:r>
              <a:rPr lang="en-US" dirty="0"/>
              <a:t>Social networks.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4383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Enterprise NoSQL for Dummies, </a:t>
            </a:r>
            <a:r>
              <a:rPr lang="en-US" dirty="0" err="1"/>
              <a:t>MarkLogic</a:t>
            </a:r>
            <a:r>
              <a:rPr lang="en-US" dirty="0"/>
              <a:t> Special Edition.</a:t>
            </a:r>
          </a:p>
          <a:p>
            <a:r>
              <a:rPr lang="en-US" dirty="0"/>
              <a:t>https://opensourceforu.com/2017/05/different-types-nosql-databases/</a:t>
            </a:r>
          </a:p>
        </p:txBody>
      </p:sp>
    </p:spTree>
    <p:extLst>
      <p:ext uri="{BB962C8B-B14F-4D97-AF65-F5344CB8AC3E}">
        <p14:creationId xmlns:p14="http://schemas.microsoft.com/office/powerpoint/2010/main" val="3122460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theme1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theme1" id="{B865F897-4263-475B-8453-788AE2E00268}" vid="{0EA1303F-BF3B-4E49-8953-451F77588E12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newtheme1</Template>
  <TotalTime>1472215224</TotalTime>
  <Words>940</Words>
  <Application>Microsoft Office PowerPoint</Application>
  <PresentationFormat>On-screen Show (4:3)</PresentationFormat>
  <Paragraphs>129</Paragraphs>
  <Slides>29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ＭＳ Ｐゴシック</vt:lpstr>
      <vt:lpstr>ＭＳ Ｐゴシック</vt:lpstr>
      <vt:lpstr>Calibri</vt:lpstr>
      <vt:lpstr>Cambria</vt:lpstr>
      <vt:lpstr>Times New Roman</vt:lpstr>
      <vt:lpstr>Wingdings</vt:lpstr>
      <vt:lpstr>Wingdings 2</vt:lpstr>
      <vt:lpstr>newtheme1</vt:lpstr>
      <vt:lpstr>NoSQL Databases</vt:lpstr>
      <vt:lpstr>Introduction</vt:lpstr>
      <vt:lpstr>Definition</vt:lpstr>
      <vt:lpstr>Example of NoSQL database</vt:lpstr>
      <vt:lpstr>NoSQL Terminology</vt:lpstr>
      <vt:lpstr>https://searchdatamanagement.techtarget.com/definition/NoSQL-Not-Only-SQL</vt:lpstr>
      <vt:lpstr>Node</vt:lpstr>
      <vt:lpstr>Cluster</vt:lpstr>
      <vt:lpstr>Sharding / Horizontal Partitioning</vt:lpstr>
      <vt:lpstr>Replication</vt:lpstr>
      <vt:lpstr>ACID</vt:lpstr>
      <vt:lpstr>BASE</vt:lpstr>
      <vt:lpstr>Types of NoSQL Databases</vt:lpstr>
      <vt:lpstr>Key-Value</vt:lpstr>
      <vt:lpstr>Key-Value</vt:lpstr>
      <vt:lpstr>Key-value Example Usage</vt:lpstr>
      <vt:lpstr>Data stored as key value pairs</vt:lpstr>
      <vt:lpstr>Document/Aggregate</vt:lpstr>
      <vt:lpstr>Document Example Usage</vt:lpstr>
      <vt:lpstr>Example of MongoDb map-reduced operation to perform aggregation</vt:lpstr>
      <vt:lpstr>Column-Family</vt:lpstr>
      <vt:lpstr>Column-family</vt:lpstr>
      <vt:lpstr>Column-Family Example Usage</vt:lpstr>
      <vt:lpstr>In RDBMS, every entry should have the same number of columns. But in Cassandra, each row can have a different number of columns. As you can see, 104 has name only whereas 103 has email, name, tel and tel2</vt:lpstr>
      <vt:lpstr>Graph</vt:lpstr>
      <vt:lpstr>PowerPoint Presentation</vt:lpstr>
      <vt:lpstr>PowerPoint Presentation</vt:lpstr>
      <vt:lpstr>Graph Example Usage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subject>Database Systems</dc:subject>
  <dc:creator>Thomas Connolly and Carolyn Begg</dc:creator>
  <dc:description>Transparencies for Chapter 1 of textbook_x000d_
Database Systems: A Practical Approach to Design, Implementation and Management</dc:description>
  <cp:lastModifiedBy>Beverley Holland</cp:lastModifiedBy>
  <cp:revision>79</cp:revision>
  <cp:lastPrinted>2018-10-31T08:24:02Z</cp:lastPrinted>
  <dcterms:created xsi:type="dcterms:W3CDTF">1996-12-09T10:09:10Z</dcterms:created>
  <dcterms:modified xsi:type="dcterms:W3CDTF">2020-12-16T12:19:51Z</dcterms:modified>
</cp:coreProperties>
</file>