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8" r:id="rId4"/>
    <p:sldId id="268" r:id="rId5"/>
    <p:sldId id="261" r:id="rId6"/>
    <p:sldId id="270" r:id="rId7"/>
    <p:sldId id="264" r:id="rId8"/>
    <p:sldId id="262" r:id="rId9"/>
    <p:sldId id="269" r:id="rId10"/>
    <p:sldId id="263" r:id="rId11"/>
    <p:sldId id="266" r:id="rId12"/>
    <p:sldId id="265" r:id="rId13"/>
    <p:sldId id="267" r:id="rId14"/>
    <p:sldId id="259" r:id="rId1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10.png" /><Relationship Id="rId7" Type="http://schemas.openxmlformats.org/officeDocument/2006/relationships/image" Target="../media/image14.png" /><Relationship Id="rId12" Type="http://schemas.openxmlformats.org/officeDocument/2006/relationships/image" Target="../media/image19.sv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11" Type="http://schemas.openxmlformats.org/officeDocument/2006/relationships/image" Target="../media/image18.png" /><Relationship Id="rId5" Type="http://schemas.openxmlformats.org/officeDocument/2006/relationships/image" Target="../media/image12.png" /><Relationship Id="rId10" Type="http://schemas.openxmlformats.org/officeDocument/2006/relationships/image" Target="../media/image17.svg" /><Relationship Id="rId4" Type="http://schemas.openxmlformats.org/officeDocument/2006/relationships/image" Target="../media/image11.svg" /><Relationship Id="rId9" Type="http://schemas.openxmlformats.org/officeDocument/2006/relationships/image" Target="../media/image16.png" 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 /><Relationship Id="rId3" Type="http://schemas.openxmlformats.org/officeDocument/2006/relationships/image" Target="../media/image10.png" /><Relationship Id="rId7" Type="http://schemas.openxmlformats.org/officeDocument/2006/relationships/image" Target="../media/image14.png" /><Relationship Id="rId12" Type="http://schemas.openxmlformats.org/officeDocument/2006/relationships/image" Target="../media/image19.svg" /><Relationship Id="rId2" Type="http://schemas.openxmlformats.org/officeDocument/2006/relationships/image" Target="../media/image9.svg" /><Relationship Id="rId1" Type="http://schemas.openxmlformats.org/officeDocument/2006/relationships/image" Target="../media/image8.png" /><Relationship Id="rId6" Type="http://schemas.openxmlformats.org/officeDocument/2006/relationships/image" Target="../media/image13.svg" /><Relationship Id="rId11" Type="http://schemas.openxmlformats.org/officeDocument/2006/relationships/image" Target="../media/image18.png" /><Relationship Id="rId5" Type="http://schemas.openxmlformats.org/officeDocument/2006/relationships/image" Target="../media/image12.png" /><Relationship Id="rId10" Type="http://schemas.openxmlformats.org/officeDocument/2006/relationships/image" Target="../media/image17.svg" /><Relationship Id="rId4" Type="http://schemas.openxmlformats.org/officeDocument/2006/relationships/image" Target="../media/image11.svg" /><Relationship Id="rId9" Type="http://schemas.openxmlformats.org/officeDocument/2006/relationships/image" Target="../media/image16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BC5558-6DEC-456F-B176-2CA359BCB9B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F9D9B86-833A-4440-8D35-66190F89F158}">
      <dgm:prSet/>
      <dgm:spPr/>
      <dgm:t>
        <a:bodyPr/>
        <a:lstStyle/>
        <a:p>
          <a:r>
            <a:rPr lang="en-GB"/>
            <a:t>The hospitality industry has faced several challenges in recent years, particularly in UK due to Brexit, the pandemic time and the last conflicts in Europe.</a:t>
          </a:r>
        </a:p>
      </dgm:t>
    </dgm:pt>
    <dgm:pt modelId="{BFC68B3A-B0C1-4CF8-903B-30353BC087E7}" type="parTrans" cxnId="{658C8FA3-6CA5-4B11-B550-B1ADEAF0703B}">
      <dgm:prSet/>
      <dgm:spPr/>
      <dgm:t>
        <a:bodyPr/>
        <a:lstStyle/>
        <a:p>
          <a:endParaRPr lang="en-US"/>
        </a:p>
      </dgm:t>
    </dgm:pt>
    <dgm:pt modelId="{7061D7CC-4B71-433B-BDC7-8D7C9AC2D9C7}" type="sibTrans" cxnId="{658C8FA3-6CA5-4B11-B550-B1ADEAF0703B}">
      <dgm:prSet/>
      <dgm:spPr/>
      <dgm:t>
        <a:bodyPr/>
        <a:lstStyle/>
        <a:p>
          <a:endParaRPr lang="en-US"/>
        </a:p>
      </dgm:t>
    </dgm:pt>
    <dgm:pt modelId="{7E30CFED-D3C4-4A3E-A045-6B48A7AA0B74}">
      <dgm:prSet/>
      <dgm:spPr/>
      <dgm:t>
        <a:bodyPr/>
        <a:lstStyle/>
        <a:p>
          <a:r>
            <a:rPr lang="en-GB"/>
            <a:t>The staff is exposed to heightened stress, more hours spent at jobs and unfortunately with the same remuneration due to inflation. </a:t>
          </a:r>
        </a:p>
      </dgm:t>
    </dgm:pt>
    <dgm:pt modelId="{6AAA1DE2-EEB8-4B37-A730-31215799907B}" type="parTrans" cxnId="{ECCDE0B9-8A52-4E30-87A5-89A1DF7ABDA3}">
      <dgm:prSet/>
      <dgm:spPr/>
      <dgm:t>
        <a:bodyPr/>
        <a:lstStyle/>
        <a:p>
          <a:endParaRPr lang="en-US"/>
        </a:p>
      </dgm:t>
    </dgm:pt>
    <dgm:pt modelId="{4ED42F5B-F023-493A-8E62-FEB862BB9A81}" type="sibTrans" cxnId="{ECCDE0B9-8A52-4E30-87A5-89A1DF7ABDA3}">
      <dgm:prSet/>
      <dgm:spPr/>
      <dgm:t>
        <a:bodyPr/>
        <a:lstStyle/>
        <a:p>
          <a:endParaRPr lang="en-US"/>
        </a:p>
      </dgm:t>
    </dgm:pt>
    <dgm:pt modelId="{1BAFD787-FDC6-4238-83B1-9AE1FC2FCDD4}">
      <dgm:prSet/>
      <dgm:spPr/>
      <dgm:t>
        <a:bodyPr/>
        <a:lstStyle/>
        <a:p>
          <a:r>
            <a:rPr lang="en-GB"/>
            <a:t>The research use frameworks such as SWOT and </a:t>
          </a:r>
          <a:r>
            <a:rPr lang="en-GB">
              <a:latin typeface="Aptos Display" panose="020F0302020204030204"/>
            </a:rPr>
            <a:t>PEST</a:t>
          </a:r>
          <a:r>
            <a:rPr lang="en-GB"/>
            <a:t>.</a:t>
          </a:r>
        </a:p>
      </dgm:t>
    </dgm:pt>
    <dgm:pt modelId="{78C8FC95-F416-4FC0-827E-15E60B268686}" type="parTrans" cxnId="{E1B7644D-7913-4B79-BE7E-5957159FE687}">
      <dgm:prSet/>
      <dgm:spPr/>
      <dgm:t>
        <a:bodyPr/>
        <a:lstStyle/>
        <a:p>
          <a:endParaRPr lang="en-US"/>
        </a:p>
      </dgm:t>
    </dgm:pt>
    <dgm:pt modelId="{A9F76717-0F21-4008-8D4C-E0614F4E8C91}" type="sibTrans" cxnId="{E1B7644D-7913-4B79-BE7E-5957159FE687}">
      <dgm:prSet/>
      <dgm:spPr/>
      <dgm:t>
        <a:bodyPr/>
        <a:lstStyle/>
        <a:p>
          <a:endParaRPr lang="en-US"/>
        </a:p>
      </dgm:t>
    </dgm:pt>
    <dgm:pt modelId="{A90A5116-9331-4FFC-BE26-C2795CD42C8E}">
      <dgm:prSet/>
      <dgm:spPr/>
      <dgm:t>
        <a:bodyPr/>
        <a:lstStyle/>
        <a:p>
          <a:r>
            <a:rPr lang="en-GB"/>
            <a:t>The presentation aims to enhance the debate on improving labour conditions and staff retention in the hotel sector.</a:t>
          </a:r>
        </a:p>
      </dgm:t>
    </dgm:pt>
    <dgm:pt modelId="{E1DA1E87-7F53-4F20-8268-C4148428484B}" type="parTrans" cxnId="{BACDF895-890C-42D0-9F69-9F9FFD4E1839}">
      <dgm:prSet/>
      <dgm:spPr/>
      <dgm:t>
        <a:bodyPr/>
        <a:lstStyle/>
        <a:p>
          <a:endParaRPr lang="en-US"/>
        </a:p>
      </dgm:t>
    </dgm:pt>
    <dgm:pt modelId="{6DAE5459-24C0-487D-93AD-C0975B7B9CE6}" type="sibTrans" cxnId="{BACDF895-890C-42D0-9F69-9F9FFD4E1839}">
      <dgm:prSet/>
      <dgm:spPr/>
      <dgm:t>
        <a:bodyPr/>
        <a:lstStyle/>
        <a:p>
          <a:endParaRPr lang="en-US"/>
        </a:p>
      </dgm:t>
    </dgm:pt>
    <dgm:pt modelId="{E429460E-D6C7-4E39-B18A-62E094E8651A}" type="pres">
      <dgm:prSet presAssocID="{93BC5558-6DEC-456F-B176-2CA359BCB9B3}" presName="outerComposite" presStyleCnt="0">
        <dgm:presLayoutVars>
          <dgm:chMax val="5"/>
          <dgm:dir/>
          <dgm:resizeHandles val="exact"/>
        </dgm:presLayoutVars>
      </dgm:prSet>
      <dgm:spPr/>
    </dgm:pt>
    <dgm:pt modelId="{4C90D930-FA64-48A6-B0E7-65A7393343E0}" type="pres">
      <dgm:prSet presAssocID="{93BC5558-6DEC-456F-B176-2CA359BCB9B3}" presName="dummyMaxCanvas" presStyleCnt="0">
        <dgm:presLayoutVars/>
      </dgm:prSet>
      <dgm:spPr/>
    </dgm:pt>
    <dgm:pt modelId="{DFC0C730-E2B1-48BA-9399-077A6A904685}" type="pres">
      <dgm:prSet presAssocID="{93BC5558-6DEC-456F-B176-2CA359BCB9B3}" presName="FourNodes_1" presStyleLbl="node1" presStyleIdx="0" presStyleCnt="4">
        <dgm:presLayoutVars>
          <dgm:bulletEnabled val="1"/>
        </dgm:presLayoutVars>
      </dgm:prSet>
      <dgm:spPr/>
    </dgm:pt>
    <dgm:pt modelId="{7E93B87F-5D15-44B4-A491-CAD7294508C3}" type="pres">
      <dgm:prSet presAssocID="{93BC5558-6DEC-456F-B176-2CA359BCB9B3}" presName="FourNodes_2" presStyleLbl="node1" presStyleIdx="1" presStyleCnt="4">
        <dgm:presLayoutVars>
          <dgm:bulletEnabled val="1"/>
        </dgm:presLayoutVars>
      </dgm:prSet>
      <dgm:spPr/>
    </dgm:pt>
    <dgm:pt modelId="{AC786AE8-0C73-49B0-97AF-7BE31F70CE8D}" type="pres">
      <dgm:prSet presAssocID="{93BC5558-6DEC-456F-B176-2CA359BCB9B3}" presName="FourNodes_3" presStyleLbl="node1" presStyleIdx="2" presStyleCnt="4">
        <dgm:presLayoutVars>
          <dgm:bulletEnabled val="1"/>
        </dgm:presLayoutVars>
      </dgm:prSet>
      <dgm:spPr/>
    </dgm:pt>
    <dgm:pt modelId="{0AB268E8-0D5A-4C92-B977-AD593D9E0CC9}" type="pres">
      <dgm:prSet presAssocID="{93BC5558-6DEC-456F-B176-2CA359BCB9B3}" presName="FourNodes_4" presStyleLbl="node1" presStyleIdx="3" presStyleCnt="4">
        <dgm:presLayoutVars>
          <dgm:bulletEnabled val="1"/>
        </dgm:presLayoutVars>
      </dgm:prSet>
      <dgm:spPr/>
    </dgm:pt>
    <dgm:pt modelId="{AF7AC8FD-254E-4968-8A03-DBC0C4E8870F}" type="pres">
      <dgm:prSet presAssocID="{93BC5558-6DEC-456F-B176-2CA359BCB9B3}" presName="FourConn_1-2" presStyleLbl="fgAccFollowNode1" presStyleIdx="0" presStyleCnt="3">
        <dgm:presLayoutVars>
          <dgm:bulletEnabled val="1"/>
        </dgm:presLayoutVars>
      </dgm:prSet>
      <dgm:spPr/>
    </dgm:pt>
    <dgm:pt modelId="{133BA9B2-80CA-42BA-A3BA-460AB54BAC86}" type="pres">
      <dgm:prSet presAssocID="{93BC5558-6DEC-456F-B176-2CA359BCB9B3}" presName="FourConn_2-3" presStyleLbl="fgAccFollowNode1" presStyleIdx="1" presStyleCnt="3">
        <dgm:presLayoutVars>
          <dgm:bulletEnabled val="1"/>
        </dgm:presLayoutVars>
      </dgm:prSet>
      <dgm:spPr/>
    </dgm:pt>
    <dgm:pt modelId="{74A7CD74-9B13-4D77-A72F-A55DD913F29C}" type="pres">
      <dgm:prSet presAssocID="{93BC5558-6DEC-456F-B176-2CA359BCB9B3}" presName="FourConn_3-4" presStyleLbl="fgAccFollowNode1" presStyleIdx="2" presStyleCnt="3">
        <dgm:presLayoutVars>
          <dgm:bulletEnabled val="1"/>
        </dgm:presLayoutVars>
      </dgm:prSet>
      <dgm:spPr/>
    </dgm:pt>
    <dgm:pt modelId="{0A379194-3F87-49E3-BD47-18895373C823}" type="pres">
      <dgm:prSet presAssocID="{93BC5558-6DEC-456F-B176-2CA359BCB9B3}" presName="FourNodes_1_text" presStyleLbl="node1" presStyleIdx="3" presStyleCnt="4">
        <dgm:presLayoutVars>
          <dgm:bulletEnabled val="1"/>
        </dgm:presLayoutVars>
      </dgm:prSet>
      <dgm:spPr/>
    </dgm:pt>
    <dgm:pt modelId="{2C165427-DF12-46E2-9EF9-21BDB7B8A9E9}" type="pres">
      <dgm:prSet presAssocID="{93BC5558-6DEC-456F-B176-2CA359BCB9B3}" presName="FourNodes_2_text" presStyleLbl="node1" presStyleIdx="3" presStyleCnt="4">
        <dgm:presLayoutVars>
          <dgm:bulletEnabled val="1"/>
        </dgm:presLayoutVars>
      </dgm:prSet>
      <dgm:spPr/>
    </dgm:pt>
    <dgm:pt modelId="{74517DF0-1993-404C-A1F4-8EBC6E67F8A7}" type="pres">
      <dgm:prSet presAssocID="{93BC5558-6DEC-456F-B176-2CA359BCB9B3}" presName="FourNodes_3_text" presStyleLbl="node1" presStyleIdx="3" presStyleCnt="4">
        <dgm:presLayoutVars>
          <dgm:bulletEnabled val="1"/>
        </dgm:presLayoutVars>
      </dgm:prSet>
      <dgm:spPr/>
    </dgm:pt>
    <dgm:pt modelId="{934DE5BF-E548-4578-A401-8616DE9BC955}" type="pres">
      <dgm:prSet presAssocID="{93BC5558-6DEC-456F-B176-2CA359BCB9B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B3BCBE37-797B-46A3-AEF7-8FC562C9A4B0}" type="presOf" srcId="{7E30CFED-D3C4-4A3E-A045-6B48A7AA0B74}" destId="{7E93B87F-5D15-44B4-A491-CAD7294508C3}" srcOrd="0" destOrd="0" presId="urn:microsoft.com/office/officeart/2005/8/layout/vProcess5"/>
    <dgm:cxn modelId="{9C91DC63-B728-4728-B738-932D21CDFB51}" type="presOf" srcId="{7061D7CC-4B71-433B-BDC7-8D7C9AC2D9C7}" destId="{AF7AC8FD-254E-4968-8A03-DBC0C4E8870F}" srcOrd="0" destOrd="0" presId="urn:microsoft.com/office/officeart/2005/8/layout/vProcess5"/>
    <dgm:cxn modelId="{46EDB34A-25AF-41D5-AD72-CCB90391505A}" type="presOf" srcId="{A9F76717-0F21-4008-8D4C-E0614F4E8C91}" destId="{74A7CD74-9B13-4D77-A72F-A55DD913F29C}" srcOrd="0" destOrd="0" presId="urn:microsoft.com/office/officeart/2005/8/layout/vProcess5"/>
    <dgm:cxn modelId="{E1B7644D-7913-4B79-BE7E-5957159FE687}" srcId="{93BC5558-6DEC-456F-B176-2CA359BCB9B3}" destId="{1BAFD787-FDC6-4238-83B1-9AE1FC2FCDD4}" srcOrd="2" destOrd="0" parTransId="{78C8FC95-F416-4FC0-827E-15E60B268686}" sibTransId="{A9F76717-0F21-4008-8D4C-E0614F4E8C91}"/>
    <dgm:cxn modelId="{E414CF82-3B8C-46F2-9275-60E84FA85781}" type="presOf" srcId="{4ED42F5B-F023-493A-8E62-FEB862BB9A81}" destId="{133BA9B2-80CA-42BA-A3BA-460AB54BAC86}" srcOrd="0" destOrd="0" presId="urn:microsoft.com/office/officeart/2005/8/layout/vProcess5"/>
    <dgm:cxn modelId="{B7671B88-6447-47B8-AEF7-D7154F93E824}" type="presOf" srcId="{A90A5116-9331-4FFC-BE26-C2795CD42C8E}" destId="{0AB268E8-0D5A-4C92-B977-AD593D9E0CC9}" srcOrd="0" destOrd="0" presId="urn:microsoft.com/office/officeart/2005/8/layout/vProcess5"/>
    <dgm:cxn modelId="{2386FE8C-F684-4743-997F-1D55115418BF}" type="presOf" srcId="{93BC5558-6DEC-456F-B176-2CA359BCB9B3}" destId="{E429460E-D6C7-4E39-B18A-62E094E8651A}" srcOrd="0" destOrd="0" presId="urn:microsoft.com/office/officeart/2005/8/layout/vProcess5"/>
    <dgm:cxn modelId="{BACDF895-890C-42D0-9F69-9F9FFD4E1839}" srcId="{93BC5558-6DEC-456F-B176-2CA359BCB9B3}" destId="{A90A5116-9331-4FFC-BE26-C2795CD42C8E}" srcOrd="3" destOrd="0" parTransId="{E1DA1E87-7F53-4F20-8268-C4148428484B}" sibTransId="{6DAE5459-24C0-487D-93AD-C0975B7B9CE6}"/>
    <dgm:cxn modelId="{658C8FA3-6CA5-4B11-B550-B1ADEAF0703B}" srcId="{93BC5558-6DEC-456F-B176-2CA359BCB9B3}" destId="{AF9D9B86-833A-4440-8D35-66190F89F158}" srcOrd="0" destOrd="0" parTransId="{BFC68B3A-B0C1-4CF8-903B-30353BC087E7}" sibTransId="{7061D7CC-4B71-433B-BDC7-8D7C9AC2D9C7}"/>
    <dgm:cxn modelId="{ECCDE0B9-8A52-4E30-87A5-89A1DF7ABDA3}" srcId="{93BC5558-6DEC-456F-B176-2CA359BCB9B3}" destId="{7E30CFED-D3C4-4A3E-A045-6B48A7AA0B74}" srcOrd="1" destOrd="0" parTransId="{6AAA1DE2-EEB8-4B37-A730-31215799907B}" sibTransId="{4ED42F5B-F023-493A-8E62-FEB862BB9A81}"/>
    <dgm:cxn modelId="{6A4D9FC9-91DE-427A-AB33-CB82B213783B}" type="presOf" srcId="{7E30CFED-D3C4-4A3E-A045-6B48A7AA0B74}" destId="{2C165427-DF12-46E2-9EF9-21BDB7B8A9E9}" srcOrd="1" destOrd="0" presId="urn:microsoft.com/office/officeart/2005/8/layout/vProcess5"/>
    <dgm:cxn modelId="{D379D0CD-87E0-4D29-B49A-4C92430EC5E3}" type="presOf" srcId="{1BAFD787-FDC6-4238-83B1-9AE1FC2FCDD4}" destId="{AC786AE8-0C73-49B0-97AF-7BE31F70CE8D}" srcOrd="0" destOrd="0" presId="urn:microsoft.com/office/officeart/2005/8/layout/vProcess5"/>
    <dgm:cxn modelId="{2DC276E8-6DC4-4899-A509-9792781FCABE}" type="presOf" srcId="{A90A5116-9331-4FFC-BE26-C2795CD42C8E}" destId="{934DE5BF-E548-4578-A401-8616DE9BC955}" srcOrd="1" destOrd="0" presId="urn:microsoft.com/office/officeart/2005/8/layout/vProcess5"/>
    <dgm:cxn modelId="{AB6638EE-3410-4DBB-A126-5C3C74EF03F9}" type="presOf" srcId="{AF9D9B86-833A-4440-8D35-66190F89F158}" destId="{0A379194-3F87-49E3-BD47-18895373C823}" srcOrd="1" destOrd="0" presId="urn:microsoft.com/office/officeart/2005/8/layout/vProcess5"/>
    <dgm:cxn modelId="{068291F0-9FE7-40CB-8836-6374E9B561B2}" type="presOf" srcId="{1BAFD787-FDC6-4238-83B1-9AE1FC2FCDD4}" destId="{74517DF0-1993-404C-A1F4-8EBC6E67F8A7}" srcOrd="1" destOrd="0" presId="urn:microsoft.com/office/officeart/2005/8/layout/vProcess5"/>
    <dgm:cxn modelId="{140899F7-1D3F-4CD4-9562-4F57B6E0F613}" type="presOf" srcId="{AF9D9B86-833A-4440-8D35-66190F89F158}" destId="{DFC0C730-E2B1-48BA-9399-077A6A904685}" srcOrd="0" destOrd="0" presId="urn:microsoft.com/office/officeart/2005/8/layout/vProcess5"/>
    <dgm:cxn modelId="{98596A7E-412E-4541-8824-DDF39CA0F5C6}" type="presParOf" srcId="{E429460E-D6C7-4E39-B18A-62E094E8651A}" destId="{4C90D930-FA64-48A6-B0E7-65A7393343E0}" srcOrd="0" destOrd="0" presId="urn:microsoft.com/office/officeart/2005/8/layout/vProcess5"/>
    <dgm:cxn modelId="{76E93F44-D67D-4581-910C-125E02035618}" type="presParOf" srcId="{E429460E-D6C7-4E39-B18A-62E094E8651A}" destId="{DFC0C730-E2B1-48BA-9399-077A6A904685}" srcOrd="1" destOrd="0" presId="urn:microsoft.com/office/officeart/2005/8/layout/vProcess5"/>
    <dgm:cxn modelId="{49C7AE3B-26CC-4C75-8141-149634DC5108}" type="presParOf" srcId="{E429460E-D6C7-4E39-B18A-62E094E8651A}" destId="{7E93B87F-5D15-44B4-A491-CAD7294508C3}" srcOrd="2" destOrd="0" presId="urn:microsoft.com/office/officeart/2005/8/layout/vProcess5"/>
    <dgm:cxn modelId="{E596D7AE-2797-4C03-9B53-B1E540379EC8}" type="presParOf" srcId="{E429460E-D6C7-4E39-B18A-62E094E8651A}" destId="{AC786AE8-0C73-49B0-97AF-7BE31F70CE8D}" srcOrd="3" destOrd="0" presId="urn:microsoft.com/office/officeart/2005/8/layout/vProcess5"/>
    <dgm:cxn modelId="{2CA4689A-02C0-43D5-B2DC-AEAE860F54B5}" type="presParOf" srcId="{E429460E-D6C7-4E39-B18A-62E094E8651A}" destId="{0AB268E8-0D5A-4C92-B977-AD593D9E0CC9}" srcOrd="4" destOrd="0" presId="urn:microsoft.com/office/officeart/2005/8/layout/vProcess5"/>
    <dgm:cxn modelId="{9159C4C2-A966-4632-8486-B88A07548ABC}" type="presParOf" srcId="{E429460E-D6C7-4E39-B18A-62E094E8651A}" destId="{AF7AC8FD-254E-4968-8A03-DBC0C4E8870F}" srcOrd="5" destOrd="0" presId="urn:microsoft.com/office/officeart/2005/8/layout/vProcess5"/>
    <dgm:cxn modelId="{751C0B10-D55F-455F-840E-ABD6C7E77368}" type="presParOf" srcId="{E429460E-D6C7-4E39-B18A-62E094E8651A}" destId="{133BA9B2-80CA-42BA-A3BA-460AB54BAC86}" srcOrd="6" destOrd="0" presId="urn:microsoft.com/office/officeart/2005/8/layout/vProcess5"/>
    <dgm:cxn modelId="{0325024B-D909-4AB2-A95A-DB98C396165E}" type="presParOf" srcId="{E429460E-D6C7-4E39-B18A-62E094E8651A}" destId="{74A7CD74-9B13-4D77-A72F-A55DD913F29C}" srcOrd="7" destOrd="0" presId="urn:microsoft.com/office/officeart/2005/8/layout/vProcess5"/>
    <dgm:cxn modelId="{E85A409D-8C4B-4465-9F36-F648A04FE2FC}" type="presParOf" srcId="{E429460E-D6C7-4E39-B18A-62E094E8651A}" destId="{0A379194-3F87-49E3-BD47-18895373C823}" srcOrd="8" destOrd="0" presId="urn:microsoft.com/office/officeart/2005/8/layout/vProcess5"/>
    <dgm:cxn modelId="{21BA969D-150D-45A6-AD3F-C186A2019CA5}" type="presParOf" srcId="{E429460E-D6C7-4E39-B18A-62E094E8651A}" destId="{2C165427-DF12-46E2-9EF9-21BDB7B8A9E9}" srcOrd="9" destOrd="0" presId="urn:microsoft.com/office/officeart/2005/8/layout/vProcess5"/>
    <dgm:cxn modelId="{825785BA-2CE4-42D9-B0AD-DAD80A1A602D}" type="presParOf" srcId="{E429460E-D6C7-4E39-B18A-62E094E8651A}" destId="{74517DF0-1993-404C-A1F4-8EBC6E67F8A7}" srcOrd="10" destOrd="0" presId="urn:microsoft.com/office/officeart/2005/8/layout/vProcess5"/>
    <dgm:cxn modelId="{5D78CA7C-D2A4-4F43-8E48-6B0E2FD7DDF9}" type="presParOf" srcId="{E429460E-D6C7-4E39-B18A-62E094E8651A}" destId="{934DE5BF-E548-4578-A401-8616DE9BC95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173EA7-117D-4DE8-B7EF-9DA1AD91D05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FF467F-11F8-4905-91CA-3A6103900019}">
      <dgm:prSet/>
      <dgm:spPr/>
      <dgm:t>
        <a:bodyPr/>
        <a:lstStyle/>
        <a:p>
          <a:r>
            <a:rPr lang="ro-RO"/>
            <a:t>Brexit – the closure of borders stopped access of workers that were not in the EU.</a:t>
          </a:r>
          <a:endParaRPr lang="en-US"/>
        </a:p>
      </dgm:t>
    </dgm:pt>
    <dgm:pt modelId="{46E03498-1CA8-4D47-9E95-421AC01A46A5}" type="parTrans" cxnId="{B3A77B85-2C7B-4B26-8726-3B9C2F71537D}">
      <dgm:prSet/>
      <dgm:spPr/>
      <dgm:t>
        <a:bodyPr/>
        <a:lstStyle/>
        <a:p>
          <a:endParaRPr lang="en-US"/>
        </a:p>
      </dgm:t>
    </dgm:pt>
    <dgm:pt modelId="{174FD36F-3E78-4D82-8F0A-FE3F18216C6E}" type="sibTrans" cxnId="{B3A77B85-2C7B-4B26-8726-3B9C2F71537D}">
      <dgm:prSet/>
      <dgm:spPr/>
      <dgm:t>
        <a:bodyPr/>
        <a:lstStyle/>
        <a:p>
          <a:endParaRPr lang="en-US"/>
        </a:p>
      </dgm:t>
    </dgm:pt>
    <dgm:pt modelId="{B9E281EF-D7E8-495F-8D21-EE2C4071ACAF}">
      <dgm:prSet/>
      <dgm:spPr/>
      <dgm:t>
        <a:bodyPr/>
        <a:lstStyle/>
        <a:p>
          <a:r>
            <a:rPr lang="ro-RO"/>
            <a:t>Covid-19 – closed many businesses, especially  from the tourism and hospitality sector. </a:t>
          </a:r>
          <a:endParaRPr lang="en-US"/>
        </a:p>
      </dgm:t>
    </dgm:pt>
    <dgm:pt modelId="{FBE23270-358D-47B4-AF7D-76A63C5532E5}" type="parTrans" cxnId="{1C7EA56B-ECB8-46AA-AE54-ACDD48BB2998}">
      <dgm:prSet/>
      <dgm:spPr/>
      <dgm:t>
        <a:bodyPr/>
        <a:lstStyle/>
        <a:p>
          <a:endParaRPr lang="en-US"/>
        </a:p>
      </dgm:t>
    </dgm:pt>
    <dgm:pt modelId="{1EB1E0D2-1F32-42F9-83D7-F90BE97BD1A8}" type="sibTrans" cxnId="{1C7EA56B-ECB8-46AA-AE54-ACDD48BB2998}">
      <dgm:prSet/>
      <dgm:spPr/>
      <dgm:t>
        <a:bodyPr/>
        <a:lstStyle/>
        <a:p>
          <a:endParaRPr lang="en-US"/>
        </a:p>
      </dgm:t>
    </dgm:pt>
    <dgm:pt modelId="{459F75B8-CEE4-46EE-A514-B6C721B315C6}">
      <dgm:prSet/>
      <dgm:spPr/>
      <dgm:t>
        <a:bodyPr/>
        <a:lstStyle/>
        <a:p>
          <a:r>
            <a:rPr lang="ro-RO"/>
            <a:t>Technology – replacing humans and creating a new age service.</a:t>
          </a:r>
          <a:endParaRPr lang="en-US"/>
        </a:p>
      </dgm:t>
    </dgm:pt>
    <dgm:pt modelId="{C85C003C-AAF8-40A8-9BFE-92DBE862F5DD}" type="parTrans" cxnId="{8D42CC0A-1A42-4EA8-BD5E-A744F0A12218}">
      <dgm:prSet/>
      <dgm:spPr/>
      <dgm:t>
        <a:bodyPr/>
        <a:lstStyle/>
        <a:p>
          <a:endParaRPr lang="en-US"/>
        </a:p>
      </dgm:t>
    </dgm:pt>
    <dgm:pt modelId="{DE1C246C-301D-4B76-8A41-8A8C80D011FB}" type="sibTrans" cxnId="{8D42CC0A-1A42-4EA8-BD5E-A744F0A12218}">
      <dgm:prSet/>
      <dgm:spPr/>
      <dgm:t>
        <a:bodyPr/>
        <a:lstStyle/>
        <a:p>
          <a:endParaRPr lang="en-US"/>
        </a:p>
      </dgm:t>
    </dgm:pt>
    <dgm:pt modelId="{DA65AA2D-9906-4180-8E86-81B04C6F0702}">
      <dgm:prSet/>
      <dgm:spPr/>
      <dgm:t>
        <a:bodyPr/>
        <a:lstStyle/>
        <a:p>
          <a:r>
            <a:rPr lang="ro-RO"/>
            <a:t>Inflation – the war affects European countries. </a:t>
          </a:r>
          <a:endParaRPr lang="en-US"/>
        </a:p>
      </dgm:t>
    </dgm:pt>
    <dgm:pt modelId="{5DACB666-0550-4A69-9D68-E72DD54EE716}" type="parTrans" cxnId="{94F77083-44EA-4019-816E-0E8417572976}">
      <dgm:prSet/>
      <dgm:spPr/>
      <dgm:t>
        <a:bodyPr/>
        <a:lstStyle/>
        <a:p>
          <a:endParaRPr lang="en-US"/>
        </a:p>
      </dgm:t>
    </dgm:pt>
    <dgm:pt modelId="{1FA5DE7C-98B0-4948-AEAF-C143B24A88A3}" type="sibTrans" cxnId="{94F77083-44EA-4019-816E-0E8417572976}">
      <dgm:prSet/>
      <dgm:spPr/>
      <dgm:t>
        <a:bodyPr/>
        <a:lstStyle/>
        <a:p>
          <a:endParaRPr lang="en-US"/>
        </a:p>
      </dgm:t>
    </dgm:pt>
    <dgm:pt modelId="{718EC7D8-DCE8-479F-ADA8-C51251FAF5D7}" type="pres">
      <dgm:prSet presAssocID="{B7173EA7-117D-4DE8-B7EF-9DA1AD91D059}" presName="linear" presStyleCnt="0">
        <dgm:presLayoutVars>
          <dgm:animLvl val="lvl"/>
          <dgm:resizeHandles val="exact"/>
        </dgm:presLayoutVars>
      </dgm:prSet>
      <dgm:spPr/>
    </dgm:pt>
    <dgm:pt modelId="{B364FCD9-780C-428F-870E-49069D276831}" type="pres">
      <dgm:prSet presAssocID="{68FF467F-11F8-4905-91CA-3A610390001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E9A57B4-8D29-4D7D-B2E4-980FA9575839}" type="pres">
      <dgm:prSet presAssocID="{174FD36F-3E78-4D82-8F0A-FE3F18216C6E}" presName="spacer" presStyleCnt="0"/>
      <dgm:spPr/>
    </dgm:pt>
    <dgm:pt modelId="{F5E58BEA-39F0-4D8D-839A-E8A63B6C5232}" type="pres">
      <dgm:prSet presAssocID="{B9E281EF-D7E8-495F-8D21-EE2C4071AC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7D2B099-9FDE-4C7B-81EC-62EB0082AFC2}" type="pres">
      <dgm:prSet presAssocID="{1EB1E0D2-1F32-42F9-83D7-F90BE97BD1A8}" presName="spacer" presStyleCnt="0"/>
      <dgm:spPr/>
    </dgm:pt>
    <dgm:pt modelId="{C924E210-62A0-4FE9-B3BE-5E8D67C0560A}" type="pres">
      <dgm:prSet presAssocID="{459F75B8-CEE4-46EE-A514-B6C721B315C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7CF262-7833-445C-B42C-262D180B11F4}" type="pres">
      <dgm:prSet presAssocID="{DE1C246C-301D-4B76-8A41-8A8C80D011FB}" presName="spacer" presStyleCnt="0"/>
      <dgm:spPr/>
    </dgm:pt>
    <dgm:pt modelId="{3CB6E055-73A9-4A41-B2F9-2F0BB179FAAA}" type="pres">
      <dgm:prSet presAssocID="{DA65AA2D-9906-4180-8E86-81B04C6F070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D42CC0A-1A42-4EA8-BD5E-A744F0A12218}" srcId="{B7173EA7-117D-4DE8-B7EF-9DA1AD91D059}" destId="{459F75B8-CEE4-46EE-A514-B6C721B315C6}" srcOrd="2" destOrd="0" parTransId="{C85C003C-AAF8-40A8-9BFE-92DBE862F5DD}" sibTransId="{DE1C246C-301D-4B76-8A41-8A8C80D011FB}"/>
    <dgm:cxn modelId="{486B8F65-FDA6-42B6-9A24-142B7638B183}" type="presOf" srcId="{68FF467F-11F8-4905-91CA-3A6103900019}" destId="{B364FCD9-780C-428F-870E-49069D276831}" srcOrd="0" destOrd="0" presId="urn:microsoft.com/office/officeart/2005/8/layout/vList2"/>
    <dgm:cxn modelId="{1C7EA56B-ECB8-46AA-AE54-ACDD48BB2998}" srcId="{B7173EA7-117D-4DE8-B7EF-9DA1AD91D059}" destId="{B9E281EF-D7E8-495F-8D21-EE2C4071ACAF}" srcOrd="1" destOrd="0" parTransId="{FBE23270-358D-47B4-AF7D-76A63C5532E5}" sibTransId="{1EB1E0D2-1F32-42F9-83D7-F90BE97BD1A8}"/>
    <dgm:cxn modelId="{94F77083-44EA-4019-816E-0E8417572976}" srcId="{B7173EA7-117D-4DE8-B7EF-9DA1AD91D059}" destId="{DA65AA2D-9906-4180-8E86-81B04C6F0702}" srcOrd="3" destOrd="0" parTransId="{5DACB666-0550-4A69-9D68-E72DD54EE716}" sibTransId="{1FA5DE7C-98B0-4948-AEAF-C143B24A88A3}"/>
    <dgm:cxn modelId="{B3A77B85-2C7B-4B26-8726-3B9C2F71537D}" srcId="{B7173EA7-117D-4DE8-B7EF-9DA1AD91D059}" destId="{68FF467F-11F8-4905-91CA-3A6103900019}" srcOrd="0" destOrd="0" parTransId="{46E03498-1CA8-4D47-9E95-421AC01A46A5}" sibTransId="{174FD36F-3E78-4D82-8F0A-FE3F18216C6E}"/>
    <dgm:cxn modelId="{E1978390-AB78-443D-9637-CD9651746C01}" type="presOf" srcId="{DA65AA2D-9906-4180-8E86-81B04C6F0702}" destId="{3CB6E055-73A9-4A41-B2F9-2F0BB179FAAA}" srcOrd="0" destOrd="0" presId="urn:microsoft.com/office/officeart/2005/8/layout/vList2"/>
    <dgm:cxn modelId="{0E2F65CE-039E-4609-A980-DBFE82754456}" type="presOf" srcId="{459F75B8-CEE4-46EE-A514-B6C721B315C6}" destId="{C924E210-62A0-4FE9-B3BE-5E8D67C0560A}" srcOrd="0" destOrd="0" presId="urn:microsoft.com/office/officeart/2005/8/layout/vList2"/>
    <dgm:cxn modelId="{EE3972CE-ADCC-4CE1-9849-D4F1ED27200B}" type="presOf" srcId="{B7173EA7-117D-4DE8-B7EF-9DA1AD91D059}" destId="{718EC7D8-DCE8-479F-ADA8-C51251FAF5D7}" srcOrd="0" destOrd="0" presId="urn:microsoft.com/office/officeart/2005/8/layout/vList2"/>
    <dgm:cxn modelId="{61E1A2EE-6A37-440F-83E8-D0F687F26738}" type="presOf" srcId="{B9E281EF-D7E8-495F-8D21-EE2C4071ACAF}" destId="{F5E58BEA-39F0-4D8D-839A-E8A63B6C5232}" srcOrd="0" destOrd="0" presId="urn:microsoft.com/office/officeart/2005/8/layout/vList2"/>
    <dgm:cxn modelId="{1AE80C3C-BF64-4C92-86E7-5C43E4BBCCE8}" type="presParOf" srcId="{718EC7D8-DCE8-479F-ADA8-C51251FAF5D7}" destId="{B364FCD9-780C-428F-870E-49069D276831}" srcOrd="0" destOrd="0" presId="urn:microsoft.com/office/officeart/2005/8/layout/vList2"/>
    <dgm:cxn modelId="{057583D6-A031-4D77-8338-4A9C7BF02743}" type="presParOf" srcId="{718EC7D8-DCE8-479F-ADA8-C51251FAF5D7}" destId="{3E9A57B4-8D29-4D7D-B2E4-980FA9575839}" srcOrd="1" destOrd="0" presId="urn:microsoft.com/office/officeart/2005/8/layout/vList2"/>
    <dgm:cxn modelId="{90648519-CF5C-4BA7-B9C6-9B63193F056F}" type="presParOf" srcId="{718EC7D8-DCE8-479F-ADA8-C51251FAF5D7}" destId="{F5E58BEA-39F0-4D8D-839A-E8A63B6C5232}" srcOrd="2" destOrd="0" presId="urn:microsoft.com/office/officeart/2005/8/layout/vList2"/>
    <dgm:cxn modelId="{0BEAE307-A98E-4A73-8ACB-7337395B4121}" type="presParOf" srcId="{718EC7D8-DCE8-479F-ADA8-C51251FAF5D7}" destId="{17D2B099-9FDE-4C7B-81EC-62EB0082AFC2}" srcOrd="3" destOrd="0" presId="urn:microsoft.com/office/officeart/2005/8/layout/vList2"/>
    <dgm:cxn modelId="{3052BADD-2A1F-4908-B09C-FF6A740FD18C}" type="presParOf" srcId="{718EC7D8-DCE8-479F-ADA8-C51251FAF5D7}" destId="{C924E210-62A0-4FE9-B3BE-5E8D67C0560A}" srcOrd="4" destOrd="0" presId="urn:microsoft.com/office/officeart/2005/8/layout/vList2"/>
    <dgm:cxn modelId="{1EBB6C3F-47EC-4EC5-BF1D-95D36D7C10D2}" type="presParOf" srcId="{718EC7D8-DCE8-479F-ADA8-C51251FAF5D7}" destId="{997CF262-7833-445C-B42C-262D180B11F4}" srcOrd="5" destOrd="0" presId="urn:microsoft.com/office/officeart/2005/8/layout/vList2"/>
    <dgm:cxn modelId="{77B71158-150E-4418-A96A-18BCC7004F05}" type="presParOf" srcId="{718EC7D8-DCE8-479F-ADA8-C51251FAF5D7}" destId="{3CB6E055-73A9-4A41-B2F9-2F0BB179FAA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3ABB77-CEF0-4BFF-B00D-C640BB319E88}" type="doc">
      <dgm:prSet loTypeId="urn:microsoft.com/office/officeart/2005/8/layout/hList1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9366D82-07D8-44D4-9423-00D630BC8560}">
      <dgm:prSet/>
      <dgm:spPr/>
      <dgm:t>
        <a:bodyPr/>
        <a:lstStyle/>
        <a:p>
          <a:pPr>
            <a:defRPr b="1"/>
          </a:pPr>
          <a:r>
            <a:rPr lang="en-GB" b="1" i="1"/>
            <a:t>Political</a:t>
          </a:r>
          <a:endParaRPr lang="en-US"/>
        </a:p>
      </dgm:t>
    </dgm:pt>
    <dgm:pt modelId="{9072F4D6-CAB0-4847-8D96-B5BD86068A4A}" type="parTrans" cxnId="{62935BA3-791A-4C31-9A7D-9EDB1A71A0BD}">
      <dgm:prSet/>
      <dgm:spPr/>
      <dgm:t>
        <a:bodyPr/>
        <a:lstStyle/>
        <a:p>
          <a:endParaRPr lang="en-US"/>
        </a:p>
      </dgm:t>
    </dgm:pt>
    <dgm:pt modelId="{86E298CE-FD54-4EED-9731-49DAA44E56B5}" type="sibTrans" cxnId="{62935BA3-791A-4C31-9A7D-9EDB1A71A0BD}">
      <dgm:prSet/>
      <dgm:spPr/>
      <dgm:t>
        <a:bodyPr/>
        <a:lstStyle/>
        <a:p>
          <a:endParaRPr lang="en-US"/>
        </a:p>
      </dgm:t>
    </dgm:pt>
    <dgm:pt modelId="{BC958AC1-83DF-4896-860D-3CA173AC82E0}">
      <dgm:prSet/>
      <dgm:spPr/>
      <dgm:t>
        <a:bodyPr/>
        <a:lstStyle/>
        <a:p>
          <a:r>
            <a:rPr lang="en-GB" b="1"/>
            <a:t>Uk Minimum Wage Policies</a:t>
          </a:r>
          <a:endParaRPr lang="en-US"/>
        </a:p>
      </dgm:t>
    </dgm:pt>
    <dgm:pt modelId="{37276DDA-12C7-4DE5-8B13-53DA25E6994A}" type="parTrans" cxnId="{5785F4AB-BBE9-4EE7-8E15-F117C462AF9F}">
      <dgm:prSet/>
      <dgm:spPr/>
      <dgm:t>
        <a:bodyPr/>
        <a:lstStyle/>
        <a:p>
          <a:endParaRPr lang="en-US"/>
        </a:p>
      </dgm:t>
    </dgm:pt>
    <dgm:pt modelId="{D1098BF3-E1BF-47A6-A6F4-96B49CCB078A}" type="sibTrans" cxnId="{5785F4AB-BBE9-4EE7-8E15-F117C462AF9F}">
      <dgm:prSet/>
      <dgm:spPr/>
      <dgm:t>
        <a:bodyPr/>
        <a:lstStyle/>
        <a:p>
          <a:endParaRPr lang="en-US"/>
        </a:p>
      </dgm:t>
    </dgm:pt>
    <dgm:pt modelId="{72CCA7A8-B7EF-471D-8B68-3F3A422BE65E}">
      <dgm:prSet/>
      <dgm:spPr/>
      <dgm:t>
        <a:bodyPr/>
        <a:lstStyle/>
        <a:p>
          <a:r>
            <a:rPr lang="en-GB" b="1"/>
            <a:t>Immigration Policies</a:t>
          </a:r>
          <a:endParaRPr lang="en-US"/>
        </a:p>
      </dgm:t>
    </dgm:pt>
    <dgm:pt modelId="{CF438DEB-D0D5-490A-BA6A-D1CD48D7DBF3}" type="parTrans" cxnId="{56B79B95-51E7-4504-807C-458677460353}">
      <dgm:prSet/>
      <dgm:spPr/>
      <dgm:t>
        <a:bodyPr/>
        <a:lstStyle/>
        <a:p>
          <a:endParaRPr lang="en-US"/>
        </a:p>
      </dgm:t>
    </dgm:pt>
    <dgm:pt modelId="{574DC81A-6349-4F7B-A5FA-F7D49F78F042}" type="sibTrans" cxnId="{56B79B95-51E7-4504-807C-458677460353}">
      <dgm:prSet/>
      <dgm:spPr/>
      <dgm:t>
        <a:bodyPr/>
        <a:lstStyle/>
        <a:p>
          <a:endParaRPr lang="en-US"/>
        </a:p>
      </dgm:t>
    </dgm:pt>
    <dgm:pt modelId="{0341D969-C742-4B7E-B72E-F5B417B53E41}">
      <dgm:prSet/>
      <dgm:spPr/>
      <dgm:t>
        <a:bodyPr/>
        <a:lstStyle/>
        <a:p>
          <a:r>
            <a:rPr lang="en-GB" b="1"/>
            <a:t>Government Support Programs</a:t>
          </a:r>
          <a:endParaRPr lang="en-US"/>
        </a:p>
      </dgm:t>
    </dgm:pt>
    <dgm:pt modelId="{A5EF73DB-A135-453A-8526-59FFE378AB7E}" type="parTrans" cxnId="{CF1248D8-4148-4B41-8BAA-E85ACEFF9072}">
      <dgm:prSet/>
      <dgm:spPr/>
      <dgm:t>
        <a:bodyPr/>
        <a:lstStyle/>
        <a:p>
          <a:endParaRPr lang="en-US"/>
        </a:p>
      </dgm:t>
    </dgm:pt>
    <dgm:pt modelId="{D0BFD8B1-84CA-4507-B469-1CA484A120CB}" type="sibTrans" cxnId="{CF1248D8-4148-4B41-8BAA-E85ACEFF9072}">
      <dgm:prSet/>
      <dgm:spPr/>
      <dgm:t>
        <a:bodyPr/>
        <a:lstStyle/>
        <a:p>
          <a:endParaRPr lang="en-US"/>
        </a:p>
      </dgm:t>
    </dgm:pt>
    <dgm:pt modelId="{F41D3EE0-0781-45DB-825F-38953414B8A7}">
      <dgm:prSet/>
      <dgm:spPr/>
      <dgm:t>
        <a:bodyPr/>
        <a:lstStyle/>
        <a:p>
          <a:r>
            <a:rPr lang="en-GB" b="1"/>
            <a:t>Compliance Costs</a:t>
          </a:r>
          <a:endParaRPr lang="en-US"/>
        </a:p>
      </dgm:t>
    </dgm:pt>
    <dgm:pt modelId="{C625D4C7-3FBD-46F6-92F0-FA31579BD83F}" type="parTrans" cxnId="{8B9E553B-9DEB-46DE-BBB5-7C50442FA0AA}">
      <dgm:prSet/>
      <dgm:spPr/>
      <dgm:t>
        <a:bodyPr/>
        <a:lstStyle/>
        <a:p>
          <a:endParaRPr lang="en-US"/>
        </a:p>
      </dgm:t>
    </dgm:pt>
    <dgm:pt modelId="{60F1A0AE-EE2F-48F9-A11F-27988D2DF7E5}" type="sibTrans" cxnId="{8B9E553B-9DEB-46DE-BBB5-7C50442FA0AA}">
      <dgm:prSet/>
      <dgm:spPr/>
      <dgm:t>
        <a:bodyPr/>
        <a:lstStyle/>
        <a:p>
          <a:endParaRPr lang="en-US"/>
        </a:p>
      </dgm:t>
    </dgm:pt>
    <dgm:pt modelId="{6E0ABAC5-C881-4336-8B5A-AF1B665ED5AA}">
      <dgm:prSet/>
      <dgm:spPr/>
      <dgm:t>
        <a:bodyPr/>
        <a:lstStyle/>
        <a:p>
          <a:pPr>
            <a:defRPr b="1"/>
          </a:pPr>
          <a:r>
            <a:rPr lang="en-GB" b="1" i="1"/>
            <a:t>Economic </a:t>
          </a:r>
          <a:endParaRPr lang="en-US"/>
        </a:p>
      </dgm:t>
    </dgm:pt>
    <dgm:pt modelId="{72EE2AEF-954C-48A1-9086-1D871DFD2BBE}" type="parTrans" cxnId="{BDA7985B-0961-4446-95ED-A55A2B0284AA}">
      <dgm:prSet/>
      <dgm:spPr/>
      <dgm:t>
        <a:bodyPr/>
        <a:lstStyle/>
        <a:p>
          <a:endParaRPr lang="en-US"/>
        </a:p>
      </dgm:t>
    </dgm:pt>
    <dgm:pt modelId="{FF48FD8E-4140-4228-B96F-16EEFB6704C9}" type="sibTrans" cxnId="{BDA7985B-0961-4446-95ED-A55A2B0284AA}">
      <dgm:prSet/>
      <dgm:spPr/>
      <dgm:t>
        <a:bodyPr/>
        <a:lstStyle/>
        <a:p>
          <a:endParaRPr lang="en-US"/>
        </a:p>
      </dgm:t>
    </dgm:pt>
    <dgm:pt modelId="{F5EB83FF-332B-4CC0-BE97-46CB233C1FEA}">
      <dgm:prSet/>
      <dgm:spPr/>
      <dgm:t>
        <a:bodyPr/>
        <a:lstStyle/>
        <a:p>
          <a:r>
            <a:rPr lang="en-GB" b="1"/>
            <a:t>UK Inflation rate</a:t>
          </a:r>
          <a:endParaRPr lang="en-US"/>
        </a:p>
      </dgm:t>
    </dgm:pt>
    <dgm:pt modelId="{19326750-EE5A-49C1-82F9-39E080416ACD}" type="parTrans" cxnId="{D7DDCA98-F00B-4877-B035-3F8C1BD9D3C0}">
      <dgm:prSet/>
      <dgm:spPr/>
      <dgm:t>
        <a:bodyPr/>
        <a:lstStyle/>
        <a:p>
          <a:endParaRPr lang="en-US"/>
        </a:p>
      </dgm:t>
    </dgm:pt>
    <dgm:pt modelId="{8E4FF279-CBE8-4F68-ACB8-7A76815B792F}" type="sibTrans" cxnId="{D7DDCA98-F00B-4877-B035-3F8C1BD9D3C0}">
      <dgm:prSet/>
      <dgm:spPr/>
      <dgm:t>
        <a:bodyPr/>
        <a:lstStyle/>
        <a:p>
          <a:endParaRPr lang="en-US"/>
        </a:p>
      </dgm:t>
    </dgm:pt>
    <dgm:pt modelId="{4AE264AC-353B-4CF9-B231-AB1FA936FDCE}">
      <dgm:prSet/>
      <dgm:spPr/>
      <dgm:t>
        <a:bodyPr/>
        <a:lstStyle/>
        <a:p>
          <a:r>
            <a:rPr lang="en-GB" b="1"/>
            <a:t>Economic Competition</a:t>
          </a:r>
          <a:endParaRPr lang="en-US"/>
        </a:p>
      </dgm:t>
    </dgm:pt>
    <dgm:pt modelId="{2BCDDD39-515C-4071-B1FC-B5F9E754788A}" type="parTrans" cxnId="{6EE8CC20-C5F8-4335-99DB-2E27BD9D60FA}">
      <dgm:prSet/>
      <dgm:spPr/>
      <dgm:t>
        <a:bodyPr/>
        <a:lstStyle/>
        <a:p>
          <a:endParaRPr lang="en-US"/>
        </a:p>
      </dgm:t>
    </dgm:pt>
    <dgm:pt modelId="{9166473C-B785-4BD5-8ACE-34C5E5970C78}" type="sibTrans" cxnId="{6EE8CC20-C5F8-4335-99DB-2E27BD9D60FA}">
      <dgm:prSet/>
      <dgm:spPr/>
      <dgm:t>
        <a:bodyPr/>
        <a:lstStyle/>
        <a:p>
          <a:endParaRPr lang="en-US"/>
        </a:p>
      </dgm:t>
    </dgm:pt>
    <dgm:pt modelId="{7C28076F-85D0-44D1-A85A-3525B6D9616E}">
      <dgm:prSet/>
      <dgm:spPr/>
      <dgm:t>
        <a:bodyPr/>
        <a:lstStyle/>
        <a:p>
          <a:r>
            <a:rPr lang="en-GB" b="1"/>
            <a:t>Market Competition</a:t>
          </a:r>
          <a:endParaRPr lang="en-US"/>
        </a:p>
      </dgm:t>
    </dgm:pt>
    <dgm:pt modelId="{C4D9F54A-DA10-45D4-8CCC-18187CB403B9}" type="parTrans" cxnId="{FA4DF845-FD82-477B-924D-2457EF1D7605}">
      <dgm:prSet/>
      <dgm:spPr/>
      <dgm:t>
        <a:bodyPr/>
        <a:lstStyle/>
        <a:p>
          <a:endParaRPr lang="en-US"/>
        </a:p>
      </dgm:t>
    </dgm:pt>
    <dgm:pt modelId="{394C5D5C-E760-4544-85CB-8C0B94636462}" type="sibTrans" cxnId="{FA4DF845-FD82-477B-924D-2457EF1D7605}">
      <dgm:prSet/>
      <dgm:spPr/>
      <dgm:t>
        <a:bodyPr/>
        <a:lstStyle/>
        <a:p>
          <a:endParaRPr lang="en-US"/>
        </a:p>
      </dgm:t>
    </dgm:pt>
    <dgm:pt modelId="{EAA44E73-8A75-4AFE-A8CF-6B7FC7E9F522}">
      <dgm:prSet/>
      <dgm:spPr/>
      <dgm:t>
        <a:bodyPr/>
        <a:lstStyle/>
        <a:p>
          <a:pPr>
            <a:defRPr b="1"/>
          </a:pPr>
          <a:r>
            <a:rPr lang="en-GB" b="1" i="1"/>
            <a:t>Social</a:t>
          </a:r>
          <a:endParaRPr lang="en-US"/>
        </a:p>
      </dgm:t>
    </dgm:pt>
    <dgm:pt modelId="{1CA8FF63-2DC6-4DF2-84FA-A63B7816F572}" type="parTrans" cxnId="{75780061-479B-48D2-8892-270A6DF1B868}">
      <dgm:prSet/>
      <dgm:spPr/>
      <dgm:t>
        <a:bodyPr/>
        <a:lstStyle/>
        <a:p>
          <a:endParaRPr lang="en-US"/>
        </a:p>
      </dgm:t>
    </dgm:pt>
    <dgm:pt modelId="{BFA39B43-7DD6-4A3F-A45F-31B480A073CC}" type="sibTrans" cxnId="{75780061-479B-48D2-8892-270A6DF1B868}">
      <dgm:prSet/>
      <dgm:spPr/>
      <dgm:t>
        <a:bodyPr/>
        <a:lstStyle/>
        <a:p>
          <a:endParaRPr lang="en-US"/>
        </a:p>
      </dgm:t>
    </dgm:pt>
    <dgm:pt modelId="{D48C971B-92EE-4565-B965-D929B6E4E064}">
      <dgm:prSet/>
      <dgm:spPr/>
      <dgm:t>
        <a:bodyPr/>
        <a:lstStyle/>
        <a:p>
          <a:r>
            <a:rPr lang="en-GB" b="1"/>
            <a:t>Work-Life Balance Expectations</a:t>
          </a:r>
          <a:endParaRPr lang="en-US"/>
        </a:p>
      </dgm:t>
    </dgm:pt>
    <dgm:pt modelId="{ACE89FD4-43F2-4AEC-9BFF-0CE62080F920}" type="parTrans" cxnId="{E42A7501-DE50-4D8F-8816-875E2A67D2E2}">
      <dgm:prSet/>
      <dgm:spPr/>
      <dgm:t>
        <a:bodyPr/>
        <a:lstStyle/>
        <a:p>
          <a:endParaRPr lang="en-US"/>
        </a:p>
      </dgm:t>
    </dgm:pt>
    <dgm:pt modelId="{AB9E238B-8227-4C48-A4E7-D7BD59DCBE1D}" type="sibTrans" cxnId="{E42A7501-DE50-4D8F-8816-875E2A67D2E2}">
      <dgm:prSet/>
      <dgm:spPr/>
      <dgm:t>
        <a:bodyPr/>
        <a:lstStyle/>
        <a:p>
          <a:endParaRPr lang="en-US"/>
        </a:p>
      </dgm:t>
    </dgm:pt>
    <dgm:pt modelId="{F9AFE12D-1709-4C21-A0C1-DAA4EF9A5813}">
      <dgm:prSet/>
      <dgm:spPr/>
      <dgm:t>
        <a:bodyPr/>
        <a:lstStyle/>
        <a:p>
          <a:r>
            <a:rPr lang="en-GB" b="1"/>
            <a:t>Negative Industry Perception</a:t>
          </a:r>
          <a:endParaRPr lang="en-US"/>
        </a:p>
      </dgm:t>
    </dgm:pt>
    <dgm:pt modelId="{C64272A1-EA77-45C5-96A6-D26764E88C24}" type="parTrans" cxnId="{79C74F3F-83F5-4D49-96F5-04FE261E3A7C}">
      <dgm:prSet/>
      <dgm:spPr/>
      <dgm:t>
        <a:bodyPr/>
        <a:lstStyle/>
        <a:p>
          <a:endParaRPr lang="en-US"/>
        </a:p>
      </dgm:t>
    </dgm:pt>
    <dgm:pt modelId="{1CBB5EC8-6A94-4DEB-91B5-28395DCAB4F3}" type="sibTrans" cxnId="{79C74F3F-83F5-4D49-96F5-04FE261E3A7C}">
      <dgm:prSet/>
      <dgm:spPr/>
      <dgm:t>
        <a:bodyPr/>
        <a:lstStyle/>
        <a:p>
          <a:endParaRPr lang="en-US"/>
        </a:p>
      </dgm:t>
    </dgm:pt>
    <dgm:pt modelId="{D3F26E0F-6E3A-4B62-BAAB-4DB70523BD25}">
      <dgm:prSet/>
      <dgm:spPr/>
      <dgm:t>
        <a:bodyPr/>
        <a:lstStyle/>
        <a:p>
          <a:r>
            <a:rPr lang="en-GB" b="1"/>
            <a:t>Demographic Shifts</a:t>
          </a:r>
          <a:endParaRPr lang="en-US"/>
        </a:p>
      </dgm:t>
    </dgm:pt>
    <dgm:pt modelId="{9601C493-8F8E-42FA-859F-759DF261E5AE}" type="parTrans" cxnId="{1938D5B0-893A-49B8-B350-8A9395640649}">
      <dgm:prSet/>
      <dgm:spPr/>
      <dgm:t>
        <a:bodyPr/>
        <a:lstStyle/>
        <a:p>
          <a:endParaRPr lang="en-US"/>
        </a:p>
      </dgm:t>
    </dgm:pt>
    <dgm:pt modelId="{2FF54A02-DFFF-4923-9280-E8FD3C1840D9}" type="sibTrans" cxnId="{1938D5B0-893A-49B8-B350-8A9395640649}">
      <dgm:prSet/>
      <dgm:spPr/>
      <dgm:t>
        <a:bodyPr/>
        <a:lstStyle/>
        <a:p>
          <a:endParaRPr lang="en-US"/>
        </a:p>
      </dgm:t>
    </dgm:pt>
    <dgm:pt modelId="{DB3F6E15-FA28-4B91-9862-AAF46606E228}">
      <dgm:prSet/>
      <dgm:spPr/>
      <dgm:t>
        <a:bodyPr/>
        <a:lstStyle/>
        <a:p>
          <a:pPr>
            <a:defRPr b="1"/>
          </a:pPr>
          <a:r>
            <a:rPr lang="en-GB" b="1" i="1"/>
            <a:t>Technological</a:t>
          </a:r>
          <a:endParaRPr lang="en-US"/>
        </a:p>
      </dgm:t>
    </dgm:pt>
    <dgm:pt modelId="{1A4601D9-4592-4AFB-B550-0373D2B540DF}" type="parTrans" cxnId="{5D94CEA1-CE30-4A1F-BFEF-E601020FAF1B}">
      <dgm:prSet/>
      <dgm:spPr/>
      <dgm:t>
        <a:bodyPr/>
        <a:lstStyle/>
        <a:p>
          <a:endParaRPr lang="en-US"/>
        </a:p>
      </dgm:t>
    </dgm:pt>
    <dgm:pt modelId="{BCEC5808-B876-49CA-A69E-EC9C40E98A3F}" type="sibTrans" cxnId="{5D94CEA1-CE30-4A1F-BFEF-E601020FAF1B}">
      <dgm:prSet/>
      <dgm:spPr/>
      <dgm:t>
        <a:bodyPr/>
        <a:lstStyle/>
        <a:p>
          <a:endParaRPr lang="en-US"/>
        </a:p>
      </dgm:t>
    </dgm:pt>
    <dgm:pt modelId="{03B23B3E-FD16-4D40-8B6F-9B784417CE17}">
      <dgm:prSet/>
      <dgm:spPr/>
      <dgm:t>
        <a:bodyPr/>
        <a:lstStyle/>
        <a:p>
          <a:r>
            <a:rPr lang="en-GB" b="1"/>
            <a:t>Automation and Robotics</a:t>
          </a:r>
          <a:endParaRPr lang="en-US"/>
        </a:p>
      </dgm:t>
    </dgm:pt>
    <dgm:pt modelId="{2EFF4F1C-3620-45E2-BCDB-09AAD1C8A2D6}" type="parTrans" cxnId="{ED8F0368-DE81-48A6-922B-77FD4B3764F9}">
      <dgm:prSet/>
      <dgm:spPr/>
      <dgm:t>
        <a:bodyPr/>
        <a:lstStyle/>
        <a:p>
          <a:endParaRPr lang="en-US"/>
        </a:p>
      </dgm:t>
    </dgm:pt>
    <dgm:pt modelId="{F01391CA-F5D5-494D-BDCF-BAB5E329BE09}" type="sibTrans" cxnId="{ED8F0368-DE81-48A6-922B-77FD4B3764F9}">
      <dgm:prSet/>
      <dgm:spPr/>
      <dgm:t>
        <a:bodyPr/>
        <a:lstStyle/>
        <a:p>
          <a:endParaRPr lang="en-US"/>
        </a:p>
      </dgm:t>
    </dgm:pt>
    <dgm:pt modelId="{F2CE5152-9712-4BE3-836E-60F86BD8C151}">
      <dgm:prSet/>
      <dgm:spPr/>
      <dgm:t>
        <a:bodyPr/>
        <a:lstStyle/>
        <a:p>
          <a:r>
            <a:rPr lang="en-GB" b="1"/>
            <a:t>Digital Workforce Management</a:t>
          </a:r>
          <a:endParaRPr lang="en-US"/>
        </a:p>
      </dgm:t>
    </dgm:pt>
    <dgm:pt modelId="{902E6D79-6D90-442E-A2B5-77A471156FB0}" type="parTrans" cxnId="{99F6C0E9-9734-4EB6-9CA9-AFA88AC4EFC2}">
      <dgm:prSet/>
      <dgm:spPr/>
      <dgm:t>
        <a:bodyPr/>
        <a:lstStyle/>
        <a:p>
          <a:endParaRPr lang="en-US"/>
        </a:p>
      </dgm:t>
    </dgm:pt>
    <dgm:pt modelId="{715034CF-A4CE-41FC-83A3-624AB086AA78}" type="sibTrans" cxnId="{99F6C0E9-9734-4EB6-9CA9-AFA88AC4EFC2}">
      <dgm:prSet/>
      <dgm:spPr/>
      <dgm:t>
        <a:bodyPr/>
        <a:lstStyle/>
        <a:p>
          <a:endParaRPr lang="en-US"/>
        </a:p>
      </dgm:t>
    </dgm:pt>
    <dgm:pt modelId="{AFB502C5-73C6-4F62-B401-DCB7131DD817}">
      <dgm:prSet/>
      <dgm:spPr/>
      <dgm:t>
        <a:bodyPr/>
        <a:lstStyle/>
        <a:p>
          <a:r>
            <a:rPr lang="en-GB" b="1"/>
            <a:t>Online Recruitment Platforms</a:t>
          </a:r>
          <a:endParaRPr lang="en-US"/>
        </a:p>
      </dgm:t>
    </dgm:pt>
    <dgm:pt modelId="{13D55CFE-E4CB-4AB8-8DCA-C40A2A9B745E}" type="parTrans" cxnId="{9888A9EB-3848-44CA-BE43-49A6295427C2}">
      <dgm:prSet/>
      <dgm:spPr/>
      <dgm:t>
        <a:bodyPr/>
        <a:lstStyle/>
        <a:p>
          <a:endParaRPr lang="en-US"/>
        </a:p>
      </dgm:t>
    </dgm:pt>
    <dgm:pt modelId="{BF139BF6-B575-4B9C-95FD-FFBBE2C430D1}" type="sibTrans" cxnId="{9888A9EB-3848-44CA-BE43-49A6295427C2}">
      <dgm:prSet/>
      <dgm:spPr/>
      <dgm:t>
        <a:bodyPr/>
        <a:lstStyle/>
        <a:p>
          <a:endParaRPr lang="en-US"/>
        </a:p>
      </dgm:t>
    </dgm:pt>
    <dgm:pt modelId="{9A85FE8A-AC99-4CC5-8C98-1FE7491AAC0F}" type="pres">
      <dgm:prSet presAssocID="{1C3ABB77-CEF0-4BFF-B00D-C640BB319E88}" presName="Name0" presStyleCnt="0">
        <dgm:presLayoutVars>
          <dgm:dir/>
          <dgm:animLvl val="lvl"/>
          <dgm:resizeHandles val="exact"/>
        </dgm:presLayoutVars>
      </dgm:prSet>
      <dgm:spPr/>
    </dgm:pt>
    <dgm:pt modelId="{C99226EE-8169-42F2-8308-34069A1BEA37}" type="pres">
      <dgm:prSet presAssocID="{19366D82-07D8-44D4-9423-00D630BC8560}" presName="composite" presStyleCnt="0"/>
      <dgm:spPr/>
    </dgm:pt>
    <dgm:pt modelId="{377A77BF-D843-4710-A915-17E027DB570E}" type="pres">
      <dgm:prSet presAssocID="{19366D82-07D8-44D4-9423-00D630BC856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F9227910-A14C-4C16-8B0E-B066108D73E7}" type="pres">
      <dgm:prSet presAssocID="{19366D82-07D8-44D4-9423-00D630BC8560}" presName="desTx" presStyleLbl="alignAccFollowNode1" presStyleIdx="0" presStyleCnt="4">
        <dgm:presLayoutVars>
          <dgm:bulletEnabled val="1"/>
        </dgm:presLayoutVars>
      </dgm:prSet>
      <dgm:spPr/>
    </dgm:pt>
    <dgm:pt modelId="{D3717317-9DAC-4076-85D2-37E779F6D9AC}" type="pres">
      <dgm:prSet presAssocID="{86E298CE-FD54-4EED-9731-49DAA44E56B5}" presName="space" presStyleCnt="0"/>
      <dgm:spPr/>
    </dgm:pt>
    <dgm:pt modelId="{453605F4-5E9B-4EA8-92CF-D745E8695325}" type="pres">
      <dgm:prSet presAssocID="{6E0ABAC5-C881-4336-8B5A-AF1B665ED5AA}" presName="composite" presStyleCnt="0"/>
      <dgm:spPr/>
    </dgm:pt>
    <dgm:pt modelId="{4DCE8888-E4DA-4E42-AFB4-81312B76FBDF}" type="pres">
      <dgm:prSet presAssocID="{6E0ABAC5-C881-4336-8B5A-AF1B665ED5A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58A423DE-17A4-4868-9293-1FAF15E161F4}" type="pres">
      <dgm:prSet presAssocID="{6E0ABAC5-C881-4336-8B5A-AF1B665ED5AA}" presName="desTx" presStyleLbl="alignAccFollowNode1" presStyleIdx="1" presStyleCnt="4">
        <dgm:presLayoutVars>
          <dgm:bulletEnabled val="1"/>
        </dgm:presLayoutVars>
      </dgm:prSet>
      <dgm:spPr/>
    </dgm:pt>
    <dgm:pt modelId="{4DC52C74-9235-4F43-9BDA-A4A648834239}" type="pres">
      <dgm:prSet presAssocID="{FF48FD8E-4140-4228-B96F-16EEFB6704C9}" presName="space" presStyleCnt="0"/>
      <dgm:spPr/>
    </dgm:pt>
    <dgm:pt modelId="{0E6732C2-F1C1-4B77-8F92-40674AC73B37}" type="pres">
      <dgm:prSet presAssocID="{EAA44E73-8A75-4AFE-A8CF-6B7FC7E9F522}" presName="composite" presStyleCnt="0"/>
      <dgm:spPr/>
    </dgm:pt>
    <dgm:pt modelId="{531A577B-EEA7-4BCD-B94F-1368C3CC1DA0}" type="pres">
      <dgm:prSet presAssocID="{EAA44E73-8A75-4AFE-A8CF-6B7FC7E9F522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4D19FE7-E31C-4F80-8992-C63A0286AE63}" type="pres">
      <dgm:prSet presAssocID="{EAA44E73-8A75-4AFE-A8CF-6B7FC7E9F522}" presName="desTx" presStyleLbl="alignAccFollowNode1" presStyleIdx="2" presStyleCnt="4">
        <dgm:presLayoutVars>
          <dgm:bulletEnabled val="1"/>
        </dgm:presLayoutVars>
      </dgm:prSet>
      <dgm:spPr/>
    </dgm:pt>
    <dgm:pt modelId="{20851ECE-FCC3-4616-931B-A053AE0CA3D7}" type="pres">
      <dgm:prSet presAssocID="{BFA39B43-7DD6-4A3F-A45F-31B480A073CC}" presName="space" presStyleCnt="0"/>
      <dgm:spPr/>
    </dgm:pt>
    <dgm:pt modelId="{54BD672B-998E-4B68-8012-F098051A2913}" type="pres">
      <dgm:prSet presAssocID="{DB3F6E15-FA28-4B91-9862-AAF46606E228}" presName="composite" presStyleCnt="0"/>
      <dgm:spPr/>
    </dgm:pt>
    <dgm:pt modelId="{DDFF8B9D-65D5-4476-8D36-6EBD85BFA85F}" type="pres">
      <dgm:prSet presAssocID="{DB3F6E15-FA28-4B91-9862-AAF46606E228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3A6B0AE4-8051-4473-B836-8E8DD8FCDAC0}" type="pres">
      <dgm:prSet presAssocID="{DB3F6E15-FA28-4B91-9862-AAF46606E228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E42A7501-DE50-4D8F-8816-875E2A67D2E2}" srcId="{EAA44E73-8A75-4AFE-A8CF-6B7FC7E9F522}" destId="{D48C971B-92EE-4565-B965-D929B6E4E064}" srcOrd="0" destOrd="0" parTransId="{ACE89FD4-43F2-4AEC-9BFF-0CE62080F920}" sibTransId="{AB9E238B-8227-4C48-A4E7-D7BD59DCBE1D}"/>
    <dgm:cxn modelId="{2D2FA601-FF7D-4595-9DE6-1BC3E2EE3FEF}" type="presOf" srcId="{4AE264AC-353B-4CF9-B231-AB1FA936FDCE}" destId="{58A423DE-17A4-4868-9293-1FAF15E161F4}" srcOrd="0" destOrd="1" presId="urn:microsoft.com/office/officeart/2005/8/layout/hList1"/>
    <dgm:cxn modelId="{C5E4DE03-BC9B-4CA8-BD5A-ADF36B94ACB7}" type="presOf" srcId="{BC958AC1-83DF-4896-860D-3CA173AC82E0}" destId="{F9227910-A14C-4C16-8B0E-B066108D73E7}" srcOrd="0" destOrd="0" presId="urn:microsoft.com/office/officeart/2005/8/layout/hList1"/>
    <dgm:cxn modelId="{E7035104-B1C9-4840-BC90-7C7A60B1B9FF}" type="presOf" srcId="{F2CE5152-9712-4BE3-836E-60F86BD8C151}" destId="{3A6B0AE4-8051-4473-B836-8E8DD8FCDAC0}" srcOrd="0" destOrd="1" presId="urn:microsoft.com/office/officeart/2005/8/layout/hList1"/>
    <dgm:cxn modelId="{7A9B3511-DDE9-4C19-BB98-95436F271D29}" type="presOf" srcId="{1C3ABB77-CEF0-4BFF-B00D-C640BB319E88}" destId="{9A85FE8A-AC99-4CC5-8C98-1FE7491AAC0F}" srcOrd="0" destOrd="0" presId="urn:microsoft.com/office/officeart/2005/8/layout/hList1"/>
    <dgm:cxn modelId="{6EE8CC20-C5F8-4335-99DB-2E27BD9D60FA}" srcId="{6E0ABAC5-C881-4336-8B5A-AF1B665ED5AA}" destId="{4AE264AC-353B-4CF9-B231-AB1FA936FDCE}" srcOrd="1" destOrd="0" parTransId="{2BCDDD39-515C-4071-B1FC-B5F9E754788A}" sibTransId="{9166473C-B785-4BD5-8ACE-34C5E5970C78}"/>
    <dgm:cxn modelId="{8B9E553B-9DEB-46DE-BBB5-7C50442FA0AA}" srcId="{19366D82-07D8-44D4-9423-00D630BC8560}" destId="{F41D3EE0-0781-45DB-825F-38953414B8A7}" srcOrd="3" destOrd="0" parTransId="{C625D4C7-3FBD-46F6-92F0-FA31579BD83F}" sibTransId="{60F1A0AE-EE2F-48F9-A11F-27988D2DF7E5}"/>
    <dgm:cxn modelId="{79C74F3F-83F5-4D49-96F5-04FE261E3A7C}" srcId="{EAA44E73-8A75-4AFE-A8CF-6B7FC7E9F522}" destId="{F9AFE12D-1709-4C21-A0C1-DAA4EF9A5813}" srcOrd="1" destOrd="0" parTransId="{C64272A1-EA77-45C5-96A6-D26764E88C24}" sibTransId="{1CBB5EC8-6A94-4DEB-91B5-28395DCAB4F3}"/>
    <dgm:cxn modelId="{BDA7985B-0961-4446-95ED-A55A2B0284AA}" srcId="{1C3ABB77-CEF0-4BFF-B00D-C640BB319E88}" destId="{6E0ABAC5-C881-4336-8B5A-AF1B665ED5AA}" srcOrd="1" destOrd="0" parTransId="{72EE2AEF-954C-48A1-9086-1D871DFD2BBE}" sibTransId="{FF48FD8E-4140-4228-B96F-16EEFB6704C9}"/>
    <dgm:cxn modelId="{75780061-479B-48D2-8892-270A6DF1B868}" srcId="{1C3ABB77-CEF0-4BFF-B00D-C640BB319E88}" destId="{EAA44E73-8A75-4AFE-A8CF-6B7FC7E9F522}" srcOrd="2" destOrd="0" parTransId="{1CA8FF63-2DC6-4DF2-84FA-A63B7816F572}" sibTransId="{BFA39B43-7DD6-4A3F-A45F-31B480A073CC}"/>
    <dgm:cxn modelId="{21E38341-2F0A-4744-B784-36382DB2B4BE}" type="presOf" srcId="{03B23B3E-FD16-4D40-8B6F-9B784417CE17}" destId="{3A6B0AE4-8051-4473-B836-8E8DD8FCDAC0}" srcOrd="0" destOrd="0" presId="urn:microsoft.com/office/officeart/2005/8/layout/hList1"/>
    <dgm:cxn modelId="{368A5643-E6B4-4957-AE73-621873B1B9C9}" type="presOf" srcId="{0341D969-C742-4B7E-B72E-F5B417B53E41}" destId="{F9227910-A14C-4C16-8B0E-B066108D73E7}" srcOrd="0" destOrd="2" presId="urn:microsoft.com/office/officeart/2005/8/layout/hList1"/>
    <dgm:cxn modelId="{A63CE763-A70D-44AC-A684-5C920963D4EC}" type="presOf" srcId="{D48C971B-92EE-4565-B965-D929B6E4E064}" destId="{74D19FE7-E31C-4F80-8992-C63A0286AE63}" srcOrd="0" destOrd="0" presId="urn:microsoft.com/office/officeart/2005/8/layout/hList1"/>
    <dgm:cxn modelId="{CE047E64-62E0-4DB8-B771-33B178EA345F}" type="presOf" srcId="{F9AFE12D-1709-4C21-A0C1-DAA4EF9A5813}" destId="{74D19FE7-E31C-4F80-8992-C63A0286AE63}" srcOrd="0" destOrd="1" presId="urn:microsoft.com/office/officeart/2005/8/layout/hList1"/>
    <dgm:cxn modelId="{FA4DF845-FD82-477B-924D-2457EF1D7605}" srcId="{6E0ABAC5-C881-4336-8B5A-AF1B665ED5AA}" destId="{7C28076F-85D0-44D1-A85A-3525B6D9616E}" srcOrd="2" destOrd="0" parTransId="{C4D9F54A-DA10-45D4-8CCC-18187CB403B9}" sibTransId="{394C5D5C-E760-4544-85CB-8C0B94636462}"/>
    <dgm:cxn modelId="{9861FA65-525D-4947-B8C3-7FF15159B098}" type="presOf" srcId="{19366D82-07D8-44D4-9423-00D630BC8560}" destId="{377A77BF-D843-4710-A915-17E027DB570E}" srcOrd="0" destOrd="0" presId="urn:microsoft.com/office/officeart/2005/8/layout/hList1"/>
    <dgm:cxn modelId="{ED8F0368-DE81-48A6-922B-77FD4B3764F9}" srcId="{DB3F6E15-FA28-4B91-9862-AAF46606E228}" destId="{03B23B3E-FD16-4D40-8B6F-9B784417CE17}" srcOrd="0" destOrd="0" parTransId="{2EFF4F1C-3620-45E2-BCDB-09AAD1C8A2D6}" sibTransId="{F01391CA-F5D5-494D-BDCF-BAB5E329BE09}"/>
    <dgm:cxn modelId="{119DAB68-1893-4B86-946F-C8E834A73155}" type="presOf" srcId="{DB3F6E15-FA28-4B91-9862-AAF46606E228}" destId="{DDFF8B9D-65D5-4476-8D36-6EBD85BFA85F}" srcOrd="0" destOrd="0" presId="urn:microsoft.com/office/officeart/2005/8/layout/hList1"/>
    <dgm:cxn modelId="{1924F37E-1D34-4278-A03D-BE994B288AC7}" type="presOf" srcId="{F41D3EE0-0781-45DB-825F-38953414B8A7}" destId="{F9227910-A14C-4C16-8B0E-B066108D73E7}" srcOrd="0" destOrd="3" presId="urn:microsoft.com/office/officeart/2005/8/layout/hList1"/>
    <dgm:cxn modelId="{08A5E380-13B1-43B9-BE19-9B38CA7FE12D}" type="presOf" srcId="{AFB502C5-73C6-4F62-B401-DCB7131DD817}" destId="{3A6B0AE4-8051-4473-B836-8E8DD8FCDAC0}" srcOrd="0" destOrd="2" presId="urn:microsoft.com/office/officeart/2005/8/layout/hList1"/>
    <dgm:cxn modelId="{56B79B95-51E7-4504-807C-458677460353}" srcId="{19366D82-07D8-44D4-9423-00D630BC8560}" destId="{72CCA7A8-B7EF-471D-8B68-3F3A422BE65E}" srcOrd="1" destOrd="0" parTransId="{CF438DEB-D0D5-490A-BA6A-D1CD48D7DBF3}" sibTransId="{574DC81A-6349-4F7B-A5FA-F7D49F78F042}"/>
    <dgm:cxn modelId="{D7DDCA98-F00B-4877-B035-3F8C1BD9D3C0}" srcId="{6E0ABAC5-C881-4336-8B5A-AF1B665ED5AA}" destId="{F5EB83FF-332B-4CC0-BE97-46CB233C1FEA}" srcOrd="0" destOrd="0" parTransId="{19326750-EE5A-49C1-82F9-39E080416ACD}" sibTransId="{8E4FF279-CBE8-4F68-ACB8-7A76815B792F}"/>
    <dgm:cxn modelId="{5D94CEA1-CE30-4A1F-BFEF-E601020FAF1B}" srcId="{1C3ABB77-CEF0-4BFF-B00D-C640BB319E88}" destId="{DB3F6E15-FA28-4B91-9862-AAF46606E228}" srcOrd="3" destOrd="0" parTransId="{1A4601D9-4592-4AFB-B550-0373D2B540DF}" sibTransId="{BCEC5808-B876-49CA-A69E-EC9C40E98A3F}"/>
    <dgm:cxn modelId="{62935BA3-791A-4C31-9A7D-9EDB1A71A0BD}" srcId="{1C3ABB77-CEF0-4BFF-B00D-C640BB319E88}" destId="{19366D82-07D8-44D4-9423-00D630BC8560}" srcOrd="0" destOrd="0" parTransId="{9072F4D6-CAB0-4847-8D96-B5BD86068A4A}" sibTransId="{86E298CE-FD54-4EED-9731-49DAA44E56B5}"/>
    <dgm:cxn modelId="{5785F4AB-BBE9-4EE7-8E15-F117C462AF9F}" srcId="{19366D82-07D8-44D4-9423-00D630BC8560}" destId="{BC958AC1-83DF-4896-860D-3CA173AC82E0}" srcOrd="0" destOrd="0" parTransId="{37276DDA-12C7-4DE5-8B13-53DA25E6994A}" sibTransId="{D1098BF3-E1BF-47A6-A6F4-96B49CCB078A}"/>
    <dgm:cxn modelId="{1938D5B0-893A-49B8-B350-8A9395640649}" srcId="{EAA44E73-8A75-4AFE-A8CF-6B7FC7E9F522}" destId="{D3F26E0F-6E3A-4B62-BAAB-4DB70523BD25}" srcOrd="2" destOrd="0" parTransId="{9601C493-8F8E-42FA-859F-759DF261E5AE}" sibTransId="{2FF54A02-DFFF-4923-9280-E8FD3C1840D9}"/>
    <dgm:cxn modelId="{1D26E7C1-C0DD-481F-8F5F-7E244DA4EC63}" type="presOf" srcId="{D3F26E0F-6E3A-4B62-BAAB-4DB70523BD25}" destId="{74D19FE7-E31C-4F80-8992-C63A0286AE63}" srcOrd="0" destOrd="2" presId="urn:microsoft.com/office/officeart/2005/8/layout/hList1"/>
    <dgm:cxn modelId="{CF1248D8-4148-4B41-8BAA-E85ACEFF9072}" srcId="{19366D82-07D8-44D4-9423-00D630BC8560}" destId="{0341D969-C742-4B7E-B72E-F5B417B53E41}" srcOrd="2" destOrd="0" parTransId="{A5EF73DB-A135-453A-8526-59FFE378AB7E}" sibTransId="{D0BFD8B1-84CA-4507-B469-1CA484A120CB}"/>
    <dgm:cxn modelId="{E4921ADD-9447-4F6D-8A4B-6CCBDE98E38E}" type="presOf" srcId="{72CCA7A8-B7EF-471D-8B68-3F3A422BE65E}" destId="{F9227910-A14C-4C16-8B0E-B066108D73E7}" srcOrd="0" destOrd="1" presId="urn:microsoft.com/office/officeart/2005/8/layout/hList1"/>
    <dgm:cxn modelId="{1FAB2DDD-2682-4DB1-B3A7-FF0081AB4D13}" type="presOf" srcId="{EAA44E73-8A75-4AFE-A8CF-6B7FC7E9F522}" destId="{531A577B-EEA7-4BCD-B94F-1368C3CC1DA0}" srcOrd="0" destOrd="0" presId="urn:microsoft.com/office/officeart/2005/8/layout/hList1"/>
    <dgm:cxn modelId="{8648B0E1-566D-401C-9E99-BBF4C71B7D72}" type="presOf" srcId="{F5EB83FF-332B-4CC0-BE97-46CB233C1FEA}" destId="{58A423DE-17A4-4868-9293-1FAF15E161F4}" srcOrd="0" destOrd="0" presId="urn:microsoft.com/office/officeart/2005/8/layout/hList1"/>
    <dgm:cxn modelId="{99F6C0E9-9734-4EB6-9CA9-AFA88AC4EFC2}" srcId="{DB3F6E15-FA28-4B91-9862-AAF46606E228}" destId="{F2CE5152-9712-4BE3-836E-60F86BD8C151}" srcOrd="1" destOrd="0" parTransId="{902E6D79-6D90-442E-A2B5-77A471156FB0}" sibTransId="{715034CF-A4CE-41FC-83A3-624AB086AA78}"/>
    <dgm:cxn modelId="{9888A9EB-3848-44CA-BE43-49A6295427C2}" srcId="{DB3F6E15-FA28-4B91-9862-AAF46606E228}" destId="{AFB502C5-73C6-4F62-B401-DCB7131DD817}" srcOrd="2" destOrd="0" parTransId="{13D55CFE-E4CB-4AB8-8DCA-C40A2A9B745E}" sibTransId="{BF139BF6-B575-4B9C-95FD-FFBBE2C430D1}"/>
    <dgm:cxn modelId="{154BBEEF-00C7-4714-B62A-3C43BC779F14}" type="presOf" srcId="{6E0ABAC5-C881-4336-8B5A-AF1B665ED5AA}" destId="{4DCE8888-E4DA-4E42-AFB4-81312B76FBDF}" srcOrd="0" destOrd="0" presId="urn:microsoft.com/office/officeart/2005/8/layout/hList1"/>
    <dgm:cxn modelId="{8B41E1FD-C94C-4F6C-AD3A-F9DBF6B54D5D}" type="presOf" srcId="{7C28076F-85D0-44D1-A85A-3525B6D9616E}" destId="{58A423DE-17A4-4868-9293-1FAF15E161F4}" srcOrd="0" destOrd="2" presId="urn:microsoft.com/office/officeart/2005/8/layout/hList1"/>
    <dgm:cxn modelId="{03DB6929-5CF5-4F48-8779-C2967D68524D}" type="presParOf" srcId="{9A85FE8A-AC99-4CC5-8C98-1FE7491AAC0F}" destId="{C99226EE-8169-42F2-8308-34069A1BEA37}" srcOrd="0" destOrd="0" presId="urn:microsoft.com/office/officeart/2005/8/layout/hList1"/>
    <dgm:cxn modelId="{C6CA7783-AB47-42CA-9CE6-F2461EB36789}" type="presParOf" srcId="{C99226EE-8169-42F2-8308-34069A1BEA37}" destId="{377A77BF-D843-4710-A915-17E027DB570E}" srcOrd="0" destOrd="0" presId="urn:microsoft.com/office/officeart/2005/8/layout/hList1"/>
    <dgm:cxn modelId="{8DAE9A5F-0925-454A-911E-E19156C10CE2}" type="presParOf" srcId="{C99226EE-8169-42F2-8308-34069A1BEA37}" destId="{F9227910-A14C-4C16-8B0E-B066108D73E7}" srcOrd="1" destOrd="0" presId="urn:microsoft.com/office/officeart/2005/8/layout/hList1"/>
    <dgm:cxn modelId="{ABE5ED6B-A429-42A8-99F3-34E84591EC30}" type="presParOf" srcId="{9A85FE8A-AC99-4CC5-8C98-1FE7491AAC0F}" destId="{D3717317-9DAC-4076-85D2-37E779F6D9AC}" srcOrd="1" destOrd="0" presId="urn:microsoft.com/office/officeart/2005/8/layout/hList1"/>
    <dgm:cxn modelId="{27F22EE9-EE45-47EB-932F-0C6DED4F3D99}" type="presParOf" srcId="{9A85FE8A-AC99-4CC5-8C98-1FE7491AAC0F}" destId="{453605F4-5E9B-4EA8-92CF-D745E8695325}" srcOrd="2" destOrd="0" presId="urn:microsoft.com/office/officeart/2005/8/layout/hList1"/>
    <dgm:cxn modelId="{418A0050-BAC9-4C83-B9F9-D6B33C1A4578}" type="presParOf" srcId="{453605F4-5E9B-4EA8-92CF-D745E8695325}" destId="{4DCE8888-E4DA-4E42-AFB4-81312B76FBDF}" srcOrd="0" destOrd="0" presId="urn:microsoft.com/office/officeart/2005/8/layout/hList1"/>
    <dgm:cxn modelId="{A72349B3-4941-4F70-A545-613C51BAD37D}" type="presParOf" srcId="{453605F4-5E9B-4EA8-92CF-D745E8695325}" destId="{58A423DE-17A4-4868-9293-1FAF15E161F4}" srcOrd="1" destOrd="0" presId="urn:microsoft.com/office/officeart/2005/8/layout/hList1"/>
    <dgm:cxn modelId="{5C61B1C9-305C-4F75-9AC5-F4DD0E4EA3BA}" type="presParOf" srcId="{9A85FE8A-AC99-4CC5-8C98-1FE7491AAC0F}" destId="{4DC52C74-9235-4F43-9BDA-A4A648834239}" srcOrd="3" destOrd="0" presId="urn:microsoft.com/office/officeart/2005/8/layout/hList1"/>
    <dgm:cxn modelId="{AEF96896-D8A4-4B57-A80C-05BC8939A0CE}" type="presParOf" srcId="{9A85FE8A-AC99-4CC5-8C98-1FE7491AAC0F}" destId="{0E6732C2-F1C1-4B77-8F92-40674AC73B37}" srcOrd="4" destOrd="0" presId="urn:microsoft.com/office/officeart/2005/8/layout/hList1"/>
    <dgm:cxn modelId="{B76BF3DB-E974-4DFC-ABB5-B4DAA6A74BC5}" type="presParOf" srcId="{0E6732C2-F1C1-4B77-8F92-40674AC73B37}" destId="{531A577B-EEA7-4BCD-B94F-1368C3CC1DA0}" srcOrd="0" destOrd="0" presId="urn:microsoft.com/office/officeart/2005/8/layout/hList1"/>
    <dgm:cxn modelId="{50124107-1721-41E6-BD93-3ADC38B9AAAE}" type="presParOf" srcId="{0E6732C2-F1C1-4B77-8F92-40674AC73B37}" destId="{74D19FE7-E31C-4F80-8992-C63A0286AE63}" srcOrd="1" destOrd="0" presId="urn:microsoft.com/office/officeart/2005/8/layout/hList1"/>
    <dgm:cxn modelId="{BD0DEAC1-FE28-4FE7-813B-CADA8439C401}" type="presParOf" srcId="{9A85FE8A-AC99-4CC5-8C98-1FE7491AAC0F}" destId="{20851ECE-FCC3-4616-931B-A053AE0CA3D7}" srcOrd="5" destOrd="0" presId="urn:microsoft.com/office/officeart/2005/8/layout/hList1"/>
    <dgm:cxn modelId="{E837F023-3EEF-456A-899D-09B9C019D633}" type="presParOf" srcId="{9A85FE8A-AC99-4CC5-8C98-1FE7491AAC0F}" destId="{54BD672B-998E-4B68-8012-F098051A2913}" srcOrd="6" destOrd="0" presId="urn:microsoft.com/office/officeart/2005/8/layout/hList1"/>
    <dgm:cxn modelId="{1602BE19-574D-4FBB-95D9-9A3F86F62877}" type="presParOf" srcId="{54BD672B-998E-4B68-8012-F098051A2913}" destId="{DDFF8B9D-65D5-4476-8D36-6EBD85BFA85F}" srcOrd="0" destOrd="0" presId="urn:microsoft.com/office/officeart/2005/8/layout/hList1"/>
    <dgm:cxn modelId="{19DB6506-CD8F-485F-8E61-5AFC121F89F8}" type="presParOf" srcId="{54BD672B-998E-4B68-8012-F098051A2913}" destId="{3A6B0AE4-8051-4473-B836-8E8DD8FCDAC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72DB5B-A048-4097-A861-7DBE158660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CC82D9F-43ED-4008-B097-C7D4139479D6}">
      <dgm:prSet/>
      <dgm:spPr/>
      <dgm:t>
        <a:bodyPr/>
        <a:lstStyle/>
        <a:p>
          <a:r>
            <a:rPr lang="en-GB" b="1"/>
            <a:t>Low wages improvement</a:t>
          </a:r>
          <a:endParaRPr lang="en-US"/>
        </a:p>
      </dgm:t>
    </dgm:pt>
    <dgm:pt modelId="{2E3D7F2D-6F64-4BB0-8C75-0CE08D84729C}" type="parTrans" cxnId="{62C9395F-F039-4DE2-97BC-27FB8219FBD5}">
      <dgm:prSet/>
      <dgm:spPr/>
      <dgm:t>
        <a:bodyPr/>
        <a:lstStyle/>
        <a:p>
          <a:endParaRPr lang="en-US"/>
        </a:p>
      </dgm:t>
    </dgm:pt>
    <dgm:pt modelId="{854F88B0-48AF-4907-8C6D-9ECB39E646B3}" type="sibTrans" cxnId="{62C9395F-F039-4DE2-97BC-27FB8219FBD5}">
      <dgm:prSet/>
      <dgm:spPr/>
      <dgm:t>
        <a:bodyPr/>
        <a:lstStyle/>
        <a:p>
          <a:endParaRPr lang="en-US"/>
        </a:p>
      </dgm:t>
    </dgm:pt>
    <dgm:pt modelId="{5FF97D7D-9833-4E12-9E20-0C6D648B6520}">
      <dgm:prSet/>
      <dgm:spPr/>
      <dgm:t>
        <a:bodyPr/>
        <a:lstStyle/>
        <a:p>
          <a:r>
            <a:rPr lang="en-GB" b="1"/>
            <a:t>Improve benefits</a:t>
          </a:r>
          <a:endParaRPr lang="en-US"/>
        </a:p>
      </dgm:t>
    </dgm:pt>
    <dgm:pt modelId="{E9C5B828-D4E2-471A-A886-E48C107525CD}" type="parTrans" cxnId="{B8F8671E-A1DD-40E6-B30A-35B24CDCB72A}">
      <dgm:prSet/>
      <dgm:spPr/>
      <dgm:t>
        <a:bodyPr/>
        <a:lstStyle/>
        <a:p>
          <a:endParaRPr lang="en-US"/>
        </a:p>
      </dgm:t>
    </dgm:pt>
    <dgm:pt modelId="{26DEBC2E-0FF6-47BE-A17C-AC0B97FFE347}" type="sibTrans" cxnId="{B8F8671E-A1DD-40E6-B30A-35B24CDCB72A}">
      <dgm:prSet/>
      <dgm:spPr/>
      <dgm:t>
        <a:bodyPr/>
        <a:lstStyle/>
        <a:p>
          <a:endParaRPr lang="en-US"/>
        </a:p>
      </dgm:t>
    </dgm:pt>
    <dgm:pt modelId="{188738BE-DBB6-44FB-8E25-501D399A8799}">
      <dgm:prSet/>
      <dgm:spPr/>
      <dgm:t>
        <a:bodyPr/>
        <a:lstStyle/>
        <a:p>
          <a:r>
            <a:rPr lang="en-GB" b="1"/>
            <a:t>Enhance Career Progression</a:t>
          </a:r>
          <a:endParaRPr lang="en-US"/>
        </a:p>
      </dgm:t>
    </dgm:pt>
    <dgm:pt modelId="{337239DA-8F6A-4146-ADE9-62535F57496C}" type="parTrans" cxnId="{2BDF32C0-A113-4105-9E23-C78F3DD5EEA4}">
      <dgm:prSet/>
      <dgm:spPr/>
      <dgm:t>
        <a:bodyPr/>
        <a:lstStyle/>
        <a:p>
          <a:endParaRPr lang="en-US"/>
        </a:p>
      </dgm:t>
    </dgm:pt>
    <dgm:pt modelId="{D266A56B-C012-48DF-BEAE-4186E9B24DDB}" type="sibTrans" cxnId="{2BDF32C0-A113-4105-9E23-C78F3DD5EEA4}">
      <dgm:prSet/>
      <dgm:spPr/>
      <dgm:t>
        <a:bodyPr/>
        <a:lstStyle/>
        <a:p>
          <a:endParaRPr lang="en-US"/>
        </a:p>
      </dgm:t>
    </dgm:pt>
    <dgm:pt modelId="{60595938-2ABB-4652-80EA-32BF875E5C7B}">
      <dgm:prSet/>
      <dgm:spPr/>
      <dgm:t>
        <a:bodyPr/>
        <a:lstStyle/>
        <a:p>
          <a:r>
            <a:rPr lang="en-GB" b="1"/>
            <a:t>Government and Industry Collaboration</a:t>
          </a:r>
          <a:endParaRPr lang="en-US"/>
        </a:p>
      </dgm:t>
    </dgm:pt>
    <dgm:pt modelId="{D4591B4D-880B-43AD-B4EB-47C91A4E7EC1}" type="parTrans" cxnId="{DF428B92-F679-4FB2-80F8-E0C5B9134E91}">
      <dgm:prSet/>
      <dgm:spPr/>
      <dgm:t>
        <a:bodyPr/>
        <a:lstStyle/>
        <a:p>
          <a:endParaRPr lang="en-US"/>
        </a:p>
      </dgm:t>
    </dgm:pt>
    <dgm:pt modelId="{3866237E-D5C1-4E25-94C8-AADB458C56CA}" type="sibTrans" cxnId="{DF428B92-F679-4FB2-80F8-E0C5B9134E91}">
      <dgm:prSet/>
      <dgm:spPr/>
      <dgm:t>
        <a:bodyPr/>
        <a:lstStyle/>
        <a:p>
          <a:endParaRPr lang="en-US"/>
        </a:p>
      </dgm:t>
    </dgm:pt>
    <dgm:pt modelId="{46261023-F23A-46FA-9389-1783493548F4}">
      <dgm:prSet/>
      <dgm:spPr/>
      <dgm:t>
        <a:bodyPr/>
        <a:lstStyle/>
        <a:p>
          <a:r>
            <a:rPr lang="en-GB" b="1"/>
            <a:t>Job security</a:t>
          </a:r>
          <a:endParaRPr lang="en-US"/>
        </a:p>
      </dgm:t>
    </dgm:pt>
    <dgm:pt modelId="{C1190B0D-3663-474D-A465-665958AA8AC4}" type="parTrans" cxnId="{3D21B97B-97AE-4A78-BD5B-67B4A32E9D2B}">
      <dgm:prSet/>
      <dgm:spPr/>
      <dgm:t>
        <a:bodyPr/>
        <a:lstStyle/>
        <a:p>
          <a:endParaRPr lang="en-US"/>
        </a:p>
      </dgm:t>
    </dgm:pt>
    <dgm:pt modelId="{82B6ED29-F173-48F2-BDB2-23FEAEBAD7B0}" type="sibTrans" cxnId="{3D21B97B-97AE-4A78-BD5B-67B4A32E9D2B}">
      <dgm:prSet/>
      <dgm:spPr/>
      <dgm:t>
        <a:bodyPr/>
        <a:lstStyle/>
        <a:p>
          <a:endParaRPr lang="en-US"/>
        </a:p>
      </dgm:t>
    </dgm:pt>
    <dgm:pt modelId="{FC13D36A-D7F8-4D07-BB88-1848137D01AE}">
      <dgm:prSet/>
      <dgm:spPr/>
      <dgm:t>
        <a:bodyPr/>
        <a:lstStyle/>
        <a:p>
          <a:r>
            <a:rPr lang="en-GB" b="1"/>
            <a:t>Inspiring from other industries</a:t>
          </a:r>
          <a:endParaRPr lang="en-US"/>
        </a:p>
      </dgm:t>
    </dgm:pt>
    <dgm:pt modelId="{C5902BED-9706-48B1-AB96-7BA365767E52}" type="parTrans" cxnId="{0933FE0A-8B87-439F-9D79-8E51FB3853F3}">
      <dgm:prSet/>
      <dgm:spPr/>
      <dgm:t>
        <a:bodyPr/>
        <a:lstStyle/>
        <a:p>
          <a:endParaRPr lang="en-US"/>
        </a:p>
      </dgm:t>
    </dgm:pt>
    <dgm:pt modelId="{9B3192C8-5E25-4D00-A12C-3564E1E924D6}" type="sibTrans" cxnId="{0933FE0A-8B87-439F-9D79-8E51FB3853F3}">
      <dgm:prSet/>
      <dgm:spPr/>
      <dgm:t>
        <a:bodyPr/>
        <a:lstStyle/>
        <a:p>
          <a:endParaRPr lang="en-US"/>
        </a:p>
      </dgm:t>
    </dgm:pt>
    <dgm:pt modelId="{F4035DDB-0998-400E-B2C4-D5AFB6855741}" type="pres">
      <dgm:prSet presAssocID="{6D72DB5B-A048-4097-A861-7DBE158660E7}" presName="root" presStyleCnt="0">
        <dgm:presLayoutVars>
          <dgm:dir/>
          <dgm:resizeHandles val="exact"/>
        </dgm:presLayoutVars>
      </dgm:prSet>
      <dgm:spPr/>
    </dgm:pt>
    <dgm:pt modelId="{B3A083FE-5E99-494A-9465-7FEA86D1D598}" type="pres">
      <dgm:prSet presAssocID="{1CC82D9F-43ED-4008-B097-C7D4139479D6}" presName="compNode" presStyleCnt="0"/>
      <dgm:spPr/>
    </dgm:pt>
    <dgm:pt modelId="{AA65CF30-2DDC-4439-8F76-A2651BBB855A}" type="pres">
      <dgm:prSet presAssocID="{1CC82D9F-43ED-4008-B097-C7D4139479D6}" presName="bgRect" presStyleLbl="bgShp" presStyleIdx="0" presStyleCnt="6"/>
      <dgm:spPr/>
    </dgm:pt>
    <dgm:pt modelId="{5AAC11A9-6239-4412-ABA0-665C8F55DAE0}" type="pres">
      <dgm:prSet presAssocID="{1CC82D9F-43ED-4008-B097-C7D4139479D6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i"/>
        </a:ext>
      </dgm:extLst>
    </dgm:pt>
    <dgm:pt modelId="{0E5EDDF0-7CF3-4F58-8900-46FC185FF4D8}" type="pres">
      <dgm:prSet presAssocID="{1CC82D9F-43ED-4008-B097-C7D4139479D6}" presName="spaceRect" presStyleCnt="0"/>
      <dgm:spPr/>
    </dgm:pt>
    <dgm:pt modelId="{87772F44-10EB-401B-AE36-BFDF90153739}" type="pres">
      <dgm:prSet presAssocID="{1CC82D9F-43ED-4008-B097-C7D4139479D6}" presName="parTx" presStyleLbl="revTx" presStyleIdx="0" presStyleCnt="6">
        <dgm:presLayoutVars>
          <dgm:chMax val="0"/>
          <dgm:chPref val="0"/>
        </dgm:presLayoutVars>
      </dgm:prSet>
      <dgm:spPr/>
    </dgm:pt>
    <dgm:pt modelId="{93BAC33B-3679-4EF1-83FD-D82D90CCCE7D}" type="pres">
      <dgm:prSet presAssocID="{854F88B0-48AF-4907-8C6D-9ECB39E646B3}" presName="sibTrans" presStyleCnt="0"/>
      <dgm:spPr/>
    </dgm:pt>
    <dgm:pt modelId="{00B2B3D6-E355-4D67-AD42-CC441B5BF599}" type="pres">
      <dgm:prSet presAssocID="{5FF97D7D-9833-4E12-9E20-0C6D648B6520}" presName="compNode" presStyleCnt="0"/>
      <dgm:spPr/>
    </dgm:pt>
    <dgm:pt modelId="{E73990C7-9E72-49F0-AA1D-85630C59DB47}" type="pres">
      <dgm:prSet presAssocID="{5FF97D7D-9833-4E12-9E20-0C6D648B6520}" presName="bgRect" presStyleLbl="bgShp" presStyleIdx="1" presStyleCnt="6"/>
      <dgm:spPr/>
    </dgm:pt>
    <dgm:pt modelId="{32BE6C66-CD54-4D30-8356-EA197754D235}" type="pres">
      <dgm:prSet presAssocID="{5FF97D7D-9833-4E12-9E20-0C6D648B652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830DB0F-D059-44A4-BC6F-6018DC42A671}" type="pres">
      <dgm:prSet presAssocID="{5FF97D7D-9833-4E12-9E20-0C6D648B6520}" presName="spaceRect" presStyleCnt="0"/>
      <dgm:spPr/>
    </dgm:pt>
    <dgm:pt modelId="{66F91D14-35AF-428A-B554-8ECDDE126DD6}" type="pres">
      <dgm:prSet presAssocID="{5FF97D7D-9833-4E12-9E20-0C6D648B6520}" presName="parTx" presStyleLbl="revTx" presStyleIdx="1" presStyleCnt="6">
        <dgm:presLayoutVars>
          <dgm:chMax val="0"/>
          <dgm:chPref val="0"/>
        </dgm:presLayoutVars>
      </dgm:prSet>
      <dgm:spPr/>
    </dgm:pt>
    <dgm:pt modelId="{2CDC8A6C-E505-4EF1-B050-3B443AB2D162}" type="pres">
      <dgm:prSet presAssocID="{26DEBC2E-0FF6-47BE-A17C-AC0B97FFE347}" presName="sibTrans" presStyleCnt="0"/>
      <dgm:spPr/>
    </dgm:pt>
    <dgm:pt modelId="{6FC83029-17FA-49BB-A49E-45C3A374D47B}" type="pres">
      <dgm:prSet presAssocID="{188738BE-DBB6-44FB-8E25-501D399A8799}" presName="compNode" presStyleCnt="0"/>
      <dgm:spPr/>
    </dgm:pt>
    <dgm:pt modelId="{A7B50181-3A8D-44A6-AD36-FE11F28D5988}" type="pres">
      <dgm:prSet presAssocID="{188738BE-DBB6-44FB-8E25-501D399A8799}" presName="bgRect" presStyleLbl="bgShp" presStyleIdx="2" presStyleCnt="6"/>
      <dgm:spPr/>
    </dgm:pt>
    <dgm:pt modelId="{815CB10A-7B82-4181-AE37-E8896A43A773}" type="pres">
      <dgm:prSet presAssocID="{188738BE-DBB6-44FB-8E25-501D399A879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5018CFD-F893-419C-AFE3-44BC7DD9B470}" type="pres">
      <dgm:prSet presAssocID="{188738BE-DBB6-44FB-8E25-501D399A8799}" presName="spaceRect" presStyleCnt="0"/>
      <dgm:spPr/>
    </dgm:pt>
    <dgm:pt modelId="{6C50B7C2-4840-47EA-B4A2-033DB7DC667B}" type="pres">
      <dgm:prSet presAssocID="{188738BE-DBB6-44FB-8E25-501D399A8799}" presName="parTx" presStyleLbl="revTx" presStyleIdx="2" presStyleCnt="6">
        <dgm:presLayoutVars>
          <dgm:chMax val="0"/>
          <dgm:chPref val="0"/>
        </dgm:presLayoutVars>
      </dgm:prSet>
      <dgm:spPr/>
    </dgm:pt>
    <dgm:pt modelId="{20983AC5-39CF-429D-B055-26057526275A}" type="pres">
      <dgm:prSet presAssocID="{D266A56B-C012-48DF-BEAE-4186E9B24DDB}" presName="sibTrans" presStyleCnt="0"/>
      <dgm:spPr/>
    </dgm:pt>
    <dgm:pt modelId="{44FA733F-B505-4682-B591-E87BB8B46BA9}" type="pres">
      <dgm:prSet presAssocID="{60595938-2ABB-4652-80EA-32BF875E5C7B}" presName="compNode" presStyleCnt="0"/>
      <dgm:spPr/>
    </dgm:pt>
    <dgm:pt modelId="{B3CA6C1B-38E6-4AC2-AD2E-56319C194752}" type="pres">
      <dgm:prSet presAssocID="{60595938-2ABB-4652-80EA-32BF875E5C7B}" presName="bgRect" presStyleLbl="bgShp" presStyleIdx="3" presStyleCnt="6"/>
      <dgm:spPr/>
    </dgm:pt>
    <dgm:pt modelId="{F34070E0-A1C1-4FAF-8DDA-73DF328DAFE2}" type="pres">
      <dgm:prSet presAssocID="{60595938-2ABB-4652-80EA-32BF875E5C7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că"/>
        </a:ext>
      </dgm:extLst>
    </dgm:pt>
    <dgm:pt modelId="{32C80269-E9FD-4EE9-831D-E6D0D001AA3F}" type="pres">
      <dgm:prSet presAssocID="{60595938-2ABB-4652-80EA-32BF875E5C7B}" presName="spaceRect" presStyleCnt="0"/>
      <dgm:spPr/>
    </dgm:pt>
    <dgm:pt modelId="{EC88EEF8-9A0B-407D-B0D9-75A06E87D89D}" type="pres">
      <dgm:prSet presAssocID="{60595938-2ABB-4652-80EA-32BF875E5C7B}" presName="parTx" presStyleLbl="revTx" presStyleIdx="3" presStyleCnt="6">
        <dgm:presLayoutVars>
          <dgm:chMax val="0"/>
          <dgm:chPref val="0"/>
        </dgm:presLayoutVars>
      </dgm:prSet>
      <dgm:spPr/>
    </dgm:pt>
    <dgm:pt modelId="{E799FBBD-991A-428F-AFBA-3B8B7E9409D0}" type="pres">
      <dgm:prSet presAssocID="{3866237E-D5C1-4E25-94C8-AADB458C56CA}" presName="sibTrans" presStyleCnt="0"/>
      <dgm:spPr/>
    </dgm:pt>
    <dgm:pt modelId="{ABCF2F4E-57C9-402C-9034-50117084BBB0}" type="pres">
      <dgm:prSet presAssocID="{46261023-F23A-46FA-9389-1783493548F4}" presName="compNode" presStyleCnt="0"/>
      <dgm:spPr/>
    </dgm:pt>
    <dgm:pt modelId="{F532E900-D077-4152-86ED-23256345ED37}" type="pres">
      <dgm:prSet presAssocID="{46261023-F23A-46FA-9389-1783493548F4}" presName="bgRect" presStyleLbl="bgShp" presStyleIdx="4" presStyleCnt="6"/>
      <dgm:spPr/>
    </dgm:pt>
    <dgm:pt modelId="{C6139B5E-5B81-4325-82DC-40EC3B1BF056}" type="pres">
      <dgm:prSet presAssocID="{46261023-F23A-46FA-9389-1783493548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ocare"/>
        </a:ext>
      </dgm:extLst>
    </dgm:pt>
    <dgm:pt modelId="{C5BBDB76-42AA-4304-B441-E18B78EF22EC}" type="pres">
      <dgm:prSet presAssocID="{46261023-F23A-46FA-9389-1783493548F4}" presName="spaceRect" presStyleCnt="0"/>
      <dgm:spPr/>
    </dgm:pt>
    <dgm:pt modelId="{7D62E35D-C9D1-4D7A-91A9-C1068F9465F1}" type="pres">
      <dgm:prSet presAssocID="{46261023-F23A-46FA-9389-1783493548F4}" presName="parTx" presStyleLbl="revTx" presStyleIdx="4" presStyleCnt="6">
        <dgm:presLayoutVars>
          <dgm:chMax val="0"/>
          <dgm:chPref val="0"/>
        </dgm:presLayoutVars>
      </dgm:prSet>
      <dgm:spPr/>
    </dgm:pt>
    <dgm:pt modelId="{0AB4D7E7-5D14-47BA-8AB5-D35F506556BB}" type="pres">
      <dgm:prSet presAssocID="{82B6ED29-F173-48F2-BDB2-23FEAEBAD7B0}" presName="sibTrans" presStyleCnt="0"/>
      <dgm:spPr/>
    </dgm:pt>
    <dgm:pt modelId="{37E89A15-6DB7-40F1-A382-41EF26A1A156}" type="pres">
      <dgm:prSet presAssocID="{FC13D36A-D7F8-4D07-BB88-1848137D01AE}" presName="compNode" presStyleCnt="0"/>
      <dgm:spPr/>
    </dgm:pt>
    <dgm:pt modelId="{ADED7582-C131-4FAC-8E66-C87030E8127D}" type="pres">
      <dgm:prSet presAssocID="{FC13D36A-D7F8-4D07-BB88-1848137D01AE}" presName="bgRect" presStyleLbl="bgShp" presStyleIdx="5" presStyleCnt="6"/>
      <dgm:spPr/>
    </dgm:pt>
    <dgm:pt modelId="{F6A0E41E-3483-427A-9FAD-0A1AB8FE7B4D}" type="pres">
      <dgm:prSet presAssocID="{FC13D36A-D7F8-4D07-BB88-1848137D01A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c"/>
        </a:ext>
      </dgm:extLst>
    </dgm:pt>
    <dgm:pt modelId="{355385C5-1F5F-4FFF-B786-9B9D584E90B0}" type="pres">
      <dgm:prSet presAssocID="{FC13D36A-D7F8-4D07-BB88-1848137D01AE}" presName="spaceRect" presStyleCnt="0"/>
      <dgm:spPr/>
    </dgm:pt>
    <dgm:pt modelId="{44DFA3D5-3286-48CC-8ACA-9509DC926CE8}" type="pres">
      <dgm:prSet presAssocID="{FC13D36A-D7F8-4D07-BB88-1848137D01AE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933FE0A-8B87-439F-9D79-8E51FB3853F3}" srcId="{6D72DB5B-A048-4097-A861-7DBE158660E7}" destId="{FC13D36A-D7F8-4D07-BB88-1848137D01AE}" srcOrd="5" destOrd="0" parTransId="{C5902BED-9706-48B1-AB96-7BA365767E52}" sibTransId="{9B3192C8-5E25-4D00-A12C-3564E1E924D6}"/>
    <dgm:cxn modelId="{B8F8671E-A1DD-40E6-B30A-35B24CDCB72A}" srcId="{6D72DB5B-A048-4097-A861-7DBE158660E7}" destId="{5FF97D7D-9833-4E12-9E20-0C6D648B6520}" srcOrd="1" destOrd="0" parTransId="{E9C5B828-D4E2-471A-A886-E48C107525CD}" sibTransId="{26DEBC2E-0FF6-47BE-A17C-AC0B97FFE347}"/>
    <dgm:cxn modelId="{62C9395F-F039-4DE2-97BC-27FB8219FBD5}" srcId="{6D72DB5B-A048-4097-A861-7DBE158660E7}" destId="{1CC82D9F-43ED-4008-B097-C7D4139479D6}" srcOrd="0" destOrd="0" parTransId="{2E3D7F2D-6F64-4BB0-8C75-0CE08D84729C}" sibTransId="{854F88B0-48AF-4907-8C6D-9ECB39E646B3}"/>
    <dgm:cxn modelId="{EA58F163-55AE-4E89-AD0E-30F64B594EBA}" type="presOf" srcId="{1CC82D9F-43ED-4008-B097-C7D4139479D6}" destId="{87772F44-10EB-401B-AE36-BFDF90153739}" srcOrd="0" destOrd="0" presId="urn:microsoft.com/office/officeart/2018/2/layout/IconVerticalSolidList"/>
    <dgm:cxn modelId="{7F6D7B75-888F-4223-8B66-6A139934828C}" type="presOf" srcId="{46261023-F23A-46FA-9389-1783493548F4}" destId="{7D62E35D-C9D1-4D7A-91A9-C1068F9465F1}" srcOrd="0" destOrd="0" presId="urn:microsoft.com/office/officeart/2018/2/layout/IconVerticalSolidList"/>
    <dgm:cxn modelId="{3D21B97B-97AE-4A78-BD5B-67B4A32E9D2B}" srcId="{6D72DB5B-A048-4097-A861-7DBE158660E7}" destId="{46261023-F23A-46FA-9389-1783493548F4}" srcOrd="4" destOrd="0" parTransId="{C1190B0D-3663-474D-A465-665958AA8AC4}" sibTransId="{82B6ED29-F173-48F2-BDB2-23FEAEBAD7B0}"/>
    <dgm:cxn modelId="{D27CFB80-3E4B-474B-B617-DB4295C9066A}" type="presOf" srcId="{188738BE-DBB6-44FB-8E25-501D399A8799}" destId="{6C50B7C2-4840-47EA-B4A2-033DB7DC667B}" srcOrd="0" destOrd="0" presId="urn:microsoft.com/office/officeart/2018/2/layout/IconVerticalSolidList"/>
    <dgm:cxn modelId="{DF428B92-F679-4FB2-80F8-E0C5B9134E91}" srcId="{6D72DB5B-A048-4097-A861-7DBE158660E7}" destId="{60595938-2ABB-4652-80EA-32BF875E5C7B}" srcOrd="3" destOrd="0" parTransId="{D4591B4D-880B-43AD-B4EB-47C91A4E7EC1}" sibTransId="{3866237E-D5C1-4E25-94C8-AADB458C56CA}"/>
    <dgm:cxn modelId="{ACF31496-F9D3-49C8-A306-25BA8475C093}" type="presOf" srcId="{5FF97D7D-9833-4E12-9E20-0C6D648B6520}" destId="{66F91D14-35AF-428A-B554-8ECDDE126DD6}" srcOrd="0" destOrd="0" presId="urn:microsoft.com/office/officeart/2018/2/layout/IconVerticalSolidList"/>
    <dgm:cxn modelId="{81A79FA0-6ADE-4C39-9193-9A8DCDDFE0AD}" type="presOf" srcId="{60595938-2ABB-4652-80EA-32BF875E5C7B}" destId="{EC88EEF8-9A0B-407D-B0D9-75A06E87D89D}" srcOrd="0" destOrd="0" presId="urn:microsoft.com/office/officeart/2018/2/layout/IconVerticalSolidList"/>
    <dgm:cxn modelId="{35D2C2AF-1A76-48D8-BA06-65E90206FE7F}" type="presOf" srcId="{FC13D36A-D7F8-4D07-BB88-1848137D01AE}" destId="{44DFA3D5-3286-48CC-8ACA-9509DC926CE8}" srcOrd="0" destOrd="0" presId="urn:microsoft.com/office/officeart/2018/2/layout/IconVerticalSolidList"/>
    <dgm:cxn modelId="{2BDF32C0-A113-4105-9E23-C78F3DD5EEA4}" srcId="{6D72DB5B-A048-4097-A861-7DBE158660E7}" destId="{188738BE-DBB6-44FB-8E25-501D399A8799}" srcOrd="2" destOrd="0" parTransId="{337239DA-8F6A-4146-ADE9-62535F57496C}" sibTransId="{D266A56B-C012-48DF-BEAE-4186E9B24DDB}"/>
    <dgm:cxn modelId="{B2CEA5F9-AE94-473D-A379-8DCC462EC09C}" type="presOf" srcId="{6D72DB5B-A048-4097-A861-7DBE158660E7}" destId="{F4035DDB-0998-400E-B2C4-D5AFB6855741}" srcOrd="0" destOrd="0" presId="urn:microsoft.com/office/officeart/2018/2/layout/IconVerticalSolidList"/>
    <dgm:cxn modelId="{47326D2B-3A6B-4687-AEB3-D84C51AC01EE}" type="presParOf" srcId="{F4035DDB-0998-400E-B2C4-D5AFB6855741}" destId="{B3A083FE-5E99-494A-9465-7FEA86D1D598}" srcOrd="0" destOrd="0" presId="urn:microsoft.com/office/officeart/2018/2/layout/IconVerticalSolidList"/>
    <dgm:cxn modelId="{5ED03904-070B-400E-A77F-6E5C2B4A39D4}" type="presParOf" srcId="{B3A083FE-5E99-494A-9465-7FEA86D1D598}" destId="{AA65CF30-2DDC-4439-8F76-A2651BBB855A}" srcOrd="0" destOrd="0" presId="urn:microsoft.com/office/officeart/2018/2/layout/IconVerticalSolidList"/>
    <dgm:cxn modelId="{EF4A4AE1-9753-4A65-8FE0-BA68FDB6D0F9}" type="presParOf" srcId="{B3A083FE-5E99-494A-9465-7FEA86D1D598}" destId="{5AAC11A9-6239-4412-ABA0-665C8F55DAE0}" srcOrd="1" destOrd="0" presId="urn:microsoft.com/office/officeart/2018/2/layout/IconVerticalSolidList"/>
    <dgm:cxn modelId="{B6E0C80A-2781-4434-9303-F29A900E78B2}" type="presParOf" srcId="{B3A083FE-5E99-494A-9465-7FEA86D1D598}" destId="{0E5EDDF0-7CF3-4F58-8900-46FC185FF4D8}" srcOrd="2" destOrd="0" presId="urn:microsoft.com/office/officeart/2018/2/layout/IconVerticalSolidList"/>
    <dgm:cxn modelId="{36619319-69EA-4054-B1E6-2B2EA89A71BA}" type="presParOf" srcId="{B3A083FE-5E99-494A-9465-7FEA86D1D598}" destId="{87772F44-10EB-401B-AE36-BFDF90153739}" srcOrd="3" destOrd="0" presId="urn:microsoft.com/office/officeart/2018/2/layout/IconVerticalSolidList"/>
    <dgm:cxn modelId="{E5B6884F-7FFA-4117-BAEF-F35B8063068F}" type="presParOf" srcId="{F4035DDB-0998-400E-B2C4-D5AFB6855741}" destId="{93BAC33B-3679-4EF1-83FD-D82D90CCCE7D}" srcOrd="1" destOrd="0" presId="urn:microsoft.com/office/officeart/2018/2/layout/IconVerticalSolidList"/>
    <dgm:cxn modelId="{60595C02-03CE-4970-B479-8028EDA0D95E}" type="presParOf" srcId="{F4035DDB-0998-400E-B2C4-D5AFB6855741}" destId="{00B2B3D6-E355-4D67-AD42-CC441B5BF599}" srcOrd="2" destOrd="0" presId="urn:microsoft.com/office/officeart/2018/2/layout/IconVerticalSolidList"/>
    <dgm:cxn modelId="{463B5F7D-A23C-4618-9EF1-D4EAF6192B15}" type="presParOf" srcId="{00B2B3D6-E355-4D67-AD42-CC441B5BF599}" destId="{E73990C7-9E72-49F0-AA1D-85630C59DB47}" srcOrd="0" destOrd="0" presId="urn:microsoft.com/office/officeart/2018/2/layout/IconVerticalSolidList"/>
    <dgm:cxn modelId="{3856CDFC-B4BE-4232-9C3E-435A6FBF8B6C}" type="presParOf" srcId="{00B2B3D6-E355-4D67-AD42-CC441B5BF599}" destId="{32BE6C66-CD54-4D30-8356-EA197754D235}" srcOrd="1" destOrd="0" presId="urn:microsoft.com/office/officeart/2018/2/layout/IconVerticalSolidList"/>
    <dgm:cxn modelId="{636F4958-DC11-45E7-846F-98092AD2D218}" type="presParOf" srcId="{00B2B3D6-E355-4D67-AD42-CC441B5BF599}" destId="{F830DB0F-D059-44A4-BC6F-6018DC42A671}" srcOrd="2" destOrd="0" presId="urn:microsoft.com/office/officeart/2018/2/layout/IconVerticalSolidList"/>
    <dgm:cxn modelId="{5BEDA4C7-C782-4F2B-9F4A-07C114F508CA}" type="presParOf" srcId="{00B2B3D6-E355-4D67-AD42-CC441B5BF599}" destId="{66F91D14-35AF-428A-B554-8ECDDE126DD6}" srcOrd="3" destOrd="0" presId="urn:microsoft.com/office/officeart/2018/2/layout/IconVerticalSolidList"/>
    <dgm:cxn modelId="{14FD1C74-DD73-4D42-9B66-E61E64405119}" type="presParOf" srcId="{F4035DDB-0998-400E-B2C4-D5AFB6855741}" destId="{2CDC8A6C-E505-4EF1-B050-3B443AB2D162}" srcOrd="3" destOrd="0" presId="urn:microsoft.com/office/officeart/2018/2/layout/IconVerticalSolidList"/>
    <dgm:cxn modelId="{3008A934-D6AF-46CF-89D9-03807CE82D7E}" type="presParOf" srcId="{F4035DDB-0998-400E-B2C4-D5AFB6855741}" destId="{6FC83029-17FA-49BB-A49E-45C3A374D47B}" srcOrd="4" destOrd="0" presId="urn:microsoft.com/office/officeart/2018/2/layout/IconVerticalSolidList"/>
    <dgm:cxn modelId="{E266F299-C4F7-45A1-8542-0F1615407154}" type="presParOf" srcId="{6FC83029-17FA-49BB-A49E-45C3A374D47B}" destId="{A7B50181-3A8D-44A6-AD36-FE11F28D5988}" srcOrd="0" destOrd="0" presId="urn:microsoft.com/office/officeart/2018/2/layout/IconVerticalSolidList"/>
    <dgm:cxn modelId="{FD7D13F9-1135-4971-BB1A-DCCEE699FCB4}" type="presParOf" srcId="{6FC83029-17FA-49BB-A49E-45C3A374D47B}" destId="{815CB10A-7B82-4181-AE37-E8896A43A773}" srcOrd="1" destOrd="0" presId="urn:microsoft.com/office/officeart/2018/2/layout/IconVerticalSolidList"/>
    <dgm:cxn modelId="{3F64FFC4-6566-4716-A525-1A8C49882065}" type="presParOf" srcId="{6FC83029-17FA-49BB-A49E-45C3A374D47B}" destId="{D5018CFD-F893-419C-AFE3-44BC7DD9B470}" srcOrd="2" destOrd="0" presId="urn:microsoft.com/office/officeart/2018/2/layout/IconVerticalSolidList"/>
    <dgm:cxn modelId="{3CDC875D-648A-4EE7-9C48-EF66F3ECEAE8}" type="presParOf" srcId="{6FC83029-17FA-49BB-A49E-45C3A374D47B}" destId="{6C50B7C2-4840-47EA-B4A2-033DB7DC667B}" srcOrd="3" destOrd="0" presId="urn:microsoft.com/office/officeart/2018/2/layout/IconVerticalSolidList"/>
    <dgm:cxn modelId="{BCE787CC-F8C2-4701-B551-47DF8810CF0B}" type="presParOf" srcId="{F4035DDB-0998-400E-B2C4-D5AFB6855741}" destId="{20983AC5-39CF-429D-B055-26057526275A}" srcOrd="5" destOrd="0" presId="urn:microsoft.com/office/officeart/2018/2/layout/IconVerticalSolidList"/>
    <dgm:cxn modelId="{6BAC5522-DBCE-445E-AF71-39EE8E3B4D43}" type="presParOf" srcId="{F4035DDB-0998-400E-B2C4-D5AFB6855741}" destId="{44FA733F-B505-4682-B591-E87BB8B46BA9}" srcOrd="6" destOrd="0" presId="urn:microsoft.com/office/officeart/2018/2/layout/IconVerticalSolidList"/>
    <dgm:cxn modelId="{DC8FB9BC-662F-4FED-B330-492EBEEE70FF}" type="presParOf" srcId="{44FA733F-B505-4682-B591-E87BB8B46BA9}" destId="{B3CA6C1B-38E6-4AC2-AD2E-56319C194752}" srcOrd="0" destOrd="0" presId="urn:microsoft.com/office/officeart/2018/2/layout/IconVerticalSolidList"/>
    <dgm:cxn modelId="{7911D1B8-3935-452B-AE63-2D04B12696C7}" type="presParOf" srcId="{44FA733F-B505-4682-B591-E87BB8B46BA9}" destId="{F34070E0-A1C1-4FAF-8DDA-73DF328DAFE2}" srcOrd="1" destOrd="0" presId="urn:microsoft.com/office/officeart/2018/2/layout/IconVerticalSolidList"/>
    <dgm:cxn modelId="{2DA84425-378C-417D-BDA8-DB83665AB549}" type="presParOf" srcId="{44FA733F-B505-4682-B591-E87BB8B46BA9}" destId="{32C80269-E9FD-4EE9-831D-E6D0D001AA3F}" srcOrd="2" destOrd="0" presId="urn:microsoft.com/office/officeart/2018/2/layout/IconVerticalSolidList"/>
    <dgm:cxn modelId="{1D931A37-4691-4C24-8DBD-98A29B4C92F4}" type="presParOf" srcId="{44FA733F-B505-4682-B591-E87BB8B46BA9}" destId="{EC88EEF8-9A0B-407D-B0D9-75A06E87D89D}" srcOrd="3" destOrd="0" presId="urn:microsoft.com/office/officeart/2018/2/layout/IconVerticalSolidList"/>
    <dgm:cxn modelId="{E25955CD-69C4-42E6-91F1-1DC1B60B7A07}" type="presParOf" srcId="{F4035DDB-0998-400E-B2C4-D5AFB6855741}" destId="{E799FBBD-991A-428F-AFBA-3B8B7E9409D0}" srcOrd="7" destOrd="0" presId="urn:microsoft.com/office/officeart/2018/2/layout/IconVerticalSolidList"/>
    <dgm:cxn modelId="{1324F373-D605-44F8-9679-55FCBE89DD65}" type="presParOf" srcId="{F4035DDB-0998-400E-B2C4-D5AFB6855741}" destId="{ABCF2F4E-57C9-402C-9034-50117084BBB0}" srcOrd="8" destOrd="0" presId="urn:microsoft.com/office/officeart/2018/2/layout/IconVerticalSolidList"/>
    <dgm:cxn modelId="{A57CECE9-5A3F-4EE6-B45E-BC126EBF6700}" type="presParOf" srcId="{ABCF2F4E-57C9-402C-9034-50117084BBB0}" destId="{F532E900-D077-4152-86ED-23256345ED37}" srcOrd="0" destOrd="0" presId="urn:microsoft.com/office/officeart/2018/2/layout/IconVerticalSolidList"/>
    <dgm:cxn modelId="{9D7DEDAE-CA78-41D3-BE88-6FAF9926B4BF}" type="presParOf" srcId="{ABCF2F4E-57C9-402C-9034-50117084BBB0}" destId="{C6139B5E-5B81-4325-82DC-40EC3B1BF056}" srcOrd="1" destOrd="0" presId="urn:microsoft.com/office/officeart/2018/2/layout/IconVerticalSolidList"/>
    <dgm:cxn modelId="{C1B7C457-0ED9-4D20-B706-78E81E34040F}" type="presParOf" srcId="{ABCF2F4E-57C9-402C-9034-50117084BBB0}" destId="{C5BBDB76-42AA-4304-B441-E18B78EF22EC}" srcOrd="2" destOrd="0" presId="urn:microsoft.com/office/officeart/2018/2/layout/IconVerticalSolidList"/>
    <dgm:cxn modelId="{18B23FC5-17E8-4324-8EA8-D147044AA45F}" type="presParOf" srcId="{ABCF2F4E-57C9-402C-9034-50117084BBB0}" destId="{7D62E35D-C9D1-4D7A-91A9-C1068F9465F1}" srcOrd="3" destOrd="0" presId="urn:microsoft.com/office/officeart/2018/2/layout/IconVerticalSolidList"/>
    <dgm:cxn modelId="{D3A448D0-E0A3-424F-B0F5-5D954039BB70}" type="presParOf" srcId="{F4035DDB-0998-400E-B2C4-D5AFB6855741}" destId="{0AB4D7E7-5D14-47BA-8AB5-D35F506556BB}" srcOrd="9" destOrd="0" presId="urn:microsoft.com/office/officeart/2018/2/layout/IconVerticalSolidList"/>
    <dgm:cxn modelId="{D5AA58F4-6D00-4500-BD3B-CD33B3861F2F}" type="presParOf" srcId="{F4035DDB-0998-400E-B2C4-D5AFB6855741}" destId="{37E89A15-6DB7-40F1-A382-41EF26A1A156}" srcOrd="10" destOrd="0" presId="urn:microsoft.com/office/officeart/2018/2/layout/IconVerticalSolidList"/>
    <dgm:cxn modelId="{31B56497-B344-4E05-A6A8-4674DC25FCBA}" type="presParOf" srcId="{37E89A15-6DB7-40F1-A382-41EF26A1A156}" destId="{ADED7582-C131-4FAC-8E66-C87030E8127D}" srcOrd="0" destOrd="0" presId="urn:microsoft.com/office/officeart/2018/2/layout/IconVerticalSolidList"/>
    <dgm:cxn modelId="{792792BC-3DA9-4E2B-AB43-B2B771B7F273}" type="presParOf" srcId="{37E89A15-6DB7-40F1-A382-41EF26A1A156}" destId="{F6A0E41E-3483-427A-9FAD-0A1AB8FE7B4D}" srcOrd="1" destOrd="0" presId="urn:microsoft.com/office/officeart/2018/2/layout/IconVerticalSolidList"/>
    <dgm:cxn modelId="{7735A15D-FFF7-4C80-AFFA-71B7CD3903AB}" type="presParOf" srcId="{37E89A15-6DB7-40F1-A382-41EF26A1A156}" destId="{355385C5-1F5F-4FFF-B786-9B9D584E90B0}" srcOrd="2" destOrd="0" presId="urn:microsoft.com/office/officeart/2018/2/layout/IconVerticalSolidList"/>
    <dgm:cxn modelId="{6ADB6F89-4233-43EA-A14B-D4257E278AE6}" type="presParOf" srcId="{37E89A15-6DB7-40F1-A382-41EF26A1A156}" destId="{44DFA3D5-3286-48CC-8ACA-9509DC926C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C0C730-E2B1-48BA-9399-077A6A904685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hospitality industry has faced several challenges in recent years, particularly in UK due to Brexit, the pandemic time and the last conflicts in Europe.</a:t>
          </a:r>
        </a:p>
      </dsp:txBody>
      <dsp:txXfrm>
        <a:off x="23773" y="23773"/>
        <a:ext cx="7797822" cy="764123"/>
      </dsp:txXfrm>
    </dsp:sp>
    <dsp:sp modelId="{7E93B87F-5D15-44B4-A491-CAD7294508C3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staff is exposed to heightened stress, more hours spent at jobs and unfortunately with the same remuneration due to inflation. </a:t>
          </a:r>
        </a:p>
      </dsp:txBody>
      <dsp:txXfrm>
        <a:off x="755937" y="983018"/>
        <a:ext cx="7434967" cy="764123"/>
      </dsp:txXfrm>
    </dsp:sp>
    <dsp:sp modelId="{AC786AE8-0C73-49B0-97AF-7BE31F70CE8D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research use frameworks such as SWOT and </a:t>
          </a:r>
          <a:r>
            <a:rPr lang="en-GB" sz="1700" kern="1200">
              <a:latin typeface="Aptos Display" panose="020F0302020204030204"/>
            </a:rPr>
            <a:t>PEST</a:t>
          </a:r>
          <a:r>
            <a:rPr lang="en-GB" sz="1700" kern="1200"/>
            <a:t>.</a:t>
          </a:r>
        </a:p>
      </dsp:txBody>
      <dsp:txXfrm>
        <a:off x="1477174" y="1942263"/>
        <a:ext cx="7445895" cy="764123"/>
      </dsp:txXfrm>
    </dsp:sp>
    <dsp:sp modelId="{0AB268E8-0D5A-4C92-B977-AD593D9E0CC9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presentation aims to enhance the debate on improving labour conditions and staff retention in the hotel sector.</a:t>
          </a:r>
        </a:p>
      </dsp:txBody>
      <dsp:txXfrm>
        <a:off x="2209338" y="2901508"/>
        <a:ext cx="7434967" cy="764123"/>
      </dsp:txXfrm>
    </dsp:sp>
    <dsp:sp modelId="{AF7AC8FD-254E-4968-8A03-DBC0C4E8870F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133BA9B2-80CA-42BA-A3BA-460AB54BAC86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62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62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74A7CD74-9B13-4D77-A72F-A55DD913F29C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64FCD9-780C-428F-870E-49069D276831}">
      <dsp:nvSpPr>
        <dsp:cNvPr id="0" name=""/>
        <dsp:cNvSpPr/>
      </dsp:nvSpPr>
      <dsp:spPr>
        <a:xfrm>
          <a:off x="0" y="813959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Brexit – the closure of borders stopped access of workers that were not in the EU.</a:t>
          </a:r>
          <a:endParaRPr lang="en-US" sz="2300" kern="1200"/>
        </a:p>
      </dsp:txBody>
      <dsp:txXfrm>
        <a:off x="44664" y="858623"/>
        <a:ext cx="6190413" cy="825612"/>
      </dsp:txXfrm>
    </dsp:sp>
    <dsp:sp modelId="{F5E58BEA-39F0-4D8D-839A-E8A63B6C5232}">
      <dsp:nvSpPr>
        <dsp:cNvPr id="0" name=""/>
        <dsp:cNvSpPr/>
      </dsp:nvSpPr>
      <dsp:spPr>
        <a:xfrm>
          <a:off x="0" y="179514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Covid-19 – closed many businesses, especially  from the tourism and hospitality sector. </a:t>
          </a:r>
          <a:endParaRPr lang="en-US" sz="2300" kern="1200"/>
        </a:p>
      </dsp:txBody>
      <dsp:txXfrm>
        <a:off x="44664" y="1839804"/>
        <a:ext cx="6190413" cy="825612"/>
      </dsp:txXfrm>
    </dsp:sp>
    <dsp:sp modelId="{C924E210-62A0-4FE9-B3BE-5E8D67C0560A}">
      <dsp:nvSpPr>
        <dsp:cNvPr id="0" name=""/>
        <dsp:cNvSpPr/>
      </dsp:nvSpPr>
      <dsp:spPr>
        <a:xfrm>
          <a:off x="0" y="277632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Technology – replacing humans and creating a new age service.</a:t>
          </a:r>
          <a:endParaRPr lang="en-US" sz="2300" kern="1200"/>
        </a:p>
      </dsp:txBody>
      <dsp:txXfrm>
        <a:off x="44664" y="2820984"/>
        <a:ext cx="6190413" cy="825612"/>
      </dsp:txXfrm>
    </dsp:sp>
    <dsp:sp modelId="{3CB6E055-73A9-4A41-B2F9-2F0BB179FAAA}">
      <dsp:nvSpPr>
        <dsp:cNvPr id="0" name=""/>
        <dsp:cNvSpPr/>
      </dsp:nvSpPr>
      <dsp:spPr>
        <a:xfrm>
          <a:off x="0" y="3757500"/>
          <a:ext cx="6279741" cy="9149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300" kern="1200"/>
            <a:t>Inflation – the war affects European countries. </a:t>
          </a:r>
          <a:endParaRPr lang="en-US" sz="2300" kern="1200"/>
        </a:p>
      </dsp:txBody>
      <dsp:txXfrm>
        <a:off x="44664" y="3802164"/>
        <a:ext cx="6190413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A77BF-D843-4710-A915-17E027DB570E}">
      <dsp:nvSpPr>
        <dsp:cNvPr id="0" name=""/>
        <dsp:cNvSpPr/>
      </dsp:nvSpPr>
      <dsp:spPr>
        <a:xfrm>
          <a:off x="3953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Political</a:t>
          </a:r>
          <a:endParaRPr lang="en-US" sz="2300" kern="1200"/>
        </a:p>
      </dsp:txBody>
      <dsp:txXfrm>
        <a:off x="3953" y="139824"/>
        <a:ext cx="2377306" cy="662400"/>
      </dsp:txXfrm>
    </dsp:sp>
    <dsp:sp modelId="{F9227910-A14C-4C16-8B0E-B066108D73E7}">
      <dsp:nvSpPr>
        <dsp:cNvPr id="0" name=""/>
        <dsp:cNvSpPr/>
      </dsp:nvSpPr>
      <dsp:spPr>
        <a:xfrm>
          <a:off x="3953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Uk Minimum Wage Policies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Immigration Policies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Government Support Programs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Compliance Costs</a:t>
          </a:r>
          <a:endParaRPr lang="en-US" sz="2300" kern="1200"/>
        </a:p>
      </dsp:txBody>
      <dsp:txXfrm>
        <a:off x="3953" y="802224"/>
        <a:ext cx="2377306" cy="3409289"/>
      </dsp:txXfrm>
    </dsp:sp>
    <dsp:sp modelId="{4DCE8888-E4DA-4E42-AFB4-81312B76FBDF}">
      <dsp:nvSpPr>
        <dsp:cNvPr id="0" name=""/>
        <dsp:cNvSpPr/>
      </dsp:nvSpPr>
      <dsp:spPr>
        <a:xfrm>
          <a:off x="2714082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Economic </a:t>
          </a:r>
          <a:endParaRPr lang="en-US" sz="2300" kern="1200"/>
        </a:p>
      </dsp:txBody>
      <dsp:txXfrm>
        <a:off x="2714082" y="139824"/>
        <a:ext cx="2377306" cy="662400"/>
      </dsp:txXfrm>
    </dsp:sp>
    <dsp:sp modelId="{58A423DE-17A4-4868-9293-1FAF15E161F4}">
      <dsp:nvSpPr>
        <dsp:cNvPr id="0" name=""/>
        <dsp:cNvSpPr/>
      </dsp:nvSpPr>
      <dsp:spPr>
        <a:xfrm>
          <a:off x="2714082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2244908"/>
            <a:satOff val="-20744"/>
            <a:lumOff val="-23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244908"/>
              <a:satOff val="-20744"/>
              <a:lumOff val="-233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UK Inflation rate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Economic Competition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Market Competition</a:t>
          </a:r>
          <a:endParaRPr lang="en-US" sz="2300" kern="1200"/>
        </a:p>
      </dsp:txBody>
      <dsp:txXfrm>
        <a:off x="2714082" y="802224"/>
        <a:ext cx="2377306" cy="3409289"/>
      </dsp:txXfrm>
    </dsp:sp>
    <dsp:sp modelId="{531A577B-EEA7-4BCD-B94F-1368C3CC1DA0}">
      <dsp:nvSpPr>
        <dsp:cNvPr id="0" name=""/>
        <dsp:cNvSpPr/>
      </dsp:nvSpPr>
      <dsp:spPr>
        <a:xfrm>
          <a:off x="5424211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4295742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2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2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2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Social</a:t>
          </a:r>
          <a:endParaRPr lang="en-US" sz="2300" kern="1200"/>
        </a:p>
      </dsp:txBody>
      <dsp:txXfrm>
        <a:off x="5424211" y="139824"/>
        <a:ext cx="2377306" cy="662400"/>
      </dsp:txXfrm>
    </dsp:sp>
    <dsp:sp modelId="{74D19FE7-E31C-4F80-8992-C63A0286AE63}">
      <dsp:nvSpPr>
        <dsp:cNvPr id="0" name=""/>
        <dsp:cNvSpPr/>
      </dsp:nvSpPr>
      <dsp:spPr>
        <a:xfrm>
          <a:off x="5424211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4489816"/>
            <a:satOff val="-41488"/>
            <a:lumOff val="-46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489816"/>
              <a:satOff val="-41488"/>
              <a:lumOff val="-46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Work-Life Balance Expectations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Negative Industry Perception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Demographic Shifts</a:t>
          </a:r>
          <a:endParaRPr lang="en-US" sz="2300" kern="1200"/>
        </a:p>
      </dsp:txBody>
      <dsp:txXfrm>
        <a:off x="5424211" y="802224"/>
        <a:ext cx="2377306" cy="3409289"/>
      </dsp:txXfrm>
    </dsp:sp>
    <dsp:sp modelId="{DDFF8B9D-65D5-4476-8D36-6EBD85BFA85F}">
      <dsp:nvSpPr>
        <dsp:cNvPr id="0" name=""/>
        <dsp:cNvSpPr/>
      </dsp:nvSpPr>
      <dsp:spPr>
        <a:xfrm>
          <a:off x="8134340" y="139824"/>
          <a:ext cx="2377306" cy="662400"/>
        </a:xfrm>
        <a:prstGeom prst="rect">
          <a:avLst/>
        </a:prstGeom>
        <a:gradFill rotWithShape="0">
          <a:gsLst>
            <a:gs pos="0">
              <a:schemeClr val="accent2">
                <a:hueOff val="6443612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2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2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576" tIns="93472" rIns="163576" bIns="934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300" b="1" i="1" kern="1200"/>
            <a:t>Technological</a:t>
          </a:r>
          <a:endParaRPr lang="en-US" sz="2300" kern="1200"/>
        </a:p>
      </dsp:txBody>
      <dsp:txXfrm>
        <a:off x="8134340" y="139824"/>
        <a:ext cx="2377306" cy="662400"/>
      </dsp:txXfrm>
    </dsp:sp>
    <dsp:sp modelId="{3A6B0AE4-8051-4473-B836-8E8DD8FCDAC0}">
      <dsp:nvSpPr>
        <dsp:cNvPr id="0" name=""/>
        <dsp:cNvSpPr/>
      </dsp:nvSpPr>
      <dsp:spPr>
        <a:xfrm>
          <a:off x="8134340" y="802224"/>
          <a:ext cx="2377306" cy="3409289"/>
        </a:xfrm>
        <a:prstGeom prst="rect">
          <a:avLst/>
        </a:prstGeom>
        <a:solidFill>
          <a:schemeClr val="accent2">
            <a:tint val="40000"/>
            <a:alpha val="90000"/>
            <a:hueOff val="6734724"/>
            <a:satOff val="-62232"/>
            <a:lumOff val="-701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734724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682" tIns="122682" rIns="163576" bIns="184023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Automation and Robotics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Digital Workforce Management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b="1" kern="1200"/>
            <a:t>Online Recruitment Platforms</a:t>
          </a:r>
          <a:endParaRPr lang="en-US" sz="2300" kern="1200"/>
        </a:p>
      </dsp:txBody>
      <dsp:txXfrm>
        <a:off x="8134340" y="802224"/>
        <a:ext cx="2377306" cy="3409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65CF30-2DDC-4439-8F76-A2651BBB855A}">
      <dsp:nvSpPr>
        <dsp:cNvPr id="0" name=""/>
        <dsp:cNvSpPr/>
      </dsp:nvSpPr>
      <dsp:spPr>
        <a:xfrm>
          <a:off x="0" y="1808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AC11A9-6239-4412-ABA0-665C8F55DAE0}">
      <dsp:nvSpPr>
        <dsp:cNvPr id="0" name=""/>
        <dsp:cNvSpPr/>
      </dsp:nvSpPr>
      <dsp:spPr>
        <a:xfrm>
          <a:off x="233059" y="175158"/>
          <a:ext cx="423745" cy="42374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772F44-10EB-401B-AE36-BFDF90153739}">
      <dsp:nvSpPr>
        <dsp:cNvPr id="0" name=""/>
        <dsp:cNvSpPr/>
      </dsp:nvSpPr>
      <dsp:spPr>
        <a:xfrm>
          <a:off x="889864" y="1808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Low wages improvement</a:t>
          </a:r>
          <a:endParaRPr lang="en-US" sz="1900" kern="1200"/>
        </a:p>
      </dsp:txBody>
      <dsp:txXfrm>
        <a:off x="889864" y="1808"/>
        <a:ext cx="5355400" cy="770445"/>
      </dsp:txXfrm>
    </dsp:sp>
    <dsp:sp modelId="{E73990C7-9E72-49F0-AA1D-85630C59DB47}">
      <dsp:nvSpPr>
        <dsp:cNvPr id="0" name=""/>
        <dsp:cNvSpPr/>
      </dsp:nvSpPr>
      <dsp:spPr>
        <a:xfrm>
          <a:off x="0" y="964865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BE6C66-CD54-4D30-8356-EA197754D235}">
      <dsp:nvSpPr>
        <dsp:cNvPr id="0" name=""/>
        <dsp:cNvSpPr/>
      </dsp:nvSpPr>
      <dsp:spPr>
        <a:xfrm>
          <a:off x="233059" y="1138215"/>
          <a:ext cx="423745" cy="42374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91D14-35AF-428A-B554-8ECDDE126DD6}">
      <dsp:nvSpPr>
        <dsp:cNvPr id="0" name=""/>
        <dsp:cNvSpPr/>
      </dsp:nvSpPr>
      <dsp:spPr>
        <a:xfrm>
          <a:off x="889864" y="964865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Improve benefits</a:t>
          </a:r>
          <a:endParaRPr lang="en-US" sz="1900" kern="1200"/>
        </a:p>
      </dsp:txBody>
      <dsp:txXfrm>
        <a:off x="889864" y="964865"/>
        <a:ext cx="5355400" cy="770445"/>
      </dsp:txXfrm>
    </dsp:sp>
    <dsp:sp modelId="{A7B50181-3A8D-44A6-AD36-FE11F28D5988}">
      <dsp:nvSpPr>
        <dsp:cNvPr id="0" name=""/>
        <dsp:cNvSpPr/>
      </dsp:nvSpPr>
      <dsp:spPr>
        <a:xfrm>
          <a:off x="0" y="1927922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5CB10A-7B82-4181-AE37-E8896A43A773}">
      <dsp:nvSpPr>
        <dsp:cNvPr id="0" name=""/>
        <dsp:cNvSpPr/>
      </dsp:nvSpPr>
      <dsp:spPr>
        <a:xfrm>
          <a:off x="233059" y="2101272"/>
          <a:ext cx="423745" cy="42374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50B7C2-4840-47EA-B4A2-033DB7DC667B}">
      <dsp:nvSpPr>
        <dsp:cNvPr id="0" name=""/>
        <dsp:cNvSpPr/>
      </dsp:nvSpPr>
      <dsp:spPr>
        <a:xfrm>
          <a:off x="889864" y="1927922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Enhance Career Progression</a:t>
          </a:r>
          <a:endParaRPr lang="en-US" sz="1900" kern="1200"/>
        </a:p>
      </dsp:txBody>
      <dsp:txXfrm>
        <a:off x="889864" y="1927922"/>
        <a:ext cx="5355400" cy="770445"/>
      </dsp:txXfrm>
    </dsp:sp>
    <dsp:sp modelId="{B3CA6C1B-38E6-4AC2-AD2E-56319C194752}">
      <dsp:nvSpPr>
        <dsp:cNvPr id="0" name=""/>
        <dsp:cNvSpPr/>
      </dsp:nvSpPr>
      <dsp:spPr>
        <a:xfrm>
          <a:off x="0" y="2890979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070E0-A1C1-4FAF-8DDA-73DF328DAFE2}">
      <dsp:nvSpPr>
        <dsp:cNvPr id="0" name=""/>
        <dsp:cNvSpPr/>
      </dsp:nvSpPr>
      <dsp:spPr>
        <a:xfrm>
          <a:off x="233059" y="3064329"/>
          <a:ext cx="423745" cy="42374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88EEF8-9A0B-407D-B0D9-75A06E87D89D}">
      <dsp:nvSpPr>
        <dsp:cNvPr id="0" name=""/>
        <dsp:cNvSpPr/>
      </dsp:nvSpPr>
      <dsp:spPr>
        <a:xfrm>
          <a:off x="889864" y="2890979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Government and Industry Collaboration</a:t>
          </a:r>
          <a:endParaRPr lang="en-US" sz="1900" kern="1200"/>
        </a:p>
      </dsp:txBody>
      <dsp:txXfrm>
        <a:off x="889864" y="2890979"/>
        <a:ext cx="5355400" cy="770445"/>
      </dsp:txXfrm>
    </dsp:sp>
    <dsp:sp modelId="{F532E900-D077-4152-86ED-23256345ED37}">
      <dsp:nvSpPr>
        <dsp:cNvPr id="0" name=""/>
        <dsp:cNvSpPr/>
      </dsp:nvSpPr>
      <dsp:spPr>
        <a:xfrm>
          <a:off x="0" y="3854036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39B5E-5B81-4325-82DC-40EC3B1BF056}">
      <dsp:nvSpPr>
        <dsp:cNvPr id="0" name=""/>
        <dsp:cNvSpPr/>
      </dsp:nvSpPr>
      <dsp:spPr>
        <a:xfrm>
          <a:off x="233059" y="4027386"/>
          <a:ext cx="423745" cy="42374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62E35D-C9D1-4D7A-91A9-C1068F9465F1}">
      <dsp:nvSpPr>
        <dsp:cNvPr id="0" name=""/>
        <dsp:cNvSpPr/>
      </dsp:nvSpPr>
      <dsp:spPr>
        <a:xfrm>
          <a:off x="889864" y="3854036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Job security</a:t>
          </a:r>
          <a:endParaRPr lang="en-US" sz="1900" kern="1200"/>
        </a:p>
      </dsp:txBody>
      <dsp:txXfrm>
        <a:off x="889864" y="3854036"/>
        <a:ext cx="5355400" cy="770445"/>
      </dsp:txXfrm>
    </dsp:sp>
    <dsp:sp modelId="{ADED7582-C131-4FAC-8E66-C87030E8127D}">
      <dsp:nvSpPr>
        <dsp:cNvPr id="0" name=""/>
        <dsp:cNvSpPr/>
      </dsp:nvSpPr>
      <dsp:spPr>
        <a:xfrm>
          <a:off x="0" y="4817093"/>
          <a:ext cx="6245265" cy="7704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A0E41E-3483-427A-9FAD-0A1AB8FE7B4D}">
      <dsp:nvSpPr>
        <dsp:cNvPr id="0" name=""/>
        <dsp:cNvSpPr/>
      </dsp:nvSpPr>
      <dsp:spPr>
        <a:xfrm>
          <a:off x="233059" y="4990443"/>
          <a:ext cx="423745" cy="42374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FA3D5-3286-48CC-8ACA-9509DC926CE8}">
      <dsp:nvSpPr>
        <dsp:cNvPr id="0" name=""/>
        <dsp:cNvSpPr/>
      </dsp:nvSpPr>
      <dsp:spPr>
        <a:xfrm>
          <a:off x="889864" y="4817093"/>
          <a:ext cx="5355400" cy="7704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39" tIns="81539" rIns="81539" bIns="8153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Inspiring from other industries</a:t>
          </a:r>
          <a:endParaRPr lang="en-US" sz="1900" kern="1200"/>
        </a:p>
      </dsp:txBody>
      <dsp:txXfrm>
        <a:off x="889864" y="4817093"/>
        <a:ext cx="5355400" cy="7704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24.02.2025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8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8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8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8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 /><Relationship Id="rId1" Type="http://schemas.openxmlformats.org/officeDocument/2006/relationships/slideLayout" Target="../slideLayouts/slideLayout8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8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8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mp/Hilton/salaries#salary-browse-by-category" TargetMode="External" /><Relationship Id="rId1" Type="http://schemas.openxmlformats.org/officeDocument/2006/relationships/slideLayout" Target="../slideLayouts/slideLayout8.xml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637583" y="1012536"/>
            <a:ext cx="5763488" cy="3220733"/>
          </a:xfrm>
        </p:spPr>
        <p:txBody>
          <a:bodyPr anchor="t">
            <a:normAutofit/>
          </a:bodyPr>
          <a:lstStyle/>
          <a:p>
            <a:pPr algn="l"/>
            <a:r>
              <a:rPr lang="ro-RO" sz="4800"/>
              <a:t> </a:t>
            </a:r>
            <a:r>
              <a:rPr lang="ro-RO" sz="4800">
                <a:latin typeface="Bookman Old Style"/>
              </a:rPr>
              <a:t>Staff </a:t>
            </a:r>
            <a:r>
              <a:rPr lang="en-GB" sz="4800">
                <a:latin typeface="Bookman Old Style"/>
              </a:rPr>
              <a:t>Shortage due to Low </a:t>
            </a:r>
            <a:r>
              <a:rPr lang="ro-RO" sz="4800">
                <a:latin typeface="Bookman Old Style"/>
              </a:rPr>
              <a:t> </a:t>
            </a:r>
            <a:r>
              <a:rPr lang="en-GB" sz="4800">
                <a:latin typeface="Bookman Old Style"/>
              </a:rPr>
              <a:t>Wage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637581" y="3167045"/>
            <a:ext cx="4408228" cy="77587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ro-RO" b="1" i="1">
                <a:latin typeface="Grandview Display"/>
              </a:rPr>
              <a:t>Case </a:t>
            </a:r>
            <a:r>
              <a:rPr lang="ro-RO" b="1" i="1" err="1">
                <a:latin typeface="Grandview Display"/>
              </a:rPr>
              <a:t>Study</a:t>
            </a:r>
            <a:r>
              <a:rPr lang="ro-RO" b="1" i="1">
                <a:latin typeface="Grandview Display"/>
              </a:rPr>
              <a:t> of Hilton Hotel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BCA937-FF1D-8570-49B2-FABC80A7ED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19" r="9529" b="-2"/>
          <a:stretch/>
        </p:blipFill>
        <p:spPr>
          <a:xfrm>
            <a:off x="5319624" y="1012536"/>
            <a:ext cx="6409557" cy="4756162"/>
          </a:xfrm>
          <a:custGeom>
            <a:avLst/>
            <a:gdLst/>
            <a:ahLst/>
            <a:cxnLst/>
            <a:rect l="l" t="t" r="r" b="b"/>
            <a:pathLst>
              <a:path w="5031136" h="5031136">
                <a:moveTo>
                  <a:pt x="2515568" y="0"/>
                </a:moveTo>
                <a:cubicBezTo>
                  <a:pt x="3904878" y="0"/>
                  <a:pt x="5031136" y="1126258"/>
                  <a:pt x="5031136" y="2515568"/>
                </a:cubicBezTo>
                <a:cubicBezTo>
                  <a:pt x="5031136" y="3904878"/>
                  <a:pt x="3904878" y="5031136"/>
                  <a:pt x="2515568" y="5031136"/>
                </a:cubicBezTo>
                <a:cubicBezTo>
                  <a:pt x="1126258" y="5031136"/>
                  <a:pt x="0" y="3904878"/>
                  <a:pt x="0" y="2515568"/>
                </a:cubicBezTo>
                <a:cubicBezTo>
                  <a:pt x="0" y="1126258"/>
                  <a:pt x="1126258" y="0"/>
                  <a:pt x="2515568" y="0"/>
                </a:cubicBezTo>
                <a:close/>
              </a:path>
            </a:pathLst>
          </a:custGeom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BD5003F5-77BC-27E6-C720-CF6767F71059}"/>
              </a:ext>
            </a:extLst>
          </p:cNvPr>
          <p:cNvSpPr txBox="1"/>
          <p:nvPr/>
        </p:nvSpPr>
        <p:spPr>
          <a:xfrm>
            <a:off x="634162" y="5219811"/>
            <a:ext cx="4957312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Student Name: </a:t>
            </a:r>
            <a:r>
              <a:rPr lang="en-GB" sz="1200">
                <a:latin typeface="Arial"/>
                <a:cs typeface="Arial"/>
              </a:rPr>
              <a:t>Marina Georgiana Hogea</a:t>
            </a:r>
          </a:p>
          <a:p>
            <a:r>
              <a:rPr lang="en-GB" sz="1200" b="1">
                <a:latin typeface="Arial"/>
                <a:cs typeface="Arial"/>
              </a:rPr>
              <a:t>Student ID: </a:t>
            </a:r>
            <a:r>
              <a:rPr lang="en-GB" sz="1200">
                <a:latin typeface="Arial"/>
                <a:cs typeface="Arial"/>
              </a:rPr>
              <a:t>2131351</a:t>
            </a:r>
          </a:p>
          <a:p>
            <a:r>
              <a:rPr lang="en-GB" sz="1200" b="1">
                <a:latin typeface="Arial"/>
                <a:cs typeface="Arial"/>
              </a:rPr>
              <a:t>Module: </a:t>
            </a:r>
            <a:r>
              <a:rPr lang="en-GB" sz="1200">
                <a:latin typeface="Arial"/>
                <a:cs typeface="Arial"/>
              </a:rPr>
              <a:t>Contemporary Themes in the Hotel and Hospitality Sector</a:t>
            </a:r>
            <a:endParaRPr lang="ro-RO" sz="1200">
              <a:latin typeface="Arial"/>
              <a:cs typeface="Arial"/>
            </a:endParaRPr>
          </a:p>
          <a:p>
            <a:r>
              <a:rPr lang="en-GB" sz="1200" b="1">
                <a:latin typeface="Arial"/>
                <a:cs typeface="Arial"/>
              </a:rPr>
              <a:t>Module Code: </a:t>
            </a:r>
            <a:r>
              <a:rPr lang="en-GB" sz="1200">
                <a:latin typeface="Arial"/>
                <a:cs typeface="Arial"/>
              </a:rPr>
              <a:t>BMIH6001</a:t>
            </a:r>
            <a:endParaRPr lang="ro-RO" sz="1200">
              <a:latin typeface="Arial"/>
              <a:cs typeface="Arial"/>
            </a:endParaRPr>
          </a:p>
          <a:p>
            <a:r>
              <a:rPr lang="en-GB" sz="1200" b="1">
                <a:latin typeface="Arial"/>
                <a:cs typeface="Arial"/>
              </a:rPr>
              <a:t>Lecturer: </a:t>
            </a:r>
            <a:r>
              <a:rPr lang="en-GB" sz="1200">
                <a:latin typeface="Arial"/>
                <a:cs typeface="Arial"/>
              </a:rPr>
              <a:t>Natalie </a:t>
            </a:r>
            <a:r>
              <a:rPr lang="en-GB" sz="1200" err="1">
                <a:latin typeface="Arial"/>
                <a:cs typeface="Arial"/>
              </a:rPr>
              <a:t>Brailsord</a:t>
            </a:r>
            <a:endParaRPr lang="ro-RO" sz="1200" err="1">
              <a:latin typeface="Arial"/>
              <a:cs typeface="Arial"/>
            </a:endParaRPr>
          </a:p>
          <a:p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4043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F007D06-7929-9FC0-45CC-0BFB70135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</a:t>
            </a:r>
            <a:r>
              <a:rPr lang="ro-RO" sz="4000">
                <a:solidFill>
                  <a:srgbClr val="FFFFFF"/>
                </a:solidFill>
              </a:rPr>
              <a:t> </a:t>
            </a:r>
            <a:br>
              <a:rPr lang="ro-RO" sz="4000"/>
            </a:br>
            <a:endParaRPr lang="ro-RO" sz="4000">
              <a:solidFill>
                <a:srgbClr val="FFFFFF"/>
              </a:solidFill>
            </a:endParaRPr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A980F8B1-E815-B78D-072A-AA82BD83E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1984248"/>
            <a:ext cx="41148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67079DC-9DAA-36A8-53B1-C451B1EAB9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664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2102FDC8-E526-4B1C-9579-9BF43AD3AF8C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2/24/2025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57FA6A03-10F6-AFCF-75EE-5E08E5F72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aphicFrame>
        <p:nvGraphicFramePr>
          <p:cNvPr id="51" name="Substituent conținut 2">
            <a:extLst>
              <a:ext uri="{FF2B5EF4-FFF2-40B4-BE49-F238E27FC236}">
                <a16:creationId xmlns:a16="http://schemas.microsoft.com/office/drawing/2014/main" id="{AFF00E78-84A0-C0B2-9E26-5CF3524ABF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513892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3185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67EF08A-2CC4-D68B-2AF5-0E7A6A0B1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4256992" cy="1757505"/>
          </a:xfrm>
        </p:spPr>
        <p:txBody>
          <a:bodyPr anchor="t">
            <a:normAutofit/>
          </a:bodyPr>
          <a:lstStyle/>
          <a:p>
            <a:r>
              <a:rPr lang="en-GB" sz="2400" b="1"/>
              <a:t>Challanges. Why and How?</a:t>
            </a:r>
            <a:br>
              <a:rPr lang="ro-RO" sz="1500"/>
            </a:br>
            <a:r>
              <a:rPr lang="ro-RO" sz="1500" b="0"/>
              <a:t> </a:t>
            </a:r>
            <a:br>
              <a:rPr lang="ro-RO" sz="1500" b="0"/>
            </a:br>
            <a:br>
              <a:rPr lang="ro-RO" sz="1500" b="0"/>
            </a:br>
            <a:br>
              <a:rPr lang="ro-RO" sz="1500" i="1"/>
            </a:br>
            <a:br>
              <a:rPr lang="ro-RO" sz="1500"/>
            </a:br>
            <a:br>
              <a:rPr lang="ro-RO" sz="1500"/>
            </a:br>
            <a:endParaRPr lang="ro-RO" sz="1500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F231C45E-AA37-7DFB-4BF5-EB99212D8E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6346885-AAEB-4E4F-854F-483635FC8B68}" type="datetime1">
              <a:rPr lang="en-US"/>
              <a:pPr>
                <a:spcAft>
                  <a:spcPts val="600"/>
                </a:spcAft>
              </a:pPr>
              <a:t>2/24/2025</a:t>
            </a:fld>
            <a:endParaRPr lang="en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17D9CA6-3CB0-0643-419E-02A15D534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F69A7689-3D55-28C0-684D-838E4B144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Substituent conținut 2">
            <a:extLst>
              <a:ext uri="{FF2B5EF4-FFF2-40B4-BE49-F238E27FC236}">
                <a16:creationId xmlns:a16="http://schemas.microsoft.com/office/drawing/2014/main" id="{38921D11-64CB-DB53-9553-5A52E8C6BC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34708" y="553616"/>
          <a:ext cx="6279741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8" name="Oval 47">
            <a:extLst>
              <a:ext uri="{FF2B5EF4-FFF2-40B4-BE49-F238E27FC236}">
                <a16:creationId xmlns:a16="http://schemas.microsoft.com/office/drawing/2014/main" id="{B0B9267A-6357-6CDD-FD8D-36659FCB103C}"/>
              </a:ext>
            </a:extLst>
          </p:cNvPr>
          <p:cNvSpPr/>
          <p:nvPr/>
        </p:nvSpPr>
        <p:spPr>
          <a:xfrm>
            <a:off x="342735" y="1700493"/>
            <a:ext cx="4007364" cy="2399145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  <p:sp>
        <p:nvSpPr>
          <p:cNvPr id="49" name="CasetăText 48">
            <a:extLst>
              <a:ext uri="{FF2B5EF4-FFF2-40B4-BE49-F238E27FC236}">
                <a16:creationId xmlns:a16="http://schemas.microsoft.com/office/drawing/2014/main" id="{12D0929F-C2CF-5092-F50A-63437D313169}"/>
              </a:ext>
            </a:extLst>
          </p:cNvPr>
          <p:cNvSpPr txBox="1"/>
          <p:nvPr/>
        </p:nvSpPr>
        <p:spPr>
          <a:xfrm>
            <a:off x="777814" y="2557331"/>
            <a:ext cx="34045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First 4 factors in the last 5 years</a:t>
            </a:r>
          </a:p>
        </p:txBody>
      </p:sp>
    </p:spTree>
    <p:extLst>
      <p:ext uri="{BB962C8B-B14F-4D97-AF65-F5344CB8AC3E}">
        <p14:creationId xmlns:p14="http://schemas.microsoft.com/office/powerpoint/2010/main" val="4159956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F1CF30F-E0A1-492B-083F-ED5C851A9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impact of pandemic time </a:t>
            </a:r>
          </a:p>
        </p:txBody>
      </p:sp>
      <p:pic>
        <p:nvPicPr>
          <p:cNvPr id="6" name="Substituent conținut 5" descr="O imagine care conține text, hartă, Font&#10;&#10;Conținutul generat de inteligența artificială poate fi incorect.">
            <a:extLst>
              <a:ext uri="{FF2B5EF4-FFF2-40B4-BE49-F238E27FC236}">
                <a16:creationId xmlns:a16="http://schemas.microsoft.com/office/drawing/2014/main" id="{C79FED9D-1DCF-7C06-4544-EEC1667F45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2853" y="1966293"/>
            <a:ext cx="9626292" cy="445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7963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45">
            <a:extLst>
              <a:ext uri="{FF2B5EF4-FFF2-40B4-BE49-F238E27FC236}">
                <a16:creationId xmlns:a16="http://schemas.microsoft.com/office/drawing/2014/main" id="{C681C32C-7AFC-4BB3-9088-65CBDFC5D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1AD6EA71-1F7A-0757-AD22-8BD30509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275" y="4583953"/>
            <a:ext cx="4685857" cy="14659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i="1"/>
              <a:t>Wage in hospitality</a:t>
            </a:r>
          </a:p>
        </p:txBody>
      </p:sp>
      <p:pic>
        <p:nvPicPr>
          <p:cNvPr id="5" name="Imagine 4" descr="O imagine care conține text, captură de ecran, diagramă, Dreptunghi&#10;&#10;Conținutul generat de inteligența artificială poate fi incorect.">
            <a:extLst>
              <a:ext uri="{FF2B5EF4-FFF2-40B4-BE49-F238E27FC236}">
                <a16:creationId xmlns:a16="http://schemas.microsoft.com/office/drawing/2014/main" id="{5E537CC5-3DA2-7B9D-7298-D5FFC17E4B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851" b="8207"/>
          <a:stretch/>
        </p:blipFill>
        <p:spPr>
          <a:xfrm>
            <a:off x="20" y="432"/>
            <a:ext cx="12191980" cy="4244759"/>
          </a:xfrm>
          <a:prstGeom prst="rect">
            <a:avLst/>
          </a:prstGeom>
        </p:spPr>
      </p:pic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4459012F-1789-3E5D-0C73-F789BFD295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0" y="4583953"/>
            <a:ext cx="5638800" cy="14659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Hospitality - </a:t>
            </a:r>
            <a:r>
              <a:rPr lang="en-US" sz="2000" b="1"/>
              <a:t>£11.44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Retail – </a:t>
            </a:r>
            <a:r>
              <a:rPr lang="en-US" sz="2000" b="1"/>
              <a:t>£12.23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Manufacturing - </a:t>
            </a:r>
            <a:r>
              <a:rPr lang="en-US" sz="2000" b="1"/>
              <a:t>£16.50</a:t>
            </a:r>
          </a:p>
        </p:txBody>
      </p:sp>
      <p:sp>
        <p:nvSpPr>
          <p:cNvPr id="52" name="Rectangle 47">
            <a:extLst>
              <a:ext uri="{FF2B5EF4-FFF2-40B4-BE49-F238E27FC236}">
                <a16:creationId xmlns:a16="http://schemas.microsoft.com/office/drawing/2014/main" id="{199C0ED0-69DE-4C31-A5CF-E2A46FD30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D42B8BD-40AF-488E-8A79-D7256C9172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2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4213F59-92B4-AE38-2F2F-7F87039BA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Marginal effects of perceived ESG practices on job satisfaction with </a:t>
            </a:r>
            <a:r>
              <a:rPr lang="en-US" sz="2800">
                <a:solidFill>
                  <a:srgbClr val="FFFFFF"/>
                </a:solidFill>
              </a:rPr>
              <a:t>varying</a:t>
            </a: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organisational </a:t>
            </a:r>
            <a:r>
              <a:rPr lang="en-US" sz="2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tenure</a:t>
            </a:r>
            <a:endParaRPr lang="en-US" sz="2800" kern="1200" dirty="0">
              <a:solidFill>
                <a:srgbClr val="FFFFFF"/>
              </a:solidFill>
              <a:latin typeface="+mj-lt"/>
            </a:endParaRPr>
          </a:p>
        </p:txBody>
      </p:sp>
      <p:pic>
        <p:nvPicPr>
          <p:cNvPr id="5" name="Substituent conținut 4" descr="O imagine care conține text, captură de ecran, linie, număr&#10;&#10;Conținutul generat de inteligența artificială poate fi incorect.">
            <a:extLst>
              <a:ext uri="{FF2B5EF4-FFF2-40B4-BE49-F238E27FC236}">
                <a16:creationId xmlns:a16="http://schemas.microsoft.com/office/drawing/2014/main" id="{CCCF6992-031D-8A59-D224-6D745277BB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748171"/>
            <a:ext cx="7225748" cy="5361658"/>
          </a:xfrm>
          <a:prstGeom prst="rect">
            <a:avLst/>
          </a:prstGeom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92330306-A567-DE3D-4F41-0940D2608C51}"/>
              </a:ext>
            </a:extLst>
          </p:cNvPr>
          <p:cNvSpPr txBox="1"/>
          <p:nvPr/>
        </p:nvSpPr>
        <p:spPr>
          <a:xfrm>
            <a:off x="671718" y="7318931"/>
            <a:ext cx="9963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dirty="0"/>
              <a:t>ESG-</a:t>
            </a:r>
            <a:r>
              <a:rPr lang="ro-RO" dirty="0" err="1"/>
              <a:t>environmental</a:t>
            </a:r>
            <a:r>
              <a:rPr lang="ro-RO" dirty="0"/>
              <a:t>, social </a:t>
            </a:r>
            <a:r>
              <a:rPr lang="ro-RO" dirty="0" err="1"/>
              <a:t>and</a:t>
            </a:r>
            <a:r>
              <a:rPr lang="ro-RO" dirty="0"/>
              <a:t> </a:t>
            </a:r>
            <a:r>
              <a:rPr lang="ro-RO" dirty="0" err="1"/>
              <a:t>governance</a:t>
            </a:r>
          </a:p>
        </p:txBody>
      </p:sp>
    </p:spTree>
    <p:extLst>
      <p:ext uri="{BB962C8B-B14F-4D97-AF65-F5344CB8AC3E}">
        <p14:creationId xmlns:p14="http://schemas.microsoft.com/office/powerpoint/2010/main" val="370466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3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3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Rectangle 3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477B9226-1A68-338A-FD6C-44C606C23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Average salaries at Hilton</a:t>
            </a:r>
          </a:p>
        </p:txBody>
      </p:sp>
      <p:pic>
        <p:nvPicPr>
          <p:cNvPr id="5" name="Substituent conținut 4" descr="O imagine care conține text, captură de ecran, Font, număr&#10;&#10;Conținutul generat de inteligența artificială poate fi incorect.">
            <a:extLst>
              <a:ext uri="{FF2B5EF4-FFF2-40B4-BE49-F238E27FC236}">
                <a16:creationId xmlns:a16="http://schemas.microsoft.com/office/drawing/2014/main" id="{285AF503-2804-ED1A-78BA-8E99F716AA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2428" y="629023"/>
            <a:ext cx="7225748" cy="5599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406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BF4DF2C-F028-4921-9C23-41303F650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D361EC10-EEEB-056D-4E4C-4ACF7AC97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 </a:t>
            </a:r>
            <a:r>
              <a:rPr lang="en-US" sz="6200">
                <a:solidFill>
                  <a:srgbClr val="FFFFFF"/>
                </a:solidFill>
              </a:rPr>
              <a:t>analysis</a:t>
            </a:r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at Hilton</a:t>
            </a:r>
            <a:br>
              <a:rPr lang="en-US" sz="6200" kern="1200"/>
            </a:br>
            <a:endParaRPr lang="en-US" sz="6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92B7B61-D701-474B-AE8F-EA238B550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12034" y="1267063"/>
            <a:ext cx="368480" cy="519967"/>
            <a:chOff x="11512034" y="1267063"/>
            <a:chExt cx="368480" cy="519967"/>
          </a:xfrm>
          <a:solidFill>
            <a:srgbClr val="FFFFFF"/>
          </a:solidFill>
        </p:grpSpPr>
        <p:sp>
          <p:nvSpPr>
            <p:cNvPr id="18" name="Graphic 17">
              <a:extLst>
                <a:ext uri="{FF2B5EF4-FFF2-40B4-BE49-F238E27FC236}">
                  <a16:creationId xmlns:a16="http://schemas.microsoft.com/office/drawing/2014/main" id="{B71758F4-3F46-45DA-8AC5-4E508DA08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12034" y="1267063"/>
              <a:ext cx="139037" cy="139039"/>
            </a:xfrm>
            <a:custGeom>
              <a:avLst/>
              <a:gdLst>
                <a:gd name="connsiteX0" fmla="*/ 129600 w 139037"/>
                <a:gd name="connsiteY0" fmla="*/ 60082 h 139039"/>
                <a:gd name="connsiteX1" fmla="*/ 78955 w 139037"/>
                <a:gd name="connsiteY1" fmla="*/ 60082 h 139039"/>
                <a:gd name="connsiteX2" fmla="*/ 78955 w 139037"/>
                <a:gd name="connsiteY2" fmla="*/ 9437 h 139039"/>
                <a:gd name="connsiteX3" fmla="*/ 69519 w 139037"/>
                <a:gd name="connsiteY3" fmla="*/ 0 h 139039"/>
                <a:gd name="connsiteX4" fmla="*/ 60082 w 139037"/>
                <a:gd name="connsiteY4" fmla="*/ 9437 h 139039"/>
                <a:gd name="connsiteX5" fmla="*/ 60082 w 139037"/>
                <a:gd name="connsiteY5" fmla="*/ 60082 h 139039"/>
                <a:gd name="connsiteX6" fmla="*/ 9437 w 139037"/>
                <a:gd name="connsiteY6" fmla="*/ 60082 h 139039"/>
                <a:gd name="connsiteX7" fmla="*/ 0 w 139037"/>
                <a:gd name="connsiteY7" fmla="*/ 69520 h 139039"/>
                <a:gd name="connsiteX8" fmla="*/ 9437 w 139037"/>
                <a:gd name="connsiteY8" fmla="*/ 78957 h 139039"/>
                <a:gd name="connsiteX9" fmla="*/ 60082 w 139037"/>
                <a:gd name="connsiteY9" fmla="*/ 78957 h 139039"/>
                <a:gd name="connsiteX10" fmla="*/ 60082 w 139037"/>
                <a:gd name="connsiteY10" fmla="*/ 129602 h 139039"/>
                <a:gd name="connsiteX11" fmla="*/ 69519 w 139037"/>
                <a:gd name="connsiteY11" fmla="*/ 139039 h 139039"/>
                <a:gd name="connsiteX12" fmla="*/ 78955 w 139037"/>
                <a:gd name="connsiteY12" fmla="*/ 129602 h 139039"/>
                <a:gd name="connsiteX13" fmla="*/ 78955 w 139037"/>
                <a:gd name="connsiteY13" fmla="*/ 78957 h 139039"/>
                <a:gd name="connsiteX14" fmla="*/ 129600 w 139037"/>
                <a:gd name="connsiteY14" fmla="*/ 78957 h 139039"/>
                <a:gd name="connsiteX15" fmla="*/ 139037 w 139037"/>
                <a:gd name="connsiteY15" fmla="*/ 69520 h 139039"/>
                <a:gd name="connsiteX16" fmla="*/ 129600 w 139037"/>
                <a:gd name="connsiteY16" fmla="*/ 60082 h 1390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7" h="139039">
                  <a:moveTo>
                    <a:pt x="129600" y="60082"/>
                  </a:moveTo>
                  <a:lnTo>
                    <a:pt x="78955" y="60082"/>
                  </a:lnTo>
                  <a:lnTo>
                    <a:pt x="78955" y="9437"/>
                  </a:lnTo>
                  <a:cubicBezTo>
                    <a:pt x="78955" y="4225"/>
                    <a:pt x="74730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8"/>
                    <a:pt x="0" y="69520"/>
                  </a:cubicBezTo>
                  <a:cubicBezTo>
                    <a:pt x="0" y="74731"/>
                    <a:pt x="4225" y="78957"/>
                    <a:pt x="9437" y="78957"/>
                  </a:cubicBezTo>
                  <a:lnTo>
                    <a:pt x="60082" y="78957"/>
                  </a:lnTo>
                  <a:lnTo>
                    <a:pt x="60082" y="129602"/>
                  </a:lnTo>
                  <a:cubicBezTo>
                    <a:pt x="60082" y="134814"/>
                    <a:pt x="64307" y="139039"/>
                    <a:pt x="69519" y="139039"/>
                  </a:cubicBezTo>
                  <a:cubicBezTo>
                    <a:pt x="74730" y="139039"/>
                    <a:pt x="78955" y="134814"/>
                    <a:pt x="78955" y="129602"/>
                  </a:cubicBezTo>
                  <a:lnTo>
                    <a:pt x="78955" y="78957"/>
                  </a:lnTo>
                  <a:lnTo>
                    <a:pt x="129600" y="78957"/>
                  </a:lnTo>
                  <a:cubicBezTo>
                    <a:pt x="134812" y="78957"/>
                    <a:pt x="139037" y="74731"/>
                    <a:pt x="139037" y="69520"/>
                  </a:cubicBezTo>
                  <a:cubicBezTo>
                    <a:pt x="139037" y="64308"/>
                    <a:pt x="134812" y="60082"/>
                    <a:pt x="129600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9" name="Graphic 21">
              <a:extLst>
                <a:ext uri="{FF2B5EF4-FFF2-40B4-BE49-F238E27FC236}">
                  <a16:creationId xmlns:a16="http://schemas.microsoft.com/office/drawing/2014/main" id="{8D61482F-F3C5-4D66-8C5D-C6BBE3E12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2801" y="1659316"/>
              <a:ext cx="127713" cy="127714"/>
            </a:xfrm>
            <a:custGeom>
              <a:avLst/>
              <a:gdLst>
                <a:gd name="connsiteX0" fmla="*/ 63857 w 127713"/>
                <a:gd name="connsiteY0" fmla="*/ 18874 h 127714"/>
                <a:gd name="connsiteX1" fmla="*/ 108839 w 127713"/>
                <a:gd name="connsiteY1" fmla="*/ 63857 h 127714"/>
                <a:gd name="connsiteX2" fmla="*/ 63857 w 127713"/>
                <a:gd name="connsiteY2" fmla="*/ 108840 h 127714"/>
                <a:gd name="connsiteX3" fmla="*/ 18874 w 127713"/>
                <a:gd name="connsiteY3" fmla="*/ 63857 h 127714"/>
                <a:gd name="connsiteX4" fmla="*/ 63857 w 127713"/>
                <a:gd name="connsiteY4" fmla="*/ 18874 h 127714"/>
                <a:gd name="connsiteX5" fmla="*/ 63857 w 127713"/>
                <a:gd name="connsiteY5" fmla="*/ 0 h 127714"/>
                <a:gd name="connsiteX6" fmla="*/ 0 w 127713"/>
                <a:gd name="connsiteY6" fmla="*/ 63857 h 127714"/>
                <a:gd name="connsiteX7" fmla="*/ 63857 w 127713"/>
                <a:gd name="connsiteY7" fmla="*/ 127714 h 127714"/>
                <a:gd name="connsiteX8" fmla="*/ 127713 w 127713"/>
                <a:gd name="connsiteY8" fmla="*/ 63857 h 127714"/>
                <a:gd name="connsiteX9" fmla="*/ 63857 w 127713"/>
                <a:gd name="connsiteY9" fmla="*/ 0 h 127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4">
                  <a:moveTo>
                    <a:pt x="63857" y="18874"/>
                  </a:moveTo>
                  <a:cubicBezTo>
                    <a:pt x="88700" y="18874"/>
                    <a:pt x="108839" y="39014"/>
                    <a:pt x="108839" y="63857"/>
                  </a:cubicBezTo>
                  <a:cubicBezTo>
                    <a:pt x="108839" y="88700"/>
                    <a:pt x="88700" y="108840"/>
                    <a:pt x="63857" y="108840"/>
                  </a:cubicBezTo>
                  <a:cubicBezTo>
                    <a:pt x="39013" y="108840"/>
                    <a:pt x="18874" y="88700"/>
                    <a:pt x="18874" y="63857"/>
                  </a:cubicBezTo>
                  <a:cubicBezTo>
                    <a:pt x="18898" y="39024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4"/>
                    <a:pt x="63857" y="127714"/>
                  </a:cubicBezTo>
                  <a:cubicBezTo>
                    <a:pt x="99124" y="127714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6" name="Substituent conținut 5">
            <a:extLst>
              <a:ext uri="{FF2B5EF4-FFF2-40B4-BE49-F238E27FC236}">
                <a16:creationId xmlns:a16="http://schemas.microsoft.com/office/drawing/2014/main" id="{7235160B-A172-6643-6BAE-6ACDFFBE8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527183"/>
              </p:ext>
            </p:extLst>
          </p:nvPr>
        </p:nvGraphicFramePr>
        <p:xfrm>
          <a:off x="5980981" y="1437735"/>
          <a:ext cx="5664134" cy="4646532"/>
        </p:xfrm>
        <a:graphic>
          <a:graphicData uri="http://schemas.openxmlformats.org/drawingml/2006/table">
            <a:tbl>
              <a:tblPr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2931892">
                  <a:extLst>
                    <a:ext uri="{9D8B030D-6E8A-4147-A177-3AD203B41FA5}">
                      <a16:colId xmlns:a16="http://schemas.microsoft.com/office/drawing/2014/main" val="3390930584"/>
                    </a:ext>
                  </a:extLst>
                </a:gridCol>
                <a:gridCol w="2732242">
                  <a:extLst>
                    <a:ext uri="{9D8B030D-6E8A-4147-A177-3AD203B41FA5}">
                      <a16:colId xmlns:a16="http://schemas.microsoft.com/office/drawing/2014/main" val="946633848"/>
                    </a:ext>
                  </a:extLst>
                </a:gridCol>
              </a:tblGrid>
              <a:tr h="244741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Strengths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brand recognition.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Opportunities to work in industry entry-level knowledge.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demand for hospitality services.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Diverse career paths. </a:t>
                      </a:r>
                    </a:p>
                    <a:p>
                      <a:pPr algn="l" rtl="0" fontAlgn="base">
                        <a:lnSpc>
                          <a:spcPts val="1350"/>
                        </a:lnSpc>
                      </a:pPr>
                      <a:endParaRPr lang="en-GB" sz="1500" b="0" i="0" cap="none" spc="0">
                        <a:solidFill>
                          <a:schemeClr val="tx1"/>
                        </a:solidFill>
                        <a:effectLst/>
                        <a:latin typeface="Arial"/>
                      </a:endParaRPr>
                    </a:p>
                  </a:txBody>
                  <a:tcPr marL="80499" marR="83853" marT="23000" marB="17249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Weaknesses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Low wages.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Hight turnover rate.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Associated costs.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Poor work-life balance.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Multiple jobs to survive </a:t>
                      </a:r>
                    </a:p>
                  </a:txBody>
                  <a:tcPr marL="80499" marR="83853" marT="23000" marB="1724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4275094"/>
                  </a:ext>
                </a:extLst>
              </a:tr>
              <a:tr h="219912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Opportunities 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Develop the skills and job position.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Employee wellbeing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Global expansion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Emerging markets 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The government may introduce wage subsidies </a:t>
                      </a:r>
                    </a:p>
                  </a:txBody>
                  <a:tcPr marL="80499" marR="83853" marT="23000" marB="172497">
                    <a:lnL w="1270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350"/>
                        </a:lnSpc>
                      </a:pPr>
                      <a:r>
                        <a:rPr lang="en-GB" sz="15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Threats</a:t>
                      </a: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Competition for talent.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Reputation risks.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Economic pressures.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Political challenges. </a:t>
                      </a:r>
                    </a:p>
                    <a:p>
                      <a:pPr marL="342900" lvl="0" indent="-342900" algn="l" rtl="0" fontAlgn="base">
                        <a:lnSpc>
                          <a:spcPts val="135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5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Insecurity jobs. </a:t>
                      </a:r>
                    </a:p>
                  </a:txBody>
                  <a:tcPr marL="80499" marR="83853" marT="23000" marB="17249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29723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841885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23">
            <a:extLst>
              <a:ext uri="{FF2B5EF4-FFF2-40B4-BE49-F238E27FC236}">
                <a16:creationId xmlns:a16="http://schemas.microsoft.com/office/drawing/2014/main" id="{D19F7815-3AA2-7679-26F4-A63338C8B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668" y="4843169"/>
            <a:ext cx="12196668" cy="2016059"/>
            <a:chOff x="-4668" y="4843169"/>
            <a:chExt cx="12196668" cy="2016059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656154CE-3587-5C44-2A6B-1FE49B302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-4668" y="4843169"/>
              <a:ext cx="12196668" cy="2015947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3E7A46DB-98C4-E666-AEC5-DF8B5DD9E7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4400"/>
              <a:ext cx="10565988" cy="2014828"/>
            </a:xfrm>
            <a:prstGeom prst="rect">
              <a:avLst/>
            </a:prstGeom>
            <a:gradFill flip="none" rotWithShape="1">
              <a:gsLst>
                <a:gs pos="3000">
                  <a:schemeClr val="accent2"/>
                </a:gs>
                <a:gs pos="40000">
                  <a:schemeClr val="accent2">
                    <a:alpha val="0"/>
                  </a:schemeClr>
                </a:gs>
              </a:gsLst>
              <a:lin ang="174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89F8962A-028A-2EBA-FBCF-F9B0334400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4668" y="4843170"/>
              <a:ext cx="10309010" cy="2006799"/>
            </a:xfrm>
            <a:prstGeom prst="rect">
              <a:avLst/>
            </a:prstGeom>
            <a:gradFill>
              <a:gsLst>
                <a:gs pos="0">
                  <a:schemeClr val="accent5">
                    <a:alpha val="76000"/>
                  </a:schemeClr>
                </a:gs>
                <a:gs pos="67000">
                  <a:schemeClr val="accent2">
                    <a:alpha val="0"/>
                  </a:schemeClr>
                </a:gs>
              </a:gsLst>
              <a:lin ang="4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27">
              <a:extLst>
                <a:ext uri="{FF2B5EF4-FFF2-40B4-BE49-F238E27FC236}">
                  <a16:creationId xmlns:a16="http://schemas.microsoft.com/office/drawing/2014/main" id="{2F139663-D7C2-5898-E610-2183584AC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105876" y="4851203"/>
              <a:ext cx="8086124" cy="2006797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50000"/>
                    <a:alpha val="36000"/>
                  </a:schemeClr>
                </a:gs>
                <a:gs pos="45000">
                  <a:schemeClr val="accent5">
                    <a:alpha val="0"/>
                  </a:schemeClr>
                </a:gs>
              </a:gsLst>
              <a:lin ang="4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0" name="Titlu 9">
            <a:extLst>
              <a:ext uri="{FF2B5EF4-FFF2-40B4-BE49-F238E27FC236}">
                <a16:creationId xmlns:a16="http://schemas.microsoft.com/office/drawing/2014/main" id="{1DD613A5-0C8E-2437-86A8-021E4E41C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630" y="5167418"/>
            <a:ext cx="8949690" cy="7022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Employee Burnout</a:t>
            </a:r>
          </a:p>
        </p:txBody>
      </p:sp>
      <p:pic>
        <p:nvPicPr>
          <p:cNvPr id="8" name="Substituent conținut 7" descr="O imagine care conține diagramă, text, cerc, Font&#10;&#10;Conținutul generat de inteligența artificială poate fi incorect.">
            <a:extLst>
              <a:ext uri="{FF2B5EF4-FFF2-40B4-BE49-F238E27FC236}">
                <a16:creationId xmlns:a16="http://schemas.microsoft.com/office/drawing/2014/main" id="{B3C16A55-CCA7-3045-CFF3-DDF767F226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508" y="628298"/>
            <a:ext cx="9690984" cy="3561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1297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51317083-8176-2063-E1BD-3FF548D606F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467" r="2854" b="125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BB4FE849-EC7F-12BE-5D75-6197CEA44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Pest analyses at Hilton</a:t>
            </a:r>
            <a:br>
              <a:rPr lang="en-US" sz="4400"/>
            </a:br>
            <a:endParaRPr lang="en-US" sz="4400"/>
          </a:p>
        </p:txBody>
      </p:sp>
      <p:graphicFrame>
        <p:nvGraphicFramePr>
          <p:cNvPr id="6" name="Substituent text 3">
            <a:extLst>
              <a:ext uri="{FF2B5EF4-FFF2-40B4-BE49-F238E27FC236}">
                <a16:creationId xmlns:a16="http://schemas.microsoft.com/office/drawing/2014/main" id="{AF7A5B00-E137-C087-2C8B-277DC96BCB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85159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77170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5CD4A93-FF0C-1F7D-69D8-117D30A1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6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62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4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6AFAF489-FA46-969D-678B-CCBA35152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The industry in last years has struggles to attract and retain employees.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With non attractive wages and improved benefits, the hospitality will continue to face workforce shortages.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Hospitality industry must implement strategic wage reforms, creating attractive benefits and prioritise financial well-being for employees.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GB" sz="2000">
                <a:solidFill>
                  <a:schemeClr val="tx1">
                    <a:alpha val="80000"/>
                  </a:schemeClr>
                </a:solidFill>
              </a:rPr>
              <a:t>Due to technological tools this industry will suffer a significant decline in staff, in services and in quality.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8019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163813A4-7A8D-3518-19B0-6D4F4480C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</a:t>
            </a:r>
            <a:b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Substituent text 3">
            <a:extLst>
              <a:ext uri="{FF2B5EF4-FFF2-40B4-BE49-F238E27FC236}">
                <a16:creationId xmlns:a16="http://schemas.microsoft.com/office/drawing/2014/main" id="{20B8EC24-FA78-E7DA-9A42-B29582DBF1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482269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6713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D8065E2-B344-B53C-9089-5124598DC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101" y="153539"/>
            <a:ext cx="2204130" cy="471321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A6683573-0E13-3513-393A-E45D3083BEDB}"/>
              </a:ext>
            </a:extLst>
          </p:cNvPr>
          <p:cNvSpPr txBox="1"/>
          <p:nvPr/>
        </p:nvSpPr>
        <p:spPr>
          <a:xfrm>
            <a:off x="90156" y="629076"/>
            <a:ext cx="11965707" cy="66787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Abdul Malek, N., (2023) - DoubleTree by Hilton. Online at: https://ir.uitm.edu.my/id/eprint/90089/ [Accessed on 26.01.2025]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Cole, M., Stuart, M., Hardy, K. and Spencer, D., (2024) - Wage theft and the struggle over the working day in hospitality work: a typology of unpaid labour time. 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Work, Employment and Society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, </a:t>
            </a:r>
            <a:r>
              <a:rPr lang="en-GB" sz="1600" i="1" dirty="0">
                <a:solidFill>
                  <a:srgbClr val="222222"/>
                </a:solidFill>
                <a:latin typeface="Arial"/>
                <a:cs typeface="Arial"/>
              </a:rPr>
              <a:t>38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(1), pp.103-121. Online at: https://journals.sagepub.com/doi/full/10.1177/09500170221111719 [Accessed on 26.02.2025]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Hilton, (2025) - 2025 Recruitment Marketing Placement. Online at: https://jobs.hilton.com/latam/en/job/EUR015BM/2025-Recruitment-Marketing-Placement [Accessed on 25.01.2025]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Hudson, S., 2025. </a:t>
            </a:r>
            <a:r>
              <a:rPr lang="en-GB" sz="1600" i="1" dirty="0">
                <a:latin typeface="Arial"/>
                <a:cs typeface="Arial"/>
              </a:rPr>
              <a:t>Hospitality Management: International Introduction</a:t>
            </a:r>
            <a:r>
              <a:rPr lang="en-GB" sz="1600" dirty="0">
                <a:latin typeface="Arial"/>
                <a:cs typeface="Arial"/>
              </a:rPr>
              <a:t>. Taylor &amp; Francis. Online at: </a:t>
            </a:r>
            <a:r>
              <a:rPr lang="en-GB" sz="1600" dirty="0">
                <a:latin typeface="Arial"/>
                <a:ea typeface="+mn-lt"/>
                <a:cs typeface="+mn-lt"/>
              </a:rPr>
              <a:t>https://books.google.co.uk/books?hl=en&amp;lr=&amp;id=pOg4EQAAQBAJ&amp;oi=fnd&amp;pg=PA2010&amp;dq=hilton+hotel+salary+uk&amp;ots=DgqyQWh0Jb&amp;sig=JGkksScRMznsPdetYM3xY0j_18A&amp;redir_esc=y#v=onepage&amp;q&amp;f=false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Indeed (2025) - Hilton salaries: How much does Hilton pay in the United Kingdom? Online at: </a:t>
            </a:r>
            <a:r>
              <a:rPr lang="en-GB" sz="1600" dirty="0">
                <a:latin typeface="Arial"/>
                <a:cs typeface="Arial"/>
                <a:hlinkClick r:id="rId2"/>
              </a:rPr>
              <a:t>https://uk.indeed.com/cmp/Hilton/salaries#salary-browse-by-category</a:t>
            </a: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. [Accessed on 25.10.2025]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Li, Z., </a:t>
            </a:r>
            <a:r>
              <a:rPr lang="en-GB" sz="1600" dirty="0" err="1">
                <a:latin typeface="Arial"/>
                <a:cs typeface="Arial"/>
              </a:rPr>
              <a:t>Stamolampros</a:t>
            </a:r>
            <a:r>
              <a:rPr lang="en-GB" sz="1600" dirty="0">
                <a:latin typeface="Arial"/>
                <a:cs typeface="Arial"/>
              </a:rPr>
              <a:t>, P. and Zhao, X., 2025. ESG practices through the lens of employees in hospitality: Insights from employee-generated data. </a:t>
            </a:r>
            <a:r>
              <a:rPr lang="en-GB" sz="1600" i="1" dirty="0">
                <a:latin typeface="Arial"/>
                <a:cs typeface="Arial"/>
              </a:rPr>
              <a:t>International Journal of Hospitality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124</a:t>
            </a:r>
            <a:r>
              <a:rPr lang="en-GB" sz="1600" dirty="0">
                <a:latin typeface="Arial"/>
                <a:cs typeface="Arial"/>
              </a:rPr>
              <a:t>, p.103992. Online at: </a:t>
            </a:r>
            <a:r>
              <a:rPr lang="en-GB" sz="1600" dirty="0">
                <a:solidFill>
                  <a:srgbClr val="222222"/>
                </a:solidFill>
                <a:ea typeface="+mn-lt"/>
                <a:cs typeface="+mn-lt"/>
              </a:rPr>
              <a:t>https://www.sciencedirect.com/science/article/pii/S0278431924003049 [Accessed on 17.02.2025]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222222"/>
                </a:solidFill>
                <a:latin typeface="Arial"/>
                <a:cs typeface="Arial"/>
              </a:rPr>
              <a:t>ONS.GOV.UK (2023)- Overseas travel and tourism, provisional: January to March 2023. Online at: https://www.ons.gov.uk/peoplepopulationandcommunity/leisureandtourism/bulletins/overseastravelandtourismprovisional/januarytomarch2023 [Accessed on 07.02.2025]</a:t>
            </a: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Prentice, C., </a:t>
            </a:r>
            <a:r>
              <a:rPr lang="en-GB" sz="1600" i="1" dirty="0">
                <a:latin typeface="Arial"/>
                <a:cs typeface="Arial"/>
              </a:rPr>
              <a:t>et al </a:t>
            </a:r>
            <a:r>
              <a:rPr lang="en-GB" sz="1600" dirty="0">
                <a:latin typeface="Arial"/>
                <a:cs typeface="Arial"/>
              </a:rPr>
              <a:t>, (2025) - Work-life imbalance, burning out, feeling down, I will quit, but quietly–the case of hospitality employees. </a:t>
            </a:r>
            <a:r>
              <a:rPr lang="en-GB" sz="1600" i="1" dirty="0">
                <a:latin typeface="Arial"/>
                <a:cs typeface="Arial"/>
              </a:rPr>
              <a:t>Journal of Hospitality Marketing &amp;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34</a:t>
            </a:r>
            <a:r>
              <a:rPr lang="en-GB" sz="1600" dirty="0">
                <a:latin typeface="Arial"/>
                <a:cs typeface="Arial"/>
              </a:rPr>
              <a:t>(1), pp.24-45. Online at: </a:t>
            </a:r>
            <a:r>
              <a:rPr lang="en-GB" sz="1600" dirty="0">
                <a:ea typeface="+mn-lt"/>
                <a:cs typeface="+mn-lt"/>
              </a:rPr>
              <a:t>https://www.tandfonline.com/doi/full/10.1080/19368623.2024.2389074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latin typeface="Arial"/>
                <a:cs typeface="Arial"/>
              </a:rPr>
              <a:t>Tan, Y., Park, S., de Medeiros, A.M.A. and Wanke, P., (2025) - Cost-benefit analysis in UK hotels: A hybrid SOCP-MCDM approach. </a:t>
            </a:r>
            <a:r>
              <a:rPr lang="en-GB" sz="1600" i="1" dirty="0">
                <a:latin typeface="Arial"/>
                <a:cs typeface="Arial"/>
              </a:rPr>
              <a:t>Tourism Management</a:t>
            </a:r>
            <a:r>
              <a:rPr lang="en-GB" sz="1600" dirty="0">
                <a:latin typeface="Arial"/>
                <a:cs typeface="Arial"/>
              </a:rPr>
              <a:t>, </a:t>
            </a:r>
            <a:r>
              <a:rPr lang="en-GB" sz="1600" i="1" dirty="0">
                <a:latin typeface="Arial"/>
                <a:cs typeface="Arial"/>
              </a:rPr>
              <a:t>106</a:t>
            </a:r>
            <a:r>
              <a:rPr lang="en-GB" sz="1600" dirty="0">
                <a:latin typeface="Arial"/>
                <a:cs typeface="Arial"/>
              </a:rPr>
              <a:t>, p.105034. Online at: </a:t>
            </a:r>
            <a:r>
              <a:rPr lang="en-GB" sz="1600" dirty="0">
                <a:latin typeface="Arial"/>
                <a:ea typeface="+mn-lt"/>
                <a:cs typeface="+mn-lt"/>
              </a:rPr>
              <a:t>https://www.sciencedirect.com/science/article/pii/S0261517724001535 [Accessed on 17.02.2025]</a:t>
            </a:r>
            <a:endParaRPr lang="en-GB" sz="1600" dirty="0">
              <a:latin typeface="Arial"/>
              <a:cs typeface="Arial"/>
            </a:endParaRPr>
          </a:p>
          <a:p>
            <a:pPr marL="171450" indent="-171450" algn="just">
              <a:buFont typeface="Arial"/>
              <a:buChar char="•"/>
            </a:pPr>
            <a:r>
              <a:rPr lang="en-GB" sz="1600" dirty="0">
                <a:solidFill>
                  <a:srgbClr val="000000"/>
                </a:solidFill>
                <a:latin typeface="Arial"/>
                <a:cs typeface="Arial"/>
              </a:rPr>
              <a:t>United Hospitality, (2025) - Build the future of Hospitality. Online at: https://unitedhospitality.com/careers/ [Accessed on 07.02.2025]</a:t>
            </a:r>
            <a:endParaRPr lang="en-GB" sz="1600" dirty="0">
              <a:solidFill>
                <a:srgbClr val="222222"/>
              </a:solidFill>
              <a:latin typeface="Arial"/>
              <a:cs typeface="Arial"/>
            </a:endParaRPr>
          </a:p>
          <a:p>
            <a:pPr marL="285750" indent="-285750" algn="just">
              <a:buFont typeface="Arial"/>
              <a:buChar char="•"/>
            </a:pPr>
            <a:endParaRPr lang="en-GB" sz="120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926328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B8188C7-92CB-A7E7-11B4-C25E0103D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7725" y="1984248"/>
            <a:ext cx="4114800" cy="365125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</a:rPr>
              <a:t>
              </a:t>
            </a:r>
          </a:p>
        </p:txBody>
      </p:sp>
      <p:sp>
        <p:nvSpPr>
          <p:cNvPr id="31" name="Substituent conținut 2">
            <a:extLst>
              <a:ext uri="{FF2B5EF4-FFF2-40B4-BE49-F238E27FC236}">
                <a16:creationId xmlns:a16="http://schemas.microsoft.com/office/drawing/2014/main" id="{B6A3B8DE-4532-4A0D-7906-543D3A1FA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US" sz="1700">
                <a:latin typeface="Arial"/>
                <a:cs typeface="Arial"/>
              </a:rPr>
              <a:t>AI Acknowledgement: I acknowledge that I have used Google (google.co.uk), Google Scholar (scholar.google.com) from the 10</a:t>
            </a:r>
            <a:r>
              <a:rPr lang="en-US" sz="1700" baseline="30000">
                <a:latin typeface="Arial"/>
                <a:cs typeface="Arial"/>
              </a:rPr>
              <a:t>th</a:t>
            </a:r>
            <a:r>
              <a:rPr lang="en-US" sz="1700">
                <a:latin typeface="Arial"/>
                <a:cs typeface="Arial"/>
              </a:rPr>
              <a:t> of January to the 8th of February to find information for my paperwork.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Indeed, used for annual salary for the hospitality sector.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Hilton site for new jobs.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Gov.uk for minimum wage in different sectors.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Grammar checker on Microsoft Word.</a:t>
            </a:r>
            <a:endParaRPr lang="ro-RO" sz="170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r>
              <a:rPr lang="en-US" sz="1700">
                <a:latin typeface="Arial"/>
                <a:cs typeface="Arial"/>
              </a:rPr>
              <a:t>Office for National Statistics (ons.gov.uk).</a:t>
            </a:r>
            <a:endParaRPr lang="ro-RO" sz="1700">
              <a:latin typeface="Arial"/>
              <a:cs typeface="Arial"/>
            </a:endParaRPr>
          </a:p>
          <a:p>
            <a:pPr indent="0">
              <a:buNone/>
            </a:pPr>
            <a:endParaRPr lang="ro-RO" sz="1700">
              <a:latin typeface="Arial"/>
              <a:cs typeface="Arial"/>
            </a:endParaRPr>
          </a:p>
          <a:p>
            <a:pPr>
              <a:buNone/>
            </a:pPr>
            <a:r>
              <a:rPr lang="en-US" sz="1700">
                <a:latin typeface="Arial"/>
                <a:cs typeface="Arial"/>
              </a:rPr>
              <a:t>I confirm that I have not presented any AI generated text as my own work. I confirm I have copies of any drafts, notes, and other resources I used before.</a:t>
            </a:r>
            <a:endParaRPr lang="ro-RO" sz="1700">
              <a:latin typeface="Arial"/>
              <a:cs typeface="Arial"/>
            </a:endParaRPr>
          </a:p>
          <a:p>
            <a:pPr marL="0" indent="0">
              <a:buNone/>
            </a:pPr>
            <a:endParaRPr lang="ro-RO" sz="1700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BA87F9D3-D53D-1A50-FA89-21493042FD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70264" y="6455431"/>
            <a:ext cx="2743200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fld id="{96D982F8-2E40-48A3-A007-9EBBA620ABE5}" type="datetime1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 algn="r">
                <a:spcAft>
                  <a:spcPts val="600"/>
                </a:spcAft>
              </a:pPr>
              <a:t>2/24/2025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E0DD9A1-0860-4065-C641-07D2BC838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431"/>
            <a:ext cx="44591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US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081383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14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Temă Office</vt:lpstr>
      <vt:lpstr> Staff Shortage due to Low  Wage</vt:lpstr>
      <vt:lpstr>Introduction  </vt:lpstr>
      <vt:lpstr>Challanges. Why and How?       </vt:lpstr>
      <vt:lpstr>The impact of pandemic time </vt:lpstr>
      <vt:lpstr>Wage in hospitality</vt:lpstr>
      <vt:lpstr>Marginal effects of perceived ESG practices on job satisfaction with varying organisational tenure</vt:lpstr>
      <vt:lpstr>Average salaries at Hilton</vt:lpstr>
      <vt:lpstr>Swot analysis at Hilton </vt:lpstr>
      <vt:lpstr>Employee Burnout</vt:lpstr>
      <vt:lpstr>Pest analyses at Hilton </vt:lpstr>
      <vt:lpstr>Conclusion </vt:lpstr>
      <vt:lpstr>Recommendation </vt:lpstr>
      <vt:lpstr>References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 Staff Shortage due to Low  Wage</dc:title>
  <dc:creator/>
  <cp:lastModifiedBy>Marina-Georgiana Hogea (2131351)</cp:lastModifiedBy>
  <cp:revision>120</cp:revision>
  <dcterms:created xsi:type="dcterms:W3CDTF">2025-02-16T16:58:27Z</dcterms:created>
  <dcterms:modified xsi:type="dcterms:W3CDTF">2025-02-24T15:46:25Z</dcterms:modified>
</cp:coreProperties>
</file>