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37.xml"/>
  <Override ContentType="application/vnd.openxmlformats-officedocument.presentationml.notesSlide+xml" PartName="/ppt/notesSlides/notesSlide29.xml"/>
  <Override ContentType="application/vnd.openxmlformats-officedocument.presentationml.notesSlide+xml" PartName="/ppt/notesSlides/notesSlide32.xml"/>
  <Override ContentType="application/vnd.openxmlformats-officedocument.presentationml.notesSlide+xml" PartName="/ppt/notesSlides/notesSlide45.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28.xml"/>
  <Override ContentType="application/vnd.openxmlformats-officedocument.presentationml.notesSlide+xml" PartName="/ppt/notesSlides/notesSlide33.xml"/>
  <Override ContentType="application/vnd.openxmlformats-officedocument.presentationml.notesSlide+xml" PartName="/ppt/notesSlides/notesSlide41.xml"/>
  <Override ContentType="application/vnd.openxmlformats-officedocument.presentationml.notesSlide+xml" PartName="/ppt/notesSlides/notesSlide15.xml"/>
  <Override ContentType="application/vnd.openxmlformats-officedocument.presentationml.notesSlide+xml" PartName="/ppt/notesSlides/notesSlide11.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42.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34.xml"/>
  <Override ContentType="application/vnd.openxmlformats-officedocument.presentationml.notesSlide+xml" PartName="/ppt/notesSlides/notesSlide38.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18.xml"/>
  <Override ContentType="application/vnd.openxmlformats-officedocument.presentationml.notesSlide+xml" PartName="/ppt/notesSlides/notesSlide43.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0.xml"/>
  <Override ContentType="application/vnd.openxmlformats-officedocument.presentationml.notesSlide+xml" PartName="/ppt/notesSlides/notesSlide22.xml"/>
  <Override ContentType="application/vnd.openxmlformats-officedocument.presentationml.notesSlide+xml" PartName="/ppt/notesSlides/notesSlide7.xml"/>
  <Override ContentType="application/vnd.openxmlformats-officedocument.presentationml.notesSlide+xml" PartName="/ppt/notesSlides/notesSlide26.xml"/>
  <Override ContentType="application/vnd.openxmlformats-officedocument.presentationml.notesSlide+xml" PartName="/ppt/notesSlides/notesSlide35.xml"/>
  <Override ContentType="application/vnd.openxmlformats-officedocument.presentationml.notesSlide+xml" PartName="/ppt/notesSlides/notesSlide5.xml"/>
  <Override ContentType="application/vnd.openxmlformats-officedocument.presentationml.notesSlide+xml" PartName="/ppt/notesSlides/notesSlide39.xml"/>
  <Override ContentType="application/vnd.openxmlformats-officedocument.presentationml.notesSlide+xml" PartName="/ppt/notesSlides/notesSlide31.xml"/>
  <Override ContentType="application/vnd.openxmlformats-officedocument.presentationml.notesSlide+xml" PartName="/ppt/notesSlides/notesSlide36.xml"/>
  <Override ContentType="application/vnd.openxmlformats-officedocument.presentationml.notesSlide+xml" PartName="/ppt/notesSlides/notesSlide19.xml"/>
  <Override ContentType="application/vnd.openxmlformats-officedocument.presentationml.notesSlide+xml" PartName="/ppt/notesSlides/notesSlide44.xml"/>
  <Override ContentType="application/vnd.openxmlformats-officedocument.presentationml.notesSlide+xml" PartName="/ppt/notesSlides/notesSlide27.xml"/>
  <Override ContentType="application/vnd.openxmlformats-officedocument.presentationml.notesSlide+xml" PartName="/ppt/notesSlides/notesSlide40.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43.xml"/>
  <Override ContentType="application/vnd.openxmlformats-officedocument.presentationml.slide+xml" PartName="/ppt/slides/slide30.xml"/>
  <Override ContentType="application/vnd.openxmlformats-officedocument.presentationml.slide+xml" PartName="/ppt/slides/slide22.xml"/>
  <Override ContentType="application/vnd.openxmlformats-officedocument.presentationml.slide+xml" PartName="/ppt/slides/slide35.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42.xml"/>
  <Override ContentType="application/vnd.openxmlformats-officedocument.presentationml.slide+xml" PartName="/ppt/slides/slide25.xml"/>
  <Override ContentType="application/vnd.openxmlformats-officedocument.presentationml.slide+xml" PartName="/ppt/slides/slide34.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33.xml"/>
  <Override ContentType="application/vnd.openxmlformats-officedocument.presentationml.slide+xml" PartName="/ppt/slides/slide38.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29.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32.xml"/>
  <Override ContentType="application/vnd.openxmlformats-officedocument.presentationml.slide+xml" PartName="/ppt/slides/slide37.xml"/>
  <Override ContentType="application/vnd.openxmlformats-officedocument.presentationml.slide+xml" PartName="/ppt/slides/slide1.xml"/>
  <Override ContentType="application/vnd.openxmlformats-officedocument.presentationml.slide+xml" PartName="/ppt/slides/slide45.xml"/>
  <Override ContentType="application/vnd.openxmlformats-officedocument.presentationml.slide+xml" PartName="/ppt/slides/slide28.xml"/>
  <Override ContentType="application/vnd.openxmlformats-officedocument.presentationml.slide+xml" PartName="/ppt/slides/slide41.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36.xml"/>
  <Override ContentType="application/vnd.openxmlformats-officedocument.presentationml.slide+xml" PartName="/ppt/slides/slide31.xml"/>
  <Override ContentType="application/vnd.openxmlformats-officedocument.presentationml.slide+xml" PartName="/ppt/slides/slide23.xml"/>
  <Override ContentType="application/vnd.openxmlformats-officedocument.presentationml.slide+xml" PartName="/ppt/slides/slide2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44.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slide+xml" PartName="/ppt/slides/slide40.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 id="269" r:id="rId20"/>
    <p:sldId id="270" r:id="rId21"/>
    <p:sldId id="271" r:id="rId22"/>
    <p:sldId id="272" r:id="rId23"/>
    <p:sldId id="273" r:id="rId24"/>
    <p:sldId id="274" r:id="rId25"/>
    <p:sldId id="275" r:id="rId26"/>
    <p:sldId id="276" r:id="rId27"/>
    <p:sldId id="277" r:id="rId28"/>
    <p:sldId id="278" r:id="rId29"/>
    <p:sldId id="279" r:id="rId30"/>
    <p:sldId id="280" r:id="rId31"/>
    <p:sldId id="281" r:id="rId32"/>
    <p:sldId id="282" r:id="rId33"/>
    <p:sldId id="283" r:id="rId34"/>
    <p:sldId id="284" r:id="rId35"/>
    <p:sldId id="285" r:id="rId36"/>
    <p:sldId id="286" r:id="rId37"/>
    <p:sldId id="287" r:id="rId38"/>
    <p:sldId id="288" r:id="rId39"/>
    <p:sldId id="289" r:id="rId40"/>
    <p:sldId id="290" r:id="rId41"/>
    <p:sldId id="291" r:id="rId42"/>
    <p:sldId id="292" r:id="rId43"/>
    <p:sldId id="293" r:id="rId44"/>
    <p:sldId id="294" r:id="rId45"/>
    <p:sldId id="295" r:id="rId46"/>
    <p:sldId id="296" r:id="rId47"/>
    <p:sldId id="297" r:id="rId48"/>
    <p:sldId id="298" r:id="rId49"/>
    <p:sldId id="299" r:id="rId50"/>
    <p:sldId id="300" r:id="rId51"/>
  </p:sldIdLst>
  <p:sldSz cy="5143500" cx="9144000"/>
  <p:notesSz cx="6858000" cy="9144000"/>
  <p:embeddedFontLst>
    <p:embeddedFont>
      <p:font typeface="Nunito"/>
      <p:regular r:id="rId52"/>
      <p:bold r:id="rId53"/>
      <p:italic r:id="rId54"/>
      <p:boldItalic r:id="rId55"/>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0139CC4F-8A50-475C-9678-4CD7B68DC63F}">
  <a:tblStyle styleId="{0139CC4F-8A50-475C-9678-4CD7B68DC63F}" styleName="Table_0">
    <a:wholeTbl>
      <a:tcTxStyle>
        <a:font>
          <a:latin typeface="Arial"/>
          <a:ea typeface="Arial"/>
          <a:cs typeface="Arial"/>
        </a:font>
        <a:srgbClr val="000000"/>
      </a:tcTxStyle>
      <a:tcStyle>
        <a:tcBdr>
          <a:left>
            <a:ln cap="flat" cmpd="sng" w="9525">
              <a:solidFill>
                <a:srgbClr val="9E9E9E"/>
              </a:solidFill>
              <a:prstDash val="solid"/>
              <a:round/>
              <a:headEnd len="sm" w="sm" type="none"/>
              <a:tailEnd len="sm" w="sm" type="none"/>
            </a:ln>
          </a:left>
          <a:right>
            <a:ln cap="flat" cmpd="sng" w="9525">
              <a:solidFill>
                <a:srgbClr val="9E9E9E"/>
              </a:solidFill>
              <a:prstDash val="solid"/>
              <a:round/>
              <a:headEnd len="sm" w="sm" type="none"/>
              <a:tailEnd len="sm" w="sm" type="none"/>
            </a:ln>
          </a:right>
          <a:top>
            <a:ln cap="flat" cmpd="sng" w="9525">
              <a:solidFill>
                <a:srgbClr val="9E9E9E"/>
              </a:solidFill>
              <a:prstDash val="solid"/>
              <a:round/>
              <a:headEnd len="sm" w="sm" type="none"/>
              <a:tailEnd len="sm" w="sm" type="none"/>
            </a:ln>
          </a:top>
          <a:bottom>
            <a:ln cap="flat" cmpd="sng" w="9525">
              <a:solidFill>
                <a:srgbClr val="9E9E9E"/>
              </a:solidFill>
              <a:prstDash val="solid"/>
              <a:round/>
              <a:headEnd len="sm" w="sm" type="none"/>
              <a:tailEnd len="sm" w="sm" type="none"/>
            </a:ln>
          </a:bottom>
          <a:insideH>
            <a:ln cap="flat" cmpd="sng" w="9525">
              <a:solidFill>
                <a:srgbClr val="9E9E9E"/>
              </a:solidFill>
              <a:prstDash val="solid"/>
              <a:round/>
              <a:headEnd len="sm" w="sm" type="none"/>
              <a:tailEnd len="sm" w="sm" type="none"/>
            </a:ln>
          </a:insideH>
          <a:insideV>
            <a:ln cap="flat" cmpd="sng" w="9525">
              <a:solidFill>
                <a:srgbClr val="9E9E9E"/>
              </a:solidFill>
              <a:prstDash val="solid"/>
              <a:round/>
              <a:headEnd len="sm" w="sm" type="none"/>
              <a:tailEnd len="sm" w="sm" type="none"/>
            </a:ln>
          </a:insideV>
        </a:tcBdr>
      </a:tcStyle>
    </a:wholeTbl>
    <a:band1H>
      <a:tcTxStyle/>
    </a:band1H>
    <a:band2H>
      <a:tcTxStyle/>
    </a:band2H>
    <a:band1V>
      <a:tcTxStyle/>
    </a:band1V>
    <a:band2V>
      <a:tcTxStyle/>
    </a:band2V>
    <a:lastCol>
      <a:tcTxStyle/>
    </a:lastCol>
    <a:firstCol>
      <a:tcTxStyle/>
    </a:firstCol>
    <a:lastRow>
      <a:tcTxStyle/>
    </a:lastRow>
    <a:seCell>
      <a:tcTxStyle/>
    </a:seCell>
    <a:swCell>
      <a:tcTxStyle/>
    </a:swCell>
    <a:firstRow>
      <a:tcTxStyle/>
    </a:firstRow>
    <a:neCell>
      <a:tcTxStyle/>
    </a:neCell>
    <a:nwCell>
      <a:tcTxStyle/>
    </a:nwCell>
  </a:tblStyle>
</a:tblStyleLst>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40" Type="http://schemas.openxmlformats.org/officeDocument/2006/relationships/slide" Target="slides/slide34.xml"/><Relationship Id="rId42" Type="http://schemas.openxmlformats.org/officeDocument/2006/relationships/slide" Target="slides/slide36.xml"/><Relationship Id="rId41" Type="http://schemas.openxmlformats.org/officeDocument/2006/relationships/slide" Target="slides/slide35.xml"/><Relationship Id="rId44" Type="http://schemas.openxmlformats.org/officeDocument/2006/relationships/slide" Target="slides/slide38.xml"/><Relationship Id="rId43" Type="http://schemas.openxmlformats.org/officeDocument/2006/relationships/slide" Target="slides/slide37.xml"/><Relationship Id="rId46" Type="http://schemas.openxmlformats.org/officeDocument/2006/relationships/slide" Target="slides/slide40.xml"/><Relationship Id="rId45" Type="http://schemas.openxmlformats.org/officeDocument/2006/relationships/slide" Target="slides/slide39.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tableStyles" Target="tableStyles.xml"/><Relationship Id="rId9" Type="http://schemas.openxmlformats.org/officeDocument/2006/relationships/slide" Target="slides/slide3.xml"/><Relationship Id="rId48" Type="http://schemas.openxmlformats.org/officeDocument/2006/relationships/slide" Target="slides/slide42.xml"/><Relationship Id="rId47" Type="http://schemas.openxmlformats.org/officeDocument/2006/relationships/slide" Target="slides/slide41.xml"/><Relationship Id="rId49" Type="http://schemas.openxmlformats.org/officeDocument/2006/relationships/slide" Target="slides/slide43.xml"/><Relationship Id="rId5" Type="http://schemas.openxmlformats.org/officeDocument/2006/relationships/slideMaster" Target="slideMasters/slideMaster1.xml"/><Relationship Id="rId6" Type="http://schemas.openxmlformats.org/officeDocument/2006/relationships/notesMaster" Target="notesMasters/notesMaster1.xml"/><Relationship Id="rId7" Type="http://schemas.openxmlformats.org/officeDocument/2006/relationships/slide" Target="slides/slide1.xml"/><Relationship Id="rId8" Type="http://schemas.openxmlformats.org/officeDocument/2006/relationships/slide" Target="slides/slide2.xml"/><Relationship Id="rId31" Type="http://schemas.openxmlformats.org/officeDocument/2006/relationships/slide" Target="slides/slide25.xml"/><Relationship Id="rId30" Type="http://schemas.openxmlformats.org/officeDocument/2006/relationships/slide" Target="slides/slide24.xml"/><Relationship Id="rId33" Type="http://schemas.openxmlformats.org/officeDocument/2006/relationships/slide" Target="slides/slide27.xml"/><Relationship Id="rId32" Type="http://schemas.openxmlformats.org/officeDocument/2006/relationships/slide" Target="slides/slide26.xml"/><Relationship Id="rId35" Type="http://schemas.openxmlformats.org/officeDocument/2006/relationships/slide" Target="slides/slide29.xml"/><Relationship Id="rId34" Type="http://schemas.openxmlformats.org/officeDocument/2006/relationships/slide" Target="slides/slide28.xml"/><Relationship Id="rId37" Type="http://schemas.openxmlformats.org/officeDocument/2006/relationships/slide" Target="slides/slide31.xml"/><Relationship Id="rId36" Type="http://schemas.openxmlformats.org/officeDocument/2006/relationships/slide" Target="slides/slide30.xml"/><Relationship Id="rId39" Type="http://schemas.openxmlformats.org/officeDocument/2006/relationships/slide" Target="slides/slide33.xml"/><Relationship Id="rId38" Type="http://schemas.openxmlformats.org/officeDocument/2006/relationships/slide" Target="slides/slide32.xml"/><Relationship Id="rId20" Type="http://schemas.openxmlformats.org/officeDocument/2006/relationships/slide" Target="slides/slide14.xml"/><Relationship Id="rId22" Type="http://schemas.openxmlformats.org/officeDocument/2006/relationships/slide" Target="slides/slide16.xml"/><Relationship Id="rId21" Type="http://schemas.openxmlformats.org/officeDocument/2006/relationships/slide" Target="slides/slide15.xml"/><Relationship Id="rId24" Type="http://schemas.openxmlformats.org/officeDocument/2006/relationships/slide" Target="slides/slide18.xml"/><Relationship Id="rId23" Type="http://schemas.openxmlformats.org/officeDocument/2006/relationships/slide" Target="slides/slide17.xml"/><Relationship Id="rId26" Type="http://schemas.openxmlformats.org/officeDocument/2006/relationships/slide" Target="slides/slide20.xml"/><Relationship Id="rId25" Type="http://schemas.openxmlformats.org/officeDocument/2006/relationships/slide" Target="slides/slide19.xml"/><Relationship Id="rId28" Type="http://schemas.openxmlformats.org/officeDocument/2006/relationships/slide" Target="slides/slide22.xml"/><Relationship Id="rId27" Type="http://schemas.openxmlformats.org/officeDocument/2006/relationships/slide" Target="slides/slide21.xml"/><Relationship Id="rId29" Type="http://schemas.openxmlformats.org/officeDocument/2006/relationships/slide" Target="slides/slide23.xml"/><Relationship Id="rId51" Type="http://schemas.openxmlformats.org/officeDocument/2006/relationships/slide" Target="slides/slide45.xml"/><Relationship Id="rId50" Type="http://schemas.openxmlformats.org/officeDocument/2006/relationships/slide" Target="slides/slide44.xml"/><Relationship Id="rId53" Type="http://schemas.openxmlformats.org/officeDocument/2006/relationships/font" Target="fonts/Nunito-bold.fntdata"/><Relationship Id="rId52" Type="http://schemas.openxmlformats.org/officeDocument/2006/relationships/font" Target="fonts/Nunito-regular.fntdata"/><Relationship Id="rId11" Type="http://schemas.openxmlformats.org/officeDocument/2006/relationships/slide" Target="slides/slide5.xml"/><Relationship Id="rId55" Type="http://schemas.openxmlformats.org/officeDocument/2006/relationships/font" Target="fonts/Nunito-boldItalic.fntdata"/><Relationship Id="rId10" Type="http://schemas.openxmlformats.org/officeDocument/2006/relationships/slide" Target="slides/slide4.xml"/><Relationship Id="rId54" Type="http://schemas.openxmlformats.org/officeDocument/2006/relationships/font" Target="fonts/Nunito-italic.fntdata"/><Relationship Id="rId13" Type="http://schemas.openxmlformats.org/officeDocument/2006/relationships/slide" Target="slides/slide7.xml"/><Relationship Id="rId12" Type="http://schemas.openxmlformats.org/officeDocument/2006/relationships/slide" Target="slides/slide6.xml"/><Relationship Id="rId15" Type="http://schemas.openxmlformats.org/officeDocument/2006/relationships/slide" Target="slides/slide9.xml"/><Relationship Id="rId14" Type="http://schemas.openxmlformats.org/officeDocument/2006/relationships/slide" Target="slides/slide8.xml"/><Relationship Id="rId17" Type="http://schemas.openxmlformats.org/officeDocument/2006/relationships/slide" Target="slides/slide11.xml"/><Relationship Id="rId16" Type="http://schemas.openxmlformats.org/officeDocument/2006/relationships/slide" Target="slides/slide10.xml"/><Relationship Id="rId19" Type="http://schemas.openxmlformats.org/officeDocument/2006/relationships/slide" Target="slides/slide13.xml"/><Relationship Id="rId18" Type="http://schemas.openxmlformats.org/officeDocument/2006/relationships/slide" Target="slides/slide1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4" name="Shape 124"/>
        <p:cNvGrpSpPr/>
        <p:nvPr/>
      </p:nvGrpSpPr>
      <p:grpSpPr>
        <a:xfrm>
          <a:off x="0" y="0"/>
          <a:ext cx="0" cy="0"/>
          <a:chOff x="0" y="0"/>
          <a:chExt cx="0" cy="0"/>
        </a:xfrm>
      </p:grpSpPr>
      <p:sp>
        <p:nvSpPr>
          <p:cNvPr id="125" name="Google Shape;125;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126" name="Google Shape;126;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1" name="Shape 131"/>
        <p:cNvGrpSpPr/>
        <p:nvPr/>
      </p:nvGrpSpPr>
      <p:grpSpPr>
        <a:xfrm>
          <a:off x="0" y="0"/>
          <a:ext cx="0" cy="0"/>
          <a:chOff x="0" y="0"/>
          <a:chExt cx="0" cy="0"/>
        </a:xfrm>
      </p:grpSpPr>
      <p:sp>
        <p:nvSpPr>
          <p:cNvPr id="132" name="Google Shape;132;g8b9ea415edc9001_11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3" name="Google Shape;133;g8b9ea415edc9001_11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7" name="Shape 137"/>
        <p:cNvGrpSpPr/>
        <p:nvPr/>
      </p:nvGrpSpPr>
      <p:grpSpPr>
        <a:xfrm>
          <a:off x="0" y="0"/>
          <a:ext cx="0" cy="0"/>
          <a:chOff x="0" y="0"/>
          <a:chExt cx="0" cy="0"/>
        </a:xfrm>
      </p:grpSpPr>
      <p:sp>
        <p:nvSpPr>
          <p:cNvPr id="138" name="Google Shape;138;g135978c96b5_0_4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9" name="Google Shape;139;g135978c96b5_0_4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2" name="Shape 142"/>
        <p:cNvGrpSpPr/>
        <p:nvPr/>
      </p:nvGrpSpPr>
      <p:grpSpPr>
        <a:xfrm>
          <a:off x="0" y="0"/>
          <a:ext cx="0" cy="0"/>
          <a:chOff x="0" y="0"/>
          <a:chExt cx="0" cy="0"/>
        </a:xfrm>
      </p:grpSpPr>
      <p:sp>
        <p:nvSpPr>
          <p:cNvPr id="143" name="Google Shape;143;g8b9ea415edc9001_12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4" name="Google Shape;144;g8b9ea415edc9001_12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0" name="Shape 150"/>
        <p:cNvGrpSpPr/>
        <p:nvPr/>
      </p:nvGrpSpPr>
      <p:grpSpPr>
        <a:xfrm>
          <a:off x="0" y="0"/>
          <a:ext cx="0" cy="0"/>
          <a:chOff x="0" y="0"/>
          <a:chExt cx="0" cy="0"/>
        </a:xfrm>
      </p:grpSpPr>
      <p:sp>
        <p:nvSpPr>
          <p:cNvPr id="151" name="Google Shape;151;g132dc31949b_0_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2" name="Google Shape;152;g132dc31949b_0_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2" name="Shape 162"/>
        <p:cNvGrpSpPr/>
        <p:nvPr/>
      </p:nvGrpSpPr>
      <p:grpSpPr>
        <a:xfrm>
          <a:off x="0" y="0"/>
          <a:ext cx="0" cy="0"/>
          <a:chOff x="0" y="0"/>
          <a:chExt cx="0" cy="0"/>
        </a:xfrm>
      </p:grpSpPr>
      <p:sp>
        <p:nvSpPr>
          <p:cNvPr id="163" name="Google Shape;163;g135dd2b3f83_0_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4" name="Google Shape;164;g135dd2b3f83_0_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2" name="Shape 172"/>
        <p:cNvGrpSpPr/>
        <p:nvPr/>
      </p:nvGrpSpPr>
      <p:grpSpPr>
        <a:xfrm>
          <a:off x="0" y="0"/>
          <a:ext cx="0" cy="0"/>
          <a:chOff x="0" y="0"/>
          <a:chExt cx="0" cy="0"/>
        </a:xfrm>
      </p:grpSpPr>
      <p:sp>
        <p:nvSpPr>
          <p:cNvPr id="173" name="Google Shape;173;g132dc31949b_0_1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74" name="Google Shape;174;g132dc31949b_0_1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7" name="Shape 187"/>
        <p:cNvGrpSpPr/>
        <p:nvPr/>
      </p:nvGrpSpPr>
      <p:grpSpPr>
        <a:xfrm>
          <a:off x="0" y="0"/>
          <a:ext cx="0" cy="0"/>
          <a:chOff x="0" y="0"/>
          <a:chExt cx="0" cy="0"/>
        </a:xfrm>
      </p:grpSpPr>
      <p:sp>
        <p:nvSpPr>
          <p:cNvPr id="188" name="Google Shape;188;g136484f92b3_0_1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89" name="Google Shape;189;g136484f92b3_0_1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6" name="Shape 196"/>
        <p:cNvGrpSpPr/>
        <p:nvPr/>
      </p:nvGrpSpPr>
      <p:grpSpPr>
        <a:xfrm>
          <a:off x="0" y="0"/>
          <a:ext cx="0" cy="0"/>
          <a:chOff x="0" y="0"/>
          <a:chExt cx="0" cy="0"/>
        </a:xfrm>
      </p:grpSpPr>
      <p:sp>
        <p:nvSpPr>
          <p:cNvPr id="197" name="Google Shape;197;g135978c96b5_0_4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98" name="Google Shape;198;g135978c96b5_0_4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1" name="Shape 201"/>
        <p:cNvGrpSpPr/>
        <p:nvPr/>
      </p:nvGrpSpPr>
      <p:grpSpPr>
        <a:xfrm>
          <a:off x="0" y="0"/>
          <a:ext cx="0" cy="0"/>
          <a:chOff x="0" y="0"/>
          <a:chExt cx="0" cy="0"/>
        </a:xfrm>
      </p:grpSpPr>
      <p:sp>
        <p:nvSpPr>
          <p:cNvPr id="202" name="Google Shape;202;g132086ad4bd_0_1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03" name="Google Shape;203;g132086ad4bd_0_1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1" name="Shape 211"/>
        <p:cNvGrpSpPr/>
        <p:nvPr/>
      </p:nvGrpSpPr>
      <p:grpSpPr>
        <a:xfrm>
          <a:off x="0" y="0"/>
          <a:ext cx="0" cy="0"/>
          <a:chOff x="0" y="0"/>
          <a:chExt cx="0" cy="0"/>
        </a:xfrm>
      </p:grpSpPr>
      <p:sp>
        <p:nvSpPr>
          <p:cNvPr id="212" name="Google Shape;212;g132086ad4bd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13" name="Google Shape;213;g132086ad4bd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8" name="Shape 228"/>
        <p:cNvGrpSpPr/>
        <p:nvPr/>
      </p:nvGrpSpPr>
      <p:grpSpPr>
        <a:xfrm>
          <a:off x="0" y="0"/>
          <a:ext cx="0" cy="0"/>
          <a:chOff x="0" y="0"/>
          <a:chExt cx="0" cy="0"/>
        </a:xfrm>
      </p:grpSpPr>
      <p:sp>
        <p:nvSpPr>
          <p:cNvPr id="229" name="Google Shape;229;g132086ad4bd_0_2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30" name="Google Shape;230;g132086ad4bd_0_2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5" name="Shape 235"/>
        <p:cNvGrpSpPr/>
        <p:nvPr/>
      </p:nvGrpSpPr>
      <p:grpSpPr>
        <a:xfrm>
          <a:off x="0" y="0"/>
          <a:ext cx="0" cy="0"/>
          <a:chOff x="0" y="0"/>
          <a:chExt cx="0" cy="0"/>
        </a:xfrm>
      </p:grpSpPr>
      <p:sp>
        <p:nvSpPr>
          <p:cNvPr id="236" name="Google Shape;236;g132086ad4bd_0_3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37" name="Google Shape;237;g132086ad4bd_0_3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4" name="Shape 244"/>
        <p:cNvGrpSpPr/>
        <p:nvPr/>
      </p:nvGrpSpPr>
      <p:grpSpPr>
        <a:xfrm>
          <a:off x="0" y="0"/>
          <a:ext cx="0" cy="0"/>
          <a:chOff x="0" y="0"/>
          <a:chExt cx="0" cy="0"/>
        </a:xfrm>
      </p:grpSpPr>
      <p:sp>
        <p:nvSpPr>
          <p:cNvPr id="245" name="Google Shape;245;g132086ad4bd_0_3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46" name="Google Shape;246;g132086ad4bd_0_3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4" name="Shape 254"/>
        <p:cNvGrpSpPr/>
        <p:nvPr/>
      </p:nvGrpSpPr>
      <p:grpSpPr>
        <a:xfrm>
          <a:off x="0" y="0"/>
          <a:ext cx="0" cy="0"/>
          <a:chOff x="0" y="0"/>
          <a:chExt cx="0" cy="0"/>
        </a:xfrm>
      </p:grpSpPr>
      <p:sp>
        <p:nvSpPr>
          <p:cNvPr id="255" name="Google Shape;255;g132086ad4bd_0_4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56" name="Google Shape;256;g132086ad4bd_0_4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333375" lvl="0" marL="457200" rtl="0" algn="l">
              <a:lnSpc>
                <a:spcPct val="115000"/>
              </a:lnSpc>
              <a:spcBef>
                <a:spcPts val="0"/>
              </a:spcBef>
              <a:spcAft>
                <a:spcPts val="0"/>
              </a:spcAft>
              <a:buClr>
                <a:srgbClr val="233A44"/>
              </a:buClr>
              <a:buSzPts val="1650"/>
              <a:buFont typeface="Calibri"/>
              <a:buChar char="●"/>
            </a:pPr>
            <a:r>
              <a:rPr b="1" lang="en" sz="1650">
                <a:solidFill>
                  <a:srgbClr val="233A44"/>
                </a:solidFill>
                <a:latin typeface="Calibri"/>
                <a:ea typeface="Calibri"/>
                <a:cs typeface="Calibri"/>
                <a:sym typeface="Calibri"/>
              </a:rPr>
              <a:t>Discount</a:t>
            </a:r>
            <a:endParaRPr b="1" sz="1650">
              <a:solidFill>
                <a:srgbClr val="233A44"/>
              </a:solidFill>
            </a:endParaRPr>
          </a:p>
          <a:p>
            <a:pPr indent="0" lvl="0" marL="457200" rtl="0" algn="l">
              <a:lnSpc>
                <a:spcPct val="115000"/>
              </a:lnSpc>
              <a:spcBef>
                <a:spcPts val="1200"/>
              </a:spcBef>
              <a:spcAft>
                <a:spcPts val="0"/>
              </a:spcAft>
              <a:buClr>
                <a:schemeClr val="dk1"/>
              </a:buClr>
              <a:buSzPts val="1100"/>
              <a:buFont typeface="Arial"/>
              <a:buNone/>
            </a:pPr>
            <a:r>
              <a:rPr lang="en" sz="1650">
                <a:solidFill>
                  <a:srgbClr val="233A44"/>
                </a:solidFill>
                <a:latin typeface="Calibri"/>
                <a:ea typeface="Calibri"/>
                <a:cs typeface="Calibri"/>
                <a:sym typeface="Calibri"/>
              </a:rPr>
              <a:t>Promote a discount regularly </a:t>
            </a:r>
            <a:endParaRPr sz="1650">
              <a:solidFill>
                <a:srgbClr val="233A44"/>
              </a:solidFill>
              <a:latin typeface="Calibri"/>
              <a:ea typeface="Calibri"/>
              <a:cs typeface="Calibri"/>
              <a:sym typeface="Calibri"/>
            </a:endParaRPr>
          </a:p>
          <a:p>
            <a:pPr indent="-333375" lvl="0" marL="457200" rtl="0" algn="l">
              <a:lnSpc>
                <a:spcPct val="115000"/>
              </a:lnSpc>
              <a:spcBef>
                <a:spcPts val="1200"/>
              </a:spcBef>
              <a:spcAft>
                <a:spcPts val="0"/>
              </a:spcAft>
              <a:buClr>
                <a:srgbClr val="233A44"/>
              </a:buClr>
              <a:buSzPts val="1650"/>
              <a:buFont typeface="Calibri"/>
              <a:buChar char="●"/>
            </a:pPr>
            <a:r>
              <a:rPr b="1" lang="en" sz="1650">
                <a:solidFill>
                  <a:srgbClr val="233A44"/>
                </a:solidFill>
                <a:latin typeface="Calibri"/>
                <a:ea typeface="Calibri"/>
                <a:cs typeface="Calibri"/>
                <a:sym typeface="Calibri"/>
              </a:rPr>
              <a:t>Special offer</a:t>
            </a:r>
            <a:endParaRPr b="1" sz="1650">
              <a:solidFill>
                <a:srgbClr val="233A44"/>
              </a:solidFill>
            </a:endParaRPr>
          </a:p>
          <a:p>
            <a:pPr indent="0" lvl="0" marL="457200" rtl="0" algn="l">
              <a:lnSpc>
                <a:spcPct val="115000"/>
              </a:lnSpc>
              <a:spcBef>
                <a:spcPts val="1200"/>
              </a:spcBef>
              <a:spcAft>
                <a:spcPts val="0"/>
              </a:spcAft>
              <a:buClr>
                <a:schemeClr val="dk1"/>
              </a:buClr>
              <a:buSzPts val="1100"/>
              <a:buFont typeface="Arial"/>
              <a:buNone/>
            </a:pPr>
            <a:r>
              <a:rPr lang="en" sz="1650">
                <a:solidFill>
                  <a:srgbClr val="233A44"/>
                </a:solidFill>
                <a:latin typeface="Calibri"/>
                <a:ea typeface="Calibri"/>
                <a:cs typeface="Calibri"/>
                <a:sym typeface="Calibri"/>
              </a:rPr>
              <a:t>Join the membership can enjoy the special offer.</a:t>
            </a:r>
            <a:endParaRPr sz="1650">
              <a:solidFill>
                <a:srgbClr val="233A44"/>
              </a:solidFill>
              <a:latin typeface="Calibri"/>
              <a:ea typeface="Calibri"/>
              <a:cs typeface="Calibri"/>
              <a:sym typeface="Calibri"/>
            </a:endParaRPr>
          </a:p>
          <a:p>
            <a:pPr indent="-333375" lvl="0" marL="457200" rtl="0" algn="l">
              <a:lnSpc>
                <a:spcPct val="115000"/>
              </a:lnSpc>
              <a:spcBef>
                <a:spcPts val="1200"/>
              </a:spcBef>
              <a:spcAft>
                <a:spcPts val="0"/>
              </a:spcAft>
              <a:buClr>
                <a:srgbClr val="233A44"/>
              </a:buClr>
              <a:buSzPts val="1650"/>
              <a:buFont typeface="Calibri"/>
              <a:buChar char="●"/>
            </a:pPr>
            <a:r>
              <a:rPr b="1" lang="en" sz="1650">
                <a:solidFill>
                  <a:srgbClr val="233A44"/>
                </a:solidFill>
                <a:latin typeface="Calibri"/>
                <a:ea typeface="Calibri"/>
                <a:cs typeface="Calibri"/>
                <a:sym typeface="Calibri"/>
              </a:rPr>
              <a:t>Word of Mouth</a:t>
            </a:r>
            <a:endParaRPr b="1" sz="1650">
              <a:solidFill>
                <a:srgbClr val="233A44"/>
              </a:solidFill>
            </a:endParaRPr>
          </a:p>
          <a:p>
            <a:pPr indent="0" lvl="0" marL="457200" rtl="0" algn="l">
              <a:lnSpc>
                <a:spcPct val="115000"/>
              </a:lnSpc>
              <a:spcBef>
                <a:spcPts val="1200"/>
              </a:spcBef>
              <a:spcAft>
                <a:spcPts val="0"/>
              </a:spcAft>
              <a:buClr>
                <a:schemeClr val="dk1"/>
              </a:buClr>
              <a:buSzPts val="1100"/>
              <a:buFont typeface="Arial"/>
              <a:buNone/>
            </a:pPr>
            <a:r>
              <a:rPr lang="en" sz="1650">
                <a:solidFill>
                  <a:srgbClr val="233A44"/>
                </a:solidFill>
                <a:latin typeface="Calibri"/>
                <a:ea typeface="Calibri"/>
                <a:cs typeface="Calibri"/>
                <a:sym typeface="Calibri"/>
              </a:rPr>
              <a:t>Colourmix passes their information through their staff, customer and so on.</a:t>
            </a:r>
            <a:endParaRPr sz="1650">
              <a:solidFill>
                <a:srgbClr val="233A44"/>
              </a:solidFill>
              <a:latin typeface="Calibri"/>
              <a:ea typeface="Calibri"/>
              <a:cs typeface="Calibri"/>
              <a:sym typeface="Calibri"/>
            </a:endParaRPr>
          </a:p>
          <a:p>
            <a:pPr indent="-333375" lvl="0" marL="457200" rtl="0" algn="l">
              <a:lnSpc>
                <a:spcPct val="115000"/>
              </a:lnSpc>
              <a:spcBef>
                <a:spcPts val="1200"/>
              </a:spcBef>
              <a:spcAft>
                <a:spcPts val="0"/>
              </a:spcAft>
              <a:buClr>
                <a:srgbClr val="233A44"/>
              </a:buClr>
              <a:buSzPts val="1650"/>
              <a:buFont typeface="Calibri"/>
              <a:buChar char="●"/>
            </a:pPr>
            <a:r>
              <a:rPr b="1" lang="en" sz="1650">
                <a:solidFill>
                  <a:srgbClr val="233A44"/>
                </a:solidFill>
                <a:latin typeface="Calibri"/>
                <a:ea typeface="Calibri"/>
                <a:cs typeface="Calibri"/>
                <a:sym typeface="Calibri"/>
              </a:rPr>
              <a:t>Advertisement</a:t>
            </a:r>
            <a:endParaRPr b="1" sz="1650">
              <a:solidFill>
                <a:srgbClr val="233A44"/>
              </a:solidFill>
              <a:latin typeface="Calibri"/>
              <a:ea typeface="Calibri"/>
              <a:cs typeface="Calibri"/>
              <a:sym typeface="Calibri"/>
            </a:endParaRPr>
          </a:p>
          <a:p>
            <a:pPr indent="0" lvl="0" marL="457200" rtl="0" algn="l">
              <a:lnSpc>
                <a:spcPct val="115000"/>
              </a:lnSpc>
              <a:spcBef>
                <a:spcPts val="1200"/>
              </a:spcBef>
              <a:spcAft>
                <a:spcPts val="1200"/>
              </a:spcAft>
              <a:buClr>
                <a:schemeClr val="dk1"/>
              </a:buClr>
              <a:buSzPts val="1100"/>
              <a:buFont typeface="Arial"/>
              <a:buNone/>
            </a:pPr>
            <a:r>
              <a:rPr lang="en" sz="1650">
                <a:solidFill>
                  <a:srgbClr val="233A44"/>
                </a:solidFill>
                <a:latin typeface="Calibri"/>
                <a:ea typeface="Calibri"/>
                <a:cs typeface="Calibri"/>
                <a:sym typeface="Calibri"/>
              </a:rPr>
              <a:t>Advertise their product in the online video, website, banner, etc.</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9" name="Shape 269"/>
        <p:cNvGrpSpPr/>
        <p:nvPr/>
      </p:nvGrpSpPr>
      <p:grpSpPr>
        <a:xfrm>
          <a:off x="0" y="0"/>
          <a:ext cx="0" cy="0"/>
          <a:chOff x="0" y="0"/>
          <a:chExt cx="0" cy="0"/>
        </a:xfrm>
      </p:grpSpPr>
      <p:sp>
        <p:nvSpPr>
          <p:cNvPr id="270" name="Google Shape;270;g135978c96b5_0_1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71" name="Google Shape;271;g135978c96b5_0_1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4" name="Shape 274"/>
        <p:cNvGrpSpPr/>
        <p:nvPr/>
      </p:nvGrpSpPr>
      <p:grpSpPr>
        <a:xfrm>
          <a:off x="0" y="0"/>
          <a:ext cx="0" cy="0"/>
          <a:chOff x="0" y="0"/>
          <a:chExt cx="0" cy="0"/>
        </a:xfrm>
      </p:grpSpPr>
      <p:sp>
        <p:nvSpPr>
          <p:cNvPr id="275" name="Google Shape;275;g131e1943b59_0_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76" name="Google Shape;276;g131e1943b59_0_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9" name="Shape 289"/>
        <p:cNvGrpSpPr/>
        <p:nvPr/>
      </p:nvGrpSpPr>
      <p:grpSpPr>
        <a:xfrm>
          <a:off x="0" y="0"/>
          <a:ext cx="0" cy="0"/>
          <a:chOff x="0" y="0"/>
          <a:chExt cx="0" cy="0"/>
        </a:xfrm>
      </p:grpSpPr>
      <p:sp>
        <p:nvSpPr>
          <p:cNvPr id="290" name="Google Shape;290;g133727f2791_1_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91" name="Google Shape;291;g133727f2791_1_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0" name="Shape 300"/>
        <p:cNvGrpSpPr/>
        <p:nvPr/>
      </p:nvGrpSpPr>
      <p:grpSpPr>
        <a:xfrm>
          <a:off x="0" y="0"/>
          <a:ext cx="0" cy="0"/>
          <a:chOff x="0" y="0"/>
          <a:chExt cx="0" cy="0"/>
        </a:xfrm>
      </p:grpSpPr>
      <p:sp>
        <p:nvSpPr>
          <p:cNvPr id="301" name="Google Shape;301;g135b19f2be4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02" name="Google Shape;302;g135b19f2be4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0" name="Shape 310"/>
        <p:cNvGrpSpPr/>
        <p:nvPr/>
      </p:nvGrpSpPr>
      <p:grpSpPr>
        <a:xfrm>
          <a:off x="0" y="0"/>
          <a:ext cx="0" cy="0"/>
          <a:chOff x="0" y="0"/>
          <a:chExt cx="0" cy="0"/>
        </a:xfrm>
      </p:grpSpPr>
      <p:sp>
        <p:nvSpPr>
          <p:cNvPr id="311" name="Google Shape;311;g135b19f2be4_0_3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12" name="Google Shape;312;g135b19f2be4_0_3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7" name="Shape 327"/>
        <p:cNvGrpSpPr/>
        <p:nvPr/>
      </p:nvGrpSpPr>
      <p:grpSpPr>
        <a:xfrm>
          <a:off x="0" y="0"/>
          <a:ext cx="0" cy="0"/>
          <a:chOff x="0" y="0"/>
          <a:chExt cx="0" cy="0"/>
        </a:xfrm>
      </p:grpSpPr>
      <p:sp>
        <p:nvSpPr>
          <p:cNvPr id="328" name="Google Shape;328;g135b19f2be4_0_5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29" name="Google Shape;329;g135b19f2be4_0_5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6" name="Shape 336"/>
        <p:cNvGrpSpPr/>
        <p:nvPr/>
      </p:nvGrpSpPr>
      <p:grpSpPr>
        <a:xfrm>
          <a:off x="0" y="0"/>
          <a:ext cx="0" cy="0"/>
          <a:chOff x="0" y="0"/>
          <a:chExt cx="0" cy="0"/>
        </a:xfrm>
      </p:grpSpPr>
      <p:sp>
        <p:nvSpPr>
          <p:cNvPr id="337" name="Google Shape;337;g133727f2791_1_2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38" name="Google Shape;338;g133727f2791_1_2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52" name="Shape 352"/>
        <p:cNvGrpSpPr/>
        <p:nvPr/>
      </p:nvGrpSpPr>
      <p:grpSpPr>
        <a:xfrm>
          <a:off x="0" y="0"/>
          <a:ext cx="0" cy="0"/>
          <a:chOff x="0" y="0"/>
          <a:chExt cx="0" cy="0"/>
        </a:xfrm>
      </p:grpSpPr>
      <p:sp>
        <p:nvSpPr>
          <p:cNvPr id="353" name="Google Shape;353;g11fd6b54a03_0_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54" name="Google Shape;354;g11fd6b54a03_0_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68" name="Shape 368"/>
        <p:cNvGrpSpPr/>
        <p:nvPr/>
      </p:nvGrpSpPr>
      <p:grpSpPr>
        <a:xfrm>
          <a:off x="0" y="0"/>
          <a:ext cx="0" cy="0"/>
          <a:chOff x="0" y="0"/>
          <a:chExt cx="0" cy="0"/>
        </a:xfrm>
      </p:grpSpPr>
      <p:sp>
        <p:nvSpPr>
          <p:cNvPr id="369" name="Google Shape;369;g1354b6e32a1_1_5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70" name="Google Shape;370;g1354b6e32a1_1_5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77" name="Shape 377"/>
        <p:cNvGrpSpPr/>
        <p:nvPr/>
      </p:nvGrpSpPr>
      <p:grpSpPr>
        <a:xfrm>
          <a:off x="0" y="0"/>
          <a:ext cx="0" cy="0"/>
          <a:chOff x="0" y="0"/>
          <a:chExt cx="0" cy="0"/>
        </a:xfrm>
      </p:grpSpPr>
      <p:sp>
        <p:nvSpPr>
          <p:cNvPr id="378" name="Google Shape;378;g1354b6e32a1_1_2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79" name="Google Shape;379;g1354b6e32a1_1_2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86" name="Shape 386"/>
        <p:cNvGrpSpPr/>
        <p:nvPr/>
      </p:nvGrpSpPr>
      <p:grpSpPr>
        <a:xfrm>
          <a:off x="0" y="0"/>
          <a:ext cx="0" cy="0"/>
          <a:chOff x="0" y="0"/>
          <a:chExt cx="0" cy="0"/>
        </a:xfrm>
      </p:grpSpPr>
      <p:sp>
        <p:nvSpPr>
          <p:cNvPr id="387" name="Google Shape;387;g1354b6e32a1_1_3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88" name="Google Shape;388;g1354b6e32a1_1_3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95" name="Shape 395"/>
        <p:cNvGrpSpPr/>
        <p:nvPr/>
      </p:nvGrpSpPr>
      <p:grpSpPr>
        <a:xfrm>
          <a:off x="0" y="0"/>
          <a:ext cx="0" cy="0"/>
          <a:chOff x="0" y="0"/>
          <a:chExt cx="0" cy="0"/>
        </a:xfrm>
      </p:grpSpPr>
      <p:sp>
        <p:nvSpPr>
          <p:cNvPr id="396" name="Google Shape;396;g135978c96b5_0_5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97" name="Google Shape;397;g135978c96b5_0_5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06" name="Shape 406"/>
        <p:cNvGrpSpPr/>
        <p:nvPr/>
      </p:nvGrpSpPr>
      <p:grpSpPr>
        <a:xfrm>
          <a:off x="0" y="0"/>
          <a:ext cx="0" cy="0"/>
          <a:chOff x="0" y="0"/>
          <a:chExt cx="0" cy="0"/>
        </a:xfrm>
      </p:grpSpPr>
      <p:sp>
        <p:nvSpPr>
          <p:cNvPr id="407" name="Google Shape;407;g1354b6e32a1_1_4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08" name="Google Shape;408;g1354b6e32a1_1_4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18" name="Shape 418"/>
        <p:cNvGrpSpPr/>
        <p:nvPr/>
      </p:nvGrpSpPr>
      <p:grpSpPr>
        <a:xfrm>
          <a:off x="0" y="0"/>
          <a:ext cx="0" cy="0"/>
          <a:chOff x="0" y="0"/>
          <a:chExt cx="0" cy="0"/>
        </a:xfrm>
      </p:grpSpPr>
      <p:sp>
        <p:nvSpPr>
          <p:cNvPr id="419" name="Google Shape;419;g1354b6e32a1_1_4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20" name="Google Shape;420;g1354b6e32a1_1_4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27" name="Shape 427"/>
        <p:cNvGrpSpPr/>
        <p:nvPr/>
      </p:nvGrpSpPr>
      <p:grpSpPr>
        <a:xfrm>
          <a:off x="0" y="0"/>
          <a:ext cx="0" cy="0"/>
          <a:chOff x="0" y="0"/>
          <a:chExt cx="0" cy="0"/>
        </a:xfrm>
      </p:grpSpPr>
      <p:sp>
        <p:nvSpPr>
          <p:cNvPr id="428" name="Google Shape;428;g135978c96b5_0_3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29" name="Google Shape;429;g135978c96b5_0_3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32" name="Shape 432"/>
        <p:cNvGrpSpPr/>
        <p:nvPr/>
      </p:nvGrpSpPr>
      <p:grpSpPr>
        <a:xfrm>
          <a:off x="0" y="0"/>
          <a:ext cx="0" cy="0"/>
          <a:chOff x="0" y="0"/>
          <a:chExt cx="0" cy="0"/>
        </a:xfrm>
      </p:grpSpPr>
      <p:sp>
        <p:nvSpPr>
          <p:cNvPr id="433" name="Google Shape;433;g13641cf74b5_0_3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34" name="Google Shape;434;g13641cf74b5_0_3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41" name="Shape 441"/>
        <p:cNvGrpSpPr/>
        <p:nvPr/>
      </p:nvGrpSpPr>
      <p:grpSpPr>
        <a:xfrm>
          <a:off x="0" y="0"/>
          <a:ext cx="0" cy="0"/>
          <a:chOff x="0" y="0"/>
          <a:chExt cx="0" cy="0"/>
        </a:xfrm>
      </p:grpSpPr>
      <p:sp>
        <p:nvSpPr>
          <p:cNvPr id="442" name="Google Shape;442;g135978c96b5_0_2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43" name="Google Shape;443;g135978c96b5_0_2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47" name="Shape 447"/>
        <p:cNvGrpSpPr/>
        <p:nvPr/>
      </p:nvGrpSpPr>
      <p:grpSpPr>
        <a:xfrm>
          <a:off x="0" y="0"/>
          <a:ext cx="0" cy="0"/>
          <a:chOff x="0" y="0"/>
          <a:chExt cx="0" cy="0"/>
        </a:xfrm>
      </p:grpSpPr>
      <p:sp>
        <p:nvSpPr>
          <p:cNvPr id="448" name="Google Shape;448;g135978c96b5_0_2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49" name="Google Shape;449;g135978c96b5_0_2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52" name="Shape 452"/>
        <p:cNvGrpSpPr/>
        <p:nvPr/>
      </p:nvGrpSpPr>
      <p:grpSpPr>
        <a:xfrm>
          <a:off x="0" y="0"/>
          <a:ext cx="0" cy="0"/>
          <a:chOff x="0" y="0"/>
          <a:chExt cx="0" cy="0"/>
        </a:xfrm>
      </p:grpSpPr>
      <p:sp>
        <p:nvSpPr>
          <p:cNvPr id="453" name="Google Shape;453;g131e1943b59_0_1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54" name="Google Shape;454;g131e1943b59_0_1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63" name="Shape 463"/>
        <p:cNvGrpSpPr/>
        <p:nvPr/>
      </p:nvGrpSpPr>
      <p:grpSpPr>
        <a:xfrm>
          <a:off x="0" y="0"/>
          <a:ext cx="0" cy="0"/>
          <a:chOff x="0" y="0"/>
          <a:chExt cx="0" cy="0"/>
        </a:xfrm>
      </p:grpSpPr>
      <p:sp>
        <p:nvSpPr>
          <p:cNvPr id="464" name="Google Shape;464;g132c2d18bbe_0_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65" name="Google Shape;465;g132c2d18bbe_0_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285750" lvl="0" marL="457200" rtl="0" algn="l">
              <a:spcBef>
                <a:spcPts val="0"/>
              </a:spcBef>
              <a:spcAft>
                <a:spcPts val="0"/>
              </a:spcAft>
              <a:buClr>
                <a:schemeClr val="dk1"/>
              </a:buClr>
              <a:buSzPts val="900"/>
              <a:buFont typeface="Calibri"/>
              <a:buChar char="●"/>
            </a:pPr>
            <a:r>
              <a:rPr lang="en" sz="900">
                <a:solidFill>
                  <a:schemeClr val="dk1"/>
                </a:solidFill>
                <a:latin typeface="Calibri"/>
                <a:ea typeface="Calibri"/>
                <a:cs typeface="Calibri"/>
                <a:sym typeface="Calibri"/>
              </a:rPr>
              <a:t>Online exclusive offer</a:t>
            </a:r>
            <a:endParaRPr sz="900">
              <a:solidFill>
                <a:schemeClr val="dk1"/>
              </a:solidFill>
              <a:latin typeface="Calibri"/>
              <a:ea typeface="Calibri"/>
              <a:cs typeface="Calibri"/>
              <a:sym typeface="Calibri"/>
            </a:endParaRPr>
          </a:p>
          <a:p>
            <a:pPr indent="-285750" lvl="0" marL="457200" rtl="0" algn="l">
              <a:spcBef>
                <a:spcPts val="0"/>
              </a:spcBef>
              <a:spcAft>
                <a:spcPts val="0"/>
              </a:spcAft>
              <a:buClr>
                <a:schemeClr val="dk1"/>
              </a:buClr>
              <a:buSzPts val="900"/>
              <a:buFont typeface="Calibri"/>
              <a:buChar char="●"/>
            </a:pPr>
            <a:r>
              <a:rPr lang="en" sz="900">
                <a:solidFill>
                  <a:schemeClr val="dk1"/>
                </a:solidFill>
                <a:latin typeface="Calibri"/>
                <a:ea typeface="Calibri"/>
                <a:cs typeface="Calibri"/>
                <a:sym typeface="Calibri"/>
              </a:rPr>
              <a:t>Free delivery upon large purchase</a:t>
            </a:r>
            <a:endParaRPr sz="900">
              <a:solidFill>
                <a:schemeClr val="dk1"/>
              </a:solidFill>
              <a:latin typeface="Calibri"/>
              <a:ea typeface="Calibri"/>
              <a:cs typeface="Calibri"/>
              <a:sym typeface="Calibri"/>
            </a:endParaRPr>
          </a:p>
          <a:p>
            <a:pPr indent="-285750" lvl="0" marL="457200" rtl="0" algn="l">
              <a:spcBef>
                <a:spcPts val="0"/>
              </a:spcBef>
              <a:spcAft>
                <a:spcPts val="0"/>
              </a:spcAft>
              <a:buClr>
                <a:schemeClr val="dk1"/>
              </a:buClr>
              <a:buSzPts val="900"/>
              <a:buFont typeface="Calibri"/>
              <a:buChar char="●"/>
            </a:pPr>
            <a:r>
              <a:rPr lang="en" sz="900">
                <a:solidFill>
                  <a:schemeClr val="dk1"/>
                </a:solidFill>
                <a:latin typeface="Calibri"/>
                <a:ea typeface="Calibri"/>
                <a:cs typeface="Calibri"/>
                <a:sym typeface="Calibri"/>
              </a:rPr>
              <a:t>Membership registration</a:t>
            </a:r>
            <a:endParaRPr sz="900">
              <a:solidFill>
                <a:schemeClr val="dk1"/>
              </a:solidFill>
              <a:latin typeface="Calibri"/>
              <a:ea typeface="Calibri"/>
              <a:cs typeface="Calibri"/>
              <a:sym typeface="Calibri"/>
            </a:endParaRPr>
          </a:p>
          <a:p>
            <a:pPr indent="-285750" lvl="0" marL="457200" rtl="0" algn="l">
              <a:spcBef>
                <a:spcPts val="0"/>
              </a:spcBef>
              <a:spcAft>
                <a:spcPts val="0"/>
              </a:spcAft>
              <a:buClr>
                <a:schemeClr val="dk1"/>
              </a:buClr>
              <a:buSzPts val="900"/>
              <a:buFont typeface="Calibri"/>
              <a:buChar char="●"/>
            </a:pPr>
            <a:r>
              <a:rPr lang="en" sz="900">
                <a:solidFill>
                  <a:schemeClr val="dk1"/>
                </a:solidFill>
                <a:latin typeface="Calibri"/>
                <a:ea typeface="Calibri"/>
                <a:cs typeface="Calibri"/>
                <a:sym typeface="Calibri"/>
              </a:rPr>
              <a:t>Accumulated points on every purchase for member’s reward</a:t>
            </a:r>
            <a:endParaRPr sz="900">
              <a:solidFill>
                <a:schemeClr val="dk1"/>
              </a:solidFill>
              <a:latin typeface="Calibri"/>
              <a:ea typeface="Calibri"/>
              <a:cs typeface="Calibri"/>
              <a:sym typeface="Calibri"/>
            </a:endParaRPr>
          </a:p>
          <a:p>
            <a:pPr indent="-285750" lvl="0" marL="457200" rtl="0" algn="l">
              <a:spcBef>
                <a:spcPts val="0"/>
              </a:spcBef>
              <a:spcAft>
                <a:spcPts val="0"/>
              </a:spcAft>
              <a:buClr>
                <a:schemeClr val="dk1"/>
              </a:buClr>
              <a:buSzPts val="900"/>
              <a:buFont typeface="Calibri"/>
              <a:buChar char="●"/>
            </a:pPr>
            <a:r>
              <a:rPr lang="en" sz="900">
                <a:solidFill>
                  <a:schemeClr val="dk1"/>
                </a:solidFill>
                <a:latin typeface="Calibri"/>
                <a:ea typeface="Calibri"/>
                <a:cs typeface="Calibri"/>
                <a:sym typeface="Calibri"/>
              </a:rPr>
              <a:t>Converted to O2O new retail stores provide consumers with new shopping experience</a:t>
            </a:r>
            <a:endParaRPr sz="900">
              <a:solidFill>
                <a:schemeClr val="dk1"/>
              </a:solidFill>
              <a:latin typeface="Calibri"/>
              <a:ea typeface="Calibri"/>
              <a:cs typeface="Calibri"/>
              <a:sym typeface="Calibri"/>
            </a:endParaRPr>
          </a:p>
          <a:p>
            <a:pPr indent="-279400" lvl="0" marL="457200" rtl="0" algn="l">
              <a:spcBef>
                <a:spcPts val="0"/>
              </a:spcBef>
              <a:spcAft>
                <a:spcPts val="0"/>
              </a:spcAft>
              <a:buClr>
                <a:schemeClr val="dk1"/>
              </a:buClr>
              <a:buSzPts val="800"/>
              <a:buFont typeface="Calibri"/>
              <a:buChar char="●"/>
            </a:pPr>
            <a:r>
              <a:rPr lang="en" sz="800">
                <a:solidFill>
                  <a:schemeClr val="dk1"/>
                </a:solidFill>
                <a:latin typeface="Calibri"/>
                <a:ea typeface="Calibri"/>
                <a:cs typeface="Calibri"/>
                <a:sym typeface="Calibri"/>
              </a:rPr>
              <a:t>Member exclusive offer </a:t>
            </a:r>
            <a:endParaRPr sz="800">
              <a:solidFill>
                <a:schemeClr val="dk1"/>
              </a:solidFill>
              <a:latin typeface="Calibri"/>
              <a:ea typeface="Calibri"/>
              <a:cs typeface="Calibri"/>
              <a:sym typeface="Calibri"/>
            </a:endParaRPr>
          </a:p>
          <a:p>
            <a:pPr indent="-285750" lvl="0" marL="457200" rtl="0" algn="l">
              <a:spcBef>
                <a:spcPts val="0"/>
              </a:spcBef>
              <a:spcAft>
                <a:spcPts val="0"/>
              </a:spcAft>
              <a:buClr>
                <a:schemeClr val="dk1"/>
              </a:buClr>
              <a:buSzPts val="900"/>
              <a:buFont typeface="Calibri"/>
              <a:buChar char="●"/>
            </a:pPr>
            <a:r>
              <a:rPr lang="en" sz="900">
                <a:solidFill>
                  <a:schemeClr val="dk1"/>
                </a:solidFill>
                <a:latin typeface="Calibri"/>
                <a:ea typeface="Calibri"/>
                <a:cs typeface="Calibri"/>
                <a:sym typeface="Calibri"/>
              </a:rPr>
              <a:t>Accumulated points on every purchase for member’s reward</a:t>
            </a:r>
            <a:endParaRPr sz="900">
              <a:solidFill>
                <a:schemeClr val="dk1"/>
              </a:solidFill>
              <a:latin typeface="Calibri"/>
              <a:ea typeface="Calibri"/>
              <a:cs typeface="Calibri"/>
              <a:sym typeface="Calibri"/>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84" name="Shape 484"/>
        <p:cNvGrpSpPr/>
        <p:nvPr/>
      </p:nvGrpSpPr>
      <p:grpSpPr>
        <a:xfrm>
          <a:off x="0" y="0"/>
          <a:ext cx="0" cy="0"/>
          <a:chOff x="0" y="0"/>
          <a:chExt cx="0" cy="0"/>
        </a:xfrm>
      </p:grpSpPr>
      <p:sp>
        <p:nvSpPr>
          <p:cNvPr id="485" name="Google Shape;485;g13641cf74b5_0_1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86" name="Google Shape;486;g13641cf74b5_0_1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93" name="Shape 493"/>
        <p:cNvGrpSpPr/>
        <p:nvPr/>
      </p:nvGrpSpPr>
      <p:grpSpPr>
        <a:xfrm>
          <a:off x="0" y="0"/>
          <a:ext cx="0" cy="0"/>
          <a:chOff x="0" y="0"/>
          <a:chExt cx="0" cy="0"/>
        </a:xfrm>
      </p:grpSpPr>
      <p:sp>
        <p:nvSpPr>
          <p:cNvPr id="494" name="Google Shape;494;g132c2d18bbe_0_5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95" name="Google Shape;495;g132c2d18bbe_0_5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4" name="Shape 504"/>
        <p:cNvGrpSpPr/>
        <p:nvPr/>
      </p:nvGrpSpPr>
      <p:grpSpPr>
        <a:xfrm>
          <a:off x="0" y="0"/>
          <a:ext cx="0" cy="0"/>
          <a:chOff x="0" y="0"/>
          <a:chExt cx="0" cy="0"/>
        </a:xfrm>
      </p:grpSpPr>
      <p:sp>
        <p:nvSpPr>
          <p:cNvPr id="505" name="Google Shape;505;g11fd6b54a03_1_1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06" name="Google Shape;506;g11fd6b54a03_1_1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12" name="Shape 512"/>
        <p:cNvGrpSpPr/>
        <p:nvPr/>
      </p:nvGrpSpPr>
      <p:grpSpPr>
        <a:xfrm>
          <a:off x="0" y="0"/>
          <a:ext cx="0" cy="0"/>
          <a:chOff x="0" y="0"/>
          <a:chExt cx="0" cy="0"/>
        </a:xfrm>
      </p:grpSpPr>
      <p:sp>
        <p:nvSpPr>
          <p:cNvPr id="513" name="Google Shape;513;g135978c96b5_0_6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14" name="Google Shape;514;g135978c96b5_0_6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17" name="Shape 517"/>
        <p:cNvGrpSpPr/>
        <p:nvPr/>
      </p:nvGrpSpPr>
      <p:grpSpPr>
        <a:xfrm>
          <a:off x="0" y="0"/>
          <a:ext cx="0" cy="0"/>
          <a:chOff x="0" y="0"/>
          <a:chExt cx="0" cy="0"/>
        </a:xfrm>
      </p:grpSpPr>
      <p:sp>
        <p:nvSpPr>
          <p:cNvPr id="518" name="Google Shape;518;g135978c96b5_0_6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19" name="Google Shape;519;g135978c96b5_0_6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22" name="Shape 522"/>
        <p:cNvGrpSpPr/>
        <p:nvPr/>
      </p:nvGrpSpPr>
      <p:grpSpPr>
        <a:xfrm>
          <a:off x="0" y="0"/>
          <a:ext cx="0" cy="0"/>
          <a:chOff x="0" y="0"/>
          <a:chExt cx="0" cy="0"/>
        </a:xfrm>
      </p:grpSpPr>
      <p:sp>
        <p:nvSpPr>
          <p:cNvPr id="523" name="Google Shape;523;g1334b13e9a8_0_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24" name="Google Shape;524;g1334b13e9a8_0_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28" name="Shape 528"/>
        <p:cNvGrpSpPr/>
        <p:nvPr/>
      </p:nvGrpSpPr>
      <p:grpSpPr>
        <a:xfrm>
          <a:off x="0" y="0"/>
          <a:ext cx="0" cy="0"/>
          <a:chOff x="0" y="0"/>
          <a:chExt cx="0" cy="0"/>
        </a:xfrm>
      </p:grpSpPr>
      <p:sp>
        <p:nvSpPr>
          <p:cNvPr id="529" name="Google Shape;529;g13641cf74b5_0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30" name="Google Shape;530;g13641cf74b5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34" name="Shape 534"/>
        <p:cNvGrpSpPr/>
        <p:nvPr/>
      </p:nvGrpSpPr>
      <p:grpSpPr>
        <a:xfrm>
          <a:off x="0" y="0"/>
          <a:ext cx="0" cy="0"/>
          <a:chOff x="0" y="0"/>
          <a:chExt cx="0" cy="0"/>
        </a:xfrm>
      </p:grpSpPr>
      <p:sp>
        <p:nvSpPr>
          <p:cNvPr id="535" name="Google Shape;535;g1334b13e9a8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36" name="Google Shape;536;g1334b13e9a8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40" name="Shape 540"/>
        <p:cNvGrpSpPr/>
        <p:nvPr/>
      </p:nvGrpSpPr>
      <p:grpSpPr>
        <a:xfrm>
          <a:off x="0" y="0"/>
          <a:ext cx="0" cy="0"/>
          <a:chOff x="0" y="0"/>
          <a:chExt cx="0" cy="0"/>
        </a:xfrm>
      </p:grpSpPr>
      <p:sp>
        <p:nvSpPr>
          <p:cNvPr id="541" name="Google Shape;541;g132dc31949b_1_1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42" name="Google Shape;542;g132dc31949b_1_1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46" name="Shape 546"/>
        <p:cNvGrpSpPr/>
        <p:nvPr/>
      </p:nvGrpSpPr>
      <p:grpSpPr>
        <a:xfrm>
          <a:off x="0" y="0"/>
          <a:ext cx="0" cy="0"/>
          <a:chOff x="0" y="0"/>
          <a:chExt cx="0" cy="0"/>
        </a:xfrm>
      </p:grpSpPr>
      <p:sp>
        <p:nvSpPr>
          <p:cNvPr id="547" name="Google Shape;547;g1334b13e9a8_0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48" name="Google Shape;548;g1334b13e9a8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solidFill>
          <a:schemeClr val="accent6"/>
        </a:solidFill>
      </p:bgPr>
    </p:bg>
    <p:spTree>
      <p:nvGrpSpPr>
        <p:cNvPr id="9" name="Shape 9"/>
        <p:cNvGrpSpPr/>
        <p:nvPr/>
      </p:nvGrpSpPr>
      <p:grpSpPr>
        <a:xfrm>
          <a:off x="0" y="0"/>
          <a:ext cx="0" cy="0"/>
          <a:chOff x="0" y="0"/>
          <a:chExt cx="0" cy="0"/>
        </a:xfrm>
      </p:grpSpPr>
      <p:sp>
        <p:nvSpPr>
          <p:cNvPr id="10" name="Google Shape;10;p2"/>
          <p:cNvSpPr/>
          <p:nvPr/>
        </p:nvSpPr>
        <p:spPr>
          <a:xfrm>
            <a:off x="31" y="2824500"/>
            <a:ext cx="7370400" cy="2319000"/>
          </a:xfrm>
          <a:prstGeom prst="rtTriangle">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 name="Google Shape;11;p2"/>
          <p:cNvSpPr/>
          <p:nvPr/>
        </p:nvSpPr>
        <p:spPr>
          <a:xfrm flipH="1">
            <a:off x="3582600" y="1550700"/>
            <a:ext cx="5561400" cy="3592800"/>
          </a:xfrm>
          <a:prstGeom prst="rtTriangle">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 name="Google Shape;12;p2"/>
          <p:cNvSpPr/>
          <p:nvPr/>
        </p:nvSpPr>
        <p:spPr>
          <a:xfrm rot="10800000">
            <a:off x="5058905" y="0"/>
            <a:ext cx="4085100" cy="2052600"/>
          </a:xfrm>
          <a:prstGeom prst="rtTriangle">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 name="Google Shape;13;p2"/>
          <p:cNvSpPr/>
          <p:nvPr/>
        </p:nvSpPr>
        <p:spPr>
          <a:xfrm>
            <a:off x="203275" y="206250"/>
            <a:ext cx="8737500" cy="4731000"/>
          </a:xfrm>
          <a:prstGeom prst="rect">
            <a:avLst/>
          </a:prstGeom>
          <a:solidFill>
            <a:schemeClr val="dk1"/>
          </a:solidFill>
          <a:ln>
            <a:noFill/>
          </a:ln>
          <a:effectLst>
            <a:outerShdw blurRad="228600" sx="101000" rotWithShape="0" algn="ctr" sy="101000">
              <a:srgbClr val="000000">
                <a:alpha val="40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14" name="Google Shape;14;p2"/>
          <p:cNvGrpSpPr/>
          <p:nvPr/>
        </p:nvGrpSpPr>
        <p:grpSpPr>
          <a:xfrm>
            <a:off x="255200" y="592"/>
            <a:ext cx="2250363" cy="1044300"/>
            <a:chOff x="255200" y="592"/>
            <a:chExt cx="2250363" cy="1044300"/>
          </a:xfrm>
        </p:grpSpPr>
        <p:sp>
          <p:nvSpPr>
            <p:cNvPr id="15" name="Google Shape;15;p2"/>
            <p:cNvSpPr/>
            <p:nvPr/>
          </p:nvSpPr>
          <p:spPr>
            <a:xfrm>
              <a:off x="764063" y="592"/>
              <a:ext cx="1741500" cy="1044300"/>
            </a:xfrm>
            <a:prstGeom prst="parallelogram">
              <a:avLst>
                <a:gd fmla="val 153193" name="adj"/>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 name="Google Shape;16;p2"/>
            <p:cNvSpPr/>
            <p:nvPr/>
          </p:nvSpPr>
          <p:spPr>
            <a:xfrm>
              <a:off x="509632" y="592"/>
              <a:ext cx="1741500" cy="1044300"/>
            </a:xfrm>
            <a:prstGeom prst="parallelogram">
              <a:avLst>
                <a:gd fmla="val 153193" name="adj"/>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 name="Google Shape;17;p2"/>
            <p:cNvSpPr/>
            <p:nvPr/>
          </p:nvSpPr>
          <p:spPr>
            <a:xfrm>
              <a:off x="255200" y="592"/>
              <a:ext cx="1741500" cy="1044300"/>
            </a:xfrm>
            <a:prstGeom prst="parallelogram">
              <a:avLst>
                <a:gd fmla="val 153193" name="adj"/>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8" name="Google Shape;18;p2"/>
          <p:cNvGrpSpPr/>
          <p:nvPr/>
        </p:nvGrpSpPr>
        <p:grpSpPr>
          <a:xfrm>
            <a:off x="905395" y="592"/>
            <a:ext cx="2250363" cy="1044300"/>
            <a:chOff x="905395" y="592"/>
            <a:chExt cx="2250363" cy="1044300"/>
          </a:xfrm>
        </p:grpSpPr>
        <p:sp>
          <p:nvSpPr>
            <p:cNvPr id="19" name="Google Shape;19;p2"/>
            <p:cNvSpPr/>
            <p:nvPr/>
          </p:nvSpPr>
          <p:spPr>
            <a:xfrm>
              <a:off x="1414258" y="592"/>
              <a:ext cx="1741500" cy="1044300"/>
            </a:xfrm>
            <a:prstGeom prst="parallelogram">
              <a:avLst>
                <a:gd fmla="val 153193" name="adj"/>
              </a:avLst>
            </a:pr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 name="Google Shape;20;p2"/>
            <p:cNvSpPr/>
            <p:nvPr/>
          </p:nvSpPr>
          <p:spPr>
            <a:xfrm>
              <a:off x="1159826" y="592"/>
              <a:ext cx="1741500" cy="1044300"/>
            </a:xfrm>
            <a:prstGeom prst="parallelogram">
              <a:avLst>
                <a:gd fmla="val 153193" name="adj"/>
              </a:avLst>
            </a:pr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 name="Google Shape;21;p2"/>
            <p:cNvSpPr/>
            <p:nvPr/>
          </p:nvSpPr>
          <p:spPr>
            <a:xfrm>
              <a:off x="905395" y="592"/>
              <a:ext cx="1741500" cy="1044300"/>
            </a:xfrm>
            <a:prstGeom prst="parallelogram">
              <a:avLst>
                <a:gd fmla="val 153193" name="adj"/>
              </a:avLst>
            </a:pr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2" name="Google Shape;22;p2"/>
          <p:cNvGrpSpPr/>
          <p:nvPr/>
        </p:nvGrpSpPr>
        <p:grpSpPr>
          <a:xfrm>
            <a:off x="7057468" y="5088"/>
            <a:ext cx="1851282" cy="752108"/>
            <a:chOff x="6917201" y="0"/>
            <a:chExt cx="2227777" cy="863400"/>
          </a:xfrm>
        </p:grpSpPr>
        <p:sp>
          <p:nvSpPr>
            <p:cNvPr id="23" name="Google Shape;23;p2"/>
            <p:cNvSpPr/>
            <p:nvPr/>
          </p:nvSpPr>
          <p:spPr>
            <a:xfrm>
              <a:off x="7641677" y="0"/>
              <a:ext cx="1503300" cy="863400"/>
            </a:xfrm>
            <a:prstGeom prst="parallelogram">
              <a:avLst>
                <a:gd fmla="val 158024" name="adj"/>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 name="Google Shape;24;p2"/>
            <p:cNvSpPr/>
            <p:nvPr/>
          </p:nvSpPr>
          <p:spPr>
            <a:xfrm>
              <a:off x="7279439" y="0"/>
              <a:ext cx="1503300" cy="863400"/>
            </a:xfrm>
            <a:prstGeom prst="parallelogram">
              <a:avLst>
                <a:gd fmla="val 158024" name="adj"/>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 name="Google Shape;25;p2"/>
            <p:cNvSpPr/>
            <p:nvPr/>
          </p:nvSpPr>
          <p:spPr>
            <a:xfrm>
              <a:off x="6917201" y="0"/>
              <a:ext cx="1503300" cy="863400"/>
            </a:xfrm>
            <a:prstGeom prst="parallelogram">
              <a:avLst>
                <a:gd fmla="val 158024" name="adj"/>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6" name="Google Shape;26;p2"/>
          <p:cNvGrpSpPr/>
          <p:nvPr/>
        </p:nvGrpSpPr>
        <p:grpSpPr>
          <a:xfrm>
            <a:off x="6553032" y="4217852"/>
            <a:ext cx="2389068" cy="925737"/>
            <a:chOff x="6917201" y="0"/>
            <a:chExt cx="2227777" cy="863400"/>
          </a:xfrm>
        </p:grpSpPr>
        <p:sp>
          <p:nvSpPr>
            <p:cNvPr id="27" name="Google Shape;27;p2"/>
            <p:cNvSpPr/>
            <p:nvPr/>
          </p:nvSpPr>
          <p:spPr>
            <a:xfrm>
              <a:off x="7641677" y="0"/>
              <a:ext cx="1503300" cy="863400"/>
            </a:xfrm>
            <a:prstGeom prst="parallelogram">
              <a:avLst>
                <a:gd fmla="val 158024" name="adj"/>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 name="Google Shape;28;p2"/>
            <p:cNvSpPr/>
            <p:nvPr/>
          </p:nvSpPr>
          <p:spPr>
            <a:xfrm>
              <a:off x="7279439" y="0"/>
              <a:ext cx="1503300" cy="863400"/>
            </a:xfrm>
            <a:prstGeom prst="parallelogram">
              <a:avLst>
                <a:gd fmla="val 158024" name="adj"/>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 name="Google Shape;29;p2"/>
            <p:cNvSpPr/>
            <p:nvPr/>
          </p:nvSpPr>
          <p:spPr>
            <a:xfrm>
              <a:off x="6917201" y="0"/>
              <a:ext cx="1503300" cy="863400"/>
            </a:xfrm>
            <a:prstGeom prst="parallelogram">
              <a:avLst>
                <a:gd fmla="val 158024" name="adj"/>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0" name="Google Shape;30;p2"/>
          <p:cNvGrpSpPr/>
          <p:nvPr/>
        </p:nvGrpSpPr>
        <p:grpSpPr>
          <a:xfrm>
            <a:off x="199149" y="4055652"/>
            <a:ext cx="2795414" cy="1083308"/>
            <a:chOff x="6917201" y="0"/>
            <a:chExt cx="2227777" cy="863400"/>
          </a:xfrm>
        </p:grpSpPr>
        <p:sp>
          <p:nvSpPr>
            <p:cNvPr id="31" name="Google Shape;31;p2"/>
            <p:cNvSpPr/>
            <p:nvPr/>
          </p:nvSpPr>
          <p:spPr>
            <a:xfrm>
              <a:off x="7641677" y="0"/>
              <a:ext cx="1503300" cy="863400"/>
            </a:xfrm>
            <a:prstGeom prst="parallelogram">
              <a:avLst>
                <a:gd fmla="val 158024"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 name="Google Shape;32;p2"/>
            <p:cNvSpPr/>
            <p:nvPr/>
          </p:nvSpPr>
          <p:spPr>
            <a:xfrm>
              <a:off x="7279439" y="0"/>
              <a:ext cx="1503300" cy="863400"/>
            </a:xfrm>
            <a:prstGeom prst="parallelogram">
              <a:avLst>
                <a:gd fmla="val 158024"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 name="Google Shape;33;p2"/>
            <p:cNvSpPr/>
            <p:nvPr/>
          </p:nvSpPr>
          <p:spPr>
            <a:xfrm>
              <a:off x="6917201" y="0"/>
              <a:ext cx="1503300" cy="863400"/>
            </a:xfrm>
            <a:prstGeom prst="parallelogram">
              <a:avLst>
                <a:gd fmla="val 158024"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4" name="Google Shape;34;p2"/>
          <p:cNvSpPr txBox="1"/>
          <p:nvPr>
            <p:ph type="ctrTitle"/>
          </p:nvPr>
        </p:nvSpPr>
        <p:spPr>
          <a:xfrm>
            <a:off x="1858703" y="1822833"/>
            <a:ext cx="5361300" cy="14481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800"/>
              <a:buNone/>
              <a:defRPr sz="3800"/>
            </a:lvl1pPr>
            <a:lvl2pPr lvl="1" algn="ctr">
              <a:spcBef>
                <a:spcPts val="0"/>
              </a:spcBef>
              <a:spcAft>
                <a:spcPts val="0"/>
              </a:spcAft>
              <a:buSzPts val="3800"/>
              <a:buNone/>
              <a:defRPr sz="3800"/>
            </a:lvl2pPr>
            <a:lvl3pPr lvl="2" algn="ctr">
              <a:spcBef>
                <a:spcPts val="0"/>
              </a:spcBef>
              <a:spcAft>
                <a:spcPts val="0"/>
              </a:spcAft>
              <a:buSzPts val="3800"/>
              <a:buNone/>
              <a:defRPr sz="3800"/>
            </a:lvl3pPr>
            <a:lvl4pPr lvl="3" algn="ctr">
              <a:spcBef>
                <a:spcPts val="0"/>
              </a:spcBef>
              <a:spcAft>
                <a:spcPts val="0"/>
              </a:spcAft>
              <a:buSzPts val="3800"/>
              <a:buNone/>
              <a:defRPr sz="3800"/>
            </a:lvl4pPr>
            <a:lvl5pPr lvl="4" algn="ctr">
              <a:spcBef>
                <a:spcPts val="0"/>
              </a:spcBef>
              <a:spcAft>
                <a:spcPts val="0"/>
              </a:spcAft>
              <a:buSzPts val="3800"/>
              <a:buNone/>
              <a:defRPr sz="3800"/>
            </a:lvl5pPr>
            <a:lvl6pPr lvl="5" algn="ctr">
              <a:spcBef>
                <a:spcPts val="0"/>
              </a:spcBef>
              <a:spcAft>
                <a:spcPts val="0"/>
              </a:spcAft>
              <a:buSzPts val="3800"/>
              <a:buNone/>
              <a:defRPr sz="3800"/>
            </a:lvl6pPr>
            <a:lvl7pPr lvl="6" algn="ctr">
              <a:spcBef>
                <a:spcPts val="0"/>
              </a:spcBef>
              <a:spcAft>
                <a:spcPts val="0"/>
              </a:spcAft>
              <a:buSzPts val="3800"/>
              <a:buNone/>
              <a:defRPr sz="3800"/>
            </a:lvl7pPr>
            <a:lvl8pPr lvl="7" algn="ctr">
              <a:spcBef>
                <a:spcPts val="0"/>
              </a:spcBef>
              <a:spcAft>
                <a:spcPts val="0"/>
              </a:spcAft>
              <a:buSzPts val="3800"/>
              <a:buNone/>
              <a:defRPr sz="3800"/>
            </a:lvl8pPr>
            <a:lvl9pPr lvl="8" algn="ctr">
              <a:spcBef>
                <a:spcPts val="0"/>
              </a:spcBef>
              <a:spcAft>
                <a:spcPts val="0"/>
              </a:spcAft>
              <a:buSzPts val="3800"/>
              <a:buNone/>
              <a:defRPr sz="3800"/>
            </a:lvl9pPr>
          </a:lstStyle>
          <a:p/>
        </p:txBody>
      </p:sp>
      <p:sp>
        <p:nvSpPr>
          <p:cNvPr id="35" name="Google Shape;35;p2"/>
          <p:cNvSpPr txBox="1"/>
          <p:nvPr>
            <p:ph idx="1" type="subTitle"/>
          </p:nvPr>
        </p:nvSpPr>
        <p:spPr>
          <a:xfrm>
            <a:off x="1858700" y="3413158"/>
            <a:ext cx="5361300" cy="52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Clr>
                <a:schemeClr val="lt1"/>
              </a:buClr>
              <a:buSzPts val="1600"/>
              <a:buNone/>
              <a:defRPr sz="1600">
                <a:solidFill>
                  <a:schemeClr val="lt1"/>
                </a:solidFill>
              </a:defRPr>
            </a:lvl1pPr>
            <a:lvl2pPr lvl="1" algn="ctr">
              <a:lnSpc>
                <a:spcPct val="100000"/>
              </a:lnSpc>
              <a:spcBef>
                <a:spcPts val="0"/>
              </a:spcBef>
              <a:spcAft>
                <a:spcPts val="0"/>
              </a:spcAft>
              <a:buClr>
                <a:schemeClr val="lt1"/>
              </a:buClr>
              <a:buSzPts val="1600"/>
              <a:buNone/>
              <a:defRPr sz="1600">
                <a:solidFill>
                  <a:schemeClr val="lt1"/>
                </a:solidFill>
              </a:defRPr>
            </a:lvl2pPr>
            <a:lvl3pPr lvl="2" algn="ctr">
              <a:lnSpc>
                <a:spcPct val="100000"/>
              </a:lnSpc>
              <a:spcBef>
                <a:spcPts val="0"/>
              </a:spcBef>
              <a:spcAft>
                <a:spcPts val="0"/>
              </a:spcAft>
              <a:buClr>
                <a:schemeClr val="lt1"/>
              </a:buClr>
              <a:buSzPts val="1600"/>
              <a:buNone/>
              <a:defRPr sz="1600">
                <a:solidFill>
                  <a:schemeClr val="lt1"/>
                </a:solidFill>
              </a:defRPr>
            </a:lvl3pPr>
            <a:lvl4pPr lvl="3" algn="ctr">
              <a:lnSpc>
                <a:spcPct val="100000"/>
              </a:lnSpc>
              <a:spcBef>
                <a:spcPts val="0"/>
              </a:spcBef>
              <a:spcAft>
                <a:spcPts val="0"/>
              </a:spcAft>
              <a:buClr>
                <a:schemeClr val="lt1"/>
              </a:buClr>
              <a:buSzPts val="1600"/>
              <a:buNone/>
              <a:defRPr sz="1600">
                <a:solidFill>
                  <a:schemeClr val="lt1"/>
                </a:solidFill>
              </a:defRPr>
            </a:lvl4pPr>
            <a:lvl5pPr lvl="4" algn="ctr">
              <a:lnSpc>
                <a:spcPct val="100000"/>
              </a:lnSpc>
              <a:spcBef>
                <a:spcPts val="0"/>
              </a:spcBef>
              <a:spcAft>
                <a:spcPts val="0"/>
              </a:spcAft>
              <a:buClr>
                <a:schemeClr val="lt1"/>
              </a:buClr>
              <a:buSzPts val="1600"/>
              <a:buNone/>
              <a:defRPr sz="1600">
                <a:solidFill>
                  <a:schemeClr val="lt1"/>
                </a:solidFill>
              </a:defRPr>
            </a:lvl5pPr>
            <a:lvl6pPr lvl="5" algn="ctr">
              <a:lnSpc>
                <a:spcPct val="100000"/>
              </a:lnSpc>
              <a:spcBef>
                <a:spcPts val="0"/>
              </a:spcBef>
              <a:spcAft>
                <a:spcPts val="0"/>
              </a:spcAft>
              <a:buClr>
                <a:schemeClr val="lt1"/>
              </a:buClr>
              <a:buSzPts val="1600"/>
              <a:buNone/>
              <a:defRPr sz="1600">
                <a:solidFill>
                  <a:schemeClr val="lt1"/>
                </a:solidFill>
              </a:defRPr>
            </a:lvl6pPr>
            <a:lvl7pPr lvl="6" algn="ctr">
              <a:lnSpc>
                <a:spcPct val="100000"/>
              </a:lnSpc>
              <a:spcBef>
                <a:spcPts val="0"/>
              </a:spcBef>
              <a:spcAft>
                <a:spcPts val="0"/>
              </a:spcAft>
              <a:buClr>
                <a:schemeClr val="lt1"/>
              </a:buClr>
              <a:buSzPts val="1600"/>
              <a:buNone/>
              <a:defRPr sz="1600">
                <a:solidFill>
                  <a:schemeClr val="lt1"/>
                </a:solidFill>
              </a:defRPr>
            </a:lvl7pPr>
            <a:lvl8pPr lvl="7" algn="ctr">
              <a:lnSpc>
                <a:spcPct val="100000"/>
              </a:lnSpc>
              <a:spcBef>
                <a:spcPts val="0"/>
              </a:spcBef>
              <a:spcAft>
                <a:spcPts val="0"/>
              </a:spcAft>
              <a:buClr>
                <a:schemeClr val="lt1"/>
              </a:buClr>
              <a:buSzPts val="1600"/>
              <a:buNone/>
              <a:defRPr sz="1600">
                <a:solidFill>
                  <a:schemeClr val="lt1"/>
                </a:solidFill>
              </a:defRPr>
            </a:lvl8pPr>
            <a:lvl9pPr lvl="8" algn="ctr">
              <a:lnSpc>
                <a:spcPct val="100000"/>
              </a:lnSpc>
              <a:spcBef>
                <a:spcPts val="0"/>
              </a:spcBef>
              <a:spcAft>
                <a:spcPts val="0"/>
              </a:spcAft>
              <a:buClr>
                <a:schemeClr val="lt1"/>
              </a:buClr>
              <a:buSzPts val="1600"/>
              <a:buNone/>
              <a:defRPr sz="1600">
                <a:solidFill>
                  <a:schemeClr val="lt1"/>
                </a:solidFill>
              </a:defRPr>
            </a:lvl9pPr>
          </a:lstStyle>
          <a:p/>
        </p:txBody>
      </p:sp>
      <p:sp>
        <p:nvSpPr>
          <p:cNvPr id="36" name="Google Shape;36;p2"/>
          <p:cNvSpPr txBox="1"/>
          <p:nvPr>
            <p:ph idx="12" type="sldNum"/>
          </p:nvPr>
        </p:nvSpPr>
        <p:spPr>
          <a:xfrm>
            <a:off x="8390734" y="4543668"/>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solidFill>
          <a:schemeClr val="accent3"/>
        </a:solidFill>
      </p:bgPr>
    </p:bg>
    <p:spTree>
      <p:nvGrpSpPr>
        <p:cNvPr id="37" name="Shape 37"/>
        <p:cNvGrpSpPr/>
        <p:nvPr/>
      </p:nvGrpSpPr>
      <p:grpSpPr>
        <a:xfrm>
          <a:off x="0" y="0"/>
          <a:ext cx="0" cy="0"/>
          <a:chOff x="0" y="0"/>
          <a:chExt cx="0" cy="0"/>
        </a:xfrm>
      </p:grpSpPr>
      <p:sp>
        <p:nvSpPr>
          <p:cNvPr id="38" name="Google Shape;38;p3"/>
          <p:cNvSpPr/>
          <p:nvPr/>
        </p:nvSpPr>
        <p:spPr>
          <a:xfrm flipH="1">
            <a:off x="4757100" y="2309400"/>
            <a:ext cx="4386900" cy="2834100"/>
          </a:xfrm>
          <a:prstGeom prst="rtTriangle">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39" name="Google Shape;39;p3"/>
          <p:cNvGrpSpPr/>
          <p:nvPr/>
        </p:nvGrpSpPr>
        <p:grpSpPr>
          <a:xfrm>
            <a:off x="5594191" y="3961115"/>
            <a:ext cx="2910145" cy="1182340"/>
            <a:chOff x="6917201" y="0"/>
            <a:chExt cx="2227777" cy="863400"/>
          </a:xfrm>
        </p:grpSpPr>
        <p:sp>
          <p:nvSpPr>
            <p:cNvPr id="40" name="Google Shape;40;p3"/>
            <p:cNvSpPr/>
            <p:nvPr/>
          </p:nvSpPr>
          <p:spPr>
            <a:xfrm>
              <a:off x="7641677" y="0"/>
              <a:ext cx="1503300" cy="863400"/>
            </a:xfrm>
            <a:prstGeom prst="parallelogram">
              <a:avLst>
                <a:gd fmla="val 158024" name="adj"/>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 name="Google Shape;41;p3"/>
            <p:cNvSpPr/>
            <p:nvPr/>
          </p:nvSpPr>
          <p:spPr>
            <a:xfrm>
              <a:off x="7279439" y="0"/>
              <a:ext cx="1503300" cy="863400"/>
            </a:xfrm>
            <a:prstGeom prst="parallelogram">
              <a:avLst>
                <a:gd fmla="val 158024" name="adj"/>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 name="Google Shape;42;p3"/>
            <p:cNvSpPr/>
            <p:nvPr/>
          </p:nvSpPr>
          <p:spPr>
            <a:xfrm>
              <a:off x="6917201" y="0"/>
              <a:ext cx="1503300" cy="863400"/>
            </a:xfrm>
            <a:prstGeom prst="parallelogram">
              <a:avLst>
                <a:gd fmla="val 158024" name="adj"/>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3" name="Google Shape;43;p3"/>
          <p:cNvGrpSpPr/>
          <p:nvPr/>
        </p:nvGrpSpPr>
        <p:grpSpPr>
          <a:xfrm>
            <a:off x="199149" y="2"/>
            <a:ext cx="2795414" cy="1083308"/>
            <a:chOff x="6917201" y="0"/>
            <a:chExt cx="2227777" cy="863400"/>
          </a:xfrm>
        </p:grpSpPr>
        <p:sp>
          <p:nvSpPr>
            <p:cNvPr id="44" name="Google Shape;44;p3"/>
            <p:cNvSpPr/>
            <p:nvPr/>
          </p:nvSpPr>
          <p:spPr>
            <a:xfrm>
              <a:off x="7641677" y="0"/>
              <a:ext cx="1503300" cy="863400"/>
            </a:xfrm>
            <a:prstGeom prst="parallelogram">
              <a:avLst>
                <a:gd fmla="val 158024" name="adj"/>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 name="Google Shape;45;p3"/>
            <p:cNvSpPr/>
            <p:nvPr/>
          </p:nvSpPr>
          <p:spPr>
            <a:xfrm>
              <a:off x="7279439" y="0"/>
              <a:ext cx="1503300" cy="863400"/>
            </a:xfrm>
            <a:prstGeom prst="parallelogram">
              <a:avLst>
                <a:gd fmla="val 158024" name="adj"/>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 name="Google Shape;46;p3"/>
            <p:cNvSpPr/>
            <p:nvPr/>
          </p:nvSpPr>
          <p:spPr>
            <a:xfrm>
              <a:off x="6917201" y="0"/>
              <a:ext cx="1503300" cy="863400"/>
            </a:xfrm>
            <a:prstGeom prst="parallelogram">
              <a:avLst>
                <a:gd fmla="val 158024" name="adj"/>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47" name="Google Shape;47;p3"/>
          <p:cNvSpPr txBox="1"/>
          <p:nvPr>
            <p:ph type="title"/>
          </p:nvPr>
        </p:nvSpPr>
        <p:spPr>
          <a:xfrm>
            <a:off x="1888684" y="1746100"/>
            <a:ext cx="5377500" cy="1646100"/>
          </a:xfrm>
          <a:prstGeom prst="rect">
            <a:avLst/>
          </a:prstGeom>
        </p:spPr>
        <p:txBody>
          <a:bodyPr anchorCtr="0" anchor="ctr" bIns="91425" lIns="91425" spcFirstLastPara="1" rIns="91425" wrap="square" tIns="91425">
            <a:normAutofit/>
          </a:bodyPr>
          <a:lstStyle>
            <a:lvl1pPr lvl="0" algn="ctr">
              <a:spcBef>
                <a:spcPts val="0"/>
              </a:spcBef>
              <a:spcAft>
                <a:spcPts val="0"/>
              </a:spcAft>
              <a:buClr>
                <a:schemeClr val="dk2"/>
              </a:buClr>
              <a:buSzPts val="3200"/>
              <a:buNone/>
              <a:defRPr sz="3200">
                <a:solidFill>
                  <a:schemeClr val="dk2"/>
                </a:solidFill>
              </a:defRPr>
            </a:lvl1pPr>
            <a:lvl2pPr lvl="1" algn="ctr">
              <a:spcBef>
                <a:spcPts val="0"/>
              </a:spcBef>
              <a:spcAft>
                <a:spcPts val="0"/>
              </a:spcAft>
              <a:buClr>
                <a:schemeClr val="dk2"/>
              </a:buClr>
              <a:buSzPts val="3200"/>
              <a:buNone/>
              <a:defRPr sz="3200">
                <a:solidFill>
                  <a:schemeClr val="dk2"/>
                </a:solidFill>
              </a:defRPr>
            </a:lvl2pPr>
            <a:lvl3pPr lvl="2" algn="ctr">
              <a:spcBef>
                <a:spcPts val="0"/>
              </a:spcBef>
              <a:spcAft>
                <a:spcPts val="0"/>
              </a:spcAft>
              <a:buClr>
                <a:schemeClr val="dk2"/>
              </a:buClr>
              <a:buSzPts val="3200"/>
              <a:buNone/>
              <a:defRPr sz="3200">
                <a:solidFill>
                  <a:schemeClr val="dk2"/>
                </a:solidFill>
              </a:defRPr>
            </a:lvl3pPr>
            <a:lvl4pPr lvl="3" algn="ctr">
              <a:spcBef>
                <a:spcPts val="0"/>
              </a:spcBef>
              <a:spcAft>
                <a:spcPts val="0"/>
              </a:spcAft>
              <a:buClr>
                <a:schemeClr val="dk2"/>
              </a:buClr>
              <a:buSzPts val="3200"/>
              <a:buNone/>
              <a:defRPr sz="3200">
                <a:solidFill>
                  <a:schemeClr val="dk2"/>
                </a:solidFill>
              </a:defRPr>
            </a:lvl4pPr>
            <a:lvl5pPr lvl="4" algn="ctr">
              <a:spcBef>
                <a:spcPts val="0"/>
              </a:spcBef>
              <a:spcAft>
                <a:spcPts val="0"/>
              </a:spcAft>
              <a:buClr>
                <a:schemeClr val="dk2"/>
              </a:buClr>
              <a:buSzPts val="3200"/>
              <a:buNone/>
              <a:defRPr sz="3200">
                <a:solidFill>
                  <a:schemeClr val="dk2"/>
                </a:solidFill>
              </a:defRPr>
            </a:lvl5pPr>
            <a:lvl6pPr lvl="5" algn="ctr">
              <a:spcBef>
                <a:spcPts val="0"/>
              </a:spcBef>
              <a:spcAft>
                <a:spcPts val="0"/>
              </a:spcAft>
              <a:buClr>
                <a:schemeClr val="dk2"/>
              </a:buClr>
              <a:buSzPts val="3200"/>
              <a:buNone/>
              <a:defRPr sz="3200">
                <a:solidFill>
                  <a:schemeClr val="dk2"/>
                </a:solidFill>
              </a:defRPr>
            </a:lvl6pPr>
            <a:lvl7pPr lvl="6" algn="ctr">
              <a:spcBef>
                <a:spcPts val="0"/>
              </a:spcBef>
              <a:spcAft>
                <a:spcPts val="0"/>
              </a:spcAft>
              <a:buClr>
                <a:schemeClr val="dk2"/>
              </a:buClr>
              <a:buSzPts val="3200"/>
              <a:buNone/>
              <a:defRPr sz="3200">
                <a:solidFill>
                  <a:schemeClr val="dk2"/>
                </a:solidFill>
              </a:defRPr>
            </a:lvl7pPr>
            <a:lvl8pPr lvl="7" algn="ctr">
              <a:spcBef>
                <a:spcPts val="0"/>
              </a:spcBef>
              <a:spcAft>
                <a:spcPts val="0"/>
              </a:spcAft>
              <a:buClr>
                <a:schemeClr val="dk2"/>
              </a:buClr>
              <a:buSzPts val="3200"/>
              <a:buNone/>
              <a:defRPr sz="3200">
                <a:solidFill>
                  <a:schemeClr val="dk2"/>
                </a:solidFill>
              </a:defRPr>
            </a:lvl8pPr>
            <a:lvl9pPr lvl="8" algn="ctr">
              <a:spcBef>
                <a:spcPts val="0"/>
              </a:spcBef>
              <a:spcAft>
                <a:spcPts val="0"/>
              </a:spcAft>
              <a:buClr>
                <a:schemeClr val="dk2"/>
              </a:buClr>
              <a:buSzPts val="3200"/>
              <a:buNone/>
              <a:defRPr sz="3200">
                <a:solidFill>
                  <a:schemeClr val="dk2"/>
                </a:solidFill>
              </a:defRPr>
            </a:lvl9pPr>
          </a:lstStyle>
          <a:p/>
        </p:txBody>
      </p:sp>
      <p:sp>
        <p:nvSpPr>
          <p:cNvPr id="48" name="Google Shape;48;p3"/>
          <p:cNvSpPr txBox="1"/>
          <p:nvPr>
            <p:ph idx="12" type="sldNum"/>
          </p:nvPr>
        </p:nvSpPr>
        <p:spPr>
          <a:xfrm>
            <a:off x="8390734" y="4543668"/>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bg>
      <p:bgPr>
        <a:solidFill>
          <a:schemeClr val="dk2"/>
        </a:solidFill>
      </p:bgPr>
    </p:bg>
    <p:spTree>
      <p:nvGrpSpPr>
        <p:cNvPr id="49" name="Shape 49"/>
        <p:cNvGrpSpPr/>
        <p:nvPr/>
      </p:nvGrpSpPr>
      <p:grpSpPr>
        <a:xfrm>
          <a:off x="0" y="0"/>
          <a:ext cx="0" cy="0"/>
          <a:chOff x="0" y="0"/>
          <a:chExt cx="0" cy="0"/>
        </a:xfrm>
      </p:grpSpPr>
      <p:sp>
        <p:nvSpPr>
          <p:cNvPr id="50" name="Google Shape;50;p4"/>
          <p:cNvSpPr/>
          <p:nvPr/>
        </p:nvSpPr>
        <p:spPr>
          <a:xfrm flipH="1">
            <a:off x="3582600" y="1550700"/>
            <a:ext cx="5561400" cy="3592800"/>
          </a:xfrm>
          <a:prstGeom prst="rtTriangle">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 name="Google Shape;51;p4"/>
          <p:cNvSpPr/>
          <p:nvPr/>
        </p:nvSpPr>
        <p:spPr>
          <a:xfrm>
            <a:off x="31" y="2824500"/>
            <a:ext cx="7370400" cy="2319000"/>
          </a:xfrm>
          <a:prstGeom prst="rtTriangle">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 name="Google Shape;52;p4"/>
          <p:cNvSpPr/>
          <p:nvPr/>
        </p:nvSpPr>
        <p:spPr>
          <a:xfrm>
            <a:off x="203225" y="206250"/>
            <a:ext cx="8737500" cy="4731000"/>
          </a:xfrm>
          <a:prstGeom prst="rect">
            <a:avLst/>
          </a:prstGeom>
          <a:solidFill>
            <a:schemeClr val="dk1"/>
          </a:solidFill>
          <a:ln>
            <a:noFill/>
          </a:ln>
          <a:effectLst>
            <a:outerShdw blurRad="228600" sx="101000" rotWithShape="0" algn="ctr" sy="101000">
              <a:srgbClr val="000000">
                <a:alpha val="40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 name="Google Shape;53;p4"/>
          <p:cNvSpPr txBox="1"/>
          <p:nvPr>
            <p:ph type="title"/>
          </p:nvPr>
        </p:nvSpPr>
        <p:spPr>
          <a:xfrm>
            <a:off x="819150" y="845600"/>
            <a:ext cx="7505700" cy="954600"/>
          </a:xfrm>
          <a:prstGeom prst="rect">
            <a:avLst/>
          </a:prstGeom>
        </p:spPr>
        <p:txBody>
          <a:bodyPr anchorCtr="0" anchor="t" bIns="91425" lIns="91425" spcFirstLastPara="1" rIns="91425" wrap="square" tIns="91425">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
        <p:nvSpPr>
          <p:cNvPr id="54" name="Google Shape;54;p4"/>
          <p:cNvSpPr txBox="1"/>
          <p:nvPr>
            <p:ph idx="1" type="body"/>
          </p:nvPr>
        </p:nvSpPr>
        <p:spPr>
          <a:xfrm>
            <a:off x="819150" y="1990725"/>
            <a:ext cx="7505700" cy="24480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55" name="Google Shape;55;p4"/>
          <p:cNvSpPr txBox="1"/>
          <p:nvPr>
            <p:ph idx="12" type="sldNum"/>
          </p:nvPr>
        </p:nvSpPr>
        <p:spPr>
          <a:xfrm>
            <a:off x="8390734" y="4543668"/>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bg>
      <p:bgPr>
        <a:solidFill>
          <a:schemeClr val="dk2"/>
        </a:solidFill>
      </p:bgPr>
    </p:bg>
    <p:spTree>
      <p:nvGrpSpPr>
        <p:cNvPr id="56" name="Shape 56"/>
        <p:cNvGrpSpPr/>
        <p:nvPr/>
      </p:nvGrpSpPr>
      <p:grpSpPr>
        <a:xfrm>
          <a:off x="0" y="0"/>
          <a:ext cx="0" cy="0"/>
          <a:chOff x="0" y="0"/>
          <a:chExt cx="0" cy="0"/>
        </a:xfrm>
      </p:grpSpPr>
      <p:sp>
        <p:nvSpPr>
          <p:cNvPr id="57" name="Google Shape;57;p5"/>
          <p:cNvSpPr/>
          <p:nvPr/>
        </p:nvSpPr>
        <p:spPr>
          <a:xfrm flipH="1">
            <a:off x="3582600" y="1550700"/>
            <a:ext cx="5561400" cy="3592800"/>
          </a:xfrm>
          <a:prstGeom prst="rtTriangle">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 name="Google Shape;58;p5"/>
          <p:cNvSpPr/>
          <p:nvPr/>
        </p:nvSpPr>
        <p:spPr>
          <a:xfrm>
            <a:off x="31" y="2824500"/>
            <a:ext cx="7370400" cy="2319000"/>
          </a:xfrm>
          <a:prstGeom prst="rtTriangle">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9" name="Google Shape;59;p5"/>
          <p:cNvSpPr/>
          <p:nvPr/>
        </p:nvSpPr>
        <p:spPr>
          <a:xfrm>
            <a:off x="203225" y="206250"/>
            <a:ext cx="8737500" cy="4731000"/>
          </a:xfrm>
          <a:prstGeom prst="rect">
            <a:avLst/>
          </a:prstGeom>
          <a:solidFill>
            <a:schemeClr val="dk1"/>
          </a:solidFill>
          <a:ln>
            <a:noFill/>
          </a:ln>
          <a:effectLst>
            <a:outerShdw blurRad="228600" sx="101000" rotWithShape="0" algn="ctr" sy="101000">
              <a:srgbClr val="000000">
                <a:alpha val="40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 name="Google Shape;60;p5"/>
          <p:cNvSpPr txBox="1"/>
          <p:nvPr>
            <p:ph type="title"/>
          </p:nvPr>
        </p:nvSpPr>
        <p:spPr>
          <a:xfrm>
            <a:off x="819150" y="845600"/>
            <a:ext cx="7505700" cy="954600"/>
          </a:xfrm>
          <a:prstGeom prst="rect">
            <a:avLst/>
          </a:prstGeom>
        </p:spPr>
        <p:txBody>
          <a:bodyPr anchorCtr="0" anchor="t" bIns="91425" lIns="91425" spcFirstLastPara="1" rIns="91425" wrap="square" tIns="91425">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
        <p:nvSpPr>
          <p:cNvPr id="61" name="Google Shape;61;p5"/>
          <p:cNvSpPr txBox="1"/>
          <p:nvPr>
            <p:ph idx="1" type="body"/>
          </p:nvPr>
        </p:nvSpPr>
        <p:spPr>
          <a:xfrm>
            <a:off x="819150" y="1990725"/>
            <a:ext cx="3686100" cy="24480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62" name="Google Shape;62;p5"/>
          <p:cNvSpPr txBox="1"/>
          <p:nvPr>
            <p:ph idx="2" type="body"/>
          </p:nvPr>
        </p:nvSpPr>
        <p:spPr>
          <a:xfrm>
            <a:off x="4638675" y="1990725"/>
            <a:ext cx="3686100" cy="24480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63" name="Google Shape;63;p5"/>
          <p:cNvSpPr txBox="1"/>
          <p:nvPr>
            <p:ph idx="12" type="sldNum"/>
          </p:nvPr>
        </p:nvSpPr>
        <p:spPr>
          <a:xfrm>
            <a:off x="8390734" y="4543668"/>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bg>
      <p:bgPr>
        <a:solidFill>
          <a:schemeClr val="dk2"/>
        </a:solidFill>
      </p:bgPr>
    </p:bg>
    <p:spTree>
      <p:nvGrpSpPr>
        <p:cNvPr id="64" name="Shape 64"/>
        <p:cNvGrpSpPr/>
        <p:nvPr/>
      </p:nvGrpSpPr>
      <p:grpSpPr>
        <a:xfrm>
          <a:off x="0" y="0"/>
          <a:ext cx="0" cy="0"/>
          <a:chOff x="0" y="0"/>
          <a:chExt cx="0" cy="0"/>
        </a:xfrm>
      </p:grpSpPr>
      <p:sp>
        <p:nvSpPr>
          <p:cNvPr id="65" name="Google Shape;65;p6"/>
          <p:cNvSpPr/>
          <p:nvPr/>
        </p:nvSpPr>
        <p:spPr>
          <a:xfrm flipH="1">
            <a:off x="3582600" y="1550700"/>
            <a:ext cx="5561400" cy="3592800"/>
          </a:xfrm>
          <a:prstGeom prst="rtTriangle">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6" name="Google Shape;66;p6"/>
          <p:cNvSpPr/>
          <p:nvPr/>
        </p:nvSpPr>
        <p:spPr>
          <a:xfrm>
            <a:off x="31" y="2824500"/>
            <a:ext cx="7370400" cy="2319000"/>
          </a:xfrm>
          <a:prstGeom prst="rtTriangle">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7" name="Google Shape;67;p6"/>
          <p:cNvSpPr/>
          <p:nvPr/>
        </p:nvSpPr>
        <p:spPr>
          <a:xfrm>
            <a:off x="203225" y="206250"/>
            <a:ext cx="8737500" cy="4731000"/>
          </a:xfrm>
          <a:prstGeom prst="rect">
            <a:avLst/>
          </a:prstGeom>
          <a:solidFill>
            <a:schemeClr val="dk1"/>
          </a:solidFill>
          <a:ln>
            <a:noFill/>
          </a:ln>
          <a:effectLst>
            <a:outerShdw blurRad="228600" sx="101000" rotWithShape="0" algn="ctr" sy="101000">
              <a:srgbClr val="000000">
                <a:alpha val="40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8" name="Google Shape;68;p6"/>
          <p:cNvSpPr txBox="1"/>
          <p:nvPr>
            <p:ph type="title"/>
          </p:nvPr>
        </p:nvSpPr>
        <p:spPr>
          <a:xfrm>
            <a:off x="819150" y="845600"/>
            <a:ext cx="7505700" cy="954600"/>
          </a:xfrm>
          <a:prstGeom prst="rect">
            <a:avLst/>
          </a:prstGeom>
        </p:spPr>
        <p:txBody>
          <a:bodyPr anchorCtr="0" anchor="t" bIns="91425" lIns="91425" spcFirstLastPara="1" rIns="91425" wrap="square" tIns="91425">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
        <p:nvSpPr>
          <p:cNvPr id="69" name="Google Shape;69;p6"/>
          <p:cNvSpPr txBox="1"/>
          <p:nvPr>
            <p:ph idx="12" type="sldNum"/>
          </p:nvPr>
        </p:nvSpPr>
        <p:spPr>
          <a:xfrm>
            <a:off x="8390734" y="4543668"/>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bg>
      <p:bgPr>
        <a:solidFill>
          <a:schemeClr val="accent3"/>
        </a:solidFill>
      </p:bgPr>
    </p:bg>
    <p:spTree>
      <p:nvGrpSpPr>
        <p:cNvPr id="70" name="Shape 70"/>
        <p:cNvGrpSpPr/>
        <p:nvPr/>
      </p:nvGrpSpPr>
      <p:grpSpPr>
        <a:xfrm>
          <a:off x="0" y="0"/>
          <a:ext cx="0" cy="0"/>
          <a:chOff x="0" y="0"/>
          <a:chExt cx="0" cy="0"/>
        </a:xfrm>
      </p:grpSpPr>
      <p:sp>
        <p:nvSpPr>
          <p:cNvPr id="71" name="Google Shape;71;p7"/>
          <p:cNvSpPr/>
          <p:nvPr/>
        </p:nvSpPr>
        <p:spPr>
          <a:xfrm flipH="1">
            <a:off x="3582600" y="1550700"/>
            <a:ext cx="5561400" cy="3592800"/>
          </a:xfrm>
          <a:prstGeom prst="rtTriangle">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2" name="Google Shape;72;p7"/>
          <p:cNvSpPr/>
          <p:nvPr/>
        </p:nvSpPr>
        <p:spPr>
          <a:xfrm>
            <a:off x="31" y="2824500"/>
            <a:ext cx="7370400" cy="2319000"/>
          </a:xfrm>
          <a:prstGeom prst="rtTriangle">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3" name="Google Shape;73;p7"/>
          <p:cNvSpPr/>
          <p:nvPr/>
        </p:nvSpPr>
        <p:spPr>
          <a:xfrm>
            <a:off x="203225" y="206250"/>
            <a:ext cx="8737500" cy="4731000"/>
          </a:xfrm>
          <a:prstGeom prst="rect">
            <a:avLst/>
          </a:prstGeom>
          <a:solidFill>
            <a:schemeClr val="dk1"/>
          </a:solidFill>
          <a:ln>
            <a:noFill/>
          </a:ln>
          <a:effectLst>
            <a:outerShdw blurRad="228600" sx="101000" rotWithShape="0" algn="ctr" sy="101000">
              <a:srgbClr val="000000">
                <a:alpha val="40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4" name="Google Shape;74;p7"/>
          <p:cNvSpPr txBox="1"/>
          <p:nvPr>
            <p:ph type="title"/>
          </p:nvPr>
        </p:nvSpPr>
        <p:spPr>
          <a:xfrm>
            <a:off x="819150" y="845600"/>
            <a:ext cx="3709200" cy="1383000"/>
          </a:xfrm>
          <a:prstGeom prst="rect">
            <a:avLst/>
          </a:prstGeom>
        </p:spPr>
        <p:txBody>
          <a:bodyPr anchorCtr="0" anchor="t" bIns="91425" lIns="91425" spcFirstLastPara="1" rIns="91425" wrap="square" tIns="91425">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
        <p:nvSpPr>
          <p:cNvPr id="75" name="Google Shape;75;p7"/>
          <p:cNvSpPr txBox="1"/>
          <p:nvPr>
            <p:ph idx="1" type="body"/>
          </p:nvPr>
        </p:nvSpPr>
        <p:spPr>
          <a:xfrm>
            <a:off x="830700" y="2319050"/>
            <a:ext cx="3709200" cy="21198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76" name="Google Shape;76;p7"/>
          <p:cNvSpPr txBox="1"/>
          <p:nvPr>
            <p:ph idx="12" type="sldNum"/>
          </p:nvPr>
        </p:nvSpPr>
        <p:spPr>
          <a:xfrm>
            <a:off x="8390734" y="4543668"/>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bg>
      <p:bgPr>
        <a:solidFill>
          <a:schemeClr val="accent1"/>
        </a:solidFill>
      </p:bgPr>
    </p:bg>
    <p:spTree>
      <p:nvGrpSpPr>
        <p:cNvPr id="77" name="Shape 77"/>
        <p:cNvGrpSpPr/>
        <p:nvPr/>
      </p:nvGrpSpPr>
      <p:grpSpPr>
        <a:xfrm>
          <a:off x="0" y="0"/>
          <a:ext cx="0" cy="0"/>
          <a:chOff x="0" y="0"/>
          <a:chExt cx="0" cy="0"/>
        </a:xfrm>
      </p:grpSpPr>
      <p:sp>
        <p:nvSpPr>
          <p:cNvPr id="78" name="Google Shape;78;p8"/>
          <p:cNvSpPr/>
          <p:nvPr/>
        </p:nvSpPr>
        <p:spPr>
          <a:xfrm>
            <a:off x="0" y="2823144"/>
            <a:ext cx="7369200" cy="2316900"/>
          </a:xfrm>
          <a:prstGeom prst="rtTriangle">
            <a:avLst/>
          </a:pr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9" name="Google Shape;79;p8"/>
          <p:cNvSpPr/>
          <p:nvPr/>
        </p:nvSpPr>
        <p:spPr>
          <a:xfrm flipH="1">
            <a:off x="3583210" y="1554113"/>
            <a:ext cx="5560500" cy="3589500"/>
          </a:xfrm>
          <a:prstGeom prst="rtTriangle">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80" name="Google Shape;80;p8"/>
          <p:cNvGrpSpPr/>
          <p:nvPr/>
        </p:nvGrpSpPr>
        <p:grpSpPr>
          <a:xfrm>
            <a:off x="255991" y="-118"/>
            <a:ext cx="2251347" cy="1043408"/>
            <a:chOff x="3961956" y="4383950"/>
            <a:chExt cx="1160548" cy="548700"/>
          </a:xfrm>
        </p:grpSpPr>
        <p:sp>
          <p:nvSpPr>
            <p:cNvPr id="81" name="Google Shape;81;p8"/>
            <p:cNvSpPr/>
            <p:nvPr/>
          </p:nvSpPr>
          <p:spPr>
            <a:xfrm>
              <a:off x="4224904" y="4383950"/>
              <a:ext cx="897600" cy="548700"/>
            </a:xfrm>
            <a:prstGeom prst="parallelogram">
              <a:avLst>
                <a:gd fmla="val 153193" name="adj"/>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 name="Google Shape;82;p8"/>
            <p:cNvSpPr/>
            <p:nvPr/>
          </p:nvSpPr>
          <p:spPr>
            <a:xfrm>
              <a:off x="4093430" y="4383950"/>
              <a:ext cx="897600" cy="548700"/>
            </a:xfrm>
            <a:prstGeom prst="parallelogram">
              <a:avLst>
                <a:gd fmla="val 153193" name="adj"/>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3" name="Google Shape;83;p8"/>
            <p:cNvSpPr/>
            <p:nvPr/>
          </p:nvSpPr>
          <p:spPr>
            <a:xfrm>
              <a:off x="3961956" y="4383950"/>
              <a:ext cx="897600" cy="548700"/>
            </a:xfrm>
            <a:prstGeom prst="parallelogram">
              <a:avLst>
                <a:gd fmla="val 153193" name="adj"/>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84" name="Google Shape;84;p8"/>
          <p:cNvSpPr/>
          <p:nvPr/>
        </p:nvSpPr>
        <p:spPr>
          <a:xfrm>
            <a:off x="203225" y="206250"/>
            <a:ext cx="8737500" cy="4731000"/>
          </a:xfrm>
          <a:prstGeom prst="rect">
            <a:avLst/>
          </a:prstGeom>
          <a:solidFill>
            <a:schemeClr val="dk1"/>
          </a:solidFill>
          <a:ln>
            <a:noFill/>
          </a:ln>
          <a:effectLst>
            <a:outerShdw blurRad="228600" sx="101000" rotWithShape="0" algn="ctr" sy="101000">
              <a:srgbClr val="000000">
                <a:alpha val="40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85" name="Google Shape;85;p8"/>
          <p:cNvGrpSpPr/>
          <p:nvPr/>
        </p:nvGrpSpPr>
        <p:grpSpPr>
          <a:xfrm>
            <a:off x="34934" y="4522125"/>
            <a:ext cx="1593306" cy="617072"/>
            <a:chOff x="6917201" y="0"/>
            <a:chExt cx="2227777" cy="863400"/>
          </a:xfrm>
        </p:grpSpPr>
        <p:sp>
          <p:nvSpPr>
            <p:cNvPr id="86" name="Google Shape;86;p8"/>
            <p:cNvSpPr/>
            <p:nvPr/>
          </p:nvSpPr>
          <p:spPr>
            <a:xfrm>
              <a:off x="7641677" y="0"/>
              <a:ext cx="1503300" cy="863400"/>
            </a:xfrm>
            <a:prstGeom prst="parallelogram">
              <a:avLst>
                <a:gd fmla="val 158024" name="adj"/>
              </a:avLst>
            </a:pr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7" name="Google Shape;87;p8"/>
            <p:cNvSpPr/>
            <p:nvPr/>
          </p:nvSpPr>
          <p:spPr>
            <a:xfrm>
              <a:off x="7279439" y="0"/>
              <a:ext cx="1503300" cy="863400"/>
            </a:xfrm>
            <a:prstGeom prst="parallelogram">
              <a:avLst>
                <a:gd fmla="val 158024" name="adj"/>
              </a:avLst>
            </a:pr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8" name="Google Shape;88;p8"/>
            <p:cNvSpPr/>
            <p:nvPr/>
          </p:nvSpPr>
          <p:spPr>
            <a:xfrm>
              <a:off x="6917201" y="0"/>
              <a:ext cx="1503300" cy="863400"/>
            </a:xfrm>
            <a:prstGeom prst="parallelogram">
              <a:avLst>
                <a:gd fmla="val 158024" name="adj"/>
              </a:avLst>
            </a:pr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89" name="Google Shape;89;p8"/>
          <p:cNvGrpSpPr/>
          <p:nvPr/>
        </p:nvGrpSpPr>
        <p:grpSpPr>
          <a:xfrm>
            <a:off x="5886353" y="1243"/>
            <a:ext cx="3257455" cy="1261514"/>
            <a:chOff x="6917201" y="0"/>
            <a:chExt cx="2227777" cy="863400"/>
          </a:xfrm>
        </p:grpSpPr>
        <p:sp>
          <p:nvSpPr>
            <p:cNvPr id="90" name="Google Shape;90;p8"/>
            <p:cNvSpPr/>
            <p:nvPr/>
          </p:nvSpPr>
          <p:spPr>
            <a:xfrm>
              <a:off x="7641677" y="0"/>
              <a:ext cx="1503300" cy="863400"/>
            </a:xfrm>
            <a:prstGeom prst="parallelogram">
              <a:avLst>
                <a:gd fmla="val 158024"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1" name="Google Shape;91;p8"/>
            <p:cNvSpPr/>
            <p:nvPr/>
          </p:nvSpPr>
          <p:spPr>
            <a:xfrm>
              <a:off x="7279439" y="0"/>
              <a:ext cx="1503300" cy="863400"/>
            </a:xfrm>
            <a:prstGeom prst="parallelogram">
              <a:avLst>
                <a:gd fmla="val 158024"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2" name="Google Shape;92;p8"/>
            <p:cNvSpPr/>
            <p:nvPr/>
          </p:nvSpPr>
          <p:spPr>
            <a:xfrm>
              <a:off x="6917201" y="0"/>
              <a:ext cx="1503300" cy="863400"/>
            </a:xfrm>
            <a:prstGeom prst="parallelogram">
              <a:avLst>
                <a:gd fmla="val 158024"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93" name="Google Shape;93;p8"/>
          <p:cNvSpPr txBox="1"/>
          <p:nvPr>
            <p:ph type="title"/>
          </p:nvPr>
        </p:nvSpPr>
        <p:spPr>
          <a:xfrm>
            <a:off x="1393929" y="1301146"/>
            <a:ext cx="6366900" cy="25392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200"/>
              <a:buNone/>
              <a:defRPr sz="3200"/>
            </a:lvl1pPr>
            <a:lvl2pPr lvl="1" algn="ctr">
              <a:spcBef>
                <a:spcPts val="0"/>
              </a:spcBef>
              <a:spcAft>
                <a:spcPts val="0"/>
              </a:spcAft>
              <a:buSzPts val="3200"/>
              <a:buNone/>
              <a:defRPr sz="3200"/>
            </a:lvl2pPr>
            <a:lvl3pPr lvl="2" algn="ctr">
              <a:spcBef>
                <a:spcPts val="0"/>
              </a:spcBef>
              <a:spcAft>
                <a:spcPts val="0"/>
              </a:spcAft>
              <a:buSzPts val="3200"/>
              <a:buNone/>
              <a:defRPr sz="3200"/>
            </a:lvl3pPr>
            <a:lvl4pPr lvl="3" algn="ctr">
              <a:spcBef>
                <a:spcPts val="0"/>
              </a:spcBef>
              <a:spcAft>
                <a:spcPts val="0"/>
              </a:spcAft>
              <a:buSzPts val="3200"/>
              <a:buNone/>
              <a:defRPr sz="3200"/>
            </a:lvl4pPr>
            <a:lvl5pPr lvl="4" algn="ctr">
              <a:spcBef>
                <a:spcPts val="0"/>
              </a:spcBef>
              <a:spcAft>
                <a:spcPts val="0"/>
              </a:spcAft>
              <a:buSzPts val="3200"/>
              <a:buNone/>
              <a:defRPr sz="3200"/>
            </a:lvl5pPr>
            <a:lvl6pPr lvl="5" algn="ctr">
              <a:spcBef>
                <a:spcPts val="0"/>
              </a:spcBef>
              <a:spcAft>
                <a:spcPts val="0"/>
              </a:spcAft>
              <a:buSzPts val="3200"/>
              <a:buNone/>
              <a:defRPr sz="3200"/>
            </a:lvl6pPr>
            <a:lvl7pPr lvl="6" algn="ctr">
              <a:spcBef>
                <a:spcPts val="0"/>
              </a:spcBef>
              <a:spcAft>
                <a:spcPts val="0"/>
              </a:spcAft>
              <a:buSzPts val="3200"/>
              <a:buNone/>
              <a:defRPr sz="3200"/>
            </a:lvl7pPr>
            <a:lvl8pPr lvl="7" algn="ctr">
              <a:spcBef>
                <a:spcPts val="0"/>
              </a:spcBef>
              <a:spcAft>
                <a:spcPts val="0"/>
              </a:spcAft>
              <a:buSzPts val="3200"/>
              <a:buNone/>
              <a:defRPr sz="3200"/>
            </a:lvl8pPr>
            <a:lvl9pPr lvl="8" algn="ctr">
              <a:spcBef>
                <a:spcPts val="0"/>
              </a:spcBef>
              <a:spcAft>
                <a:spcPts val="0"/>
              </a:spcAft>
              <a:buSzPts val="3200"/>
              <a:buNone/>
              <a:defRPr sz="3200"/>
            </a:lvl9pPr>
          </a:lstStyle>
          <a:p/>
        </p:txBody>
      </p:sp>
      <p:sp>
        <p:nvSpPr>
          <p:cNvPr id="94" name="Google Shape;94;p8"/>
          <p:cNvSpPr txBox="1"/>
          <p:nvPr>
            <p:ph idx="12" type="sldNum"/>
          </p:nvPr>
        </p:nvSpPr>
        <p:spPr>
          <a:xfrm>
            <a:off x="8390734" y="4543668"/>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bg>
      <p:bgPr>
        <a:solidFill>
          <a:schemeClr val="dk2"/>
        </a:solidFill>
      </p:bgPr>
    </p:bg>
    <p:spTree>
      <p:nvGrpSpPr>
        <p:cNvPr id="95" name="Shape 95"/>
        <p:cNvGrpSpPr/>
        <p:nvPr/>
      </p:nvGrpSpPr>
      <p:grpSpPr>
        <a:xfrm>
          <a:off x="0" y="0"/>
          <a:ext cx="0" cy="0"/>
          <a:chOff x="0" y="0"/>
          <a:chExt cx="0" cy="0"/>
        </a:xfrm>
      </p:grpSpPr>
      <p:sp>
        <p:nvSpPr>
          <p:cNvPr id="96" name="Google Shape;96;p9"/>
          <p:cNvSpPr/>
          <p:nvPr/>
        </p:nvSpPr>
        <p:spPr>
          <a:xfrm flipH="1">
            <a:off x="3582600" y="1550700"/>
            <a:ext cx="5561400" cy="3592800"/>
          </a:xfrm>
          <a:prstGeom prst="rtTriangle">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7" name="Google Shape;97;p9"/>
          <p:cNvSpPr/>
          <p:nvPr/>
        </p:nvSpPr>
        <p:spPr>
          <a:xfrm>
            <a:off x="31" y="2824500"/>
            <a:ext cx="7370400" cy="2319000"/>
          </a:xfrm>
          <a:prstGeom prst="rtTriangle">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8" name="Google Shape;98;p9"/>
          <p:cNvSpPr/>
          <p:nvPr/>
        </p:nvSpPr>
        <p:spPr>
          <a:xfrm>
            <a:off x="203225" y="206250"/>
            <a:ext cx="8737500" cy="4731000"/>
          </a:xfrm>
          <a:prstGeom prst="rect">
            <a:avLst/>
          </a:prstGeom>
          <a:solidFill>
            <a:schemeClr val="dk1"/>
          </a:solidFill>
          <a:ln>
            <a:noFill/>
          </a:ln>
          <a:effectLst>
            <a:outerShdw blurRad="228600" sx="101000" rotWithShape="0" algn="ctr" sy="101000">
              <a:srgbClr val="000000">
                <a:alpha val="40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9" name="Google Shape;99;p9"/>
          <p:cNvSpPr txBox="1"/>
          <p:nvPr>
            <p:ph type="title"/>
          </p:nvPr>
        </p:nvSpPr>
        <p:spPr>
          <a:xfrm>
            <a:off x="819150" y="845600"/>
            <a:ext cx="6424200" cy="705000"/>
          </a:xfrm>
          <a:prstGeom prst="rect">
            <a:avLst/>
          </a:prstGeom>
        </p:spPr>
        <p:txBody>
          <a:bodyPr anchorCtr="0" anchor="t" bIns="91425" lIns="91425" spcFirstLastPara="1" rIns="91425" wrap="square" tIns="91425">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
        <p:nvSpPr>
          <p:cNvPr id="100" name="Google Shape;100;p9"/>
          <p:cNvSpPr txBox="1"/>
          <p:nvPr>
            <p:ph idx="1" type="subTitle"/>
          </p:nvPr>
        </p:nvSpPr>
        <p:spPr>
          <a:xfrm>
            <a:off x="819150" y="1550700"/>
            <a:ext cx="5859900" cy="393600"/>
          </a:xfrm>
          <a:prstGeom prst="rect">
            <a:avLst/>
          </a:prstGeom>
        </p:spPr>
        <p:txBody>
          <a:bodyPr anchorCtr="0" anchor="t" bIns="91425" lIns="91425" spcFirstLastPara="1" rIns="91425" wrap="square" tIns="91425">
            <a:normAutofit/>
          </a:bodyPr>
          <a:lstStyle>
            <a:lvl1pPr lvl="0">
              <a:lnSpc>
                <a:spcPct val="100000"/>
              </a:lnSpc>
              <a:spcBef>
                <a:spcPts val="0"/>
              </a:spcBef>
              <a:spcAft>
                <a:spcPts val="0"/>
              </a:spcAft>
              <a:buClr>
                <a:schemeClr val="lt1"/>
              </a:buClr>
              <a:buSzPts val="1600"/>
              <a:buNone/>
              <a:defRPr sz="1600">
                <a:solidFill>
                  <a:schemeClr val="lt1"/>
                </a:solidFill>
              </a:defRPr>
            </a:lvl1pPr>
            <a:lvl2pPr lvl="1">
              <a:lnSpc>
                <a:spcPct val="100000"/>
              </a:lnSpc>
              <a:spcBef>
                <a:spcPts val="0"/>
              </a:spcBef>
              <a:spcAft>
                <a:spcPts val="0"/>
              </a:spcAft>
              <a:buClr>
                <a:schemeClr val="lt1"/>
              </a:buClr>
              <a:buSzPts val="1600"/>
              <a:buNone/>
              <a:defRPr sz="1600">
                <a:solidFill>
                  <a:schemeClr val="lt1"/>
                </a:solidFill>
              </a:defRPr>
            </a:lvl2pPr>
            <a:lvl3pPr lvl="2">
              <a:lnSpc>
                <a:spcPct val="100000"/>
              </a:lnSpc>
              <a:spcBef>
                <a:spcPts val="0"/>
              </a:spcBef>
              <a:spcAft>
                <a:spcPts val="0"/>
              </a:spcAft>
              <a:buClr>
                <a:schemeClr val="lt1"/>
              </a:buClr>
              <a:buSzPts val="1600"/>
              <a:buNone/>
              <a:defRPr sz="1600">
                <a:solidFill>
                  <a:schemeClr val="lt1"/>
                </a:solidFill>
              </a:defRPr>
            </a:lvl3pPr>
            <a:lvl4pPr lvl="3">
              <a:lnSpc>
                <a:spcPct val="100000"/>
              </a:lnSpc>
              <a:spcBef>
                <a:spcPts val="0"/>
              </a:spcBef>
              <a:spcAft>
                <a:spcPts val="0"/>
              </a:spcAft>
              <a:buClr>
                <a:schemeClr val="lt1"/>
              </a:buClr>
              <a:buSzPts val="1600"/>
              <a:buNone/>
              <a:defRPr sz="1600">
                <a:solidFill>
                  <a:schemeClr val="lt1"/>
                </a:solidFill>
              </a:defRPr>
            </a:lvl4pPr>
            <a:lvl5pPr lvl="4">
              <a:lnSpc>
                <a:spcPct val="100000"/>
              </a:lnSpc>
              <a:spcBef>
                <a:spcPts val="0"/>
              </a:spcBef>
              <a:spcAft>
                <a:spcPts val="0"/>
              </a:spcAft>
              <a:buClr>
                <a:schemeClr val="lt1"/>
              </a:buClr>
              <a:buSzPts val="1600"/>
              <a:buNone/>
              <a:defRPr sz="1600">
                <a:solidFill>
                  <a:schemeClr val="lt1"/>
                </a:solidFill>
              </a:defRPr>
            </a:lvl5pPr>
            <a:lvl6pPr lvl="5">
              <a:lnSpc>
                <a:spcPct val="100000"/>
              </a:lnSpc>
              <a:spcBef>
                <a:spcPts val="0"/>
              </a:spcBef>
              <a:spcAft>
                <a:spcPts val="0"/>
              </a:spcAft>
              <a:buClr>
                <a:schemeClr val="lt1"/>
              </a:buClr>
              <a:buSzPts val="1600"/>
              <a:buNone/>
              <a:defRPr sz="1600">
                <a:solidFill>
                  <a:schemeClr val="lt1"/>
                </a:solidFill>
              </a:defRPr>
            </a:lvl6pPr>
            <a:lvl7pPr lvl="6">
              <a:lnSpc>
                <a:spcPct val="100000"/>
              </a:lnSpc>
              <a:spcBef>
                <a:spcPts val="0"/>
              </a:spcBef>
              <a:spcAft>
                <a:spcPts val="0"/>
              </a:spcAft>
              <a:buClr>
                <a:schemeClr val="lt1"/>
              </a:buClr>
              <a:buSzPts val="1600"/>
              <a:buNone/>
              <a:defRPr sz="1600">
                <a:solidFill>
                  <a:schemeClr val="lt1"/>
                </a:solidFill>
              </a:defRPr>
            </a:lvl7pPr>
            <a:lvl8pPr lvl="7">
              <a:lnSpc>
                <a:spcPct val="100000"/>
              </a:lnSpc>
              <a:spcBef>
                <a:spcPts val="0"/>
              </a:spcBef>
              <a:spcAft>
                <a:spcPts val="0"/>
              </a:spcAft>
              <a:buClr>
                <a:schemeClr val="lt1"/>
              </a:buClr>
              <a:buSzPts val="1600"/>
              <a:buNone/>
              <a:defRPr sz="1600">
                <a:solidFill>
                  <a:schemeClr val="lt1"/>
                </a:solidFill>
              </a:defRPr>
            </a:lvl8pPr>
            <a:lvl9pPr lvl="8">
              <a:lnSpc>
                <a:spcPct val="100000"/>
              </a:lnSpc>
              <a:spcBef>
                <a:spcPts val="0"/>
              </a:spcBef>
              <a:spcAft>
                <a:spcPts val="0"/>
              </a:spcAft>
              <a:buClr>
                <a:schemeClr val="lt1"/>
              </a:buClr>
              <a:buSzPts val="1600"/>
              <a:buNone/>
              <a:defRPr sz="1600">
                <a:solidFill>
                  <a:schemeClr val="lt1"/>
                </a:solidFill>
              </a:defRPr>
            </a:lvl9pPr>
          </a:lstStyle>
          <a:p/>
        </p:txBody>
      </p:sp>
      <p:sp>
        <p:nvSpPr>
          <p:cNvPr id="101" name="Google Shape;101;p9"/>
          <p:cNvSpPr txBox="1"/>
          <p:nvPr>
            <p:ph idx="2" type="body"/>
          </p:nvPr>
        </p:nvSpPr>
        <p:spPr>
          <a:xfrm>
            <a:off x="819150" y="2467050"/>
            <a:ext cx="5859900" cy="20955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102" name="Google Shape;102;p9"/>
          <p:cNvSpPr txBox="1"/>
          <p:nvPr>
            <p:ph idx="12" type="sldNum"/>
          </p:nvPr>
        </p:nvSpPr>
        <p:spPr>
          <a:xfrm>
            <a:off x="8390734" y="4543668"/>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bg>
      <p:bgPr>
        <a:solidFill>
          <a:schemeClr val="accent1"/>
        </a:solidFill>
      </p:bgPr>
    </p:bg>
    <p:spTree>
      <p:nvGrpSpPr>
        <p:cNvPr id="103" name="Shape 103"/>
        <p:cNvGrpSpPr/>
        <p:nvPr/>
      </p:nvGrpSpPr>
      <p:grpSpPr>
        <a:xfrm>
          <a:off x="0" y="0"/>
          <a:ext cx="0" cy="0"/>
          <a:chOff x="0" y="0"/>
          <a:chExt cx="0" cy="0"/>
        </a:xfrm>
      </p:grpSpPr>
      <p:sp>
        <p:nvSpPr>
          <p:cNvPr id="104" name="Google Shape;104;p10"/>
          <p:cNvSpPr/>
          <p:nvPr/>
        </p:nvSpPr>
        <p:spPr>
          <a:xfrm>
            <a:off x="31" y="2824500"/>
            <a:ext cx="7370400" cy="2319000"/>
          </a:xfrm>
          <a:prstGeom prst="rtTriangle">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5" name="Google Shape;105;p10"/>
          <p:cNvSpPr/>
          <p:nvPr/>
        </p:nvSpPr>
        <p:spPr>
          <a:xfrm flipH="1">
            <a:off x="3582600" y="1550700"/>
            <a:ext cx="5561400" cy="3592800"/>
          </a:xfrm>
          <a:prstGeom prst="rtTriangle">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6" name="Google Shape;106;p10"/>
          <p:cNvSpPr/>
          <p:nvPr/>
        </p:nvSpPr>
        <p:spPr>
          <a:xfrm>
            <a:off x="203225" y="206250"/>
            <a:ext cx="8737500" cy="4731000"/>
          </a:xfrm>
          <a:prstGeom prst="rect">
            <a:avLst/>
          </a:prstGeom>
          <a:solidFill>
            <a:schemeClr val="dk1"/>
          </a:solidFill>
          <a:ln>
            <a:noFill/>
          </a:ln>
          <a:effectLst>
            <a:outerShdw blurRad="228600" sx="101000" rotWithShape="0" algn="ctr" sy="101000">
              <a:srgbClr val="000000">
                <a:alpha val="40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7" name="Google Shape;107;p10"/>
          <p:cNvSpPr txBox="1"/>
          <p:nvPr>
            <p:ph idx="1" type="body"/>
          </p:nvPr>
        </p:nvSpPr>
        <p:spPr>
          <a:xfrm>
            <a:off x="328025" y="4163500"/>
            <a:ext cx="7415100" cy="605100"/>
          </a:xfrm>
          <a:prstGeom prst="rect">
            <a:avLst/>
          </a:prstGeom>
        </p:spPr>
        <p:txBody>
          <a:bodyPr anchorCtr="0" anchor="b" bIns="91425" lIns="91425" spcFirstLastPara="1" rIns="91425" wrap="square" tIns="91425">
            <a:normAutofit/>
          </a:bodyPr>
          <a:lstStyle>
            <a:lvl1pPr indent="-228600" lvl="0" marL="457200">
              <a:lnSpc>
                <a:spcPct val="100000"/>
              </a:lnSpc>
              <a:spcBef>
                <a:spcPts val="0"/>
              </a:spcBef>
              <a:spcAft>
                <a:spcPts val="0"/>
              </a:spcAft>
              <a:buSzPts val="1300"/>
              <a:buNone/>
              <a:defRPr/>
            </a:lvl1pPr>
          </a:lstStyle>
          <a:p/>
        </p:txBody>
      </p:sp>
      <p:sp>
        <p:nvSpPr>
          <p:cNvPr id="108" name="Google Shape;108;p10"/>
          <p:cNvSpPr txBox="1"/>
          <p:nvPr>
            <p:ph idx="12" type="sldNum"/>
          </p:nvPr>
        </p:nvSpPr>
        <p:spPr>
          <a:xfrm>
            <a:off x="8390734" y="4543668"/>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bg>
      <p:bgPr>
        <a:solidFill>
          <a:schemeClr val="accent3"/>
        </a:solidFill>
      </p:bgPr>
    </p:bg>
    <p:spTree>
      <p:nvGrpSpPr>
        <p:cNvPr id="109" name="Shape 109"/>
        <p:cNvGrpSpPr/>
        <p:nvPr/>
      </p:nvGrpSpPr>
      <p:grpSpPr>
        <a:xfrm>
          <a:off x="0" y="0"/>
          <a:ext cx="0" cy="0"/>
          <a:chOff x="0" y="0"/>
          <a:chExt cx="0" cy="0"/>
        </a:xfrm>
      </p:grpSpPr>
      <p:sp>
        <p:nvSpPr>
          <p:cNvPr id="110" name="Google Shape;110;p11"/>
          <p:cNvSpPr/>
          <p:nvPr/>
        </p:nvSpPr>
        <p:spPr>
          <a:xfrm flipH="1">
            <a:off x="5569200" y="2834075"/>
            <a:ext cx="3574800" cy="2309400"/>
          </a:xfrm>
          <a:prstGeom prst="rtTriangle">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111" name="Google Shape;111;p11"/>
          <p:cNvGrpSpPr/>
          <p:nvPr/>
        </p:nvGrpSpPr>
        <p:grpSpPr>
          <a:xfrm>
            <a:off x="5959222" y="4119576"/>
            <a:ext cx="2520952" cy="1024165"/>
            <a:chOff x="6917201" y="0"/>
            <a:chExt cx="2227777" cy="863400"/>
          </a:xfrm>
        </p:grpSpPr>
        <p:sp>
          <p:nvSpPr>
            <p:cNvPr id="112" name="Google Shape;112;p11"/>
            <p:cNvSpPr/>
            <p:nvPr/>
          </p:nvSpPr>
          <p:spPr>
            <a:xfrm>
              <a:off x="7641677" y="0"/>
              <a:ext cx="1503300" cy="863400"/>
            </a:xfrm>
            <a:prstGeom prst="parallelogram">
              <a:avLst>
                <a:gd fmla="val 158024" name="adj"/>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3" name="Google Shape;113;p11"/>
            <p:cNvSpPr/>
            <p:nvPr/>
          </p:nvSpPr>
          <p:spPr>
            <a:xfrm>
              <a:off x="7279439" y="0"/>
              <a:ext cx="1503300" cy="863400"/>
            </a:xfrm>
            <a:prstGeom prst="parallelogram">
              <a:avLst>
                <a:gd fmla="val 158024" name="adj"/>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4" name="Google Shape;114;p11"/>
            <p:cNvSpPr/>
            <p:nvPr/>
          </p:nvSpPr>
          <p:spPr>
            <a:xfrm>
              <a:off x="6917201" y="0"/>
              <a:ext cx="1503300" cy="863400"/>
            </a:xfrm>
            <a:prstGeom prst="parallelogram">
              <a:avLst>
                <a:gd fmla="val 158024" name="adj"/>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15" name="Google Shape;115;p11"/>
          <p:cNvGrpSpPr/>
          <p:nvPr/>
        </p:nvGrpSpPr>
        <p:grpSpPr>
          <a:xfrm>
            <a:off x="199149" y="2"/>
            <a:ext cx="2795414" cy="1083308"/>
            <a:chOff x="6917201" y="0"/>
            <a:chExt cx="2227777" cy="863400"/>
          </a:xfrm>
        </p:grpSpPr>
        <p:sp>
          <p:nvSpPr>
            <p:cNvPr id="116" name="Google Shape;116;p11"/>
            <p:cNvSpPr/>
            <p:nvPr/>
          </p:nvSpPr>
          <p:spPr>
            <a:xfrm>
              <a:off x="7641677" y="0"/>
              <a:ext cx="1503300" cy="863400"/>
            </a:xfrm>
            <a:prstGeom prst="parallelogram">
              <a:avLst>
                <a:gd fmla="val 158024" name="adj"/>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7" name="Google Shape;117;p11"/>
            <p:cNvSpPr/>
            <p:nvPr/>
          </p:nvSpPr>
          <p:spPr>
            <a:xfrm>
              <a:off x="7279439" y="0"/>
              <a:ext cx="1503300" cy="863400"/>
            </a:xfrm>
            <a:prstGeom prst="parallelogram">
              <a:avLst>
                <a:gd fmla="val 158024" name="adj"/>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8" name="Google Shape;118;p11"/>
            <p:cNvSpPr/>
            <p:nvPr/>
          </p:nvSpPr>
          <p:spPr>
            <a:xfrm>
              <a:off x="6917201" y="0"/>
              <a:ext cx="1503300" cy="863400"/>
            </a:xfrm>
            <a:prstGeom prst="parallelogram">
              <a:avLst>
                <a:gd fmla="val 158024" name="adj"/>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19" name="Google Shape;119;p11"/>
          <p:cNvSpPr txBox="1"/>
          <p:nvPr>
            <p:ph hasCustomPrompt="1" type="title"/>
          </p:nvPr>
        </p:nvSpPr>
        <p:spPr>
          <a:xfrm>
            <a:off x="1385850" y="1383850"/>
            <a:ext cx="6372300" cy="1379700"/>
          </a:xfrm>
          <a:prstGeom prst="rect">
            <a:avLst/>
          </a:prstGeom>
        </p:spPr>
        <p:txBody>
          <a:bodyPr anchorCtr="0" anchor="ctr" bIns="91425" lIns="91425" spcFirstLastPara="1" rIns="91425" wrap="square" tIns="91425">
            <a:normAutofit/>
          </a:bodyPr>
          <a:lstStyle>
            <a:lvl1pPr lvl="0" algn="ctr">
              <a:spcBef>
                <a:spcPts val="0"/>
              </a:spcBef>
              <a:spcAft>
                <a:spcPts val="0"/>
              </a:spcAft>
              <a:buClr>
                <a:schemeClr val="dk2"/>
              </a:buClr>
              <a:buSzPts val="8600"/>
              <a:buNone/>
              <a:defRPr sz="8600">
                <a:solidFill>
                  <a:schemeClr val="dk2"/>
                </a:solidFill>
              </a:defRPr>
            </a:lvl1pPr>
            <a:lvl2pPr lvl="1" algn="ctr">
              <a:spcBef>
                <a:spcPts val="0"/>
              </a:spcBef>
              <a:spcAft>
                <a:spcPts val="0"/>
              </a:spcAft>
              <a:buClr>
                <a:schemeClr val="dk2"/>
              </a:buClr>
              <a:buSzPts val="8600"/>
              <a:buNone/>
              <a:defRPr sz="8600">
                <a:solidFill>
                  <a:schemeClr val="dk2"/>
                </a:solidFill>
              </a:defRPr>
            </a:lvl2pPr>
            <a:lvl3pPr lvl="2" algn="ctr">
              <a:spcBef>
                <a:spcPts val="0"/>
              </a:spcBef>
              <a:spcAft>
                <a:spcPts val="0"/>
              </a:spcAft>
              <a:buClr>
                <a:schemeClr val="dk2"/>
              </a:buClr>
              <a:buSzPts val="8600"/>
              <a:buNone/>
              <a:defRPr sz="8600">
                <a:solidFill>
                  <a:schemeClr val="dk2"/>
                </a:solidFill>
              </a:defRPr>
            </a:lvl3pPr>
            <a:lvl4pPr lvl="3" algn="ctr">
              <a:spcBef>
                <a:spcPts val="0"/>
              </a:spcBef>
              <a:spcAft>
                <a:spcPts val="0"/>
              </a:spcAft>
              <a:buClr>
                <a:schemeClr val="dk2"/>
              </a:buClr>
              <a:buSzPts val="8600"/>
              <a:buNone/>
              <a:defRPr sz="8600">
                <a:solidFill>
                  <a:schemeClr val="dk2"/>
                </a:solidFill>
              </a:defRPr>
            </a:lvl4pPr>
            <a:lvl5pPr lvl="4" algn="ctr">
              <a:spcBef>
                <a:spcPts val="0"/>
              </a:spcBef>
              <a:spcAft>
                <a:spcPts val="0"/>
              </a:spcAft>
              <a:buClr>
                <a:schemeClr val="dk2"/>
              </a:buClr>
              <a:buSzPts val="8600"/>
              <a:buNone/>
              <a:defRPr sz="8600">
                <a:solidFill>
                  <a:schemeClr val="dk2"/>
                </a:solidFill>
              </a:defRPr>
            </a:lvl5pPr>
            <a:lvl6pPr lvl="5" algn="ctr">
              <a:spcBef>
                <a:spcPts val="0"/>
              </a:spcBef>
              <a:spcAft>
                <a:spcPts val="0"/>
              </a:spcAft>
              <a:buClr>
                <a:schemeClr val="dk2"/>
              </a:buClr>
              <a:buSzPts val="8600"/>
              <a:buNone/>
              <a:defRPr sz="8600">
                <a:solidFill>
                  <a:schemeClr val="dk2"/>
                </a:solidFill>
              </a:defRPr>
            </a:lvl6pPr>
            <a:lvl7pPr lvl="6" algn="ctr">
              <a:spcBef>
                <a:spcPts val="0"/>
              </a:spcBef>
              <a:spcAft>
                <a:spcPts val="0"/>
              </a:spcAft>
              <a:buClr>
                <a:schemeClr val="dk2"/>
              </a:buClr>
              <a:buSzPts val="8600"/>
              <a:buNone/>
              <a:defRPr sz="8600">
                <a:solidFill>
                  <a:schemeClr val="dk2"/>
                </a:solidFill>
              </a:defRPr>
            </a:lvl7pPr>
            <a:lvl8pPr lvl="7" algn="ctr">
              <a:spcBef>
                <a:spcPts val="0"/>
              </a:spcBef>
              <a:spcAft>
                <a:spcPts val="0"/>
              </a:spcAft>
              <a:buClr>
                <a:schemeClr val="dk2"/>
              </a:buClr>
              <a:buSzPts val="8600"/>
              <a:buNone/>
              <a:defRPr sz="8600">
                <a:solidFill>
                  <a:schemeClr val="dk2"/>
                </a:solidFill>
              </a:defRPr>
            </a:lvl8pPr>
            <a:lvl9pPr lvl="8" algn="ctr">
              <a:spcBef>
                <a:spcPts val="0"/>
              </a:spcBef>
              <a:spcAft>
                <a:spcPts val="0"/>
              </a:spcAft>
              <a:buClr>
                <a:schemeClr val="dk2"/>
              </a:buClr>
              <a:buSzPts val="8600"/>
              <a:buNone/>
              <a:defRPr sz="8600">
                <a:solidFill>
                  <a:schemeClr val="dk2"/>
                </a:solidFill>
              </a:defRPr>
            </a:lvl9pPr>
          </a:lstStyle>
          <a:p>
            <a:r>
              <a:t>xx%</a:t>
            </a:r>
          </a:p>
        </p:txBody>
      </p:sp>
      <p:sp>
        <p:nvSpPr>
          <p:cNvPr id="120" name="Google Shape;120;p11"/>
          <p:cNvSpPr txBox="1"/>
          <p:nvPr>
            <p:ph idx="1" type="body"/>
          </p:nvPr>
        </p:nvSpPr>
        <p:spPr>
          <a:xfrm>
            <a:off x="1385850" y="2863850"/>
            <a:ext cx="6372300" cy="641100"/>
          </a:xfrm>
          <a:prstGeom prst="rect">
            <a:avLst/>
          </a:prstGeom>
        </p:spPr>
        <p:txBody>
          <a:bodyPr anchorCtr="0" anchor="t" bIns="91425" lIns="91425" spcFirstLastPara="1" rIns="91425" wrap="square" tIns="91425">
            <a:normAutofit/>
          </a:bodyPr>
          <a:lstStyle>
            <a:lvl1pPr indent="-311150" lvl="0" marL="457200" algn="ctr">
              <a:spcBef>
                <a:spcPts val="0"/>
              </a:spcBef>
              <a:spcAft>
                <a:spcPts val="0"/>
              </a:spcAft>
              <a:buSzPts val="1300"/>
              <a:buChar char="●"/>
              <a:defRPr/>
            </a:lvl1pPr>
            <a:lvl2pPr indent="-298450" lvl="1" marL="914400" algn="ctr">
              <a:spcBef>
                <a:spcPts val="0"/>
              </a:spcBef>
              <a:spcAft>
                <a:spcPts val="0"/>
              </a:spcAft>
              <a:buSzPts val="1100"/>
              <a:buChar char="○"/>
              <a:defRPr/>
            </a:lvl2pPr>
            <a:lvl3pPr indent="-298450" lvl="2" marL="1371600" algn="ctr">
              <a:spcBef>
                <a:spcPts val="0"/>
              </a:spcBef>
              <a:spcAft>
                <a:spcPts val="0"/>
              </a:spcAft>
              <a:buSzPts val="1100"/>
              <a:buChar char="■"/>
              <a:defRPr/>
            </a:lvl3pPr>
            <a:lvl4pPr indent="-298450" lvl="3" marL="1828800" algn="ctr">
              <a:spcBef>
                <a:spcPts val="0"/>
              </a:spcBef>
              <a:spcAft>
                <a:spcPts val="0"/>
              </a:spcAft>
              <a:buSzPts val="1100"/>
              <a:buChar char="●"/>
              <a:defRPr/>
            </a:lvl4pPr>
            <a:lvl5pPr indent="-298450" lvl="4" marL="2286000" algn="ctr">
              <a:spcBef>
                <a:spcPts val="0"/>
              </a:spcBef>
              <a:spcAft>
                <a:spcPts val="0"/>
              </a:spcAft>
              <a:buSzPts val="1100"/>
              <a:buChar char="○"/>
              <a:defRPr/>
            </a:lvl5pPr>
            <a:lvl6pPr indent="-298450" lvl="5" marL="2743200" algn="ctr">
              <a:spcBef>
                <a:spcPts val="0"/>
              </a:spcBef>
              <a:spcAft>
                <a:spcPts val="0"/>
              </a:spcAft>
              <a:buSzPts val="1100"/>
              <a:buChar char="■"/>
              <a:defRPr/>
            </a:lvl6pPr>
            <a:lvl7pPr indent="-298450" lvl="6" marL="3200400" algn="ctr">
              <a:spcBef>
                <a:spcPts val="0"/>
              </a:spcBef>
              <a:spcAft>
                <a:spcPts val="0"/>
              </a:spcAft>
              <a:buSzPts val="1100"/>
              <a:buChar char="●"/>
              <a:defRPr/>
            </a:lvl7pPr>
            <a:lvl8pPr indent="-298450" lvl="7" marL="3657600" algn="ctr">
              <a:spcBef>
                <a:spcPts val="0"/>
              </a:spcBef>
              <a:spcAft>
                <a:spcPts val="0"/>
              </a:spcAft>
              <a:buSzPts val="1100"/>
              <a:buChar char="○"/>
              <a:defRPr/>
            </a:lvl8pPr>
            <a:lvl9pPr indent="-298450" lvl="8" marL="4114800" algn="ctr">
              <a:spcBef>
                <a:spcPts val="0"/>
              </a:spcBef>
              <a:spcAft>
                <a:spcPts val="0"/>
              </a:spcAft>
              <a:buSzPts val="1100"/>
              <a:buChar char="■"/>
              <a:defRPr/>
            </a:lvl9pPr>
          </a:lstStyle>
          <a:p/>
        </p:txBody>
      </p:sp>
      <p:sp>
        <p:nvSpPr>
          <p:cNvPr id="121" name="Google Shape;121;p11"/>
          <p:cNvSpPr txBox="1"/>
          <p:nvPr>
            <p:ph idx="12" type="sldNum"/>
          </p:nvPr>
        </p:nvSpPr>
        <p:spPr>
          <a:xfrm>
            <a:off x="8390734" y="4543668"/>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122" name="Shape 122"/>
        <p:cNvGrpSpPr/>
        <p:nvPr/>
      </p:nvGrpSpPr>
      <p:grpSpPr>
        <a:xfrm>
          <a:off x="0" y="0"/>
          <a:ext cx="0" cy="0"/>
          <a:chOff x="0" y="0"/>
          <a:chExt cx="0" cy="0"/>
        </a:xfrm>
      </p:grpSpPr>
      <p:sp>
        <p:nvSpPr>
          <p:cNvPr id="123" name="Google Shape;123;p12"/>
          <p:cNvSpPr txBox="1"/>
          <p:nvPr>
            <p:ph idx="12" type="sldNum"/>
          </p:nvPr>
        </p:nvSpPr>
        <p:spPr>
          <a:xfrm>
            <a:off x="8390734" y="4543668"/>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hift">
    <p:bg>
      <p:bgPr>
        <a:solidFill>
          <a:schemeClr val="dk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1pPr>
            <a:lvl2pPr lvl="1">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2pPr>
            <a:lvl3pPr lvl="2">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3pPr>
            <a:lvl4pPr lvl="3">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4pPr>
            <a:lvl5pPr lvl="4">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5pPr>
            <a:lvl6pPr lvl="5">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6pPr>
            <a:lvl7pPr lvl="6">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7pPr>
            <a:lvl8pPr lvl="7">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8pPr>
            <a:lvl9pPr lvl="8">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9pPr>
          </a:lstStyle>
          <a:p/>
        </p:txBody>
      </p:sp>
      <p:sp>
        <p:nvSpPr>
          <p:cNvPr id="7" name="Google Shape;7;p1"/>
          <p:cNvSpPr txBox="1"/>
          <p:nvPr>
            <p:ph idx="1" type="body"/>
          </p:nvPr>
        </p:nvSpPr>
        <p:spPr>
          <a:xfrm>
            <a:off x="311700" y="1152475"/>
            <a:ext cx="8520600" cy="3391200"/>
          </a:xfrm>
          <a:prstGeom prst="rect">
            <a:avLst/>
          </a:prstGeom>
          <a:noFill/>
          <a:ln>
            <a:noFill/>
          </a:ln>
        </p:spPr>
        <p:txBody>
          <a:bodyPr anchorCtr="0" anchor="t" bIns="91425" lIns="91425" spcFirstLastPara="1" rIns="91425" wrap="square" tIns="91425">
            <a:normAutofit/>
          </a:bodyPr>
          <a:lstStyle>
            <a:lvl1pPr indent="-311150" lvl="0" marL="457200">
              <a:lnSpc>
                <a:spcPct val="115000"/>
              </a:lnSpc>
              <a:spcBef>
                <a:spcPts val="0"/>
              </a:spcBef>
              <a:spcAft>
                <a:spcPts val="0"/>
              </a:spcAft>
              <a:buClr>
                <a:schemeClr val="dk2"/>
              </a:buClr>
              <a:buSzPts val="1300"/>
              <a:buFont typeface="Calibri"/>
              <a:buChar char="●"/>
              <a:defRPr sz="1300">
                <a:solidFill>
                  <a:schemeClr val="dk2"/>
                </a:solidFill>
                <a:latin typeface="Calibri"/>
                <a:ea typeface="Calibri"/>
                <a:cs typeface="Calibri"/>
                <a:sym typeface="Calibri"/>
              </a:defRPr>
            </a:lvl1pPr>
            <a:lvl2pPr indent="-298450" lvl="1" marL="91440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2pPr>
            <a:lvl3pPr indent="-298450" lvl="2" marL="137160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3pPr>
            <a:lvl4pPr indent="-298450" lvl="3" marL="182880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4pPr>
            <a:lvl5pPr indent="-298450" lvl="4" marL="228600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5pPr>
            <a:lvl6pPr indent="-298450" lvl="5" marL="274320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6pPr>
            <a:lvl7pPr indent="-298450" lvl="6" marL="320040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7pPr>
            <a:lvl8pPr indent="-298450" lvl="7" marL="365760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8pPr>
            <a:lvl9pPr indent="-298450" lvl="8" marL="411480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9pPr>
          </a:lstStyle>
          <a:p/>
        </p:txBody>
      </p:sp>
      <p:sp>
        <p:nvSpPr>
          <p:cNvPr id="8" name="Google Shape;8;p1"/>
          <p:cNvSpPr txBox="1"/>
          <p:nvPr>
            <p:ph idx="12" type="sldNum"/>
          </p:nvPr>
        </p:nvSpPr>
        <p:spPr>
          <a:xfrm>
            <a:off x="8390734" y="4543668"/>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latin typeface="Nunito"/>
                <a:ea typeface="Nunito"/>
                <a:cs typeface="Nunito"/>
                <a:sym typeface="Nunito"/>
              </a:defRPr>
            </a:lvl1pPr>
            <a:lvl2pPr lvl="1" algn="r">
              <a:buNone/>
              <a:defRPr sz="1000">
                <a:solidFill>
                  <a:schemeClr val="dk2"/>
                </a:solidFill>
                <a:latin typeface="Nunito"/>
                <a:ea typeface="Nunito"/>
                <a:cs typeface="Nunito"/>
                <a:sym typeface="Nunito"/>
              </a:defRPr>
            </a:lvl2pPr>
            <a:lvl3pPr lvl="2" algn="r">
              <a:buNone/>
              <a:defRPr sz="1000">
                <a:solidFill>
                  <a:schemeClr val="dk2"/>
                </a:solidFill>
                <a:latin typeface="Nunito"/>
                <a:ea typeface="Nunito"/>
                <a:cs typeface="Nunito"/>
                <a:sym typeface="Nunito"/>
              </a:defRPr>
            </a:lvl3pPr>
            <a:lvl4pPr lvl="3" algn="r">
              <a:buNone/>
              <a:defRPr sz="1000">
                <a:solidFill>
                  <a:schemeClr val="dk2"/>
                </a:solidFill>
                <a:latin typeface="Nunito"/>
                <a:ea typeface="Nunito"/>
                <a:cs typeface="Nunito"/>
                <a:sym typeface="Nunito"/>
              </a:defRPr>
            </a:lvl4pPr>
            <a:lvl5pPr lvl="4" algn="r">
              <a:buNone/>
              <a:defRPr sz="1000">
                <a:solidFill>
                  <a:schemeClr val="dk2"/>
                </a:solidFill>
                <a:latin typeface="Nunito"/>
                <a:ea typeface="Nunito"/>
                <a:cs typeface="Nunito"/>
                <a:sym typeface="Nunito"/>
              </a:defRPr>
            </a:lvl5pPr>
            <a:lvl6pPr lvl="5" algn="r">
              <a:buNone/>
              <a:defRPr sz="1000">
                <a:solidFill>
                  <a:schemeClr val="dk2"/>
                </a:solidFill>
                <a:latin typeface="Nunito"/>
                <a:ea typeface="Nunito"/>
                <a:cs typeface="Nunito"/>
                <a:sym typeface="Nunito"/>
              </a:defRPr>
            </a:lvl6pPr>
            <a:lvl7pPr lvl="6" algn="r">
              <a:buNone/>
              <a:defRPr sz="1000">
                <a:solidFill>
                  <a:schemeClr val="dk2"/>
                </a:solidFill>
                <a:latin typeface="Nunito"/>
                <a:ea typeface="Nunito"/>
                <a:cs typeface="Nunito"/>
                <a:sym typeface="Nunito"/>
              </a:defRPr>
            </a:lvl7pPr>
            <a:lvl8pPr lvl="7" algn="r">
              <a:buNone/>
              <a:defRPr sz="1000">
                <a:solidFill>
                  <a:schemeClr val="dk2"/>
                </a:solidFill>
                <a:latin typeface="Nunito"/>
                <a:ea typeface="Nunito"/>
                <a:cs typeface="Nunito"/>
                <a:sym typeface="Nunito"/>
              </a:defRPr>
            </a:lvl8pPr>
            <a:lvl9pPr lvl="8" algn="r">
              <a:buNone/>
              <a:defRPr sz="1000">
                <a:solidFill>
                  <a:schemeClr val="dk2"/>
                </a:solidFill>
                <a:latin typeface="Nunito"/>
                <a:ea typeface="Nunito"/>
                <a:cs typeface="Nunito"/>
                <a:sym typeface="Nunito"/>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 Id="rId3" Type="http://schemas.openxmlformats.org/officeDocument/2006/relationships/image" Target="../media/image5.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5.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image" Target="../media/image4.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 Id="rId3" Type="http://schemas.openxmlformats.org/officeDocument/2006/relationships/image" Target="../media/image10.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 Id="rId3" Type="http://schemas.openxmlformats.org/officeDocument/2006/relationships/image" Target="../media/image1.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 Id="rId3" Type="http://schemas.openxmlformats.org/officeDocument/2006/relationships/image" Target="../media/image2.png"/><Relationship Id="rId4" Type="http://schemas.openxmlformats.org/officeDocument/2006/relationships/image" Target="../media/image13.png"/><Relationship Id="rId5" Type="http://schemas.openxmlformats.org/officeDocument/2006/relationships/image" Target="../media/image8.png"/><Relationship Id="rId6" Type="http://schemas.openxmlformats.org/officeDocument/2006/relationships/image" Target="../media/image3.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 Id="rId3" Type="http://schemas.openxmlformats.org/officeDocument/2006/relationships/image" Target="../media/image9.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4.xml"/><Relationship Id="rId3" Type="http://schemas.openxmlformats.org/officeDocument/2006/relationships/image" Target="../media/image16.png"/><Relationship Id="rId4" Type="http://schemas.openxmlformats.org/officeDocument/2006/relationships/image" Target="../media/image7.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5.xml"/><Relationship Id="rId3" Type="http://schemas.openxmlformats.org/officeDocument/2006/relationships/image" Target="../media/image18.jpg"/><Relationship Id="rId4" Type="http://schemas.openxmlformats.org/officeDocument/2006/relationships/image" Target="../media/image38.jpg"/><Relationship Id="rId5" Type="http://schemas.openxmlformats.org/officeDocument/2006/relationships/image" Target="../media/image15.png"/><Relationship Id="rId6" Type="http://schemas.openxmlformats.org/officeDocument/2006/relationships/image" Target="../media/image11.png"/><Relationship Id="rId7" Type="http://schemas.openxmlformats.org/officeDocument/2006/relationships/image" Target="../media/image17.png"/><Relationship Id="rId8" Type="http://schemas.openxmlformats.org/officeDocument/2006/relationships/image" Target="../media/image14.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7.xml"/><Relationship Id="rId3" Type="http://schemas.openxmlformats.org/officeDocument/2006/relationships/image" Target="../media/image12.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8.xml"/><Relationship Id="rId3" Type="http://schemas.openxmlformats.org/officeDocument/2006/relationships/image" Target="../media/image6.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9.xml"/><Relationship Id="rId3" Type="http://schemas.openxmlformats.org/officeDocument/2006/relationships/image" Target="../media/image20.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2.xml"/><Relationship Id="rId3" Type="http://schemas.openxmlformats.org/officeDocument/2006/relationships/image" Target="../media/image35.png"/><Relationship Id="rId4" Type="http://schemas.openxmlformats.org/officeDocument/2006/relationships/image" Target="../media/image19.png"/><Relationship Id="rId5" Type="http://schemas.openxmlformats.org/officeDocument/2006/relationships/image" Target="../media/image22.png"/><Relationship Id="rId6" Type="http://schemas.openxmlformats.org/officeDocument/2006/relationships/image" Target="../media/image27.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3.xml"/><Relationship Id="rId3" Type="http://schemas.openxmlformats.org/officeDocument/2006/relationships/image" Target="../media/image23.png"/><Relationship Id="rId4" Type="http://schemas.openxmlformats.org/officeDocument/2006/relationships/image" Target="../media/image19.png"/><Relationship Id="rId5" Type="http://schemas.openxmlformats.org/officeDocument/2006/relationships/image" Target="../media/image22.png"/><Relationship Id="rId6" Type="http://schemas.openxmlformats.org/officeDocument/2006/relationships/image" Target="../media/image21.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4.xml"/><Relationship Id="rId3" Type="http://schemas.openxmlformats.org/officeDocument/2006/relationships/image" Target="../media/image24.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5.xml"/><Relationship Id="rId3" Type="http://schemas.openxmlformats.org/officeDocument/2006/relationships/image" Target="../media/image33.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6.xml"/><Relationship Id="rId3" Type="http://schemas.openxmlformats.org/officeDocument/2006/relationships/image" Target="../media/image25.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7.xml"/><Relationship Id="rId3" Type="http://schemas.openxmlformats.org/officeDocument/2006/relationships/image" Target="../media/image43.png"/><Relationship Id="rId4" Type="http://schemas.openxmlformats.org/officeDocument/2006/relationships/image" Target="../media/image29.png"/><Relationship Id="rId5" Type="http://schemas.openxmlformats.org/officeDocument/2006/relationships/image" Target="../media/image28.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8.xml"/><Relationship Id="rId3" Type="http://schemas.openxmlformats.org/officeDocument/2006/relationships/image" Target="../media/image30.png"/><Relationship Id="rId4" Type="http://schemas.openxmlformats.org/officeDocument/2006/relationships/image" Target="../media/image26.png"/><Relationship Id="rId5" Type="http://schemas.openxmlformats.org/officeDocument/2006/relationships/image" Target="../media/image31.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9.xml"/><Relationship Id="rId3" Type="http://schemas.openxmlformats.org/officeDocument/2006/relationships/image" Target="../media/image32.png"/><Relationship Id="rId4" Type="http://schemas.openxmlformats.org/officeDocument/2006/relationships/image" Target="../media/image36.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0.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4.xml"/><Relationship Id="rId3" Type="http://schemas.openxmlformats.org/officeDocument/2006/relationships/image" Target="../media/image34.png"/><Relationship Id="rId4" Type="http://schemas.openxmlformats.org/officeDocument/2006/relationships/image" Target="../media/image37.png"/><Relationship Id="rId5" Type="http://schemas.openxmlformats.org/officeDocument/2006/relationships/image" Target="../media/image17.png"/><Relationship Id="rId6" Type="http://schemas.openxmlformats.org/officeDocument/2006/relationships/image" Target="../media/image11.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5.xml"/><Relationship Id="rId3" Type="http://schemas.openxmlformats.org/officeDocument/2006/relationships/image" Target="../media/image40.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6.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7.xml"/><Relationship Id="rId3" Type="http://schemas.openxmlformats.org/officeDocument/2006/relationships/image" Target="../media/image41.png"/><Relationship Id="rId4" Type="http://schemas.openxmlformats.org/officeDocument/2006/relationships/image" Target="../media/image42.pn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8.xml"/><Relationship Id="rId3" Type="http://schemas.openxmlformats.org/officeDocument/2006/relationships/image" Target="../media/image39.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9.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0.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1.xml"/><Relationship Id="rId3" Type="http://schemas.openxmlformats.org/officeDocument/2006/relationships/hyperlink" Target="https://www.statista.com/statistics/1032442/hong-kong-beauty-product-retail-sales-online/" TargetMode="External"/><Relationship Id="rId4" Type="http://schemas.openxmlformats.org/officeDocument/2006/relationships/hyperlink" Target="https://www.sciencedirect.com/science/article/pii/S1567422320300570" TargetMode="Externa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2.xml"/><Relationship Id="rId3" Type="http://schemas.openxmlformats.org/officeDocument/2006/relationships/hyperlink" Target="https://www.census2021.gov.hk/" TargetMode="External"/><Relationship Id="rId4" Type="http://schemas.openxmlformats.org/officeDocument/2006/relationships/hyperlink" Target="https://www.census2021.gov.hk/" TargetMode="External"/><Relationship Id="rId9" Type="http://schemas.openxmlformats.org/officeDocument/2006/relationships/hyperlink" Target="https://www.census2021.gov.hk/" TargetMode="External"/><Relationship Id="rId5" Type="http://schemas.openxmlformats.org/officeDocument/2006/relationships/hyperlink" Target="https://www.census2021.gov.hk" TargetMode="External"/><Relationship Id="rId6" Type="http://schemas.openxmlformats.org/officeDocument/2006/relationships/hyperlink" Target="https://www.instagram.com/p/Cd7TsuEOLGg/?hl=en" TargetMode="External"/><Relationship Id="rId7" Type="http://schemas.openxmlformats.org/officeDocument/2006/relationships/hyperlink" Target="https://www1.hkexnews.hk/listedco/listconews/sehk/2021/0419/2021041900498.pdf" TargetMode="External"/><Relationship Id="rId8" Type="http://schemas.openxmlformats.org/officeDocument/2006/relationships/hyperlink" Target="https://www1.hkexnews.hk/listedco/listconews/sehk/2021/0419/2021041900498.pdf" TargetMode="Externa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3.xml"/><Relationship Id="rId3" Type="http://schemas.openxmlformats.org/officeDocument/2006/relationships/hyperlink" Target="https://partnernet.hktb.com/china/sc/e_marketplace/company_directory/index.html?companyID=2806&amp;accordionDefault=company&amp;viewMode=Details" TargetMode="External"/><Relationship Id="rId4" Type="http://schemas.openxmlformats.org/officeDocument/2006/relationships/hyperlink" Target="https://www1.hkexnews.hk/listedco/listconews/sehk/2021/0419/2021041900499_c.pdf" TargetMode="External"/><Relationship Id="rId11" Type="http://schemas.openxmlformats.org/officeDocument/2006/relationships/hyperlink" Target="https://www.facebook.com/colourmix.cosmetics/photos/a.141399965901812/7731986796843053/" TargetMode="External"/><Relationship Id="rId10" Type="http://schemas.openxmlformats.org/officeDocument/2006/relationships/hyperlink" Target="https://www.colourmix-cosmetics.com/eng/product/ProductPage?cmd=landing" TargetMode="External"/><Relationship Id="rId12" Type="http://schemas.openxmlformats.org/officeDocument/2006/relationships/hyperlink" Target="https://www.facebook.com/colourmix.cosmetics/videos/695981885079046" TargetMode="External"/><Relationship Id="rId9" Type="http://schemas.openxmlformats.org/officeDocument/2006/relationships/hyperlink" Target="https://www.instagram.com/p/CeAU-wLJ6CC/?hl=en" TargetMode="External"/><Relationship Id="rId5" Type="http://schemas.openxmlformats.org/officeDocument/2006/relationships/hyperlink" Target="https://www1.hkexnews.hk/listedco/listconews/sehk/2022/0401/2022040100117_c.pdf" TargetMode="External"/><Relationship Id="rId6" Type="http://schemas.openxmlformats.org/officeDocument/2006/relationships/hyperlink" Target="https://www1.hkexnews.hk/listedco/listconews/sehk/2021/0708/2021070801128.pdf" TargetMode="External"/><Relationship Id="rId7" Type="http://schemas.openxmlformats.org/officeDocument/2006/relationships/hyperlink" Target="https://www1.hkexnews.hk/listedco/listconews/sehk/2022/0401/2022040100116.pdf" TargetMode="External"/><Relationship Id="rId8" Type="http://schemas.openxmlformats.org/officeDocument/2006/relationships/hyperlink" Target="https://www.facebook.com/colourmix.cosmetics/photos/6979493368759070" TargetMode="Externa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4.xml"/><Relationship Id="rId3" Type="http://schemas.openxmlformats.org/officeDocument/2006/relationships/hyperlink" Target="https://www.censtatd.gov.hk/tc/" TargetMode="External"/><Relationship Id="rId4" Type="http://schemas.openxmlformats.org/officeDocument/2006/relationships/hyperlink" Target="https://play.google.com/store/apps/details?id=com.bonjourhk.m&amp;hl=en&amp;gl=US" TargetMode="External"/><Relationship Id="rId11" Type="http://schemas.openxmlformats.org/officeDocument/2006/relationships/hyperlink" Target="https://www.facebook.com/sasahongkong/videos/716529622695667" TargetMode="External"/><Relationship Id="rId10" Type="http://schemas.openxmlformats.org/officeDocument/2006/relationships/hyperlink" Target="https://www.instagram.com/p/CThIKjGp0MX/?hl=en" TargetMode="External"/><Relationship Id="rId9" Type="http://schemas.openxmlformats.org/officeDocument/2006/relationships/hyperlink" Target="https://research.hktdc.com/en/article/MzEzOTAyNDg0" TargetMode="External"/><Relationship Id="rId5" Type="http://schemas.openxmlformats.org/officeDocument/2006/relationships/hyperlink" Target="https://www.trade.gov/country-commercial-guides/hong-kong-cosmetics-and-toiletries" TargetMode="External"/><Relationship Id="rId6" Type="http://schemas.openxmlformats.org/officeDocument/2006/relationships/hyperlink" Target="https://www.labour.gov.hk" TargetMode="External"/><Relationship Id="rId7" Type="http://schemas.openxmlformats.org/officeDocument/2006/relationships/hyperlink" Target="https://www.youtube.com/watch?v=nW6n3WIKEIY" TargetMode="External"/><Relationship Id="rId8" Type="http://schemas.openxmlformats.org/officeDocument/2006/relationships/hyperlink" Target="https://www.youtube.com/watch?v=nW6n3WIKEIY" TargetMode="Externa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5.xml"/><Relationship Id="rId3" Type="http://schemas.openxmlformats.org/officeDocument/2006/relationships/hyperlink" Target="https://doc.irasia.com/listco/hk/sasa/annual/2020/ar2020.pdf" TargetMode="External"/><Relationship Id="rId4" Type="http://schemas.openxmlformats.org/officeDocument/2006/relationships/hyperlink" Target="https://www.info.gov.hk/gia/general/202202/23/P2022022300760.htm" TargetMode="External"/><Relationship Id="rId5" Type="http://schemas.openxmlformats.org/officeDocument/2006/relationships/hyperlink" Target="https://www1.hkexnews.hk/listedco/listconews/sehk/2021/1223/2021122300188.pdf" TargetMode="External"/><Relationship Id="rId6" Type="http://schemas.openxmlformats.org/officeDocument/2006/relationships/hyperlink" Target="https://www.census2021.gov.hk/"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C27BA0"/>
        </a:solidFill>
      </p:bgPr>
    </p:bg>
    <p:spTree>
      <p:nvGrpSpPr>
        <p:cNvPr id="127" name="Shape 127"/>
        <p:cNvGrpSpPr/>
        <p:nvPr/>
      </p:nvGrpSpPr>
      <p:grpSpPr>
        <a:xfrm>
          <a:off x="0" y="0"/>
          <a:ext cx="0" cy="0"/>
          <a:chOff x="0" y="0"/>
          <a:chExt cx="0" cy="0"/>
        </a:xfrm>
      </p:grpSpPr>
      <p:sp>
        <p:nvSpPr>
          <p:cNvPr id="128" name="Google Shape;128;p13"/>
          <p:cNvSpPr txBox="1"/>
          <p:nvPr>
            <p:ph type="title"/>
          </p:nvPr>
        </p:nvSpPr>
        <p:spPr>
          <a:xfrm>
            <a:off x="1091547" y="1354050"/>
            <a:ext cx="6960900" cy="16461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sz="5000">
                <a:solidFill>
                  <a:schemeClr val="dk1"/>
                </a:solidFill>
              </a:rPr>
              <a:t>Assignment 2</a:t>
            </a:r>
            <a:endParaRPr sz="5000">
              <a:solidFill>
                <a:schemeClr val="dk1"/>
              </a:solidFill>
            </a:endParaRPr>
          </a:p>
          <a:p>
            <a:pPr indent="0" lvl="0" marL="0" rtl="0" algn="ctr">
              <a:spcBef>
                <a:spcPts val="0"/>
              </a:spcBef>
              <a:spcAft>
                <a:spcPts val="0"/>
              </a:spcAft>
              <a:buNone/>
            </a:pPr>
            <a:r>
              <a:rPr lang="en" sz="5000">
                <a:solidFill>
                  <a:schemeClr val="dk1"/>
                </a:solidFill>
              </a:rPr>
              <a:t>Company: Colourmix </a:t>
            </a:r>
            <a:endParaRPr sz="5000">
              <a:solidFill>
                <a:schemeClr val="dk1"/>
              </a:solidFill>
            </a:endParaRPr>
          </a:p>
          <a:p>
            <a:pPr indent="0" lvl="0" marL="0" rtl="0" algn="ctr">
              <a:spcBef>
                <a:spcPts val="0"/>
              </a:spcBef>
              <a:spcAft>
                <a:spcPts val="0"/>
              </a:spcAft>
              <a:buNone/>
            </a:pPr>
            <a:r>
              <a:t/>
            </a:r>
            <a:endParaRPr sz="5000">
              <a:solidFill>
                <a:schemeClr val="dk1"/>
              </a:solidFill>
            </a:endParaRPr>
          </a:p>
        </p:txBody>
      </p:sp>
      <p:sp>
        <p:nvSpPr>
          <p:cNvPr id="129" name="Google Shape;129;p13"/>
          <p:cNvSpPr txBox="1"/>
          <p:nvPr>
            <p:ph idx="4294967295" type="subTitle"/>
          </p:nvPr>
        </p:nvSpPr>
        <p:spPr>
          <a:xfrm>
            <a:off x="318475" y="2804036"/>
            <a:ext cx="5361300" cy="1448100"/>
          </a:xfrm>
          <a:prstGeom prst="rect">
            <a:avLst/>
          </a:prstGeom>
        </p:spPr>
        <p:txBody>
          <a:bodyPr anchorCtr="0" anchor="t" bIns="91425" lIns="91425" spcFirstLastPara="1" rIns="91425" wrap="square" tIns="91425">
            <a:normAutofit fontScale="25000" lnSpcReduction="20000"/>
          </a:bodyPr>
          <a:lstStyle/>
          <a:p>
            <a:pPr indent="0" lvl="0" marL="0" rtl="0" algn="l">
              <a:spcBef>
                <a:spcPts val="0"/>
              </a:spcBef>
              <a:spcAft>
                <a:spcPts val="0"/>
              </a:spcAft>
              <a:buNone/>
            </a:pPr>
            <a:r>
              <a:rPr lang="en" sz="4500">
                <a:solidFill>
                  <a:srgbClr val="FFFFFF"/>
                </a:solidFill>
              </a:rPr>
              <a:t>Group 3</a:t>
            </a:r>
            <a:endParaRPr sz="4500">
              <a:solidFill>
                <a:srgbClr val="FFFFFF"/>
              </a:solidFill>
            </a:endParaRPr>
          </a:p>
          <a:p>
            <a:pPr indent="0" lvl="0" marL="0" rtl="0" algn="l">
              <a:spcBef>
                <a:spcPts val="1200"/>
              </a:spcBef>
              <a:spcAft>
                <a:spcPts val="0"/>
              </a:spcAft>
              <a:buNone/>
            </a:pPr>
            <a:r>
              <a:rPr lang="en" sz="4500">
                <a:solidFill>
                  <a:srgbClr val="FFFFFF"/>
                </a:solidFill>
              </a:rPr>
              <a:t>Chan Gi Wing Constance</a:t>
            </a:r>
            <a:endParaRPr sz="4500">
              <a:solidFill>
                <a:srgbClr val="FFFFFF"/>
              </a:solidFill>
            </a:endParaRPr>
          </a:p>
          <a:p>
            <a:pPr indent="0" lvl="0" marL="0" rtl="0" algn="l">
              <a:spcBef>
                <a:spcPts val="1200"/>
              </a:spcBef>
              <a:spcAft>
                <a:spcPts val="0"/>
              </a:spcAft>
              <a:buNone/>
            </a:pPr>
            <a:r>
              <a:rPr lang="en" sz="4500">
                <a:solidFill>
                  <a:srgbClr val="FFFFFF"/>
                </a:solidFill>
              </a:rPr>
              <a:t>Lui Ka Man</a:t>
            </a:r>
            <a:endParaRPr sz="4500">
              <a:solidFill>
                <a:srgbClr val="FFFFFF"/>
              </a:solidFill>
            </a:endParaRPr>
          </a:p>
          <a:p>
            <a:pPr indent="0" lvl="0" marL="0" rtl="0" algn="l">
              <a:spcBef>
                <a:spcPts val="1200"/>
              </a:spcBef>
              <a:spcAft>
                <a:spcPts val="0"/>
              </a:spcAft>
              <a:buNone/>
            </a:pPr>
            <a:r>
              <a:rPr lang="en" sz="4500">
                <a:solidFill>
                  <a:srgbClr val="FFFFFF"/>
                </a:solidFill>
              </a:rPr>
              <a:t>Kwok Chun Ho</a:t>
            </a:r>
            <a:endParaRPr sz="4500">
              <a:solidFill>
                <a:srgbClr val="FFFFFF"/>
              </a:solidFill>
            </a:endParaRPr>
          </a:p>
          <a:p>
            <a:pPr indent="0" lvl="0" marL="0" rtl="0" algn="l">
              <a:spcBef>
                <a:spcPts val="1200"/>
              </a:spcBef>
              <a:spcAft>
                <a:spcPts val="0"/>
              </a:spcAft>
              <a:buNone/>
            </a:pPr>
            <a:r>
              <a:rPr lang="en" sz="4500">
                <a:solidFill>
                  <a:srgbClr val="FFFFFF"/>
                </a:solidFill>
              </a:rPr>
              <a:t>Cheng Chung Hei</a:t>
            </a:r>
            <a:endParaRPr sz="4500">
              <a:solidFill>
                <a:srgbClr val="FFFFFF"/>
              </a:solidFill>
            </a:endParaRPr>
          </a:p>
          <a:p>
            <a:pPr indent="0" lvl="0" marL="0" rtl="0" algn="l">
              <a:spcBef>
                <a:spcPts val="1200"/>
              </a:spcBef>
              <a:spcAft>
                <a:spcPts val="0"/>
              </a:spcAft>
              <a:buNone/>
            </a:pPr>
            <a:r>
              <a:rPr lang="en" sz="4500">
                <a:solidFill>
                  <a:srgbClr val="FFFFFF"/>
                </a:solidFill>
              </a:rPr>
              <a:t>Leung Hon To</a:t>
            </a:r>
            <a:endParaRPr sz="4500">
              <a:solidFill>
                <a:srgbClr val="FFFFFF"/>
              </a:solidFill>
            </a:endParaRPr>
          </a:p>
          <a:p>
            <a:pPr indent="0" lvl="0" marL="0" rtl="0" algn="l">
              <a:spcBef>
                <a:spcPts val="1200"/>
              </a:spcBef>
              <a:spcAft>
                <a:spcPts val="1200"/>
              </a:spcAft>
              <a:buNone/>
            </a:pPr>
            <a:r>
              <a:rPr lang="en"/>
              <a:t> </a:t>
            </a:r>
            <a:endParaRPr/>
          </a:p>
        </p:txBody>
      </p:sp>
      <p:pic>
        <p:nvPicPr>
          <p:cNvPr id="130" name="Google Shape;130;p13"/>
          <p:cNvPicPr preferRelativeResize="0"/>
          <p:nvPr/>
        </p:nvPicPr>
        <p:blipFill>
          <a:blip r:embed="rId3">
            <a:alphaModFix/>
          </a:blip>
          <a:stretch>
            <a:fillRect/>
          </a:stretch>
        </p:blipFill>
        <p:spPr>
          <a:xfrm>
            <a:off x="3136500" y="2804025"/>
            <a:ext cx="2796300" cy="44940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4" name="Shape 134"/>
        <p:cNvGrpSpPr/>
        <p:nvPr/>
      </p:nvGrpSpPr>
      <p:grpSpPr>
        <a:xfrm>
          <a:off x="0" y="0"/>
          <a:ext cx="0" cy="0"/>
          <a:chOff x="0" y="0"/>
          <a:chExt cx="0" cy="0"/>
        </a:xfrm>
      </p:grpSpPr>
      <p:sp>
        <p:nvSpPr>
          <p:cNvPr id="135" name="Google Shape;135;p14"/>
          <p:cNvSpPr txBox="1"/>
          <p:nvPr>
            <p:ph type="title"/>
          </p:nvPr>
        </p:nvSpPr>
        <p:spPr>
          <a:xfrm>
            <a:off x="875200" y="208825"/>
            <a:ext cx="7505700" cy="9546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Table of Content </a:t>
            </a:r>
            <a:endParaRPr/>
          </a:p>
        </p:txBody>
      </p:sp>
      <p:sp>
        <p:nvSpPr>
          <p:cNvPr id="136" name="Google Shape;136;p14"/>
          <p:cNvSpPr txBox="1"/>
          <p:nvPr/>
        </p:nvSpPr>
        <p:spPr>
          <a:xfrm>
            <a:off x="1080575" y="679175"/>
            <a:ext cx="7713000" cy="4063500"/>
          </a:xfrm>
          <a:prstGeom prst="rect">
            <a:avLst/>
          </a:prstGeom>
          <a:noFill/>
          <a:ln>
            <a:noFill/>
          </a:ln>
        </p:spPr>
        <p:txBody>
          <a:bodyPr anchorCtr="0" anchor="t" bIns="91425" lIns="91425" spcFirstLastPara="1" rIns="91425" wrap="square" tIns="91425">
            <a:spAutoFit/>
          </a:bodyPr>
          <a:lstStyle/>
          <a:p>
            <a:pPr indent="-304800" lvl="0" marL="457200" rtl="0" algn="l">
              <a:spcBef>
                <a:spcPts val="0"/>
              </a:spcBef>
              <a:spcAft>
                <a:spcPts val="0"/>
              </a:spcAft>
              <a:buSzPts val="1200"/>
              <a:buAutoNum type="arabicPeriod"/>
            </a:pPr>
            <a:r>
              <a:rPr lang="en" sz="1200"/>
              <a:t>Background</a:t>
            </a:r>
            <a:r>
              <a:rPr lang="en" sz="1200"/>
              <a:t> </a:t>
            </a:r>
            <a:endParaRPr sz="1200"/>
          </a:p>
          <a:p>
            <a:pPr indent="-304800" lvl="1" marL="914400" rtl="0" algn="l">
              <a:spcBef>
                <a:spcPts val="0"/>
              </a:spcBef>
              <a:spcAft>
                <a:spcPts val="0"/>
              </a:spcAft>
              <a:buSzPts val="1200"/>
              <a:buAutoNum type="arabicPeriod"/>
            </a:pPr>
            <a:r>
              <a:rPr lang="en" sz="1200"/>
              <a:t>Overview</a:t>
            </a:r>
            <a:endParaRPr sz="1200"/>
          </a:p>
          <a:p>
            <a:pPr indent="-304800" lvl="1" marL="914400" rtl="0" algn="l">
              <a:spcBef>
                <a:spcPts val="0"/>
              </a:spcBef>
              <a:spcAft>
                <a:spcPts val="0"/>
              </a:spcAft>
              <a:buSzPts val="1200"/>
              <a:buAutoNum type="arabicPeriod"/>
            </a:pPr>
            <a:r>
              <a:rPr lang="en" sz="1200"/>
              <a:t>Cosmetics industry in Hong Kong</a:t>
            </a:r>
            <a:endParaRPr sz="1200"/>
          </a:p>
          <a:p>
            <a:pPr indent="-304800" lvl="1" marL="914400" rtl="0" algn="l">
              <a:spcBef>
                <a:spcPts val="0"/>
              </a:spcBef>
              <a:spcAft>
                <a:spcPts val="0"/>
              </a:spcAft>
              <a:buSzPts val="1200"/>
              <a:buAutoNum type="arabicPeriod"/>
            </a:pPr>
            <a:r>
              <a:rPr lang="en" sz="1200"/>
              <a:t>Sales performance of Colourmix</a:t>
            </a:r>
            <a:endParaRPr sz="1200"/>
          </a:p>
          <a:p>
            <a:pPr indent="-304800" lvl="1" marL="914400" rtl="0" algn="l">
              <a:spcBef>
                <a:spcPts val="0"/>
              </a:spcBef>
              <a:spcAft>
                <a:spcPts val="0"/>
              </a:spcAft>
              <a:buSzPts val="1200"/>
              <a:buAutoNum type="arabicPeriod"/>
            </a:pPr>
            <a:r>
              <a:rPr lang="en" sz="1200"/>
              <a:t>Cosmetics E-Commerce Sales in Hong Kong </a:t>
            </a:r>
            <a:endParaRPr sz="1200"/>
          </a:p>
          <a:p>
            <a:pPr indent="-304800" lvl="1" marL="914400" rtl="0" algn="l">
              <a:spcBef>
                <a:spcPts val="0"/>
              </a:spcBef>
              <a:spcAft>
                <a:spcPts val="0"/>
              </a:spcAft>
              <a:buSzPts val="1200"/>
              <a:buAutoNum type="arabicPeriod"/>
            </a:pPr>
            <a:r>
              <a:rPr lang="en" sz="1200"/>
              <a:t>PEST analysis</a:t>
            </a:r>
            <a:endParaRPr sz="1200"/>
          </a:p>
          <a:p>
            <a:pPr indent="-304800" lvl="0" marL="457200" rtl="0" algn="l">
              <a:spcBef>
                <a:spcPts val="0"/>
              </a:spcBef>
              <a:spcAft>
                <a:spcPts val="0"/>
              </a:spcAft>
              <a:buSzPts val="1200"/>
              <a:buAutoNum type="arabicPeriod"/>
            </a:pPr>
            <a:r>
              <a:rPr lang="en" sz="1200"/>
              <a:t>Internal Analysis</a:t>
            </a:r>
            <a:endParaRPr sz="1200"/>
          </a:p>
          <a:p>
            <a:pPr indent="-304800" lvl="1" marL="914400" rtl="0" algn="l">
              <a:spcBef>
                <a:spcPts val="0"/>
              </a:spcBef>
              <a:spcAft>
                <a:spcPts val="0"/>
              </a:spcAft>
              <a:buSzPts val="1200"/>
              <a:buAutoNum type="arabicPeriod"/>
            </a:pPr>
            <a:r>
              <a:rPr lang="en" sz="1200"/>
              <a:t>Segmentation, Targeting and Positioning </a:t>
            </a:r>
            <a:endParaRPr sz="1200"/>
          </a:p>
          <a:p>
            <a:pPr indent="-304800" lvl="1" marL="914400" rtl="0" algn="l">
              <a:spcBef>
                <a:spcPts val="0"/>
              </a:spcBef>
              <a:spcAft>
                <a:spcPts val="0"/>
              </a:spcAft>
              <a:buSzPts val="1200"/>
              <a:buAutoNum type="arabicPeriod"/>
            </a:pPr>
            <a:r>
              <a:rPr lang="en" sz="1200"/>
              <a:t>Marketing Mix</a:t>
            </a:r>
            <a:endParaRPr sz="1200"/>
          </a:p>
          <a:p>
            <a:pPr indent="-304800" lvl="0" marL="457200" rtl="0" algn="l">
              <a:spcBef>
                <a:spcPts val="0"/>
              </a:spcBef>
              <a:spcAft>
                <a:spcPts val="0"/>
              </a:spcAft>
              <a:buSzPts val="1200"/>
              <a:buAutoNum type="arabicPeriod"/>
            </a:pPr>
            <a:r>
              <a:rPr lang="en" sz="1200"/>
              <a:t>External Analysis</a:t>
            </a:r>
            <a:endParaRPr sz="1200"/>
          </a:p>
          <a:p>
            <a:pPr indent="-304800" lvl="1" marL="914400" rtl="0" algn="l">
              <a:spcBef>
                <a:spcPts val="0"/>
              </a:spcBef>
              <a:spcAft>
                <a:spcPts val="0"/>
              </a:spcAft>
              <a:buSzPts val="1200"/>
              <a:buAutoNum type="arabicPeriod"/>
            </a:pPr>
            <a:r>
              <a:rPr lang="en" sz="1200"/>
              <a:t>Competitor’s profile</a:t>
            </a:r>
            <a:endParaRPr sz="1200"/>
          </a:p>
          <a:p>
            <a:pPr indent="-304800" lvl="1" marL="914400" rtl="0" algn="l">
              <a:spcBef>
                <a:spcPts val="0"/>
              </a:spcBef>
              <a:spcAft>
                <a:spcPts val="0"/>
              </a:spcAft>
              <a:buSzPts val="1200"/>
              <a:buAutoNum type="arabicPeriod"/>
            </a:pPr>
            <a:r>
              <a:rPr lang="en" sz="1200"/>
              <a:t>Competitor’s social media platform</a:t>
            </a:r>
            <a:endParaRPr sz="1200"/>
          </a:p>
          <a:p>
            <a:pPr indent="-304800" lvl="1" marL="914400" rtl="0" algn="l">
              <a:spcBef>
                <a:spcPts val="0"/>
              </a:spcBef>
              <a:spcAft>
                <a:spcPts val="0"/>
              </a:spcAft>
              <a:buSzPts val="1200"/>
              <a:buAutoNum type="arabicPeriod"/>
            </a:pPr>
            <a:r>
              <a:rPr lang="en" sz="1200"/>
              <a:t>Porter’s five forces analysis: Colourmix</a:t>
            </a:r>
            <a:endParaRPr sz="1200"/>
          </a:p>
          <a:p>
            <a:pPr indent="-304800" lvl="1" marL="914400" rtl="0" algn="l">
              <a:spcBef>
                <a:spcPts val="0"/>
              </a:spcBef>
              <a:spcAft>
                <a:spcPts val="0"/>
              </a:spcAft>
              <a:buSzPts val="1200"/>
              <a:buAutoNum type="arabicPeriod"/>
            </a:pPr>
            <a:r>
              <a:rPr lang="en" sz="1200"/>
              <a:t>Comparison with target competitor: Bonjour</a:t>
            </a:r>
            <a:endParaRPr sz="1200"/>
          </a:p>
          <a:p>
            <a:pPr indent="-304800" lvl="1" marL="914400" rtl="0" algn="l">
              <a:spcBef>
                <a:spcPts val="0"/>
              </a:spcBef>
              <a:spcAft>
                <a:spcPts val="0"/>
              </a:spcAft>
              <a:buSzPts val="1200"/>
              <a:buAutoNum type="arabicPeriod"/>
            </a:pPr>
            <a:r>
              <a:rPr lang="en" sz="1200"/>
              <a:t>Promotion strategy of target competitor: Bonjour</a:t>
            </a:r>
            <a:endParaRPr sz="1200"/>
          </a:p>
          <a:p>
            <a:pPr indent="-304800" lvl="0" marL="457200" rtl="0" algn="l">
              <a:spcBef>
                <a:spcPts val="0"/>
              </a:spcBef>
              <a:spcAft>
                <a:spcPts val="0"/>
              </a:spcAft>
              <a:buSzPts val="1200"/>
              <a:buAutoNum type="arabicPeriod"/>
            </a:pPr>
            <a:r>
              <a:rPr lang="en" sz="1200"/>
              <a:t>Recap of the analysis of Colourmix </a:t>
            </a:r>
            <a:endParaRPr sz="1200"/>
          </a:p>
          <a:p>
            <a:pPr indent="-304800" lvl="0" marL="457200" rtl="0" algn="l">
              <a:spcBef>
                <a:spcPts val="0"/>
              </a:spcBef>
              <a:spcAft>
                <a:spcPts val="0"/>
              </a:spcAft>
              <a:buSzPts val="1200"/>
              <a:buAutoNum type="arabicPeriod"/>
            </a:pPr>
            <a:r>
              <a:rPr lang="en" sz="1200"/>
              <a:t>Recommendation for Colourmix</a:t>
            </a:r>
            <a:endParaRPr sz="1200"/>
          </a:p>
          <a:p>
            <a:pPr indent="-304800" lvl="1" marL="914400" rtl="0" algn="l">
              <a:spcBef>
                <a:spcPts val="0"/>
              </a:spcBef>
              <a:spcAft>
                <a:spcPts val="0"/>
              </a:spcAft>
              <a:buSzPts val="1200"/>
              <a:buAutoNum type="arabicPeriod"/>
            </a:pPr>
            <a:r>
              <a:rPr lang="en" sz="1200"/>
              <a:t>Proposal</a:t>
            </a:r>
            <a:endParaRPr sz="1200"/>
          </a:p>
          <a:p>
            <a:pPr indent="-304800" lvl="1" marL="914400" rtl="0" algn="l">
              <a:spcBef>
                <a:spcPts val="0"/>
              </a:spcBef>
              <a:spcAft>
                <a:spcPts val="0"/>
              </a:spcAft>
              <a:buSzPts val="1200"/>
              <a:buAutoNum type="arabicPeriod"/>
            </a:pPr>
            <a:r>
              <a:rPr lang="en" sz="1200"/>
              <a:t>Content creation</a:t>
            </a:r>
            <a:endParaRPr sz="1200"/>
          </a:p>
          <a:p>
            <a:pPr indent="-304800" lvl="1" marL="914400" rtl="0" algn="l">
              <a:spcBef>
                <a:spcPts val="0"/>
              </a:spcBef>
              <a:spcAft>
                <a:spcPts val="0"/>
              </a:spcAft>
              <a:buSzPts val="1200"/>
              <a:buAutoNum type="arabicPeriod"/>
            </a:pPr>
            <a:r>
              <a:rPr lang="en" sz="1200"/>
              <a:t>Monitoring and measurement</a:t>
            </a:r>
            <a:endParaRPr sz="1200"/>
          </a:p>
          <a:p>
            <a:pPr indent="-304800" lvl="0" marL="457200" rtl="0" algn="l">
              <a:spcBef>
                <a:spcPts val="0"/>
              </a:spcBef>
              <a:spcAft>
                <a:spcPts val="0"/>
              </a:spcAft>
              <a:buSzPts val="1200"/>
              <a:buAutoNum type="arabicPeriod"/>
            </a:pPr>
            <a:r>
              <a:rPr lang="en" sz="1200"/>
              <a:t>References</a:t>
            </a:r>
            <a:endParaRPr sz="1300"/>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C27BA0"/>
        </a:solidFill>
      </p:bgPr>
    </p:bg>
    <p:spTree>
      <p:nvGrpSpPr>
        <p:cNvPr id="140" name="Shape 140"/>
        <p:cNvGrpSpPr/>
        <p:nvPr/>
      </p:nvGrpSpPr>
      <p:grpSpPr>
        <a:xfrm>
          <a:off x="0" y="0"/>
          <a:ext cx="0" cy="0"/>
          <a:chOff x="0" y="0"/>
          <a:chExt cx="0" cy="0"/>
        </a:xfrm>
      </p:grpSpPr>
      <p:sp>
        <p:nvSpPr>
          <p:cNvPr id="141" name="Google Shape;141;p15"/>
          <p:cNvSpPr txBox="1"/>
          <p:nvPr>
            <p:ph type="title"/>
          </p:nvPr>
        </p:nvSpPr>
        <p:spPr>
          <a:xfrm>
            <a:off x="1888684" y="1746100"/>
            <a:ext cx="5377500" cy="1646100"/>
          </a:xfrm>
          <a:prstGeom prst="rect">
            <a:avLst/>
          </a:prstGeom>
        </p:spPr>
        <p:txBody>
          <a:bodyPr anchorCtr="0" anchor="ctr" bIns="91425" lIns="91425" spcFirstLastPara="1" rIns="91425" wrap="square" tIns="91425">
            <a:noAutofit/>
          </a:bodyPr>
          <a:lstStyle/>
          <a:p>
            <a:pPr indent="-546100" lvl="0" marL="457200" rtl="0" algn="ctr">
              <a:spcBef>
                <a:spcPts val="0"/>
              </a:spcBef>
              <a:spcAft>
                <a:spcPts val="0"/>
              </a:spcAft>
              <a:buClr>
                <a:srgbClr val="FFFFFF"/>
              </a:buClr>
              <a:buSzPts val="5000"/>
              <a:buAutoNum type="arabicPeriod"/>
            </a:pPr>
            <a:r>
              <a:rPr lang="en" sz="5000">
                <a:solidFill>
                  <a:srgbClr val="FFFFFF"/>
                </a:solidFill>
              </a:rPr>
              <a:t>Background </a:t>
            </a:r>
            <a:endParaRPr sz="5000">
              <a:solidFill>
                <a:srgbClr val="FFFFFF"/>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5" name="Shape 145"/>
        <p:cNvGrpSpPr/>
        <p:nvPr/>
      </p:nvGrpSpPr>
      <p:grpSpPr>
        <a:xfrm>
          <a:off x="0" y="0"/>
          <a:ext cx="0" cy="0"/>
          <a:chOff x="0" y="0"/>
          <a:chExt cx="0" cy="0"/>
        </a:xfrm>
      </p:grpSpPr>
      <p:sp>
        <p:nvSpPr>
          <p:cNvPr id="146" name="Google Shape;146;p16"/>
          <p:cNvSpPr txBox="1"/>
          <p:nvPr>
            <p:ph type="title"/>
          </p:nvPr>
        </p:nvSpPr>
        <p:spPr>
          <a:xfrm>
            <a:off x="819150" y="845600"/>
            <a:ext cx="7505700" cy="9546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1.1 Overview</a:t>
            </a:r>
            <a:endParaRPr/>
          </a:p>
          <a:p>
            <a:pPr indent="0" lvl="0" marL="0" rtl="0" algn="l">
              <a:spcBef>
                <a:spcPts val="0"/>
              </a:spcBef>
              <a:spcAft>
                <a:spcPts val="0"/>
              </a:spcAft>
              <a:buNone/>
            </a:pPr>
            <a:r>
              <a:t/>
            </a:r>
            <a:endParaRPr/>
          </a:p>
        </p:txBody>
      </p:sp>
      <p:sp>
        <p:nvSpPr>
          <p:cNvPr id="147" name="Google Shape;147;p16"/>
          <p:cNvSpPr txBox="1"/>
          <p:nvPr>
            <p:ph idx="1" type="body"/>
          </p:nvPr>
        </p:nvSpPr>
        <p:spPr>
          <a:xfrm>
            <a:off x="9547730" y="1709700"/>
            <a:ext cx="4712400" cy="3032400"/>
          </a:xfrm>
          <a:prstGeom prst="rect">
            <a:avLst/>
          </a:prstGeom>
        </p:spPr>
        <p:txBody>
          <a:bodyPr anchorCtr="0" anchor="t" bIns="91425" lIns="91425" spcFirstLastPara="1" rIns="91425" wrap="square" tIns="91425">
            <a:normAutofit fontScale="92500" lnSpcReduction="20000"/>
          </a:bodyPr>
          <a:lstStyle/>
          <a:p>
            <a:pPr indent="0" lvl="0" marL="0" rtl="0" algn="l">
              <a:lnSpc>
                <a:spcPct val="100000"/>
              </a:lnSpc>
              <a:spcBef>
                <a:spcPts val="0"/>
              </a:spcBef>
              <a:spcAft>
                <a:spcPts val="0"/>
              </a:spcAft>
              <a:buNone/>
            </a:pPr>
            <a:r>
              <a:rPr lang="en"/>
              <a:t>Hong Kong Cosmetic Industry ranking (according to turnover value):</a:t>
            </a:r>
            <a:endParaRPr/>
          </a:p>
          <a:p>
            <a:pPr indent="0" lvl="0" marL="457200" rtl="0" algn="l">
              <a:lnSpc>
                <a:spcPct val="100000"/>
              </a:lnSpc>
              <a:spcBef>
                <a:spcPts val="1200"/>
              </a:spcBef>
              <a:spcAft>
                <a:spcPts val="0"/>
              </a:spcAft>
              <a:buNone/>
            </a:pPr>
            <a:r>
              <a:rPr lang="en"/>
              <a:t>1st: Sasa </a:t>
            </a:r>
            <a:endParaRPr/>
          </a:p>
          <a:p>
            <a:pPr indent="0" lvl="0" marL="457200" rtl="0" algn="l">
              <a:lnSpc>
                <a:spcPct val="100000"/>
              </a:lnSpc>
              <a:spcBef>
                <a:spcPts val="1200"/>
              </a:spcBef>
              <a:spcAft>
                <a:spcPts val="0"/>
              </a:spcAft>
              <a:buNone/>
            </a:pPr>
            <a:r>
              <a:rPr lang="en"/>
              <a:t>2nd: Bonjour </a:t>
            </a:r>
            <a:endParaRPr/>
          </a:p>
          <a:p>
            <a:pPr indent="0" lvl="0" marL="457200" rtl="0" algn="l">
              <a:lnSpc>
                <a:spcPct val="100000"/>
              </a:lnSpc>
              <a:spcBef>
                <a:spcPts val="1200"/>
              </a:spcBef>
              <a:spcAft>
                <a:spcPts val="0"/>
              </a:spcAft>
              <a:buNone/>
            </a:pPr>
            <a:r>
              <a:rPr lang="en"/>
              <a:t>3rd: Colourmix</a:t>
            </a:r>
            <a:endParaRPr/>
          </a:p>
          <a:p>
            <a:pPr indent="0" lvl="0" marL="0" rtl="0" algn="l">
              <a:lnSpc>
                <a:spcPct val="100000"/>
              </a:lnSpc>
              <a:spcBef>
                <a:spcPts val="1200"/>
              </a:spcBef>
              <a:spcAft>
                <a:spcPts val="0"/>
              </a:spcAft>
              <a:buNone/>
            </a:pPr>
            <a:r>
              <a:t/>
            </a:r>
            <a:endParaRPr/>
          </a:p>
          <a:p>
            <a:pPr indent="0" lvl="0" marL="0" rtl="0" algn="l">
              <a:lnSpc>
                <a:spcPct val="100000"/>
              </a:lnSpc>
              <a:spcBef>
                <a:spcPts val="1200"/>
              </a:spcBef>
              <a:spcAft>
                <a:spcPts val="0"/>
              </a:spcAft>
              <a:buNone/>
            </a:pPr>
            <a:r>
              <a:rPr lang="en"/>
              <a:t>Colourmix was found in 2004 by Veeko International Holding Ltd.</a:t>
            </a:r>
            <a:endParaRPr/>
          </a:p>
          <a:p>
            <a:pPr indent="-304958" lvl="0" marL="457200" rtl="0" algn="l">
              <a:lnSpc>
                <a:spcPct val="100000"/>
              </a:lnSpc>
              <a:spcBef>
                <a:spcPts val="1200"/>
              </a:spcBef>
              <a:spcAft>
                <a:spcPts val="0"/>
              </a:spcAft>
              <a:buSzPct val="100000"/>
              <a:buChar char="-"/>
            </a:pPr>
            <a:r>
              <a:rPr lang="en"/>
              <a:t>50 retails stores (Up to now)</a:t>
            </a:r>
            <a:endParaRPr/>
          </a:p>
          <a:p>
            <a:pPr indent="-304958" lvl="0" marL="457200" rtl="0" algn="l">
              <a:lnSpc>
                <a:spcPct val="100000"/>
              </a:lnSpc>
              <a:spcBef>
                <a:spcPts val="0"/>
              </a:spcBef>
              <a:spcAft>
                <a:spcPts val="0"/>
              </a:spcAft>
              <a:buSzPct val="100000"/>
              <a:buChar char="-"/>
            </a:pPr>
            <a:r>
              <a:rPr lang="en"/>
              <a:t>S</a:t>
            </a:r>
            <a:r>
              <a:rPr lang="en"/>
              <a:t>ales </a:t>
            </a:r>
            <a:r>
              <a:rPr lang="en"/>
              <a:t>dropped rapidly since 2019, stores closed due to pandemic</a:t>
            </a:r>
            <a:endParaRPr/>
          </a:p>
          <a:p>
            <a:pPr indent="0" lvl="0" marL="0" rtl="0" algn="l">
              <a:lnSpc>
                <a:spcPct val="100000"/>
              </a:lnSpc>
              <a:spcBef>
                <a:spcPts val="1200"/>
              </a:spcBef>
              <a:spcAft>
                <a:spcPts val="0"/>
              </a:spcAft>
              <a:buNone/>
            </a:pPr>
            <a:r>
              <a:t/>
            </a:r>
            <a:endParaRPr/>
          </a:p>
          <a:p>
            <a:pPr indent="0" lvl="0" marL="0" rtl="0" algn="l">
              <a:lnSpc>
                <a:spcPct val="100000"/>
              </a:lnSpc>
              <a:spcBef>
                <a:spcPts val="1200"/>
              </a:spcBef>
              <a:spcAft>
                <a:spcPts val="1200"/>
              </a:spcAft>
              <a:buNone/>
            </a:pPr>
            <a:r>
              <a:rPr lang="en"/>
              <a:t>Objective: </a:t>
            </a:r>
            <a:r>
              <a:rPr lang="en"/>
              <a:t>Drive sales growth in 2023 and get closer to competitors’ sales value </a:t>
            </a:r>
            <a:endParaRPr/>
          </a:p>
        </p:txBody>
      </p:sp>
      <p:sp>
        <p:nvSpPr>
          <p:cNvPr id="148" name="Google Shape;148;p16"/>
          <p:cNvSpPr txBox="1"/>
          <p:nvPr/>
        </p:nvSpPr>
        <p:spPr>
          <a:xfrm>
            <a:off x="858800" y="1642925"/>
            <a:ext cx="7738500" cy="23397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latin typeface="Calibri"/>
                <a:ea typeface="Calibri"/>
                <a:cs typeface="Calibri"/>
                <a:sym typeface="Calibri"/>
              </a:rPr>
              <a:t>Colourmix Cosmetics Company Limited</a:t>
            </a:r>
            <a:r>
              <a:rPr lang="en">
                <a:latin typeface="Calibri"/>
                <a:ea typeface="Calibri"/>
                <a:cs typeface="Calibri"/>
                <a:sym typeface="Calibri"/>
              </a:rPr>
              <a:t>  </a:t>
            </a:r>
            <a:endParaRPr>
              <a:latin typeface="Calibri"/>
              <a:ea typeface="Calibri"/>
              <a:cs typeface="Calibri"/>
              <a:sym typeface="Calibri"/>
            </a:endParaRPr>
          </a:p>
          <a:p>
            <a:pPr indent="-317500" lvl="0" marL="457200" rtl="0" algn="l">
              <a:spcBef>
                <a:spcPts val="0"/>
              </a:spcBef>
              <a:spcAft>
                <a:spcPts val="0"/>
              </a:spcAft>
              <a:buSzPts val="1400"/>
              <a:buFont typeface="Calibri"/>
              <a:buChar char="●"/>
            </a:pPr>
            <a:r>
              <a:rPr lang="en">
                <a:latin typeface="Calibri"/>
                <a:ea typeface="Calibri"/>
                <a:cs typeface="Calibri"/>
                <a:sym typeface="Calibri"/>
              </a:rPr>
              <a:t>Founded in 2004 by Veeko International Holdings Ltd.</a:t>
            </a:r>
            <a:endParaRPr>
              <a:latin typeface="Calibri"/>
              <a:ea typeface="Calibri"/>
              <a:cs typeface="Calibri"/>
              <a:sym typeface="Calibri"/>
            </a:endParaRPr>
          </a:p>
          <a:p>
            <a:pPr indent="-317500" lvl="0" marL="457200" rtl="0" algn="l">
              <a:spcBef>
                <a:spcPts val="0"/>
              </a:spcBef>
              <a:spcAft>
                <a:spcPts val="0"/>
              </a:spcAft>
              <a:buSzPts val="1400"/>
              <a:buFont typeface="Calibri"/>
              <a:buChar char="●"/>
            </a:pPr>
            <a:r>
              <a:rPr lang="en">
                <a:latin typeface="Calibri"/>
                <a:ea typeface="Calibri"/>
                <a:cs typeface="Calibri"/>
                <a:sym typeface="Calibri"/>
              </a:rPr>
              <a:t>One of the largest specialty cosmetic chains in Hong Kong (HKTDC, 2021).</a:t>
            </a:r>
            <a:endParaRPr>
              <a:latin typeface="Calibri"/>
              <a:ea typeface="Calibri"/>
              <a:cs typeface="Calibri"/>
              <a:sym typeface="Calibri"/>
            </a:endParaRPr>
          </a:p>
          <a:p>
            <a:pPr indent="-317500" lvl="0" marL="457200" rtl="0" algn="l">
              <a:spcBef>
                <a:spcPts val="0"/>
              </a:spcBef>
              <a:spcAft>
                <a:spcPts val="0"/>
              </a:spcAft>
              <a:buSzPts val="1400"/>
              <a:buFont typeface="Calibri"/>
              <a:buChar char="●"/>
            </a:pPr>
            <a:r>
              <a:rPr lang="en">
                <a:latin typeface="Calibri"/>
                <a:ea typeface="Calibri"/>
                <a:cs typeface="Calibri"/>
                <a:sym typeface="Calibri"/>
              </a:rPr>
              <a:t>Mainly sells international brands of cosmetic </a:t>
            </a:r>
            <a:r>
              <a:rPr lang="en">
                <a:latin typeface="Calibri"/>
                <a:ea typeface="Calibri"/>
                <a:cs typeface="Calibri"/>
                <a:sym typeface="Calibri"/>
              </a:rPr>
              <a:t>products.</a:t>
            </a:r>
            <a:endParaRPr>
              <a:latin typeface="Calibri"/>
              <a:ea typeface="Calibri"/>
              <a:cs typeface="Calibri"/>
              <a:sym typeface="Calibri"/>
            </a:endParaRPr>
          </a:p>
          <a:p>
            <a:pPr indent="-317500" lvl="0" marL="457200" rtl="0" algn="l">
              <a:spcBef>
                <a:spcPts val="0"/>
              </a:spcBef>
              <a:spcAft>
                <a:spcPts val="0"/>
              </a:spcAft>
              <a:buSzPts val="1400"/>
              <a:buFont typeface="Calibri"/>
              <a:buChar char="●"/>
            </a:pPr>
            <a:r>
              <a:rPr b="1" lang="en">
                <a:latin typeface="Calibri"/>
                <a:ea typeface="Calibri"/>
                <a:cs typeface="Calibri"/>
                <a:sym typeface="Calibri"/>
              </a:rPr>
              <a:t>50</a:t>
            </a:r>
            <a:r>
              <a:rPr lang="en">
                <a:latin typeface="Calibri"/>
                <a:ea typeface="Calibri"/>
                <a:cs typeface="Calibri"/>
                <a:sym typeface="Calibri"/>
              </a:rPr>
              <a:t> retail stores (Colourmix, 2022).</a:t>
            </a:r>
            <a:endParaRPr>
              <a:latin typeface="Calibri"/>
              <a:ea typeface="Calibri"/>
              <a:cs typeface="Calibri"/>
              <a:sym typeface="Calibri"/>
            </a:endParaRPr>
          </a:p>
          <a:p>
            <a:pPr indent="-317500" lvl="0" marL="457200" rtl="0" algn="l">
              <a:spcBef>
                <a:spcPts val="0"/>
              </a:spcBef>
              <a:spcAft>
                <a:spcPts val="0"/>
              </a:spcAft>
              <a:buSzPts val="1400"/>
              <a:buFont typeface="Calibri"/>
              <a:buChar char="●"/>
            </a:pPr>
            <a:r>
              <a:rPr lang="en">
                <a:latin typeface="Calibri"/>
                <a:ea typeface="Calibri"/>
                <a:cs typeface="Calibri"/>
                <a:sym typeface="Calibri"/>
              </a:rPr>
              <a:t>Ranked number 3 (Colourmix, 2021) in the Hong Kong Cosmetic Industry by turnover value.</a:t>
            </a:r>
            <a:endParaRPr>
              <a:latin typeface="Calibri"/>
              <a:ea typeface="Calibri"/>
              <a:cs typeface="Calibri"/>
              <a:sym typeface="Calibri"/>
            </a:endParaRPr>
          </a:p>
          <a:p>
            <a:pPr indent="-317500" lvl="0" marL="457200" rtl="0" algn="l">
              <a:spcBef>
                <a:spcPts val="0"/>
              </a:spcBef>
              <a:spcAft>
                <a:spcPts val="0"/>
              </a:spcAft>
              <a:buSzPts val="1400"/>
              <a:buFont typeface="Calibri"/>
              <a:buChar char="●"/>
            </a:pPr>
            <a:r>
              <a:rPr lang="en">
                <a:latin typeface="Calibri"/>
                <a:ea typeface="Calibri"/>
                <a:cs typeface="Calibri"/>
                <a:sym typeface="Calibri"/>
              </a:rPr>
              <a:t>Sales</a:t>
            </a:r>
            <a:r>
              <a:rPr b="1" lang="en">
                <a:latin typeface="Calibri"/>
                <a:ea typeface="Calibri"/>
                <a:cs typeface="Calibri"/>
                <a:sym typeface="Calibri"/>
              </a:rPr>
              <a:t> dropped drastically</a:t>
            </a:r>
            <a:r>
              <a:rPr lang="en">
                <a:latin typeface="Calibri"/>
                <a:ea typeface="Calibri"/>
                <a:cs typeface="Calibri"/>
                <a:sym typeface="Calibri"/>
              </a:rPr>
              <a:t> since 2019 pandemics (Colourmix, 2021).</a:t>
            </a:r>
            <a:endParaRPr>
              <a:latin typeface="Calibri"/>
              <a:ea typeface="Calibri"/>
              <a:cs typeface="Calibri"/>
              <a:sym typeface="Calibri"/>
            </a:endParaRPr>
          </a:p>
          <a:p>
            <a:pPr indent="0" lvl="0" marL="0" rtl="0" algn="l">
              <a:spcBef>
                <a:spcPts val="0"/>
              </a:spcBef>
              <a:spcAft>
                <a:spcPts val="0"/>
              </a:spcAft>
              <a:buNone/>
            </a:pPr>
            <a:r>
              <a:t/>
            </a:r>
            <a:endParaRPr>
              <a:latin typeface="Calibri"/>
              <a:ea typeface="Calibri"/>
              <a:cs typeface="Calibri"/>
              <a:sym typeface="Calibri"/>
            </a:endParaRPr>
          </a:p>
          <a:p>
            <a:pPr indent="0" lvl="0" marL="0" rtl="0" algn="l">
              <a:spcBef>
                <a:spcPts val="0"/>
              </a:spcBef>
              <a:spcAft>
                <a:spcPts val="0"/>
              </a:spcAft>
              <a:buNone/>
            </a:pPr>
            <a:r>
              <a:t/>
            </a:r>
            <a:endParaRPr>
              <a:latin typeface="Calibri"/>
              <a:ea typeface="Calibri"/>
              <a:cs typeface="Calibri"/>
              <a:sym typeface="Calibri"/>
            </a:endParaRPr>
          </a:p>
          <a:p>
            <a:pPr indent="0" lvl="0" marL="0" rtl="0" algn="l">
              <a:spcBef>
                <a:spcPts val="0"/>
              </a:spcBef>
              <a:spcAft>
                <a:spcPts val="0"/>
              </a:spcAft>
              <a:buNone/>
            </a:pPr>
            <a:r>
              <a:rPr lang="en">
                <a:latin typeface="Calibri"/>
                <a:ea typeface="Calibri"/>
                <a:cs typeface="Calibri"/>
                <a:sym typeface="Calibri"/>
              </a:rPr>
              <a:t>Objective of this project is to </a:t>
            </a:r>
            <a:r>
              <a:rPr b="1" lang="en">
                <a:latin typeface="Calibri"/>
                <a:ea typeface="Calibri"/>
                <a:cs typeface="Calibri"/>
                <a:sym typeface="Calibri"/>
              </a:rPr>
              <a:t>drive positive sales growth</a:t>
            </a:r>
            <a:r>
              <a:rPr lang="en">
                <a:latin typeface="Calibri"/>
                <a:ea typeface="Calibri"/>
                <a:cs typeface="Calibri"/>
                <a:sym typeface="Calibri"/>
              </a:rPr>
              <a:t> for Colourmix in 2023.  </a:t>
            </a:r>
            <a:endParaRPr>
              <a:latin typeface="Calibri"/>
              <a:ea typeface="Calibri"/>
              <a:cs typeface="Calibri"/>
              <a:sym typeface="Calibri"/>
            </a:endParaRPr>
          </a:p>
        </p:txBody>
      </p:sp>
      <p:pic>
        <p:nvPicPr>
          <p:cNvPr id="149" name="Google Shape;149;p16"/>
          <p:cNvPicPr preferRelativeResize="0"/>
          <p:nvPr/>
        </p:nvPicPr>
        <p:blipFill>
          <a:blip r:embed="rId3">
            <a:alphaModFix/>
          </a:blip>
          <a:stretch>
            <a:fillRect/>
          </a:stretch>
        </p:blipFill>
        <p:spPr>
          <a:xfrm>
            <a:off x="5801000" y="1049075"/>
            <a:ext cx="2796300" cy="4494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3" name="Shape 153"/>
        <p:cNvGrpSpPr/>
        <p:nvPr/>
      </p:nvGrpSpPr>
      <p:grpSpPr>
        <a:xfrm>
          <a:off x="0" y="0"/>
          <a:ext cx="0" cy="0"/>
          <a:chOff x="0" y="0"/>
          <a:chExt cx="0" cy="0"/>
        </a:xfrm>
      </p:grpSpPr>
      <p:sp>
        <p:nvSpPr>
          <p:cNvPr id="154" name="Google Shape;154;p17"/>
          <p:cNvSpPr txBox="1"/>
          <p:nvPr>
            <p:ph type="title"/>
          </p:nvPr>
        </p:nvSpPr>
        <p:spPr>
          <a:xfrm>
            <a:off x="819150" y="502950"/>
            <a:ext cx="7505700" cy="9546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1.2 Cosmetics Industry in Hong Kong</a:t>
            </a:r>
            <a:endParaRPr/>
          </a:p>
        </p:txBody>
      </p:sp>
      <p:sp>
        <p:nvSpPr>
          <p:cNvPr id="155" name="Google Shape;155;p17"/>
          <p:cNvSpPr txBox="1"/>
          <p:nvPr/>
        </p:nvSpPr>
        <p:spPr>
          <a:xfrm>
            <a:off x="4513825" y="4607175"/>
            <a:ext cx="4456500" cy="369300"/>
          </a:xfrm>
          <a:prstGeom prst="rect">
            <a:avLst/>
          </a:prstGeom>
          <a:noFill/>
          <a:ln>
            <a:noFill/>
          </a:ln>
        </p:spPr>
        <p:txBody>
          <a:bodyPr anchorCtr="0" anchor="t" bIns="91425" lIns="91425" spcFirstLastPara="1" rIns="91425" wrap="square" tIns="91425">
            <a:spAutoFit/>
          </a:bodyPr>
          <a:lstStyle/>
          <a:p>
            <a:pPr indent="0" lvl="0" marL="0" rtl="0" algn="r">
              <a:lnSpc>
                <a:spcPct val="115000"/>
              </a:lnSpc>
              <a:spcBef>
                <a:spcPts val="0"/>
              </a:spcBef>
              <a:spcAft>
                <a:spcPts val="1200"/>
              </a:spcAft>
              <a:buNone/>
            </a:pPr>
            <a:r>
              <a:rPr lang="en" sz="1200">
                <a:solidFill>
                  <a:srgbClr val="030303"/>
                </a:solidFill>
                <a:latin typeface="Calibri"/>
                <a:ea typeface="Calibri"/>
                <a:cs typeface="Calibri"/>
                <a:sym typeface="Calibri"/>
              </a:rPr>
              <a:t>Source: </a:t>
            </a:r>
            <a:r>
              <a:rPr lang="en" sz="1200">
                <a:solidFill>
                  <a:srgbClr val="030303"/>
                </a:solidFill>
                <a:latin typeface="Calibri"/>
                <a:ea typeface="Calibri"/>
                <a:cs typeface="Calibri"/>
                <a:sym typeface="Calibri"/>
              </a:rPr>
              <a:t>The </a:t>
            </a:r>
            <a:r>
              <a:rPr lang="en" sz="1200">
                <a:latin typeface="Calibri"/>
                <a:ea typeface="Calibri"/>
                <a:cs typeface="Calibri"/>
                <a:sym typeface="Calibri"/>
              </a:rPr>
              <a:t>International Trade Administration</a:t>
            </a:r>
            <a:r>
              <a:rPr lang="en" sz="1200">
                <a:solidFill>
                  <a:srgbClr val="030303"/>
                </a:solidFill>
                <a:latin typeface="Calibri"/>
                <a:ea typeface="Calibri"/>
                <a:cs typeface="Calibri"/>
                <a:sym typeface="Calibri"/>
              </a:rPr>
              <a:t> (2022</a:t>
            </a:r>
            <a:r>
              <a:rPr lang="en" sz="1200">
                <a:solidFill>
                  <a:srgbClr val="030303"/>
                </a:solidFill>
                <a:latin typeface="Calibri"/>
                <a:ea typeface="Calibri"/>
                <a:cs typeface="Calibri"/>
                <a:sym typeface="Calibri"/>
              </a:rPr>
              <a:t>)</a:t>
            </a:r>
            <a:endParaRPr sz="1200">
              <a:solidFill>
                <a:srgbClr val="030303"/>
              </a:solidFill>
              <a:latin typeface="Calibri"/>
              <a:ea typeface="Calibri"/>
              <a:cs typeface="Calibri"/>
              <a:sym typeface="Calibri"/>
            </a:endParaRPr>
          </a:p>
        </p:txBody>
      </p:sp>
      <p:sp>
        <p:nvSpPr>
          <p:cNvPr id="156" name="Google Shape;156;p17"/>
          <p:cNvSpPr txBox="1"/>
          <p:nvPr/>
        </p:nvSpPr>
        <p:spPr>
          <a:xfrm>
            <a:off x="819150" y="2746450"/>
            <a:ext cx="3336300" cy="3693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1200"/>
              </a:spcAft>
              <a:buNone/>
            </a:pPr>
            <a:r>
              <a:rPr lang="en" sz="1200">
                <a:solidFill>
                  <a:schemeClr val="dk2"/>
                </a:solidFill>
                <a:latin typeface="Calibri"/>
                <a:ea typeface="Calibri"/>
                <a:cs typeface="Calibri"/>
                <a:sym typeface="Calibri"/>
              </a:rPr>
              <a:t>Unit: in USD million</a:t>
            </a:r>
            <a:endParaRPr sz="1200"/>
          </a:p>
        </p:txBody>
      </p:sp>
      <p:sp>
        <p:nvSpPr>
          <p:cNvPr id="157" name="Google Shape;157;p17"/>
          <p:cNvSpPr txBox="1"/>
          <p:nvPr/>
        </p:nvSpPr>
        <p:spPr>
          <a:xfrm>
            <a:off x="819150" y="3339650"/>
            <a:ext cx="7768800" cy="831300"/>
          </a:xfrm>
          <a:prstGeom prst="rect">
            <a:avLst/>
          </a:prstGeom>
          <a:noFill/>
          <a:ln>
            <a:noFill/>
          </a:ln>
        </p:spPr>
        <p:txBody>
          <a:bodyPr anchorCtr="0" anchor="t" bIns="91425" lIns="91425" spcFirstLastPara="1" rIns="91425" wrap="square" tIns="91425">
            <a:spAutoFit/>
          </a:bodyPr>
          <a:lstStyle/>
          <a:p>
            <a:pPr indent="-317500" lvl="0" marL="457200" rtl="0" algn="l">
              <a:spcBef>
                <a:spcPts val="0"/>
              </a:spcBef>
              <a:spcAft>
                <a:spcPts val="0"/>
              </a:spcAft>
              <a:buSzPts val="1400"/>
              <a:buFont typeface="Calibri"/>
              <a:buChar char="●"/>
            </a:pPr>
            <a:r>
              <a:rPr lang="en">
                <a:latin typeface="Calibri"/>
                <a:ea typeface="Calibri"/>
                <a:cs typeface="Calibri"/>
                <a:sym typeface="Calibri"/>
              </a:rPr>
              <a:t>According to the International Trade Administration (2022), the total market size had </a:t>
            </a:r>
            <a:r>
              <a:rPr b="1" lang="en">
                <a:latin typeface="Calibri"/>
                <a:ea typeface="Calibri"/>
                <a:cs typeface="Calibri"/>
                <a:sym typeface="Calibri"/>
              </a:rPr>
              <a:t>sudden rebounce </a:t>
            </a:r>
            <a:r>
              <a:rPr lang="en">
                <a:latin typeface="Calibri"/>
                <a:ea typeface="Calibri"/>
                <a:cs typeface="Calibri"/>
                <a:sym typeface="Calibri"/>
              </a:rPr>
              <a:t>from 2019 to 2020, and estimated 2021</a:t>
            </a:r>
            <a:r>
              <a:rPr b="1" lang="en">
                <a:latin typeface="Calibri"/>
                <a:ea typeface="Calibri"/>
                <a:cs typeface="Calibri"/>
                <a:sym typeface="Calibri"/>
              </a:rPr>
              <a:t> </a:t>
            </a:r>
            <a:r>
              <a:rPr lang="en">
                <a:latin typeface="Calibri"/>
                <a:ea typeface="Calibri"/>
                <a:cs typeface="Calibri"/>
                <a:sym typeface="Calibri"/>
              </a:rPr>
              <a:t>has </a:t>
            </a:r>
            <a:r>
              <a:rPr b="1" lang="en">
                <a:latin typeface="Calibri"/>
                <a:ea typeface="Calibri"/>
                <a:cs typeface="Calibri"/>
                <a:sym typeface="Calibri"/>
              </a:rPr>
              <a:t>rapid growth by 36% </a:t>
            </a:r>
            <a:r>
              <a:rPr lang="en">
                <a:latin typeface="Calibri"/>
                <a:ea typeface="Calibri"/>
                <a:cs typeface="Calibri"/>
                <a:sym typeface="Calibri"/>
              </a:rPr>
              <a:t>with $5140 million (USD). </a:t>
            </a:r>
            <a:endParaRPr>
              <a:latin typeface="Calibri"/>
              <a:ea typeface="Calibri"/>
              <a:cs typeface="Calibri"/>
              <a:sym typeface="Calibri"/>
            </a:endParaRPr>
          </a:p>
        </p:txBody>
      </p:sp>
      <p:pic>
        <p:nvPicPr>
          <p:cNvPr id="158" name="Google Shape;158;p17"/>
          <p:cNvPicPr preferRelativeResize="0"/>
          <p:nvPr/>
        </p:nvPicPr>
        <p:blipFill>
          <a:blip r:embed="rId3">
            <a:alphaModFix/>
          </a:blip>
          <a:stretch>
            <a:fillRect/>
          </a:stretch>
        </p:blipFill>
        <p:spPr>
          <a:xfrm>
            <a:off x="725638" y="1754700"/>
            <a:ext cx="7692726" cy="1050375"/>
          </a:xfrm>
          <a:prstGeom prst="rect">
            <a:avLst/>
          </a:prstGeom>
          <a:noFill/>
          <a:ln>
            <a:noFill/>
          </a:ln>
        </p:spPr>
      </p:pic>
      <p:sp>
        <p:nvSpPr>
          <p:cNvPr id="159" name="Google Shape;159;p17"/>
          <p:cNvSpPr txBox="1"/>
          <p:nvPr/>
        </p:nvSpPr>
        <p:spPr>
          <a:xfrm>
            <a:off x="819150" y="1457550"/>
            <a:ext cx="4456500" cy="5502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1200"/>
              </a:spcAft>
              <a:buNone/>
            </a:pPr>
            <a:r>
              <a:rPr lang="en" sz="1200">
                <a:solidFill>
                  <a:srgbClr val="030303"/>
                </a:solidFill>
                <a:latin typeface="Calibri"/>
                <a:ea typeface="Calibri"/>
                <a:cs typeface="Calibri"/>
                <a:sym typeface="Calibri"/>
              </a:rPr>
              <a:t>Table 1.1: Total market size of cosmetics industry in Hong Kong</a:t>
            </a:r>
            <a:endParaRPr sz="1200">
              <a:solidFill>
                <a:srgbClr val="030303"/>
              </a:solidFill>
              <a:latin typeface="Calibri"/>
              <a:ea typeface="Calibri"/>
              <a:cs typeface="Calibri"/>
              <a:sym typeface="Calibri"/>
            </a:endParaRPr>
          </a:p>
        </p:txBody>
      </p:sp>
      <p:sp>
        <p:nvSpPr>
          <p:cNvPr id="160" name="Google Shape;160;p17"/>
          <p:cNvSpPr txBox="1"/>
          <p:nvPr/>
        </p:nvSpPr>
        <p:spPr>
          <a:xfrm>
            <a:off x="9344175" y="2077550"/>
            <a:ext cx="4284600" cy="1262100"/>
          </a:xfrm>
          <a:prstGeom prst="rect">
            <a:avLst/>
          </a:prstGeom>
          <a:noFill/>
          <a:ln>
            <a:noFill/>
          </a:ln>
        </p:spPr>
        <p:txBody>
          <a:bodyPr anchorCtr="0" anchor="t" bIns="91425" lIns="91425" spcFirstLastPara="1" rIns="91425" wrap="square" tIns="91425">
            <a:spAutoFit/>
          </a:bodyPr>
          <a:lstStyle/>
          <a:p>
            <a:pPr indent="-317500" lvl="0" marL="457200" rtl="0" algn="l">
              <a:spcBef>
                <a:spcPts val="0"/>
              </a:spcBef>
              <a:spcAft>
                <a:spcPts val="0"/>
              </a:spcAft>
              <a:buSzPts val="1400"/>
              <a:buFont typeface="Calibri"/>
              <a:buChar char="-"/>
            </a:pPr>
            <a:r>
              <a:rPr lang="en">
                <a:latin typeface="Calibri"/>
                <a:ea typeface="Calibri"/>
                <a:cs typeface="Calibri"/>
                <a:sym typeface="Calibri"/>
              </a:rPr>
              <a:t>Market size = Import - (Export + Re-export)</a:t>
            </a:r>
            <a:endParaRPr>
              <a:latin typeface="Calibri"/>
              <a:ea typeface="Calibri"/>
              <a:cs typeface="Calibri"/>
              <a:sym typeface="Calibri"/>
            </a:endParaRPr>
          </a:p>
          <a:p>
            <a:pPr indent="-317500" lvl="0" marL="457200" rtl="0" algn="l">
              <a:spcBef>
                <a:spcPts val="0"/>
              </a:spcBef>
              <a:spcAft>
                <a:spcPts val="0"/>
              </a:spcAft>
              <a:buSzPts val="1400"/>
              <a:buFont typeface="Calibri"/>
              <a:buChar char="-"/>
            </a:pPr>
            <a:r>
              <a:rPr lang="en">
                <a:latin typeface="Calibri"/>
                <a:ea typeface="Calibri"/>
                <a:cs typeface="Calibri"/>
                <a:sym typeface="Calibri"/>
              </a:rPr>
              <a:t>Rebounce in 2020</a:t>
            </a:r>
            <a:endParaRPr>
              <a:latin typeface="Calibri"/>
              <a:ea typeface="Calibri"/>
              <a:cs typeface="Calibri"/>
              <a:sym typeface="Calibri"/>
            </a:endParaRPr>
          </a:p>
          <a:p>
            <a:pPr indent="-317500" lvl="0" marL="457200" rtl="0" algn="l">
              <a:spcBef>
                <a:spcPts val="0"/>
              </a:spcBef>
              <a:spcAft>
                <a:spcPts val="0"/>
              </a:spcAft>
              <a:buSzPts val="1400"/>
              <a:buFont typeface="Calibri"/>
              <a:buChar char="-"/>
            </a:pPr>
            <a:r>
              <a:rPr lang="en">
                <a:latin typeface="Calibri"/>
                <a:ea typeface="Calibri"/>
                <a:cs typeface="Calibri"/>
                <a:sym typeface="Calibri"/>
              </a:rPr>
              <a:t>Market size is estimated to be growing rapidly</a:t>
            </a:r>
            <a:endParaRPr>
              <a:latin typeface="Calibri"/>
              <a:ea typeface="Calibri"/>
              <a:cs typeface="Calibri"/>
              <a:sym typeface="Calibri"/>
            </a:endParaRPr>
          </a:p>
          <a:p>
            <a:pPr indent="0" lvl="0" marL="0" rtl="0" algn="l">
              <a:spcBef>
                <a:spcPts val="0"/>
              </a:spcBef>
              <a:spcAft>
                <a:spcPts val="0"/>
              </a:spcAft>
              <a:buNone/>
            </a:pPr>
            <a:r>
              <a:t/>
            </a:r>
            <a:endParaRPr>
              <a:latin typeface="Calibri"/>
              <a:ea typeface="Calibri"/>
              <a:cs typeface="Calibri"/>
              <a:sym typeface="Calibri"/>
            </a:endParaRPr>
          </a:p>
          <a:p>
            <a:pPr indent="0" lvl="0" marL="0" rtl="0" algn="l">
              <a:spcBef>
                <a:spcPts val="0"/>
              </a:spcBef>
              <a:spcAft>
                <a:spcPts val="0"/>
              </a:spcAft>
              <a:buNone/>
            </a:pPr>
            <a:r>
              <a:t/>
            </a:r>
            <a:endParaRPr>
              <a:latin typeface="Calibri"/>
              <a:ea typeface="Calibri"/>
              <a:cs typeface="Calibri"/>
              <a:sym typeface="Calibri"/>
            </a:endParaRPr>
          </a:p>
        </p:txBody>
      </p:sp>
      <p:sp>
        <p:nvSpPr>
          <p:cNvPr id="161" name="Google Shape;161;p17"/>
          <p:cNvSpPr txBox="1"/>
          <p:nvPr/>
        </p:nvSpPr>
        <p:spPr>
          <a:xfrm>
            <a:off x="6301025" y="2809263"/>
            <a:ext cx="2226300" cy="3693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1200"/>
              </a:spcAft>
              <a:buNone/>
            </a:pPr>
            <a:r>
              <a:rPr lang="en" sz="1200">
                <a:solidFill>
                  <a:srgbClr val="030303"/>
                </a:solidFill>
                <a:latin typeface="Calibri"/>
                <a:ea typeface="Calibri"/>
                <a:cs typeface="Calibri"/>
                <a:sym typeface="Calibri"/>
              </a:rPr>
              <a:t>Source: Constructed by author </a:t>
            </a:r>
            <a:endParaRPr sz="1200">
              <a:solidFill>
                <a:srgbClr val="030303"/>
              </a:solidFill>
              <a:latin typeface="Calibri"/>
              <a:ea typeface="Calibri"/>
              <a:cs typeface="Calibri"/>
              <a:sym typeface="Calibri"/>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5" name="Shape 165"/>
        <p:cNvGrpSpPr/>
        <p:nvPr/>
      </p:nvGrpSpPr>
      <p:grpSpPr>
        <a:xfrm>
          <a:off x="0" y="0"/>
          <a:ext cx="0" cy="0"/>
          <a:chOff x="0" y="0"/>
          <a:chExt cx="0" cy="0"/>
        </a:xfrm>
      </p:grpSpPr>
      <p:sp>
        <p:nvSpPr>
          <p:cNvPr id="166" name="Google Shape;166;p18"/>
          <p:cNvSpPr txBox="1"/>
          <p:nvPr>
            <p:ph type="title"/>
          </p:nvPr>
        </p:nvSpPr>
        <p:spPr>
          <a:xfrm>
            <a:off x="819150" y="845600"/>
            <a:ext cx="7505700" cy="9546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1.3 Sales performance of Colourmix</a:t>
            </a:r>
            <a:endParaRPr/>
          </a:p>
        </p:txBody>
      </p:sp>
      <p:graphicFrame>
        <p:nvGraphicFramePr>
          <p:cNvPr id="167" name="Google Shape;167;p18"/>
          <p:cNvGraphicFramePr/>
          <p:nvPr/>
        </p:nvGraphicFramePr>
        <p:xfrm>
          <a:off x="952500" y="1800200"/>
          <a:ext cx="3000000" cy="3000000"/>
        </p:xfrm>
        <a:graphic>
          <a:graphicData uri="http://schemas.openxmlformats.org/drawingml/2006/table">
            <a:tbl>
              <a:tblPr>
                <a:noFill/>
                <a:tableStyleId>{0139CC4F-8A50-475C-9678-4CD7B68DC63F}</a:tableStyleId>
              </a:tblPr>
              <a:tblGrid>
                <a:gridCol w="1809750"/>
                <a:gridCol w="1809750"/>
                <a:gridCol w="1809750"/>
                <a:gridCol w="1809750"/>
              </a:tblGrid>
              <a:tr h="381000">
                <a:tc>
                  <a:txBody>
                    <a:bodyPr/>
                    <a:lstStyle/>
                    <a:p>
                      <a:pPr indent="0" lvl="0" marL="0" rtl="0" algn="l">
                        <a:spcBef>
                          <a:spcPts val="0"/>
                        </a:spcBef>
                        <a:spcAft>
                          <a:spcPts val="0"/>
                        </a:spcAft>
                        <a:buNone/>
                      </a:pPr>
                      <a:r>
                        <a:t/>
                      </a:r>
                      <a:endParaRPr sz="1200"/>
                    </a:p>
                  </a:txBody>
                  <a:tcPr marT="91425" marB="91425" marR="91425" marL="91425"/>
                </a:tc>
                <a:tc>
                  <a:txBody>
                    <a:bodyPr/>
                    <a:lstStyle/>
                    <a:p>
                      <a:pPr indent="0" lvl="0" marL="0" rtl="0" algn="l">
                        <a:spcBef>
                          <a:spcPts val="0"/>
                        </a:spcBef>
                        <a:spcAft>
                          <a:spcPts val="0"/>
                        </a:spcAft>
                        <a:buNone/>
                      </a:pPr>
                      <a:r>
                        <a:rPr lang="en" sz="1200"/>
                        <a:t>2019</a:t>
                      </a:r>
                      <a:endParaRPr sz="1200"/>
                    </a:p>
                    <a:p>
                      <a:pPr indent="0" lvl="0" marL="0" rtl="0" algn="l">
                        <a:spcBef>
                          <a:spcPts val="0"/>
                        </a:spcBef>
                        <a:spcAft>
                          <a:spcPts val="0"/>
                        </a:spcAft>
                        <a:buNone/>
                      </a:pPr>
                      <a:r>
                        <a:rPr lang="en" sz="500"/>
                        <a:t>(Colourmix, 2019)</a:t>
                      </a:r>
                      <a:endParaRPr sz="500"/>
                    </a:p>
                  </a:txBody>
                  <a:tcPr marT="91425" marB="91425" marR="91425" marL="91425"/>
                </a:tc>
                <a:tc>
                  <a:txBody>
                    <a:bodyPr/>
                    <a:lstStyle/>
                    <a:p>
                      <a:pPr indent="0" lvl="0" marL="0" rtl="0" algn="l">
                        <a:spcBef>
                          <a:spcPts val="0"/>
                        </a:spcBef>
                        <a:spcAft>
                          <a:spcPts val="0"/>
                        </a:spcAft>
                        <a:buNone/>
                      </a:pPr>
                      <a:r>
                        <a:rPr lang="en" sz="1200"/>
                        <a:t>2020</a:t>
                      </a:r>
                      <a:endParaRPr sz="1200"/>
                    </a:p>
                    <a:p>
                      <a:pPr indent="0" lvl="0" marL="0" rtl="0" algn="l">
                        <a:spcBef>
                          <a:spcPts val="0"/>
                        </a:spcBef>
                        <a:spcAft>
                          <a:spcPts val="0"/>
                        </a:spcAft>
                        <a:buNone/>
                      </a:pPr>
                      <a:r>
                        <a:rPr lang="en" sz="500"/>
                        <a:t>(Colourmix, 2020)</a:t>
                      </a:r>
                      <a:endParaRPr sz="500"/>
                    </a:p>
                  </a:txBody>
                  <a:tcPr marT="91425" marB="91425" marR="91425" marL="91425"/>
                </a:tc>
                <a:tc>
                  <a:txBody>
                    <a:bodyPr/>
                    <a:lstStyle/>
                    <a:p>
                      <a:pPr indent="0" lvl="0" marL="0" rtl="0" algn="l">
                        <a:spcBef>
                          <a:spcPts val="0"/>
                        </a:spcBef>
                        <a:spcAft>
                          <a:spcPts val="0"/>
                        </a:spcAft>
                        <a:buNone/>
                      </a:pPr>
                      <a:r>
                        <a:rPr lang="en" sz="1200"/>
                        <a:t>2021</a:t>
                      </a:r>
                      <a:endParaRPr sz="1200"/>
                    </a:p>
                    <a:p>
                      <a:pPr indent="0" lvl="0" marL="0" rtl="0" algn="l">
                        <a:spcBef>
                          <a:spcPts val="0"/>
                        </a:spcBef>
                        <a:spcAft>
                          <a:spcPts val="0"/>
                        </a:spcAft>
                        <a:buNone/>
                      </a:pPr>
                      <a:r>
                        <a:rPr lang="en" sz="500"/>
                        <a:t>(Colourmix, 2021)</a:t>
                      </a:r>
                      <a:endParaRPr sz="500"/>
                    </a:p>
                  </a:txBody>
                  <a:tcPr marT="91425" marB="91425" marR="91425" marL="91425"/>
                </a:tc>
              </a:tr>
              <a:tr h="381000">
                <a:tc>
                  <a:txBody>
                    <a:bodyPr/>
                    <a:lstStyle/>
                    <a:p>
                      <a:pPr indent="0" lvl="0" marL="0" rtl="0" algn="l">
                        <a:spcBef>
                          <a:spcPts val="0"/>
                        </a:spcBef>
                        <a:spcAft>
                          <a:spcPts val="0"/>
                        </a:spcAft>
                        <a:buNone/>
                      </a:pPr>
                      <a:r>
                        <a:rPr lang="en" sz="1200"/>
                        <a:t>Turnover (HKD)</a:t>
                      </a:r>
                      <a:endParaRPr sz="1200"/>
                    </a:p>
                  </a:txBody>
                  <a:tcPr marT="91425" marB="91425" marR="91425" marL="91425"/>
                </a:tc>
                <a:tc>
                  <a:txBody>
                    <a:bodyPr/>
                    <a:lstStyle/>
                    <a:p>
                      <a:pPr indent="0" lvl="0" marL="0" rtl="0" algn="l">
                        <a:spcBef>
                          <a:spcPts val="0"/>
                        </a:spcBef>
                        <a:spcAft>
                          <a:spcPts val="0"/>
                        </a:spcAft>
                        <a:buNone/>
                      </a:pPr>
                      <a:r>
                        <a:rPr lang="en" sz="1200"/>
                        <a:t>$1,408.3</a:t>
                      </a:r>
                      <a:endParaRPr sz="1200"/>
                    </a:p>
                  </a:txBody>
                  <a:tcPr marT="91425" marB="91425" marR="91425" marL="91425"/>
                </a:tc>
                <a:tc>
                  <a:txBody>
                    <a:bodyPr/>
                    <a:lstStyle/>
                    <a:p>
                      <a:pPr indent="0" lvl="0" marL="0" rtl="0" algn="l">
                        <a:spcBef>
                          <a:spcPts val="0"/>
                        </a:spcBef>
                        <a:spcAft>
                          <a:spcPts val="0"/>
                        </a:spcAft>
                        <a:buNone/>
                      </a:pPr>
                      <a:r>
                        <a:rPr lang="en" sz="1200"/>
                        <a:t>$836.0</a:t>
                      </a:r>
                      <a:endParaRPr sz="1200"/>
                    </a:p>
                  </a:txBody>
                  <a:tcPr marT="91425" marB="91425" marR="91425" marL="91425"/>
                </a:tc>
                <a:tc>
                  <a:txBody>
                    <a:bodyPr/>
                    <a:lstStyle/>
                    <a:p>
                      <a:pPr indent="0" lvl="0" marL="0" rtl="0" algn="l">
                        <a:spcBef>
                          <a:spcPts val="0"/>
                        </a:spcBef>
                        <a:spcAft>
                          <a:spcPts val="0"/>
                        </a:spcAft>
                        <a:buNone/>
                      </a:pPr>
                      <a:r>
                        <a:rPr lang="en" sz="1200"/>
                        <a:t>$351.6</a:t>
                      </a:r>
                      <a:endParaRPr sz="1200"/>
                    </a:p>
                  </a:txBody>
                  <a:tcPr marT="91425" marB="91425" marR="91425" marL="91425"/>
                </a:tc>
              </a:tr>
              <a:tr h="381000">
                <a:tc>
                  <a:txBody>
                    <a:bodyPr/>
                    <a:lstStyle/>
                    <a:p>
                      <a:pPr indent="0" lvl="0" marL="0" rtl="0" algn="l">
                        <a:spcBef>
                          <a:spcPts val="0"/>
                        </a:spcBef>
                        <a:spcAft>
                          <a:spcPts val="0"/>
                        </a:spcAft>
                        <a:buNone/>
                      </a:pPr>
                      <a:r>
                        <a:rPr lang="en" sz="1200"/>
                        <a:t>Growth vs previous year</a:t>
                      </a:r>
                      <a:endParaRPr sz="1200"/>
                    </a:p>
                  </a:txBody>
                  <a:tcPr marT="91425" marB="91425" marR="91425" marL="91425"/>
                </a:tc>
                <a:tc>
                  <a:txBody>
                    <a:bodyPr/>
                    <a:lstStyle/>
                    <a:p>
                      <a:pPr indent="0" lvl="0" marL="0" rtl="0" algn="l">
                        <a:spcBef>
                          <a:spcPts val="0"/>
                        </a:spcBef>
                        <a:spcAft>
                          <a:spcPts val="0"/>
                        </a:spcAft>
                        <a:buNone/>
                      </a:pPr>
                      <a:r>
                        <a:rPr lang="en" sz="1200"/>
                        <a:t>-10.5%</a:t>
                      </a:r>
                      <a:endParaRPr sz="1200"/>
                    </a:p>
                  </a:txBody>
                  <a:tcPr marT="91425" marB="91425" marR="91425" marL="91425"/>
                </a:tc>
                <a:tc>
                  <a:txBody>
                    <a:bodyPr/>
                    <a:lstStyle/>
                    <a:p>
                      <a:pPr indent="0" lvl="0" marL="0" rtl="0" algn="l">
                        <a:spcBef>
                          <a:spcPts val="0"/>
                        </a:spcBef>
                        <a:spcAft>
                          <a:spcPts val="0"/>
                        </a:spcAft>
                        <a:buNone/>
                      </a:pPr>
                      <a:r>
                        <a:rPr b="1" lang="en" sz="1200"/>
                        <a:t>-40.6%</a:t>
                      </a:r>
                      <a:endParaRPr b="1" sz="1200"/>
                    </a:p>
                  </a:txBody>
                  <a:tcPr marT="91425" marB="91425" marR="91425" marL="91425"/>
                </a:tc>
                <a:tc>
                  <a:txBody>
                    <a:bodyPr/>
                    <a:lstStyle/>
                    <a:p>
                      <a:pPr indent="0" lvl="0" marL="0" rtl="0" algn="l">
                        <a:spcBef>
                          <a:spcPts val="0"/>
                        </a:spcBef>
                        <a:spcAft>
                          <a:spcPts val="0"/>
                        </a:spcAft>
                        <a:buNone/>
                      </a:pPr>
                      <a:r>
                        <a:rPr b="1" lang="en" sz="1200"/>
                        <a:t>-57.9%</a:t>
                      </a:r>
                      <a:endParaRPr b="1" sz="1200"/>
                    </a:p>
                  </a:txBody>
                  <a:tcPr marT="91425" marB="91425" marR="91425" marL="91425"/>
                </a:tc>
              </a:tr>
            </a:tbl>
          </a:graphicData>
        </a:graphic>
      </p:graphicFrame>
      <p:sp>
        <p:nvSpPr>
          <p:cNvPr id="168" name="Google Shape;168;p18"/>
          <p:cNvSpPr txBox="1"/>
          <p:nvPr/>
        </p:nvSpPr>
        <p:spPr>
          <a:xfrm>
            <a:off x="952500" y="3140125"/>
            <a:ext cx="3336300" cy="3693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1200"/>
              </a:spcAft>
              <a:buNone/>
            </a:pPr>
            <a:r>
              <a:rPr lang="en" sz="1200">
                <a:solidFill>
                  <a:schemeClr val="dk2"/>
                </a:solidFill>
                <a:latin typeface="Calibri"/>
                <a:ea typeface="Calibri"/>
                <a:cs typeface="Calibri"/>
                <a:sym typeface="Calibri"/>
              </a:rPr>
              <a:t>Unit: in HKD million</a:t>
            </a:r>
            <a:endParaRPr sz="1200"/>
          </a:p>
        </p:txBody>
      </p:sp>
      <p:sp>
        <p:nvSpPr>
          <p:cNvPr id="169" name="Google Shape;169;p18"/>
          <p:cNvSpPr txBox="1"/>
          <p:nvPr/>
        </p:nvSpPr>
        <p:spPr>
          <a:xfrm>
            <a:off x="875150" y="1430900"/>
            <a:ext cx="4456500" cy="5502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1200"/>
              </a:spcAft>
              <a:buNone/>
            </a:pPr>
            <a:r>
              <a:rPr lang="en" sz="1200">
                <a:solidFill>
                  <a:srgbClr val="030303"/>
                </a:solidFill>
                <a:latin typeface="Calibri"/>
                <a:ea typeface="Calibri"/>
                <a:cs typeface="Calibri"/>
                <a:sym typeface="Calibri"/>
              </a:rPr>
              <a:t>Table 1.2: Turnover of Colourmix from 2019 to 2021</a:t>
            </a:r>
            <a:endParaRPr sz="1200">
              <a:solidFill>
                <a:srgbClr val="030303"/>
              </a:solidFill>
              <a:latin typeface="Calibri"/>
              <a:ea typeface="Calibri"/>
              <a:cs typeface="Calibri"/>
              <a:sym typeface="Calibri"/>
            </a:endParaRPr>
          </a:p>
        </p:txBody>
      </p:sp>
      <p:sp>
        <p:nvSpPr>
          <p:cNvPr id="170" name="Google Shape;170;p18"/>
          <p:cNvSpPr txBox="1"/>
          <p:nvPr/>
        </p:nvSpPr>
        <p:spPr>
          <a:xfrm>
            <a:off x="6217025" y="3146163"/>
            <a:ext cx="2226300" cy="3693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1200"/>
              </a:spcAft>
              <a:buNone/>
            </a:pPr>
            <a:r>
              <a:rPr lang="en" sz="1200">
                <a:solidFill>
                  <a:srgbClr val="030303"/>
                </a:solidFill>
                <a:latin typeface="Calibri"/>
                <a:ea typeface="Calibri"/>
                <a:cs typeface="Calibri"/>
                <a:sym typeface="Calibri"/>
              </a:rPr>
              <a:t>Source: Constructed by author </a:t>
            </a:r>
            <a:endParaRPr sz="1200">
              <a:solidFill>
                <a:srgbClr val="030303"/>
              </a:solidFill>
              <a:latin typeface="Calibri"/>
              <a:ea typeface="Calibri"/>
              <a:cs typeface="Calibri"/>
              <a:sym typeface="Calibri"/>
            </a:endParaRPr>
          </a:p>
        </p:txBody>
      </p:sp>
      <p:sp>
        <p:nvSpPr>
          <p:cNvPr id="171" name="Google Shape;171;p18"/>
          <p:cNvSpPr txBox="1"/>
          <p:nvPr/>
        </p:nvSpPr>
        <p:spPr>
          <a:xfrm>
            <a:off x="875150" y="3646175"/>
            <a:ext cx="7607700" cy="615600"/>
          </a:xfrm>
          <a:prstGeom prst="rect">
            <a:avLst/>
          </a:prstGeom>
          <a:noFill/>
          <a:ln>
            <a:noFill/>
          </a:ln>
        </p:spPr>
        <p:txBody>
          <a:bodyPr anchorCtr="0" anchor="t" bIns="91425" lIns="91425" spcFirstLastPara="1" rIns="91425" wrap="square" tIns="91425">
            <a:spAutoFit/>
          </a:bodyPr>
          <a:lstStyle/>
          <a:p>
            <a:pPr indent="-317500" lvl="0" marL="457200" rtl="0" algn="l">
              <a:spcBef>
                <a:spcPts val="0"/>
              </a:spcBef>
              <a:spcAft>
                <a:spcPts val="0"/>
              </a:spcAft>
              <a:buSzPts val="1400"/>
              <a:buFont typeface="Calibri"/>
              <a:buChar char="●"/>
            </a:pPr>
            <a:r>
              <a:rPr lang="en">
                <a:latin typeface="Calibri"/>
                <a:ea typeface="Calibri"/>
                <a:cs typeface="Calibri"/>
                <a:sym typeface="Calibri"/>
              </a:rPr>
              <a:t>The turnover of Colourmix is getting </a:t>
            </a:r>
            <a:r>
              <a:rPr b="1" lang="en">
                <a:latin typeface="Calibri"/>
                <a:ea typeface="Calibri"/>
                <a:cs typeface="Calibri"/>
                <a:sym typeface="Calibri"/>
              </a:rPr>
              <a:t>extra worse</a:t>
            </a:r>
            <a:r>
              <a:rPr lang="en">
                <a:latin typeface="Calibri"/>
                <a:ea typeface="Calibri"/>
                <a:cs typeface="Calibri"/>
                <a:sym typeface="Calibri"/>
              </a:rPr>
              <a:t> since 2019. It is facing the greatest challenge in sales performance now.</a:t>
            </a:r>
            <a:endParaRPr>
              <a:latin typeface="Calibri"/>
              <a:ea typeface="Calibri"/>
              <a:cs typeface="Calibri"/>
              <a:sym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5" name="Shape 175"/>
        <p:cNvGrpSpPr/>
        <p:nvPr/>
      </p:nvGrpSpPr>
      <p:grpSpPr>
        <a:xfrm>
          <a:off x="0" y="0"/>
          <a:ext cx="0" cy="0"/>
          <a:chOff x="0" y="0"/>
          <a:chExt cx="0" cy="0"/>
        </a:xfrm>
      </p:grpSpPr>
      <p:sp>
        <p:nvSpPr>
          <p:cNvPr id="176" name="Google Shape;176;p19"/>
          <p:cNvSpPr txBox="1"/>
          <p:nvPr>
            <p:ph type="title"/>
          </p:nvPr>
        </p:nvSpPr>
        <p:spPr>
          <a:xfrm>
            <a:off x="409650" y="279400"/>
            <a:ext cx="8324700" cy="9546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1.4 Cosmetics E-commerce Sales in Hong Kong</a:t>
            </a:r>
            <a:endParaRPr/>
          </a:p>
        </p:txBody>
      </p:sp>
      <p:sp>
        <p:nvSpPr>
          <p:cNvPr id="177" name="Google Shape;177;p19"/>
          <p:cNvSpPr txBox="1"/>
          <p:nvPr>
            <p:ph idx="1" type="body"/>
          </p:nvPr>
        </p:nvSpPr>
        <p:spPr>
          <a:xfrm>
            <a:off x="5614425" y="1233998"/>
            <a:ext cx="2754600" cy="3163200"/>
          </a:xfrm>
          <a:prstGeom prst="rect">
            <a:avLst/>
          </a:prstGeom>
        </p:spPr>
        <p:txBody>
          <a:bodyPr anchorCtr="0" anchor="t" bIns="91425" lIns="91425" spcFirstLastPara="1" rIns="91425" wrap="square" tIns="91425">
            <a:normAutofit/>
          </a:bodyPr>
          <a:lstStyle/>
          <a:p>
            <a:pPr indent="-311150" lvl="0" marL="457200" rtl="0" algn="l">
              <a:spcBef>
                <a:spcPts val="0"/>
              </a:spcBef>
              <a:spcAft>
                <a:spcPts val="0"/>
              </a:spcAft>
              <a:buSzPts val="1300"/>
              <a:buChar char="●"/>
            </a:pPr>
            <a:r>
              <a:rPr lang="en"/>
              <a:t>229% growth from 2014 to 2019</a:t>
            </a:r>
            <a:endParaRPr/>
          </a:p>
          <a:p>
            <a:pPr indent="-311150" lvl="0" marL="457200" rtl="0" algn="l">
              <a:spcBef>
                <a:spcPts val="0"/>
              </a:spcBef>
              <a:spcAft>
                <a:spcPts val="0"/>
              </a:spcAft>
              <a:buSzPts val="1300"/>
              <a:buChar char="●"/>
            </a:pPr>
            <a:r>
              <a:rPr lang="en"/>
              <a:t>Trend keeps on increasing</a:t>
            </a:r>
            <a:endParaRPr/>
          </a:p>
          <a:p>
            <a:pPr indent="-311150" lvl="0" marL="457200" rtl="0" algn="l">
              <a:spcBef>
                <a:spcPts val="0"/>
              </a:spcBef>
              <a:spcAft>
                <a:spcPts val="0"/>
              </a:spcAft>
              <a:buSzPts val="1300"/>
              <a:buChar char="●"/>
            </a:pPr>
            <a:r>
              <a:rPr lang="en"/>
              <a:t>Estimate cosmetic </a:t>
            </a:r>
            <a:r>
              <a:rPr lang="en"/>
              <a:t>e-commerce </a:t>
            </a:r>
            <a:r>
              <a:rPr lang="en"/>
              <a:t>sales value will grow </a:t>
            </a:r>
            <a:r>
              <a:rPr lang="en"/>
              <a:t>rapidly</a:t>
            </a:r>
            <a:endParaRPr/>
          </a:p>
          <a:p>
            <a:pPr indent="-311150" lvl="0" marL="457200" rtl="0" algn="l">
              <a:spcBef>
                <a:spcPts val="0"/>
              </a:spcBef>
              <a:spcAft>
                <a:spcPts val="0"/>
              </a:spcAft>
              <a:buSzPts val="1300"/>
              <a:buChar char="●"/>
            </a:pPr>
            <a:r>
              <a:rPr lang="en"/>
              <a:t>Public spent more time at home during the pandemic</a:t>
            </a:r>
            <a:endParaRPr/>
          </a:p>
          <a:p>
            <a:pPr indent="-311150" lvl="0" marL="457200" rtl="0" algn="l">
              <a:spcBef>
                <a:spcPts val="0"/>
              </a:spcBef>
              <a:spcAft>
                <a:spcPts val="0"/>
              </a:spcAft>
              <a:buSzPts val="1300"/>
              <a:buChar char="●"/>
            </a:pPr>
            <a:r>
              <a:rPr lang="en"/>
              <a:t>Willing to purchase products online</a:t>
            </a:r>
            <a:endParaRPr/>
          </a:p>
          <a:p>
            <a:pPr indent="0" lvl="0" marL="457200" rtl="0" algn="l">
              <a:spcBef>
                <a:spcPts val="1200"/>
              </a:spcBef>
              <a:spcAft>
                <a:spcPts val="1200"/>
              </a:spcAft>
              <a:buNone/>
            </a:pPr>
            <a:r>
              <a:t/>
            </a:r>
            <a:endParaRPr/>
          </a:p>
        </p:txBody>
      </p:sp>
      <p:pic>
        <p:nvPicPr>
          <p:cNvPr id="178" name="Google Shape;178;p19"/>
          <p:cNvPicPr preferRelativeResize="0"/>
          <p:nvPr/>
        </p:nvPicPr>
        <p:blipFill>
          <a:blip r:embed="rId3">
            <a:alphaModFix/>
          </a:blip>
          <a:stretch>
            <a:fillRect/>
          </a:stretch>
        </p:blipFill>
        <p:spPr>
          <a:xfrm>
            <a:off x="345050" y="1105425"/>
            <a:ext cx="5116326" cy="3821525"/>
          </a:xfrm>
          <a:prstGeom prst="rect">
            <a:avLst/>
          </a:prstGeom>
          <a:noFill/>
          <a:ln>
            <a:noFill/>
          </a:ln>
        </p:spPr>
      </p:pic>
      <p:sp>
        <p:nvSpPr>
          <p:cNvPr id="179" name="Google Shape;179;p19"/>
          <p:cNvSpPr/>
          <p:nvPr/>
        </p:nvSpPr>
        <p:spPr>
          <a:xfrm>
            <a:off x="3280700" y="1661625"/>
            <a:ext cx="1983000" cy="2623800"/>
          </a:xfrm>
          <a:prstGeom prst="rect">
            <a:avLst/>
          </a:prstGeom>
          <a:noFill/>
          <a:ln cap="flat" cmpd="sng" w="38100">
            <a:solidFill>
              <a:srgbClr val="FFFF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0" name="Google Shape;180;p19"/>
          <p:cNvSpPr txBox="1"/>
          <p:nvPr/>
        </p:nvSpPr>
        <p:spPr>
          <a:xfrm>
            <a:off x="4535050" y="1401850"/>
            <a:ext cx="728700" cy="3693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200">
                <a:latin typeface="Calibri"/>
                <a:ea typeface="Calibri"/>
                <a:cs typeface="Calibri"/>
                <a:sym typeface="Calibri"/>
              </a:rPr>
              <a:t>Forecast</a:t>
            </a:r>
            <a:endParaRPr sz="1200">
              <a:latin typeface="Calibri"/>
              <a:ea typeface="Calibri"/>
              <a:cs typeface="Calibri"/>
              <a:sym typeface="Calibri"/>
            </a:endParaRPr>
          </a:p>
        </p:txBody>
      </p:sp>
      <p:cxnSp>
        <p:nvCxnSpPr>
          <p:cNvPr id="181" name="Google Shape;181;p19"/>
          <p:cNvCxnSpPr/>
          <p:nvPr/>
        </p:nvCxnSpPr>
        <p:spPr>
          <a:xfrm flipH="1" rot="10800000">
            <a:off x="1004650" y="3193425"/>
            <a:ext cx="2080200" cy="629700"/>
          </a:xfrm>
          <a:prstGeom prst="straightConnector1">
            <a:avLst/>
          </a:prstGeom>
          <a:noFill/>
          <a:ln cap="flat" cmpd="sng" w="28575">
            <a:solidFill>
              <a:srgbClr val="FF9900"/>
            </a:solidFill>
            <a:prstDash val="solid"/>
            <a:round/>
            <a:headEnd len="med" w="med" type="none"/>
            <a:tailEnd len="med" w="med" type="triangle"/>
          </a:ln>
        </p:spPr>
      </p:cxnSp>
      <p:cxnSp>
        <p:nvCxnSpPr>
          <p:cNvPr id="182" name="Google Shape;182;p19"/>
          <p:cNvCxnSpPr/>
          <p:nvPr/>
        </p:nvCxnSpPr>
        <p:spPr>
          <a:xfrm flipH="1" rot="10800000">
            <a:off x="3452600" y="2035475"/>
            <a:ext cx="1683000" cy="1037700"/>
          </a:xfrm>
          <a:prstGeom prst="straightConnector1">
            <a:avLst/>
          </a:prstGeom>
          <a:noFill/>
          <a:ln cap="flat" cmpd="sng" w="28575">
            <a:solidFill>
              <a:srgbClr val="FFFF00"/>
            </a:solidFill>
            <a:prstDash val="solid"/>
            <a:round/>
            <a:headEnd len="med" w="med" type="none"/>
            <a:tailEnd len="med" w="med" type="triangle"/>
          </a:ln>
        </p:spPr>
      </p:cxnSp>
      <p:sp>
        <p:nvSpPr>
          <p:cNvPr id="183" name="Google Shape;183;p19"/>
          <p:cNvSpPr txBox="1"/>
          <p:nvPr/>
        </p:nvSpPr>
        <p:spPr>
          <a:xfrm>
            <a:off x="1328900" y="2361625"/>
            <a:ext cx="1515900" cy="6156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a:solidFill>
                  <a:srgbClr val="FF9900"/>
                </a:solidFill>
                <a:latin typeface="Calibri"/>
                <a:ea typeface="Calibri"/>
                <a:cs typeface="Calibri"/>
                <a:sym typeface="Calibri"/>
              </a:rPr>
              <a:t>Growth by 229% from 2014 - 2019 </a:t>
            </a:r>
            <a:endParaRPr>
              <a:solidFill>
                <a:srgbClr val="FF9900"/>
              </a:solidFill>
              <a:latin typeface="Calibri"/>
              <a:ea typeface="Calibri"/>
              <a:cs typeface="Calibri"/>
              <a:sym typeface="Calibri"/>
            </a:endParaRPr>
          </a:p>
        </p:txBody>
      </p:sp>
      <p:sp>
        <p:nvSpPr>
          <p:cNvPr id="184" name="Google Shape;184;p19"/>
          <p:cNvSpPr txBox="1"/>
          <p:nvPr/>
        </p:nvSpPr>
        <p:spPr>
          <a:xfrm>
            <a:off x="3280700" y="1596425"/>
            <a:ext cx="1450200" cy="6156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a:solidFill>
                  <a:srgbClr val="BF9000"/>
                </a:solidFill>
                <a:latin typeface="Calibri"/>
                <a:ea typeface="Calibri"/>
                <a:cs typeface="Calibri"/>
                <a:sym typeface="Calibri"/>
              </a:rPr>
              <a:t>Growth by 100% from 2020 - 2024</a:t>
            </a:r>
            <a:endParaRPr>
              <a:solidFill>
                <a:srgbClr val="BF9000"/>
              </a:solidFill>
              <a:latin typeface="Calibri"/>
              <a:ea typeface="Calibri"/>
              <a:cs typeface="Calibri"/>
              <a:sym typeface="Calibri"/>
            </a:endParaRPr>
          </a:p>
        </p:txBody>
      </p:sp>
      <p:sp>
        <p:nvSpPr>
          <p:cNvPr id="185" name="Google Shape;185;p19"/>
          <p:cNvSpPr txBox="1"/>
          <p:nvPr/>
        </p:nvSpPr>
        <p:spPr>
          <a:xfrm>
            <a:off x="5614425" y="4557650"/>
            <a:ext cx="3336300" cy="369300"/>
          </a:xfrm>
          <a:prstGeom prst="rect">
            <a:avLst/>
          </a:prstGeom>
          <a:noFill/>
          <a:ln>
            <a:noFill/>
          </a:ln>
        </p:spPr>
        <p:txBody>
          <a:bodyPr anchorCtr="0" anchor="t" bIns="91425" lIns="91425" spcFirstLastPara="1" rIns="91425" wrap="square" tIns="91425">
            <a:spAutoFit/>
          </a:bodyPr>
          <a:lstStyle/>
          <a:p>
            <a:pPr indent="0" lvl="0" marL="0" rtl="0" algn="r">
              <a:lnSpc>
                <a:spcPct val="115000"/>
              </a:lnSpc>
              <a:spcBef>
                <a:spcPts val="0"/>
              </a:spcBef>
              <a:spcAft>
                <a:spcPts val="1200"/>
              </a:spcAft>
              <a:buNone/>
            </a:pPr>
            <a:r>
              <a:rPr lang="en" sz="1200">
                <a:solidFill>
                  <a:schemeClr val="dk2"/>
                </a:solidFill>
                <a:latin typeface="Calibri"/>
                <a:ea typeface="Calibri"/>
                <a:cs typeface="Calibri"/>
                <a:sym typeface="Calibri"/>
              </a:rPr>
              <a:t>Source: Statista </a:t>
            </a:r>
            <a:r>
              <a:rPr lang="en" sz="1200">
                <a:solidFill>
                  <a:schemeClr val="dk2"/>
                </a:solidFill>
                <a:latin typeface="Calibri"/>
                <a:ea typeface="Calibri"/>
                <a:cs typeface="Calibri"/>
                <a:sym typeface="Calibri"/>
              </a:rPr>
              <a:t>(202</a:t>
            </a:r>
            <a:r>
              <a:rPr lang="en" sz="1200">
                <a:solidFill>
                  <a:schemeClr val="dk2"/>
                </a:solidFill>
                <a:latin typeface="Calibri"/>
                <a:ea typeface="Calibri"/>
                <a:cs typeface="Calibri"/>
                <a:sym typeface="Calibri"/>
              </a:rPr>
              <a:t>0)</a:t>
            </a:r>
            <a:endParaRPr sz="1200"/>
          </a:p>
        </p:txBody>
      </p:sp>
      <p:sp>
        <p:nvSpPr>
          <p:cNvPr id="186" name="Google Shape;186;p19"/>
          <p:cNvSpPr txBox="1"/>
          <p:nvPr/>
        </p:nvSpPr>
        <p:spPr>
          <a:xfrm>
            <a:off x="345113" y="810675"/>
            <a:ext cx="5116200" cy="5502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1200"/>
              </a:spcAft>
              <a:buNone/>
            </a:pPr>
            <a:r>
              <a:rPr lang="en" sz="1200">
                <a:solidFill>
                  <a:srgbClr val="030303"/>
                </a:solidFill>
                <a:latin typeface="Calibri"/>
                <a:ea typeface="Calibri"/>
                <a:cs typeface="Calibri"/>
                <a:sym typeface="Calibri"/>
              </a:rPr>
              <a:t>Figure </a:t>
            </a:r>
            <a:r>
              <a:rPr lang="en" sz="1200">
                <a:solidFill>
                  <a:srgbClr val="030303"/>
                </a:solidFill>
                <a:latin typeface="Calibri"/>
                <a:ea typeface="Calibri"/>
                <a:cs typeface="Calibri"/>
                <a:sym typeface="Calibri"/>
              </a:rPr>
              <a:t>1.1: Total e-commerce retail sales value of beauty products in Hong Kong</a:t>
            </a:r>
            <a:endParaRPr sz="1200">
              <a:solidFill>
                <a:srgbClr val="030303"/>
              </a:solidFill>
              <a:latin typeface="Calibri"/>
              <a:ea typeface="Calibri"/>
              <a:cs typeface="Calibri"/>
              <a:sym typeface="Calibri"/>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0" name="Shape 190"/>
        <p:cNvGrpSpPr/>
        <p:nvPr/>
      </p:nvGrpSpPr>
      <p:grpSpPr>
        <a:xfrm>
          <a:off x="0" y="0"/>
          <a:ext cx="0" cy="0"/>
          <a:chOff x="0" y="0"/>
          <a:chExt cx="0" cy="0"/>
        </a:xfrm>
      </p:grpSpPr>
      <p:sp>
        <p:nvSpPr>
          <p:cNvPr id="191" name="Google Shape;191;p20"/>
          <p:cNvSpPr txBox="1"/>
          <p:nvPr>
            <p:ph type="title"/>
          </p:nvPr>
        </p:nvSpPr>
        <p:spPr>
          <a:xfrm>
            <a:off x="819150" y="341525"/>
            <a:ext cx="7505700" cy="9546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1.5 PES</a:t>
            </a:r>
            <a:r>
              <a:rPr lang="en"/>
              <a:t>T Analysis </a:t>
            </a:r>
            <a:endParaRPr/>
          </a:p>
        </p:txBody>
      </p:sp>
      <p:graphicFrame>
        <p:nvGraphicFramePr>
          <p:cNvPr id="192" name="Google Shape;192;p20"/>
          <p:cNvGraphicFramePr/>
          <p:nvPr/>
        </p:nvGraphicFramePr>
        <p:xfrm>
          <a:off x="1880600" y="1590288"/>
          <a:ext cx="3000000" cy="3000000"/>
        </p:xfrm>
        <a:graphic>
          <a:graphicData uri="http://schemas.openxmlformats.org/drawingml/2006/table">
            <a:tbl>
              <a:tblPr>
                <a:noFill/>
                <a:tableStyleId>{0139CC4F-8A50-475C-9678-4CD7B68DC63F}</a:tableStyleId>
              </a:tblPr>
              <a:tblGrid>
                <a:gridCol w="2691400"/>
                <a:gridCol w="2691400"/>
              </a:tblGrid>
              <a:tr h="321375">
                <a:tc>
                  <a:txBody>
                    <a:bodyPr/>
                    <a:lstStyle/>
                    <a:p>
                      <a:pPr indent="0" lvl="0" marL="0" rtl="0" algn="l">
                        <a:spcBef>
                          <a:spcPts val="0"/>
                        </a:spcBef>
                        <a:spcAft>
                          <a:spcPts val="0"/>
                        </a:spcAft>
                        <a:buNone/>
                      </a:pPr>
                      <a:r>
                        <a:rPr lang="en" sz="900"/>
                        <a:t>Table 1.3 PEST analysis</a:t>
                      </a:r>
                      <a:endParaRPr sz="900"/>
                    </a:p>
                  </a:txBody>
                  <a:tcPr marT="91425" marB="91425" marR="91425" marL="91425">
                    <a:solidFill>
                      <a:srgbClr val="D5A6BD"/>
                    </a:solidFill>
                  </a:tcPr>
                </a:tc>
                <a:tc>
                  <a:txBody>
                    <a:bodyPr/>
                    <a:lstStyle/>
                    <a:p>
                      <a:pPr indent="0" lvl="0" marL="0" rtl="0" algn="l">
                        <a:spcBef>
                          <a:spcPts val="0"/>
                        </a:spcBef>
                        <a:spcAft>
                          <a:spcPts val="0"/>
                        </a:spcAft>
                        <a:buNone/>
                      </a:pPr>
                      <a:r>
                        <a:t/>
                      </a:r>
                      <a:endParaRPr sz="900"/>
                    </a:p>
                  </a:txBody>
                  <a:tcPr marT="91425" marB="91425" marR="91425" marL="91425">
                    <a:solidFill>
                      <a:srgbClr val="D5A6BD"/>
                    </a:solidFill>
                  </a:tcPr>
                </a:tc>
              </a:tr>
              <a:tr h="276375">
                <a:tc>
                  <a:txBody>
                    <a:bodyPr/>
                    <a:lstStyle/>
                    <a:p>
                      <a:pPr indent="0" lvl="0" marL="0" rtl="0" algn="l">
                        <a:spcBef>
                          <a:spcPts val="0"/>
                        </a:spcBef>
                        <a:spcAft>
                          <a:spcPts val="0"/>
                        </a:spcAft>
                        <a:buNone/>
                      </a:pPr>
                      <a:r>
                        <a:rPr b="1" lang="en" sz="900"/>
                        <a:t>Political</a:t>
                      </a:r>
                      <a:endParaRPr b="1" sz="900"/>
                    </a:p>
                  </a:txBody>
                  <a:tcPr marT="91425" marB="91425" marR="91425" marL="91425">
                    <a:solidFill>
                      <a:schemeClr val="lt2"/>
                    </a:solidFill>
                  </a:tcPr>
                </a:tc>
                <a:tc>
                  <a:txBody>
                    <a:bodyPr/>
                    <a:lstStyle/>
                    <a:p>
                      <a:pPr indent="0" lvl="0" marL="0" rtl="0" algn="l">
                        <a:spcBef>
                          <a:spcPts val="0"/>
                        </a:spcBef>
                        <a:spcAft>
                          <a:spcPts val="0"/>
                        </a:spcAft>
                        <a:buNone/>
                      </a:pPr>
                      <a:r>
                        <a:rPr b="1" lang="en" sz="900"/>
                        <a:t>Economic</a:t>
                      </a:r>
                      <a:endParaRPr b="1" sz="900"/>
                    </a:p>
                  </a:txBody>
                  <a:tcPr marT="91425" marB="91425" marR="91425" marL="91425">
                    <a:solidFill>
                      <a:schemeClr val="lt2"/>
                    </a:solidFill>
                  </a:tcPr>
                </a:tc>
              </a:tr>
              <a:tr h="734600">
                <a:tc>
                  <a:txBody>
                    <a:bodyPr/>
                    <a:lstStyle/>
                    <a:p>
                      <a:pPr indent="-285750" lvl="0" marL="457200" rtl="0" algn="l">
                        <a:spcBef>
                          <a:spcPts val="0"/>
                        </a:spcBef>
                        <a:spcAft>
                          <a:spcPts val="0"/>
                        </a:spcAft>
                        <a:buClr>
                          <a:srgbClr val="030303"/>
                        </a:buClr>
                        <a:buSzPts val="900"/>
                        <a:buChar char="●"/>
                      </a:pPr>
                      <a:r>
                        <a:rPr lang="en" sz="900">
                          <a:solidFill>
                            <a:srgbClr val="030303"/>
                          </a:solidFill>
                        </a:rPr>
                        <a:t>Social Distancing Measurement was tighten from Feb to Apr (The Government of the Hong Kong Special Administrative Region, 2022)</a:t>
                      </a:r>
                      <a:endParaRPr sz="900">
                        <a:solidFill>
                          <a:srgbClr val="030303"/>
                        </a:solidFill>
                      </a:endParaRPr>
                    </a:p>
                    <a:p>
                      <a:pPr indent="0" lvl="0" marL="457200" rtl="0" algn="l">
                        <a:spcBef>
                          <a:spcPts val="0"/>
                        </a:spcBef>
                        <a:spcAft>
                          <a:spcPts val="0"/>
                        </a:spcAft>
                        <a:buNone/>
                      </a:pPr>
                      <a:r>
                        <a:t/>
                      </a:r>
                      <a:endParaRPr sz="900">
                        <a:solidFill>
                          <a:srgbClr val="030303"/>
                        </a:solidFill>
                      </a:endParaRPr>
                    </a:p>
                  </a:txBody>
                  <a:tcPr marT="91425" marB="91425" marR="91425" marL="91425">
                    <a:solidFill>
                      <a:srgbClr val="D5A6BD"/>
                    </a:solidFill>
                  </a:tcPr>
                </a:tc>
                <a:tc>
                  <a:txBody>
                    <a:bodyPr/>
                    <a:lstStyle/>
                    <a:p>
                      <a:pPr indent="-285750" lvl="0" marL="457200" rtl="0" algn="l">
                        <a:spcBef>
                          <a:spcPts val="0"/>
                        </a:spcBef>
                        <a:spcAft>
                          <a:spcPts val="0"/>
                        </a:spcAft>
                        <a:buClr>
                          <a:srgbClr val="030303"/>
                        </a:buClr>
                        <a:buSzPts val="900"/>
                        <a:buChar char="●"/>
                      </a:pPr>
                      <a:r>
                        <a:rPr lang="en" sz="900">
                          <a:solidFill>
                            <a:srgbClr val="030303"/>
                          </a:solidFill>
                        </a:rPr>
                        <a:t>E-commerce’s sales value increasing since 2014 (Statista, 2020)</a:t>
                      </a:r>
                      <a:endParaRPr sz="900">
                        <a:solidFill>
                          <a:srgbClr val="030303"/>
                        </a:solidFill>
                      </a:endParaRPr>
                    </a:p>
                    <a:p>
                      <a:pPr indent="-285750" lvl="0" marL="457200" rtl="0" algn="l">
                        <a:spcBef>
                          <a:spcPts val="0"/>
                        </a:spcBef>
                        <a:spcAft>
                          <a:spcPts val="0"/>
                        </a:spcAft>
                        <a:buClr>
                          <a:srgbClr val="030303"/>
                        </a:buClr>
                        <a:buSzPts val="900"/>
                        <a:buChar char="●"/>
                      </a:pPr>
                      <a:r>
                        <a:rPr lang="en" sz="900">
                          <a:solidFill>
                            <a:srgbClr val="030303"/>
                          </a:solidFill>
                        </a:rPr>
                        <a:t>Market Size of cosmetic industry is increasing as well (</a:t>
                      </a:r>
                      <a:r>
                        <a:rPr lang="en" sz="900">
                          <a:solidFill>
                            <a:srgbClr val="030303"/>
                          </a:solidFill>
                        </a:rPr>
                        <a:t>The International Trade Administration (2022)</a:t>
                      </a:r>
                      <a:endParaRPr sz="900">
                        <a:solidFill>
                          <a:srgbClr val="030303"/>
                        </a:solidFill>
                      </a:endParaRPr>
                    </a:p>
                  </a:txBody>
                  <a:tcPr marT="91425" marB="91425" marR="91425" marL="91425">
                    <a:solidFill>
                      <a:srgbClr val="D5A6BD"/>
                    </a:solidFill>
                  </a:tcPr>
                </a:tc>
              </a:tr>
              <a:tr h="276375">
                <a:tc>
                  <a:txBody>
                    <a:bodyPr/>
                    <a:lstStyle/>
                    <a:p>
                      <a:pPr indent="0" lvl="0" marL="0" rtl="0" algn="l">
                        <a:spcBef>
                          <a:spcPts val="0"/>
                        </a:spcBef>
                        <a:spcAft>
                          <a:spcPts val="0"/>
                        </a:spcAft>
                        <a:buNone/>
                      </a:pPr>
                      <a:r>
                        <a:rPr b="1" lang="en" sz="900">
                          <a:solidFill>
                            <a:srgbClr val="030303"/>
                          </a:solidFill>
                        </a:rPr>
                        <a:t>Social </a:t>
                      </a:r>
                      <a:endParaRPr b="1" sz="900">
                        <a:solidFill>
                          <a:srgbClr val="030303"/>
                        </a:solidFill>
                      </a:endParaRPr>
                    </a:p>
                  </a:txBody>
                  <a:tcPr marT="91425" marB="91425" marR="91425" marL="91425">
                    <a:solidFill>
                      <a:schemeClr val="lt2"/>
                    </a:solidFill>
                  </a:tcPr>
                </a:tc>
                <a:tc>
                  <a:txBody>
                    <a:bodyPr/>
                    <a:lstStyle/>
                    <a:p>
                      <a:pPr indent="0" lvl="0" marL="0" rtl="0" algn="l">
                        <a:spcBef>
                          <a:spcPts val="0"/>
                        </a:spcBef>
                        <a:spcAft>
                          <a:spcPts val="0"/>
                        </a:spcAft>
                        <a:buNone/>
                      </a:pPr>
                      <a:r>
                        <a:rPr b="1" lang="en" sz="900">
                          <a:solidFill>
                            <a:srgbClr val="030303"/>
                          </a:solidFill>
                        </a:rPr>
                        <a:t>Technology</a:t>
                      </a:r>
                      <a:endParaRPr b="1" sz="900">
                        <a:solidFill>
                          <a:srgbClr val="030303"/>
                        </a:solidFill>
                      </a:endParaRPr>
                    </a:p>
                  </a:txBody>
                  <a:tcPr marT="91425" marB="91425" marR="91425" marL="91425">
                    <a:solidFill>
                      <a:schemeClr val="lt2"/>
                    </a:solidFill>
                  </a:tcPr>
                </a:tc>
              </a:tr>
              <a:tr h="853375">
                <a:tc>
                  <a:txBody>
                    <a:bodyPr/>
                    <a:lstStyle/>
                    <a:p>
                      <a:pPr indent="-285750" lvl="0" marL="457200" rtl="0" algn="l">
                        <a:spcBef>
                          <a:spcPts val="0"/>
                        </a:spcBef>
                        <a:spcAft>
                          <a:spcPts val="0"/>
                        </a:spcAft>
                        <a:buClr>
                          <a:srgbClr val="030303"/>
                        </a:buClr>
                        <a:buSzPts val="900"/>
                        <a:buChar char="●"/>
                      </a:pPr>
                      <a:r>
                        <a:rPr lang="en" sz="900">
                          <a:solidFill>
                            <a:srgbClr val="030303"/>
                          </a:solidFill>
                        </a:rPr>
                        <a:t>People stay inside due to social distancing measurement has been tighten</a:t>
                      </a:r>
                      <a:endParaRPr sz="900">
                        <a:solidFill>
                          <a:srgbClr val="030303"/>
                        </a:solidFill>
                      </a:endParaRPr>
                    </a:p>
                    <a:p>
                      <a:pPr indent="0" lvl="0" marL="457200" rtl="0" algn="l">
                        <a:spcBef>
                          <a:spcPts val="0"/>
                        </a:spcBef>
                        <a:spcAft>
                          <a:spcPts val="0"/>
                        </a:spcAft>
                        <a:buNone/>
                      </a:pPr>
                      <a:r>
                        <a:t/>
                      </a:r>
                      <a:endParaRPr sz="900">
                        <a:solidFill>
                          <a:srgbClr val="030303"/>
                        </a:solidFill>
                      </a:endParaRPr>
                    </a:p>
                  </a:txBody>
                  <a:tcPr marT="91425" marB="91425" marR="91425" marL="91425">
                    <a:solidFill>
                      <a:srgbClr val="D5A6BD"/>
                    </a:solidFill>
                  </a:tcPr>
                </a:tc>
                <a:tc>
                  <a:txBody>
                    <a:bodyPr/>
                    <a:lstStyle/>
                    <a:p>
                      <a:pPr indent="-285750" lvl="0" marL="457200" rtl="0" algn="l">
                        <a:spcBef>
                          <a:spcPts val="0"/>
                        </a:spcBef>
                        <a:spcAft>
                          <a:spcPts val="0"/>
                        </a:spcAft>
                        <a:buClr>
                          <a:srgbClr val="030303"/>
                        </a:buClr>
                        <a:buSzPts val="900"/>
                        <a:buChar char="●"/>
                      </a:pPr>
                      <a:r>
                        <a:rPr lang="en" sz="900">
                          <a:solidFill>
                            <a:srgbClr val="030303"/>
                          </a:solidFill>
                        </a:rPr>
                        <a:t>Online shopping technology was developed in market (Colourmix, 2022)</a:t>
                      </a:r>
                      <a:endParaRPr sz="900">
                        <a:solidFill>
                          <a:srgbClr val="030303"/>
                        </a:solidFill>
                      </a:endParaRPr>
                    </a:p>
                    <a:p>
                      <a:pPr indent="-285750" lvl="0" marL="457200" rtl="0" algn="l">
                        <a:spcBef>
                          <a:spcPts val="0"/>
                        </a:spcBef>
                        <a:spcAft>
                          <a:spcPts val="0"/>
                        </a:spcAft>
                        <a:buClr>
                          <a:srgbClr val="030303"/>
                        </a:buClr>
                        <a:buSzPts val="900"/>
                        <a:buChar char="●"/>
                      </a:pPr>
                      <a:r>
                        <a:rPr lang="en" sz="900">
                          <a:solidFill>
                            <a:srgbClr val="030303"/>
                          </a:solidFill>
                        </a:rPr>
                        <a:t>Mobile App is developing in cosmetic industry (HKMall, 2022)</a:t>
                      </a:r>
                      <a:endParaRPr sz="900">
                        <a:solidFill>
                          <a:srgbClr val="030303"/>
                        </a:solidFill>
                      </a:endParaRPr>
                    </a:p>
                    <a:p>
                      <a:pPr indent="0" lvl="0" marL="0" rtl="0" algn="l">
                        <a:spcBef>
                          <a:spcPts val="0"/>
                        </a:spcBef>
                        <a:spcAft>
                          <a:spcPts val="0"/>
                        </a:spcAft>
                        <a:buNone/>
                      </a:pPr>
                      <a:r>
                        <a:t/>
                      </a:r>
                      <a:endParaRPr sz="900">
                        <a:solidFill>
                          <a:srgbClr val="030303"/>
                        </a:solidFill>
                      </a:endParaRPr>
                    </a:p>
                  </a:txBody>
                  <a:tcPr marT="91425" marB="91425" marR="91425" marL="91425">
                    <a:solidFill>
                      <a:srgbClr val="D5A6BD"/>
                    </a:solidFill>
                  </a:tcPr>
                </a:tc>
              </a:tr>
            </a:tbl>
          </a:graphicData>
        </a:graphic>
      </p:graphicFrame>
      <p:sp>
        <p:nvSpPr>
          <p:cNvPr id="193" name="Google Shape;193;p20"/>
          <p:cNvSpPr txBox="1"/>
          <p:nvPr/>
        </p:nvSpPr>
        <p:spPr>
          <a:xfrm>
            <a:off x="980150" y="998825"/>
            <a:ext cx="7663800" cy="523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100">
                <a:solidFill>
                  <a:srgbClr val="202122"/>
                </a:solidFill>
                <a:highlight>
                  <a:srgbClr val="FFFFFF"/>
                </a:highlight>
              </a:rPr>
              <a:t>PES</a:t>
            </a:r>
            <a:r>
              <a:rPr lang="en" sz="1100">
                <a:solidFill>
                  <a:srgbClr val="202122"/>
                </a:solidFill>
                <a:highlight>
                  <a:srgbClr val="FFFFFF"/>
                </a:highlight>
              </a:rPr>
              <a:t>T analysis is often used to analysing the external environment factors under four different aspects: Political, Economic, Social and Technological, for understanding the strategic risk (</a:t>
            </a:r>
            <a:r>
              <a:rPr lang="en" sz="1000">
                <a:solidFill>
                  <a:srgbClr val="222222"/>
                </a:solidFill>
                <a:highlight>
                  <a:srgbClr val="FFFFFF"/>
                </a:highlight>
              </a:rPr>
              <a:t>Sammut‐Bonnici &amp; Galea</a:t>
            </a:r>
            <a:r>
              <a:rPr lang="en" sz="1100">
                <a:solidFill>
                  <a:srgbClr val="222222"/>
                </a:solidFill>
                <a:highlight>
                  <a:srgbClr val="FFFFFF"/>
                </a:highlight>
              </a:rPr>
              <a:t>, 2014).</a:t>
            </a:r>
            <a:endParaRPr sz="1100">
              <a:latin typeface="Calibri"/>
              <a:ea typeface="Calibri"/>
              <a:cs typeface="Calibri"/>
              <a:sym typeface="Calibri"/>
            </a:endParaRPr>
          </a:p>
        </p:txBody>
      </p:sp>
      <p:sp>
        <p:nvSpPr>
          <p:cNvPr id="194" name="Google Shape;194;p20"/>
          <p:cNvSpPr txBox="1"/>
          <p:nvPr/>
        </p:nvSpPr>
        <p:spPr>
          <a:xfrm>
            <a:off x="6245000" y="4723425"/>
            <a:ext cx="2604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a:latin typeface="Calibri"/>
              <a:ea typeface="Calibri"/>
              <a:cs typeface="Calibri"/>
              <a:sym typeface="Calibri"/>
            </a:endParaRPr>
          </a:p>
        </p:txBody>
      </p:sp>
      <p:sp>
        <p:nvSpPr>
          <p:cNvPr id="195" name="Google Shape;195;p20"/>
          <p:cNvSpPr txBox="1"/>
          <p:nvPr/>
        </p:nvSpPr>
        <p:spPr>
          <a:xfrm>
            <a:off x="6412100" y="4579550"/>
            <a:ext cx="2569500" cy="3693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200">
                <a:latin typeface="Calibri"/>
                <a:ea typeface="Calibri"/>
                <a:cs typeface="Calibri"/>
                <a:sym typeface="Calibri"/>
              </a:rPr>
              <a:t>Source: Constructed by the Author</a:t>
            </a:r>
            <a:endParaRPr sz="1200">
              <a:latin typeface="Calibri"/>
              <a:ea typeface="Calibri"/>
              <a:cs typeface="Calibri"/>
              <a:sym typeface="Calibri"/>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C27BA0"/>
        </a:solidFill>
      </p:bgPr>
    </p:bg>
    <p:spTree>
      <p:nvGrpSpPr>
        <p:cNvPr id="199" name="Shape 199"/>
        <p:cNvGrpSpPr/>
        <p:nvPr/>
      </p:nvGrpSpPr>
      <p:grpSpPr>
        <a:xfrm>
          <a:off x="0" y="0"/>
          <a:ext cx="0" cy="0"/>
          <a:chOff x="0" y="0"/>
          <a:chExt cx="0" cy="0"/>
        </a:xfrm>
      </p:grpSpPr>
      <p:sp>
        <p:nvSpPr>
          <p:cNvPr id="200" name="Google Shape;200;p21"/>
          <p:cNvSpPr txBox="1"/>
          <p:nvPr>
            <p:ph type="title"/>
          </p:nvPr>
        </p:nvSpPr>
        <p:spPr>
          <a:xfrm>
            <a:off x="1888684" y="1746100"/>
            <a:ext cx="5377500" cy="16461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sz="5000">
                <a:solidFill>
                  <a:schemeClr val="dk1"/>
                </a:solidFill>
              </a:rPr>
              <a:t>2. Internal </a:t>
            </a:r>
            <a:r>
              <a:rPr lang="en" sz="5000">
                <a:solidFill>
                  <a:schemeClr val="dk1"/>
                </a:solidFill>
              </a:rPr>
              <a:t>Analysis </a:t>
            </a:r>
            <a:endParaRPr sz="5000">
              <a:solidFill>
                <a:schemeClr val="dk1"/>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4" name="Shape 204"/>
        <p:cNvGrpSpPr/>
        <p:nvPr/>
      </p:nvGrpSpPr>
      <p:grpSpPr>
        <a:xfrm>
          <a:off x="0" y="0"/>
          <a:ext cx="0" cy="0"/>
          <a:chOff x="0" y="0"/>
          <a:chExt cx="0" cy="0"/>
        </a:xfrm>
      </p:grpSpPr>
      <p:sp>
        <p:nvSpPr>
          <p:cNvPr id="205" name="Google Shape;205;p22"/>
          <p:cNvSpPr txBox="1"/>
          <p:nvPr>
            <p:ph type="title"/>
          </p:nvPr>
        </p:nvSpPr>
        <p:spPr>
          <a:xfrm>
            <a:off x="1306875" y="1287575"/>
            <a:ext cx="7505700" cy="9546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sz="2700">
                <a:latin typeface="Calibri"/>
                <a:ea typeface="Calibri"/>
                <a:cs typeface="Calibri"/>
                <a:sym typeface="Calibri"/>
              </a:rPr>
              <a:t>Segmentation : </a:t>
            </a:r>
            <a:endParaRPr sz="2700">
              <a:latin typeface="Calibri"/>
              <a:ea typeface="Calibri"/>
              <a:cs typeface="Calibri"/>
              <a:sym typeface="Calibri"/>
            </a:endParaRPr>
          </a:p>
          <a:p>
            <a:pPr indent="-322897" lvl="0" marL="457200" rtl="0" algn="l">
              <a:spcBef>
                <a:spcPts val="0"/>
              </a:spcBef>
              <a:spcAft>
                <a:spcPts val="0"/>
              </a:spcAft>
              <a:buClr>
                <a:srgbClr val="030303"/>
              </a:buClr>
              <a:buSzPct val="100000"/>
              <a:buFont typeface="Calibri"/>
              <a:buChar char="●"/>
            </a:pPr>
            <a:r>
              <a:rPr lang="en" sz="1650">
                <a:solidFill>
                  <a:srgbClr val="000000"/>
                </a:solidFill>
                <a:latin typeface="Calibri"/>
                <a:ea typeface="Calibri"/>
                <a:cs typeface="Calibri"/>
                <a:sym typeface="Calibri"/>
              </a:rPr>
              <a:t>Divide separated group among the market, it can acquire more understanding of the customer needs and wants (</a:t>
            </a:r>
            <a:r>
              <a:rPr lang="en" sz="1650">
                <a:solidFill>
                  <a:srgbClr val="222222"/>
                </a:solidFill>
                <a:highlight>
                  <a:srgbClr val="FFFFFF"/>
                </a:highlight>
                <a:latin typeface="Calibri"/>
                <a:ea typeface="Calibri"/>
                <a:cs typeface="Calibri"/>
                <a:sym typeface="Calibri"/>
              </a:rPr>
              <a:t>Camilleri, M. A. ,2018).</a:t>
            </a:r>
            <a:endParaRPr sz="1650">
              <a:solidFill>
                <a:srgbClr val="000000"/>
              </a:solidFill>
              <a:latin typeface="Calibri"/>
              <a:ea typeface="Calibri"/>
              <a:cs typeface="Calibri"/>
              <a:sym typeface="Calibri"/>
            </a:endParaRPr>
          </a:p>
        </p:txBody>
      </p:sp>
      <p:sp>
        <p:nvSpPr>
          <p:cNvPr id="206" name="Google Shape;206;p22"/>
          <p:cNvSpPr txBox="1"/>
          <p:nvPr>
            <p:ph idx="1" type="body"/>
          </p:nvPr>
        </p:nvSpPr>
        <p:spPr>
          <a:xfrm>
            <a:off x="1794675" y="2384550"/>
            <a:ext cx="7505700" cy="32550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b="1" lang="en" sz="1500"/>
              <a:t>Demographic approach : </a:t>
            </a:r>
            <a:r>
              <a:rPr lang="en" sz="1500"/>
              <a:t> </a:t>
            </a:r>
            <a:endParaRPr sz="1500"/>
          </a:p>
          <a:p>
            <a:pPr indent="0" lvl="0" marL="0" rtl="0" algn="l">
              <a:spcBef>
                <a:spcPts val="1200"/>
              </a:spcBef>
              <a:spcAft>
                <a:spcPts val="0"/>
              </a:spcAft>
              <a:buNone/>
            </a:pPr>
            <a:r>
              <a:rPr lang="en" sz="1500"/>
              <a:t>Gender</a:t>
            </a:r>
            <a:endParaRPr sz="1500"/>
          </a:p>
          <a:p>
            <a:pPr indent="0" lvl="0" marL="0" rtl="0" algn="l">
              <a:spcBef>
                <a:spcPts val="1200"/>
              </a:spcBef>
              <a:spcAft>
                <a:spcPts val="0"/>
              </a:spcAft>
              <a:buNone/>
            </a:pPr>
            <a:r>
              <a:t/>
            </a:r>
            <a:endParaRPr sz="1650"/>
          </a:p>
          <a:p>
            <a:pPr indent="0" lvl="0" marL="0" rtl="0" algn="l">
              <a:spcBef>
                <a:spcPts val="1200"/>
              </a:spcBef>
              <a:spcAft>
                <a:spcPts val="0"/>
              </a:spcAft>
              <a:buNone/>
            </a:pPr>
            <a:r>
              <a:t/>
            </a:r>
            <a:endParaRPr sz="1650"/>
          </a:p>
          <a:p>
            <a:pPr indent="0" lvl="0" marL="0" rtl="0" algn="l">
              <a:spcBef>
                <a:spcPts val="1200"/>
              </a:spcBef>
              <a:spcAft>
                <a:spcPts val="0"/>
              </a:spcAft>
              <a:buNone/>
            </a:pPr>
            <a:r>
              <a:t/>
            </a:r>
            <a:endParaRPr sz="1650"/>
          </a:p>
          <a:p>
            <a:pPr indent="0" lvl="0" marL="0" rtl="0" algn="l">
              <a:spcBef>
                <a:spcPts val="1200"/>
              </a:spcBef>
              <a:spcAft>
                <a:spcPts val="1200"/>
              </a:spcAft>
              <a:buNone/>
            </a:pPr>
            <a:r>
              <a:t/>
            </a:r>
            <a:endParaRPr sz="1400"/>
          </a:p>
        </p:txBody>
      </p:sp>
      <p:pic>
        <p:nvPicPr>
          <p:cNvPr id="207" name="Google Shape;207;p22"/>
          <p:cNvPicPr preferRelativeResize="0"/>
          <p:nvPr/>
        </p:nvPicPr>
        <p:blipFill>
          <a:blip r:embed="rId3">
            <a:alphaModFix/>
          </a:blip>
          <a:stretch>
            <a:fillRect/>
          </a:stretch>
        </p:blipFill>
        <p:spPr>
          <a:xfrm rot="732437">
            <a:off x="2813445" y="2838775"/>
            <a:ext cx="637261" cy="616901"/>
          </a:xfrm>
          <a:prstGeom prst="rect">
            <a:avLst/>
          </a:prstGeom>
          <a:noFill/>
          <a:ln>
            <a:noFill/>
          </a:ln>
        </p:spPr>
      </p:pic>
      <p:sp>
        <p:nvSpPr>
          <p:cNvPr id="208" name="Google Shape;208;p22"/>
          <p:cNvSpPr txBox="1"/>
          <p:nvPr>
            <p:ph type="title"/>
          </p:nvPr>
        </p:nvSpPr>
        <p:spPr>
          <a:xfrm>
            <a:off x="1306950" y="3394700"/>
            <a:ext cx="7505700" cy="9546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sz="2700">
                <a:latin typeface="Calibri"/>
                <a:ea typeface="Calibri"/>
                <a:cs typeface="Calibri"/>
                <a:sym typeface="Calibri"/>
              </a:rPr>
              <a:t>Targeting :</a:t>
            </a:r>
            <a:endParaRPr sz="2700">
              <a:latin typeface="Calibri"/>
              <a:ea typeface="Calibri"/>
              <a:cs typeface="Calibri"/>
              <a:sym typeface="Calibri"/>
            </a:endParaRPr>
          </a:p>
          <a:p>
            <a:pPr indent="-325755" lvl="0" marL="457200" rtl="0" algn="l">
              <a:spcBef>
                <a:spcPts val="0"/>
              </a:spcBef>
              <a:spcAft>
                <a:spcPts val="0"/>
              </a:spcAft>
              <a:buClr>
                <a:schemeClr val="dk2"/>
              </a:buClr>
              <a:buSzPct val="100000"/>
              <a:buFont typeface="Calibri"/>
              <a:buChar char="●"/>
            </a:pPr>
            <a:r>
              <a:rPr lang="en" sz="1700">
                <a:solidFill>
                  <a:srgbClr val="000000"/>
                </a:solidFill>
                <a:latin typeface="Calibri"/>
                <a:ea typeface="Calibri"/>
                <a:cs typeface="Calibri"/>
                <a:sym typeface="Calibri"/>
              </a:rPr>
              <a:t>It should target the specific segment which can make a profit and will be served. (</a:t>
            </a:r>
            <a:r>
              <a:rPr lang="en" sz="1700">
                <a:solidFill>
                  <a:srgbClr val="222222"/>
                </a:solidFill>
                <a:highlight>
                  <a:srgbClr val="FFFFFF"/>
                </a:highlight>
                <a:latin typeface="Calibri"/>
                <a:ea typeface="Calibri"/>
                <a:cs typeface="Calibri"/>
                <a:sym typeface="Calibri"/>
              </a:rPr>
              <a:t>Camilleri, M. A. ,2018).</a:t>
            </a:r>
            <a:endParaRPr sz="1700">
              <a:latin typeface="Calibri"/>
              <a:ea typeface="Calibri"/>
              <a:cs typeface="Calibri"/>
              <a:sym typeface="Calibri"/>
            </a:endParaRPr>
          </a:p>
        </p:txBody>
      </p:sp>
      <p:sp>
        <p:nvSpPr>
          <p:cNvPr id="209" name="Google Shape;209;p22"/>
          <p:cNvSpPr txBox="1"/>
          <p:nvPr/>
        </p:nvSpPr>
        <p:spPr>
          <a:xfrm>
            <a:off x="1306950" y="4349300"/>
            <a:ext cx="7017900" cy="554100"/>
          </a:xfrm>
          <a:prstGeom prst="rect">
            <a:avLst/>
          </a:prstGeom>
          <a:noFill/>
          <a:ln>
            <a:noFill/>
          </a:ln>
        </p:spPr>
        <p:txBody>
          <a:bodyPr anchorCtr="0" anchor="t" bIns="91425" lIns="91425" spcFirstLastPara="1" rIns="91425" wrap="square" tIns="91425">
            <a:spAutoFit/>
          </a:bodyPr>
          <a:lstStyle/>
          <a:p>
            <a:pPr indent="-323850" lvl="0" marL="457200" rtl="0" algn="l">
              <a:lnSpc>
                <a:spcPct val="80000"/>
              </a:lnSpc>
              <a:spcBef>
                <a:spcPts val="0"/>
              </a:spcBef>
              <a:spcAft>
                <a:spcPts val="0"/>
              </a:spcAft>
              <a:buSzPts val="1500"/>
              <a:buFont typeface="Calibri"/>
              <a:buChar char="●"/>
            </a:pPr>
            <a:r>
              <a:rPr lang="en" sz="1500">
                <a:solidFill>
                  <a:schemeClr val="dk2"/>
                </a:solidFill>
                <a:latin typeface="Calibri"/>
                <a:ea typeface="Calibri"/>
                <a:cs typeface="Calibri"/>
                <a:sym typeface="Calibri"/>
              </a:rPr>
              <a:t>According to the </a:t>
            </a:r>
            <a:r>
              <a:rPr lang="en" sz="1500">
                <a:highlight>
                  <a:schemeClr val="dk1"/>
                </a:highlight>
                <a:latin typeface="Calibri"/>
                <a:ea typeface="Calibri"/>
                <a:cs typeface="Calibri"/>
                <a:sym typeface="Calibri"/>
              </a:rPr>
              <a:t>2021 Population Census (2021), female population in Hong Kong is</a:t>
            </a:r>
            <a:r>
              <a:rPr lang="en" sz="1500">
                <a:solidFill>
                  <a:schemeClr val="dk2"/>
                </a:solidFill>
                <a:latin typeface="Calibri"/>
                <a:ea typeface="Calibri"/>
                <a:cs typeface="Calibri"/>
                <a:sym typeface="Calibri"/>
              </a:rPr>
              <a:t> </a:t>
            </a:r>
            <a:r>
              <a:rPr lang="en" sz="1500">
                <a:solidFill>
                  <a:srgbClr val="0000FF"/>
                </a:solidFill>
                <a:latin typeface="Calibri"/>
                <a:ea typeface="Calibri"/>
                <a:cs typeface="Calibri"/>
                <a:sym typeface="Calibri"/>
              </a:rPr>
              <a:t>4 millions</a:t>
            </a:r>
            <a:r>
              <a:rPr lang="en" sz="1500">
                <a:solidFill>
                  <a:schemeClr val="dk2"/>
                </a:solidFill>
                <a:latin typeface="Calibri"/>
                <a:ea typeface="Calibri"/>
                <a:cs typeface="Calibri"/>
                <a:sym typeface="Calibri"/>
              </a:rPr>
              <a:t> (</a:t>
            </a:r>
            <a:r>
              <a:rPr lang="en" sz="1500">
                <a:solidFill>
                  <a:srgbClr val="0000FF"/>
                </a:solidFill>
                <a:latin typeface="Calibri"/>
                <a:ea typeface="Calibri"/>
                <a:cs typeface="Calibri"/>
                <a:sym typeface="Calibri"/>
              </a:rPr>
              <a:t>54.4%). </a:t>
            </a:r>
            <a:endParaRPr sz="1500">
              <a:latin typeface="Calibri"/>
              <a:ea typeface="Calibri"/>
              <a:cs typeface="Calibri"/>
              <a:sym typeface="Calibri"/>
            </a:endParaRPr>
          </a:p>
        </p:txBody>
      </p:sp>
      <p:sp>
        <p:nvSpPr>
          <p:cNvPr id="210" name="Google Shape;210;p22"/>
          <p:cNvSpPr txBox="1"/>
          <p:nvPr/>
        </p:nvSpPr>
        <p:spPr>
          <a:xfrm>
            <a:off x="730500" y="413800"/>
            <a:ext cx="7708200" cy="10005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2900">
                <a:solidFill>
                  <a:schemeClr val="lt1"/>
                </a:solidFill>
                <a:latin typeface="Calibri"/>
                <a:ea typeface="Calibri"/>
                <a:cs typeface="Calibri"/>
                <a:sym typeface="Calibri"/>
              </a:rPr>
              <a:t>2.1 Segmentation, Targeting and Positioning </a:t>
            </a:r>
            <a:endParaRPr sz="2900">
              <a:solidFill>
                <a:schemeClr val="lt1"/>
              </a:solidFill>
              <a:latin typeface="Calibri"/>
              <a:ea typeface="Calibri"/>
              <a:cs typeface="Calibri"/>
              <a:sym typeface="Calibri"/>
            </a:endParaRPr>
          </a:p>
          <a:p>
            <a:pPr indent="0" lvl="0" marL="457200" rtl="0" algn="l">
              <a:spcBef>
                <a:spcPts val="0"/>
              </a:spcBef>
              <a:spcAft>
                <a:spcPts val="0"/>
              </a:spcAft>
              <a:buNone/>
            </a:pPr>
            <a:r>
              <a:rPr lang="en" sz="1200">
                <a:solidFill>
                  <a:srgbClr val="222222"/>
                </a:solidFill>
                <a:highlight>
                  <a:srgbClr val="FFFFFF"/>
                </a:highlight>
              </a:rPr>
              <a:t>T</a:t>
            </a:r>
            <a:r>
              <a:rPr lang="en" sz="1200">
                <a:solidFill>
                  <a:srgbClr val="222222"/>
                </a:solidFill>
                <a:highlight>
                  <a:srgbClr val="FFFFFF"/>
                </a:highlight>
              </a:rPr>
              <a:t>o understand Colourmix’s present </a:t>
            </a:r>
            <a:r>
              <a:rPr lang="en" sz="1200">
                <a:solidFill>
                  <a:srgbClr val="222222"/>
                </a:solidFill>
                <a:highlight>
                  <a:srgbClr val="FFFFFF"/>
                </a:highlight>
              </a:rPr>
              <a:t>situation</a:t>
            </a:r>
            <a:r>
              <a:rPr lang="en" sz="1200">
                <a:solidFill>
                  <a:srgbClr val="222222"/>
                </a:solidFill>
                <a:highlight>
                  <a:srgbClr val="FFFFFF"/>
                </a:highlight>
              </a:rPr>
              <a:t> of how it segments the market with similar characteristics, evaluates the attractiveness to the </a:t>
            </a:r>
            <a:r>
              <a:rPr lang="en" sz="1200">
                <a:solidFill>
                  <a:srgbClr val="222222"/>
                </a:solidFill>
                <a:highlight>
                  <a:srgbClr val="FFFFFF"/>
                </a:highlight>
              </a:rPr>
              <a:t>targeted customer, and how it positions itself </a:t>
            </a:r>
            <a:r>
              <a:rPr lang="en" sz="1200">
                <a:solidFill>
                  <a:srgbClr val="222222"/>
                </a:solidFill>
                <a:highlight>
                  <a:srgbClr val="FFFFFF"/>
                </a:highlight>
              </a:rPr>
              <a:t>(Moutinho, 2018). </a:t>
            </a:r>
            <a:endParaRPr sz="2700">
              <a:solidFill>
                <a:schemeClr val="lt1"/>
              </a:solidFill>
              <a:latin typeface="Calibri"/>
              <a:ea typeface="Calibri"/>
              <a:cs typeface="Calibri"/>
              <a:sym typeface="Calibri"/>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4" name="Shape 214"/>
        <p:cNvGrpSpPr/>
        <p:nvPr/>
      </p:nvGrpSpPr>
      <p:grpSpPr>
        <a:xfrm>
          <a:off x="0" y="0"/>
          <a:ext cx="0" cy="0"/>
          <a:chOff x="0" y="0"/>
          <a:chExt cx="0" cy="0"/>
        </a:xfrm>
      </p:grpSpPr>
      <p:sp>
        <p:nvSpPr>
          <p:cNvPr id="215" name="Google Shape;215;p23"/>
          <p:cNvSpPr txBox="1"/>
          <p:nvPr>
            <p:ph type="title"/>
          </p:nvPr>
        </p:nvSpPr>
        <p:spPr>
          <a:xfrm>
            <a:off x="1154125" y="415300"/>
            <a:ext cx="7505700" cy="1143000"/>
          </a:xfrm>
          <a:prstGeom prst="rect">
            <a:avLst/>
          </a:prstGeom>
        </p:spPr>
        <p:txBody>
          <a:bodyPr anchorCtr="0" anchor="t" bIns="91425" lIns="91425" spcFirstLastPara="1" rIns="91425" wrap="square" tIns="91425">
            <a:normAutofit fontScale="90000"/>
          </a:bodyPr>
          <a:lstStyle/>
          <a:p>
            <a:pPr indent="0" lvl="0" marL="0" rtl="0" algn="l">
              <a:lnSpc>
                <a:spcPct val="90000"/>
              </a:lnSpc>
              <a:spcBef>
                <a:spcPts val="0"/>
              </a:spcBef>
              <a:spcAft>
                <a:spcPts val="0"/>
              </a:spcAft>
              <a:buNone/>
            </a:pPr>
            <a:r>
              <a:rPr lang="en" sz="2700">
                <a:latin typeface="Calibri"/>
                <a:ea typeface="Calibri"/>
                <a:cs typeface="Calibri"/>
                <a:sym typeface="Calibri"/>
              </a:rPr>
              <a:t>Positioning : </a:t>
            </a:r>
            <a:endParaRPr sz="2700">
              <a:latin typeface="Calibri"/>
              <a:ea typeface="Calibri"/>
              <a:cs typeface="Calibri"/>
              <a:sym typeface="Calibri"/>
            </a:endParaRPr>
          </a:p>
          <a:p>
            <a:pPr indent="-325755" lvl="0" marL="457200" rtl="0" algn="l">
              <a:lnSpc>
                <a:spcPct val="90000"/>
              </a:lnSpc>
              <a:spcBef>
                <a:spcPts val="0"/>
              </a:spcBef>
              <a:spcAft>
                <a:spcPts val="0"/>
              </a:spcAft>
              <a:buClr>
                <a:srgbClr val="030303"/>
              </a:buClr>
              <a:buSzPct val="100000"/>
              <a:buFont typeface="Calibri"/>
              <a:buChar char="●"/>
            </a:pPr>
            <a:r>
              <a:rPr lang="en" sz="1700">
                <a:solidFill>
                  <a:srgbClr val="000000"/>
                </a:solidFill>
                <a:latin typeface="Calibri"/>
                <a:ea typeface="Calibri"/>
                <a:cs typeface="Calibri"/>
                <a:sym typeface="Calibri"/>
              </a:rPr>
              <a:t>Linked the Segmentation and </a:t>
            </a:r>
            <a:r>
              <a:rPr lang="en" sz="1700">
                <a:solidFill>
                  <a:srgbClr val="000000"/>
                </a:solidFill>
                <a:latin typeface="Calibri"/>
                <a:ea typeface="Calibri"/>
                <a:cs typeface="Calibri"/>
                <a:sym typeface="Calibri"/>
              </a:rPr>
              <a:t>Targeting</a:t>
            </a:r>
            <a:r>
              <a:rPr lang="en" sz="1700">
                <a:solidFill>
                  <a:srgbClr val="000000"/>
                </a:solidFill>
                <a:latin typeface="Calibri"/>
                <a:ea typeface="Calibri"/>
                <a:cs typeface="Calibri"/>
                <a:sym typeface="Calibri"/>
              </a:rPr>
              <a:t> stage in the marketing analysis and formulate the position among the competitive market (</a:t>
            </a:r>
            <a:r>
              <a:rPr lang="en" sz="1700">
                <a:solidFill>
                  <a:srgbClr val="222222"/>
                </a:solidFill>
                <a:highlight>
                  <a:srgbClr val="FFFFFF"/>
                </a:highlight>
                <a:latin typeface="Calibri"/>
                <a:ea typeface="Calibri"/>
                <a:cs typeface="Calibri"/>
                <a:sym typeface="Calibri"/>
              </a:rPr>
              <a:t>Moutinho, L. ,2000)</a:t>
            </a:r>
            <a:r>
              <a:rPr lang="en" sz="1700">
                <a:solidFill>
                  <a:srgbClr val="000000"/>
                </a:solidFill>
                <a:latin typeface="Calibri"/>
                <a:ea typeface="Calibri"/>
                <a:cs typeface="Calibri"/>
                <a:sym typeface="Calibri"/>
              </a:rPr>
              <a:t>.</a:t>
            </a:r>
            <a:endParaRPr sz="1700">
              <a:solidFill>
                <a:srgbClr val="000000"/>
              </a:solidFill>
              <a:latin typeface="Calibri"/>
              <a:ea typeface="Calibri"/>
              <a:cs typeface="Calibri"/>
              <a:sym typeface="Calibri"/>
            </a:endParaRPr>
          </a:p>
          <a:p>
            <a:pPr indent="0" lvl="0" marL="0" rtl="0" algn="l">
              <a:lnSpc>
                <a:spcPct val="90000"/>
              </a:lnSpc>
              <a:spcBef>
                <a:spcPts val="0"/>
              </a:spcBef>
              <a:spcAft>
                <a:spcPts val="0"/>
              </a:spcAft>
              <a:buNone/>
            </a:pPr>
            <a:r>
              <a:t/>
            </a:r>
            <a:endParaRPr sz="1600">
              <a:solidFill>
                <a:srgbClr val="000000"/>
              </a:solidFill>
              <a:latin typeface="Calibri"/>
              <a:ea typeface="Calibri"/>
              <a:cs typeface="Calibri"/>
              <a:sym typeface="Calibri"/>
            </a:endParaRPr>
          </a:p>
        </p:txBody>
      </p:sp>
      <p:cxnSp>
        <p:nvCxnSpPr>
          <p:cNvPr id="216" name="Google Shape;216;p23"/>
          <p:cNvCxnSpPr/>
          <p:nvPr/>
        </p:nvCxnSpPr>
        <p:spPr>
          <a:xfrm flipH="1">
            <a:off x="4391170" y="1948367"/>
            <a:ext cx="16500" cy="2397900"/>
          </a:xfrm>
          <a:prstGeom prst="straightConnector1">
            <a:avLst/>
          </a:prstGeom>
          <a:noFill/>
          <a:ln cap="flat" cmpd="sng" w="9525">
            <a:solidFill>
              <a:srgbClr val="5B9BD5"/>
            </a:solidFill>
            <a:prstDash val="solid"/>
            <a:miter lim="800000"/>
            <a:headEnd len="sm" w="sm" type="none"/>
            <a:tailEnd len="sm" w="sm" type="none"/>
          </a:ln>
        </p:spPr>
      </p:cxnSp>
      <p:cxnSp>
        <p:nvCxnSpPr>
          <p:cNvPr id="217" name="Google Shape;217;p23"/>
          <p:cNvCxnSpPr/>
          <p:nvPr/>
        </p:nvCxnSpPr>
        <p:spPr>
          <a:xfrm flipH="1" rot="10800000">
            <a:off x="1946753" y="3113532"/>
            <a:ext cx="4810800" cy="6600"/>
          </a:xfrm>
          <a:prstGeom prst="straightConnector1">
            <a:avLst/>
          </a:prstGeom>
          <a:noFill/>
          <a:ln cap="flat" cmpd="sng" w="9525">
            <a:solidFill>
              <a:srgbClr val="5B9BD5"/>
            </a:solidFill>
            <a:prstDash val="solid"/>
            <a:miter lim="800000"/>
            <a:headEnd len="sm" w="sm" type="none"/>
            <a:tailEnd len="sm" w="sm" type="none"/>
          </a:ln>
        </p:spPr>
      </p:cxnSp>
      <p:sp>
        <p:nvSpPr>
          <p:cNvPr id="218" name="Google Shape;218;p23"/>
          <p:cNvSpPr txBox="1"/>
          <p:nvPr/>
        </p:nvSpPr>
        <p:spPr>
          <a:xfrm>
            <a:off x="3833578" y="1614075"/>
            <a:ext cx="2146800" cy="3387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 sz="1600">
                <a:latin typeface="Calibri"/>
                <a:ea typeface="Calibri"/>
                <a:cs typeface="Calibri"/>
                <a:sym typeface="Calibri"/>
              </a:rPr>
              <a:t>Price (High)</a:t>
            </a:r>
            <a:endParaRPr sz="1600">
              <a:solidFill>
                <a:srgbClr val="000000"/>
              </a:solidFill>
              <a:latin typeface="Calibri"/>
              <a:ea typeface="Calibri"/>
              <a:cs typeface="Calibri"/>
              <a:sym typeface="Calibri"/>
            </a:endParaRPr>
          </a:p>
        </p:txBody>
      </p:sp>
      <p:sp>
        <p:nvSpPr>
          <p:cNvPr id="219" name="Google Shape;219;p23"/>
          <p:cNvSpPr txBox="1"/>
          <p:nvPr/>
        </p:nvSpPr>
        <p:spPr>
          <a:xfrm>
            <a:off x="3814420" y="4250275"/>
            <a:ext cx="1219800" cy="3693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 sz="1800">
                <a:latin typeface="Calibri"/>
                <a:ea typeface="Calibri"/>
                <a:cs typeface="Calibri"/>
                <a:sym typeface="Calibri"/>
              </a:rPr>
              <a:t>Price (Low)</a:t>
            </a:r>
            <a:endParaRPr sz="1800">
              <a:solidFill>
                <a:srgbClr val="000000"/>
              </a:solidFill>
              <a:latin typeface="Calibri"/>
              <a:ea typeface="Calibri"/>
              <a:cs typeface="Calibri"/>
              <a:sym typeface="Calibri"/>
            </a:endParaRPr>
          </a:p>
        </p:txBody>
      </p:sp>
      <p:sp>
        <p:nvSpPr>
          <p:cNvPr id="220" name="Google Shape;220;p23"/>
          <p:cNvSpPr txBox="1"/>
          <p:nvPr/>
        </p:nvSpPr>
        <p:spPr>
          <a:xfrm flipH="1">
            <a:off x="6771425" y="2928925"/>
            <a:ext cx="2439600" cy="3387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 sz="1600">
                <a:latin typeface="Calibri"/>
                <a:ea typeface="Calibri"/>
                <a:cs typeface="Calibri"/>
                <a:sym typeface="Calibri"/>
              </a:rPr>
              <a:t>Service Quality (High)</a:t>
            </a:r>
            <a:endParaRPr sz="1600">
              <a:solidFill>
                <a:srgbClr val="000000"/>
              </a:solidFill>
              <a:latin typeface="Calibri"/>
              <a:ea typeface="Calibri"/>
              <a:cs typeface="Calibri"/>
              <a:sym typeface="Calibri"/>
            </a:endParaRPr>
          </a:p>
        </p:txBody>
      </p:sp>
      <p:sp>
        <p:nvSpPr>
          <p:cNvPr id="221" name="Google Shape;221;p23"/>
          <p:cNvSpPr txBox="1"/>
          <p:nvPr/>
        </p:nvSpPr>
        <p:spPr>
          <a:xfrm>
            <a:off x="186825" y="2928925"/>
            <a:ext cx="2238000" cy="3387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 sz="1600">
                <a:latin typeface="Calibri"/>
                <a:ea typeface="Calibri"/>
                <a:cs typeface="Calibri"/>
                <a:sym typeface="Calibri"/>
              </a:rPr>
              <a:t>Service Quality (Low)</a:t>
            </a:r>
            <a:endParaRPr sz="1600">
              <a:solidFill>
                <a:srgbClr val="000000"/>
              </a:solidFill>
              <a:latin typeface="Calibri"/>
              <a:ea typeface="Calibri"/>
              <a:cs typeface="Calibri"/>
              <a:sym typeface="Calibri"/>
            </a:endParaRPr>
          </a:p>
        </p:txBody>
      </p:sp>
      <p:pic>
        <p:nvPicPr>
          <p:cNvPr id="222" name="Google Shape;222;p23"/>
          <p:cNvPicPr preferRelativeResize="0"/>
          <p:nvPr/>
        </p:nvPicPr>
        <p:blipFill rotWithShape="1">
          <a:blip r:embed="rId3">
            <a:alphaModFix/>
          </a:blip>
          <a:srcRect b="0" l="0" r="0" t="0"/>
          <a:stretch/>
        </p:blipFill>
        <p:spPr>
          <a:xfrm>
            <a:off x="6377301" y="2210041"/>
            <a:ext cx="846492" cy="435915"/>
          </a:xfrm>
          <a:prstGeom prst="rect">
            <a:avLst/>
          </a:prstGeom>
          <a:noFill/>
          <a:ln>
            <a:noFill/>
          </a:ln>
        </p:spPr>
      </p:pic>
      <p:pic>
        <p:nvPicPr>
          <p:cNvPr id="223" name="Google Shape;223;p23"/>
          <p:cNvPicPr preferRelativeResize="0"/>
          <p:nvPr/>
        </p:nvPicPr>
        <p:blipFill rotWithShape="1">
          <a:blip r:embed="rId4">
            <a:alphaModFix/>
          </a:blip>
          <a:srcRect b="0" l="0" r="0" t="0"/>
          <a:stretch/>
        </p:blipFill>
        <p:spPr>
          <a:xfrm>
            <a:off x="5767701" y="2493557"/>
            <a:ext cx="558076" cy="254867"/>
          </a:xfrm>
          <a:prstGeom prst="rect">
            <a:avLst/>
          </a:prstGeom>
          <a:noFill/>
          <a:ln>
            <a:noFill/>
          </a:ln>
        </p:spPr>
      </p:pic>
      <p:pic>
        <p:nvPicPr>
          <p:cNvPr id="224" name="Google Shape;224;p23"/>
          <p:cNvPicPr preferRelativeResize="0"/>
          <p:nvPr/>
        </p:nvPicPr>
        <p:blipFill rotWithShape="1">
          <a:blip r:embed="rId5">
            <a:alphaModFix/>
          </a:blip>
          <a:srcRect b="0" l="0" r="0" t="0"/>
          <a:stretch/>
        </p:blipFill>
        <p:spPr>
          <a:xfrm>
            <a:off x="4447625" y="2600674"/>
            <a:ext cx="558075" cy="467679"/>
          </a:xfrm>
          <a:prstGeom prst="rect">
            <a:avLst/>
          </a:prstGeom>
          <a:noFill/>
          <a:ln>
            <a:noFill/>
          </a:ln>
        </p:spPr>
      </p:pic>
      <p:pic>
        <p:nvPicPr>
          <p:cNvPr id="225" name="Google Shape;225;p23"/>
          <p:cNvPicPr preferRelativeResize="0"/>
          <p:nvPr/>
        </p:nvPicPr>
        <p:blipFill>
          <a:blip r:embed="rId6">
            <a:alphaModFix/>
          </a:blip>
          <a:stretch>
            <a:fillRect/>
          </a:stretch>
        </p:blipFill>
        <p:spPr>
          <a:xfrm>
            <a:off x="2701015" y="3369990"/>
            <a:ext cx="558075" cy="551660"/>
          </a:xfrm>
          <a:prstGeom prst="rect">
            <a:avLst/>
          </a:prstGeom>
          <a:noFill/>
          <a:ln>
            <a:noFill/>
          </a:ln>
        </p:spPr>
      </p:pic>
      <p:sp>
        <p:nvSpPr>
          <p:cNvPr id="226" name="Google Shape;226;p23"/>
          <p:cNvSpPr txBox="1"/>
          <p:nvPr/>
        </p:nvSpPr>
        <p:spPr>
          <a:xfrm>
            <a:off x="6435950" y="4519400"/>
            <a:ext cx="1878300" cy="323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900">
                <a:latin typeface="Calibri"/>
                <a:ea typeface="Calibri"/>
                <a:cs typeface="Calibri"/>
                <a:sym typeface="Calibri"/>
              </a:rPr>
              <a:t>Source: </a:t>
            </a:r>
            <a:r>
              <a:rPr lang="en" sz="900">
                <a:latin typeface="Calibri"/>
                <a:ea typeface="Calibri"/>
                <a:cs typeface="Calibri"/>
                <a:sym typeface="Calibri"/>
              </a:rPr>
              <a:t>Constructed by the Author</a:t>
            </a:r>
            <a:endParaRPr sz="900">
              <a:latin typeface="Calibri"/>
              <a:ea typeface="Calibri"/>
              <a:cs typeface="Calibri"/>
              <a:sym typeface="Calibri"/>
            </a:endParaRPr>
          </a:p>
        </p:txBody>
      </p:sp>
      <p:sp>
        <p:nvSpPr>
          <p:cNvPr id="227" name="Google Shape;227;p23"/>
          <p:cNvSpPr txBox="1"/>
          <p:nvPr/>
        </p:nvSpPr>
        <p:spPr>
          <a:xfrm>
            <a:off x="614050" y="1376600"/>
            <a:ext cx="1878300" cy="323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900">
                <a:latin typeface="Calibri"/>
                <a:ea typeface="Calibri"/>
                <a:cs typeface="Calibri"/>
                <a:sym typeface="Calibri"/>
              </a:rPr>
              <a:t>Figure 2.1: </a:t>
            </a:r>
            <a:r>
              <a:rPr lang="en" sz="900">
                <a:latin typeface="Calibri"/>
                <a:ea typeface="Calibri"/>
                <a:cs typeface="Calibri"/>
                <a:sym typeface="Calibri"/>
              </a:rPr>
              <a:t>Positioning</a:t>
            </a:r>
            <a:r>
              <a:rPr lang="en" sz="900">
                <a:latin typeface="Calibri"/>
                <a:ea typeface="Calibri"/>
                <a:cs typeface="Calibri"/>
                <a:sym typeface="Calibri"/>
              </a:rPr>
              <a:t> of Colourmix </a:t>
            </a:r>
            <a:endParaRPr sz="900">
              <a:latin typeface="Calibri"/>
              <a:ea typeface="Calibri"/>
              <a:cs typeface="Calibri"/>
              <a:sym typeface="Calibri"/>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1" name="Shape 231"/>
        <p:cNvGrpSpPr/>
        <p:nvPr/>
      </p:nvGrpSpPr>
      <p:grpSpPr>
        <a:xfrm>
          <a:off x="0" y="0"/>
          <a:ext cx="0" cy="0"/>
          <a:chOff x="0" y="0"/>
          <a:chExt cx="0" cy="0"/>
        </a:xfrm>
      </p:grpSpPr>
      <p:sp>
        <p:nvSpPr>
          <p:cNvPr id="232" name="Google Shape;232;p24"/>
          <p:cNvSpPr txBox="1"/>
          <p:nvPr>
            <p:ph type="title"/>
          </p:nvPr>
        </p:nvSpPr>
        <p:spPr>
          <a:xfrm>
            <a:off x="1152725" y="1471388"/>
            <a:ext cx="7505700" cy="13431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sz="2400">
                <a:latin typeface="Calibri"/>
                <a:ea typeface="Calibri"/>
                <a:cs typeface="Calibri"/>
                <a:sym typeface="Calibri"/>
              </a:rPr>
              <a:t>Product</a:t>
            </a:r>
            <a:endParaRPr sz="2400">
              <a:latin typeface="Calibri"/>
              <a:ea typeface="Calibri"/>
              <a:cs typeface="Calibri"/>
              <a:sym typeface="Calibri"/>
            </a:endParaRPr>
          </a:p>
          <a:p>
            <a:pPr indent="-323850" lvl="0" marL="457200" rtl="0" algn="l">
              <a:spcBef>
                <a:spcPts val="0"/>
              </a:spcBef>
              <a:spcAft>
                <a:spcPts val="0"/>
              </a:spcAft>
              <a:buSzPts val="1500"/>
              <a:buFont typeface="Calibri"/>
              <a:buChar char="-"/>
            </a:pPr>
            <a:r>
              <a:rPr lang="en" sz="1500">
                <a:solidFill>
                  <a:srgbClr val="030303"/>
                </a:solidFill>
                <a:latin typeface="Calibri"/>
                <a:ea typeface="Calibri"/>
                <a:cs typeface="Calibri"/>
                <a:sym typeface="Calibri"/>
              </a:rPr>
              <a:t>Physical products and services to the consumer who is willing to pay (</a:t>
            </a:r>
            <a:r>
              <a:rPr lang="en" sz="1500">
                <a:solidFill>
                  <a:srgbClr val="222222"/>
                </a:solidFill>
                <a:highlight>
                  <a:srgbClr val="FFFFFF"/>
                </a:highlight>
                <a:latin typeface="Calibri"/>
                <a:ea typeface="Calibri"/>
                <a:cs typeface="Calibri"/>
                <a:sym typeface="Calibri"/>
              </a:rPr>
              <a:t>Išoraitė, M. ,2016). </a:t>
            </a:r>
            <a:endParaRPr sz="1500">
              <a:solidFill>
                <a:srgbClr val="030303"/>
              </a:solidFill>
              <a:latin typeface="Calibri"/>
              <a:ea typeface="Calibri"/>
              <a:cs typeface="Calibri"/>
              <a:sym typeface="Calibri"/>
            </a:endParaRPr>
          </a:p>
        </p:txBody>
      </p:sp>
      <p:sp>
        <p:nvSpPr>
          <p:cNvPr id="233" name="Google Shape;233;p24"/>
          <p:cNvSpPr txBox="1"/>
          <p:nvPr>
            <p:ph idx="1" type="body"/>
          </p:nvPr>
        </p:nvSpPr>
        <p:spPr>
          <a:xfrm>
            <a:off x="1736500" y="2394450"/>
            <a:ext cx="8303400" cy="33852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b="1" lang="en" sz="1650"/>
              <a:t>Product : </a:t>
            </a:r>
            <a:endParaRPr b="1" sz="1650"/>
          </a:p>
          <a:p>
            <a:pPr indent="-317500" lvl="0" marL="457200" rtl="0" algn="l">
              <a:spcBef>
                <a:spcPts val="1200"/>
              </a:spcBef>
              <a:spcAft>
                <a:spcPts val="0"/>
              </a:spcAft>
              <a:buSzPts val="1400"/>
              <a:buChar char="●"/>
            </a:pPr>
            <a:r>
              <a:rPr lang="en" sz="1400"/>
              <a:t>6 product lines, such as skin care, eyes and lips, etc </a:t>
            </a:r>
            <a:endParaRPr sz="1400"/>
          </a:p>
          <a:p>
            <a:pPr indent="-317500" lvl="0" marL="457200" rtl="0" algn="l">
              <a:spcBef>
                <a:spcPts val="0"/>
              </a:spcBef>
              <a:spcAft>
                <a:spcPts val="0"/>
              </a:spcAft>
              <a:buSzPts val="1400"/>
              <a:buChar char="●"/>
            </a:pPr>
            <a:r>
              <a:rPr lang="en" sz="1400"/>
              <a:t>Over 1000 international brands</a:t>
            </a:r>
            <a:endParaRPr sz="1400">
              <a:highlight>
                <a:srgbClr val="FFFFFF"/>
              </a:highlight>
            </a:endParaRPr>
          </a:p>
          <a:p>
            <a:pPr indent="0" lvl="0" marL="0" rtl="0" algn="l">
              <a:spcBef>
                <a:spcPts val="1200"/>
              </a:spcBef>
              <a:spcAft>
                <a:spcPts val="0"/>
              </a:spcAft>
              <a:buNone/>
            </a:pPr>
            <a:r>
              <a:rPr b="1" lang="en" sz="1650"/>
              <a:t>Service : </a:t>
            </a:r>
            <a:endParaRPr b="1" sz="1650"/>
          </a:p>
          <a:p>
            <a:pPr indent="-317500" lvl="0" marL="457200" rtl="0" algn="l">
              <a:spcBef>
                <a:spcPts val="1200"/>
              </a:spcBef>
              <a:spcAft>
                <a:spcPts val="0"/>
              </a:spcAft>
              <a:buSzPts val="1400"/>
              <a:buChar char="●"/>
            </a:pPr>
            <a:r>
              <a:rPr lang="en" sz="1400"/>
              <a:t>Provides the cosmetic knowledge for the customer service.</a:t>
            </a:r>
            <a:endParaRPr sz="1400"/>
          </a:p>
          <a:p>
            <a:pPr indent="-317500" lvl="0" marL="457200" rtl="0" algn="l">
              <a:spcBef>
                <a:spcPts val="0"/>
              </a:spcBef>
              <a:spcAft>
                <a:spcPts val="0"/>
              </a:spcAft>
              <a:buSzPts val="1400"/>
              <a:buChar char="●"/>
            </a:pPr>
            <a:r>
              <a:rPr lang="en" sz="1400"/>
              <a:t>Special store arrangement for the long public holidays</a:t>
            </a:r>
            <a:endParaRPr sz="1400"/>
          </a:p>
          <a:p>
            <a:pPr indent="0" lvl="0" marL="0" rtl="0" algn="l">
              <a:spcBef>
                <a:spcPts val="1200"/>
              </a:spcBef>
              <a:spcAft>
                <a:spcPts val="1200"/>
              </a:spcAft>
              <a:buNone/>
            </a:pPr>
            <a:r>
              <a:t/>
            </a:r>
            <a:endParaRPr sz="1600"/>
          </a:p>
        </p:txBody>
      </p:sp>
      <p:sp>
        <p:nvSpPr>
          <p:cNvPr id="234" name="Google Shape;234;p24"/>
          <p:cNvSpPr txBox="1"/>
          <p:nvPr/>
        </p:nvSpPr>
        <p:spPr>
          <a:xfrm>
            <a:off x="616325" y="378500"/>
            <a:ext cx="8578500" cy="10929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2900">
                <a:solidFill>
                  <a:schemeClr val="lt1"/>
                </a:solidFill>
                <a:latin typeface="Calibri"/>
                <a:ea typeface="Calibri"/>
                <a:cs typeface="Calibri"/>
                <a:sym typeface="Calibri"/>
              </a:rPr>
              <a:t>2.2 Marketing Mix</a:t>
            </a:r>
            <a:endParaRPr sz="2900">
              <a:solidFill>
                <a:schemeClr val="lt1"/>
              </a:solidFill>
              <a:latin typeface="Calibri"/>
              <a:ea typeface="Calibri"/>
              <a:cs typeface="Calibri"/>
              <a:sym typeface="Calibri"/>
            </a:endParaRPr>
          </a:p>
          <a:p>
            <a:pPr indent="-323850" lvl="0" marL="457200" rtl="0" algn="l">
              <a:spcBef>
                <a:spcPts val="0"/>
              </a:spcBef>
              <a:spcAft>
                <a:spcPts val="0"/>
              </a:spcAft>
              <a:buClr>
                <a:srgbClr val="030303"/>
              </a:buClr>
              <a:buSzPts val="1500"/>
              <a:buFont typeface="Calibri"/>
              <a:buChar char="●"/>
            </a:pPr>
            <a:r>
              <a:rPr lang="en" sz="1500">
                <a:solidFill>
                  <a:srgbClr val="030303"/>
                </a:solidFill>
                <a:latin typeface="Calibri"/>
                <a:ea typeface="Calibri"/>
                <a:cs typeface="Calibri"/>
                <a:sym typeface="Calibri"/>
              </a:rPr>
              <a:t>To understand Colourmix’s marketing options from price, product, place and promotion(</a:t>
            </a:r>
            <a:r>
              <a:rPr lang="en" sz="1500">
                <a:solidFill>
                  <a:srgbClr val="222222"/>
                </a:solidFill>
                <a:highlight>
                  <a:schemeClr val="dk1"/>
                </a:highlight>
                <a:latin typeface="Calibri"/>
                <a:ea typeface="Calibri"/>
                <a:cs typeface="Calibri"/>
                <a:sym typeface="Calibri"/>
              </a:rPr>
              <a:t>Išoraitė, M. ,2016). </a:t>
            </a:r>
            <a:endParaRPr sz="1500">
              <a:solidFill>
                <a:srgbClr val="030303"/>
              </a:solidFill>
              <a:latin typeface="Calibri"/>
              <a:ea typeface="Calibri"/>
              <a:cs typeface="Calibri"/>
              <a:sym typeface="Calibri"/>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8" name="Shape 238"/>
        <p:cNvGrpSpPr/>
        <p:nvPr/>
      </p:nvGrpSpPr>
      <p:grpSpPr>
        <a:xfrm>
          <a:off x="0" y="0"/>
          <a:ext cx="0" cy="0"/>
          <a:chOff x="0" y="0"/>
          <a:chExt cx="0" cy="0"/>
        </a:xfrm>
      </p:grpSpPr>
      <p:sp>
        <p:nvSpPr>
          <p:cNvPr id="239" name="Google Shape;239;p25"/>
          <p:cNvSpPr txBox="1"/>
          <p:nvPr>
            <p:ph type="title"/>
          </p:nvPr>
        </p:nvSpPr>
        <p:spPr>
          <a:xfrm>
            <a:off x="1064175" y="388400"/>
            <a:ext cx="7495800" cy="8226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latin typeface="Calibri"/>
                <a:ea typeface="Calibri"/>
                <a:cs typeface="Calibri"/>
                <a:sym typeface="Calibri"/>
              </a:rPr>
              <a:t>Price</a:t>
            </a:r>
            <a:endParaRPr>
              <a:latin typeface="Calibri"/>
              <a:ea typeface="Calibri"/>
              <a:cs typeface="Calibri"/>
              <a:sym typeface="Calibri"/>
            </a:endParaRPr>
          </a:p>
          <a:p>
            <a:pPr indent="-322897" lvl="0" marL="457200" rtl="0" algn="l">
              <a:lnSpc>
                <a:spcPct val="115000"/>
              </a:lnSpc>
              <a:spcBef>
                <a:spcPts val="0"/>
              </a:spcBef>
              <a:spcAft>
                <a:spcPts val="0"/>
              </a:spcAft>
              <a:buClr>
                <a:srgbClr val="030303"/>
              </a:buClr>
              <a:buSzPct val="100000"/>
              <a:buFont typeface="Calibri"/>
              <a:buChar char="●"/>
            </a:pPr>
            <a:r>
              <a:rPr lang="en" sz="1650">
                <a:solidFill>
                  <a:srgbClr val="233A44"/>
                </a:solidFill>
                <a:latin typeface="Calibri"/>
                <a:ea typeface="Calibri"/>
                <a:cs typeface="Calibri"/>
                <a:sym typeface="Calibri"/>
              </a:rPr>
              <a:t>Pricing depends on the sales volume, there is an inverse relationship. The higher price, the sales decrease </a:t>
            </a:r>
            <a:r>
              <a:rPr lang="en" sz="1650">
                <a:solidFill>
                  <a:srgbClr val="030303"/>
                </a:solidFill>
                <a:latin typeface="Calibri"/>
                <a:ea typeface="Calibri"/>
                <a:cs typeface="Calibri"/>
                <a:sym typeface="Calibri"/>
              </a:rPr>
              <a:t> (</a:t>
            </a:r>
            <a:r>
              <a:rPr lang="en" sz="1650">
                <a:solidFill>
                  <a:srgbClr val="222222"/>
                </a:solidFill>
                <a:highlight>
                  <a:srgbClr val="FFFFFF"/>
                </a:highlight>
                <a:latin typeface="Calibri"/>
                <a:ea typeface="Calibri"/>
                <a:cs typeface="Calibri"/>
                <a:sym typeface="Calibri"/>
              </a:rPr>
              <a:t>Išoraitė, M. ,2016)</a:t>
            </a:r>
            <a:r>
              <a:rPr lang="en" sz="1650">
                <a:solidFill>
                  <a:srgbClr val="233A44"/>
                </a:solidFill>
                <a:latin typeface="Calibri"/>
                <a:ea typeface="Calibri"/>
                <a:cs typeface="Calibri"/>
                <a:sym typeface="Calibri"/>
              </a:rPr>
              <a:t>. </a:t>
            </a:r>
            <a:endParaRPr sz="1650">
              <a:solidFill>
                <a:srgbClr val="233A44"/>
              </a:solidFill>
              <a:latin typeface="Calibri"/>
              <a:ea typeface="Calibri"/>
              <a:cs typeface="Calibri"/>
              <a:sym typeface="Calibri"/>
            </a:endParaRPr>
          </a:p>
          <a:p>
            <a:pPr indent="0" lvl="0" marL="0" rtl="0" algn="l">
              <a:spcBef>
                <a:spcPts val="1200"/>
              </a:spcBef>
              <a:spcAft>
                <a:spcPts val="0"/>
              </a:spcAft>
              <a:buNone/>
            </a:pPr>
            <a:r>
              <a:t/>
            </a:r>
            <a:endParaRPr/>
          </a:p>
        </p:txBody>
      </p:sp>
      <p:sp>
        <p:nvSpPr>
          <p:cNvPr id="240" name="Google Shape;240;p25"/>
          <p:cNvSpPr txBox="1"/>
          <p:nvPr>
            <p:ph idx="1" type="body"/>
          </p:nvPr>
        </p:nvSpPr>
        <p:spPr>
          <a:xfrm>
            <a:off x="1329925" y="1480800"/>
            <a:ext cx="7161600" cy="3662700"/>
          </a:xfrm>
          <a:prstGeom prst="rect">
            <a:avLst/>
          </a:prstGeom>
        </p:spPr>
        <p:txBody>
          <a:bodyPr anchorCtr="0" anchor="t" bIns="91425" lIns="91425" spcFirstLastPara="1" rIns="91425" wrap="square" tIns="91425">
            <a:noAutofit/>
          </a:bodyPr>
          <a:lstStyle/>
          <a:p>
            <a:pPr indent="0" lvl="0" marL="0" rtl="0" algn="l">
              <a:lnSpc>
                <a:spcPct val="80000"/>
              </a:lnSpc>
              <a:spcBef>
                <a:spcPts val="0"/>
              </a:spcBef>
              <a:spcAft>
                <a:spcPts val="0"/>
              </a:spcAft>
              <a:buNone/>
            </a:pPr>
            <a:r>
              <a:rPr b="1" lang="en" sz="1600">
                <a:solidFill>
                  <a:srgbClr val="233A44"/>
                </a:solidFill>
              </a:rPr>
              <a:t>Cost-plus pricing</a:t>
            </a:r>
            <a:endParaRPr b="1" sz="1600">
              <a:solidFill>
                <a:srgbClr val="414141"/>
              </a:solidFill>
              <a:highlight>
                <a:srgbClr val="FFFFFF"/>
              </a:highlight>
            </a:endParaRPr>
          </a:p>
          <a:p>
            <a:pPr indent="-323850" lvl="0" marL="457200" rtl="0" algn="l">
              <a:lnSpc>
                <a:spcPct val="80000"/>
              </a:lnSpc>
              <a:spcBef>
                <a:spcPts val="1200"/>
              </a:spcBef>
              <a:spcAft>
                <a:spcPts val="0"/>
              </a:spcAft>
              <a:buClr>
                <a:srgbClr val="2D2D2D"/>
              </a:buClr>
              <a:buSzPts val="1500"/>
              <a:buChar char="●"/>
            </a:pPr>
            <a:r>
              <a:rPr lang="en" sz="1500">
                <a:solidFill>
                  <a:srgbClr val="2D2D2D"/>
                </a:solidFill>
              </a:rPr>
              <a:t>consider the material, labor and overhead costs for a product along with a markup percentage (Guilding, Drury and Tayles, 2005).</a:t>
            </a:r>
            <a:endParaRPr b="1" sz="1600">
              <a:solidFill>
                <a:srgbClr val="2D2D2D"/>
              </a:solidFill>
            </a:endParaRPr>
          </a:p>
          <a:p>
            <a:pPr indent="0" lvl="0" marL="0" rtl="0" algn="l">
              <a:lnSpc>
                <a:spcPct val="80000"/>
              </a:lnSpc>
              <a:spcBef>
                <a:spcPts val="1200"/>
              </a:spcBef>
              <a:spcAft>
                <a:spcPts val="0"/>
              </a:spcAft>
              <a:buNone/>
            </a:pPr>
            <a:r>
              <a:rPr b="1" lang="en" sz="1600">
                <a:solidFill>
                  <a:srgbClr val="2D2D2D"/>
                </a:solidFill>
              </a:rPr>
              <a:t>Competition Oriented approach</a:t>
            </a:r>
            <a:endParaRPr b="1" sz="1600">
              <a:solidFill>
                <a:srgbClr val="2D2D2D"/>
              </a:solidFill>
            </a:endParaRPr>
          </a:p>
          <a:p>
            <a:pPr indent="-323850" lvl="0" marL="457200" rtl="0" algn="l">
              <a:lnSpc>
                <a:spcPct val="80000"/>
              </a:lnSpc>
              <a:spcBef>
                <a:spcPts val="1200"/>
              </a:spcBef>
              <a:spcAft>
                <a:spcPts val="0"/>
              </a:spcAft>
              <a:buClr>
                <a:srgbClr val="2D2D2D"/>
              </a:buClr>
              <a:buSzPts val="1500"/>
              <a:buChar char="●"/>
            </a:pPr>
            <a:r>
              <a:rPr lang="en" sz="1500">
                <a:solidFill>
                  <a:srgbClr val="2D2D2D"/>
                </a:solidFill>
              </a:rPr>
              <a:t>Undifferentiated product with the competitors, Colourmix cannot set the price much higher or lower than them (Rowley, 1997).</a:t>
            </a:r>
            <a:endParaRPr sz="1500">
              <a:solidFill>
                <a:srgbClr val="2D2D2D"/>
              </a:solidFill>
            </a:endParaRPr>
          </a:p>
        </p:txBody>
      </p:sp>
      <p:sp>
        <p:nvSpPr>
          <p:cNvPr id="241" name="Google Shape;241;p25"/>
          <p:cNvSpPr txBox="1"/>
          <p:nvPr/>
        </p:nvSpPr>
        <p:spPr>
          <a:xfrm>
            <a:off x="6335175" y="4681000"/>
            <a:ext cx="1878300" cy="323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900">
                <a:latin typeface="Calibri"/>
                <a:ea typeface="Calibri"/>
                <a:cs typeface="Calibri"/>
                <a:sym typeface="Calibri"/>
              </a:rPr>
              <a:t>Constructed by the </a:t>
            </a:r>
            <a:r>
              <a:rPr lang="en" sz="900">
                <a:latin typeface="Calibri"/>
                <a:ea typeface="Calibri"/>
                <a:cs typeface="Calibri"/>
                <a:sym typeface="Calibri"/>
              </a:rPr>
              <a:t>Author</a:t>
            </a:r>
            <a:endParaRPr sz="900">
              <a:latin typeface="Calibri"/>
              <a:ea typeface="Calibri"/>
              <a:cs typeface="Calibri"/>
              <a:sym typeface="Calibri"/>
            </a:endParaRPr>
          </a:p>
        </p:txBody>
      </p:sp>
      <p:pic>
        <p:nvPicPr>
          <p:cNvPr id="242" name="Google Shape;242;p25"/>
          <p:cNvPicPr preferRelativeResize="0"/>
          <p:nvPr/>
        </p:nvPicPr>
        <p:blipFill>
          <a:blip r:embed="rId3">
            <a:alphaModFix/>
          </a:blip>
          <a:stretch>
            <a:fillRect/>
          </a:stretch>
        </p:blipFill>
        <p:spPr>
          <a:xfrm>
            <a:off x="1587692" y="3463300"/>
            <a:ext cx="5968619" cy="1283050"/>
          </a:xfrm>
          <a:prstGeom prst="rect">
            <a:avLst/>
          </a:prstGeom>
          <a:noFill/>
          <a:ln>
            <a:noFill/>
          </a:ln>
        </p:spPr>
      </p:pic>
      <p:sp>
        <p:nvSpPr>
          <p:cNvPr id="243" name="Google Shape;243;p25"/>
          <p:cNvSpPr txBox="1"/>
          <p:nvPr/>
        </p:nvSpPr>
        <p:spPr>
          <a:xfrm>
            <a:off x="1524075" y="3224275"/>
            <a:ext cx="3365400" cy="323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900">
                <a:latin typeface="Calibri"/>
                <a:ea typeface="Calibri"/>
                <a:cs typeface="Calibri"/>
                <a:sym typeface="Calibri"/>
              </a:rPr>
              <a:t>Table 2.1: Price of SK II Skinpower cream in different companies</a:t>
            </a:r>
            <a:endParaRPr sz="900">
              <a:latin typeface="Calibri"/>
              <a:ea typeface="Calibri"/>
              <a:cs typeface="Calibri"/>
              <a:sym typeface="Calibri"/>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7" name="Shape 247"/>
        <p:cNvGrpSpPr/>
        <p:nvPr/>
      </p:nvGrpSpPr>
      <p:grpSpPr>
        <a:xfrm>
          <a:off x="0" y="0"/>
          <a:ext cx="0" cy="0"/>
          <a:chOff x="0" y="0"/>
          <a:chExt cx="0" cy="0"/>
        </a:xfrm>
      </p:grpSpPr>
      <p:sp>
        <p:nvSpPr>
          <p:cNvPr id="248" name="Google Shape;248;p26"/>
          <p:cNvSpPr txBox="1"/>
          <p:nvPr>
            <p:ph type="title"/>
          </p:nvPr>
        </p:nvSpPr>
        <p:spPr>
          <a:xfrm>
            <a:off x="1026250" y="789800"/>
            <a:ext cx="6824400" cy="9546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latin typeface="Calibri"/>
                <a:ea typeface="Calibri"/>
                <a:cs typeface="Calibri"/>
                <a:sym typeface="Calibri"/>
              </a:rPr>
              <a:t>Place </a:t>
            </a:r>
            <a:endParaRPr>
              <a:latin typeface="Calibri"/>
              <a:ea typeface="Calibri"/>
              <a:cs typeface="Calibri"/>
              <a:sym typeface="Calibri"/>
            </a:endParaRPr>
          </a:p>
          <a:p>
            <a:pPr indent="-322897" lvl="0" marL="457200" rtl="0" algn="l">
              <a:lnSpc>
                <a:spcPct val="115000"/>
              </a:lnSpc>
              <a:spcBef>
                <a:spcPts val="0"/>
              </a:spcBef>
              <a:spcAft>
                <a:spcPts val="0"/>
              </a:spcAft>
              <a:buClr>
                <a:srgbClr val="030303"/>
              </a:buClr>
              <a:buSzPct val="100000"/>
              <a:buFont typeface="Calibri"/>
              <a:buChar char="●"/>
            </a:pPr>
            <a:r>
              <a:rPr lang="en" sz="1650">
                <a:solidFill>
                  <a:srgbClr val="030303"/>
                </a:solidFill>
                <a:latin typeface="Calibri"/>
                <a:ea typeface="Calibri"/>
                <a:cs typeface="Calibri"/>
                <a:sym typeface="Calibri"/>
              </a:rPr>
              <a:t>The methods and processes by which </a:t>
            </a:r>
            <a:r>
              <a:rPr lang="en" sz="1650">
                <a:solidFill>
                  <a:srgbClr val="202124"/>
                </a:solidFill>
                <a:highlight>
                  <a:srgbClr val="F8F9FA"/>
                </a:highlight>
                <a:latin typeface="Calibri"/>
                <a:ea typeface="Calibri"/>
                <a:cs typeface="Calibri"/>
                <a:sym typeface="Calibri"/>
              </a:rPr>
              <a:t>product or service reaches the customer (Martin. M, 2014)</a:t>
            </a:r>
            <a:endParaRPr sz="1650">
              <a:solidFill>
                <a:srgbClr val="030303"/>
              </a:solidFill>
              <a:latin typeface="Calibri"/>
              <a:ea typeface="Calibri"/>
              <a:cs typeface="Calibri"/>
              <a:sym typeface="Calibri"/>
            </a:endParaRPr>
          </a:p>
        </p:txBody>
      </p:sp>
      <p:sp>
        <p:nvSpPr>
          <p:cNvPr id="249" name="Google Shape;249;p26"/>
          <p:cNvSpPr txBox="1"/>
          <p:nvPr>
            <p:ph idx="1" type="body"/>
          </p:nvPr>
        </p:nvSpPr>
        <p:spPr>
          <a:xfrm>
            <a:off x="1590500" y="1902350"/>
            <a:ext cx="8415300" cy="3759300"/>
          </a:xfrm>
          <a:prstGeom prst="rect">
            <a:avLst/>
          </a:prstGeom>
        </p:spPr>
        <p:txBody>
          <a:bodyPr anchorCtr="0" anchor="t" bIns="91425" lIns="91425" spcFirstLastPara="1" rIns="91425" wrap="square" tIns="91425">
            <a:normAutofit/>
          </a:bodyPr>
          <a:lstStyle/>
          <a:p>
            <a:pPr indent="0" lvl="0" marL="0" rtl="0" algn="l">
              <a:lnSpc>
                <a:spcPct val="90000"/>
              </a:lnSpc>
              <a:spcBef>
                <a:spcPts val="0"/>
              </a:spcBef>
              <a:spcAft>
                <a:spcPts val="0"/>
              </a:spcAft>
              <a:buNone/>
            </a:pPr>
            <a:r>
              <a:rPr b="1" lang="en" sz="1650">
                <a:solidFill>
                  <a:srgbClr val="233A44"/>
                </a:solidFill>
              </a:rPr>
              <a:t>Retail store</a:t>
            </a:r>
            <a:r>
              <a:rPr lang="en" sz="1650">
                <a:solidFill>
                  <a:srgbClr val="233A44"/>
                </a:solidFill>
                <a:latin typeface="Arial"/>
                <a:ea typeface="Arial"/>
                <a:cs typeface="Arial"/>
                <a:sym typeface="Arial"/>
              </a:rPr>
              <a:t> :</a:t>
            </a:r>
            <a:endParaRPr sz="1650">
              <a:solidFill>
                <a:srgbClr val="233A44"/>
              </a:solidFill>
            </a:endParaRPr>
          </a:p>
          <a:p>
            <a:pPr indent="0" lvl="0" marL="0" rtl="0" algn="l">
              <a:lnSpc>
                <a:spcPct val="90000"/>
              </a:lnSpc>
              <a:spcBef>
                <a:spcPts val="1200"/>
              </a:spcBef>
              <a:spcAft>
                <a:spcPts val="0"/>
              </a:spcAft>
              <a:buNone/>
            </a:pPr>
            <a:r>
              <a:rPr lang="en" sz="1650">
                <a:solidFill>
                  <a:srgbClr val="233A44"/>
                </a:solidFill>
              </a:rPr>
              <a:t>50 retail stores cover HK area (Colourmix, 2021).</a:t>
            </a:r>
            <a:endParaRPr sz="1650">
              <a:solidFill>
                <a:srgbClr val="233A44"/>
              </a:solidFill>
            </a:endParaRPr>
          </a:p>
          <a:p>
            <a:pPr indent="0" lvl="0" marL="0" rtl="0" algn="l">
              <a:lnSpc>
                <a:spcPct val="90000"/>
              </a:lnSpc>
              <a:spcBef>
                <a:spcPts val="1200"/>
              </a:spcBef>
              <a:spcAft>
                <a:spcPts val="0"/>
              </a:spcAft>
              <a:buNone/>
            </a:pPr>
            <a:r>
              <a:rPr b="1" lang="en" sz="1650">
                <a:solidFill>
                  <a:srgbClr val="233A44"/>
                </a:solidFill>
              </a:rPr>
              <a:t>Internet:</a:t>
            </a:r>
            <a:endParaRPr b="1" sz="1650">
              <a:solidFill>
                <a:srgbClr val="233A44"/>
              </a:solidFill>
            </a:endParaRPr>
          </a:p>
          <a:p>
            <a:pPr indent="0" lvl="0" marL="0" rtl="0" algn="l">
              <a:lnSpc>
                <a:spcPct val="90000"/>
              </a:lnSpc>
              <a:spcBef>
                <a:spcPts val="1200"/>
              </a:spcBef>
              <a:spcAft>
                <a:spcPts val="0"/>
              </a:spcAft>
              <a:buNone/>
            </a:pPr>
            <a:r>
              <a:rPr lang="en" sz="1650">
                <a:solidFill>
                  <a:srgbClr val="233A44"/>
                </a:solidFill>
              </a:rPr>
              <a:t>Online shop</a:t>
            </a:r>
            <a:endParaRPr sz="1650">
              <a:solidFill>
                <a:srgbClr val="233A44"/>
              </a:solidFill>
            </a:endParaRPr>
          </a:p>
          <a:p>
            <a:pPr indent="0" lvl="0" marL="0" rtl="0" algn="l">
              <a:lnSpc>
                <a:spcPct val="90000"/>
              </a:lnSpc>
              <a:spcBef>
                <a:spcPts val="1200"/>
              </a:spcBef>
              <a:spcAft>
                <a:spcPts val="1200"/>
              </a:spcAft>
              <a:buNone/>
            </a:pPr>
            <a:r>
              <a:t/>
            </a:r>
            <a:endParaRPr sz="1650"/>
          </a:p>
        </p:txBody>
      </p:sp>
      <p:pic>
        <p:nvPicPr>
          <p:cNvPr id="250" name="Google Shape;250;p26"/>
          <p:cNvPicPr preferRelativeResize="0"/>
          <p:nvPr/>
        </p:nvPicPr>
        <p:blipFill>
          <a:blip r:embed="rId3">
            <a:alphaModFix/>
          </a:blip>
          <a:stretch>
            <a:fillRect/>
          </a:stretch>
        </p:blipFill>
        <p:spPr>
          <a:xfrm>
            <a:off x="3211563" y="2845000"/>
            <a:ext cx="2720875" cy="1523700"/>
          </a:xfrm>
          <a:prstGeom prst="rect">
            <a:avLst/>
          </a:prstGeom>
          <a:noFill/>
          <a:ln>
            <a:noFill/>
          </a:ln>
        </p:spPr>
      </p:pic>
      <p:pic>
        <p:nvPicPr>
          <p:cNvPr id="251" name="Google Shape;251;p26"/>
          <p:cNvPicPr preferRelativeResize="0"/>
          <p:nvPr/>
        </p:nvPicPr>
        <p:blipFill>
          <a:blip r:embed="rId4">
            <a:alphaModFix/>
          </a:blip>
          <a:stretch>
            <a:fillRect/>
          </a:stretch>
        </p:blipFill>
        <p:spPr>
          <a:xfrm>
            <a:off x="6285315" y="1902350"/>
            <a:ext cx="2553735" cy="2340426"/>
          </a:xfrm>
          <a:prstGeom prst="rect">
            <a:avLst/>
          </a:prstGeom>
          <a:noFill/>
          <a:ln>
            <a:noFill/>
          </a:ln>
        </p:spPr>
      </p:pic>
      <p:sp>
        <p:nvSpPr>
          <p:cNvPr id="252" name="Google Shape;252;p26"/>
          <p:cNvSpPr txBox="1"/>
          <p:nvPr/>
        </p:nvSpPr>
        <p:spPr>
          <a:xfrm>
            <a:off x="6373325" y="4242775"/>
            <a:ext cx="2826900" cy="4617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latin typeface="Calibri"/>
                <a:ea typeface="Calibri"/>
                <a:cs typeface="Calibri"/>
                <a:sym typeface="Calibri"/>
              </a:rPr>
              <a:t>Colourmix official website’s e-shop (Colourmix, 2022)</a:t>
            </a:r>
            <a:endParaRPr sz="800">
              <a:latin typeface="Calibri"/>
              <a:ea typeface="Calibri"/>
              <a:cs typeface="Calibri"/>
              <a:sym typeface="Calibri"/>
            </a:endParaRPr>
          </a:p>
          <a:p>
            <a:pPr indent="0" lvl="0" marL="0" rtl="0" algn="l">
              <a:spcBef>
                <a:spcPts val="0"/>
              </a:spcBef>
              <a:spcAft>
                <a:spcPts val="0"/>
              </a:spcAft>
              <a:buNone/>
            </a:pPr>
            <a:r>
              <a:rPr b="1" lang="en" sz="1000">
                <a:latin typeface="Calibri"/>
                <a:ea typeface="Calibri"/>
                <a:cs typeface="Calibri"/>
                <a:sym typeface="Calibri"/>
              </a:rPr>
              <a:t>Colourmix has e-shop on its website.</a:t>
            </a:r>
            <a:endParaRPr sz="800">
              <a:latin typeface="Calibri"/>
              <a:ea typeface="Calibri"/>
              <a:cs typeface="Calibri"/>
              <a:sym typeface="Calibri"/>
            </a:endParaRPr>
          </a:p>
        </p:txBody>
      </p:sp>
      <p:sp>
        <p:nvSpPr>
          <p:cNvPr id="253" name="Google Shape;253;p26"/>
          <p:cNvSpPr txBox="1"/>
          <p:nvPr/>
        </p:nvSpPr>
        <p:spPr>
          <a:xfrm>
            <a:off x="3211575" y="4396675"/>
            <a:ext cx="28269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latin typeface="Calibri"/>
                <a:ea typeface="Calibri"/>
                <a:cs typeface="Calibri"/>
                <a:sym typeface="Calibri"/>
              </a:rPr>
              <a:t>Retail</a:t>
            </a:r>
            <a:r>
              <a:rPr lang="en" sz="800">
                <a:latin typeface="Calibri"/>
                <a:ea typeface="Calibri"/>
                <a:cs typeface="Calibri"/>
                <a:sym typeface="Calibri"/>
              </a:rPr>
              <a:t> Store of Coloumix </a:t>
            </a:r>
            <a:endParaRPr sz="800">
              <a:latin typeface="Calibri"/>
              <a:ea typeface="Calibri"/>
              <a:cs typeface="Calibri"/>
              <a:sym typeface="Calibri"/>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7" name="Shape 257"/>
        <p:cNvGrpSpPr/>
        <p:nvPr/>
      </p:nvGrpSpPr>
      <p:grpSpPr>
        <a:xfrm>
          <a:off x="0" y="0"/>
          <a:ext cx="0" cy="0"/>
          <a:chOff x="0" y="0"/>
          <a:chExt cx="0" cy="0"/>
        </a:xfrm>
      </p:grpSpPr>
      <p:sp>
        <p:nvSpPr>
          <p:cNvPr id="258" name="Google Shape;258;p27"/>
          <p:cNvSpPr txBox="1"/>
          <p:nvPr>
            <p:ph type="title"/>
          </p:nvPr>
        </p:nvSpPr>
        <p:spPr>
          <a:xfrm>
            <a:off x="844975" y="202025"/>
            <a:ext cx="6072300" cy="13872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Promotion </a:t>
            </a:r>
            <a:endParaRPr/>
          </a:p>
          <a:p>
            <a:pPr indent="-327025" lvl="0" marL="457200" rtl="0" algn="l">
              <a:lnSpc>
                <a:spcPct val="115000"/>
              </a:lnSpc>
              <a:spcBef>
                <a:spcPts val="0"/>
              </a:spcBef>
              <a:spcAft>
                <a:spcPts val="0"/>
              </a:spcAft>
              <a:buClr>
                <a:srgbClr val="030303"/>
              </a:buClr>
              <a:buSzPts val="1550"/>
              <a:buFont typeface="Calibri"/>
              <a:buChar char="●"/>
            </a:pPr>
            <a:r>
              <a:rPr lang="en" sz="1600">
                <a:solidFill>
                  <a:srgbClr val="233A44"/>
                </a:solidFill>
                <a:latin typeface="Calibri"/>
                <a:ea typeface="Calibri"/>
                <a:cs typeface="Calibri"/>
                <a:sym typeface="Calibri"/>
              </a:rPr>
              <a:t>It increase the consumer awareness in the market to lead the higher sale </a:t>
            </a:r>
            <a:r>
              <a:rPr lang="en" sz="1650">
                <a:solidFill>
                  <a:srgbClr val="030303"/>
                </a:solidFill>
                <a:latin typeface="Calibri"/>
                <a:ea typeface="Calibri"/>
                <a:cs typeface="Calibri"/>
                <a:sym typeface="Calibri"/>
              </a:rPr>
              <a:t> (</a:t>
            </a:r>
            <a:r>
              <a:rPr lang="en" sz="1650">
                <a:solidFill>
                  <a:srgbClr val="222222"/>
                </a:solidFill>
                <a:highlight>
                  <a:srgbClr val="FFFFFF"/>
                </a:highlight>
                <a:latin typeface="Calibri"/>
                <a:ea typeface="Calibri"/>
                <a:cs typeface="Calibri"/>
                <a:sym typeface="Calibri"/>
              </a:rPr>
              <a:t>Išoraitė, M. ,2016)</a:t>
            </a:r>
            <a:r>
              <a:rPr lang="en" sz="1650">
                <a:solidFill>
                  <a:schemeClr val="dk2"/>
                </a:solidFill>
                <a:latin typeface="Calibri"/>
                <a:ea typeface="Calibri"/>
                <a:cs typeface="Calibri"/>
                <a:sym typeface="Calibri"/>
              </a:rPr>
              <a:t>.</a:t>
            </a:r>
            <a:endParaRPr/>
          </a:p>
        </p:txBody>
      </p:sp>
      <p:sp>
        <p:nvSpPr>
          <p:cNvPr id="259" name="Google Shape;259;p27"/>
          <p:cNvSpPr txBox="1"/>
          <p:nvPr>
            <p:ph idx="1" type="body"/>
          </p:nvPr>
        </p:nvSpPr>
        <p:spPr>
          <a:xfrm>
            <a:off x="1323750" y="1582750"/>
            <a:ext cx="4254000" cy="1509900"/>
          </a:xfrm>
          <a:prstGeom prst="rect">
            <a:avLst/>
          </a:prstGeom>
        </p:spPr>
        <p:txBody>
          <a:bodyPr anchorCtr="0" anchor="t" bIns="91425" lIns="91425" spcFirstLastPara="1" rIns="91425" wrap="square" tIns="91425">
            <a:normAutofit fontScale="47500" lnSpcReduction="20000"/>
          </a:bodyPr>
          <a:lstStyle/>
          <a:p>
            <a:pPr indent="-311076" lvl="0" marL="457200" rtl="0" algn="l">
              <a:spcBef>
                <a:spcPts val="0"/>
              </a:spcBef>
              <a:spcAft>
                <a:spcPts val="0"/>
              </a:spcAft>
              <a:buClr>
                <a:srgbClr val="233A44"/>
              </a:buClr>
              <a:buSzPct val="100000"/>
              <a:buChar char="●"/>
            </a:pPr>
            <a:r>
              <a:rPr b="1" lang="en" sz="2734">
                <a:solidFill>
                  <a:srgbClr val="233A44"/>
                </a:solidFill>
              </a:rPr>
              <a:t>Discount</a:t>
            </a:r>
            <a:endParaRPr sz="2734">
              <a:solidFill>
                <a:srgbClr val="233A44"/>
              </a:solidFill>
            </a:endParaRPr>
          </a:p>
          <a:p>
            <a:pPr indent="-311076" lvl="0" marL="457200" rtl="0" algn="l">
              <a:spcBef>
                <a:spcPts val="0"/>
              </a:spcBef>
              <a:spcAft>
                <a:spcPts val="0"/>
              </a:spcAft>
              <a:buClr>
                <a:srgbClr val="233A44"/>
              </a:buClr>
              <a:buSzPct val="100000"/>
              <a:buChar char="●"/>
            </a:pPr>
            <a:r>
              <a:rPr b="1" lang="en" sz="2734">
                <a:solidFill>
                  <a:srgbClr val="233A44"/>
                </a:solidFill>
              </a:rPr>
              <a:t>Special offer</a:t>
            </a:r>
            <a:endParaRPr sz="2734">
              <a:solidFill>
                <a:srgbClr val="233A44"/>
              </a:solidFill>
            </a:endParaRPr>
          </a:p>
          <a:p>
            <a:pPr indent="-311076" lvl="0" marL="457200" rtl="0" algn="l">
              <a:spcBef>
                <a:spcPts val="0"/>
              </a:spcBef>
              <a:spcAft>
                <a:spcPts val="0"/>
              </a:spcAft>
              <a:buClr>
                <a:srgbClr val="233A44"/>
              </a:buClr>
              <a:buSzPct val="100000"/>
              <a:buChar char="●"/>
            </a:pPr>
            <a:r>
              <a:rPr b="1" lang="en" sz="2734">
                <a:solidFill>
                  <a:srgbClr val="233A44"/>
                </a:solidFill>
              </a:rPr>
              <a:t>Online advertising (Facebook, Instagram)</a:t>
            </a:r>
            <a:endParaRPr b="1" sz="2734">
              <a:solidFill>
                <a:srgbClr val="233A44"/>
              </a:solidFill>
            </a:endParaRPr>
          </a:p>
          <a:p>
            <a:pPr indent="-311076" lvl="0" marL="457200" rtl="0" algn="l">
              <a:spcBef>
                <a:spcPts val="0"/>
              </a:spcBef>
              <a:spcAft>
                <a:spcPts val="0"/>
              </a:spcAft>
              <a:buClr>
                <a:srgbClr val="233A44"/>
              </a:buClr>
              <a:buSzPct val="100000"/>
              <a:buChar char="●"/>
            </a:pPr>
            <a:r>
              <a:rPr b="1" lang="en" sz="2734">
                <a:solidFill>
                  <a:srgbClr val="233A44"/>
                </a:solidFill>
              </a:rPr>
              <a:t>In-store advertising (Paper banner)</a:t>
            </a:r>
            <a:endParaRPr b="1" sz="2734">
              <a:solidFill>
                <a:srgbClr val="233A44"/>
              </a:solidFill>
            </a:endParaRPr>
          </a:p>
          <a:p>
            <a:pPr indent="0" lvl="0" marL="457200" rtl="0" algn="l">
              <a:spcBef>
                <a:spcPts val="1200"/>
              </a:spcBef>
              <a:spcAft>
                <a:spcPts val="0"/>
              </a:spcAft>
              <a:buNone/>
            </a:pPr>
            <a:r>
              <a:t/>
            </a:r>
            <a:endParaRPr b="1" sz="2313">
              <a:solidFill>
                <a:srgbClr val="233A44"/>
              </a:solidFill>
            </a:endParaRPr>
          </a:p>
          <a:p>
            <a:pPr indent="0" lvl="0" marL="0" rtl="0" algn="l">
              <a:spcBef>
                <a:spcPts val="1200"/>
              </a:spcBef>
              <a:spcAft>
                <a:spcPts val="1200"/>
              </a:spcAft>
              <a:buNone/>
            </a:pPr>
            <a:r>
              <a:t/>
            </a:r>
            <a:endParaRPr/>
          </a:p>
        </p:txBody>
      </p:sp>
      <p:pic>
        <p:nvPicPr>
          <p:cNvPr id="260" name="Google Shape;260;p27"/>
          <p:cNvPicPr preferRelativeResize="0"/>
          <p:nvPr/>
        </p:nvPicPr>
        <p:blipFill>
          <a:blip r:embed="rId3">
            <a:alphaModFix/>
          </a:blip>
          <a:stretch>
            <a:fillRect/>
          </a:stretch>
        </p:blipFill>
        <p:spPr>
          <a:xfrm>
            <a:off x="6973124" y="260025"/>
            <a:ext cx="1884408" cy="1329099"/>
          </a:xfrm>
          <a:prstGeom prst="rect">
            <a:avLst/>
          </a:prstGeom>
          <a:noFill/>
          <a:ln>
            <a:noFill/>
          </a:ln>
        </p:spPr>
      </p:pic>
      <p:pic>
        <p:nvPicPr>
          <p:cNvPr id="261" name="Google Shape;261;p27"/>
          <p:cNvPicPr preferRelativeResize="0"/>
          <p:nvPr/>
        </p:nvPicPr>
        <p:blipFill>
          <a:blip r:embed="rId4">
            <a:alphaModFix/>
          </a:blip>
          <a:stretch>
            <a:fillRect/>
          </a:stretch>
        </p:blipFill>
        <p:spPr>
          <a:xfrm>
            <a:off x="6988675" y="1663814"/>
            <a:ext cx="1853300" cy="2462174"/>
          </a:xfrm>
          <a:prstGeom prst="rect">
            <a:avLst/>
          </a:prstGeom>
          <a:noFill/>
          <a:ln>
            <a:noFill/>
          </a:ln>
        </p:spPr>
      </p:pic>
      <p:sp>
        <p:nvSpPr>
          <p:cNvPr id="262" name="Google Shape;262;p27"/>
          <p:cNvSpPr txBox="1"/>
          <p:nvPr/>
        </p:nvSpPr>
        <p:spPr>
          <a:xfrm>
            <a:off x="6340050" y="4126000"/>
            <a:ext cx="2738700" cy="7389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latin typeface="Calibri"/>
                <a:ea typeface="Calibri"/>
                <a:cs typeface="Calibri"/>
                <a:sym typeface="Calibri"/>
              </a:rPr>
              <a:t>(Photo taken by author on 8 June 2022 in Metro City Phase 2 store) </a:t>
            </a:r>
            <a:endParaRPr sz="800">
              <a:latin typeface="Calibri"/>
              <a:ea typeface="Calibri"/>
              <a:cs typeface="Calibri"/>
              <a:sym typeface="Calibri"/>
            </a:endParaRPr>
          </a:p>
          <a:p>
            <a:pPr indent="0" lvl="0" marL="0" rtl="0" algn="l">
              <a:spcBef>
                <a:spcPts val="0"/>
              </a:spcBef>
              <a:spcAft>
                <a:spcPts val="0"/>
              </a:spcAft>
              <a:buNone/>
            </a:pPr>
            <a:r>
              <a:rPr b="1" lang="en" sz="1000">
                <a:latin typeface="Calibri"/>
                <a:ea typeface="Calibri"/>
                <a:cs typeface="Calibri"/>
                <a:sym typeface="Calibri"/>
              </a:rPr>
              <a:t>Colourmix </a:t>
            </a:r>
            <a:r>
              <a:rPr b="1" lang="en" sz="1000">
                <a:latin typeface="Calibri"/>
                <a:ea typeface="Calibri"/>
                <a:cs typeface="Calibri"/>
                <a:sym typeface="Calibri"/>
              </a:rPr>
              <a:t>promoted discounted items on a paper banner in front of the store.</a:t>
            </a:r>
            <a:endParaRPr b="1" sz="1000">
              <a:latin typeface="Calibri"/>
              <a:ea typeface="Calibri"/>
              <a:cs typeface="Calibri"/>
              <a:sym typeface="Calibri"/>
            </a:endParaRPr>
          </a:p>
        </p:txBody>
      </p:sp>
      <p:pic>
        <p:nvPicPr>
          <p:cNvPr id="263" name="Google Shape;263;p27"/>
          <p:cNvPicPr preferRelativeResize="0"/>
          <p:nvPr/>
        </p:nvPicPr>
        <p:blipFill rotWithShape="1">
          <a:blip r:embed="rId5">
            <a:alphaModFix/>
          </a:blip>
          <a:srcRect b="4940" l="5414" r="3286" t="5066"/>
          <a:stretch/>
        </p:blipFill>
        <p:spPr>
          <a:xfrm>
            <a:off x="3397763" y="3061347"/>
            <a:ext cx="2093896" cy="1329099"/>
          </a:xfrm>
          <a:prstGeom prst="rect">
            <a:avLst/>
          </a:prstGeom>
          <a:noFill/>
          <a:ln>
            <a:noFill/>
          </a:ln>
        </p:spPr>
      </p:pic>
      <p:pic>
        <p:nvPicPr>
          <p:cNvPr id="264" name="Google Shape;264;p27"/>
          <p:cNvPicPr preferRelativeResize="0"/>
          <p:nvPr/>
        </p:nvPicPr>
        <p:blipFill>
          <a:blip r:embed="rId6">
            <a:alphaModFix/>
          </a:blip>
          <a:stretch>
            <a:fillRect/>
          </a:stretch>
        </p:blipFill>
        <p:spPr>
          <a:xfrm>
            <a:off x="5395050" y="3460676"/>
            <a:ext cx="945000" cy="590625"/>
          </a:xfrm>
          <a:prstGeom prst="rect">
            <a:avLst/>
          </a:prstGeom>
          <a:noFill/>
          <a:ln>
            <a:noFill/>
          </a:ln>
        </p:spPr>
      </p:pic>
      <p:sp>
        <p:nvSpPr>
          <p:cNvPr id="265" name="Google Shape;265;p27"/>
          <p:cNvSpPr txBox="1"/>
          <p:nvPr/>
        </p:nvSpPr>
        <p:spPr>
          <a:xfrm>
            <a:off x="3315225" y="4296850"/>
            <a:ext cx="3130800" cy="6156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latin typeface="Calibri"/>
                <a:ea typeface="Calibri"/>
                <a:cs typeface="Calibri"/>
                <a:sym typeface="Calibri"/>
              </a:rPr>
              <a:t>Instagram ads of Colourmix (Colourmix, 2022)</a:t>
            </a:r>
            <a:endParaRPr sz="800">
              <a:latin typeface="Calibri"/>
              <a:ea typeface="Calibri"/>
              <a:cs typeface="Calibri"/>
              <a:sym typeface="Calibri"/>
            </a:endParaRPr>
          </a:p>
          <a:p>
            <a:pPr indent="0" lvl="0" marL="0" rtl="0" algn="l">
              <a:spcBef>
                <a:spcPts val="0"/>
              </a:spcBef>
              <a:spcAft>
                <a:spcPts val="0"/>
              </a:spcAft>
              <a:buNone/>
            </a:pPr>
            <a:r>
              <a:rPr b="1" lang="en" sz="1000">
                <a:latin typeface="Calibri"/>
                <a:ea typeface="Calibri"/>
                <a:cs typeface="Calibri"/>
                <a:sym typeface="Calibri"/>
              </a:rPr>
              <a:t>Colourmix offered  d</a:t>
            </a:r>
            <a:r>
              <a:rPr b="1" lang="en" sz="1000">
                <a:latin typeface="Calibri"/>
                <a:ea typeface="Calibri"/>
                <a:cs typeface="Calibri"/>
                <a:sym typeface="Calibri"/>
              </a:rPr>
              <a:t>iscounted price and largely promoted on Instagram.</a:t>
            </a:r>
            <a:endParaRPr>
              <a:latin typeface="Calibri"/>
              <a:ea typeface="Calibri"/>
              <a:cs typeface="Calibri"/>
              <a:sym typeface="Calibri"/>
            </a:endParaRPr>
          </a:p>
        </p:txBody>
      </p:sp>
      <p:pic>
        <p:nvPicPr>
          <p:cNvPr id="266" name="Google Shape;266;p27"/>
          <p:cNvPicPr preferRelativeResize="0"/>
          <p:nvPr/>
        </p:nvPicPr>
        <p:blipFill>
          <a:blip r:embed="rId7">
            <a:alphaModFix/>
          </a:blip>
          <a:stretch>
            <a:fillRect/>
          </a:stretch>
        </p:blipFill>
        <p:spPr>
          <a:xfrm>
            <a:off x="1903225" y="3569315"/>
            <a:ext cx="698799" cy="262635"/>
          </a:xfrm>
          <a:prstGeom prst="rect">
            <a:avLst/>
          </a:prstGeom>
          <a:noFill/>
          <a:ln>
            <a:noFill/>
          </a:ln>
        </p:spPr>
      </p:pic>
      <p:sp>
        <p:nvSpPr>
          <p:cNvPr id="267" name="Google Shape;267;p27"/>
          <p:cNvSpPr txBox="1"/>
          <p:nvPr/>
        </p:nvSpPr>
        <p:spPr>
          <a:xfrm>
            <a:off x="397775" y="4308613"/>
            <a:ext cx="3000000" cy="6156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latin typeface="Calibri"/>
                <a:ea typeface="Calibri"/>
                <a:cs typeface="Calibri"/>
                <a:sym typeface="Calibri"/>
              </a:rPr>
              <a:t>Facebook ads of Colourmix (Colourmix, 2022)</a:t>
            </a:r>
            <a:endParaRPr sz="800">
              <a:latin typeface="Calibri"/>
              <a:ea typeface="Calibri"/>
              <a:cs typeface="Calibri"/>
              <a:sym typeface="Calibri"/>
            </a:endParaRPr>
          </a:p>
          <a:p>
            <a:pPr indent="0" lvl="0" marL="0" rtl="0" algn="l">
              <a:spcBef>
                <a:spcPts val="0"/>
              </a:spcBef>
              <a:spcAft>
                <a:spcPts val="0"/>
              </a:spcAft>
              <a:buNone/>
            </a:pPr>
            <a:r>
              <a:rPr b="1" lang="en" sz="1000">
                <a:latin typeface="Calibri"/>
                <a:ea typeface="Calibri"/>
                <a:cs typeface="Calibri"/>
                <a:sym typeface="Calibri"/>
              </a:rPr>
              <a:t>Colourmix offered </a:t>
            </a:r>
            <a:r>
              <a:rPr b="1" lang="en" sz="1000">
                <a:latin typeface="Calibri"/>
                <a:ea typeface="Calibri"/>
                <a:cs typeface="Calibri"/>
                <a:sym typeface="Calibri"/>
              </a:rPr>
              <a:t>$1000 voucher for each purchase of $1000 on Facebook. </a:t>
            </a:r>
            <a:endParaRPr b="1" sz="1000">
              <a:latin typeface="Calibri"/>
              <a:ea typeface="Calibri"/>
              <a:cs typeface="Calibri"/>
              <a:sym typeface="Calibri"/>
            </a:endParaRPr>
          </a:p>
        </p:txBody>
      </p:sp>
      <p:pic>
        <p:nvPicPr>
          <p:cNvPr id="268" name="Google Shape;268;p27"/>
          <p:cNvPicPr preferRelativeResize="0"/>
          <p:nvPr/>
        </p:nvPicPr>
        <p:blipFill>
          <a:blip r:embed="rId8">
            <a:alphaModFix/>
          </a:blip>
          <a:stretch>
            <a:fillRect/>
          </a:stretch>
        </p:blipFill>
        <p:spPr>
          <a:xfrm>
            <a:off x="499400" y="3046450"/>
            <a:ext cx="1181395" cy="1155976"/>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C27BA0"/>
        </a:solidFill>
      </p:bgPr>
    </p:bg>
    <p:spTree>
      <p:nvGrpSpPr>
        <p:cNvPr id="272" name="Shape 272"/>
        <p:cNvGrpSpPr/>
        <p:nvPr/>
      </p:nvGrpSpPr>
      <p:grpSpPr>
        <a:xfrm>
          <a:off x="0" y="0"/>
          <a:ext cx="0" cy="0"/>
          <a:chOff x="0" y="0"/>
          <a:chExt cx="0" cy="0"/>
        </a:xfrm>
      </p:grpSpPr>
      <p:sp>
        <p:nvSpPr>
          <p:cNvPr id="273" name="Google Shape;273;p28"/>
          <p:cNvSpPr txBox="1"/>
          <p:nvPr>
            <p:ph type="title"/>
          </p:nvPr>
        </p:nvSpPr>
        <p:spPr>
          <a:xfrm>
            <a:off x="1888684" y="1746100"/>
            <a:ext cx="5377500" cy="16461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sz="5000">
                <a:solidFill>
                  <a:schemeClr val="dk1"/>
                </a:solidFill>
              </a:rPr>
              <a:t>3. External </a:t>
            </a:r>
            <a:r>
              <a:rPr lang="en" sz="5000">
                <a:solidFill>
                  <a:schemeClr val="dk1"/>
                </a:solidFill>
              </a:rPr>
              <a:t>Analysis</a:t>
            </a:r>
            <a:endParaRPr sz="5000">
              <a:solidFill>
                <a:schemeClr val="dk1"/>
              </a:solidFill>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7" name="Shape 277"/>
        <p:cNvGrpSpPr/>
        <p:nvPr/>
      </p:nvGrpSpPr>
      <p:grpSpPr>
        <a:xfrm>
          <a:off x="0" y="0"/>
          <a:ext cx="0" cy="0"/>
          <a:chOff x="0" y="0"/>
          <a:chExt cx="0" cy="0"/>
        </a:xfrm>
      </p:grpSpPr>
      <p:sp>
        <p:nvSpPr>
          <p:cNvPr id="278" name="Google Shape;278;p29"/>
          <p:cNvSpPr txBox="1"/>
          <p:nvPr>
            <p:ph type="title"/>
          </p:nvPr>
        </p:nvSpPr>
        <p:spPr>
          <a:xfrm>
            <a:off x="775925" y="491175"/>
            <a:ext cx="7505700" cy="9546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3.1 </a:t>
            </a:r>
            <a:r>
              <a:rPr lang="en"/>
              <a:t>Competitor’s profile</a:t>
            </a:r>
            <a:endParaRPr/>
          </a:p>
          <a:p>
            <a:pPr indent="0" lvl="0" marL="0" rtl="0" algn="l">
              <a:spcBef>
                <a:spcPts val="0"/>
              </a:spcBef>
              <a:spcAft>
                <a:spcPts val="0"/>
              </a:spcAft>
              <a:buNone/>
            </a:pPr>
            <a:r>
              <a:t/>
            </a:r>
            <a:endParaRPr/>
          </a:p>
        </p:txBody>
      </p:sp>
      <p:sp>
        <p:nvSpPr>
          <p:cNvPr id="279" name="Google Shape;279;p29"/>
          <p:cNvSpPr txBox="1"/>
          <p:nvPr>
            <p:ph idx="1" type="body"/>
          </p:nvPr>
        </p:nvSpPr>
        <p:spPr>
          <a:xfrm>
            <a:off x="819150" y="1990725"/>
            <a:ext cx="7505700" cy="24480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t/>
            </a:r>
            <a:endParaRPr/>
          </a:p>
        </p:txBody>
      </p:sp>
      <p:sp>
        <p:nvSpPr>
          <p:cNvPr id="280" name="Google Shape;280;p29"/>
          <p:cNvSpPr txBox="1"/>
          <p:nvPr/>
        </p:nvSpPr>
        <p:spPr>
          <a:xfrm>
            <a:off x="5755325" y="4247950"/>
            <a:ext cx="2569500" cy="3693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200">
                <a:latin typeface="Calibri"/>
                <a:ea typeface="Calibri"/>
                <a:cs typeface="Calibri"/>
                <a:sym typeface="Calibri"/>
              </a:rPr>
              <a:t>Source: Constructed by the Author</a:t>
            </a:r>
            <a:endParaRPr sz="1200">
              <a:latin typeface="Calibri"/>
              <a:ea typeface="Calibri"/>
              <a:cs typeface="Calibri"/>
              <a:sym typeface="Calibri"/>
            </a:endParaRPr>
          </a:p>
        </p:txBody>
      </p:sp>
      <p:sp>
        <p:nvSpPr>
          <p:cNvPr id="281" name="Google Shape;281;p29"/>
          <p:cNvSpPr txBox="1"/>
          <p:nvPr/>
        </p:nvSpPr>
        <p:spPr>
          <a:xfrm>
            <a:off x="775925" y="1149750"/>
            <a:ext cx="4979400" cy="615600"/>
          </a:xfrm>
          <a:prstGeom prst="rect">
            <a:avLst/>
          </a:prstGeom>
          <a:noFill/>
          <a:ln>
            <a:noFill/>
          </a:ln>
        </p:spPr>
        <p:txBody>
          <a:bodyPr anchorCtr="0" anchor="t" bIns="91425" lIns="91425" spcFirstLastPara="1" rIns="91425" wrap="square" tIns="91425">
            <a:spAutoFit/>
          </a:bodyPr>
          <a:lstStyle/>
          <a:p>
            <a:pPr indent="-317500" lvl="0" marL="457200" rtl="0" algn="l">
              <a:spcBef>
                <a:spcPts val="0"/>
              </a:spcBef>
              <a:spcAft>
                <a:spcPts val="0"/>
              </a:spcAft>
              <a:buSzPts val="1400"/>
              <a:buFont typeface="Calibri"/>
              <a:buChar char="●"/>
            </a:pPr>
            <a:r>
              <a:rPr lang="en">
                <a:latin typeface="Calibri"/>
                <a:ea typeface="Calibri"/>
                <a:cs typeface="Calibri"/>
                <a:sym typeface="Calibri"/>
              </a:rPr>
              <a:t>Sasa, Bonjour, Aster and Colourmix are the most famous cosmetics chains in HK(</a:t>
            </a:r>
            <a:r>
              <a:rPr lang="en">
                <a:latin typeface="Calibri"/>
                <a:ea typeface="Calibri"/>
                <a:cs typeface="Calibri"/>
                <a:sym typeface="Calibri"/>
              </a:rPr>
              <a:t>HKTDC</a:t>
            </a:r>
            <a:r>
              <a:rPr lang="en">
                <a:latin typeface="Calibri"/>
                <a:ea typeface="Calibri"/>
                <a:cs typeface="Calibri"/>
                <a:sym typeface="Calibri"/>
              </a:rPr>
              <a:t>, 2021).</a:t>
            </a:r>
            <a:endParaRPr>
              <a:latin typeface="Calibri"/>
              <a:ea typeface="Calibri"/>
              <a:cs typeface="Calibri"/>
              <a:sym typeface="Calibri"/>
            </a:endParaRPr>
          </a:p>
        </p:txBody>
      </p:sp>
      <p:pic>
        <p:nvPicPr>
          <p:cNvPr id="282" name="Google Shape;282;p29"/>
          <p:cNvPicPr preferRelativeResize="0"/>
          <p:nvPr/>
        </p:nvPicPr>
        <p:blipFill>
          <a:blip r:embed="rId3">
            <a:alphaModFix/>
          </a:blip>
          <a:stretch>
            <a:fillRect/>
          </a:stretch>
        </p:blipFill>
        <p:spPr>
          <a:xfrm>
            <a:off x="932075" y="1990725"/>
            <a:ext cx="7193405" cy="2369300"/>
          </a:xfrm>
          <a:prstGeom prst="rect">
            <a:avLst/>
          </a:prstGeom>
          <a:noFill/>
          <a:ln>
            <a:noFill/>
          </a:ln>
        </p:spPr>
      </p:pic>
      <p:sp>
        <p:nvSpPr>
          <p:cNvPr id="283" name="Google Shape;283;p29"/>
          <p:cNvSpPr/>
          <p:nvPr/>
        </p:nvSpPr>
        <p:spPr>
          <a:xfrm>
            <a:off x="5671100" y="3631000"/>
            <a:ext cx="1263000" cy="274800"/>
          </a:xfrm>
          <a:prstGeom prst="rect">
            <a:avLst/>
          </a:prstGeom>
          <a:noFill/>
          <a:ln cap="flat" cmpd="sng" w="38100">
            <a:solidFill>
              <a:srgbClr val="FFFF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4" name="Google Shape;284;p29"/>
          <p:cNvSpPr/>
          <p:nvPr/>
        </p:nvSpPr>
        <p:spPr>
          <a:xfrm>
            <a:off x="4525575" y="3418900"/>
            <a:ext cx="1015200" cy="212100"/>
          </a:xfrm>
          <a:prstGeom prst="rect">
            <a:avLst/>
          </a:prstGeom>
          <a:noFill/>
          <a:ln cap="flat" cmpd="sng" w="38100">
            <a:solidFill>
              <a:srgbClr val="FFFF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5" name="Google Shape;285;p29"/>
          <p:cNvSpPr/>
          <p:nvPr/>
        </p:nvSpPr>
        <p:spPr>
          <a:xfrm>
            <a:off x="4525575" y="3905800"/>
            <a:ext cx="1015200" cy="212100"/>
          </a:xfrm>
          <a:prstGeom prst="rect">
            <a:avLst/>
          </a:prstGeom>
          <a:noFill/>
          <a:ln cap="flat" cmpd="sng" w="38100">
            <a:solidFill>
              <a:srgbClr val="FFFF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6" name="Google Shape;286;p29"/>
          <p:cNvSpPr/>
          <p:nvPr/>
        </p:nvSpPr>
        <p:spPr>
          <a:xfrm>
            <a:off x="4525575" y="4147913"/>
            <a:ext cx="1015200" cy="212100"/>
          </a:xfrm>
          <a:prstGeom prst="rect">
            <a:avLst/>
          </a:prstGeom>
          <a:noFill/>
          <a:ln cap="flat" cmpd="sng" w="38100">
            <a:solidFill>
              <a:srgbClr val="FFFF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7" name="Google Shape;287;p29"/>
          <p:cNvSpPr txBox="1"/>
          <p:nvPr/>
        </p:nvSpPr>
        <p:spPr>
          <a:xfrm>
            <a:off x="932075" y="1677050"/>
            <a:ext cx="4979400" cy="3693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200">
                <a:latin typeface="Calibri"/>
                <a:ea typeface="Calibri"/>
                <a:cs typeface="Calibri"/>
                <a:sym typeface="Calibri"/>
              </a:rPr>
              <a:t>Table 3.1: Analysis of Competitors</a:t>
            </a:r>
            <a:endParaRPr sz="1200">
              <a:latin typeface="Calibri"/>
              <a:ea typeface="Calibri"/>
              <a:cs typeface="Calibri"/>
              <a:sym typeface="Calibri"/>
            </a:endParaRPr>
          </a:p>
        </p:txBody>
      </p:sp>
      <p:sp>
        <p:nvSpPr>
          <p:cNvPr id="288" name="Google Shape;288;p29"/>
          <p:cNvSpPr/>
          <p:nvPr/>
        </p:nvSpPr>
        <p:spPr>
          <a:xfrm>
            <a:off x="5795000" y="4117888"/>
            <a:ext cx="1015200" cy="212100"/>
          </a:xfrm>
          <a:prstGeom prst="rect">
            <a:avLst/>
          </a:prstGeom>
          <a:noFill/>
          <a:ln cap="flat" cmpd="sng" w="38100">
            <a:solidFill>
              <a:srgbClr val="FFFF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92" name="Shape 292"/>
        <p:cNvGrpSpPr/>
        <p:nvPr/>
      </p:nvGrpSpPr>
      <p:grpSpPr>
        <a:xfrm>
          <a:off x="0" y="0"/>
          <a:ext cx="0" cy="0"/>
          <a:chOff x="0" y="0"/>
          <a:chExt cx="0" cy="0"/>
        </a:xfrm>
      </p:grpSpPr>
      <p:sp>
        <p:nvSpPr>
          <p:cNvPr id="293" name="Google Shape;293;p30"/>
          <p:cNvSpPr txBox="1"/>
          <p:nvPr>
            <p:ph type="title"/>
          </p:nvPr>
        </p:nvSpPr>
        <p:spPr>
          <a:xfrm>
            <a:off x="648350" y="401975"/>
            <a:ext cx="7505700" cy="9546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3.2 </a:t>
            </a:r>
            <a:r>
              <a:rPr lang="en"/>
              <a:t>Competitor’s social media platform</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sp>
        <p:nvSpPr>
          <p:cNvPr id="294" name="Google Shape;294;p30"/>
          <p:cNvSpPr txBox="1"/>
          <p:nvPr>
            <p:ph idx="1" type="body"/>
          </p:nvPr>
        </p:nvSpPr>
        <p:spPr>
          <a:xfrm>
            <a:off x="6744325" y="1873625"/>
            <a:ext cx="2226600" cy="2555700"/>
          </a:xfrm>
          <a:prstGeom prst="rect">
            <a:avLst/>
          </a:prstGeom>
        </p:spPr>
        <p:txBody>
          <a:bodyPr anchorCtr="0" anchor="t" bIns="91425" lIns="91425" spcFirstLastPara="1" rIns="91425" wrap="square" tIns="91425">
            <a:normAutofit/>
          </a:bodyPr>
          <a:lstStyle/>
          <a:p>
            <a:pPr indent="-311150" lvl="0" marL="457200" rtl="0" algn="l">
              <a:spcBef>
                <a:spcPts val="0"/>
              </a:spcBef>
              <a:spcAft>
                <a:spcPts val="0"/>
              </a:spcAft>
              <a:buSzPts val="1300"/>
              <a:buChar char="●"/>
            </a:pPr>
            <a:r>
              <a:rPr lang="en"/>
              <a:t>Sasa and Bonjour </a:t>
            </a:r>
            <a:r>
              <a:rPr lang="en"/>
              <a:t>successfully</a:t>
            </a:r>
            <a:r>
              <a:rPr lang="en"/>
              <a:t> obtained the highest number of followers in Instagram, Facebook and youtube. </a:t>
            </a:r>
            <a:endParaRPr/>
          </a:p>
        </p:txBody>
      </p:sp>
      <p:sp>
        <p:nvSpPr>
          <p:cNvPr id="295" name="Google Shape;295;p30"/>
          <p:cNvSpPr txBox="1"/>
          <p:nvPr/>
        </p:nvSpPr>
        <p:spPr>
          <a:xfrm>
            <a:off x="648350" y="1071950"/>
            <a:ext cx="4979400" cy="3693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200">
                <a:latin typeface="Calibri"/>
                <a:ea typeface="Calibri"/>
                <a:cs typeface="Calibri"/>
                <a:sym typeface="Calibri"/>
              </a:rPr>
              <a:t>Table 3.2: Competitors social media platforms</a:t>
            </a:r>
            <a:endParaRPr sz="1200">
              <a:latin typeface="Calibri"/>
              <a:ea typeface="Calibri"/>
              <a:cs typeface="Calibri"/>
              <a:sym typeface="Calibri"/>
            </a:endParaRPr>
          </a:p>
        </p:txBody>
      </p:sp>
      <p:sp>
        <p:nvSpPr>
          <p:cNvPr id="296" name="Google Shape;296;p30"/>
          <p:cNvSpPr txBox="1"/>
          <p:nvPr/>
        </p:nvSpPr>
        <p:spPr>
          <a:xfrm>
            <a:off x="4409025" y="3949625"/>
            <a:ext cx="2569500" cy="3693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200">
                <a:latin typeface="Calibri"/>
                <a:ea typeface="Calibri"/>
                <a:cs typeface="Calibri"/>
                <a:sym typeface="Calibri"/>
              </a:rPr>
              <a:t>Source: Constructed by the Author</a:t>
            </a:r>
            <a:endParaRPr sz="1200">
              <a:latin typeface="Calibri"/>
              <a:ea typeface="Calibri"/>
              <a:cs typeface="Calibri"/>
              <a:sym typeface="Calibri"/>
            </a:endParaRPr>
          </a:p>
        </p:txBody>
      </p:sp>
      <p:pic>
        <p:nvPicPr>
          <p:cNvPr id="297" name="Google Shape;297;p30"/>
          <p:cNvPicPr preferRelativeResize="0"/>
          <p:nvPr/>
        </p:nvPicPr>
        <p:blipFill>
          <a:blip r:embed="rId3">
            <a:alphaModFix/>
          </a:blip>
          <a:stretch>
            <a:fillRect/>
          </a:stretch>
        </p:blipFill>
        <p:spPr>
          <a:xfrm>
            <a:off x="648350" y="1441250"/>
            <a:ext cx="6027599" cy="2555700"/>
          </a:xfrm>
          <a:prstGeom prst="rect">
            <a:avLst/>
          </a:prstGeom>
          <a:noFill/>
          <a:ln>
            <a:noFill/>
          </a:ln>
        </p:spPr>
      </p:pic>
      <p:sp>
        <p:nvSpPr>
          <p:cNvPr id="298" name="Google Shape;298;p30"/>
          <p:cNvSpPr/>
          <p:nvPr/>
        </p:nvSpPr>
        <p:spPr>
          <a:xfrm>
            <a:off x="1717250" y="2157925"/>
            <a:ext cx="4958700" cy="228600"/>
          </a:xfrm>
          <a:prstGeom prst="rect">
            <a:avLst/>
          </a:prstGeom>
          <a:noFill/>
          <a:ln cap="flat" cmpd="sng" w="38100">
            <a:solidFill>
              <a:srgbClr val="FFFF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9" name="Google Shape;299;p30"/>
          <p:cNvSpPr/>
          <p:nvPr/>
        </p:nvSpPr>
        <p:spPr>
          <a:xfrm>
            <a:off x="1785625" y="2604800"/>
            <a:ext cx="4958700" cy="228600"/>
          </a:xfrm>
          <a:prstGeom prst="rect">
            <a:avLst/>
          </a:prstGeom>
          <a:noFill/>
          <a:ln cap="flat" cmpd="sng" w="38100">
            <a:solidFill>
              <a:srgbClr val="FFFF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3" name="Shape 303"/>
        <p:cNvGrpSpPr/>
        <p:nvPr/>
      </p:nvGrpSpPr>
      <p:grpSpPr>
        <a:xfrm>
          <a:off x="0" y="0"/>
          <a:ext cx="0" cy="0"/>
          <a:chOff x="0" y="0"/>
          <a:chExt cx="0" cy="0"/>
        </a:xfrm>
      </p:grpSpPr>
      <p:sp>
        <p:nvSpPr>
          <p:cNvPr id="304" name="Google Shape;304;p31"/>
          <p:cNvSpPr txBox="1"/>
          <p:nvPr>
            <p:ph type="title"/>
          </p:nvPr>
        </p:nvSpPr>
        <p:spPr>
          <a:xfrm>
            <a:off x="744475" y="373250"/>
            <a:ext cx="7505700" cy="5058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sz="2700">
                <a:solidFill>
                  <a:srgbClr val="AF7B51"/>
                </a:solidFill>
              </a:rPr>
              <a:t>3.3 </a:t>
            </a:r>
            <a:r>
              <a:rPr lang="en" sz="2700">
                <a:solidFill>
                  <a:srgbClr val="AF7B51"/>
                </a:solidFill>
              </a:rPr>
              <a:t>Porter‘s five forces analysis: Colourmix</a:t>
            </a:r>
            <a:endParaRPr/>
          </a:p>
        </p:txBody>
      </p:sp>
      <p:sp>
        <p:nvSpPr>
          <p:cNvPr id="305" name="Google Shape;305;p31"/>
          <p:cNvSpPr txBox="1"/>
          <p:nvPr/>
        </p:nvSpPr>
        <p:spPr>
          <a:xfrm>
            <a:off x="2899775" y="1325250"/>
            <a:ext cx="29259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a:latin typeface="Calibri"/>
              <a:ea typeface="Calibri"/>
              <a:cs typeface="Calibri"/>
              <a:sym typeface="Calibri"/>
            </a:endParaRPr>
          </a:p>
        </p:txBody>
      </p:sp>
      <p:sp>
        <p:nvSpPr>
          <p:cNvPr id="306" name="Google Shape;306;p31"/>
          <p:cNvSpPr txBox="1"/>
          <p:nvPr/>
        </p:nvSpPr>
        <p:spPr>
          <a:xfrm>
            <a:off x="6712475" y="4482200"/>
            <a:ext cx="2165100" cy="3540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lang="en" sz="1100">
                <a:solidFill>
                  <a:schemeClr val="dk2"/>
                </a:solidFill>
              </a:rPr>
              <a:t>Source: Constructed by author</a:t>
            </a:r>
            <a:endParaRPr sz="1100">
              <a:solidFill>
                <a:schemeClr val="dk2"/>
              </a:solidFill>
            </a:endParaRPr>
          </a:p>
        </p:txBody>
      </p:sp>
      <p:pic>
        <p:nvPicPr>
          <p:cNvPr id="307" name="Google Shape;307;p31"/>
          <p:cNvPicPr preferRelativeResize="0"/>
          <p:nvPr/>
        </p:nvPicPr>
        <p:blipFill>
          <a:blip r:embed="rId3">
            <a:alphaModFix/>
          </a:blip>
          <a:stretch>
            <a:fillRect/>
          </a:stretch>
        </p:blipFill>
        <p:spPr>
          <a:xfrm>
            <a:off x="1116050" y="1819175"/>
            <a:ext cx="6779451" cy="2920000"/>
          </a:xfrm>
          <a:prstGeom prst="rect">
            <a:avLst/>
          </a:prstGeom>
          <a:noFill/>
          <a:ln>
            <a:noFill/>
          </a:ln>
        </p:spPr>
      </p:pic>
      <p:sp>
        <p:nvSpPr>
          <p:cNvPr id="308" name="Google Shape;308;p31"/>
          <p:cNvSpPr txBox="1"/>
          <p:nvPr/>
        </p:nvSpPr>
        <p:spPr>
          <a:xfrm>
            <a:off x="642950" y="1725450"/>
            <a:ext cx="2625600" cy="523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100">
                <a:solidFill>
                  <a:schemeClr val="dk2"/>
                </a:solidFill>
              </a:rPr>
              <a:t>Figure 3.1: Porter‘s five forces analysis Colourmix</a:t>
            </a:r>
            <a:endParaRPr>
              <a:latin typeface="Calibri"/>
              <a:ea typeface="Calibri"/>
              <a:cs typeface="Calibri"/>
              <a:sym typeface="Calibri"/>
            </a:endParaRPr>
          </a:p>
        </p:txBody>
      </p:sp>
      <p:sp>
        <p:nvSpPr>
          <p:cNvPr id="309" name="Google Shape;309;p31"/>
          <p:cNvSpPr txBox="1"/>
          <p:nvPr/>
        </p:nvSpPr>
        <p:spPr>
          <a:xfrm>
            <a:off x="642950" y="873425"/>
            <a:ext cx="8018400" cy="6927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100">
                <a:solidFill>
                  <a:schemeClr val="dk2"/>
                </a:solidFill>
              </a:rPr>
              <a:t>Porter’s Five Forces Analysis is a tool to </a:t>
            </a:r>
            <a:r>
              <a:rPr lang="en" sz="1100">
                <a:solidFill>
                  <a:schemeClr val="dk2"/>
                </a:solidFill>
              </a:rPr>
              <a:t>determine the attractiveness of the market. By analyzing five factors including current competitors, suppliers, buyers, potential entrants and alternative products to give the company an understanding of the industry’s competitive landscape and a starting point for our business strategies </a:t>
            </a:r>
            <a:r>
              <a:rPr lang="en" sz="1100">
                <a:solidFill>
                  <a:schemeClr val="dk2"/>
                </a:solidFill>
              </a:rPr>
              <a:t>(Porter, 2008).</a:t>
            </a:r>
            <a:endParaRPr>
              <a:latin typeface="Calibri"/>
              <a:ea typeface="Calibri"/>
              <a:cs typeface="Calibri"/>
              <a:sym typeface="Calibri"/>
            </a:endParaRP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13" name="Shape 313"/>
        <p:cNvGrpSpPr/>
        <p:nvPr/>
      </p:nvGrpSpPr>
      <p:grpSpPr>
        <a:xfrm>
          <a:off x="0" y="0"/>
          <a:ext cx="0" cy="0"/>
          <a:chOff x="0" y="0"/>
          <a:chExt cx="0" cy="0"/>
        </a:xfrm>
      </p:grpSpPr>
      <p:sp>
        <p:nvSpPr>
          <p:cNvPr id="314" name="Google Shape;314;p32"/>
          <p:cNvSpPr txBox="1"/>
          <p:nvPr>
            <p:ph type="title"/>
          </p:nvPr>
        </p:nvSpPr>
        <p:spPr>
          <a:xfrm>
            <a:off x="819150" y="373250"/>
            <a:ext cx="7505700" cy="5058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sz="2700">
                <a:solidFill>
                  <a:srgbClr val="AF7B51"/>
                </a:solidFill>
              </a:rPr>
              <a:t>3.3 </a:t>
            </a:r>
            <a:r>
              <a:rPr lang="en" sz="2700">
                <a:solidFill>
                  <a:srgbClr val="AF7B51"/>
                </a:solidFill>
              </a:rPr>
              <a:t>Porter‘s five forces analysis: Colourmix</a:t>
            </a:r>
            <a:endParaRPr/>
          </a:p>
        </p:txBody>
      </p:sp>
      <p:sp>
        <p:nvSpPr>
          <p:cNvPr id="315" name="Google Shape;315;p32"/>
          <p:cNvSpPr txBox="1"/>
          <p:nvPr/>
        </p:nvSpPr>
        <p:spPr>
          <a:xfrm>
            <a:off x="2899775" y="1325250"/>
            <a:ext cx="29259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a:latin typeface="Calibri"/>
              <a:ea typeface="Calibri"/>
              <a:cs typeface="Calibri"/>
              <a:sym typeface="Calibri"/>
            </a:endParaRPr>
          </a:p>
        </p:txBody>
      </p:sp>
      <p:sp>
        <p:nvSpPr>
          <p:cNvPr id="316" name="Google Shape;316;p32"/>
          <p:cNvSpPr txBox="1"/>
          <p:nvPr/>
        </p:nvSpPr>
        <p:spPr>
          <a:xfrm>
            <a:off x="621500" y="986550"/>
            <a:ext cx="8454600" cy="738900"/>
          </a:xfrm>
          <a:prstGeom prst="rect">
            <a:avLst/>
          </a:prstGeom>
          <a:noFill/>
          <a:ln>
            <a:noFill/>
          </a:ln>
        </p:spPr>
        <p:txBody>
          <a:bodyPr anchorCtr="0" anchor="t" bIns="91425" lIns="91425" spcFirstLastPara="1" rIns="91425" wrap="square" tIns="91425">
            <a:spAutoFit/>
          </a:bodyPr>
          <a:lstStyle/>
          <a:p>
            <a:pPr indent="-304800" lvl="0" marL="457200" rtl="0" algn="l">
              <a:spcBef>
                <a:spcPts val="0"/>
              </a:spcBef>
              <a:spcAft>
                <a:spcPts val="0"/>
              </a:spcAft>
              <a:buSzPts val="1200"/>
              <a:buFont typeface="Calibri"/>
              <a:buChar char="●"/>
            </a:pPr>
            <a:r>
              <a:rPr b="1" lang="en" sz="1200">
                <a:latin typeface="Calibri"/>
                <a:ea typeface="Calibri"/>
                <a:cs typeface="Calibri"/>
                <a:sym typeface="Calibri"/>
              </a:rPr>
              <a:t>Rivalry among existing competitors: </a:t>
            </a:r>
            <a:r>
              <a:rPr lang="en" sz="1200">
                <a:latin typeface="Calibri"/>
                <a:ea typeface="Calibri"/>
                <a:cs typeface="Calibri"/>
                <a:sym typeface="Calibri"/>
              </a:rPr>
              <a:t>SaSa, Bonjour and Aster</a:t>
            </a:r>
            <a:br>
              <a:rPr lang="en" sz="1200">
                <a:latin typeface="Calibri"/>
                <a:ea typeface="Calibri"/>
                <a:cs typeface="Calibri"/>
                <a:sym typeface="Calibri"/>
              </a:rPr>
            </a:br>
            <a:r>
              <a:rPr lang="en" sz="1200">
                <a:latin typeface="Calibri"/>
                <a:ea typeface="Calibri"/>
                <a:cs typeface="Calibri"/>
                <a:sym typeface="Calibri"/>
              </a:rPr>
              <a:t>Low diversity of competitors</a:t>
            </a:r>
            <a:br>
              <a:rPr lang="en" sz="1200">
                <a:latin typeface="Calibri"/>
                <a:ea typeface="Calibri"/>
                <a:cs typeface="Calibri"/>
                <a:sym typeface="Calibri"/>
              </a:rPr>
            </a:br>
            <a:r>
              <a:rPr lang="en" sz="1200">
                <a:latin typeface="Calibri"/>
                <a:ea typeface="Calibri"/>
                <a:cs typeface="Calibri"/>
                <a:sym typeface="Calibri"/>
              </a:rPr>
              <a:t>Low brand loyalty</a:t>
            </a:r>
            <a:endParaRPr sz="1200">
              <a:latin typeface="Calibri"/>
              <a:ea typeface="Calibri"/>
              <a:cs typeface="Calibri"/>
              <a:sym typeface="Calibri"/>
            </a:endParaRPr>
          </a:p>
        </p:txBody>
      </p:sp>
      <p:sp>
        <p:nvSpPr>
          <p:cNvPr id="317" name="Google Shape;317;p32"/>
          <p:cNvSpPr txBox="1"/>
          <p:nvPr/>
        </p:nvSpPr>
        <p:spPr>
          <a:xfrm>
            <a:off x="621500" y="1654788"/>
            <a:ext cx="9543000" cy="738900"/>
          </a:xfrm>
          <a:prstGeom prst="rect">
            <a:avLst/>
          </a:prstGeom>
          <a:noFill/>
          <a:ln>
            <a:noFill/>
          </a:ln>
        </p:spPr>
        <p:txBody>
          <a:bodyPr anchorCtr="0" anchor="t" bIns="91425" lIns="91425" spcFirstLastPara="1" rIns="91425" wrap="square" tIns="91425">
            <a:spAutoFit/>
          </a:bodyPr>
          <a:lstStyle/>
          <a:p>
            <a:pPr indent="-304800" lvl="0" marL="457200" rtl="0" algn="l">
              <a:spcBef>
                <a:spcPts val="0"/>
              </a:spcBef>
              <a:spcAft>
                <a:spcPts val="0"/>
              </a:spcAft>
              <a:buSzPts val="1200"/>
              <a:buChar char="●"/>
            </a:pPr>
            <a:r>
              <a:rPr b="1" lang="en" sz="1200">
                <a:latin typeface="Calibri"/>
                <a:ea typeface="Calibri"/>
                <a:cs typeface="Calibri"/>
                <a:sym typeface="Calibri"/>
              </a:rPr>
              <a:t>Bargaining power of suppliers</a:t>
            </a:r>
            <a:r>
              <a:rPr b="1" lang="en" sz="1200"/>
              <a:t>:</a:t>
            </a:r>
            <a:br>
              <a:rPr lang="en" sz="1200">
                <a:latin typeface="Calibri"/>
                <a:ea typeface="Calibri"/>
                <a:cs typeface="Calibri"/>
                <a:sym typeface="Calibri"/>
              </a:rPr>
            </a:br>
            <a:r>
              <a:rPr lang="en" sz="1200">
                <a:latin typeface="Calibri"/>
                <a:ea typeface="Calibri"/>
                <a:cs typeface="Calibri"/>
                <a:sym typeface="Calibri"/>
              </a:rPr>
              <a:t>Branded products with high uniqueness eg. SKII</a:t>
            </a:r>
            <a:br>
              <a:rPr lang="en" sz="1200">
                <a:latin typeface="Calibri"/>
                <a:ea typeface="Calibri"/>
                <a:cs typeface="Calibri"/>
                <a:sym typeface="Calibri"/>
              </a:rPr>
            </a:br>
            <a:r>
              <a:rPr lang="en" sz="1200">
                <a:latin typeface="Calibri"/>
                <a:ea typeface="Calibri"/>
                <a:cs typeface="Calibri"/>
                <a:sym typeface="Calibri"/>
              </a:rPr>
              <a:t>Suppliers have various distribution channel to sell the products</a:t>
            </a:r>
            <a:endParaRPr sz="1200">
              <a:latin typeface="Calibri"/>
              <a:ea typeface="Calibri"/>
              <a:cs typeface="Calibri"/>
              <a:sym typeface="Calibri"/>
            </a:endParaRPr>
          </a:p>
        </p:txBody>
      </p:sp>
      <p:sp>
        <p:nvSpPr>
          <p:cNvPr id="318" name="Google Shape;318;p32"/>
          <p:cNvSpPr txBox="1"/>
          <p:nvPr/>
        </p:nvSpPr>
        <p:spPr>
          <a:xfrm>
            <a:off x="621500" y="4212150"/>
            <a:ext cx="10319100" cy="738900"/>
          </a:xfrm>
          <a:prstGeom prst="rect">
            <a:avLst/>
          </a:prstGeom>
          <a:noFill/>
          <a:ln>
            <a:noFill/>
          </a:ln>
        </p:spPr>
        <p:txBody>
          <a:bodyPr anchorCtr="0" anchor="t" bIns="91425" lIns="91425" spcFirstLastPara="1" rIns="91425" wrap="square" tIns="91425">
            <a:spAutoFit/>
          </a:bodyPr>
          <a:lstStyle/>
          <a:p>
            <a:pPr indent="-304800" lvl="0" marL="457200" rtl="0" algn="l">
              <a:spcBef>
                <a:spcPts val="0"/>
              </a:spcBef>
              <a:spcAft>
                <a:spcPts val="0"/>
              </a:spcAft>
              <a:buSzPts val="1200"/>
              <a:buChar char="●"/>
            </a:pPr>
            <a:r>
              <a:rPr b="1" lang="en" sz="1200">
                <a:latin typeface="Calibri"/>
                <a:ea typeface="Calibri"/>
                <a:cs typeface="Calibri"/>
                <a:sym typeface="Calibri"/>
              </a:rPr>
              <a:t>Threat of substitutes</a:t>
            </a:r>
            <a:r>
              <a:rPr b="1" lang="en" sz="1200"/>
              <a:t>:</a:t>
            </a:r>
            <a:br>
              <a:rPr lang="en" sz="1200">
                <a:latin typeface="Calibri"/>
                <a:ea typeface="Calibri"/>
                <a:cs typeface="Calibri"/>
                <a:sym typeface="Calibri"/>
              </a:rPr>
            </a:br>
            <a:r>
              <a:rPr lang="en" sz="1200">
                <a:latin typeface="Calibri"/>
                <a:ea typeface="Calibri"/>
                <a:cs typeface="Calibri"/>
                <a:sym typeface="Calibri"/>
              </a:rPr>
              <a:t>Number of substitute products are limited </a:t>
            </a:r>
            <a:r>
              <a:rPr lang="en" sz="1200">
                <a:latin typeface="Calibri"/>
                <a:ea typeface="Calibri"/>
                <a:cs typeface="Calibri"/>
                <a:sym typeface="Calibri"/>
              </a:rPr>
              <a:t>eg. </a:t>
            </a:r>
            <a:r>
              <a:rPr lang="en" sz="1200">
                <a:solidFill>
                  <a:srgbClr val="202124"/>
                </a:solidFill>
                <a:highlight>
                  <a:srgbClr val="FFFFFF"/>
                </a:highlight>
                <a:latin typeface="Calibri"/>
                <a:ea typeface="Calibri"/>
                <a:cs typeface="Calibri"/>
                <a:sym typeface="Calibri"/>
              </a:rPr>
              <a:t>aesthetic medicine</a:t>
            </a:r>
            <a:br>
              <a:rPr lang="en" sz="1200">
                <a:latin typeface="Calibri"/>
                <a:ea typeface="Calibri"/>
                <a:cs typeface="Calibri"/>
                <a:sym typeface="Calibri"/>
              </a:rPr>
            </a:br>
            <a:r>
              <a:rPr lang="en" sz="1200">
                <a:latin typeface="Calibri"/>
                <a:ea typeface="Calibri"/>
                <a:cs typeface="Calibri"/>
                <a:sym typeface="Calibri"/>
              </a:rPr>
              <a:t>Low relative price performance of substitute</a:t>
            </a:r>
            <a:endParaRPr sz="1200">
              <a:latin typeface="Calibri"/>
              <a:ea typeface="Calibri"/>
              <a:cs typeface="Calibri"/>
              <a:sym typeface="Calibri"/>
            </a:endParaRPr>
          </a:p>
        </p:txBody>
      </p:sp>
      <p:sp>
        <p:nvSpPr>
          <p:cNvPr id="319" name="Google Shape;319;p32"/>
          <p:cNvSpPr txBox="1"/>
          <p:nvPr/>
        </p:nvSpPr>
        <p:spPr>
          <a:xfrm>
            <a:off x="621500" y="3169425"/>
            <a:ext cx="8228400" cy="1108200"/>
          </a:xfrm>
          <a:prstGeom prst="rect">
            <a:avLst/>
          </a:prstGeom>
          <a:noFill/>
          <a:ln>
            <a:noFill/>
          </a:ln>
        </p:spPr>
        <p:txBody>
          <a:bodyPr anchorCtr="0" anchor="t" bIns="91425" lIns="91425" spcFirstLastPara="1" rIns="91425" wrap="square" tIns="91425">
            <a:spAutoFit/>
          </a:bodyPr>
          <a:lstStyle/>
          <a:p>
            <a:pPr indent="-304800" lvl="0" marL="457200" rtl="0" algn="l">
              <a:spcBef>
                <a:spcPts val="0"/>
              </a:spcBef>
              <a:spcAft>
                <a:spcPts val="0"/>
              </a:spcAft>
              <a:buSzPts val="1200"/>
              <a:buFont typeface="Calibri"/>
              <a:buChar char="●"/>
            </a:pPr>
            <a:r>
              <a:rPr b="1" lang="en" sz="1200">
                <a:latin typeface="Calibri"/>
                <a:ea typeface="Calibri"/>
                <a:cs typeface="Calibri"/>
                <a:sym typeface="Calibri"/>
              </a:rPr>
              <a:t>Threat of new entrants:</a:t>
            </a:r>
            <a:br>
              <a:rPr lang="en" sz="1200">
                <a:latin typeface="Calibri"/>
                <a:ea typeface="Calibri"/>
                <a:cs typeface="Calibri"/>
                <a:sym typeface="Calibri"/>
              </a:rPr>
            </a:br>
            <a:r>
              <a:rPr lang="en" sz="1200">
                <a:latin typeface="Calibri"/>
                <a:ea typeface="Calibri"/>
                <a:cs typeface="Calibri"/>
                <a:sym typeface="Calibri"/>
              </a:rPr>
              <a:t>High barriers to entry</a:t>
            </a:r>
            <a:endParaRPr sz="1200">
              <a:latin typeface="Calibri"/>
              <a:ea typeface="Calibri"/>
              <a:cs typeface="Calibri"/>
              <a:sym typeface="Calibri"/>
            </a:endParaRPr>
          </a:p>
          <a:p>
            <a:pPr indent="0" lvl="0" marL="457200" rtl="0" algn="l">
              <a:spcBef>
                <a:spcPts val="0"/>
              </a:spcBef>
              <a:spcAft>
                <a:spcPts val="0"/>
              </a:spcAft>
              <a:buNone/>
            </a:pPr>
            <a:r>
              <a:rPr lang="en" sz="1200">
                <a:latin typeface="Calibri"/>
                <a:ea typeface="Calibri"/>
                <a:cs typeface="Calibri"/>
                <a:sym typeface="Calibri"/>
              </a:rPr>
              <a:t>Capital requirements is high</a:t>
            </a:r>
            <a:br>
              <a:rPr lang="en" sz="1200">
                <a:latin typeface="Calibri"/>
                <a:ea typeface="Calibri"/>
                <a:cs typeface="Calibri"/>
                <a:sym typeface="Calibri"/>
              </a:rPr>
            </a:br>
            <a:r>
              <a:rPr lang="en" sz="1200">
                <a:latin typeface="Calibri"/>
                <a:ea typeface="Calibri"/>
                <a:cs typeface="Calibri"/>
                <a:sym typeface="Calibri"/>
              </a:rPr>
              <a:t>Plant and equipment costs 47,166,000 HK dollars in 2021 (Colourmix, 2021)</a:t>
            </a:r>
            <a:endParaRPr sz="1200">
              <a:latin typeface="Calibri"/>
              <a:ea typeface="Calibri"/>
              <a:cs typeface="Calibri"/>
              <a:sym typeface="Calibri"/>
            </a:endParaRPr>
          </a:p>
          <a:p>
            <a:pPr indent="0" lvl="0" marL="457200" rtl="0" algn="l">
              <a:spcBef>
                <a:spcPts val="0"/>
              </a:spcBef>
              <a:spcAft>
                <a:spcPts val="0"/>
              </a:spcAft>
              <a:buNone/>
            </a:pPr>
            <a:r>
              <a:rPr lang="en" sz="1200">
                <a:latin typeface="Calibri"/>
                <a:ea typeface="Calibri"/>
                <a:cs typeface="Calibri"/>
                <a:sym typeface="Calibri"/>
              </a:rPr>
              <a:t>There are total 50 stories in HK (Colourmix, 2021)</a:t>
            </a:r>
            <a:endParaRPr sz="1200">
              <a:latin typeface="Calibri"/>
              <a:ea typeface="Calibri"/>
              <a:cs typeface="Calibri"/>
              <a:sym typeface="Calibri"/>
            </a:endParaRPr>
          </a:p>
        </p:txBody>
      </p:sp>
      <p:sp>
        <p:nvSpPr>
          <p:cNvPr id="320" name="Google Shape;320;p32"/>
          <p:cNvSpPr txBox="1"/>
          <p:nvPr/>
        </p:nvSpPr>
        <p:spPr>
          <a:xfrm>
            <a:off x="7029425" y="4597050"/>
            <a:ext cx="1993200" cy="3540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lang="en" sz="1100">
                <a:solidFill>
                  <a:srgbClr val="222222"/>
                </a:solidFill>
              </a:rPr>
              <a:t>Source: Porter (2008)</a:t>
            </a:r>
            <a:endParaRPr sz="1100">
              <a:latin typeface="Calibri"/>
              <a:ea typeface="Calibri"/>
              <a:cs typeface="Calibri"/>
              <a:sym typeface="Calibri"/>
            </a:endParaRPr>
          </a:p>
        </p:txBody>
      </p:sp>
      <p:sp>
        <p:nvSpPr>
          <p:cNvPr id="321" name="Google Shape;321;p32"/>
          <p:cNvSpPr txBox="1"/>
          <p:nvPr/>
        </p:nvSpPr>
        <p:spPr>
          <a:xfrm>
            <a:off x="621500" y="2343100"/>
            <a:ext cx="9353400" cy="923400"/>
          </a:xfrm>
          <a:prstGeom prst="rect">
            <a:avLst/>
          </a:prstGeom>
          <a:noFill/>
          <a:ln>
            <a:noFill/>
          </a:ln>
        </p:spPr>
        <p:txBody>
          <a:bodyPr anchorCtr="0" anchor="t" bIns="91425" lIns="91425" spcFirstLastPara="1" rIns="91425" wrap="square" tIns="91425">
            <a:spAutoFit/>
          </a:bodyPr>
          <a:lstStyle/>
          <a:p>
            <a:pPr indent="-304800" lvl="0" marL="457200" rtl="0" algn="l">
              <a:spcBef>
                <a:spcPts val="0"/>
              </a:spcBef>
              <a:spcAft>
                <a:spcPts val="0"/>
              </a:spcAft>
              <a:buSzPts val="1200"/>
              <a:buFont typeface="Calibri"/>
              <a:buChar char="●"/>
            </a:pPr>
            <a:r>
              <a:rPr b="1" lang="en" sz="1200">
                <a:latin typeface="Calibri"/>
                <a:ea typeface="Calibri"/>
                <a:cs typeface="Calibri"/>
                <a:sym typeface="Calibri"/>
              </a:rPr>
              <a:t>Bargaining power buyers:</a:t>
            </a:r>
            <a:br>
              <a:rPr lang="en" sz="1200">
                <a:latin typeface="Calibri"/>
                <a:ea typeface="Calibri"/>
                <a:cs typeface="Calibri"/>
                <a:sym typeface="Calibri"/>
              </a:rPr>
            </a:br>
            <a:r>
              <a:rPr lang="en" sz="1200">
                <a:latin typeface="Calibri"/>
                <a:ea typeface="Calibri"/>
                <a:cs typeface="Calibri"/>
                <a:sym typeface="Calibri"/>
              </a:rPr>
              <a:t>Low buyer switching costs </a:t>
            </a:r>
            <a:r>
              <a:rPr lang="en" sz="1200">
                <a:latin typeface="Calibri"/>
                <a:ea typeface="Calibri"/>
                <a:cs typeface="Calibri"/>
                <a:sym typeface="Calibri"/>
              </a:rPr>
              <a:t>to switch to other cosmetic chain store</a:t>
            </a:r>
            <a:endParaRPr sz="1200">
              <a:latin typeface="Calibri"/>
              <a:ea typeface="Calibri"/>
              <a:cs typeface="Calibri"/>
              <a:sym typeface="Calibri"/>
            </a:endParaRPr>
          </a:p>
          <a:p>
            <a:pPr indent="0" lvl="0" marL="457200" rtl="0" algn="l">
              <a:spcBef>
                <a:spcPts val="0"/>
              </a:spcBef>
              <a:spcAft>
                <a:spcPts val="0"/>
              </a:spcAft>
              <a:buNone/>
            </a:pPr>
            <a:r>
              <a:rPr lang="en" sz="1200">
                <a:latin typeface="Calibri"/>
                <a:ea typeface="Calibri"/>
                <a:cs typeface="Calibri"/>
                <a:sym typeface="Calibri"/>
              </a:rPr>
              <a:t>High price sensitive</a:t>
            </a:r>
            <a:br>
              <a:rPr lang="en" sz="1200">
                <a:latin typeface="Calibri"/>
                <a:ea typeface="Calibri"/>
                <a:cs typeface="Calibri"/>
                <a:sym typeface="Calibri"/>
              </a:rPr>
            </a:br>
            <a:r>
              <a:rPr lang="en" sz="1200">
                <a:latin typeface="Calibri"/>
                <a:ea typeface="Calibri"/>
                <a:cs typeface="Calibri"/>
                <a:sym typeface="Calibri"/>
              </a:rPr>
              <a:t>Not much differences between competitors</a:t>
            </a:r>
            <a:endParaRPr sz="1200">
              <a:latin typeface="Calibri"/>
              <a:ea typeface="Calibri"/>
              <a:cs typeface="Calibri"/>
              <a:sym typeface="Calibri"/>
            </a:endParaRPr>
          </a:p>
        </p:txBody>
      </p:sp>
      <p:sp>
        <p:nvSpPr>
          <p:cNvPr id="322" name="Google Shape;322;p32"/>
          <p:cNvSpPr txBox="1"/>
          <p:nvPr/>
        </p:nvSpPr>
        <p:spPr>
          <a:xfrm>
            <a:off x="6033350" y="1187525"/>
            <a:ext cx="2641800" cy="400200"/>
          </a:xfrm>
          <a:prstGeom prst="rect">
            <a:avLst/>
          </a:prstGeom>
          <a:noFill/>
          <a:ln>
            <a:noFill/>
          </a:ln>
        </p:spPr>
        <p:txBody>
          <a:bodyPr anchorCtr="0" anchor="t" bIns="91425" lIns="91425" spcFirstLastPara="1" rIns="91425" wrap="square" tIns="91425">
            <a:spAutoFit/>
          </a:bodyPr>
          <a:lstStyle/>
          <a:p>
            <a:pPr indent="-317500" lvl="0" marL="457200" rtl="0" algn="l">
              <a:spcBef>
                <a:spcPts val="0"/>
              </a:spcBef>
              <a:spcAft>
                <a:spcPts val="0"/>
              </a:spcAft>
              <a:buClr>
                <a:srgbClr val="00FF00"/>
              </a:buClr>
              <a:buSzPts val="1400"/>
              <a:buFont typeface="Calibri"/>
              <a:buChar char="❖"/>
            </a:pPr>
            <a:r>
              <a:rPr lang="en">
                <a:solidFill>
                  <a:srgbClr val="00FF00"/>
                </a:solidFill>
                <a:latin typeface="Calibri"/>
                <a:ea typeface="Calibri"/>
                <a:cs typeface="Calibri"/>
                <a:sym typeface="Calibri"/>
              </a:rPr>
              <a:t>Favourable to Colourmix </a:t>
            </a:r>
            <a:endParaRPr>
              <a:solidFill>
                <a:srgbClr val="00FF00"/>
              </a:solidFill>
              <a:latin typeface="Calibri"/>
              <a:ea typeface="Calibri"/>
              <a:cs typeface="Calibri"/>
              <a:sym typeface="Calibri"/>
            </a:endParaRPr>
          </a:p>
        </p:txBody>
      </p:sp>
      <p:sp>
        <p:nvSpPr>
          <p:cNvPr id="323" name="Google Shape;323;p32"/>
          <p:cNvSpPr txBox="1"/>
          <p:nvPr/>
        </p:nvSpPr>
        <p:spPr>
          <a:xfrm>
            <a:off x="6033350" y="1896225"/>
            <a:ext cx="2641800" cy="400200"/>
          </a:xfrm>
          <a:prstGeom prst="rect">
            <a:avLst/>
          </a:prstGeom>
          <a:noFill/>
          <a:ln>
            <a:noFill/>
          </a:ln>
        </p:spPr>
        <p:txBody>
          <a:bodyPr anchorCtr="0" anchor="t" bIns="91425" lIns="91425" spcFirstLastPara="1" rIns="91425" wrap="square" tIns="91425">
            <a:spAutoFit/>
          </a:bodyPr>
          <a:lstStyle/>
          <a:p>
            <a:pPr indent="-317500" lvl="0" marL="457200" rtl="0" algn="l">
              <a:spcBef>
                <a:spcPts val="0"/>
              </a:spcBef>
              <a:spcAft>
                <a:spcPts val="0"/>
              </a:spcAft>
              <a:buClr>
                <a:srgbClr val="CC0000"/>
              </a:buClr>
              <a:buSzPts val="1400"/>
              <a:buFont typeface="Calibri"/>
              <a:buChar char="❖"/>
            </a:pPr>
            <a:r>
              <a:rPr lang="en">
                <a:solidFill>
                  <a:srgbClr val="CC0000"/>
                </a:solidFill>
                <a:latin typeface="Calibri"/>
                <a:ea typeface="Calibri"/>
                <a:cs typeface="Calibri"/>
                <a:sym typeface="Calibri"/>
              </a:rPr>
              <a:t>Unf</a:t>
            </a:r>
            <a:r>
              <a:rPr lang="en">
                <a:solidFill>
                  <a:srgbClr val="CC0000"/>
                </a:solidFill>
                <a:latin typeface="Calibri"/>
                <a:ea typeface="Calibri"/>
                <a:cs typeface="Calibri"/>
                <a:sym typeface="Calibri"/>
              </a:rPr>
              <a:t>avourable </a:t>
            </a:r>
            <a:r>
              <a:rPr lang="en">
                <a:solidFill>
                  <a:srgbClr val="CC0000"/>
                </a:solidFill>
                <a:latin typeface="Calibri"/>
                <a:ea typeface="Calibri"/>
                <a:cs typeface="Calibri"/>
                <a:sym typeface="Calibri"/>
              </a:rPr>
              <a:t>to Colourmix</a:t>
            </a:r>
            <a:r>
              <a:rPr lang="en">
                <a:solidFill>
                  <a:srgbClr val="CC0000"/>
                </a:solidFill>
                <a:latin typeface="Calibri"/>
                <a:ea typeface="Calibri"/>
                <a:cs typeface="Calibri"/>
                <a:sym typeface="Calibri"/>
              </a:rPr>
              <a:t> </a:t>
            </a:r>
            <a:endParaRPr>
              <a:solidFill>
                <a:srgbClr val="CC0000"/>
              </a:solidFill>
              <a:latin typeface="Calibri"/>
              <a:ea typeface="Calibri"/>
              <a:cs typeface="Calibri"/>
              <a:sym typeface="Calibri"/>
            </a:endParaRPr>
          </a:p>
        </p:txBody>
      </p:sp>
      <p:sp>
        <p:nvSpPr>
          <p:cNvPr id="324" name="Google Shape;324;p32"/>
          <p:cNvSpPr txBox="1"/>
          <p:nvPr/>
        </p:nvSpPr>
        <p:spPr>
          <a:xfrm>
            <a:off x="6076775" y="2581450"/>
            <a:ext cx="2641800" cy="400200"/>
          </a:xfrm>
          <a:prstGeom prst="rect">
            <a:avLst/>
          </a:prstGeom>
          <a:noFill/>
          <a:ln>
            <a:noFill/>
          </a:ln>
        </p:spPr>
        <p:txBody>
          <a:bodyPr anchorCtr="0" anchor="t" bIns="91425" lIns="91425" spcFirstLastPara="1" rIns="91425" wrap="square" tIns="91425">
            <a:spAutoFit/>
          </a:bodyPr>
          <a:lstStyle/>
          <a:p>
            <a:pPr indent="-317500" lvl="0" marL="457200" rtl="0" algn="l">
              <a:spcBef>
                <a:spcPts val="0"/>
              </a:spcBef>
              <a:spcAft>
                <a:spcPts val="0"/>
              </a:spcAft>
              <a:buClr>
                <a:srgbClr val="CC0000"/>
              </a:buClr>
              <a:buSzPts val="1400"/>
              <a:buFont typeface="Calibri"/>
              <a:buChar char="❖"/>
            </a:pPr>
            <a:r>
              <a:rPr lang="en">
                <a:solidFill>
                  <a:srgbClr val="CC0000"/>
                </a:solidFill>
                <a:latin typeface="Calibri"/>
                <a:ea typeface="Calibri"/>
                <a:cs typeface="Calibri"/>
                <a:sym typeface="Calibri"/>
              </a:rPr>
              <a:t>Unf</a:t>
            </a:r>
            <a:r>
              <a:rPr lang="en">
                <a:solidFill>
                  <a:srgbClr val="CC0000"/>
                </a:solidFill>
                <a:latin typeface="Calibri"/>
                <a:ea typeface="Calibri"/>
                <a:cs typeface="Calibri"/>
                <a:sym typeface="Calibri"/>
              </a:rPr>
              <a:t>avourable </a:t>
            </a:r>
            <a:r>
              <a:rPr lang="en">
                <a:solidFill>
                  <a:srgbClr val="CC0000"/>
                </a:solidFill>
                <a:latin typeface="Calibri"/>
                <a:ea typeface="Calibri"/>
                <a:cs typeface="Calibri"/>
                <a:sym typeface="Calibri"/>
              </a:rPr>
              <a:t>to Colourmix</a:t>
            </a:r>
            <a:r>
              <a:rPr lang="en">
                <a:solidFill>
                  <a:srgbClr val="CC0000"/>
                </a:solidFill>
                <a:latin typeface="Calibri"/>
                <a:ea typeface="Calibri"/>
                <a:cs typeface="Calibri"/>
                <a:sym typeface="Calibri"/>
              </a:rPr>
              <a:t> </a:t>
            </a:r>
            <a:endParaRPr>
              <a:solidFill>
                <a:srgbClr val="CC0000"/>
              </a:solidFill>
              <a:latin typeface="Calibri"/>
              <a:ea typeface="Calibri"/>
              <a:cs typeface="Calibri"/>
              <a:sym typeface="Calibri"/>
            </a:endParaRPr>
          </a:p>
        </p:txBody>
      </p:sp>
      <p:sp>
        <p:nvSpPr>
          <p:cNvPr id="325" name="Google Shape;325;p32"/>
          <p:cNvSpPr txBox="1"/>
          <p:nvPr/>
        </p:nvSpPr>
        <p:spPr>
          <a:xfrm>
            <a:off x="6076775" y="3295275"/>
            <a:ext cx="2641800" cy="400200"/>
          </a:xfrm>
          <a:prstGeom prst="rect">
            <a:avLst/>
          </a:prstGeom>
          <a:noFill/>
          <a:ln>
            <a:noFill/>
          </a:ln>
        </p:spPr>
        <p:txBody>
          <a:bodyPr anchorCtr="0" anchor="t" bIns="91425" lIns="91425" spcFirstLastPara="1" rIns="91425" wrap="square" tIns="91425">
            <a:spAutoFit/>
          </a:bodyPr>
          <a:lstStyle/>
          <a:p>
            <a:pPr indent="-317500" lvl="0" marL="457200" rtl="0" algn="l">
              <a:spcBef>
                <a:spcPts val="0"/>
              </a:spcBef>
              <a:spcAft>
                <a:spcPts val="0"/>
              </a:spcAft>
              <a:buClr>
                <a:srgbClr val="00FF00"/>
              </a:buClr>
              <a:buSzPts val="1400"/>
              <a:buFont typeface="Calibri"/>
              <a:buChar char="❖"/>
            </a:pPr>
            <a:r>
              <a:rPr lang="en">
                <a:solidFill>
                  <a:srgbClr val="00FF00"/>
                </a:solidFill>
                <a:latin typeface="Calibri"/>
                <a:ea typeface="Calibri"/>
                <a:cs typeface="Calibri"/>
                <a:sym typeface="Calibri"/>
              </a:rPr>
              <a:t>Favourable </a:t>
            </a:r>
            <a:r>
              <a:rPr lang="en">
                <a:solidFill>
                  <a:srgbClr val="00FF00"/>
                </a:solidFill>
                <a:latin typeface="Calibri"/>
                <a:ea typeface="Calibri"/>
                <a:cs typeface="Calibri"/>
                <a:sym typeface="Calibri"/>
              </a:rPr>
              <a:t>to Colourmix</a:t>
            </a:r>
            <a:r>
              <a:rPr lang="en">
                <a:solidFill>
                  <a:srgbClr val="00FF00"/>
                </a:solidFill>
                <a:latin typeface="Calibri"/>
                <a:ea typeface="Calibri"/>
                <a:cs typeface="Calibri"/>
                <a:sym typeface="Calibri"/>
              </a:rPr>
              <a:t> </a:t>
            </a:r>
            <a:endParaRPr>
              <a:solidFill>
                <a:srgbClr val="00FF00"/>
              </a:solidFill>
              <a:latin typeface="Calibri"/>
              <a:ea typeface="Calibri"/>
              <a:cs typeface="Calibri"/>
              <a:sym typeface="Calibri"/>
            </a:endParaRPr>
          </a:p>
        </p:txBody>
      </p:sp>
      <p:sp>
        <p:nvSpPr>
          <p:cNvPr id="326" name="Google Shape;326;p32"/>
          <p:cNvSpPr txBox="1"/>
          <p:nvPr/>
        </p:nvSpPr>
        <p:spPr>
          <a:xfrm>
            <a:off x="6076775" y="4381500"/>
            <a:ext cx="2641800" cy="400200"/>
          </a:xfrm>
          <a:prstGeom prst="rect">
            <a:avLst/>
          </a:prstGeom>
          <a:noFill/>
          <a:ln>
            <a:noFill/>
          </a:ln>
        </p:spPr>
        <p:txBody>
          <a:bodyPr anchorCtr="0" anchor="t" bIns="91425" lIns="91425" spcFirstLastPara="1" rIns="91425" wrap="square" tIns="91425">
            <a:spAutoFit/>
          </a:bodyPr>
          <a:lstStyle/>
          <a:p>
            <a:pPr indent="-317500" lvl="0" marL="457200" rtl="0" algn="l">
              <a:spcBef>
                <a:spcPts val="0"/>
              </a:spcBef>
              <a:spcAft>
                <a:spcPts val="0"/>
              </a:spcAft>
              <a:buClr>
                <a:srgbClr val="00FF00"/>
              </a:buClr>
              <a:buSzPts val="1400"/>
              <a:buFont typeface="Calibri"/>
              <a:buChar char="❖"/>
            </a:pPr>
            <a:r>
              <a:rPr lang="en">
                <a:solidFill>
                  <a:srgbClr val="00FF00"/>
                </a:solidFill>
                <a:latin typeface="Calibri"/>
                <a:ea typeface="Calibri"/>
                <a:cs typeface="Calibri"/>
                <a:sym typeface="Calibri"/>
              </a:rPr>
              <a:t>Favourable </a:t>
            </a:r>
            <a:r>
              <a:rPr lang="en">
                <a:solidFill>
                  <a:srgbClr val="00FF00"/>
                </a:solidFill>
                <a:latin typeface="Calibri"/>
                <a:ea typeface="Calibri"/>
                <a:cs typeface="Calibri"/>
                <a:sym typeface="Calibri"/>
              </a:rPr>
              <a:t>to Colourmix</a:t>
            </a:r>
            <a:r>
              <a:rPr lang="en">
                <a:solidFill>
                  <a:srgbClr val="00FF00"/>
                </a:solidFill>
                <a:latin typeface="Calibri"/>
                <a:ea typeface="Calibri"/>
                <a:cs typeface="Calibri"/>
                <a:sym typeface="Calibri"/>
              </a:rPr>
              <a:t> </a:t>
            </a:r>
            <a:endParaRPr>
              <a:solidFill>
                <a:srgbClr val="00FF00"/>
              </a:solidFill>
              <a:latin typeface="Calibri"/>
              <a:ea typeface="Calibri"/>
              <a:cs typeface="Calibri"/>
              <a:sym typeface="Calibri"/>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16"/>
                                        </p:tgtEl>
                                        <p:attrNameLst>
                                          <p:attrName>style.visibility</p:attrName>
                                        </p:attrNameLst>
                                      </p:cBhvr>
                                      <p:to>
                                        <p:strVal val="visible"/>
                                      </p:to>
                                    </p:set>
                                    <p:animEffect filter="fade" transition="in">
                                      <p:cBhvr>
                                        <p:cTn dur="1000"/>
                                        <p:tgtEl>
                                          <p:spTgt spid="316"/>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22"/>
                                        </p:tgtEl>
                                        <p:attrNameLst>
                                          <p:attrName>style.visibility</p:attrName>
                                        </p:attrNameLst>
                                      </p:cBhvr>
                                      <p:to>
                                        <p:strVal val="visible"/>
                                      </p:to>
                                    </p:set>
                                    <p:animEffect filter="fade" transition="in">
                                      <p:cBhvr>
                                        <p:cTn dur="1000"/>
                                        <p:tgtEl>
                                          <p:spTgt spid="322"/>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17"/>
                                        </p:tgtEl>
                                        <p:attrNameLst>
                                          <p:attrName>style.visibility</p:attrName>
                                        </p:attrNameLst>
                                      </p:cBhvr>
                                      <p:to>
                                        <p:strVal val="visible"/>
                                      </p:to>
                                    </p:set>
                                    <p:animEffect filter="fade" transition="in">
                                      <p:cBhvr>
                                        <p:cTn dur="1000"/>
                                        <p:tgtEl>
                                          <p:spTgt spid="317"/>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23"/>
                                        </p:tgtEl>
                                        <p:attrNameLst>
                                          <p:attrName>style.visibility</p:attrName>
                                        </p:attrNameLst>
                                      </p:cBhvr>
                                      <p:to>
                                        <p:strVal val="visible"/>
                                      </p:to>
                                    </p:set>
                                    <p:animEffect filter="fade" transition="in">
                                      <p:cBhvr>
                                        <p:cTn dur="1000"/>
                                        <p:tgtEl>
                                          <p:spTgt spid="323"/>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21"/>
                                        </p:tgtEl>
                                        <p:attrNameLst>
                                          <p:attrName>style.visibility</p:attrName>
                                        </p:attrNameLst>
                                      </p:cBhvr>
                                      <p:to>
                                        <p:strVal val="visible"/>
                                      </p:to>
                                    </p:set>
                                    <p:animEffect filter="fade" transition="in">
                                      <p:cBhvr>
                                        <p:cTn dur="1000"/>
                                        <p:tgtEl>
                                          <p:spTgt spid="321"/>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24"/>
                                        </p:tgtEl>
                                        <p:attrNameLst>
                                          <p:attrName>style.visibility</p:attrName>
                                        </p:attrNameLst>
                                      </p:cBhvr>
                                      <p:to>
                                        <p:strVal val="visible"/>
                                      </p:to>
                                    </p:set>
                                    <p:animEffect filter="fade" transition="in">
                                      <p:cBhvr>
                                        <p:cTn dur="1000"/>
                                        <p:tgtEl>
                                          <p:spTgt spid="324"/>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19"/>
                                        </p:tgtEl>
                                        <p:attrNameLst>
                                          <p:attrName>style.visibility</p:attrName>
                                        </p:attrNameLst>
                                      </p:cBhvr>
                                      <p:to>
                                        <p:strVal val="visible"/>
                                      </p:to>
                                    </p:set>
                                    <p:animEffect filter="fade" transition="in">
                                      <p:cBhvr>
                                        <p:cTn dur="1000"/>
                                        <p:tgtEl>
                                          <p:spTgt spid="319"/>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25"/>
                                        </p:tgtEl>
                                        <p:attrNameLst>
                                          <p:attrName>style.visibility</p:attrName>
                                        </p:attrNameLst>
                                      </p:cBhvr>
                                      <p:to>
                                        <p:strVal val="visible"/>
                                      </p:to>
                                    </p:set>
                                    <p:animEffect filter="fade" transition="in">
                                      <p:cBhvr>
                                        <p:cTn dur="1000"/>
                                        <p:tgtEl>
                                          <p:spTgt spid="325"/>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18"/>
                                        </p:tgtEl>
                                        <p:attrNameLst>
                                          <p:attrName>style.visibility</p:attrName>
                                        </p:attrNameLst>
                                      </p:cBhvr>
                                      <p:to>
                                        <p:strVal val="visible"/>
                                      </p:to>
                                    </p:set>
                                    <p:animEffect filter="fade" transition="in">
                                      <p:cBhvr>
                                        <p:cTn dur="1000"/>
                                        <p:tgtEl>
                                          <p:spTgt spid="318"/>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26"/>
                                        </p:tgtEl>
                                        <p:attrNameLst>
                                          <p:attrName>style.visibility</p:attrName>
                                        </p:attrNameLst>
                                      </p:cBhvr>
                                      <p:to>
                                        <p:strVal val="visible"/>
                                      </p:to>
                                    </p:set>
                                    <p:animEffect filter="fade" transition="in">
                                      <p:cBhvr>
                                        <p:cTn dur="1000"/>
                                        <p:tgtEl>
                                          <p:spTgt spid="326"/>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30" name="Shape 330"/>
        <p:cNvGrpSpPr/>
        <p:nvPr/>
      </p:nvGrpSpPr>
      <p:grpSpPr>
        <a:xfrm>
          <a:off x="0" y="0"/>
          <a:ext cx="0" cy="0"/>
          <a:chOff x="0" y="0"/>
          <a:chExt cx="0" cy="0"/>
        </a:xfrm>
      </p:grpSpPr>
      <p:graphicFrame>
        <p:nvGraphicFramePr>
          <p:cNvPr id="331" name="Google Shape;331;p33"/>
          <p:cNvGraphicFramePr/>
          <p:nvPr/>
        </p:nvGraphicFramePr>
        <p:xfrm>
          <a:off x="952500" y="1149697"/>
          <a:ext cx="3000000" cy="3000000"/>
        </p:xfrm>
        <a:graphic>
          <a:graphicData uri="http://schemas.openxmlformats.org/drawingml/2006/table">
            <a:tbl>
              <a:tblPr>
                <a:noFill/>
                <a:tableStyleId>{0139CC4F-8A50-475C-9678-4CD7B68DC63F}</a:tableStyleId>
              </a:tblPr>
              <a:tblGrid>
                <a:gridCol w="3563400"/>
                <a:gridCol w="3214825"/>
              </a:tblGrid>
              <a:tr h="616200">
                <a:tc>
                  <a:txBody>
                    <a:bodyPr/>
                    <a:lstStyle/>
                    <a:p>
                      <a:pPr indent="0" lvl="0" marL="0" rtl="0" algn="l">
                        <a:spcBef>
                          <a:spcPts val="0"/>
                        </a:spcBef>
                        <a:spcAft>
                          <a:spcPts val="0"/>
                        </a:spcAft>
                        <a:buNone/>
                      </a:pPr>
                      <a:r>
                        <a:rPr lang="en">
                          <a:solidFill>
                            <a:schemeClr val="dk2"/>
                          </a:solidFill>
                          <a:latin typeface="Calibri"/>
                          <a:ea typeface="Calibri"/>
                          <a:cs typeface="Calibri"/>
                          <a:sym typeface="Calibri"/>
                        </a:rPr>
                        <a:t>Rivalry among existing competitors</a:t>
                      </a:r>
                      <a:endParaRPr>
                        <a:solidFill>
                          <a:schemeClr val="dk2"/>
                        </a:solidFill>
                        <a:latin typeface="Calibri"/>
                        <a:ea typeface="Calibri"/>
                        <a:cs typeface="Calibri"/>
                        <a:sym typeface="Calibri"/>
                      </a:endParaRPr>
                    </a:p>
                  </a:txBody>
                  <a:tcPr marT="91425" marB="91425" marR="91425" marL="91425">
                    <a:lnL cap="flat" cmpd="sng" w="9525">
                      <a:solidFill>
                        <a:schemeClr val="dk1"/>
                      </a:solidFill>
                      <a:prstDash val="solid"/>
                      <a:round/>
                      <a:headEnd len="sm" w="sm" type="none"/>
                      <a:tailEnd len="sm" w="sm" type="none"/>
                    </a:lnL>
                    <a:lnR cap="flat" cmpd="sng" w="9525">
                      <a:solidFill>
                        <a:schemeClr val="dk1"/>
                      </a:solidFill>
                      <a:prstDash val="solid"/>
                      <a:round/>
                      <a:headEnd len="sm" w="sm" type="none"/>
                      <a:tailEnd len="sm" w="sm" type="none"/>
                    </a:lnR>
                    <a:lnT cap="flat" cmpd="sng" w="9525">
                      <a:solidFill>
                        <a:schemeClr val="dk1"/>
                      </a:solidFill>
                      <a:prstDash val="solid"/>
                      <a:round/>
                      <a:headEnd len="sm" w="sm" type="none"/>
                      <a:tailEnd len="sm" w="sm" type="none"/>
                    </a:lnT>
                    <a:lnB cap="flat" cmpd="sng" w="9525">
                      <a:solidFill>
                        <a:schemeClr val="dk1"/>
                      </a:solidFill>
                      <a:prstDash val="solid"/>
                      <a:round/>
                      <a:headEnd len="sm" w="sm" type="none"/>
                      <a:tailEnd len="sm" w="sm" type="none"/>
                    </a:lnB>
                    <a:gradFill>
                      <a:gsLst>
                        <a:gs pos="0">
                          <a:srgbClr val="DDDDDD"/>
                        </a:gs>
                        <a:gs pos="100000">
                          <a:srgbClr val="919191"/>
                        </a:gs>
                      </a:gsLst>
                      <a:lin ang="5400012" scaled="0"/>
                    </a:gradFill>
                  </a:tcPr>
                </a:tc>
                <a:tc>
                  <a:txBody>
                    <a:bodyPr/>
                    <a:lstStyle/>
                    <a:p>
                      <a:pPr indent="0" lvl="0" marL="0" rtl="0" algn="l">
                        <a:spcBef>
                          <a:spcPts val="0"/>
                        </a:spcBef>
                        <a:spcAft>
                          <a:spcPts val="0"/>
                        </a:spcAft>
                        <a:buNone/>
                      </a:pPr>
                      <a:r>
                        <a:rPr lang="en">
                          <a:solidFill>
                            <a:schemeClr val="dk2"/>
                          </a:solidFill>
                          <a:latin typeface="Calibri"/>
                          <a:ea typeface="Calibri"/>
                          <a:cs typeface="Calibri"/>
                          <a:sym typeface="Calibri"/>
                        </a:rPr>
                        <a:t>Favourable to Colourmix</a:t>
                      </a:r>
                      <a:endParaRPr>
                        <a:solidFill>
                          <a:schemeClr val="dk2"/>
                        </a:solidFill>
                        <a:latin typeface="Calibri"/>
                        <a:ea typeface="Calibri"/>
                        <a:cs typeface="Calibri"/>
                        <a:sym typeface="Calibri"/>
                      </a:endParaRPr>
                    </a:p>
                  </a:txBody>
                  <a:tcPr marT="91425" marB="91425" marR="91425" marL="91425">
                    <a:lnL cap="flat" cmpd="sng" w="9525">
                      <a:solidFill>
                        <a:schemeClr val="dk1"/>
                      </a:solidFill>
                      <a:prstDash val="solid"/>
                      <a:round/>
                      <a:headEnd len="sm" w="sm" type="none"/>
                      <a:tailEnd len="sm" w="sm" type="none"/>
                    </a:lnL>
                    <a:lnR cap="flat" cmpd="sng" w="9525">
                      <a:solidFill>
                        <a:schemeClr val="dk1"/>
                      </a:solidFill>
                      <a:prstDash val="solid"/>
                      <a:round/>
                      <a:headEnd len="sm" w="sm" type="none"/>
                      <a:tailEnd len="sm" w="sm" type="none"/>
                    </a:lnR>
                    <a:lnT cap="flat" cmpd="sng" w="9525">
                      <a:solidFill>
                        <a:schemeClr val="dk1"/>
                      </a:solidFill>
                      <a:prstDash val="solid"/>
                      <a:round/>
                      <a:headEnd len="sm" w="sm" type="none"/>
                      <a:tailEnd len="sm" w="sm" type="none"/>
                    </a:lnT>
                    <a:lnB cap="flat" cmpd="sng" w="9525">
                      <a:solidFill>
                        <a:schemeClr val="dk1"/>
                      </a:solidFill>
                      <a:prstDash val="solid"/>
                      <a:round/>
                      <a:headEnd len="sm" w="sm" type="none"/>
                      <a:tailEnd len="sm" w="sm" type="none"/>
                    </a:lnB>
                    <a:gradFill>
                      <a:gsLst>
                        <a:gs pos="0">
                          <a:srgbClr val="54F8B3"/>
                        </a:gs>
                        <a:gs pos="100000">
                          <a:srgbClr val="10B972"/>
                        </a:gs>
                      </a:gsLst>
                      <a:lin ang="5400012" scaled="0"/>
                    </a:gradFill>
                  </a:tcPr>
                </a:tc>
              </a:tr>
              <a:tr h="616200">
                <a:tc>
                  <a:txBody>
                    <a:bodyPr/>
                    <a:lstStyle/>
                    <a:p>
                      <a:pPr indent="0" lvl="0" marL="0" rtl="0" algn="l">
                        <a:spcBef>
                          <a:spcPts val="0"/>
                        </a:spcBef>
                        <a:spcAft>
                          <a:spcPts val="0"/>
                        </a:spcAft>
                        <a:buNone/>
                      </a:pPr>
                      <a:r>
                        <a:rPr lang="en">
                          <a:solidFill>
                            <a:schemeClr val="dk2"/>
                          </a:solidFill>
                          <a:latin typeface="Calibri"/>
                          <a:ea typeface="Calibri"/>
                          <a:cs typeface="Calibri"/>
                          <a:sym typeface="Calibri"/>
                        </a:rPr>
                        <a:t>Bargaining power of suppliers</a:t>
                      </a:r>
                      <a:endParaRPr>
                        <a:solidFill>
                          <a:schemeClr val="dk2"/>
                        </a:solidFill>
                        <a:latin typeface="Calibri"/>
                        <a:ea typeface="Calibri"/>
                        <a:cs typeface="Calibri"/>
                        <a:sym typeface="Calibri"/>
                      </a:endParaRPr>
                    </a:p>
                  </a:txBody>
                  <a:tcPr marT="91425" marB="91425" marR="91425" marL="91425">
                    <a:lnL cap="flat" cmpd="sng" w="9525">
                      <a:solidFill>
                        <a:schemeClr val="dk1"/>
                      </a:solidFill>
                      <a:prstDash val="solid"/>
                      <a:round/>
                      <a:headEnd len="sm" w="sm" type="none"/>
                      <a:tailEnd len="sm" w="sm" type="none"/>
                    </a:lnL>
                    <a:lnR cap="flat" cmpd="sng" w="9525">
                      <a:solidFill>
                        <a:schemeClr val="dk1"/>
                      </a:solidFill>
                      <a:prstDash val="solid"/>
                      <a:round/>
                      <a:headEnd len="sm" w="sm" type="none"/>
                      <a:tailEnd len="sm" w="sm" type="none"/>
                    </a:lnR>
                    <a:lnT cap="flat" cmpd="sng" w="9525">
                      <a:solidFill>
                        <a:schemeClr val="dk1"/>
                      </a:solidFill>
                      <a:prstDash val="solid"/>
                      <a:round/>
                      <a:headEnd len="sm" w="sm" type="none"/>
                      <a:tailEnd len="sm" w="sm" type="none"/>
                    </a:lnT>
                    <a:lnB cap="flat" cmpd="sng" w="9525">
                      <a:solidFill>
                        <a:schemeClr val="dk1"/>
                      </a:solidFill>
                      <a:prstDash val="solid"/>
                      <a:round/>
                      <a:headEnd len="sm" w="sm" type="none"/>
                      <a:tailEnd len="sm" w="sm" type="none"/>
                    </a:lnB>
                    <a:gradFill>
                      <a:gsLst>
                        <a:gs pos="0">
                          <a:srgbClr val="DDDDDD"/>
                        </a:gs>
                        <a:gs pos="100000">
                          <a:srgbClr val="919191"/>
                        </a:gs>
                      </a:gsLst>
                      <a:lin ang="5400012" scaled="0"/>
                    </a:gradFill>
                  </a:tcPr>
                </a:tc>
                <a:tc>
                  <a:txBody>
                    <a:bodyPr/>
                    <a:lstStyle/>
                    <a:p>
                      <a:pPr indent="0" lvl="0" marL="0" rtl="0" algn="l">
                        <a:spcBef>
                          <a:spcPts val="0"/>
                        </a:spcBef>
                        <a:spcAft>
                          <a:spcPts val="0"/>
                        </a:spcAft>
                        <a:buNone/>
                      </a:pPr>
                      <a:r>
                        <a:rPr lang="en">
                          <a:solidFill>
                            <a:schemeClr val="dk2"/>
                          </a:solidFill>
                          <a:latin typeface="Calibri"/>
                          <a:ea typeface="Calibri"/>
                          <a:cs typeface="Calibri"/>
                          <a:sym typeface="Calibri"/>
                        </a:rPr>
                        <a:t>Unf</a:t>
                      </a:r>
                      <a:r>
                        <a:rPr lang="en">
                          <a:solidFill>
                            <a:schemeClr val="dk2"/>
                          </a:solidFill>
                          <a:latin typeface="Calibri"/>
                          <a:ea typeface="Calibri"/>
                          <a:cs typeface="Calibri"/>
                          <a:sym typeface="Calibri"/>
                        </a:rPr>
                        <a:t>avourable to Colourmix</a:t>
                      </a:r>
                      <a:endParaRPr>
                        <a:solidFill>
                          <a:schemeClr val="dk2"/>
                        </a:solidFill>
                        <a:latin typeface="Calibri"/>
                        <a:ea typeface="Calibri"/>
                        <a:cs typeface="Calibri"/>
                        <a:sym typeface="Calibri"/>
                      </a:endParaRPr>
                    </a:p>
                  </a:txBody>
                  <a:tcPr marT="91425" marB="91425" marR="91425" marL="91425">
                    <a:lnL cap="flat" cmpd="sng" w="9525">
                      <a:solidFill>
                        <a:schemeClr val="dk1"/>
                      </a:solidFill>
                      <a:prstDash val="solid"/>
                      <a:round/>
                      <a:headEnd len="sm" w="sm" type="none"/>
                      <a:tailEnd len="sm" w="sm" type="none"/>
                    </a:lnL>
                    <a:lnR cap="flat" cmpd="sng" w="9525">
                      <a:solidFill>
                        <a:schemeClr val="dk1"/>
                      </a:solidFill>
                      <a:prstDash val="solid"/>
                      <a:round/>
                      <a:headEnd len="sm" w="sm" type="none"/>
                      <a:tailEnd len="sm" w="sm" type="none"/>
                    </a:lnR>
                    <a:lnT cap="flat" cmpd="sng" w="9525">
                      <a:solidFill>
                        <a:schemeClr val="dk1"/>
                      </a:solidFill>
                      <a:prstDash val="solid"/>
                      <a:round/>
                      <a:headEnd len="sm" w="sm" type="none"/>
                      <a:tailEnd len="sm" w="sm" type="none"/>
                    </a:lnT>
                    <a:lnB cap="flat" cmpd="sng" w="9525">
                      <a:solidFill>
                        <a:schemeClr val="dk1"/>
                      </a:solidFill>
                      <a:prstDash val="solid"/>
                      <a:round/>
                      <a:headEnd len="sm" w="sm" type="none"/>
                      <a:tailEnd len="sm" w="sm" type="none"/>
                    </a:lnB>
                    <a:gradFill>
                      <a:gsLst>
                        <a:gs pos="0">
                          <a:srgbClr val="F5D0D0"/>
                        </a:gs>
                        <a:gs pos="100000">
                          <a:srgbClr val="D96868"/>
                        </a:gs>
                      </a:gsLst>
                      <a:lin ang="5400012" scaled="0"/>
                    </a:gradFill>
                  </a:tcPr>
                </a:tc>
              </a:tr>
              <a:tr h="616200">
                <a:tc>
                  <a:txBody>
                    <a:bodyPr/>
                    <a:lstStyle/>
                    <a:p>
                      <a:pPr indent="0" lvl="0" marL="0" rtl="0" algn="l">
                        <a:spcBef>
                          <a:spcPts val="0"/>
                        </a:spcBef>
                        <a:spcAft>
                          <a:spcPts val="0"/>
                        </a:spcAft>
                        <a:buNone/>
                      </a:pPr>
                      <a:r>
                        <a:rPr lang="en">
                          <a:solidFill>
                            <a:schemeClr val="dk2"/>
                          </a:solidFill>
                          <a:latin typeface="Calibri"/>
                          <a:ea typeface="Calibri"/>
                          <a:cs typeface="Calibri"/>
                          <a:sym typeface="Calibri"/>
                        </a:rPr>
                        <a:t>Bargaining power buyers</a:t>
                      </a:r>
                      <a:endParaRPr>
                        <a:solidFill>
                          <a:schemeClr val="dk2"/>
                        </a:solidFill>
                        <a:latin typeface="Calibri"/>
                        <a:ea typeface="Calibri"/>
                        <a:cs typeface="Calibri"/>
                        <a:sym typeface="Calibri"/>
                      </a:endParaRPr>
                    </a:p>
                  </a:txBody>
                  <a:tcPr marT="91425" marB="91425" marR="91425" marL="91425">
                    <a:lnL cap="flat" cmpd="sng" w="9525">
                      <a:solidFill>
                        <a:schemeClr val="dk1"/>
                      </a:solidFill>
                      <a:prstDash val="solid"/>
                      <a:round/>
                      <a:headEnd len="sm" w="sm" type="none"/>
                      <a:tailEnd len="sm" w="sm" type="none"/>
                    </a:lnL>
                    <a:lnR cap="flat" cmpd="sng" w="9525">
                      <a:solidFill>
                        <a:schemeClr val="dk1"/>
                      </a:solidFill>
                      <a:prstDash val="solid"/>
                      <a:round/>
                      <a:headEnd len="sm" w="sm" type="none"/>
                      <a:tailEnd len="sm" w="sm" type="none"/>
                    </a:lnR>
                    <a:lnT cap="flat" cmpd="sng" w="9525">
                      <a:solidFill>
                        <a:schemeClr val="dk1"/>
                      </a:solidFill>
                      <a:prstDash val="solid"/>
                      <a:round/>
                      <a:headEnd len="sm" w="sm" type="none"/>
                      <a:tailEnd len="sm" w="sm" type="none"/>
                    </a:lnT>
                    <a:lnB cap="flat" cmpd="sng" w="9525">
                      <a:solidFill>
                        <a:schemeClr val="dk1"/>
                      </a:solidFill>
                      <a:prstDash val="solid"/>
                      <a:round/>
                      <a:headEnd len="sm" w="sm" type="none"/>
                      <a:tailEnd len="sm" w="sm" type="none"/>
                    </a:lnB>
                    <a:gradFill>
                      <a:gsLst>
                        <a:gs pos="0">
                          <a:srgbClr val="DDDDDD"/>
                        </a:gs>
                        <a:gs pos="100000">
                          <a:srgbClr val="919191"/>
                        </a:gs>
                      </a:gsLst>
                      <a:lin ang="5400012" scaled="0"/>
                    </a:gradFill>
                  </a:tcPr>
                </a:tc>
                <a:tc>
                  <a:txBody>
                    <a:bodyPr/>
                    <a:lstStyle/>
                    <a:p>
                      <a:pPr indent="0" lvl="0" marL="0" rtl="0" algn="l">
                        <a:spcBef>
                          <a:spcPts val="0"/>
                        </a:spcBef>
                        <a:spcAft>
                          <a:spcPts val="0"/>
                        </a:spcAft>
                        <a:buNone/>
                      </a:pPr>
                      <a:r>
                        <a:rPr lang="en">
                          <a:solidFill>
                            <a:schemeClr val="dk2"/>
                          </a:solidFill>
                          <a:latin typeface="Calibri"/>
                          <a:ea typeface="Calibri"/>
                          <a:cs typeface="Calibri"/>
                          <a:sym typeface="Calibri"/>
                        </a:rPr>
                        <a:t>Unfavourable to Colourmix</a:t>
                      </a:r>
                      <a:endParaRPr>
                        <a:solidFill>
                          <a:schemeClr val="dk2"/>
                        </a:solidFill>
                        <a:latin typeface="Calibri"/>
                        <a:ea typeface="Calibri"/>
                        <a:cs typeface="Calibri"/>
                        <a:sym typeface="Calibri"/>
                      </a:endParaRPr>
                    </a:p>
                  </a:txBody>
                  <a:tcPr marT="91425" marB="91425" marR="91425" marL="91425">
                    <a:lnL cap="flat" cmpd="sng" w="9525">
                      <a:solidFill>
                        <a:schemeClr val="dk1"/>
                      </a:solidFill>
                      <a:prstDash val="solid"/>
                      <a:round/>
                      <a:headEnd len="sm" w="sm" type="none"/>
                      <a:tailEnd len="sm" w="sm" type="none"/>
                    </a:lnL>
                    <a:lnR cap="flat" cmpd="sng" w="9525">
                      <a:solidFill>
                        <a:schemeClr val="dk1"/>
                      </a:solidFill>
                      <a:prstDash val="solid"/>
                      <a:round/>
                      <a:headEnd len="sm" w="sm" type="none"/>
                      <a:tailEnd len="sm" w="sm" type="none"/>
                    </a:lnR>
                    <a:lnT cap="flat" cmpd="sng" w="9525">
                      <a:solidFill>
                        <a:schemeClr val="dk1"/>
                      </a:solidFill>
                      <a:prstDash val="solid"/>
                      <a:round/>
                      <a:headEnd len="sm" w="sm" type="none"/>
                      <a:tailEnd len="sm" w="sm" type="none"/>
                    </a:lnT>
                    <a:lnB cap="flat" cmpd="sng" w="9525">
                      <a:solidFill>
                        <a:schemeClr val="dk1"/>
                      </a:solidFill>
                      <a:prstDash val="solid"/>
                      <a:round/>
                      <a:headEnd len="sm" w="sm" type="none"/>
                      <a:tailEnd len="sm" w="sm" type="none"/>
                    </a:lnB>
                    <a:gradFill>
                      <a:gsLst>
                        <a:gs pos="0">
                          <a:srgbClr val="F5D0D0"/>
                        </a:gs>
                        <a:gs pos="100000">
                          <a:srgbClr val="D96868"/>
                        </a:gs>
                      </a:gsLst>
                      <a:lin ang="5400012" scaled="0"/>
                    </a:gradFill>
                  </a:tcPr>
                </a:tc>
              </a:tr>
              <a:tr h="616200">
                <a:tc>
                  <a:txBody>
                    <a:bodyPr/>
                    <a:lstStyle/>
                    <a:p>
                      <a:pPr indent="0" lvl="0" marL="0" rtl="0" algn="l">
                        <a:spcBef>
                          <a:spcPts val="0"/>
                        </a:spcBef>
                        <a:spcAft>
                          <a:spcPts val="0"/>
                        </a:spcAft>
                        <a:buNone/>
                      </a:pPr>
                      <a:r>
                        <a:rPr lang="en">
                          <a:solidFill>
                            <a:schemeClr val="dk2"/>
                          </a:solidFill>
                          <a:latin typeface="Calibri"/>
                          <a:ea typeface="Calibri"/>
                          <a:cs typeface="Calibri"/>
                          <a:sym typeface="Calibri"/>
                        </a:rPr>
                        <a:t>Threat of new entrants</a:t>
                      </a:r>
                      <a:endParaRPr>
                        <a:solidFill>
                          <a:schemeClr val="dk2"/>
                        </a:solidFill>
                        <a:latin typeface="Calibri"/>
                        <a:ea typeface="Calibri"/>
                        <a:cs typeface="Calibri"/>
                        <a:sym typeface="Calibri"/>
                      </a:endParaRPr>
                    </a:p>
                  </a:txBody>
                  <a:tcPr marT="91425" marB="91425" marR="91425" marL="91425">
                    <a:lnL cap="flat" cmpd="sng" w="9525">
                      <a:solidFill>
                        <a:schemeClr val="dk1"/>
                      </a:solidFill>
                      <a:prstDash val="solid"/>
                      <a:round/>
                      <a:headEnd len="sm" w="sm" type="none"/>
                      <a:tailEnd len="sm" w="sm" type="none"/>
                    </a:lnL>
                    <a:lnR cap="flat" cmpd="sng" w="9525">
                      <a:solidFill>
                        <a:schemeClr val="dk1"/>
                      </a:solidFill>
                      <a:prstDash val="solid"/>
                      <a:round/>
                      <a:headEnd len="sm" w="sm" type="none"/>
                      <a:tailEnd len="sm" w="sm" type="none"/>
                    </a:lnR>
                    <a:lnT cap="flat" cmpd="sng" w="9525">
                      <a:solidFill>
                        <a:schemeClr val="dk1"/>
                      </a:solidFill>
                      <a:prstDash val="solid"/>
                      <a:round/>
                      <a:headEnd len="sm" w="sm" type="none"/>
                      <a:tailEnd len="sm" w="sm" type="none"/>
                    </a:lnT>
                    <a:lnB cap="flat" cmpd="sng" w="9525">
                      <a:solidFill>
                        <a:schemeClr val="dk1"/>
                      </a:solidFill>
                      <a:prstDash val="solid"/>
                      <a:round/>
                      <a:headEnd len="sm" w="sm" type="none"/>
                      <a:tailEnd len="sm" w="sm" type="none"/>
                    </a:lnB>
                    <a:gradFill>
                      <a:gsLst>
                        <a:gs pos="0">
                          <a:srgbClr val="DDDDDD"/>
                        </a:gs>
                        <a:gs pos="100000">
                          <a:srgbClr val="919191"/>
                        </a:gs>
                      </a:gsLst>
                      <a:lin ang="5400012" scaled="0"/>
                    </a:gradFill>
                  </a:tcPr>
                </a:tc>
                <a:tc>
                  <a:txBody>
                    <a:bodyPr/>
                    <a:lstStyle/>
                    <a:p>
                      <a:pPr indent="0" lvl="0" marL="0" rtl="0" algn="l">
                        <a:spcBef>
                          <a:spcPts val="0"/>
                        </a:spcBef>
                        <a:spcAft>
                          <a:spcPts val="0"/>
                        </a:spcAft>
                        <a:buNone/>
                      </a:pPr>
                      <a:r>
                        <a:rPr lang="en">
                          <a:solidFill>
                            <a:schemeClr val="dk2"/>
                          </a:solidFill>
                          <a:latin typeface="Calibri"/>
                          <a:ea typeface="Calibri"/>
                          <a:cs typeface="Calibri"/>
                          <a:sym typeface="Calibri"/>
                        </a:rPr>
                        <a:t>Favourable to Colourmix</a:t>
                      </a:r>
                      <a:endParaRPr>
                        <a:solidFill>
                          <a:schemeClr val="dk2"/>
                        </a:solidFill>
                        <a:latin typeface="Calibri"/>
                        <a:ea typeface="Calibri"/>
                        <a:cs typeface="Calibri"/>
                        <a:sym typeface="Calibri"/>
                      </a:endParaRPr>
                    </a:p>
                  </a:txBody>
                  <a:tcPr marT="91425" marB="91425" marR="91425" marL="91425">
                    <a:lnL cap="flat" cmpd="sng" w="9525">
                      <a:solidFill>
                        <a:schemeClr val="dk1"/>
                      </a:solidFill>
                      <a:prstDash val="solid"/>
                      <a:round/>
                      <a:headEnd len="sm" w="sm" type="none"/>
                      <a:tailEnd len="sm" w="sm" type="none"/>
                    </a:lnL>
                    <a:lnR cap="flat" cmpd="sng" w="9525">
                      <a:solidFill>
                        <a:schemeClr val="dk1"/>
                      </a:solidFill>
                      <a:prstDash val="solid"/>
                      <a:round/>
                      <a:headEnd len="sm" w="sm" type="none"/>
                      <a:tailEnd len="sm" w="sm" type="none"/>
                    </a:lnR>
                    <a:lnT cap="flat" cmpd="sng" w="9525">
                      <a:solidFill>
                        <a:schemeClr val="dk1"/>
                      </a:solidFill>
                      <a:prstDash val="solid"/>
                      <a:round/>
                      <a:headEnd len="sm" w="sm" type="none"/>
                      <a:tailEnd len="sm" w="sm" type="none"/>
                    </a:lnT>
                    <a:lnB cap="flat" cmpd="sng" w="9525">
                      <a:solidFill>
                        <a:schemeClr val="dk1"/>
                      </a:solidFill>
                      <a:prstDash val="solid"/>
                      <a:round/>
                      <a:headEnd len="sm" w="sm" type="none"/>
                      <a:tailEnd len="sm" w="sm" type="none"/>
                    </a:lnB>
                    <a:gradFill>
                      <a:gsLst>
                        <a:gs pos="0">
                          <a:srgbClr val="54F8B3"/>
                        </a:gs>
                        <a:gs pos="100000">
                          <a:srgbClr val="10B972"/>
                        </a:gs>
                      </a:gsLst>
                      <a:lin ang="5400012" scaled="0"/>
                    </a:gradFill>
                  </a:tcPr>
                </a:tc>
              </a:tr>
              <a:tr h="616200">
                <a:tc>
                  <a:txBody>
                    <a:bodyPr/>
                    <a:lstStyle/>
                    <a:p>
                      <a:pPr indent="0" lvl="0" marL="0" rtl="0" algn="l">
                        <a:spcBef>
                          <a:spcPts val="0"/>
                        </a:spcBef>
                        <a:spcAft>
                          <a:spcPts val="0"/>
                        </a:spcAft>
                        <a:buNone/>
                      </a:pPr>
                      <a:r>
                        <a:rPr lang="en">
                          <a:solidFill>
                            <a:schemeClr val="dk2"/>
                          </a:solidFill>
                          <a:latin typeface="Calibri"/>
                          <a:ea typeface="Calibri"/>
                          <a:cs typeface="Calibri"/>
                          <a:sym typeface="Calibri"/>
                        </a:rPr>
                        <a:t>Threat of substitutes</a:t>
                      </a:r>
                      <a:endParaRPr>
                        <a:solidFill>
                          <a:schemeClr val="dk2"/>
                        </a:solidFill>
                        <a:latin typeface="Calibri"/>
                        <a:ea typeface="Calibri"/>
                        <a:cs typeface="Calibri"/>
                        <a:sym typeface="Calibri"/>
                      </a:endParaRPr>
                    </a:p>
                  </a:txBody>
                  <a:tcPr marT="91425" marB="91425" marR="91425" marL="91425">
                    <a:lnL cap="flat" cmpd="sng" w="9525">
                      <a:solidFill>
                        <a:schemeClr val="dk1"/>
                      </a:solidFill>
                      <a:prstDash val="solid"/>
                      <a:round/>
                      <a:headEnd len="sm" w="sm" type="none"/>
                      <a:tailEnd len="sm" w="sm" type="none"/>
                    </a:lnL>
                    <a:lnR cap="flat" cmpd="sng" w="9525">
                      <a:solidFill>
                        <a:schemeClr val="dk1"/>
                      </a:solidFill>
                      <a:prstDash val="solid"/>
                      <a:round/>
                      <a:headEnd len="sm" w="sm" type="none"/>
                      <a:tailEnd len="sm" w="sm" type="none"/>
                    </a:lnR>
                    <a:lnT cap="flat" cmpd="sng" w="9525">
                      <a:solidFill>
                        <a:schemeClr val="dk1"/>
                      </a:solidFill>
                      <a:prstDash val="solid"/>
                      <a:round/>
                      <a:headEnd len="sm" w="sm" type="none"/>
                      <a:tailEnd len="sm" w="sm" type="none"/>
                    </a:lnT>
                    <a:lnB cap="flat" cmpd="sng" w="9525">
                      <a:solidFill>
                        <a:schemeClr val="dk1"/>
                      </a:solidFill>
                      <a:prstDash val="solid"/>
                      <a:round/>
                      <a:headEnd len="sm" w="sm" type="none"/>
                      <a:tailEnd len="sm" w="sm" type="none"/>
                    </a:lnB>
                    <a:gradFill>
                      <a:gsLst>
                        <a:gs pos="0">
                          <a:srgbClr val="DDDDDD"/>
                        </a:gs>
                        <a:gs pos="100000">
                          <a:srgbClr val="919191"/>
                        </a:gs>
                      </a:gsLst>
                      <a:lin ang="5400012" scaled="0"/>
                    </a:gradFill>
                  </a:tcPr>
                </a:tc>
                <a:tc>
                  <a:txBody>
                    <a:bodyPr/>
                    <a:lstStyle/>
                    <a:p>
                      <a:pPr indent="0" lvl="0" marL="0" rtl="0" algn="l">
                        <a:spcBef>
                          <a:spcPts val="0"/>
                        </a:spcBef>
                        <a:spcAft>
                          <a:spcPts val="0"/>
                        </a:spcAft>
                        <a:buNone/>
                      </a:pPr>
                      <a:r>
                        <a:rPr lang="en">
                          <a:solidFill>
                            <a:schemeClr val="dk2"/>
                          </a:solidFill>
                          <a:latin typeface="Calibri"/>
                          <a:ea typeface="Calibri"/>
                          <a:cs typeface="Calibri"/>
                          <a:sym typeface="Calibri"/>
                        </a:rPr>
                        <a:t>Favourable to Colourmix</a:t>
                      </a:r>
                      <a:endParaRPr>
                        <a:solidFill>
                          <a:schemeClr val="dk2"/>
                        </a:solidFill>
                        <a:latin typeface="Calibri"/>
                        <a:ea typeface="Calibri"/>
                        <a:cs typeface="Calibri"/>
                        <a:sym typeface="Calibri"/>
                      </a:endParaRPr>
                    </a:p>
                  </a:txBody>
                  <a:tcPr marT="91425" marB="91425" marR="91425" marL="91425">
                    <a:lnL cap="flat" cmpd="sng" w="9525">
                      <a:solidFill>
                        <a:schemeClr val="dk1"/>
                      </a:solidFill>
                      <a:prstDash val="solid"/>
                      <a:round/>
                      <a:headEnd len="sm" w="sm" type="none"/>
                      <a:tailEnd len="sm" w="sm" type="none"/>
                    </a:lnL>
                    <a:lnR cap="flat" cmpd="sng" w="9525">
                      <a:solidFill>
                        <a:schemeClr val="dk1"/>
                      </a:solidFill>
                      <a:prstDash val="solid"/>
                      <a:round/>
                      <a:headEnd len="sm" w="sm" type="none"/>
                      <a:tailEnd len="sm" w="sm" type="none"/>
                    </a:lnR>
                    <a:lnT cap="flat" cmpd="sng" w="9525">
                      <a:solidFill>
                        <a:schemeClr val="dk1"/>
                      </a:solidFill>
                      <a:prstDash val="solid"/>
                      <a:round/>
                      <a:headEnd len="sm" w="sm" type="none"/>
                      <a:tailEnd len="sm" w="sm" type="none"/>
                    </a:lnT>
                    <a:lnB cap="flat" cmpd="sng" w="9525">
                      <a:solidFill>
                        <a:schemeClr val="dk1"/>
                      </a:solidFill>
                      <a:prstDash val="solid"/>
                      <a:round/>
                      <a:headEnd len="sm" w="sm" type="none"/>
                      <a:tailEnd len="sm" w="sm" type="none"/>
                    </a:lnB>
                    <a:gradFill>
                      <a:gsLst>
                        <a:gs pos="0">
                          <a:srgbClr val="54F8B3"/>
                        </a:gs>
                        <a:gs pos="100000">
                          <a:srgbClr val="10B972"/>
                        </a:gs>
                      </a:gsLst>
                      <a:lin ang="5400012" scaled="0"/>
                    </a:gradFill>
                  </a:tcPr>
                </a:tc>
              </a:tr>
              <a:tr h="400525">
                <a:tc>
                  <a:txBody>
                    <a:bodyPr/>
                    <a:lstStyle/>
                    <a:p>
                      <a:pPr indent="0" lvl="0" marL="0" rtl="0" algn="l">
                        <a:spcBef>
                          <a:spcPts val="0"/>
                        </a:spcBef>
                        <a:spcAft>
                          <a:spcPts val="0"/>
                        </a:spcAft>
                        <a:buNone/>
                      </a:pPr>
                      <a:r>
                        <a:rPr b="1" lang="en">
                          <a:latin typeface="Calibri"/>
                          <a:ea typeface="Calibri"/>
                          <a:cs typeface="Calibri"/>
                          <a:sym typeface="Calibri"/>
                        </a:rPr>
                        <a:t>Decision</a:t>
                      </a:r>
                      <a:endParaRPr b="1">
                        <a:latin typeface="Calibri"/>
                        <a:ea typeface="Calibri"/>
                        <a:cs typeface="Calibri"/>
                        <a:sym typeface="Calibri"/>
                      </a:endParaRPr>
                    </a:p>
                  </a:txBody>
                  <a:tcPr marT="91425" marB="91425" marR="91425" marL="91425">
                    <a:lnL cap="flat" cmpd="sng" w="9525">
                      <a:solidFill>
                        <a:schemeClr val="dk1"/>
                      </a:solidFill>
                      <a:prstDash val="solid"/>
                      <a:round/>
                      <a:headEnd len="sm" w="sm" type="none"/>
                      <a:tailEnd len="sm" w="sm" type="none"/>
                    </a:lnL>
                    <a:lnR cap="flat" cmpd="sng" w="9525">
                      <a:solidFill>
                        <a:schemeClr val="dk1"/>
                      </a:solidFill>
                      <a:prstDash val="solid"/>
                      <a:round/>
                      <a:headEnd len="sm" w="sm" type="none"/>
                      <a:tailEnd len="sm" w="sm" type="none"/>
                    </a:lnR>
                    <a:lnT cap="flat" cmpd="sng" w="9525">
                      <a:solidFill>
                        <a:schemeClr val="dk1"/>
                      </a:solidFill>
                      <a:prstDash val="solid"/>
                      <a:round/>
                      <a:headEnd len="sm" w="sm" type="none"/>
                      <a:tailEnd len="sm" w="sm" type="none"/>
                    </a:lnT>
                    <a:lnB cap="flat" cmpd="sng" w="9525">
                      <a:solidFill>
                        <a:schemeClr val="dk1"/>
                      </a:solidFill>
                      <a:prstDash val="solid"/>
                      <a:round/>
                      <a:headEnd len="sm" w="sm" type="none"/>
                      <a:tailEnd len="sm" w="sm" type="none"/>
                    </a:lnB>
                    <a:gradFill>
                      <a:gsLst>
                        <a:gs pos="0">
                          <a:srgbClr val="DDDDDD"/>
                        </a:gs>
                        <a:gs pos="100000">
                          <a:srgbClr val="919191"/>
                        </a:gs>
                      </a:gsLst>
                      <a:lin ang="5400012" scaled="0"/>
                    </a:gradFill>
                  </a:tcPr>
                </a:tc>
                <a:tc>
                  <a:txBody>
                    <a:bodyPr/>
                    <a:lstStyle/>
                    <a:p>
                      <a:pPr indent="0" lvl="0" marL="0" rtl="0" algn="l">
                        <a:spcBef>
                          <a:spcPts val="0"/>
                        </a:spcBef>
                        <a:spcAft>
                          <a:spcPts val="0"/>
                        </a:spcAft>
                        <a:buNone/>
                      </a:pPr>
                      <a:r>
                        <a:rPr b="1" lang="en"/>
                        <a:t>Stay in the market</a:t>
                      </a:r>
                      <a:endParaRPr b="1"/>
                    </a:p>
                  </a:txBody>
                  <a:tcPr marT="91425" marB="91425" marR="91425" marL="91425">
                    <a:lnL cap="flat" cmpd="sng" w="9525">
                      <a:solidFill>
                        <a:schemeClr val="dk1"/>
                      </a:solidFill>
                      <a:prstDash val="solid"/>
                      <a:round/>
                      <a:headEnd len="sm" w="sm" type="none"/>
                      <a:tailEnd len="sm" w="sm" type="none"/>
                    </a:lnL>
                    <a:lnR cap="flat" cmpd="sng" w="9525">
                      <a:solidFill>
                        <a:schemeClr val="dk1"/>
                      </a:solidFill>
                      <a:prstDash val="solid"/>
                      <a:round/>
                      <a:headEnd len="sm" w="sm" type="none"/>
                      <a:tailEnd len="sm" w="sm" type="none"/>
                    </a:lnR>
                    <a:lnT cap="flat" cmpd="sng" w="9525">
                      <a:solidFill>
                        <a:schemeClr val="dk1"/>
                      </a:solidFill>
                      <a:prstDash val="solid"/>
                      <a:round/>
                      <a:headEnd len="sm" w="sm" type="none"/>
                      <a:tailEnd len="sm" w="sm" type="none"/>
                    </a:lnT>
                    <a:lnB cap="flat" cmpd="sng" w="9525">
                      <a:solidFill>
                        <a:schemeClr val="dk1"/>
                      </a:solidFill>
                      <a:prstDash val="solid"/>
                      <a:round/>
                      <a:headEnd len="sm" w="sm" type="none"/>
                      <a:tailEnd len="sm" w="sm" type="none"/>
                    </a:lnB>
                    <a:gradFill>
                      <a:gsLst>
                        <a:gs pos="0">
                          <a:srgbClr val="54F8B3"/>
                        </a:gs>
                        <a:gs pos="100000">
                          <a:srgbClr val="10B972"/>
                        </a:gs>
                      </a:gsLst>
                      <a:lin ang="5400012" scaled="0"/>
                    </a:gradFill>
                  </a:tcPr>
                </a:tc>
              </a:tr>
            </a:tbl>
          </a:graphicData>
        </a:graphic>
      </p:graphicFrame>
      <p:sp>
        <p:nvSpPr>
          <p:cNvPr id="332" name="Google Shape;332;p33"/>
          <p:cNvSpPr txBox="1"/>
          <p:nvPr>
            <p:ph type="title"/>
          </p:nvPr>
        </p:nvSpPr>
        <p:spPr>
          <a:xfrm>
            <a:off x="819150" y="373250"/>
            <a:ext cx="7505700" cy="5058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sz="2700">
                <a:solidFill>
                  <a:srgbClr val="AF7B51"/>
                </a:solidFill>
              </a:rPr>
              <a:t>3.3 </a:t>
            </a:r>
            <a:r>
              <a:rPr lang="en" sz="2700">
                <a:solidFill>
                  <a:srgbClr val="AF7B51"/>
                </a:solidFill>
              </a:rPr>
              <a:t>Porter‘s five forces analysis: Colourmix</a:t>
            </a:r>
            <a:endParaRPr/>
          </a:p>
        </p:txBody>
      </p:sp>
      <p:sp>
        <p:nvSpPr>
          <p:cNvPr id="333" name="Google Shape;333;p33"/>
          <p:cNvSpPr txBox="1"/>
          <p:nvPr/>
        </p:nvSpPr>
        <p:spPr>
          <a:xfrm>
            <a:off x="7029425" y="4597050"/>
            <a:ext cx="1993200" cy="3540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lang="en" sz="1100">
                <a:solidFill>
                  <a:srgbClr val="222222"/>
                </a:solidFill>
              </a:rPr>
              <a:t>Source: Porter (2008)</a:t>
            </a:r>
            <a:endParaRPr sz="1100">
              <a:latin typeface="Calibri"/>
              <a:ea typeface="Calibri"/>
              <a:cs typeface="Calibri"/>
              <a:sym typeface="Calibri"/>
            </a:endParaRPr>
          </a:p>
        </p:txBody>
      </p:sp>
      <p:sp>
        <p:nvSpPr>
          <p:cNvPr id="334" name="Google Shape;334;p33"/>
          <p:cNvSpPr/>
          <p:nvPr/>
        </p:nvSpPr>
        <p:spPr>
          <a:xfrm>
            <a:off x="765450" y="4230700"/>
            <a:ext cx="7076100" cy="400500"/>
          </a:xfrm>
          <a:prstGeom prst="roundRect">
            <a:avLst>
              <a:gd fmla="val 16667" name="adj"/>
            </a:avLst>
          </a:prstGeom>
          <a:noFill/>
          <a:ln cap="flat" cmpd="sng" w="38100">
            <a:solidFill>
              <a:srgbClr val="FFFF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5" name="Google Shape;335;p33"/>
          <p:cNvSpPr txBox="1"/>
          <p:nvPr/>
        </p:nvSpPr>
        <p:spPr>
          <a:xfrm>
            <a:off x="648350" y="863525"/>
            <a:ext cx="4979400" cy="3693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200">
                <a:latin typeface="Calibri"/>
                <a:ea typeface="Calibri"/>
                <a:cs typeface="Calibri"/>
                <a:sym typeface="Calibri"/>
              </a:rPr>
              <a:t>Table 3.3: Porter’s five forces analysis</a:t>
            </a:r>
            <a:endParaRPr sz="1200">
              <a:latin typeface="Calibri"/>
              <a:ea typeface="Calibri"/>
              <a:cs typeface="Calibri"/>
              <a:sym typeface="Calibri"/>
            </a:endParaRPr>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39" name="Shape 339"/>
        <p:cNvGrpSpPr/>
        <p:nvPr/>
      </p:nvGrpSpPr>
      <p:grpSpPr>
        <a:xfrm>
          <a:off x="0" y="0"/>
          <a:ext cx="0" cy="0"/>
          <a:chOff x="0" y="0"/>
          <a:chExt cx="0" cy="0"/>
        </a:xfrm>
      </p:grpSpPr>
      <p:sp>
        <p:nvSpPr>
          <p:cNvPr id="340" name="Google Shape;340;p34"/>
          <p:cNvSpPr txBox="1"/>
          <p:nvPr>
            <p:ph type="title"/>
          </p:nvPr>
        </p:nvSpPr>
        <p:spPr>
          <a:xfrm>
            <a:off x="438725" y="534400"/>
            <a:ext cx="8114700" cy="9546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3.4 Comparison with</a:t>
            </a:r>
            <a:r>
              <a:rPr lang="en"/>
              <a:t> Target Competitor: Bonjour</a:t>
            </a:r>
            <a:endParaRPr/>
          </a:p>
        </p:txBody>
      </p:sp>
      <p:sp>
        <p:nvSpPr>
          <p:cNvPr id="341" name="Google Shape;341;p34"/>
          <p:cNvSpPr txBox="1"/>
          <p:nvPr>
            <p:ph idx="1" type="body"/>
          </p:nvPr>
        </p:nvSpPr>
        <p:spPr>
          <a:xfrm>
            <a:off x="819150" y="1990725"/>
            <a:ext cx="7505700" cy="2448000"/>
          </a:xfrm>
          <a:prstGeom prst="rect">
            <a:avLst/>
          </a:prstGeom>
        </p:spPr>
        <p:txBody>
          <a:bodyPr anchorCtr="0" anchor="t" bIns="91425" lIns="91425" spcFirstLastPara="1" rIns="91425" wrap="square" tIns="91425">
            <a:normAutofit/>
          </a:bodyPr>
          <a:lstStyle/>
          <a:p>
            <a:pPr indent="0" lvl="0" marL="0" rtl="0" algn="l">
              <a:lnSpc>
                <a:spcPct val="100000"/>
              </a:lnSpc>
              <a:spcBef>
                <a:spcPts val="0"/>
              </a:spcBef>
              <a:spcAft>
                <a:spcPts val="0"/>
              </a:spcAft>
              <a:buNone/>
            </a:pPr>
            <a:r>
              <a:rPr lang="en" sz="1400">
                <a:solidFill>
                  <a:srgbClr val="000000"/>
                </a:solidFill>
              </a:rPr>
              <a:t>Made By the Author</a:t>
            </a:r>
            <a:endParaRPr sz="1400">
              <a:solidFill>
                <a:srgbClr val="000000"/>
              </a:solidFill>
            </a:endParaRPr>
          </a:p>
          <a:p>
            <a:pPr indent="0" lvl="0" marL="0" rtl="0" algn="l">
              <a:spcBef>
                <a:spcPts val="0"/>
              </a:spcBef>
              <a:spcAft>
                <a:spcPts val="1200"/>
              </a:spcAft>
              <a:buNone/>
            </a:pPr>
            <a:r>
              <a:t/>
            </a:r>
            <a:endParaRPr/>
          </a:p>
        </p:txBody>
      </p:sp>
      <p:pic>
        <p:nvPicPr>
          <p:cNvPr id="342" name="Google Shape;342;p34"/>
          <p:cNvPicPr preferRelativeResize="0"/>
          <p:nvPr/>
        </p:nvPicPr>
        <p:blipFill>
          <a:blip r:embed="rId3">
            <a:alphaModFix/>
          </a:blip>
          <a:stretch>
            <a:fillRect/>
          </a:stretch>
        </p:blipFill>
        <p:spPr>
          <a:xfrm>
            <a:off x="819150" y="2031469"/>
            <a:ext cx="3722300" cy="2236350"/>
          </a:xfrm>
          <a:prstGeom prst="rect">
            <a:avLst/>
          </a:prstGeom>
          <a:noFill/>
          <a:ln>
            <a:noFill/>
          </a:ln>
        </p:spPr>
      </p:pic>
      <p:pic>
        <p:nvPicPr>
          <p:cNvPr id="343" name="Google Shape;343;p34"/>
          <p:cNvPicPr preferRelativeResize="0"/>
          <p:nvPr/>
        </p:nvPicPr>
        <p:blipFill>
          <a:blip r:embed="rId4">
            <a:alphaModFix/>
          </a:blip>
          <a:stretch>
            <a:fillRect/>
          </a:stretch>
        </p:blipFill>
        <p:spPr>
          <a:xfrm>
            <a:off x="3292650" y="2989304"/>
            <a:ext cx="304800" cy="338700"/>
          </a:xfrm>
          <a:prstGeom prst="rect">
            <a:avLst/>
          </a:prstGeom>
          <a:noFill/>
          <a:ln>
            <a:noFill/>
          </a:ln>
        </p:spPr>
      </p:pic>
      <p:pic>
        <p:nvPicPr>
          <p:cNvPr id="344" name="Google Shape;344;p34"/>
          <p:cNvPicPr preferRelativeResize="0"/>
          <p:nvPr/>
        </p:nvPicPr>
        <p:blipFill>
          <a:blip r:embed="rId5">
            <a:alphaModFix/>
          </a:blip>
          <a:stretch>
            <a:fillRect/>
          </a:stretch>
        </p:blipFill>
        <p:spPr>
          <a:xfrm>
            <a:off x="3292650" y="3468025"/>
            <a:ext cx="373063" cy="338700"/>
          </a:xfrm>
          <a:prstGeom prst="rect">
            <a:avLst/>
          </a:prstGeom>
          <a:noFill/>
          <a:ln>
            <a:noFill/>
          </a:ln>
        </p:spPr>
      </p:pic>
      <p:sp>
        <p:nvSpPr>
          <p:cNvPr id="345" name="Google Shape;345;p34"/>
          <p:cNvSpPr txBox="1"/>
          <p:nvPr/>
        </p:nvSpPr>
        <p:spPr>
          <a:xfrm>
            <a:off x="775950" y="1800200"/>
            <a:ext cx="1341900" cy="323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900">
                <a:latin typeface="Calibri"/>
                <a:ea typeface="Calibri"/>
                <a:cs typeface="Calibri"/>
                <a:sym typeface="Calibri"/>
              </a:rPr>
              <a:t>Turnover(HKD millions)</a:t>
            </a:r>
            <a:endParaRPr sz="900">
              <a:latin typeface="Calibri"/>
              <a:ea typeface="Calibri"/>
              <a:cs typeface="Calibri"/>
              <a:sym typeface="Calibri"/>
            </a:endParaRPr>
          </a:p>
        </p:txBody>
      </p:sp>
      <p:sp>
        <p:nvSpPr>
          <p:cNvPr id="346" name="Google Shape;346;p34"/>
          <p:cNvSpPr txBox="1"/>
          <p:nvPr/>
        </p:nvSpPr>
        <p:spPr>
          <a:xfrm>
            <a:off x="4889650" y="3014625"/>
            <a:ext cx="3722400" cy="1046700"/>
          </a:xfrm>
          <a:prstGeom prst="rect">
            <a:avLst/>
          </a:prstGeom>
          <a:noFill/>
          <a:ln>
            <a:noFill/>
          </a:ln>
        </p:spPr>
        <p:txBody>
          <a:bodyPr anchorCtr="0" anchor="t" bIns="91425" lIns="91425" spcFirstLastPara="1" rIns="91425" wrap="square" tIns="91425">
            <a:spAutoFit/>
          </a:bodyPr>
          <a:lstStyle/>
          <a:p>
            <a:pPr indent="-317500" lvl="0" marL="457200" rtl="0" algn="l">
              <a:spcBef>
                <a:spcPts val="0"/>
              </a:spcBef>
              <a:spcAft>
                <a:spcPts val="0"/>
              </a:spcAft>
              <a:buSzPts val="1400"/>
              <a:buFont typeface="Calibri"/>
              <a:buChar char="●"/>
            </a:pPr>
            <a:r>
              <a:rPr lang="en">
                <a:latin typeface="Calibri"/>
                <a:ea typeface="Calibri"/>
                <a:cs typeface="Calibri"/>
                <a:sym typeface="Calibri"/>
              </a:rPr>
              <a:t>Bonjour starts to focus on technology in 2020, the new business model is on “technology + consumption + capital” (Bonjour Holdings Ltd, 2022).</a:t>
            </a:r>
            <a:endParaRPr>
              <a:latin typeface="Calibri"/>
              <a:ea typeface="Calibri"/>
              <a:cs typeface="Calibri"/>
              <a:sym typeface="Calibri"/>
            </a:endParaRPr>
          </a:p>
        </p:txBody>
      </p:sp>
      <p:pic>
        <p:nvPicPr>
          <p:cNvPr id="347" name="Google Shape;347;p34"/>
          <p:cNvPicPr preferRelativeResize="0"/>
          <p:nvPr/>
        </p:nvPicPr>
        <p:blipFill>
          <a:blip r:embed="rId6">
            <a:alphaModFix/>
          </a:blip>
          <a:stretch>
            <a:fillRect/>
          </a:stretch>
        </p:blipFill>
        <p:spPr>
          <a:xfrm>
            <a:off x="4633474" y="1590825"/>
            <a:ext cx="3808000" cy="1070000"/>
          </a:xfrm>
          <a:prstGeom prst="rect">
            <a:avLst/>
          </a:prstGeom>
          <a:noFill/>
          <a:ln>
            <a:noFill/>
          </a:ln>
        </p:spPr>
      </p:pic>
      <p:sp>
        <p:nvSpPr>
          <p:cNvPr id="348" name="Google Shape;348;p34"/>
          <p:cNvSpPr txBox="1"/>
          <p:nvPr/>
        </p:nvSpPr>
        <p:spPr>
          <a:xfrm>
            <a:off x="775950" y="1488988"/>
            <a:ext cx="4979400" cy="3693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200">
                <a:latin typeface="Calibri"/>
                <a:ea typeface="Calibri"/>
                <a:cs typeface="Calibri"/>
                <a:sym typeface="Calibri"/>
              </a:rPr>
              <a:t>Figure</a:t>
            </a:r>
            <a:r>
              <a:rPr lang="en" sz="1200">
                <a:latin typeface="Calibri"/>
                <a:ea typeface="Calibri"/>
                <a:cs typeface="Calibri"/>
                <a:sym typeface="Calibri"/>
              </a:rPr>
              <a:t> 3.2 Compare of Target Competitor</a:t>
            </a:r>
            <a:endParaRPr sz="1200">
              <a:latin typeface="Calibri"/>
              <a:ea typeface="Calibri"/>
              <a:cs typeface="Calibri"/>
              <a:sym typeface="Calibri"/>
            </a:endParaRPr>
          </a:p>
        </p:txBody>
      </p:sp>
      <p:sp>
        <p:nvSpPr>
          <p:cNvPr id="349" name="Google Shape;349;p34"/>
          <p:cNvSpPr txBox="1"/>
          <p:nvPr/>
        </p:nvSpPr>
        <p:spPr>
          <a:xfrm>
            <a:off x="2365575" y="4199725"/>
            <a:ext cx="2569500" cy="3693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200">
                <a:latin typeface="Calibri"/>
                <a:ea typeface="Calibri"/>
                <a:cs typeface="Calibri"/>
                <a:sym typeface="Calibri"/>
              </a:rPr>
              <a:t>Source: Constructed by the Author</a:t>
            </a:r>
            <a:endParaRPr sz="1200">
              <a:latin typeface="Calibri"/>
              <a:ea typeface="Calibri"/>
              <a:cs typeface="Calibri"/>
              <a:sym typeface="Calibri"/>
            </a:endParaRPr>
          </a:p>
        </p:txBody>
      </p:sp>
      <p:sp>
        <p:nvSpPr>
          <p:cNvPr id="350" name="Google Shape;350;p34"/>
          <p:cNvSpPr txBox="1"/>
          <p:nvPr/>
        </p:nvSpPr>
        <p:spPr>
          <a:xfrm>
            <a:off x="6485750" y="2571750"/>
            <a:ext cx="2569500" cy="3387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000">
                <a:latin typeface="Calibri"/>
                <a:ea typeface="Calibri"/>
                <a:cs typeface="Calibri"/>
                <a:sym typeface="Calibri"/>
              </a:rPr>
              <a:t>Source: Constructed by the Author</a:t>
            </a:r>
            <a:endParaRPr sz="1000">
              <a:latin typeface="Calibri"/>
              <a:ea typeface="Calibri"/>
              <a:cs typeface="Calibri"/>
              <a:sym typeface="Calibri"/>
            </a:endParaRPr>
          </a:p>
        </p:txBody>
      </p:sp>
      <p:sp>
        <p:nvSpPr>
          <p:cNvPr id="351" name="Google Shape;351;p34"/>
          <p:cNvSpPr txBox="1"/>
          <p:nvPr/>
        </p:nvSpPr>
        <p:spPr>
          <a:xfrm>
            <a:off x="4572000" y="1330188"/>
            <a:ext cx="4979400" cy="3387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000">
                <a:latin typeface="Calibri"/>
                <a:ea typeface="Calibri"/>
                <a:cs typeface="Calibri"/>
                <a:sym typeface="Calibri"/>
              </a:rPr>
              <a:t>Table</a:t>
            </a:r>
            <a:r>
              <a:rPr lang="en" sz="1000">
                <a:latin typeface="Calibri"/>
                <a:ea typeface="Calibri"/>
                <a:cs typeface="Calibri"/>
                <a:sym typeface="Calibri"/>
              </a:rPr>
              <a:t> 3.4: Compare of Target Competitor</a:t>
            </a:r>
            <a:endParaRPr sz="1000">
              <a:latin typeface="Calibri"/>
              <a:ea typeface="Calibri"/>
              <a:cs typeface="Calibri"/>
              <a:sym typeface="Calibri"/>
            </a:endParaRPr>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55" name="Shape 355"/>
        <p:cNvGrpSpPr/>
        <p:nvPr/>
      </p:nvGrpSpPr>
      <p:grpSpPr>
        <a:xfrm>
          <a:off x="0" y="0"/>
          <a:ext cx="0" cy="0"/>
          <a:chOff x="0" y="0"/>
          <a:chExt cx="0" cy="0"/>
        </a:xfrm>
      </p:grpSpPr>
      <p:sp>
        <p:nvSpPr>
          <p:cNvPr id="356" name="Google Shape;356;p35"/>
          <p:cNvSpPr txBox="1"/>
          <p:nvPr>
            <p:ph type="title"/>
          </p:nvPr>
        </p:nvSpPr>
        <p:spPr>
          <a:xfrm>
            <a:off x="448075" y="507800"/>
            <a:ext cx="7923600" cy="9546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3.4 Comparison with Target Competitor: Bonjour</a:t>
            </a:r>
            <a:endParaRPr/>
          </a:p>
        </p:txBody>
      </p:sp>
      <p:sp>
        <p:nvSpPr>
          <p:cNvPr id="357" name="Google Shape;357;p35"/>
          <p:cNvSpPr txBox="1"/>
          <p:nvPr>
            <p:ph idx="1" type="body"/>
          </p:nvPr>
        </p:nvSpPr>
        <p:spPr>
          <a:xfrm>
            <a:off x="819150" y="1999375"/>
            <a:ext cx="7505700" cy="2448000"/>
          </a:xfrm>
          <a:prstGeom prst="rect">
            <a:avLst/>
          </a:prstGeom>
        </p:spPr>
        <p:txBody>
          <a:bodyPr anchorCtr="0" anchor="t" bIns="91425" lIns="91425" spcFirstLastPara="1" rIns="91425" wrap="square" tIns="91425">
            <a:normAutofit/>
          </a:bodyPr>
          <a:lstStyle/>
          <a:p>
            <a:pPr indent="0" lvl="0" marL="0" rtl="0" algn="l">
              <a:lnSpc>
                <a:spcPct val="100000"/>
              </a:lnSpc>
              <a:spcBef>
                <a:spcPts val="0"/>
              </a:spcBef>
              <a:spcAft>
                <a:spcPts val="0"/>
              </a:spcAft>
              <a:buNone/>
            </a:pPr>
            <a:r>
              <a:rPr lang="en" sz="1000">
                <a:solidFill>
                  <a:srgbClr val="000000"/>
                </a:solidFill>
              </a:rPr>
              <a:t>Made By the Author</a:t>
            </a:r>
            <a:endParaRPr sz="1000">
              <a:solidFill>
                <a:srgbClr val="000000"/>
              </a:solidFill>
            </a:endParaRPr>
          </a:p>
          <a:p>
            <a:pPr indent="0" lvl="0" marL="0" rtl="0" algn="l">
              <a:spcBef>
                <a:spcPts val="0"/>
              </a:spcBef>
              <a:spcAft>
                <a:spcPts val="1200"/>
              </a:spcAft>
              <a:buNone/>
            </a:pPr>
            <a:r>
              <a:t/>
            </a:r>
            <a:endParaRPr/>
          </a:p>
        </p:txBody>
      </p:sp>
      <p:pic>
        <p:nvPicPr>
          <p:cNvPr id="358" name="Google Shape;358;p35"/>
          <p:cNvPicPr preferRelativeResize="0"/>
          <p:nvPr/>
        </p:nvPicPr>
        <p:blipFill>
          <a:blip r:embed="rId3">
            <a:alphaModFix/>
          </a:blip>
          <a:stretch>
            <a:fillRect/>
          </a:stretch>
        </p:blipFill>
        <p:spPr>
          <a:xfrm>
            <a:off x="819150" y="1759300"/>
            <a:ext cx="3861250" cy="2448000"/>
          </a:xfrm>
          <a:prstGeom prst="rect">
            <a:avLst/>
          </a:prstGeom>
          <a:noFill/>
          <a:ln>
            <a:noFill/>
          </a:ln>
        </p:spPr>
      </p:pic>
      <p:pic>
        <p:nvPicPr>
          <p:cNvPr id="359" name="Google Shape;359;p35"/>
          <p:cNvPicPr preferRelativeResize="0"/>
          <p:nvPr/>
        </p:nvPicPr>
        <p:blipFill>
          <a:blip r:embed="rId4">
            <a:alphaModFix/>
          </a:blip>
          <a:stretch>
            <a:fillRect/>
          </a:stretch>
        </p:blipFill>
        <p:spPr>
          <a:xfrm>
            <a:off x="3379050" y="2864667"/>
            <a:ext cx="304800" cy="338700"/>
          </a:xfrm>
          <a:prstGeom prst="rect">
            <a:avLst/>
          </a:prstGeom>
          <a:noFill/>
          <a:ln>
            <a:noFill/>
          </a:ln>
        </p:spPr>
      </p:pic>
      <p:pic>
        <p:nvPicPr>
          <p:cNvPr id="360" name="Google Shape;360;p35"/>
          <p:cNvPicPr preferRelativeResize="0"/>
          <p:nvPr/>
        </p:nvPicPr>
        <p:blipFill>
          <a:blip r:embed="rId5">
            <a:alphaModFix/>
          </a:blip>
          <a:stretch>
            <a:fillRect/>
          </a:stretch>
        </p:blipFill>
        <p:spPr>
          <a:xfrm>
            <a:off x="3422325" y="2233050"/>
            <a:ext cx="373063" cy="338700"/>
          </a:xfrm>
          <a:prstGeom prst="rect">
            <a:avLst/>
          </a:prstGeom>
          <a:noFill/>
          <a:ln>
            <a:noFill/>
          </a:ln>
        </p:spPr>
      </p:pic>
      <p:sp>
        <p:nvSpPr>
          <p:cNvPr id="361" name="Google Shape;361;p35"/>
          <p:cNvSpPr txBox="1"/>
          <p:nvPr/>
        </p:nvSpPr>
        <p:spPr>
          <a:xfrm>
            <a:off x="758675" y="1532225"/>
            <a:ext cx="1341900" cy="323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900">
                <a:latin typeface="Calibri"/>
                <a:ea typeface="Calibri"/>
                <a:cs typeface="Calibri"/>
                <a:sym typeface="Calibri"/>
              </a:rPr>
              <a:t>Retail Stores</a:t>
            </a:r>
            <a:endParaRPr sz="900">
              <a:latin typeface="Calibri"/>
              <a:ea typeface="Calibri"/>
              <a:cs typeface="Calibri"/>
              <a:sym typeface="Calibri"/>
            </a:endParaRPr>
          </a:p>
        </p:txBody>
      </p:sp>
      <p:sp>
        <p:nvSpPr>
          <p:cNvPr id="362" name="Google Shape;362;p35"/>
          <p:cNvSpPr txBox="1"/>
          <p:nvPr/>
        </p:nvSpPr>
        <p:spPr>
          <a:xfrm>
            <a:off x="4763125" y="3267625"/>
            <a:ext cx="4979400" cy="831300"/>
          </a:xfrm>
          <a:prstGeom prst="rect">
            <a:avLst/>
          </a:prstGeom>
          <a:noFill/>
          <a:ln>
            <a:noFill/>
          </a:ln>
        </p:spPr>
        <p:txBody>
          <a:bodyPr anchorCtr="0" anchor="t" bIns="91425" lIns="91425" spcFirstLastPara="1" rIns="91425" wrap="square" tIns="91425">
            <a:spAutoFit/>
          </a:bodyPr>
          <a:lstStyle/>
          <a:p>
            <a:pPr indent="-317500" lvl="0" marL="457200" rtl="0" algn="l">
              <a:spcBef>
                <a:spcPts val="0"/>
              </a:spcBef>
              <a:spcAft>
                <a:spcPts val="0"/>
              </a:spcAft>
              <a:buSzPts val="1400"/>
              <a:buFont typeface="Calibri"/>
              <a:buChar char="●"/>
            </a:pPr>
            <a:r>
              <a:rPr lang="en">
                <a:latin typeface="Calibri"/>
                <a:ea typeface="Calibri"/>
                <a:cs typeface="Calibri"/>
                <a:sym typeface="Calibri"/>
              </a:rPr>
              <a:t>Bonjour has optimised and transformed</a:t>
            </a:r>
            <a:endParaRPr>
              <a:latin typeface="Calibri"/>
              <a:ea typeface="Calibri"/>
              <a:cs typeface="Calibri"/>
              <a:sym typeface="Calibri"/>
            </a:endParaRPr>
          </a:p>
          <a:p>
            <a:pPr indent="0" lvl="0" marL="457200" rtl="0" algn="l">
              <a:spcBef>
                <a:spcPts val="0"/>
              </a:spcBef>
              <a:spcAft>
                <a:spcPts val="0"/>
              </a:spcAft>
              <a:buNone/>
            </a:pPr>
            <a:r>
              <a:rPr lang="en">
                <a:latin typeface="Calibri"/>
                <a:ea typeface="Calibri"/>
                <a:cs typeface="Calibri"/>
                <a:sym typeface="Calibri"/>
              </a:rPr>
              <a:t>retail stores to O2O stores (Bonjour Ltd, 2021)</a:t>
            </a:r>
            <a:endParaRPr>
              <a:latin typeface="Calibri"/>
              <a:ea typeface="Calibri"/>
              <a:cs typeface="Calibri"/>
              <a:sym typeface="Calibri"/>
            </a:endParaRPr>
          </a:p>
          <a:p>
            <a:pPr indent="0" lvl="0" marL="0" rtl="0" algn="l">
              <a:spcBef>
                <a:spcPts val="0"/>
              </a:spcBef>
              <a:spcAft>
                <a:spcPts val="0"/>
              </a:spcAft>
              <a:buNone/>
            </a:pPr>
            <a:r>
              <a:t/>
            </a:r>
            <a:endParaRPr>
              <a:latin typeface="Calibri"/>
              <a:ea typeface="Calibri"/>
              <a:cs typeface="Calibri"/>
              <a:sym typeface="Calibri"/>
            </a:endParaRPr>
          </a:p>
        </p:txBody>
      </p:sp>
      <p:pic>
        <p:nvPicPr>
          <p:cNvPr id="363" name="Google Shape;363;p35"/>
          <p:cNvPicPr preferRelativeResize="0"/>
          <p:nvPr/>
        </p:nvPicPr>
        <p:blipFill>
          <a:blip r:embed="rId6">
            <a:alphaModFix/>
          </a:blip>
          <a:stretch>
            <a:fillRect/>
          </a:stretch>
        </p:blipFill>
        <p:spPr>
          <a:xfrm>
            <a:off x="4806375" y="1532225"/>
            <a:ext cx="3729250" cy="1039525"/>
          </a:xfrm>
          <a:prstGeom prst="rect">
            <a:avLst/>
          </a:prstGeom>
          <a:noFill/>
          <a:ln>
            <a:noFill/>
          </a:ln>
        </p:spPr>
      </p:pic>
      <p:sp>
        <p:nvSpPr>
          <p:cNvPr id="364" name="Google Shape;364;p35"/>
          <p:cNvSpPr txBox="1"/>
          <p:nvPr/>
        </p:nvSpPr>
        <p:spPr>
          <a:xfrm>
            <a:off x="758675" y="1316088"/>
            <a:ext cx="4979400" cy="3693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200">
                <a:latin typeface="Calibri"/>
                <a:ea typeface="Calibri"/>
                <a:cs typeface="Calibri"/>
                <a:sym typeface="Calibri"/>
              </a:rPr>
              <a:t>Figure 3.3: Compare of Target Competitor</a:t>
            </a:r>
            <a:endParaRPr sz="1200">
              <a:latin typeface="Calibri"/>
              <a:ea typeface="Calibri"/>
              <a:cs typeface="Calibri"/>
              <a:sym typeface="Calibri"/>
            </a:endParaRPr>
          </a:p>
        </p:txBody>
      </p:sp>
      <p:sp>
        <p:nvSpPr>
          <p:cNvPr id="365" name="Google Shape;365;p35"/>
          <p:cNvSpPr txBox="1"/>
          <p:nvPr/>
        </p:nvSpPr>
        <p:spPr>
          <a:xfrm>
            <a:off x="2401913" y="4098925"/>
            <a:ext cx="2569500" cy="3693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200">
                <a:latin typeface="Calibri"/>
                <a:ea typeface="Calibri"/>
                <a:cs typeface="Calibri"/>
                <a:sym typeface="Calibri"/>
              </a:rPr>
              <a:t>Source: Constructed by the Author</a:t>
            </a:r>
            <a:endParaRPr sz="1200">
              <a:latin typeface="Calibri"/>
              <a:ea typeface="Calibri"/>
              <a:cs typeface="Calibri"/>
              <a:sym typeface="Calibri"/>
            </a:endParaRPr>
          </a:p>
        </p:txBody>
      </p:sp>
      <p:sp>
        <p:nvSpPr>
          <p:cNvPr id="366" name="Google Shape;366;p35"/>
          <p:cNvSpPr txBox="1"/>
          <p:nvPr/>
        </p:nvSpPr>
        <p:spPr>
          <a:xfrm>
            <a:off x="4763125" y="1257813"/>
            <a:ext cx="4979400" cy="3387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000">
                <a:latin typeface="Calibri"/>
                <a:ea typeface="Calibri"/>
                <a:cs typeface="Calibri"/>
                <a:sym typeface="Calibri"/>
              </a:rPr>
              <a:t>Table 3.5: Compare of Target Competitor</a:t>
            </a:r>
            <a:endParaRPr sz="1000">
              <a:latin typeface="Calibri"/>
              <a:ea typeface="Calibri"/>
              <a:cs typeface="Calibri"/>
              <a:sym typeface="Calibri"/>
            </a:endParaRPr>
          </a:p>
        </p:txBody>
      </p:sp>
      <p:sp>
        <p:nvSpPr>
          <p:cNvPr id="367" name="Google Shape;367;p35"/>
          <p:cNvSpPr txBox="1"/>
          <p:nvPr/>
        </p:nvSpPr>
        <p:spPr>
          <a:xfrm>
            <a:off x="6632725" y="2525975"/>
            <a:ext cx="2569500" cy="3387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000">
                <a:latin typeface="Calibri"/>
                <a:ea typeface="Calibri"/>
                <a:cs typeface="Calibri"/>
                <a:sym typeface="Calibri"/>
              </a:rPr>
              <a:t>Source: Constructed by the Author</a:t>
            </a:r>
            <a:endParaRPr sz="1000">
              <a:latin typeface="Calibri"/>
              <a:ea typeface="Calibri"/>
              <a:cs typeface="Calibri"/>
              <a:sym typeface="Calibri"/>
            </a:endParaRPr>
          </a:p>
        </p:txBody>
      </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71" name="Shape 371"/>
        <p:cNvGrpSpPr/>
        <p:nvPr/>
      </p:nvGrpSpPr>
      <p:grpSpPr>
        <a:xfrm>
          <a:off x="0" y="0"/>
          <a:ext cx="0" cy="0"/>
          <a:chOff x="0" y="0"/>
          <a:chExt cx="0" cy="0"/>
        </a:xfrm>
      </p:grpSpPr>
      <p:sp>
        <p:nvSpPr>
          <p:cNvPr id="372" name="Google Shape;372;p36"/>
          <p:cNvSpPr txBox="1"/>
          <p:nvPr>
            <p:ph type="title"/>
          </p:nvPr>
        </p:nvSpPr>
        <p:spPr>
          <a:xfrm>
            <a:off x="819150" y="845600"/>
            <a:ext cx="7505700" cy="9546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rPr lang="en" sz="1800">
                <a:solidFill>
                  <a:srgbClr val="AF7B51"/>
                </a:solidFill>
              </a:rPr>
              <a:t>Bonjour in-house KOL Live streaming video incubator </a:t>
            </a:r>
            <a:endParaRPr sz="1800"/>
          </a:p>
        </p:txBody>
      </p:sp>
      <p:sp>
        <p:nvSpPr>
          <p:cNvPr id="373" name="Google Shape;373;p36"/>
          <p:cNvSpPr txBox="1"/>
          <p:nvPr>
            <p:ph idx="1" type="body"/>
          </p:nvPr>
        </p:nvSpPr>
        <p:spPr>
          <a:xfrm>
            <a:off x="819150" y="3500200"/>
            <a:ext cx="8030100" cy="2448000"/>
          </a:xfrm>
          <a:prstGeom prst="rect">
            <a:avLst/>
          </a:prstGeom>
        </p:spPr>
        <p:txBody>
          <a:bodyPr anchorCtr="0" anchor="t" bIns="91425" lIns="91425" spcFirstLastPara="1" rIns="91425" wrap="square" tIns="91425">
            <a:normAutofit/>
          </a:bodyPr>
          <a:lstStyle/>
          <a:p>
            <a:pPr indent="0" lvl="0" marL="0" rtl="0" algn="l">
              <a:lnSpc>
                <a:spcPct val="115000"/>
              </a:lnSpc>
              <a:spcBef>
                <a:spcPts val="0"/>
              </a:spcBef>
              <a:spcAft>
                <a:spcPts val="0"/>
              </a:spcAft>
              <a:buNone/>
            </a:pPr>
            <a:r>
              <a:rPr lang="en">
                <a:solidFill>
                  <a:srgbClr val="233A44"/>
                </a:solidFill>
              </a:rPr>
              <a:t>“Bonjour KOL Live Streaming Incubator” invited </a:t>
            </a:r>
            <a:r>
              <a:rPr b="1" lang="en">
                <a:solidFill>
                  <a:srgbClr val="233A44"/>
                </a:solidFill>
              </a:rPr>
              <a:t>200 frontline staffs to receive training </a:t>
            </a:r>
            <a:r>
              <a:rPr lang="en">
                <a:solidFill>
                  <a:srgbClr val="233A44"/>
                </a:solidFill>
              </a:rPr>
              <a:t>through an all-rounded e-commerce learning platform and they graduated to </a:t>
            </a:r>
            <a:r>
              <a:rPr b="1" lang="en">
                <a:solidFill>
                  <a:srgbClr val="233A44"/>
                </a:solidFill>
              </a:rPr>
              <a:t>become online live streaming KOLs to promote Bonjour products </a:t>
            </a:r>
            <a:r>
              <a:rPr lang="en"/>
              <a:t>(Bonjour, 2020) </a:t>
            </a:r>
            <a:r>
              <a:rPr lang="en">
                <a:solidFill>
                  <a:srgbClr val="233A44"/>
                </a:solidFill>
              </a:rPr>
              <a:t>.</a:t>
            </a:r>
            <a:endParaRPr/>
          </a:p>
        </p:txBody>
      </p:sp>
      <p:pic>
        <p:nvPicPr>
          <p:cNvPr id="374" name="Google Shape;374;p36"/>
          <p:cNvPicPr preferRelativeResize="0"/>
          <p:nvPr/>
        </p:nvPicPr>
        <p:blipFill>
          <a:blip r:embed="rId3">
            <a:alphaModFix/>
          </a:blip>
          <a:stretch>
            <a:fillRect/>
          </a:stretch>
        </p:blipFill>
        <p:spPr>
          <a:xfrm>
            <a:off x="2714150" y="1387025"/>
            <a:ext cx="3362325" cy="1972575"/>
          </a:xfrm>
          <a:prstGeom prst="rect">
            <a:avLst/>
          </a:prstGeom>
          <a:noFill/>
          <a:ln>
            <a:noFill/>
          </a:ln>
        </p:spPr>
      </p:pic>
      <p:sp>
        <p:nvSpPr>
          <p:cNvPr id="375" name="Google Shape;375;p36"/>
          <p:cNvSpPr txBox="1"/>
          <p:nvPr/>
        </p:nvSpPr>
        <p:spPr>
          <a:xfrm>
            <a:off x="6153450" y="3036500"/>
            <a:ext cx="2171400" cy="3231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lang="en" sz="900"/>
              <a:t>(Bonjour, 2020)</a:t>
            </a:r>
            <a:endParaRPr sz="900">
              <a:latin typeface="Calibri"/>
              <a:ea typeface="Calibri"/>
              <a:cs typeface="Calibri"/>
              <a:sym typeface="Calibri"/>
            </a:endParaRPr>
          </a:p>
        </p:txBody>
      </p:sp>
      <p:sp>
        <p:nvSpPr>
          <p:cNvPr id="376" name="Google Shape;376;p36"/>
          <p:cNvSpPr txBox="1"/>
          <p:nvPr/>
        </p:nvSpPr>
        <p:spPr>
          <a:xfrm>
            <a:off x="214700" y="301775"/>
            <a:ext cx="8634600" cy="6003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2700">
                <a:solidFill>
                  <a:schemeClr val="lt1"/>
                </a:solidFill>
                <a:latin typeface="Nunito"/>
                <a:ea typeface="Nunito"/>
                <a:cs typeface="Nunito"/>
                <a:sym typeface="Nunito"/>
              </a:rPr>
              <a:t>3.5 Promotion strategy of Target Competitor: Bonjour</a:t>
            </a:r>
            <a:endParaRPr sz="2700">
              <a:solidFill>
                <a:schemeClr val="lt1"/>
              </a:solidFill>
              <a:latin typeface="Nunito"/>
              <a:ea typeface="Nunito"/>
              <a:cs typeface="Nunito"/>
              <a:sym typeface="Nunito"/>
            </a:endParaRPr>
          </a:p>
        </p:txBody>
      </p:sp>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80" name="Shape 380"/>
        <p:cNvGrpSpPr/>
        <p:nvPr/>
      </p:nvGrpSpPr>
      <p:grpSpPr>
        <a:xfrm>
          <a:off x="0" y="0"/>
          <a:ext cx="0" cy="0"/>
          <a:chOff x="0" y="0"/>
          <a:chExt cx="0" cy="0"/>
        </a:xfrm>
      </p:grpSpPr>
      <p:sp>
        <p:nvSpPr>
          <p:cNvPr id="381" name="Google Shape;381;p37"/>
          <p:cNvSpPr txBox="1"/>
          <p:nvPr>
            <p:ph type="title"/>
          </p:nvPr>
        </p:nvSpPr>
        <p:spPr>
          <a:xfrm>
            <a:off x="567125" y="1060300"/>
            <a:ext cx="8509500" cy="9546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rPr lang="en" sz="1800">
                <a:solidFill>
                  <a:srgbClr val="AF7B51"/>
                </a:solidFill>
              </a:rPr>
              <a:t>Live streaming studio for Bonjour KOL LIVE video (直播間)</a:t>
            </a:r>
            <a:endParaRPr sz="1800"/>
          </a:p>
        </p:txBody>
      </p:sp>
      <p:sp>
        <p:nvSpPr>
          <p:cNvPr id="382" name="Google Shape;382;p37"/>
          <p:cNvSpPr txBox="1"/>
          <p:nvPr>
            <p:ph idx="1" type="body"/>
          </p:nvPr>
        </p:nvSpPr>
        <p:spPr>
          <a:xfrm>
            <a:off x="819150" y="3587300"/>
            <a:ext cx="7505700" cy="2448000"/>
          </a:xfrm>
          <a:prstGeom prst="rect">
            <a:avLst/>
          </a:prstGeom>
        </p:spPr>
        <p:txBody>
          <a:bodyPr anchorCtr="0" anchor="t" bIns="91425" lIns="91425" spcFirstLastPara="1" rIns="91425" wrap="square" tIns="91425">
            <a:normAutofit/>
          </a:bodyPr>
          <a:lstStyle/>
          <a:p>
            <a:pPr indent="0" lvl="0" marL="0" rtl="0" algn="l">
              <a:lnSpc>
                <a:spcPct val="115000"/>
              </a:lnSpc>
              <a:spcBef>
                <a:spcPts val="0"/>
              </a:spcBef>
              <a:spcAft>
                <a:spcPts val="0"/>
              </a:spcAft>
              <a:buNone/>
            </a:pPr>
            <a:r>
              <a:rPr lang="en">
                <a:solidFill>
                  <a:srgbClr val="233A44"/>
                </a:solidFill>
              </a:rPr>
              <a:t>Bonjour established live streaming studio to support </a:t>
            </a:r>
            <a:r>
              <a:rPr lang="en">
                <a:solidFill>
                  <a:srgbClr val="233A44"/>
                </a:solidFill>
              </a:rPr>
              <a:t>broadcast</a:t>
            </a:r>
            <a:r>
              <a:rPr lang="en">
                <a:solidFill>
                  <a:srgbClr val="233A44"/>
                </a:solidFill>
              </a:rPr>
              <a:t> at 3 </a:t>
            </a:r>
            <a:r>
              <a:rPr lang="en">
                <a:solidFill>
                  <a:srgbClr val="233A44"/>
                </a:solidFill>
              </a:rPr>
              <a:t>different</a:t>
            </a:r>
            <a:r>
              <a:rPr lang="en">
                <a:solidFill>
                  <a:srgbClr val="233A44"/>
                </a:solidFill>
              </a:rPr>
              <a:t> major platforms for key opinion leader (KOL) i</a:t>
            </a:r>
            <a:r>
              <a:rPr lang="en"/>
              <a:t>ncluding: </a:t>
            </a:r>
            <a:r>
              <a:rPr b="1" lang="en"/>
              <a:t>Facebook, YouTube, Instagram</a:t>
            </a:r>
            <a:endParaRPr>
              <a:solidFill>
                <a:srgbClr val="233A44"/>
              </a:solidFill>
            </a:endParaRPr>
          </a:p>
          <a:p>
            <a:pPr indent="0" lvl="0" marL="0" rtl="0" algn="l">
              <a:lnSpc>
                <a:spcPct val="115000"/>
              </a:lnSpc>
              <a:spcBef>
                <a:spcPts val="0"/>
              </a:spcBef>
              <a:spcAft>
                <a:spcPts val="0"/>
              </a:spcAft>
              <a:buNone/>
            </a:pPr>
            <a:r>
              <a:t/>
            </a:r>
            <a:endParaRPr/>
          </a:p>
        </p:txBody>
      </p:sp>
      <p:pic>
        <p:nvPicPr>
          <p:cNvPr id="383" name="Google Shape;383;p37"/>
          <p:cNvPicPr preferRelativeResize="0"/>
          <p:nvPr/>
        </p:nvPicPr>
        <p:blipFill>
          <a:blip r:embed="rId3">
            <a:alphaModFix/>
          </a:blip>
          <a:stretch>
            <a:fillRect/>
          </a:stretch>
        </p:blipFill>
        <p:spPr>
          <a:xfrm>
            <a:off x="2657475" y="1517200"/>
            <a:ext cx="3829050" cy="1866900"/>
          </a:xfrm>
          <a:prstGeom prst="rect">
            <a:avLst/>
          </a:prstGeom>
          <a:noFill/>
          <a:ln>
            <a:noFill/>
          </a:ln>
        </p:spPr>
      </p:pic>
      <p:sp>
        <p:nvSpPr>
          <p:cNvPr id="384" name="Google Shape;384;p37"/>
          <p:cNvSpPr txBox="1"/>
          <p:nvPr/>
        </p:nvSpPr>
        <p:spPr>
          <a:xfrm>
            <a:off x="6486525" y="3061000"/>
            <a:ext cx="2171400" cy="3231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lang="en" sz="900"/>
              <a:t>(Bonjour, 2020)</a:t>
            </a:r>
            <a:endParaRPr sz="900">
              <a:latin typeface="Calibri"/>
              <a:ea typeface="Calibri"/>
              <a:cs typeface="Calibri"/>
              <a:sym typeface="Calibri"/>
            </a:endParaRPr>
          </a:p>
        </p:txBody>
      </p:sp>
      <p:sp>
        <p:nvSpPr>
          <p:cNvPr id="385" name="Google Shape;385;p37"/>
          <p:cNvSpPr txBox="1"/>
          <p:nvPr/>
        </p:nvSpPr>
        <p:spPr>
          <a:xfrm>
            <a:off x="192000" y="289375"/>
            <a:ext cx="8952000" cy="6003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2700">
                <a:solidFill>
                  <a:schemeClr val="lt1"/>
                </a:solidFill>
                <a:latin typeface="Nunito"/>
                <a:ea typeface="Nunito"/>
                <a:cs typeface="Nunito"/>
                <a:sym typeface="Nunito"/>
              </a:rPr>
              <a:t>3.5 Promotion strategy of Target Competitor: Bonjour</a:t>
            </a:r>
            <a:endParaRPr sz="2700">
              <a:solidFill>
                <a:schemeClr val="lt1"/>
              </a:solidFill>
              <a:latin typeface="Nunito"/>
              <a:ea typeface="Nunito"/>
              <a:cs typeface="Nunito"/>
              <a:sym typeface="Nunito"/>
            </a:endParaRPr>
          </a:p>
        </p:txBody>
      </p:sp>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89" name="Shape 389"/>
        <p:cNvGrpSpPr/>
        <p:nvPr/>
      </p:nvGrpSpPr>
      <p:grpSpPr>
        <a:xfrm>
          <a:off x="0" y="0"/>
          <a:ext cx="0" cy="0"/>
          <a:chOff x="0" y="0"/>
          <a:chExt cx="0" cy="0"/>
        </a:xfrm>
      </p:grpSpPr>
      <p:sp>
        <p:nvSpPr>
          <p:cNvPr id="390" name="Google Shape;390;p38"/>
          <p:cNvSpPr txBox="1"/>
          <p:nvPr>
            <p:ph type="title"/>
          </p:nvPr>
        </p:nvSpPr>
        <p:spPr>
          <a:xfrm>
            <a:off x="296400" y="285675"/>
            <a:ext cx="8207700" cy="9546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sz="2700"/>
              <a:t>3.5 Promotion strategy of Target Competitor: Bonjour</a:t>
            </a:r>
            <a:endParaRPr sz="2700"/>
          </a:p>
          <a:p>
            <a:pPr indent="0" lvl="0" marL="0" rtl="0" algn="l">
              <a:spcBef>
                <a:spcPts val="0"/>
              </a:spcBef>
              <a:spcAft>
                <a:spcPts val="0"/>
              </a:spcAft>
              <a:buNone/>
            </a:pPr>
            <a:r>
              <a:t/>
            </a:r>
            <a:endParaRPr sz="2900">
              <a:solidFill>
                <a:srgbClr val="AF7B51"/>
              </a:solidFill>
            </a:endParaRPr>
          </a:p>
        </p:txBody>
      </p:sp>
      <p:sp>
        <p:nvSpPr>
          <p:cNvPr id="391" name="Google Shape;391;p38"/>
          <p:cNvSpPr txBox="1"/>
          <p:nvPr>
            <p:ph idx="1" type="body"/>
          </p:nvPr>
        </p:nvSpPr>
        <p:spPr>
          <a:xfrm>
            <a:off x="912500" y="3823800"/>
            <a:ext cx="7505700" cy="2448000"/>
          </a:xfrm>
          <a:prstGeom prst="rect">
            <a:avLst/>
          </a:prstGeom>
        </p:spPr>
        <p:txBody>
          <a:bodyPr anchorCtr="0" anchor="t" bIns="91425" lIns="91425" spcFirstLastPara="1" rIns="91425" wrap="square" tIns="91425">
            <a:normAutofit/>
          </a:bodyPr>
          <a:lstStyle/>
          <a:p>
            <a:pPr indent="0" lvl="0" marL="0" rtl="0" algn="l">
              <a:lnSpc>
                <a:spcPct val="115000"/>
              </a:lnSpc>
              <a:spcBef>
                <a:spcPts val="0"/>
              </a:spcBef>
              <a:spcAft>
                <a:spcPts val="0"/>
              </a:spcAft>
              <a:buNone/>
            </a:pPr>
            <a:r>
              <a:rPr lang="en">
                <a:solidFill>
                  <a:srgbClr val="233A44"/>
                </a:solidFill>
              </a:rPr>
              <a:t>Bonjour collaborate with </a:t>
            </a:r>
            <a:r>
              <a:rPr lang="en">
                <a:solidFill>
                  <a:srgbClr val="FF0000"/>
                </a:solidFill>
              </a:rPr>
              <a:t>Hong Kong local KOL</a:t>
            </a:r>
            <a:r>
              <a:rPr lang="en">
                <a:solidFill>
                  <a:srgbClr val="233A44"/>
                </a:solidFill>
              </a:rPr>
              <a:t> to have live streaming video to introduce and promote the beauty products to the customers. </a:t>
            </a:r>
            <a:r>
              <a:rPr lang="en">
                <a:solidFill>
                  <a:srgbClr val="233A44"/>
                </a:solidFill>
              </a:rPr>
              <a:t>Provided</a:t>
            </a:r>
            <a:r>
              <a:rPr lang="en">
                <a:solidFill>
                  <a:srgbClr val="233A44"/>
                </a:solidFill>
              </a:rPr>
              <a:t> with a </a:t>
            </a:r>
            <a:r>
              <a:rPr b="1" lang="en">
                <a:solidFill>
                  <a:srgbClr val="233A44"/>
                </a:solidFill>
              </a:rPr>
              <a:t>KOL</a:t>
            </a:r>
            <a:r>
              <a:rPr lang="en">
                <a:solidFill>
                  <a:srgbClr val="233A44"/>
                </a:solidFill>
              </a:rPr>
              <a:t> </a:t>
            </a:r>
            <a:r>
              <a:rPr b="1" lang="en" sz="1400">
                <a:solidFill>
                  <a:srgbClr val="233A44"/>
                </a:solidFill>
              </a:rPr>
              <a:t>online discount code</a:t>
            </a:r>
            <a:r>
              <a:rPr lang="en" sz="1400">
                <a:solidFill>
                  <a:srgbClr val="233A44"/>
                </a:solidFill>
              </a:rPr>
              <a:t> to the audience to </a:t>
            </a:r>
            <a:r>
              <a:rPr b="1" lang="en" sz="1400">
                <a:solidFill>
                  <a:srgbClr val="233A44"/>
                </a:solidFill>
              </a:rPr>
              <a:t>attract and </a:t>
            </a:r>
            <a:r>
              <a:rPr b="1" lang="en" sz="1400">
                <a:solidFill>
                  <a:srgbClr val="030303"/>
                </a:solidFill>
              </a:rPr>
              <a:t>create traffic </a:t>
            </a:r>
            <a:r>
              <a:rPr lang="en" sz="1400">
                <a:solidFill>
                  <a:srgbClr val="233A44"/>
                </a:solidFill>
              </a:rPr>
              <a:t>to Bonjour </a:t>
            </a:r>
            <a:r>
              <a:rPr b="1" lang="en" sz="1400">
                <a:solidFill>
                  <a:srgbClr val="233A44"/>
                </a:solidFill>
              </a:rPr>
              <a:t>website</a:t>
            </a:r>
            <a:endParaRPr b="1"/>
          </a:p>
        </p:txBody>
      </p:sp>
      <p:pic>
        <p:nvPicPr>
          <p:cNvPr id="392" name="Google Shape;392;p38"/>
          <p:cNvPicPr preferRelativeResize="0"/>
          <p:nvPr/>
        </p:nvPicPr>
        <p:blipFill>
          <a:blip r:embed="rId3">
            <a:alphaModFix/>
          </a:blip>
          <a:stretch>
            <a:fillRect/>
          </a:stretch>
        </p:blipFill>
        <p:spPr>
          <a:xfrm>
            <a:off x="2169875" y="1560700"/>
            <a:ext cx="4561910" cy="1830650"/>
          </a:xfrm>
          <a:prstGeom prst="rect">
            <a:avLst/>
          </a:prstGeom>
          <a:noFill/>
          <a:ln>
            <a:noFill/>
          </a:ln>
        </p:spPr>
      </p:pic>
      <p:sp>
        <p:nvSpPr>
          <p:cNvPr id="393" name="Google Shape;393;p38"/>
          <p:cNvSpPr txBox="1"/>
          <p:nvPr/>
        </p:nvSpPr>
        <p:spPr>
          <a:xfrm>
            <a:off x="4803575" y="3446025"/>
            <a:ext cx="3869700" cy="3231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b="1" lang="en" sz="900">
                <a:solidFill>
                  <a:srgbClr val="030303"/>
                </a:solidFill>
              </a:rPr>
              <a:t>【堅持到底 一定有計】之卓悅直播篇</a:t>
            </a:r>
            <a:r>
              <a:rPr lang="en" sz="900"/>
              <a:t> (Mr kool, 2020)</a:t>
            </a:r>
            <a:endParaRPr>
              <a:latin typeface="Calibri"/>
              <a:ea typeface="Calibri"/>
              <a:cs typeface="Calibri"/>
              <a:sym typeface="Calibri"/>
            </a:endParaRPr>
          </a:p>
        </p:txBody>
      </p:sp>
      <p:sp>
        <p:nvSpPr>
          <p:cNvPr id="394" name="Google Shape;394;p38"/>
          <p:cNvSpPr txBox="1"/>
          <p:nvPr/>
        </p:nvSpPr>
        <p:spPr>
          <a:xfrm>
            <a:off x="1118275" y="1021275"/>
            <a:ext cx="6665100" cy="4617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sz="1800">
                <a:solidFill>
                  <a:schemeClr val="lt1"/>
                </a:solidFill>
                <a:latin typeface="Nunito"/>
                <a:ea typeface="Nunito"/>
                <a:cs typeface="Nunito"/>
                <a:sym typeface="Nunito"/>
              </a:rPr>
              <a:t>Collaboration video with local KOL on Youtube</a:t>
            </a:r>
            <a:endParaRPr sz="1800">
              <a:solidFill>
                <a:schemeClr val="lt1"/>
              </a:solidFill>
              <a:latin typeface="Nunito"/>
              <a:ea typeface="Nunito"/>
              <a:cs typeface="Nunito"/>
              <a:sym typeface="Nunito"/>
            </a:endParaRPr>
          </a:p>
        </p:txBody>
      </p:sp>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98" name="Shape 398"/>
        <p:cNvGrpSpPr/>
        <p:nvPr/>
      </p:nvGrpSpPr>
      <p:grpSpPr>
        <a:xfrm>
          <a:off x="0" y="0"/>
          <a:ext cx="0" cy="0"/>
          <a:chOff x="0" y="0"/>
          <a:chExt cx="0" cy="0"/>
        </a:xfrm>
      </p:grpSpPr>
      <p:sp>
        <p:nvSpPr>
          <p:cNvPr id="399" name="Google Shape;399;p39"/>
          <p:cNvSpPr txBox="1"/>
          <p:nvPr>
            <p:ph type="title"/>
          </p:nvPr>
        </p:nvSpPr>
        <p:spPr>
          <a:xfrm>
            <a:off x="819150" y="1116300"/>
            <a:ext cx="7505700" cy="9546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sz="1800"/>
              <a:t>Mobile App of Bonjour</a:t>
            </a:r>
            <a:endParaRPr sz="1800"/>
          </a:p>
        </p:txBody>
      </p:sp>
      <p:sp>
        <p:nvSpPr>
          <p:cNvPr id="400" name="Google Shape;400;p39"/>
          <p:cNvSpPr txBox="1"/>
          <p:nvPr>
            <p:ph idx="1" type="body"/>
          </p:nvPr>
        </p:nvSpPr>
        <p:spPr>
          <a:xfrm>
            <a:off x="857950" y="1608200"/>
            <a:ext cx="3753000" cy="2448000"/>
          </a:xfrm>
          <a:prstGeom prst="rect">
            <a:avLst/>
          </a:prstGeom>
        </p:spPr>
        <p:txBody>
          <a:bodyPr anchorCtr="0" anchor="t" bIns="91425" lIns="91425" spcFirstLastPara="1" rIns="91425" wrap="square" tIns="91425">
            <a:normAutofit/>
          </a:bodyPr>
          <a:lstStyle/>
          <a:p>
            <a:pPr indent="-317500" lvl="0" marL="457200" rtl="0" algn="l">
              <a:spcBef>
                <a:spcPts val="0"/>
              </a:spcBef>
              <a:spcAft>
                <a:spcPts val="0"/>
              </a:spcAft>
              <a:buSzPts val="1400"/>
              <a:buChar char="●"/>
            </a:pPr>
            <a:r>
              <a:rPr lang="en" sz="1400"/>
              <a:t>Bonjour has its own </a:t>
            </a:r>
            <a:r>
              <a:rPr lang="en" sz="1400">
                <a:solidFill>
                  <a:srgbClr val="FF0000"/>
                </a:solidFill>
              </a:rPr>
              <a:t>mobile app</a:t>
            </a:r>
            <a:r>
              <a:rPr lang="en" sz="1400"/>
              <a:t> called “Hong Kong Mall (香港貓)” to encourage more online business opportunities. The app can be downloaded in both App Stores &amp; Google Plays. (HKMall, 2022) </a:t>
            </a:r>
            <a:endParaRPr sz="1400"/>
          </a:p>
          <a:p>
            <a:pPr indent="0" lvl="0" marL="0" rtl="0" algn="l">
              <a:spcBef>
                <a:spcPts val="1200"/>
              </a:spcBef>
              <a:spcAft>
                <a:spcPts val="1200"/>
              </a:spcAft>
              <a:buNone/>
            </a:pPr>
            <a:r>
              <a:t/>
            </a:r>
            <a:endParaRPr sz="1400"/>
          </a:p>
        </p:txBody>
      </p:sp>
      <p:pic>
        <p:nvPicPr>
          <p:cNvPr id="401" name="Google Shape;401;p39"/>
          <p:cNvPicPr preferRelativeResize="0"/>
          <p:nvPr/>
        </p:nvPicPr>
        <p:blipFill>
          <a:blip r:embed="rId3">
            <a:alphaModFix/>
          </a:blip>
          <a:stretch>
            <a:fillRect/>
          </a:stretch>
        </p:blipFill>
        <p:spPr>
          <a:xfrm>
            <a:off x="7061075" y="1608200"/>
            <a:ext cx="1572049" cy="3402349"/>
          </a:xfrm>
          <a:prstGeom prst="rect">
            <a:avLst/>
          </a:prstGeom>
          <a:noFill/>
          <a:ln>
            <a:noFill/>
          </a:ln>
        </p:spPr>
      </p:pic>
      <p:pic>
        <p:nvPicPr>
          <p:cNvPr id="402" name="Google Shape;402;p39"/>
          <p:cNvPicPr preferRelativeResize="0"/>
          <p:nvPr/>
        </p:nvPicPr>
        <p:blipFill>
          <a:blip r:embed="rId4">
            <a:alphaModFix/>
          </a:blip>
          <a:stretch>
            <a:fillRect/>
          </a:stretch>
        </p:blipFill>
        <p:spPr>
          <a:xfrm>
            <a:off x="3584575" y="3311875"/>
            <a:ext cx="1513800" cy="1513800"/>
          </a:xfrm>
          <a:prstGeom prst="rect">
            <a:avLst/>
          </a:prstGeom>
          <a:noFill/>
          <a:ln>
            <a:noFill/>
          </a:ln>
        </p:spPr>
      </p:pic>
      <p:pic>
        <p:nvPicPr>
          <p:cNvPr id="403" name="Google Shape;403;p39"/>
          <p:cNvPicPr preferRelativeResize="0"/>
          <p:nvPr/>
        </p:nvPicPr>
        <p:blipFill>
          <a:blip r:embed="rId5">
            <a:alphaModFix/>
          </a:blip>
          <a:stretch>
            <a:fillRect/>
          </a:stretch>
        </p:blipFill>
        <p:spPr>
          <a:xfrm>
            <a:off x="5184175" y="1717275"/>
            <a:ext cx="1791100" cy="3184200"/>
          </a:xfrm>
          <a:prstGeom prst="rect">
            <a:avLst/>
          </a:prstGeom>
          <a:noFill/>
          <a:ln>
            <a:noFill/>
          </a:ln>
        </p:spPr>
      </p:pic>
      <p:sp>
        <p:nvSpPr>
          <p:cNvPr id="404" name="Google Shape;404;p39"/>
          <p:cNvSpPr txBox="1"/>
          <p:nvPr/>
        </p:nvSpPr>
        <p:spPr>
          <a:xfrm>
            <a:off x="214700" y="301775"/>
            <a:ext cx="8634600" cy="6003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2700">
                <a:solidFill>
                  <a:schemeClr val="lt1"/>
                </a:solidFill>
                <a:latin typeface="Nunito"/>
                <a:ea typeface="Nunito"/>
                <a:cs typeface="Nunito"/>
                <a:sym typeface="Nunito"/>
              </a:rPr>
              <a:t>3.5 Promotion strategy of Target Competitor: Bonjour</a:t>
            </a:r>
            <a:endParaRPr sz="2700">
              <a:solidFill>
                <a:schemeClr val="lt1"/>
              </a:solidFill>
              <a:latin typeface="Nunito"/>
              <a:ea typeface="Nunito"/>
              <a:cs typeface="Nunito"/>
              <a:sym typeface="Nunito"/>
            </a:endParaRPr>
          </a:p>
        </p:txBody>
      </p:sp>
      <p:sp>
        <p:nvSpPr>
          <p:cNvPr id="405" name="Google Shape;405;p39"/>
          <p:cNvSpPr txBox="1"/>
          <p:nvPr/>
        </p:nvSpPr>
        <p:spPr>
          <a:xfrm>
            <a:off x="3743275" y="4564725"/>
            <a:ext cx="1316400" cy="4002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1200"/>
              </a:spcAft>
              <a:buNone/>
            </a:pPr>
            <a:r>
              <a:rPr lang="en">
                <a:solidFill>
                  <a:schemeClr val="dk2"/>
                </a:solidFill>
                <a:latin typeface="Calibri"/>
                <a:ea typeface="Calibri"/>
                <a:cs typeface="Calibri"/>
                <a:sym typeface="Calibri"/>
              </a:rPr>
              <a:t>(HKMall, 2022) </a:t>
            </a:r>
            <a:endParaRPr>
              <a:latin typeface="Calibri"/>
              <a:ea typeface="Calibri"/>
              <a:cs typeface="Calibri"/>
              <a:sym typeface="Calibri"/>
            </a:endParaRPr>
          </a:p>
        </p:txBody>
      </p:sp>
    </p:spTree>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09" name="Shape 409"/>
        <p:cNvGrpSpPr/>
        <p:nvPr/>
      </p:nvGrpSpPr>
      <p:grpSpPr>
        <a:xfrm>
          <a:off x="0" y="0"/>
          <a:ext cx="0" cy="0"/>
          <a:chOff x="0" y="0"/>
          <a:chExt cx="0" cy="0"/>
        </a:xfrm>
      </p:grpSpPr>
      <p:sp>
        <p:nvSpPr>
          <p:cNvPr id="410" name="Google Shape;410;p40"/>
          <p:cNvSpPr txBox="1"/>
          <p:nvPr>
            <p:ph type="title"/>
          </p:nvPr>
        </p:nvSpPr>
        <p:spPr>
          <a:xfrm>
            <a:off x="324400" y="270100"/>
            <a:ext cx="8105100" cy="9546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sz="2700"/>
              <a:t>3.5 Promotion strategy of Target Competitor: Bonjour</a:t>
            </a:r>
            <a:endParaRPr sz="2700"/>
          </a:p>
          <a:p>
            <a:pPr indent="0" lvl="0" marL="0" rtl="0" algn="l">
              <a:spcBef>
                <a:spcPts val="0"/>
              </a:spcBef>
              <a:spcAft>
                <a:spcPts val="0"/>
              </a:spcAft>
              <a:buNone/>
            </a:pPr>
            <a:r>
              <a:t/>
            </a:r>
            <a:endParaRPr sz="2900">
              <a:solidFill>
                <a:srgbClr val="AF7B51"/>
              </a:solidFill>
            </a:endParaRPr>
          </a:p>
        </p:txBody>
      </p:sp>
      <p:pic>
        <p:nvPicPr>
          <p:cNvPr id="411" name="Google Shape;411;p40"/>
          <p:cNvPicPr preferRelativeResize="0"/>
          <p:nvPr/>
        </p:nvPicPr>
        <p:blipFill>
          <a:blip r:embed="rId3">
            <a:alphaModFix/>
          </a:blip>
          <a:stretch>
            <a:fillRect/>
          </a:stretch>
        </p:blipFill>
        <p:spPr>
          <a:xfrm>
            <a:off x="585972" y="1769400"/>
            <a:ext cx="3360066" cy="1393375"/>
          </a:xfrm>
          <a:prstGeom prst="rect">
            <a:avLst/>
          </a:prstGeom>
          <a:noFill/>
          <a:ln>
            <a:noFill/>
          </a:ln>
        </p:spPr>
      </p:pic>
      <p:pic>
        <p:nvPicPr>
          <p:cNvPr id="412" name="Google Shape;412;p40"/>
          <p:cNvPicPr preferRelativeResize="0"/>
          <p:nvPr/>
        </p:nvPicPr>
        <p:blipFill>
          <a:blip r:embed="rId4">
            <a:alphaModFix/>
          </a:blip>
          <a:stretch>
            <a:fillRect/>
          </a:stretch>
        </p:blipFill>
        <p:spPr>
          <a:xfrm>
            <a:off x="4340699" y="1078599"/>
            <a:ext cx="1713100" cy="3136550"/>
          </a:xfrm>
          <a:prstGeom prst="rect">
            <a:avLst/>
          </a:prstGeom>
          <a:noFill/>
          <a:ln>
            <a:noFill/>
          </a:ln>
        </p:spPr>
      </p:pic>
      <p:pic>
        <p:nvPicPr>
          <p:cNvPr id="413" name="Google Shape;413;p40"/>
          <p:cNvPicPr preferRelativeResize="0"/>
          <p:nvPr/>
        </p:nvPicPr>
        <p:blipFill>
          <a:blip r:embed="rId5">
            <a:alphaModFix/>
          </a:blip>
          <a:stretch>
            <a:fillRect/>
          </a:stretch>
        </p:blipFill>
        <p:spPr>
          <a:xfrm>
            <a:off x="6343025" y="1078600"/>
            <a:ext cx="1713100" cy="3189920"/>
          </a:xfrm>
          <a:prstGeom prst="rect">
            <a:avLst/>
          </a:prstGeom>
          <a:noFill/>
          <a:ln>
            <a:noFill/>
          </a:ln>
        </p:spPr>
      </p:pic>
      <p:sp>
        <p:nvSpPr>
          <p:cNvPr id="414" name="Google Shape;414;p40"/>
          <p:cNvSpPr txBox="1"/>
          <p:nvPr/>
        </p:nvSpPr>
        <p:spPr>
          <a:xfrm>
            <a:off x="585963" y="3358800"/>
            <a:ext cx="3430200" cy="5487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lang="en" sz="1100"/>
              <a:t>Bonjour’s website “HKMall” provides </a:t>
            </a:r>
            <a:r>
              <a:rPr lang="en" sz="1100">
                <a:solidFill>
                  <a:srgbClr val="FF0000"/>
                </a:solidFill>
              </a:rPr>
              <a:t>online discount codes</a:t>
            </a:r>
            <a:r>
              <a:rPr lang="en" sz="1100"/>
              <a:t> to attract customers (Bonjour, 2022).</a:t>
            </a:r>
            <a:endParaRPr sz="1600">
              <a:latin typeface="Calibri"/>
              <a:ea typeface="Calibri"/>
              <a:cs typeface="Calibri"/>
              <a:sym typeface="Calibri"/>
            </a:endParaRPr>
          </a:p>
        </p:txBody>
      </p:sp>
      <p:sp>
        <p:nvSpPr>
          <p:cNvPr id="415" name="Google Shape;415;p40"/>
          <p:cNvSpPr txBox="1"/>
          <p:nvPr/>
        </p:nvSpPr>
        <p:spPr>
          <a:xfrm>
            <a:off x="6343025" y="4268525"/>
            <a:ext cx="1853100" cy="5487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lang="en" sz="1100">
                <a:solidFill>
                  <a:srgbClr val="FF0000"/>
                </a:solidFill>
              </a:rPr>
              <a:t>LIVE Promotions</a:t>
            </a:r>
            <a:r>
              <a:rPr lang="en" sz="1100">
                <a:solidFill>
                  <a:srgbClr val="233A44"/>
                </a:solidFill>
              </a:rPr>
              <a:t> by KOL (HKMall, 2022). </a:t>
            </a:r>
            <a:endParaRPr sz="1600">
              <a:latin typeface="Calibri"/>
              <a:ea typeface="Calibri"/>
              <a:cs typeface="Calibri"/>
              <a:sym typeface="Calibri"/>
            </a:endParaRPr>
          </a:p>
        </p:txBody>
      </p:sp>
      <p:sp>
        <p:nvSpPr>
          <p:cNvPr id="416" name="Google Shape;416;p40"/>
          <p:cNvSpPr txBox="1"/>
          <p:nvPr/>
        </p:nvSpPr>
        <p:spPr>
          <a:xfrm>
            <a:off x="4270700" y="4268525"/>
            <a:ext cx="1853100" cy="7434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lang="en" sz="1100">
                <a:solidFill>
                  <a:srgbClr val="233A44"/>
                </a:solidFill>
              </a:rPr>
              <a:t>$50 </a:t>
            </a:r>
            <a:r>
              <a:rPr lang="en" sz="1100">
                <a:solidFill>
                  <a:srgbClr val="FF0000"/>
                </a:solidFill>
              </a:rPr>
              <a:t>coupon was offered online with limited time</a:t>
            </a:r>
            <a:r>
              <a:rPr lang="en" sz="1100">
                <a:solidFill>
                  <a:srgbClr val="233A44"/>
                </a:solidFill>
              </a:rPr>
              <a:t> (hkmall.bonjour, 2022)</a:t>
            </a:r>
            <a:endParaRPr sz="1600">
              <a:latin typeface="Calibri"/>
              <a:ea typeface="Calibri"/>
              <a:cs typeface="Calibri"/>
              <a:sym typeface="Calibri"/>
            </a:endParaRPr>
          </a:p>
        </p:txBody>
      </p:sp>
      <p:sp>
        <p:nvSpPr>
          <p:cNvPr id="417" name="Google Shape;417;p40"/>
          <p:cNvSpPr txBox="1"/>
          <p:nvPr>
            <p:ph type="title"/>
          </p:nvPr>
        </p:nvSpPr>
        <p:spPr>
          <a:xfrm>
            <a:off x="624100" y="1078600"/>
            <a:ext cx="7505700" cy="9546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sz="1800"/>
              <a:t>Online</a:t>
            </a:r>
            <a:r>
              <a:rPr lang="en" sz="1800"/>
              <a:t> exclusive discount offers</a:t>
            </a:r>
            <a:endParaRPr sz="1800"/>
          </a:p>
        </p:txBody>
      </p:sp>
    </p:spTree>
  </p:cSld>
  <p:clrMapOvr>
    <a:masterClrMapping/>
  </p:clrMapOvr>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21" name="Shape 421"/>
        <p:cNvGrpSpPr/>
        <p:nvPr/>
      </p:nvGrpSpPr>
      <p:grpSpPr>
        <a:xfrm>
          <a:off x="0" y="0"/>
          <a:ext cx="0" cy="0"/>
          <a:chOff x="0" y="0"/>
          <a:chExt cx="0" cy="0"/>
        </a:xfrm>
      </p:grpSpPr>
      <p:sp>
        <p:nvSpPr>
          <p:cNvPr id="422" name="Google Shape;422;p41"/>
          <p:cNvSpPr txBox="1"/>
          <p:nvPr>
            <p:ph type="title"/>
          </p:nvPr>
        </p:nvSpPr>
        <p:spPr>
          <a:xfrm>
            <a:off x="819150" y="410175"/>
            <a:ext cx="7881000" cy="9546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sz="2700"/>
              <a:t>3.5 Promotion strategy of Target Competitor: Bonjour</a:t>
            </a:r>
            <a:endParaRPr sz="2700"/>
          </a:p>
          <a:p>
            <a:pPr indent="0" lvl="0" marL="0" rtl="0" algn="l">
              <a:spcBef>
                <a:spcPts val="0"/>
              </a:spcBef>
              <a:spcAft>
                <a:spcPts val="0"/>
              </a:spcAft>
              <a:buNone/>
            </a:pPr>
            <a:r>
              <a:t/>
            </a:r>
            <a:endParaRPr sz="3200">
              <a:solidFill>
                <a:srgbClr val="AF7B51"/>
              </a:solidFill>
            </a:endParaRPr>
          </a:p>
        </p:txBody>
      </p:sp>
      <p:pic>
        <p:nvPicPr>
          <p:cNvPr id="423" name="Google Shape;423;p41"/>
          <p:cNvPicPr preferRelativeResize="0"/>
          <p:nvPr/>
        </p:nvPicPr>
        <p:blipFill>
          <a:blip r:embed="rId3">
            <a:alphaModFix/>
          </a:blip>
          <a:stretch>
            <a:fillRect/>
          </a:stretch>
        </p:blipFill>
        <p:spPr>
          <a:xfrm>
            <a:off x="324776" y="1672400"/>
            <a:ext cx="4573724" cy="1874850"/>
          </a:xfrm>
          <a:prstGeom prst="rect">
            <a:avLst/>
          </a:prstGeom>
          <a:noFill/>
          <a:ln>
            <a:noFill/>
          </a:ln>
        </p:spPr>
      </p:pic>
      <p:pic>
        <p:nvPicPr>
          <p:cNvPr id="424" name="Google Shape;424;p41"/>
          <p:cNvPicPr preferRelativeResize="0"/>
          <p:nvPr/>
        </p:nvPicPr>
        <p:blipFill>
          <a:blip r:embed="rId4">
            <a:alphaModFix/>
          </a:blip>
          <a:stretch>
            <a:fillRect/>
          </a:stretch>
        </p:blipFill>
        <p:spPr>
          <a:xfrm>
            <a:off x="5093125" y="1133350"/>
            <a:ext cx="1964475" cy="3636750"/>
          </a:xfrm>
          <a:prstGeom prst="rect">
            <a:avLst/>
          </a:prstGeom>
          <a:noFill/>
          <a:ln>
            <a:noFill/>
          </a:ln>
        </p:spPr>
      </p:pic>
      <p:sp>
        <p:nvSpPr>
          <p:cNvPr id="425" name="Google Shape;425;p41"/>
          <p:cNvSpPr txBox="1"/>
          <p:nvPr/>
        </p:nvSpPr>
        <p:spPr>
          <a:xfrm>
            <a:off x="341263" y="3547250"/>
            <a:ext cx="4668300" cy="5817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lang="en" sz="1200"/>
              <a:t>Bonjour’s website </a:t>
            </a:r>
            <a:r>
              <a:rPr lang="en" sz="1200">
                <a:solidFill>
                  <a:srgbClr val="FF0000"/>
                </a:solidFill>
              </a:rPr>
              <a:t>“New Arrival”</a:t>
            </a:r>
            <a:r>
              <a:rPr lang="en" sz="1200"/>
              <a:t> button to </a:t>
            </a:r>
            <a:r>
              <a:rPr lang="en" sz="1200"/>
              <a:t>promotes new products to attract customers </a:t>
            </a:r>
            <a:r>
              <a:rPr lang="en" sz="1200"/>
              <a:t>(Bonjour, 2022). </a:t>
            </a:r>
            <a:endParaRPr sz="1700">
              <a:latin typeface="Calibri"/>
              <a:ea typeface="Calibri"/>
              <a:cs typeface="Calibri"/>
              <a:sym typeface="Calibri"/>
            </a:endParaRPr>
          </a:p>
        </p:txBody>
      </p:sp>
      <p:sp>
        <p:nvSpPr>
          <p:cNvPr id="426" name="Google Shape;426;p41"/>
          <p:cNvSpPr txBox="1"/>
          <p:nvPr/>
        </p:nvSpPr>
        <p:spPr>
          <a:xfrm>
            <a:off x="7141150" y="2697775"/>
            <a:ext cx="1648200" cy="14316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lang="en" sz="1200">
                <a:solidFill>
                  <a:srgbClr val="233A44"/>
                </a:solidFill>
              </a:rPr>
              <a:t>Online </a:t>
            </a:r>
            <a:r>
              <a:rPr lang="en" sz="1200">
                <a:solidFill>
                  <a:srgbClr val="233A44"/>
                </a:solidFill>
              </a:rPr>
              <a:t>education about a paper mask on Facebook to </a:t>
            </a:r>
            <a:r>
              <a:rPr lang="en" sz="1200">
                <a:solidFill>
                  <a:srgbClr val="FF0000"/>
                </a:solidFill>
              </a:rPr>
              <a:t>educate the product benefits</a:t>
            </a:r>
            <a:r>
              <a:rPr lang="en" sz="1200">
                <a:solidFill>
                  <a:srgbClr val="233A44"/>
                </a:solidFill>
              </a:rPr>
              <a:t> to customers </a:t>
            </a:r>
            <a:r>
              <a:rPr lang="en" sz="1200">
                <a:solidFill>
                  <a:srgbClr val="233A44"/>
                </a:solidFill>
              </a:rPr>
              <a:t> (HKMall , 2022). </a:t>
            </a:r>
            <a:endParaRPr sz="1700">
              <a:latin typeface="Calibri"/>
              <a:ea typeface="Calibri"/>
              <a:cs typeface="Calibri"/>
              <a:sym typeface="Calibri"/>
            </a:endParaRPr>
          </a:p>
        </p:txBody>
      </p:sp>
    </p:spTree>
  </p:cSld>
  <p:clrMapOvr>
    <a:masterClrMapping/>
  </p:clrMapOvr>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C27BA0"/>
        </a:solidFill>
      </p:bgPr>
    </p:bg>
    <p:spTree>
      <p:nvGrpSpPr>
        <p:cNvPr id="430" name="Shape 430"/>
        <p:cNvGrpSpPr/>
        <p:nvPr/>
      </p:nvGrpSpPr>
      <p:grpSpPr>
        <a:xfrm>
          <a:off x="0" y="0"/>
          <a:ext cx="0" cy="0"/>
          <a:chOff x="0" y="0"/>
          <a:chExt cx="0" cy="0"/>
        </a:xfrm>
      </p:grpSpPr>
      <p:sp>
        <p:nvSpPr>
          <p:cNvPr id="431" name="Google Shape;431;p42"/>
          <p:cNvSpPr txBox="1"/>
          <p:nvPr>
            <p:ph type="title"/>
          </p:nvPr>
        </p:nvSpPr>
        <p:spPr>
          <a:xfrm>
            <a:off x="1353550" y="1680750"/>
            <a:ext cx="6739800" cy="16461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sz="5000">
                <a:solidFill>
                  <a:schemeClr val="dk1"/>
                </a:solidFill>
              </a:rPr>
              <a:t>4. Recap </a:t>
            </a:r>
            <a:r>
              <a:rPr lang="en" sz="5000">
                <a:solidFill>
                  <a:schemeClr val="dk1"/>
                </a:solidFill>
              </a:rPr>
              <a:t>of the analysis of Colourmix</a:t>
            </a:r>
            <a:endParaRPr sz="5000">
              <a:solidFill>
                <a:schemeClr val="dk1"/>
              </a:solidFill>
            </a:endParaRPr>
          </a:p>
        </p:txBody>
      </p:sp>
    </p:spTree>
  </p:cSld>
  <p:clrMapOvr>
    <a:masterClrMapping/>
  </p:clrMapOvr>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35" name="Shape 435"/>
        <p:cNvGrpSpPr/>
        <p:nvPr/>
      </p:nvGrpSpPr>
      <p:grpSpPr>
        <a:xfrm>
          <a:off x="0" y="0"/>
          <a:ext cx="0" cy="0"/>
          <a:chOff x="0" y="0"/>
          <a:chExt cx="0" cy="0"/>
        </a:xfrm>
      </p:grpSpPr>
      <p:sp>
        <p:nvSpPr>
          <p:cNvPr id="436" name="Google Shape;436;p43"/>
          <p:cNvSpPr txBox="1"/>
          <p:nvPr>
            <p:ph type="title"/>
          </p:nvPr>
        </p:nvSpPr>
        <p:spPr>
          <a:xfrm>
            <a:off x="819150" y="341525"/>
            <a:ext cx="7505700" cy="9546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SWOT Analysis on Colourmix</a:t>
            </a:r>
            <a:endParaRPr/>
          </a:p>
        </p:txBody>
      </p:sp>
      <p:graphicFrame>
        <p:nvGraphicFramePr>
          <p:cNvPr id="437" name="Google Shape;437;p43"/>
          <p:cNvGraphicFramePr/>
          <p:nvPr/>
        </p:nvGraphicFramePr>
        <p:xfrm>
          <a:off x="569775" y="1594788"/>
          <a:ext cx="3000000" cy="3000000"/>
        </p:xfrm>
        <a:graphic>
          <a:graphicData uri="http://schemas.openxmlformats.org/drawingml/2006/table">
            <a:tbl>
              <a:tblPr>
                <a:noFill/>
                <a:tableStyleId>{0139CC4F-8A50-475C-9678-4CD7B68DC63F}</a:tableStyleId>
              </a:tblPr>
              <a:tblGrid>
                <a:gridCol w="2691400"/>
                <a:gridCol w="2691400"/>
                <a:gridCol w="2691400"/>
              </a:tblGrid>
              <a:tr h="321375">
                <a:tc>
                  <a:txBody>
                    <a:bodyPr/>
                    <a:lstStyle/>
                    <a:p>
                      <a:pPr indent="0" lvl="0" marL="0" rtl="0" algn="l">
                        <a:spcBef>
                          <a:spcPts val="0"/>
                        </a:spcBef>
                        <a:spcAft>
                          <a:spcPts val="0"/>
                        </a:spcAft>
                        <a:buNone/>
                      </a:pPr>
                      <a:r>
                        <a:rPr lang="en" sz="900"/>
                        <a:t>Table</a:t>
                      </a:r>
                      <a:r>
                        <a:rPr lang="en" sz="900"/>
                        <a:t> 4.1 SWOT analysis</a:t>
                      </a:r>
                      <a:endParaRPr sz="900"/>
                    </a:p>
                  </a:txBody>
                  <a:tcPr marT="91425" marB="91425" marR="91425" marL="91425">
                    <a:solidFill>
                      <a:srgbClr val="D5A6BD"/>
                    </a:solidFill>
                  </a:tcPr>
                </a:tc>
                <a:tc>
                  <a:txBody>
                    <a:bodyPr/>
                    <a:lstStyle/>
                    <a:p>
                      <a:pPr indent="0" lvl="0" marL="0" rtl="0" algn="l">
                        <a:spcBef>
                          <a:spcPts val="0"/>
                        </a:spcBef>
                        <a:spcAft>
                          <a:spcPts val="0"/>
                        </a:spcAft>
                        <a:buNone/>
                      </a:pPr>
                      <a:r>
                        <a:t/>
                      </a:r>
                      <a:endParaRPr sz="900"/>
                    </a:p>
                  </a:txBody>
                  <a:tcPr marT="91425" marB="91425" marR="91425" marL="91425">
                    <a:solidFill>
                      <a:srgbClr val="D5A6BD"/>
                    </a:solidFill>
                  </a:tcPr>
                </a:tc>
                <a:tc>
                  <a:txBody>
                    <a:bodyPr/>
                    <a:lstStyle/>
                    <a:p>
                      <a:pPr indent="0" lvl="0" marL="0" rtl="0" algn="l">
                        <a:spcBef>
                          <a:spcPts val="0"/>
                        </a:spcBef>
                        <a:spcAft>
                          <a:spcPts val="0"/>
                        </a:spcAft>
                        <a:buNone/>
                      </a:pPr>
                      <a:r>
                        <a:t/>
                      </a:r>
                      <a:endParaRPr sz="900"/>
                    </a:p>
                  </a:txBody>
                  <a:tcPr marT="91425" marB="91425" marR="91425" marL="91425">
                    <a:solidFill>
                      <a:srgbClr val="D5A6BD"/>
                    </a:solidFill>
                  </a:tcPr>
                </a:tc>
              </a:tr>
              <a:tr h="276375">
                <a:tc>
                  <a:txBody>
                    <a:bodyPr/>
                    <a:lstStyle/>
                    <a:p>
                      <a:pPr indent="0" lvl="0" marL="0" rtl="0" algn="l">
                        <a:spcBef>
                          <a:spcPts val="0"/>
                        </a:spcBef>
                        <a:spcAft>
                          <a:spcPts val="0"/>
                        </a:spcAft>
                        <a:buNone/>
                      </a:pPr>
                      <a:r>
                        <a:rPr b="1" lang="en" sz="900"/>
                        <a:t>Internal</a:t>
                      </a:r>
                      <a:endParaRPr b="1" sz="900"/>
                    </a:p>
                  </a:txBody>
                  <a:tcPr marT="91425" marB="91425" marR="91425" marL="91425">
                    <a:solidFill>
                      <a:schemeClr val="lt2"/>
                    </a:solidFill>
                  </a:tcPr>
                </a:tc>
                <a:tc>
                  <a:txBody>
                    <a:bodyPr/>
                    <a:lstStyle/>
                    <a:p>
                      <a:pPr indent="0" lvl="0" marL="0" rtl="0" algn="l">
                        <a:spcBef>
                          <a:spcPts val="0"/>
                        </a:spcBef>
                        <a:spcAft>
                          <a:spcPts val="0"/>
                        </a:spcAft>
                        <a:buNone/>
                      </a:pPr>
                      <a:r>
                        <a:rPr b="1" lang="en" sz="900"/>
                        <a:t>Strength</a:t>
                      </a:r>
                      <a:endParaRPr b="1" sz="900"/>
                    </a:p>
                  </a:txBody>
                  <a:tcPr marT="91425" marB="91425" marR="91425" marL="91425">
                    <a:solidFill>
                      <a:schemeClr val="lt2"/>
                    </a:solidFill>
                  </a:tcPr>
                </a:tc>
                <a:tc>
                  <a:txBody>
                    <a:bodyPr/>
                    <a:lstStyle/>
                    <a:p>
                      <a:pPr indent="0" lvl="0" marL="0" rtl="0" algn="l">
                        <a:spcBef>
                          <a:spcPts val="0"/>
                        </a:spcBef>
                        <a:spcAft>
                          <a:spcPts val="0"/>
                        </a:spcAft>
                        <a:buNone/>
                      </a:pPr>
                      <a:r>
                        <a:rPr b="1" lang="en" sz="900"/>
                        <a:t>Weakness</a:t>
                      </a:r>
                      <a:endParaRPr b="1" sz="900"/>
                    </a:p>
                  </a:txBody>
                  <a:tcPr marT="91425" marB="91425" marR="91425" marL="91425">
                    <a:solidFill>
                      <a:schemeClr val="lt2"/>
                    </a:solidFill>
                  </a:tcPr>
                </a:tc>
              </a:tr>
              <a:tr h="734600">
                <a:tc>
                  <a:txBody>
                    <a:bodyPr/>
                    <a:lstStyle/>
                    <a:p>
                      <a:pPr indent="0" lvl="0" marL="0" rtl="0" algn="l">
                        <a:spcBef>
                          <a:spcPts val="0"/>
                        </a:spcBef>
                        <a:spcAft>
                          <a:spcPts val="0"/>
                        </a:spcAft>
                        <a:buNone/>
                      </a:pPr>
                      <a:r>
                        <a:t/>
                      </a:r>
                      <a:endParaRPr sz="900"/>
                    </a:p>
                  </a:txBody>
                  <a:tcPr marT="91425" marB="91425" marR="91425" marL="91425">
                    <a:solidFill>
                      <a:srgbClr val="D5A6BD"/>
                    </a:solidFill>
                  </a:tcPr>
                </a:tc>
                <a:tc>
                  <a:txBody>
                    <a:bodyPr/>
                    <a:lstStyle/>
                    <a:p>
                      <a:pPr indent="-285750" lvl="0" marL="457200" rtl="0" algn="l">
                        <a:spcBef>
                          <a:spcPts val="0"/>
                        </a:spcBef>
                        <a:spcAft>
                          <a:spcPts val="0"/>
                        </a:spcAft>
                        <a:buClr>
                          <a:srgbClr val="030303"/>
                        </a:buClr>
                        <a:buSzPts val="900"/>
                        <a:buChar char="●"/>
                      </a:pPr>
                      <a:r>
                        <a:rPr lang="en" sz="900">
                          <a:solidFill>
                            <a:srgbClr val="030303"/>
                          </a:solidFill>
                        </a:rPr>
                        <a:t>High product variety (over 1,000 brands) (Colourmix, 2021)</a:t>
                      </a:r>
                      <a:endParaRPr sz="900">
                        <a:solidFill>
                          <a:srgbClr val="030303"/>
                        </a:solidFill>
                      </a:endParaRPr>
                    </a:p>
                    <a:p>
                      <a:pPr indent="-285750" lvl="0" marL="457200" rtl="0" algn="l">
                        <a:spcBef>
                          <a:spcPts val="0"/>
                        </a:spcBef>
                        <a:spcAft>
                          <a:spcPts val="0"/>
                        </a:spcAft>
                        <a:buClr>
                          <a:srgbClr val="030303"/>
                        </a:buClr>
                        <a:buSzPts val="900"/>
                        <a:buChar char="●"/>
                      </a:pPr>
                      <a:r>
                        <a:rPr lang="en" sz="900">
                          <a:solidFill>
                            <a:srgbClr val="030303"/>
                          </a:solidFill>
                        </a:rPr>
                        <a:t>Well known brand (18 years history) </a:t>
                      </a:r>
                      <a:r>
                        <a:rPr lang="en" sz="900">
                          <a:solidFill>
                            <a:srgbClr val="030303"/>
                          </a:solidFill>
                        </a:rPr>
                        <a:t>(Colourmix, 2021)</a:t>
                      </a:r>
                      <a:endParaRPr sz="900">
                        <a:solidFill>
                          <a:srgbClr val="030303"/>
                        </a:solidFill>
                      </a:endParaRPr>
                    </a:p>
                  </a:txBody>
                  <a:tcPr marT="91425" marB="91425" marR="91425" marL="91425">
                    <a:solidFill>
                      <a:srgbClr val="D5A6BD"/>
                    </a:solidFill>
                  </a:tcPr>
                </a:tc>
                <a:tc>
                  <a:txBody>
                    <a:bodyPr/>
                    <a:lstStyle/>
                    <a:p>
                      <a:pPr indent="-285750" lvl="0" marL="457200" rtl="0" algn="l">
                        <a:spcBef>
                          <a:spcPts val="0"/>
                        </a:spcBef>
                        <a:spcAft>
                          <a:spcPts val="0"/>
                        </a:spcAft>
                        <a:buClr>
                          <a:srgbClr val="030303"/>
                        </a:buClr>
                        <a:buSzPts val="900"/>
                        <a:buChar char="●"/>
                      </a:pPr>
                      <a:r>
                        <a:rPr lang="en" sz="900">
                          <a:solidFill>
                            <a:srgbClr val="030303"/>
                          </a:solidFill>
                        </a:rPr>
                        <a:t>Less retail stores (Colourmix: 50 vs SaSa: 75) </a:t>
                      </a:r>
                      <a:r>
                        <a:rPr lang="en" sz="900">
                          <a:solidFill>
                            <a:srgbClr val="030303"/>
                          </a:solidFill>
                        </a:rPr>
                        <a:t>(SaSa, 2022)</a:t>
                      </a:r>
                      <a:endParaRPr sz="900">
                        <a:solidFill>
                          <a:srgbClr val="030303"/>
                        </a:solidFill>
                      </a:endParaRPr>
                    </a:p>
                    <a:p>
                      <a:pPr indent="-285750" lvl="0" marL="457200" rtl="0" algn="l">
                        <a:spcBef>
                          <a:spcPts val="0"/>
                        </a:spcBef>
                        <a:spcAft>
                          <a:spcPts val="0"/>
                        </a:spcAft>
                        <a:buClr>
                          <a:srgbClr val="030303"/>
                        </a:buClr>
                        <a:buSzPts val="900"/>
                        <a:buChar char="●"/>
                      </a:pPr>
                      <a:r>
                        <a:rPr lang="en" sz="900">
                          <a:solidFill>
                            <a:srgbClr val="030303"/>
                          </a:solidFill>
                        </a:rPr>
                        <a:t>Lack developing on digital marketing</a:t>
                      </a:r>
                      <a:endParaRPr sz="900">
                        <a:solidFill>
                          <a:srgbClr val="030303"/>
                        </a:solidFill>
                      </a:endParaRPr>
                    </a:p>
                  </a:txBody>
                  <a:tcPr marT="91425" marB="91425" marR="91425" marL="91425">
                    <a:solidFill>
                      <a:srgbClr val="D5A6BD"/>
                    </a:solidFill>
                  </a:tcPr>
                </a:tc>
              </a:tr>
              <a:tr h="276375">
                <a:tc>
                  <a:txBody>
                    <a:bodyPr/>
                    <a:lstStyle/>
                    <a:p>
                      <a:pPr indent="0" lvl="0" marL="0" rtl="0" algn="l">
                        <a:spcBef>
                          <a:spcPts val="0"/>
                        </a:spcBef>
                        <a:spcAft>
                          <a:spcPts val="0"/>
                        </a:spcAft>
                        <a:buNone/>
                      </a:pPr>
                      <a:r>
                        <a:rPr b="1" lang="en" sz="900"/>
                        <a:t>External</a:t>
                      </a:r>
                      <a:endParaRPr b="1" sz="900"/>
                    </a:p>
                  </a:txBody>
                  <a:tcPr marT="91425" marB="91425" marR="91425" marL="91425">
                    <a:solidFill>
                      <a:schemeClr val="lt2"/>
                    </a:solidFill>
                  </a:tcPr>
                </a:tc>
                <a:tc>
                  <a:txBody>
                    <a:bodyPr/>
                    <a:lstStyle/>
                    <a:p>
                      <a:pPr indent="0" lvl="0" marL="0" rtl="0" algn="l">
                        <a:spcBef>
                          <a:spcPts val="0"/>
                        </a:spcBef>
                        <a:spcAft>
                          <a:spcPts val="0"/>
                        </a:spcAft>
                        <a:buNone/>
                      </a:pPr>
                      <a:r>
                        <a:rPr b="1" lang="en" sz="900">
                          <a:solidFill>
                            <a:srgbClr val="030303"/>
                          </a:solidFill>
                        </a:rPr>
                        <a:t>Opportunities</a:t>
                      </a:r>
                      <a:endParaRPr b="1" sz="900">
                        <a:solidFill>
                          <a:srgbClr val="030303"/>
                        </a:solidFill>
                      </a:endParaRPr>
                    </a:p>
                  </a:txBody>
                  <a:tcPr marT="91425" marB="91425" marR="91425" marL="91425">
                    <a:solidFill>
                      <a:schemeClr val="lt2"/>
                    </a:solidFill>
                  </a:tcPr>
                </a:tc>
                <a:tc>
                  <a:txBody>
                    <a:bodyPr/>
                    <a:lstStyle/>
                    <a:p>
                      <a:pPr indent="0" lvl="0" marL="0" rtl="0" algn="l">
                        <a:spcBef>
                          <a:spcPts val="0"/>
                        </a:spcBef>
                        <a:spcAft>
                          <a:spcPts val="0"/>
                        </a:spcAft>
                        <a:buNone/>
                      </a:pPr>
                      <a:r>
                        <a:rPr b="1" lang="en" sz="900">
                          <a:solidFill>
                            <a:srgbClr val="030303"/>
                          </a:solidFill>
                        </a:rPr>
                        <a:t>Threats</a:t>
                      </a:r>
                      <a:endParaRPr b="1" sz="900">
                        <a:solidFill>
                          <a:srgbClr val="030303"/>
                        </a:solidFill>
                      </a:endParaRPr>
                    </a:p>
                  </a:txBody>
                  <a:tcPr marT="91425" marB="91425" marR="91425" marL="91425">
                    <a:solidFill>
                      <a:schemeClr val="lt2"/>
                    </a:solidFill>
                  </a:tcPr>
                </a:tc>
              </a:tr>
              <a:tr h="853375">
                <a:tc>
                  <a:txBody>
                    <a:bodyPr/>
                    <a:lstStyle/>
                    <a:p>
                      <a:pPr indent="0" lvl="0" marL="0" rtl="0" algn="l">
                        <a:spcBef>
                          <a:spcPts val="0"/>
                        </a:spcBef>
                        <a:spcAft>
                          <a:spcPts val="0"/>
                        </a:spcAft>
                        <a:buNone/>
                      </a:pPr>
                      <a:r>
                        <a:t/>
                      </a:r>
                      <a:endParaRPr sz="900"/>
                    </a:p>
                  </a:txBody>
                  <a:tcPr marT="91425" marB="91425" marR="91425" marL="91425">
                    <a:solidFill>
                      <a:srgbClr val="D5A6BD"/>
                    </a:solidFill>
                  </a:tcPr>
                </a:tc>
                <a:tc>
                  <a:txBody>
                    <a:bodyPr/>
                    <a:lstStyle/>
                    <a:p>
                      <a:pPr indent="-285750" lvl="0" marL="457200" rtl="0" algn="l">
                        <a:spcBef>
                          <a:spcPts val="0"/>
                        </a:spcBef>
                        <a:spcAft>
                          <a:spcPts val="0"/>
                        </a:spcAft>
                        <a:buClr>
                          <a:srgbClr val="030303"/>
                        </a:buClr>
                        <a:buSzPts val="900"/>
                        <a:buChar char="●"/>
                      </a:pPr>
                      <a:r>
                        <a:rPr lang="en" sz="900">
                          <a:solidFill>
                            <a:srgbClr val="030303"/>
                          </a:solidFill>
                        </a:rPr>
                        <a:t>Growing trend in cosmetic industry (</a:t>
                      </a:r>
                      <a:r>
                        <a:rPr lang="en" sz="900">
                          <a:solidFill>
                            <a:srgbClr val="030303"/>
                          </a:solidFill>
                        </a:rPr>
                        <a:t>The International Trade Administration, 2022)</a:t>
                      </a:r>
                      <a:endParaRPr sz="900">
                        <a:solidFill>
                          <a:srgbClr val="030303"/>
                        </a:solidFill>
                      </a:endParaRPr>
                    </a:p>
                    <a:p>
                      <a:pPr indent="-285750" lvl="0" marL="457200" rtl="0" algn="l">
                        <a:spcBef>
                          <a:spcPts val="0"/>
                        </a:spcBef>
                        <a:spcAft>
                          <a:spcPts val="0"/>
                        </a:spcAft>
                        <a:buClr>
                          <a:srgbClr val="030303"/>
                        </a:buClr>
                        <a:buSzPts val="900"/>
                        <a:buChar char="●"/>
                      </a:pPr>
                      <a:r>
                        <a:rPr lang="en" sz="900">
                          <a:solidFill>
                            <a:srgbClr val="030303"/>
                          </a:solidFill>
                        </a:rPr>
                        <a:t>Increasing trend in cosmetic e-commerce sales (Statista, 2020)</a:t>
                      </a:r>
                      <a:endParaRPr sz="900">
                        <a:solidFill>
                          <a:srgbClr val="030303"/>
                        </a:solidFill>
                      </a:endParaRPr>
                    </a:p>
                    <a:p>
                      <a:pPr indent="-285750" lvl="0" marL="457200" rtl="0" algn="l">
                        <a:spcBef>
                          <a:spcPts val="0"/>
                        </a:spcBef>
                        <a:spcAft>
                          <a:spcPts val="0"/>
                        </a:spcAft>
                        <a:buClr>
                          <a:srgbClr val="030303"/>
                        </a:buClr>
                        <a:buSzPts val="900"/>
                        <a:buChar char="●"/>
                      </a:pPr>
                      <a:r>
                        <a:rPr lang="en" sz="900">
                          <a:solidFill>
                            <a:srgbClr val="030303"/>
                          </a:solidFill>
                        </a:rPr>
                        <a:t>2nd consumption vouchers under the Consumption Voucher Scheme in 2022</a:t>
                      </a:r>
                      <a:endParaRPr sz="900">
                        <a:solidFill>
                          <a:srgbClr val="030303"/>
                        </a:solidFill>
                      </a:endParaRPr>
                    </a:p>
                  </a:txBody>
                  <a:tcPr marT="91425" marB="91425" marR="91425" marL="91425">
                    <a:solidFill>
                      <a:srgbClr val="D5A6BD"/>
                    </a:solidFill>
                  </a:tcPr>
                </a:tc>
                <a:tc>
                  <a:txBody>
                    <a:bodyPr/>
                    <a:lstStyle/>
                    <a:p>
                      <a:pPr indent="-285750" lvl="0" marL="457200" rtl="0" algn="l">
                        <a:spcBef>
                          <a:spcPts val="0"/>
                        </a:spcBef>
                        <a:spcAft>
                          <a:spcPts val="0"/>
                        </a:spcAft>
                        <a:buClr>
                          <a:srgbClr val="030303"/>
                        </a:buClr>
                        <a:buSzPts val="900"/>
                        <a:buChar char="●"/>
                      </a:pPr>
                      <a:r>
                        <a:rPr lang="en" sz="900">
                          <a:solidFill>
                            <a:srgbClr val="030303"/>
                          </a:solidFill>
                        </a:rPr>
                        <a:t>Number of </a:t>
                      </a:r>
                      <a:r>
                        <a:rPr lang="en" sz="900">
                          <a:solidFill>
                            <a:srgbClr val="030303"/>
                          </a:solidFill>
                        </a:rPr>
                        <a:t>visitors</a:t>
                      </a:r>
                      <a:r>
                        <a:rPr lang="en" sz="900">
                          <a:solidFill>
                            <a:srgbClr val="030303"/>
                          </a:solidFill>
                        </a:rPr>
                        <a:t> drop due to pandemic impact on COVID19 (Hong Kong Tourism Board, 2022)</a:t>
                      </a:r>
                      <a:endParaRPr sz="900">
                        <a:solidFill>
                          <a:srgbClr val="030303"/>
                        </a:solidFill>
                      </a:endParaRPr>
                    </a:p>
                  </a:txBody>
                  <a:tcPr marT="91425" marB="91425" marR="91425" marL="91425">
                    <a:solidFill>
                      <a:srgbClr val="D5A6BD"/>
                    </a:solidFill>
                  </a:tcPr>
                </a:tc>
              </a:tr>
            </a:tbl>
          </a:graphicData>
        </a:graphic>
      </p:graphicFrame>
      <p:sp>
        <p:nvSpPr>
          <p:cNvPr id="438" name="Google Shape;438;p43"/>
          <p:cNvSpPr txBox="1"/>
          <p:nvPr/>
        </p:nvSpPr>
        <p:spPr>
          <a:xfrm>
            <a:off x="980150" y="998825"/>
            <a:ext cx="7663800" cy="523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100">
                <a:solidFill>
                  <a:srgbClr val="202122"/>
                </a:solidFill>
                <a:highlight>
                  <a:srgbClr val="FFFFFF"/>
                </a:highlight>
              </a:rPr>
              <a:t>SWOT analysis means a </a:t>
            </a:r>
            <a:r>
              <a:rPr lang="en" sz="1100">
                <a:solidFill>
                  <a:srgbClr val="FF0000"/>
                </a:solidFill>
                <a:highlight>
                  <a:srgbClr val="FFFFFF"/>
                </a:highlight>
              </a:rPr>
              <a:t>strategic planning</a:t>
            </a:r>
            <a:r>
              <a:rPr lang="en" sz="1100">
                <a:solidFill>
                  <a:srgbClr val="202122"/>
                </a:solidFill>
                <a:highlight>
                  <a:srgbClr val="FFFFFF"/>
                </a:highlight>
              </a:rPr>
              <a:t> and </a:t>
            </a:r>
            <a:r>
              <a:rPr lang="en" sz="1100">
                <a:solidFill>
                  <a:srgbClr val="FF0000"/>
                </a:solidFill>
                <a:highlight>
                  <a:srgbClr val="FFFFFF"/>
                </a:highlight>
              </a:rPr>
              <a:t>strategic management</a:t>
            </a:r>
            <a:r>
              <a:rPr lang="en" sz="1100">
                <a:solidFill>
                  <a:srgbClr val="202122"/>
                </a:solidFill>
                <a:highlight>
                  <a:srgbClr val="FFFFFF"/>
                </a:highlight>
              </a:rPr>
              <a:t> technique which can help us to identify Strengths, Weaknesses, Opportunities, and Threats on the </a:t>
            </a:r>
            <a:r>
              <a:rPr lang="en" sz="1100">
                <a:solidFill>
                  <a:srgbClr val="202122"/>
                </a:solidFill>
                <a:highlight>
                  <a:srgbClr val="FFFFFF"/>
                </a:highlight>
              </a:rPr>
              <a:t>project planning</a:t>
            </a:r>
            <a:r>
              <a:rPr lang="en" sz="1100"/>
              <a:t> or </a:t>
            </a:r>
            <a:r>
              <a:rPr lang="en" sz="1100">
                <a:highlight>
                  <a:srgbClr val="FFFFFF"/>
                </a:highlight>
              </a:rPr>
              <a:t>business</a:t>
            </a:r>
            <a:r>
              <a:rPr lang="en" sz="1100">
                <a:solidFill>
                  <a:srgbClr val="202122"/>
                </a:solidFill>
                <a:highlight>
                  <a:srgbClr val="FFFFFF"/>
                </a:highlight>
              </a:rPr>
              <a:t> competition (</a:t>
            </a:r>
            <a:r>
              <a:rPr lang="en" sz="1100">
                <a:solidFill>
                  <a:srgbClr val="222222"/>
                </a:solidFill>
                <a:highlight>
                  <a:srgbClr val="FFFFFF"/>
                </a:highlight>
              </a:rPr>
              <a:t>Weihrich, 1982).</a:t>
            </a:r>
            <a:endParaRPr sz="1100">
              <a:latin typeface="Calibri"/>
              <a:ea typeface="Calibri"/>
              <a:cs typeface="Calibri"/>
              <a:sym typeface="Calibri"/>
            </a:endParaRPr>
          </a:p>
        </p:txBody>
      </p:sp>
      <p:sp>
        <p:nvSpPr>
          <p:cNvPr id="439" name="Google Shape;439;p43"/>
          <p:cNvSpPr txBox="1"/>
          <p:nvPr/>
        </p:nvSpPr>
        <p:spPr>
          <a:xfrm>
            <a:off x="6245000" y="4723425"/>
            <a:ext cx="2604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a:latin typeface="Calibri"/>
              <a:ea typeface="Calibri"/>
              <a:cs typeface="Calibri"/>
              <a:sym typeface="Calibri"/>
            </a:endParaRPr>
          </a:p>
        </p:txBody>
      </p:sp>
      <p:sp>
        <p:nvSpPr>
          <p:cNvPr id="440" name="Google Shape;440;p43"/>
          <p:cNvSpPr txBox="1"/>
          <p:nvPr/>
        </p:nvSpPr>
        <p:spPr>
          <a:xfrm>
            <a:off x="6341350" y="4629075"/>
            <a:ext cx="2569500" cy="3693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200">
                <a:latin typeface="Calibri"/>
                <a:ea typeface="Calibri"/>
                <a:cs typeface="Calibri"/>
                <a:sym typeface="Calibri"/>
              </a:rPr>
              <a:t>Source: Constructed by the Author</a:t>
            </a:r>
            <a:endParaRPr sz="1200">
              <a:latin typeface="Calibri"/>
              <a:ea typeface="Calibri"/>
              <a:cs typeface="Calibri"/>
              <a:sym typeface="Calibri"/>
            </a:endParaRPr>
          </a:p>
        </p:txBody>
      </p:sp>
    </p:spTree>
  </p:cSld>
  <p:clrMapOvr>
    <a:masterClrMapping/>
  </p:clrMapOvr>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44" name="Shape 444"/>
        <p:cNvGrpSpPr/>
        <p:nvPr/>
      </p:nvGrpSpPr>
      <p:grpSpPr>
        <a:xfrm>
          <a:off x="0" y="0"/>
          <a:ext cx="0" cy="0"/>
          <a:chOff x="0" y="0"/>
          <a:chExt cx="0" cy="0"/>
        </a:xfrm>
      </p:grpSpPr>
      <p:sp>
        <p:nvSpPr>
          <p:cNvPr id="445" name="Google Shape;445;p44"/>
          <p:cNvSpPr txBox="1"/>
          <p:nvPr>
            <p:ph type="title"/>
          </p:nvPr>
        </p:nvSpPr>
        <p:spPr>
          <a:xfrm>
            <a:off x="632450" y="854925"/>
            <a:ext cx="7505700" cy="9546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sz="3200">
                <a:solidFill>
                  <a:srgbClr val="AF7B51"/>
                </a:solidFill>
              </a:rPr>
              <a:t>       Recap </a:t>
            </a:r>
            <a:r>
              <a:rPr lang="en" sz="3200">
                <a:solidFill>
                  <a:srgbClr val="AF7B51"/>
                </a:solidFill>
              </a:rPr>
              <a:t>of the analysis of Colourmix</a:t>
            </a:r>
            <a:endParaRPr sz="3200">
              <a:solidFill>
                <a:srgbClr val="AF7B51"/>
              </a:solidFill>
            </a:endParaRPr>
          </a:p>
          <a:p>
            <a:pPr indent="0" lvl="0" marL="0" rtl="0" algn="l">
              <a:spcBef>
                <a:spcPts val="0"/>
              </a:spcBef>
              <a:spcAft>
                <a:spcPts val="0"/>
              </a:spcAft>
              <a:buNone/>
            </a:pPr>
            <a:r>
              <a:t/>
            </a:r>
            <a:endParaRPr/>
          </a:p>
        </p:txBody>
      </p:sp>
      <p:sp>
        <p:nvSpPr>
          <p:cNvPr id="446" name="Google Shape;446;p44"/>
          <p:cNvSpPr txBox="1"/>
          <p:nvPr>
            <p:ph idx="1" type="body"/>
          </p:nvPr>
        </p:nvSpPr>
        <p:spPr>
          <a:xfrm>
            <a:off x="837825" y="1617325"/>
            <a:ext cx="7871700" cy="3050100"/>
          </a:xfrm>
          <a:prstGeom prst="rect">
            <a:avLst/>
          </a:prstGeom>
        </p:spPr>
        <p:txBody>
          <a:bodyPr anchorCtr="0" anchor="t" bIns="91425" lIns="91425" spcFirstLastPara="1" rIns="91425" wrap="square" tIns="91425">
            <a:noAutofit/>
          </a:bodyPr>
          <a:lstStyle/>
          <a:p>
            <a:pPr indent="-323850" lvl="0" marL="457200" rtl="0" algn="l">
              <a:spcBef>
                <a:spcPts val="0"/>
              </a:spcBef>
              <a:spcAft>
                <a:spcPts val="0"/>
              </a:spcAft>
              <a:buSzPts val="1500"/>
              <a:buChar char="➢"/>
            </a:pPr>
            <a:r>
              <a:rPr lang="en" sz="1500"/>
              <a:t>Colourmix is targeting </a:t>
            </a:r>
            <a:r>
              <a:rPr b="1" lang="en" sz="1500"/>
              <a:t>female market</a:t>
            </a:r>
            <a:r>
              <a:rPr lang="en" sz="1500"/>
              <a:t> with the positioning of </a:t>
            </a:r>
            <a:r>
              <a:rPr b="1" lang="en" sz="1500"/>
              <a:t>medium price and medium level of service quality. </a:t>
            </a:r>
            <a:endParaRPr b="1" sz="1500"/>
          </a:p>
          <a:p>
            <a:pPr indent="-323850" lvl="0" marL="457200" rtl="0" algn="l">
              <a:spcBef>
                <a:spcPts val="0"/>
              </a:spcBef>
              <a:spcAft>
                <a:spcPts val="0"/>
              </a:spcAft>
              <a:buSzPts val="1500"/>
              <a:buChar char="➢"/>
            </a:pPr>
            <a:r>
              <a:rPr lang="en" sz="1500"/>
              <a:t>Colourmix provides cosmetic product with multi-brands and multi-product lines while the </a:t>
            </a:r>
            <a:r>
              <a:rPr b="1" lang="en" sz="1500"/>
              <a:t>price is relatively lower</a:t>
            </a:r>
            <a:r>
              <a:rPr lang="en" sz="1500"/>
              <a:t> to its competitors (i.e. Sasa and Bonjour). It promotes and distributes through both </a:t>
            </a:r>
            <a:r>
              <a:rPr lang="en" sz="1500"/>
              <a:t>physical</a:t>
            </a:r>
            <a:r>
              <a:rPr lang="en" sz="1500"/>
              <a:t> and online platforms.</a:t>
            </a:r>
            <a:endParaRPr sz="1500"/>
          </a:p>
          <a:p>
            <a:pPr indent="-323850" lvl="0" marL="457200" rtl="0" algn="l">
              <a:spcBef>
                <a:spcPts val="0"/>
              </a:spcBef>
              <a:spcAft>
                <a:spcPts val="0"/>
              </a:spcAft>
              <a:buSzPts val="1500"/>
              <a:buChar char="➢"/>
            </a:pPr>
            <a:r>
              <a:rPr lang="en" sz="1500"/>
              <a:t>Colourmix has </a:t>
            </a:r>
            <a:r>
              <a:rPr b="1" lang="en" sz="1500"/>
              <a:t>weaker financial report</a:t>
            </a:r>
            <a:r>
              <a:rPr lang="en" sz="1500"/>
              <a:t>, </a:t>
            </a:r>
            <a:r>
              <a:rPr b="1" lang="en" sz="1500"/>
              <a:t>fewer presence and followers in social media platforms</a:t>
            </a:r>
            <a:r>
              <a:rPr lang="en" sz="1500"/>
              <a:t> compared to its competitors. Bonjour is especially done well by its business transformation through </a:t>
            </a:r>
            <a:r>
              <a:rPr b="1" lang="en" sz="1500"/>
              <a:t>technology</a:t>
            </a:r>
            <a:r>
              <a:rPr b="1" lang="en" sz="1500"/>
              <a:t> </a:t>
            </a:r>
            <a:r>
              <a:rPr lang="en" sz="1500"/>
              <a:t>(Bonjour Holdings Ltd, 2022).</a:t>
            </a:r>
            <a:endParaRPr sz="1500"/>
          </a:p>
          <a:p>
            <a:pPr indent="-323850" lvl="0" marL="457200" rtl="0" algn="l">
              <a:spcBef>
                <a:spcPts val="0"/>
              </a:spcBef>
              <a:spcAft>
                <a:spcPts val="0"/>
              </a:spcAft>
              <a:buSzPts val="1500"/>
              <a:buChar char="➢"/>
            </a:pPr>
            <a:r>
              <a:rPr lang="en" sz="1500"/>
              <a:t>The competitive environment is still </a:t>
            </a:r>
            <a:r>
              <a:rPr b="1" lang="en" sz="1500"/>
              <a:t>favourable </a:t>
            </a:r>
            <a:r>
              <a:rPr lang="en" sz="1500"/>
              <a:t>to Colourmix and it should be staying in the market and drive sales growth with the following recommendations. </a:t>
            </a:r>
            <a:endParaRPr sz="1500"/>
          </a:p>
          <a:p>
            <a:pPr indent="0" lvl="0" marL="0" rtl="0" algn="l">
              <a:spcBef>
                <a:spcPts val="1200"/>
              </a:spcBef>
              <a:spcAft>
                <a:spcPts val="1200"/>
              </a:spcAft>
              <a:buNone/>
            </a:pPr>
            <a:r>
              <a:t/>
            </a:r>
            <a:endParaRPr/>
          </a:p>
        </p:txBody>
      </p:sp>
    </p:spTree>
  </p:cSld>
  <p:clrMapOvr>
    <a:masterClrMapping/>
  </p:clrMapOvr>
</p:sld>
</file>

<file path=ppt/slides/slide3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C27BA0"/>
        </a:solidFill>
      </p:bgPr>
    </p:bg>
    <p:spTree>
      <p:nvGrpSpPr>
        <p:cNvPr id="450" name="Shape 450"/>
        <p:cNvGrpSpPr/>
        <p:nvPr/>
      </p:nvGrpSpPr>
      <p:grpSpPr>
        <a:xfrm>
          <a:off x="0" y="0"/>
          <a:ext cx="0" cy="0"/>
          <a:chOff x="0" y="0"/>
          <a:chExt cx="0" cy="0"/>
        </a:xfrm>
      </p:grpSpPr>
      <p:sp>
        <p:nvSpPr>
          <p:cNvPr id="451" name="Google Shape;451;p45"/>
          <p:cNvSpPr txBox="1"/>
          <p:nvPr>
            <p:ph type="title"/>
          </p:nvPr>
        </p:nvSpPr>
        <p:spPr>
          <a:xfrm>
            <a:off x="1636624" y="1748700"/>
            <a:ext cx="6055200" cy="16461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sz="5000">
                <a:solidFill>
                  <a:schemeClr val="dk1"/>
                </a:solidFill>
              </a:rPr>
              <a:t>5. </a:t>
            </a:r>
            <a:r>
              <a:rPr lang="en" sz="5000">
                <a:solidFill>
                  <a:schemeClr val="dk1"/>
                </a:solidFill>
              </a:rPr>
              <a:t>Recommendation for Colourmix </a:t>
            </a:r>
            <a:endParaRPr sz="5000">
              <a:solidFill>
                <a:schemeClr val="dk1"/>
              </a:solidFill>
            </a:endParaRPr>
          </a:p>
        </p:txBody>
      </p:sp>
    </p:spTree>
  </p:cSld>
  <p:clrMapOvr>
    <a:masterClrMapping/>
  </p:clrMapOvr>
</p:sld>
</file>

<file path=ppt/slides/slide3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55" name="Shape 455"/>
        <p:cNvGrpSpPr/>
        <p:nvPr/>
      </p:nvGrpSpPr>
      <p:grpSpPr>
        <a:xfrm>
          <a:off x="0" y="0"/>
          <a:ext cx="0" cy="0"/>
          <a:chOff x="0" y="0"/>
          <a:chExt cx="0" cy="0"/>
        </a:xfrm>
      </p:grpSpPr>
      <p:sp>
        <p:nvSpPr>
          <p:cNvPr id="456" name="Google Shape;456;p46"/>
          <p:cNvSpPr txBox="1"/>
          <p:nvPr>
            <p:ph type="title"/>
          </p:nvPr>
        </p:nvSpPr>
        <p:spPr>
          <a:xfrm>
            <a:off x="392250" y="294825"/>
            <a:ext cx="7505700" cy="9546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SzPts val="990"/>
              <a:buNone/>
            </a:pPr>
            <a:r>
              <a:rPr lang="en"/>
              <a:t>5. Recommendation for Colourmix</a:t>
            </a:r>
            <a:endParaRPr/>
          </a:p>
          <a:p>
            <a:pPr indent="0" lvl="0" marL="0" rtl="0" algn="l">
              <a:spcBef>
                <a:spcPts val="0"/>
              </a:spcBef>
              <a:spcAft>
                <a:spcPts val="0"/>
              </a:spcAft>
              <a:buSzPts val="990"/>
              <a:buNone/>
            </a:pPr>
            <a:r>
              <a:t/>
            </a:r>
            <a:endParaRPr sz="2700"/>
          </a:p>
        </p:txBody>
      </p:sp>
      <p:sp>
        <p:nvSpPr>
          <p:cNvPr id="457" name="Google Shape;457;p46"/>
          <p:cNvSpPr txBox="1"/>
          <p:nvPr>
            <p:ph idx="1" type="body"/>
          </p:nvPr>
        </p:nvSpPr>
        <p:spPr>
          <a:xfrm>
            <a:off x="479325" y="1092650"/>
            <a:ext cx="8359200" cy="3327300"/>
          </a:xfrm>
          <a:prstGeom prst="rect">
            <a:avLst/>
          </a:prstGeom>
        </p:spPr>
        <p:txBody>
          <a:bodyPr anchorCtr="0" anchor="t" bIns="91425" lIns="91425" spcFirstLastPara="1" rIns="91425" wrap="square" tIns="91425">
            <a:noAutofit/>
          </a:bodyPr>
          <a:lstStyle/>
          <a:p>
            <a:pPr indent="0" lvl="0" marL="0" rtl="0" algn="l">
              <a:lnSpc>
                <a:spcPct val="105000"/>
              </a:lnSpc>
              <a:spcBef>
                <a:spcPts val="0"/>
              </a:spcBef>
              <a:spcAft>
                <a:spcPts val="0"/>
              </a:spcAft>
              <a:buNone/>
            </a:pPr>
            <a:r>
              <a:rPr b="1" lang="en" sz="1200"/>
              <a:t>Objective : </a:t>
            </a:r>
            <a:r>
              <a:rPr b="1" lang="en" sz="1200"/>
              <a:t> </a:t>
            </a:r>
            <a:endParaRPr b="1" sz="1200"/>
          </a:p>
          <a:p>
            <a:pPr indent="-304800" lvl="0" marL="457200" rtl="0" algn="l">
              <a:lnSpc>
                <a:spcPct val="105000"/>
              </a:lnSpc>
              <a:spcBef>
                <a:spcPts val="1200"/>
              </a:spcBef>
              <a:spcAft>
                <a:spcPts val="0"/>
              </a:spcAft>
              <a:buSzPts val="1200"/>
              <a:buChar char="●"/>
            </a:pPr>
            <a:r>
              <a:rPr b="1" lang="en" sz="1200"/>
              <a:t>Drive sales growth (+15%) in 2023</a:t>
            </a:r>
            <a:endParaRPr b="1" sz="1200"/>
          </a:p>
          <a:p>
            <a:pPr indent="0" lvl="0" marL="0" rtl="0" algn="l">
              <a:lnSpc>
                <a:spcPct val="100000"/>
              </a:lnSpc>
              <a:spcBef>
                <a:spcPts val="1200"/>
              </a:spcBef>
              <a:spcAft>
                <a:spcPts val="0"/>
              </a:spcAft>
              <a:buNone/>
            </a:pPr>
            <a:r>
              <a:rPr b="1" lang="en" sz="1200"/>
              <a:t>Strategies:</a:t>
            </a:r>
            <a:endParaRPr b="1" sz="1200"/>
          </a:p>
          <a:p>
            <a:pPr indent="-304800" lvl="0" marL="457200" rtl="0" algn="l">
              <a:lnSpc>
                <a:spcPct val="100000"/>
              </a:lnSpc>
              <a:spcBef>
                <a:spcPts val="1200"/>
              </a:spcBef>
              <a:spcAft>
                <a:spcPts val="0"/>
              </a:spcAft>
              <a:buClr>
                <a:srgbClr val="000000"/>
              </a:buClr>
              <a:buSzPts val="1200"/>
              <a:buFont typeface="Calibri"/>
              <a:buChar char="●"/>
            </a:pPr>
            <a:r>
              <a:rPr b="1" lang="en" sz="1200"/>
              <a:t>Utilize </a:t>
            </a:r>
            <a:r>
              <a:rPr b="1" lang="en" sz="1200">
                <a:solidFill>
                  <a:schemeClr val="accent6"/>
                </a:solidFill>
              </a:rPr>
              <a:t>digital marketing</a:t>
            </a:r>
            <a:r>
              <a:rPr b="1" lang="en" sz="1200"/>
              <a:t> to drive sales.</a:t>
            </a:r>
            <a:endParaRPr b="1" sz="1200"/>
          </a:p>
          <a:p>
            <a:pPr indent="-304800" lvl="1" marL="914400" rtl="0" algn="l">
              <a:lnSpc>
                <a:spcPct val="100000"/>
              </a:lnSpc>
              <a:spcBef>
                <a:spcPts val="0"/>
              </a:spcBef>
              <a:spcAft>
                <a:spcPts val="0"/>
              </a:spcAft>
              <a:buClr>
                <a:srgbClr val="000000"/>
              </a:buClr>
              <a:buSzPts val="1200"/>
              <a:buFont typeface="Arial"/>
              <a:buChar char="○"/>
            </a:pPr>
            <a:r>
              <a:rPr lang="en" sz="1200"/>
              <a:t>Digital marketing indicates to use digital channels to market products and execute by website, mobile app or social media platforms (Kannan, 2017).</a:t>
            </a:r>
            <a:endParaRPr sz="1200"/>
          </a:p>
          <a:p>
            <a:pPr indent="0" lvl="0" marL="0" rtl="0" algn="l">
              <a:lnSpc>
                <a:spcPct val="100000"/>
              </a:lnSpc>
              <a:spcBef>
                <a:spcPts val="1200"/>
              </a:spcBef>
              <a:spcAft>
                <a:spcPts val="0"/>
              </a:spcAft>
              <a:buNone/>
            </a:pPr>
            <a:r>
              <a:rPr b="1" lang="en" sz="1000">
                <a:solidFill>
                  <a:srgbClr val="000000"/>
                </a:solidFill>
              </a:rPr>
              <a:t>Tactics:</a:t>
            </a:r>
            <a:endParaRPr b="1" sz="1000">
              <a:solidFill>
                <a:srgbClr val="000000"/>
              </a:solidFill>
            </a:endParaRPr>
          </a:p>
          <a:p>
            <a:pPr indent="-292100" lvl="0" marL="457200" rtl="0" algn="l">
              <a:lnSpc>
                <a:spcPct val="100000"/>
              </a:lnSpc>
              <a:spcBef>
                <a:spcPts val="0"/>
              </a:spcBef>
              <a:spcAft>
                <a:spcPts val="0"/>
              </a:spcAft>
              <a:buClr>
                <a:srgbClr val="000000"/>
              </a:buClr>
              <a:buSzPts val="1000"/>
              <a:buFont typeface="Calibri"/>
              <a:buChar char="●"/>
            </a:pPr>
            <a:r>
              <a:rPr b="1" lang="en" sz="1000">
                <a:solidFill>
                  <a:srgbClr val="000000"/>
                </a:solidFill>
              </a:rPr>
              <a:t>Expand E-commerce platform</a:t>
            </a:r>
            <a:endParaRPr sz="1000">
              <a:solidFill>
                <a:srgbClr val="000000"/>
              </a:solidFill>
            </a:endParaRPr>
          </a:p>
          <a:p>
            <a:pPr indent="-285750" lvl="1" marL="914400" rtl="0" algn="l">
              <a:lnSpc>
                <a:spcPct val="130000"/>
              </a:lnSpc>
              <a:spcBef>
                <a:spcPts val="0"/>
              </a:spcBef>
              <a:spcAft>
                <a:spcPts val="0"/>
              </a:spcAft>
              <a:buClr>
                <a:srgbClr val="000000"/>
              </a:buClr>
              <a:buSzPts val="900"/>
              <a:buFont typeface="Arial"/>
              <a:buChar char="○"/>
            </a:pPr>
            <a:r>
              <a:rPr lang="en" sz="900">
                <a:solidFill>
                  <a:srgbClr val="030303"/>
                </a:solidFill>
                <a:latin typeface="Arial"/>
                <a:ea typeface="Arial"/>
                <a:cs typeface="Arial"/>
                <a:sym typeface="Arial"/>
              </a:rPr>
              <a:t>Make use of the social nature in the society and Internet marketing techniques to drive more online sales (Spencer, Harding, and Sheahan, 2014).</a:t>
            </a:r>
            <a:endParaRPr sz="900">
              <a:solidFill>
                <a:srgbClr val="030303"/>
              </a:solidFill>
              <a:latin typeface="Arial"/>
              <a:ea typeface="Arial"/>
              <a:cs typeface="Arial"/>
              <a:sym typeface="Arial"/>
            </a:endParaRPr>
          </a:p>
          <a:p>
            <a:pPr indent="-292100" lvl="1" marL="914400" rtl="0" algn="l">
              <a:lnSpc>
                <a:spcPct val="100000"/>
              </a:lnSpc>
              <a:spcBef>
                <a:spcPts val="0"/>
              </a:spcBef>
              <a:spcAft>
                <a:spcPts val="0"/>
              </a:spcAft>
              <a:buClr>
                <a:srgbClr val="030303"/>
              </a:buClr>
              <a:buSzPts val="1000"/>
              <a:buFont typeface="Arial"/>
              <a:buChar char="○"/>
            </a:pPr>
            <a:r>
              <a:rPr lang="en" sz="1000">
                <a:solidFill>
                  <a:srgbClr val="000000"/>
                </a:solidFill>
              </a:rPr>
              <a:t>Create mobile app for Colourmix and increase member registration.</a:t>
            </a:r>
            <a:endParaRPr sz="1000">
              <a:solidFill>
                <a:srgbClr val="030303"/>
              </a:solidFill>
              <a:latin typeface="Arial"/>
              <a:ea typeface="Arial"/>
              <a:cs typeface="Arial"/>
              <a:sym typeface="Arial"/>
            </a:endParaRPr>
          </a:p>
          <a:p>
            <a:pPr indent="-292100" lvl="0" marL="457200" rtl="0" algn="l">
              <a:lnSpc>
                <a:spcPct val="100000"/>
              </a:lnSpc>
              <a:spcBef>
                <a:spcPts val="0"/>
              </a:spcBef>
              <a:spcAft>
                <a:spcPts val="0"/>
              </a:spcAft>
              <a:buClr>
                <a:srgbClr val="000000"/>
              </a:buClr>
              <a:buSzPts val="1000"/>
              <a:buFont typeface="Calibri"/>
              <a:buChar char="●"/>
            </a:pPr>
            <a:r>
              <a:rPr b="1" lang="en" sz="1000">
                <a:solidFill>
                  <a:srgbClr val="000000"/>
                </a:solidFill>
              </a:rPr>
              <a:t>Enhance social media marketing (SMM)</a:t>
            </a:r>
            <a:endParaRPr b="1" sz="1000">
              <a:solidFill>
                <a:srgbClr val="000000"/>
              </a:solidFill>
            </a:endParaRPr>
          </a:p>
          <a:p>
            <a:pPr indent="-292100" lvl="1" marL="914400" rtl="0" algn="l">
              <a:lnSpc>
                <a:spcPct val="100000"/>
              </a:lnSpc>
              <a:spcBef>
                <a:spcPts val="0"/>
              </a:spcBef>
              <a:spcAft>
                <a:spcPts val="0"/>
              </a:spcAft>
              <a:buClr>
                <a:srgbClr val="000000"/>
              </a:buClr>
              <a:buSzPts val="1000"/>
              <a:buFont typeface="Calibri"/>
              <a:buChar char="○"/>
            </a:pPr>
            <a:r>
              <a:rPr lang="en" sz="1000">
                <a:solidFill>
                  <a:srgbClr val="000000"/>
                </a:solidFill>
              </a:rPr>
              <a:t>Social media marketing indicates that utilising social media and network to influence consumer behavior from content promotion, extraction of personal data, and creation of resonating message (Evans, 2010). </a:t>
            </a:r>
            <a:endParaRPr sz="1000">
              <a:solidFill>
                <a:srgbClr val="000000"/>
              </a:solidFill>
            </a:endParaRPr>
          </a:p>
          <a:p>
            <a:pPr indent="-292100" lvl="1" marL="914400" rtl="0" algn="l">
              <a:lnSpc>
                <a:spcPct val="100000"/>
              </a:lnSpc>
              <a:spcBef>
                <a:spcPts val="0"/>
              </a:spcBef>
              <a:spcAft>
                <a:spcPts val="0"/>
              </a:spcAft>
              <a:buClr>
                <a:srgbClr val="000000"/>
              </a:buClr>
              <a:buSzPts val="1000"/>
              <a:buFont typeface="Calibri"/>
              <a:buChar char="○"/>
            </a:pPr>
            <a:r>
              <a:rPr lang="en" sz="1000">
                <a:solidFill>
                  <a:srgbClr val="000000"/>
                </a:solidFill>
              </a:rPr>
              <a:t>Online key opinion leader (KOL) marketing</a:t>
            </a:r>
            <a:endParaRPr sz="1000">
              <a:solidFill>
                <a:srgbClr val="000000"/>
              </a:solidFill>
            </a:endParaRPr>
          </a:p>
          <a:p>
            <a:pPr indent="-292100" lvl="1" marL="914400" rtl="0" algn="l">
              <a:lnSpc>
                <a:spcPct val="100000"/>
              </a:lnSpc>
              <a:spcBef>
                <a:spcPts val="0"/>
              </a:spcBef>
              <a:spcAft>
                <a:spcPts val="0"/>
              </a:spcAft>
              <a:buClr>
                <a:srgbClr val="000000"/>
              </a:buClr>
              <a:buSzPts val="1000"/>
              <a:buFont typeface="Calibri"/>
              <a:buChar char="○"/>
            </a:pPr>
            <a:r>
              <a:rPr lang="en" sz="1000">
                <a:solidFill>
                  <a:srgbClr val="000000"/>
                </a:solidFill>
              </a:rPr>
              <a:t>Online sales promotion </a:t>
            </a:r>
            <a:endParaRPr sz="1000">
              <a:solidFill>
                <a:srgbClr val="000000"/>
              </a:solidFill>
            </a:endParaRPr>
          </a:p>
          <a:p>
            <a:pPr indent="-292100" lvl="1" marL="914400" rtl="0" algn="l">
              <a:lnSpc>
                <a:spcPct val="100000"/>
              </a:lnSpc>
              <a:spcBef>
                <a:spcPts val="0"/>
              </a:spcBef>
              <a:spcAft>
                <a:spcPts val="0"/>
              </a:spcAft>
              <a:buClr>
                <a:srgbClr val="000000"/>
              </a:buClr>
              <a:buSzPts val="1000"/>
              <a:buFont typeface="Calibri"/>
              <a:buChar char="○"/>
            </a:pPr>
            <a:r>
              <a:rPr lang="en" sz="1000">
                <a:solidFill>
                  <a:srgbClr val="000000"/>
                </a:solidFill>
              </a:rPr>
              <a:t>Online product information sharing</a:t>
            </a:r>
            <a:endParaRPr b="1" sz="1000"/>
          </a:p>
        </p:txBody>
      </p:sp>
      <p:pic>
        <p:nvPicPr>
          <p:cNvPr id="458" name="Google Shape;458;p46"/>
          <p:cNvPicPr preferRelativeResize="0"/>
          <p:nvPr/>
        </p:nvPicPr>
        <p:blipFill>
          <a:blip r:embed="rId3">
            <a:alphaModFix/>
          </a:blip>
          <a:stretch>
            <a:fillRect/>
          </a:stretch>
        </p:blipFill>
        <p:spPr>
          <a:xfrm>
            <a:off x="7515376" y="1249424"/>
            <a:ext cx="1169325" cy="778144"/>
          </a:xfrm>
          <a:prstGeom prst="rect">
            <a:avLst/>
          </a:prstGeom>
          <a:noFill/>
          <a:ln>
            <a:noFill/>
          </a:ln>
        </p:spPr>
      </p:pic>
      <p:pic>
        <p:nvPicPr>
          <p:cNvPr id="459" name="Google Shape;459;p46"/>
          <p:cNvPicPr preferRelativeResize="0"/>
          <p:nvPr/>
        </p:nvPicPr>
        <p:blipFill>
          <a:blip r:embed="rId4">
            <a:alphaModFix/>
          </a:blip>
          <a:stretch>
            <a:fillRect/>
          </a:stretch>
        </p:blipFill>
        <p:spPr>
          <a:xfrm>
            <a:off x="6590708" y="1220975"/>
            <a:ext cx="781046" cy="835050"/>
          </a:xfrm>
          <a:prstGeom prst="rect">
            <a:avLst/>
          </a:prstGeom>
          <a:noFill/>
          <a:ln>
            <a:noFill/>
          </a:ln>
        </p:spPr>
      </p:pic>
      <p:pic>
        <p:nvPicPr>
          <p:cNvPr id="460" name="Google Shape;460;p46"/>
          <p:cNvPicPr preferRelativeResize="0"/>
          <p:nvPr/>
        </p:nvPicPr>
        <p:blipFill>
          <a:blip r:embed="rId5">
            <a:alphaModFix/>
          </a:blip>
          <a:stretch>
            <a:fillRect/>
          </a:stretch>
        </p:blipFill>
        <p:spPr>
          <a:xfrm>
            <a:off x="6455212" y="584484"/>
            <a:ext cx="1352124" cy="508176"/>
          </a:xfrm>
          <a:prstGeom prst="rect">
            <a:avLst/>
          </a:prstGeom>
          <a:noFill/>
          <a:ln>
            <a:noFill/>
          </a:ln>
        </p:spPr>
      </p:pic>
      <p:pic>
        <p:nvPicPr>
          <p:cNvPr id="461" name="Google Shape;461;p46"/>
          <p:cNvPicPr preferRelativeResize="0"/>
          <p:nvPr/>
        </p:nvPicPr>
        <p:blipFill>
          <a:blip r:embed="rId6">
            <a:alphaModFix/>
          </a:blip>
          <a:stretch>
            <a:fillRect/>
          </a:stretch>
        </p:blipFill>
        <p:spPr>
          <a:xfrm>
            <a:off x="7958437" y="611605"/>
            <a:ext cx="726275" cy="453925"/>
          </a:xfrm>
          <a:prstGeom prst="rect">
            <a:avLst/>
          </a:prstGeom>
          <a:noFill/>
          <a:ln>
            <a:noFill/>
          </a:ln>
        </p:spPr>
      </p:pic>
      <p:sp>
        <p:nvSpPr>
          <p:cNvPr id="462" name="Google Shape;462;p46"/>
          <p:cNvSpPr txBox="1"/>
          <p:nvPr/>
        </p:nvSpPr>
        <p:spPr>
          <a:xfrm>
            <a:off x="819150" y="748105"/>
            <a:ext cx="6651900" cy="598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2700">
                <a:solidFill>
                  <a:schemeClr val="lt1"/>
                </a:solidFill>
                <a:latin typeface="Nunito"/>
                <a:ea typeface="Nunito"/>
                <a:cs typeface="Nunito"/>
                <a:sym typeface="Nunito"/>
              </a:rPr>
              <a:t>5.1 Proposal</a:t>
            </a:r>
            <a:endParaRPr sz="2700">
              <a:solidFill>
                <a:schemeClr val="lt1"/>
              </a:solidFill>
              <a:latin typeface="Nunito"/>
              <a:ea typeface="Nunito"/>
              <a:cs typeface="Nunito"/>
              <a:sym typeface="Nunito"/>
            </a:endParaRPr>
          </a:p>
        </p:txBody>
      </p:sp>
    </p:spTree>
  </p:cSld>
  <p:clrMapOvr>
    <a:masterClrMapping/>
  </p:clrMapOvr>
</p:sld>
</file>

<file path=ppt/slides/slide3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66" name="Shape 466"/>
        <p:cNvGrpSpPr/>
        <p:nvPr/>
      </p:nvGrpSpPr>
      <p:grpSpPr>
        <a:xfrm>
          <a:off x="0" y="0"/>
          <a:ext cx="0" cy="0"/>
          <a:chOff x="0" y="0"/>
          <a:chExt cx="0" cy="0"/>
        </a:xfrm>
      </p:grpSpPr>
      <p:sp>
        <p:nvSpPr>
          <p:cNvPr id="467" name="Google Shape;467;p47"/>
          <p:cNvSpPr txBox="1"/>
          <p:nvPr>
            <p:ph type="title"/>
          </p:nvPr>
        </p:nvSpPr>
        <p:spPr>
          <a:xfrm>
            <a:off x="735650" y="572600"/>
            <a:ext cx="7505700" cy="9546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5.1 Proposal</a:t>
            </a:r>
            <a:endParaRPr/>
          </a:p>
          <a:p>
            <a:pPr indent="0" lvl="0" marL="0" rtl="0" algn="l">
              <a:spcBef>
                <a:spcPts val="0"/>
              </a:spcBef>
              <a:spcAft>
                <a:spcPts val="0"/>
              </a:spcAft>
              <a:buNone/>
            </a:pPr>
            <a:r>
              <a:t/>
            </a:r>
            <a:endParaRPr/>
          </a:p>
        </p:txBody>
      </p:sp>
      <p:sp>
        <p:nvSpPr>
          <p:cNvPr id="468" name="Google Shape;468;p47"/>
          <p:cNvSpPr/>
          <p:nvPr/>
        </p:nvSpPr>
        <p:spPr>
          <a:xfrm>
            <a:off x="2176400" y="1874175"/>
            <a:ext cx="1084200" cy="701100"/>
          </a:xfrm>
          <a:prstGeom prst="rect">
            <a:avLst/>
          </a:prstGeom>
          <a:solidFill>
            <a:srgbClr val="D9EAD3"/>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lang="en" sz="1200"/>
              <a:t>Online Store</a:t>
            </a:r>
            <a:endParaRPr sz="1200"/>
          </a:p>
          <a:p>
            <a:pPr indent="0" lvl="0" marL="0" rtl="0" algn="l">
              <a:spcBef>
                <a:spcPts val="0"/>
              </a:spcBef>
              <a:spcAft>
                <a:spcPts val="0"/>
              </a:spcAft>
              <a:buNone/>
            </a:pPr>
            <a:r>
              <a:rPr lang="en" sz="700"/>
              <a:t>(Website, App)</a:t>
            </a:r>
            <a:endParaRPr sz="700"/>
          </a:p>
        </p:txBody>
      </p:sp>
      <p:sp>
        <p:nvSpPr>
          <p:cNvPr id="469" name="Google Shape;469;p47"/>
          <p:cNvSpPr/>
          <p:nvPr/>
        </p:nvSpPr>
        <p:spPr>
          <a:xfrm>
            <a:off x="6374350" y="1874175"/>
            <a:ext cx="1173900" cy="701100"/>
          </a:xfrm>
          <a:prstGeom prst="rect">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lang="en" sz="1200"/>
              <a:t>Physical Store</a:t>
            </a:r>
            <a:endParaRPr sz="1200"/>
          </a:p>
          <a:p>
            <a:pPr indent="0" lvl="0" marL="0" rtl="0" algn="l">
              <a:spcBef>
                <a:spcPts val="0"/>
              </a:spcBef>
              <a:spcAft>
                <a:spcPts val="0"/>
              </a:spcAft>
              <a:buNone/>
            </a:pPr>
            <a:r>
              <a:rPr lang="en" sz="700"/>
              <a:t>(50 branches in HK)</a:t>
            </a:r>
            <a:endParaRPr sz="700"/>
          </a:p>
        </p:txBody>
      </p:sp>
      <p:sp>
        <p:nvSpPr>
          <p:cNvPr id="470" name="Google Shape;470;p47"/>
          <p:cNvSpPr txBox="1"/>
          <p:nvPr/>
        </p:nvSpPr>
        <p:spPr>
          <a:xfrm>
            <a:off x="735650" y="4081500"/>
            <a:ext cx="1736100" cy="9543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sz="1200">
              <a:latin typeface="Calibri"/>
              <a:ea typeface="Calibri"/>
              <a:cs typeface="Calibri"/>
              <a:sym typeface="Calibri"/>
            </a:endParaRPr>
          </a:p>
          <a:p>
            <a:pPr indent="0" lvl="0" marL="0" rtl="0" algn="l">
              <a:spcBef>
                <a:spcPts val="0"/>
              </a:spcBef>
              <a:spcAft>
                <a:spcPts val="0"/>
              </a:spcAft>
              <a:buNone/>
            </a:pPr>
            <a:r>
              <a:t/>
            </a:r>
            <a:endParaRPr sz="1200">
              <a:latin typeface="Calibri"/>
              <a:ea typeface="Calibri"/>
              <a:cs typeface="Calibri"/>
              <a:sym typeface="Calibri"/>
            </a:endParaRPr>
          </a:p>
          <a:p>
            <a:pPr indent="0" lvl="0" marL="0" rtl="0" algn="l">
              <a:spcBef>
                <a:spcPts val="0"/>
              </a:spcBef>
              <a:spcAft>
                <a:spcPts val="0"/>
              </a:spcAft>
              <a:buNone/>
            </a:pPr>
            <a:r>
              <a:t/>
            </a:r>
            <a:endParaRPr sz="1200">
              <a:latin typeface="Calibri"/>
              <a:ea typeface="Calibri"/>
              <a:cs typeface="Calibri"/>
              <a:sym typeface="Calibri"/>
            </a:endParaRPr>
          </a:p>
          <a:p>
            <a:pPr indent="0" lvl="0" marL="0" rtl="0" algn="l">
              <a:spcBef>
                <a:spcPts val="0"/>
              </a:spcBef>
              <a:spcAft>
                <a:spcPts val="0"/>
              </a:spcAft>
              <a:buNone/>
            </a:pPr>
            <a:r>
              <a:t/>
            </a:r>
            <a:endParaRPr>
              <a:latin typeface="Calibri"/>
              <a:ea typeface="Calibri"/>
              <a:cs typeface="Calibri"/>
              <a:sym typeface="Calibri"/>
            </a:endParaRPr>
          </a:p>
        </p:txBody>
      </p:sp>
      <p:sp>
        <p:nvSpPr>
          <p:cNvPr id="471" name="Google Shape;471;p47"/>
          <p:cNvSpPr/>
          <p:nvPr/>
        </p:nvSpPr>
        <p:spPr>
          <a:xfrm>
            <a:off x="3839313" y="1855550"/>
            <a:ext cx="1956300" cy="802200"/>
          </a:xfrm>
          <a:prstGeom prst="flowChartAlternateProcess">
            <a:avLst/>
          </a:prstGeom>
          <a:solidFill>
            <a:srgbClr val="FFF2CC"/>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lang="en" sz="1200"/>
              <a:t>Social Media Marketing</a:t>
            </a:r>
            <a:endParaRPr sz="1200"/>
          </a:p>
          <a:p>
            <a:pPr indent="0" lvl="0" marL="0" rtl="0" algn="l">
              <a:spcBef>
                <a:spcPts val="0"/>
              </a:spcBef>
              <a:spcAft>
                <a:spcPts val="0"/>
              </a:spcAft>
              <a:buNone/>
            </a:pPr>
            <a:r>
              <a:rPr lang="en" sz="700"/>
              <a:t>(Facebook, Instagram, Youtube)</a:t>
            </a:r>
            <a:endParaRPr sz="700"/>
          </a:p>
        </p:txBody>
      </p:sp>
      <p:sp>
        <p:nvSpPr>
          <p:cNvPr id="472" name="Google Shape;472;p47"/>
          <p:cNvSpPr/>
          <p:nvPr/>
        </p:nvSpPr>
        <p:spPr>
          <a:xfrm flipH="1">
            <a:off x="2622450" y="2727475"/>
            <a:ext cx="1679100" cy="501300"/>
          </a:xfrm>
          <a:prstGeom prst="curvedUpArrow">
            <a:avLst>
              <a:gd fmla="val 25000" name="adj1"/>
              <a:gd fmla="val 50000" name="adj2"/>
              <a:gd fmla="val 25000" name="adj3"/>
            </a:avLst>
          </a:prstGeom>
          <a:solidFill>
            <a:srgbClr val="FFF2CC"/>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3" name="Google Shape;473;p47"/>
          <p:cNvSpPr txBox="1"/>
          <p:nvPr/>
        </p:nvSpPr>
        <p:spPr>
          <a:xfrm>
            <a:off x="3006775" y="2526375"/>
            <a:ext cx="3000000" cy="523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sz="1100">
              <a:latin typeface="Calibri"/>
              <a:ea typeface="Calibri"/>
              <a:cs typeface="Calibri"/>
              <a:sym typeface="Calibri"/>
            </a:endParaRPr>
          </a:p>
          <a:p>
            <a:pPr indent="0" lvl="0" marL="0" rtl="0" algn="l">
              <a:spcBef>
                <a:spcPts val="0"/>
              </a:spcBef>
              <a:spcAft>
                <a:spcPts val="0"/>
              </a:spcAft>
              <a:buNone/>
            </a:pPr>
            <a:r>
              <a:rPr lang="en" sz="1100">
                <a:latin typeface="Calibri"/>
                <a:ea typeface="Calibri"/>
                <a:cs typeface="Calibri"/>
                <a:sym typeface="Calibri"/>
              </a:rPr>
              <a:t>New customers</a:t>
            </a:r>
            <a:endParaRPr sz="1100">
              <a:latin typeface="Calibri"/>
              <a:ea typeface="Calibri"/>
              <a:cs typeface="Calibri"/>
              <a:sym typeface="Calibri"/>
            </a:endParaRPr>
          </a:p>
        </p:txBody>
      </p:sp>
      <p:sp>
        <p:nvSpPr>
          <p:cNvPr id="474" name="Google Shape;474;p47"/>
          <p:cNvSpPr/>
          <p:nvPr/>
        </p:nvSpPr>
        <p:spPr>
          <a:xfrm>
            <a:off x="5358900" y="2727463"/>
            <a:ext cx="1736100" cy="501300"/>
          </a:xfrm>
          <a:prstGeom prst="curvedUpArrow">
            <a:avLst>
              <a:gd fmla="val 25000" name="adj1"/>
              <a:gd fmla="val 50000" name="adj2"/>
              <a:gd fmla="val 25000" name="adj3"/>
            </a:avLst>
          </a:prstGeom>
          <a:solidFill>
            <a:srgbClr val="FFF2CC"/>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5" name="Google Shape;475;p47"/>
          <p:cNvSpPr txBox="1"/>
          <p:nvPr/>
        </p:nvSpPr>
        <p:spPr>
          <a:xfrm>
            <a:off x="5647500" y="2619525"/>
            <a:ext cx="3000000" cy="523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sz="1100">
              <a:latin typeface="Calibri"/>
              <a:ea typeface="Calibri"/>
              <a:cs typeface="Calibri"/>
              <a:sym typeface="Calibri"/>
            </a:endParaRPr>
          </a:p>
          <a:p>
            <a:pPr indent="0" lvl="0" marL="0" rtl="0" algn="l">
              <a:spcBef>
                <a:spcPts val="0"/>
              </a:spcBef>
              <a:spcAft>
                <a:spcPts val="0"/>
              </a:spcAft>
              <a:buNone/>
            </a:pPr>
            <a:r>
              <a:rPr lang="en" sz="1100">
                <a:latin typeface="Calibri"/>
                <a:ea typeface="Calibri"/>
                <a:cs typeface="Calibri"/>
                <a:sym typeface="Calibri"/>
              </a:rPr>
              <a:t>New customers</a:t>
            </a:r>
            <a:endParaRPr sz="1100">
              <a:latin typeface="Calibri"/>
              <a:ea typeface="Calibri"/>
              <a:cs typeface="Calibri"/>
              <a:sym typeface="Calibri"/>
            </a:endParaRPr>
          </a:p>
        </p:txBody>
      </p:sp>
      <p:sp>
        <p:nvSpPr>
          <p:cNvPr id="476" name="Google Shape;476;p47"/>
          <p:cNvSpPr/>
          <p:nvPr/>
        </p:nvSpPr>
        <p:spPr>
          <a:xfrm flipH="1">
            <a:off x="4600750" y="2636200"/>
            <a:ext cx="2947500" cy="1098300"/>
          </a:xfrm>
          <a:prstGeom prst="curvedUpArrow">
            <a:avLst>
              <a:gd fmla="val 25000" name="adj1"/>
              <a:gd fmla="val 50000" name="adj2"/>
              <a:gd fmla="val 25000" name="adj3"/>
            </a:avLst>
          </a:prstGeom>
          <a:solidFill>
            <a:srgbClr val="D9D9D9"/>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7" name="Google Shape;477;p47"/>
          <p:cNvSpPr txBox="1"/>
          <p:nvPr/>
        </p:nvSpPr>
        <p:spPr>
          <a:xfrm>
            <a:off x="1099300" y="3567675"/>
            <a:ext cx="7728600" cy="1493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sz="1500">
                <a:latin typeface="Calibri"/>
                <a:ea typeface="Calibri"/>
                <a:cs typeface="Calibri"/>
                <a:sym typeface="Calibri"/>
              </a:rPr>
              <a:t>Expected Outcome：</a:t>
            </a:r>
            <a:endParaRPr b="1" sz="1500">
              <a:latin typeface="Calibri"/>
              <a:ea typeface="Calibri"/>
              <a:cs typeface="Calibri"/>
              <a:sym typeface="Calibri"/>
            </a:endParaRPr>
          </a:p>
          <a:p>
            <a:pPr indent="-317500" lvl="0" marL="457200" rtl="0" algn="l">
              <a:spcBef>
                <a:spcPts val="0"/>
              </a:spcBef>
              <a:spcAft>
                <a:spcPts val="0"/>
              </a:spcAft>
              <a:buSzPts val="1400"/>
              <a:buFont typeface="Calibri"/>
              <a:buChar char="●"/>
            </a:pPr>
            <a:r>
              <a:rPr lang="en">
                <a:latin typeface="Calibri"/>
                <a:ea typeface="Calibri"/>
                <a:cs typeface="Calibri"/>
                <a:sym typeface="Calibri"/>
              </a:rPr>
              <a:t>Social media marketing can drive </a:t>
            </a:r>
            <a:r>
              <a:rPr b="1" lang="en">
                <a:latin typeface="Calibri"/>
                <a:ea typeface="Calibri"/>
                <a:cs typeface="Calibri"/>
                <a:sym typeface="Calibri"/>
              </a:rPr>
              <a:t>online-to-offline (O2O) </a:t>
            </a:r>
            <a:r>
              <a:rPr b="1" lang="en">
                <a:latin typeface="Calibri"/>
                <a:ea typeface="Calibri"/>
                <a:cs typeface="Calibri"/>
                <a:sym typeface="Calibri"/>
              </a:rPr>
              <a:t>Commerce</a:t>
            </a:r>
            <a:r>
              <a:rPr lang="en">
                <a:latin typeface="Calibri"/>
                <a:ea typeface="Calibri"/>
                <a:cs typeface="Calibri"/>
                <a:sym typeface="Calibri"/>
              </a:rPr>
              <a:t> </a:t>
            </a:r>
            <a:r>
              <a:rPr lang="en">
                <a:latin typeface="Calibri"/>
                <a:ea typeface="Calibri"/>
                <a:cs typeface="Calibri"/>
                <a:sym typeface="Calibri"/>
              </a:rPr>
              <a:t> (Shen, Chen and Wang</a:t>
            </a:r>
            <a:r>
              <a:rPr i="1" lang="en">
                <a:latin typeface="Calibri"/>
                <a:ea typeface="Calibri"/>
                <a:cs typeface="Calibri"/>
                <a:sym typeface="Calibri"/>
              </a:rPr>
              <a:t>, </a:t>
            </a:r>
            <a:r>
              <a:rPr lang="en">
                <a:latin typeface="Calibri"/>
                <a:ea typeface="Calibri"/>
                <a:cs typeface="Calibri"/>
                <a:sym typeface="Calibri"/>
              </a:rPr>
              <a:t>2019) and </a:t>
            </a:r>
            <a:r>
              <a:rPr b="1" lang="en">
                <a:solidFill>
                  <a:schemeClr val="accent6"/>
                </a:solidFill>
                <a:latin typeface="Calibri"/>
                <a:ea typeface="Calibri"/>
                <a:cs typeface="Calibri"/>
                <a:sym typeface="Calibri"/>
              </a:rPr>
              <a:t>increase sales in physical store</a:t>
            </a:r>
            <a:r>
              <a:rPr lang="en">
                <a:latin typeface="Calibri"/>
                <a:ea typeface="Calibri"/>
                <a:cs typeface="Calibri"/>
                <a:sym typeface="Calibri"/>
              </a:rPr>
              <a:t> by drawing potential customers from online channels. </a:t>
            </a:r>
            <a:endParaRPr>
              <a:latin typeface="Calibri"/>
              <a:ea typeface="Calibri"/>
              <a:cs typeface="Calibri"/>
              <a:sym typeface="Calibri"/>
            </a:endParaRPr>
          </a:p>
          <a:p>
            <a:pPr indent="-317500" lvl="0" marL="457200" rtl="0" algn="l">
              <a:spcBef>
                <a:spcPts val="0"/>
              </a:spcBef>
              <a:spcAft>
                <a:spcPts val="0"/>
              </a:spcAft>
              <a:buSzPts val="1400"/>
              <a:buFont typeface="Calibri"/>
              <a:buChar char="●"/>
            </a:pPr>
            <a:r>
              <a:rPr b="1" lang="en">
                <a:latin typeface="Calibri"/>
                <a:ea typeface="Calibri"/>
                <a:cs typeface="Calibri"/>
                <a:sym typeface="Calibri"/>
              </a:rPr>
              <a:t>Mobile app of Colourmix</a:t>
            </a:r>
            <a:r>
              <a:rPr lang="en">
                <a:latin typeface="Calibri"/>
                <a:ea typeface="Calibri"/>
                <a:cs typeface="Calibri"/>
                <a:sym typeface="Calibri"/>
              </a:rPr>
              <a:t> can increase people’s </a:t>
            </a:r>
            <a:r>
              <a:rPr b="1" lang="en">
                <a:latin typeface="Calibri"/>
                <a:ea typeface="Calibri"/>
                <a:cs typeface="Calibri"/>
                <a:sym typeface="Calibri"/>
              </a:rPr>
              <a:t>purchase intention </a:t>
            </a:r>
            <a:r>
              <a:rPr lang="en">
                <a:latin typeface="Calibri"/>
                <a:ea typeface="Calibri"/>
                <a:cs typeface="Calibri"/>
                <a:sym typeface="Calibri"/>
              </a:rPr>
              <a:t>through social media marketing, or by in-app </a:t>
            </a:r>
            <a:r>
              <a:rPr b="1" lang="en">
                <a:latin typeface="Calibri"/>
                <a:ea typeface="Calibri"/>
                <a:cs typeface="Calibri"/>
                <a:sym typeface="Calibri"/>
              </a:rPr>
              <a:t>notifications </a:t>
            </a:r>
            <a:r>
              <a:rPr lang="en">
                <a:latin typeface="Calibri"/>
                <a:ea typeface="Calibri"/>
                <a:cs typeface="Calibri"/>
                <a:sym typeface="Calibri"/>
              </a:rPr>
              <a:t>and </a:t>
            </a:r>
            <a:r>
              <a:rPr b="1" lang="en">
                <a:latin typeface="Calibri"/>
                <a:ea typeface="Calibri"/>
                <a:cs typeface="Calibri"/>
                <a:sym typeface="Calibri"/>
              </a:rPr>
              <a:t>online exclusive discount offers</a:t>
            </a:r>
            <a:r>
              <a:rPr lang="en">
                <a:latin typeface="Calibri"/>
                <a:ea typeface="Calibri"/>
                <a:cs typeface="Calibri"/>
                <a:sym typeface="Calibri"/>
              </a:rPr>
              <a:t>, and thus </a:t>
            </a:r>
            <a:r>
              <a:rPr b="1" lang="en">
                <a:solidFill>
                  <a:schemeClr val="accent6"/>
                </a:solidFill>
                <a:latin typeface="Calibri"/>
                <a:ea typeface="Calibri"/>
                <a:cs typeface="Calibri"/>
                <a:sym typeface="Calibri"/>
              </a:rPr>
              <a:t>increase sales online. </a:t>
            </a:r>
            <a:endParaRPr b="1">
              <a:solidFill>
                <a:schemeClr val="accent6"/>
              </a:solidFill>
              <a:latin typeface="Calibri"/>
              <a:ea typeface="Calibri"/>
              <a:cs typeface="Calibri"/>
              <a:sym typeface="Calibri"/>
            </a:endParaRPr>
          </a:p>
        </p:txBody>
      </p:sp>
      <p:pic>
        <p:nvPicPr>
          <p:cNvPr id="478" name="Google Shape;478;p47"/>
          <p:cNvPicPr preferRelativeResize="0"/>
          <p:nvPr/>
        </p:nvPicPr>
        <p:blipFill>
          <a:blip r:embed="rId3">
            <a:alphaModFix/>
          </a:blip>
          <a:stretch>
            <a:fillRect/>
          </a:stretch>
        </p:blipFill>
        <p:spPr>
          <a:xfrm>
            <a:off x="498950" y="1527212"/>
            <a:ext cx="1615525" cy="1615525"/>
          </a:xfrm>
          <a:prstGeom prst="rect">
            <a:avLst/>
          </a:prstGeom>
          <a:noFill/>
          <a:ln>
            <a:noFill/>
          </a:ln>
        </p:spPr>
      </p:pic>
      <p:sp>
        <p:nvSpPr>
          <p:cNvPr id="479" name="Google Shape;479;p47"/>
          <p:cNvSpPr txBox="1"/>
          <p:nvPr/>
        </p:nvSpPr>
        <p:spPr>
          <a:xfrm>
            <a:off x="5529175" y="3298500"/>
            <a:ext cx="3000000" cy="3540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100">
                <a:latin typeface="Calibri"/>
                <a:ea typeface="Calibri"/>
                <a:cs typeface="Calibri"/>
                <a:sym typeface="Calibri"/>
              </a:rPr>
              <a:t>Existing </a:t>
            </a:r>
            <a:r>
              <a:rPr lang="en" sz="1100">
                <a:latin typeface="Calibri"/>
                <a:ea typeface="Calibri"/>
                <a:cs typeface="Calibri"/>
                <a:sym typeface="Calibri"/>
              </a:rPr>
              <a:t>customers</a:t>
            </a:r>
            <a:endParaRPr sz="1100">
              <a:latin typeface="Calibri"/>
              <a:ea typeface="Calibri"/>
              <a:cs typeface="Calibri"/>
              <a:sym typeface="Calibri"/>
            </a:endParaRPr>
          </a:p>
        </p:txBody>
      </p:sp>
      <p:sp>
        <p:nvSpPr>
          <p:cNvPr id="480" name="Google Shape;480;p47"/>
          <p:cNvSpPr/>
          <p:nvPr/>
        </p:nvSpPr>
        <p:spPr>
          <a:xfrm>
            <a:off x="6142325" y="1391075"/>
            <a:ext cx="382800" cy="354000"/>
          </a:xfrm>
          <a:prstGeom prst="upArrow">
            <a:avLst>
              <a:gd fmla="val 50000" name="adj1"/>
              <a:gd fmla="val 50000" name="adj2"/>
            </a:avLst>
          </a:prstGeom>
          <a:solidFill>
            <a:srgbClr val="FFFF00"/>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1" name="Google Shape;481;p47"/>
          <p:cNvSpPr txBox="1"/>
          <p:nvPr/>
        </p:nvSpPr>
        <p:spPr>
          <a:xfrm>
            <a:off x="6459775" y="1367975"/>
            <a:ext cx="1464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latin typeface="Calibri"/>
                <a:ea typeface="Calibri"/>
                <a:cs typeface="Calibri"/>
                <a:sym typeface="Calibri"/>
              </a:rPr>
              <a:t>Increase Sales</a:t>
            </a:r>
            <a:endParaRPr b="1">
              <a:latin typeface="Calibri"/>
              <a:ea typeface="Calibri"/>
              <a:cs typeface="Calibri"/>
              <a:sym typeface="Calibri"/>
            </a:endParaRPr>
          </a:p>
        </p:txBody>
      </p:sp>
      <p:sp>
        <p:nvSpPr>
          <p:cNvPr id="482" name="Google Shape;482;p47"/>
          <p:cNvSpPr/>
          <p:nvPr/>
        </p:nvSpPr>
        <p:spPr>
          <a:xfrm>
            <a:off x="1851350" y="1367975"/>
            <a:ext cx="382800" cy="354000"/>
          </a:xfrm>
          <a:prstGeom prst="upArrow">
            <a:avLst>
              <a:gd fmla="val 50000" name="adj1"/>
              <a:gd fmla="val 50000" name="adj2"/>
            </a:avLst>
          </a:prstGeom>
          <a:solidFill>
            <a:srgbClr val="FFFF00"/>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3" name="Google Shape;483;p47"/>
          <p:cNvSpPr txBox="1"/>
          <p:nvPr/>
        </p:nvSpPr>
        <p:spPr>
          <a:xfrm>
            <a:off x="2176400" y="1367975"/>
            <a:ext cx="1464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latin typeface="Calibri"/>
                <a:ea typeface="Calibri"/>
                <a:cs typeface="Calibri"/>
                <a:sym typeface="Calibri"/>
              </a:rPr>
              <a:t>Increase Sales</a:t>
            </a:r>
            <a:endParaRPr b="1">
              <a:latin typeface="Calibri"/>
              <a:ea typeface="Calibri"/>
              <a:cs typeface="Calibri"/>
              <a:sym typeface="Calibri"/>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480"/>
                                        </p:tgtEl>
                                        <p:attrNameLst>
                                          <p:attrName>style.visibility</p:attrName>
                                        </p:attrNameLst>
                                      </p:cBhvr>
                                      <p:to>
                                        <p:strVal val="visible"/>
                                      </p:to>
                                    </p:set>
                                    <p:animEffect filter="fade" transition="in">
                                      <p:cBhvr>
                                        <p:cTn dur="1000"/>
                                        <p:tgtEl>
                                          <p:spTgt spid="480"/>
                                        </p:tgtEl>
                                      </p:cBhvr>
                                    </p:animEffect>
                                  </p:childTnLst>
                                </p:cTn>
                              </p:par>
                              <p:par>
                                <p:cTn fill="hold" nodeType="withEffect" presetClass="entr" presetID="10" presetSubtype="0">
                                  <p:stCondLst>
                                    <p:cond delay="0"/>
                                  </p:stCondLst>
                                  <p:childTnLst>
                                    <p:set>
                                      <p:cBhvr>
                                        <p:cTn dur="1" fill="hold">
                                          <p:stCondLst>
                                            <p:cond delay="0"/>
                                          </p:stCondLst>
                                        </p:cTn>
                                        <p:tgtEl>
                                          <p:spTgt spid="481"/>
                                        </p:tgtEl>
                                        <p:attrNameLst>
                                          <p:attrName>style.visibility</p:attrName>
                                        </p:attrNameLst>
                                      </p:cBhvr>
                                      <p:to>
                                        <p:strVal val="visible"/>
                                      </p:to>
                                    </p:set>
                                    <p:animEffect filter="fade" transition="in">
                                      <p:cBhvr>
                                        <p:cTn dur="1000"/>
                                        <p:tgtEl>
                                          <p:spTgt spid="481"/>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483"/>
                                        </p:tgtEl>
                                        <p:attrNameLst>
                                          <p:attrName>style.visibility</p:attrName>
                                        </p:attrNameLst>
                                      </p:cBhvr>
                                      <p:to>
                                        <p:strVal val="visible"/>
                                      </p:to>
                                    </p:set>
                                    <p:animEffect filter="fade" transition="in">
                                      <p:cBhvr>
                                        <p:cTn dur="1000"/>
                                        <p:tgtEl>
                                          <p:spTgt spid="483"/>
                                        </p:tgtEl>
                                      </p:cBhvr>
                                    </p:animEffect>
                                  </p:childTnLst>
                                </p:cTn>
                              </p:par>
                              <p:par>
                                <p:cTn fill="hold" nodeType="withEffect" presetClass="entr" presetID="10" presetSubtype="0">
                                  <p:stCondLst>
                                    <p:cond delay="0"/>
                                  </p:stCondLst>
                                  <p:childTnLst>
                                    <p:set>
                                      <p:cBhvr>
                                        <p:cTn dur="1" fill="hold">
                                          <p:stCondLst>
                                            <p:cond delay="0"/>
                                          </p:stCondLst>
                                        </p:cTn>
                                        <p:tgtEl>
                                          <p:spTgt spid="482"/>
                                        </p:tgtEl>
                                        <p:attrNameLst>
                                          <p:attrName>style.visibility</p:attrName>
                                        </p:attrNameLst>
                                      </p:cBhvr>
                                      <p:to>
                                        <p:strVal val="visible"/>
                                      </p:to>
                                    </p:set>
                                    <p:animEffect filter="fade" transition="in">
                                      <p:cBhvr>
                                        <p:cTn dur="1000"/>
                                        <p:tgtEl>
                                          <p:spTgt spid="482"/>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87" name="Shape 487"/>
        <p:cNvGrpSpPr/>
        <p:nvPr/>
      </p:nvGrpSpPr>
      <p:grpSpPr>
        <a:xfrm>
          <a:off x="0" y="0"/>
          <a:ext cx="0" cy="0"/>
          <a:chOff x="0" y="0"/>
          <a:chExt cx="0" cy="0"/>
        </a:xfrm>
      </p:grpSpPr>
      <p:sp>
        <p:nvSpPr>
          <p:cNvPr id="488" name="Google Shape;488;p48"/>
          <p:cNvSpPr txBox="1"/>
          <p:nvPr>
            <p:ph idx="1" type="body"/>
          </p:nvPr>
        </p:nvSpPr>
        <p:spPr>
          <a:xfrm>
            <a:off x="868075" y="938675"/>
            <a:ext cx="7568700" cy="838200"/>
          </a:xfrm>
          <a:prstGeom prst="rect">
            <a:avLst/>
          </a:prstGeom>
        </p:spPr>
        <p:txBody>
          <a:bodyPr anchorCtr="0" anchor="t" bIns="91425" lIns="91425" spcFirstLastPara="1" rIns="91425" wrap="square" tIns="91425">
            <a:normAutofit/>
          </a:bodyPr>
          <a:lstStyle/>
          <a:p>
            <a:pPr indent="-330200" lvl="0" marL="457200" rtl="0" algn="l">
              <a:spcBef>
                <a:spcPts val="0"/>
              </a:spcBef>
              <a:spcAft>
                <a:spcPts val="0"/>
              </a:spcAft>
              <a:buSzPts val="1600"/>
              <a:buChar char="-"/>
            </a:pPr>
            <a:r>
              <a:rPr lang="en" sz="1600"/>
              <a:t>Below is the marketing contents which has categorized into 3 types. </a:t>
            </a:r>
            <a:endParaRPr sz="1600"/>
          </a:p>
        </p:txBody>
      </p:sp>
      <p:sp>
        <p:nvSpPr>
          <p:cNvPr id="489" name="Google Shape;489;p48"/>
          <p:cNvSpPr txBox="1"/>
          <p:nvPr>
            <p:ph type="title"/>
          </p:nvPr>
        </p:nvSpPr>
        <p:spPr>
          <a:xfrm>
            <a:off x="707125" y="421725"/>
            <a:ext cx="7890600" cy="5523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5.2 Content creation</a:t>
            </a:r>
            <a:endParaRPr/>
          </a:p>
        </p:txBody>
      </p:sp>
      <p:graphicFrame>
        <p:nvGraphicFramePr>
          <p:cNvPr id="490" name="Google Shape;490;p48"/>
          <p:cNvGraphicFramePr/>
          <p:nvPr/>
        </p:nvGraphicFramePr>
        <p:xfrm>
          <a:off x="576938" y="1473475"/>
          <a:ext cx="3000000" cy="3000000"/>
        </p:xfrm>
        <a:graphic>
          <a:graphicData uri="http://schemas.openxmlformats.org/drawingml/2006/table">
            <a:tbl>
              <a:tblPr>
                <a:noFill/>
                <a:tableStyleId>{0139CC4F-8A50-475C-9678-4CD7B68DC63F}</a:tableStyleId>
              </a:tblPr>
              <a:tblGrid>
                <a:gridCol w="382850"/>
                <a:gridCol w="2410625"/>
                <a:gridCol w="3718500"/>
                <a:gridCol w="1478150"/>
              </a:tblGrid>
              <a:tr h="625475">
                <a:tc>
                  <a:txBody>
                    <a:bodyPr/>
                    <a:lstStyle/>
                    <a:p>
                      <a:pPr indent="0" lvl="0" marL="0" rtl="0" algn="l">
                        <a:spcBef>
                          <a:spcPts val="0"/>
                        </a:spcBef>
                        <a:spcAft>
                          <a:spcPts val="0"/>
                        </a:spcAft>
                        <a:buNone/>
                      </a:pPr>
                      <a:r>
                        <a:t/>
                      </a:r>
                      <a:endParaRPr b="1" sz="900"/>
                    </a:p>
                  </a:txBody>
                  <a:tcPr marT="91425" marB="91425" marR="91425" marL="91425">
                    <a:lnB cap="flat" cmpd="sng" w="9525">
                      <a:solidFill>
                        <a:srgbClr val="9E9E9E"/>
                      </a:solidFill>
                      <a:prstDash val="solid"/>
                      <a:round/>
                      <a:headEnd len="sm" w="sm" type="none"/>
                      <a:tailEnd len="sm" w="sm" type="none"/>
                    </a:lnB>
                    <a:solidFill>
                      <a:srgbClr val="FF00FF"/>
                    </a:solidFill>
                  </a:tcPr>
                </a:tc>
                <a:tc>
                  <a:txBody>
                    <a:bodyPr/>
                    <a:lstStyle/>
                    <a:p>
                      <a:pPr indent="0" lvl="0" marL="0" rtl="0" algn="l">
                        <a:lnSpc>
                          <a:spcPct val="115000"/>
                        </a:lnSpc>
                        <a:spcBef>
                          <a:spcPts val="0"/>
                        </a:spcBef>
                        <a:spcAft>
                          <a:spcPts val="1200"/>
                        </a:spcAft>
                        <a:buNone/>
                      </a:pPr>
                      <a:r>
                        <a:rPr b="1" lang="en" sz="1200">
                          <a:solidFill>
                            <a:schemeClr val="dk1"/>
                          </a:solidFill>
                        </a:rPr>
                        <a:t>Type of marketing content</a:t>
                      </a:r>
                      <a:endParaRPr b="1" sz="1200">
                        <a:solidFill>
                          <a:schemeClr val="dk1"/>
                        </a:solidFill>
                      </a:endParaRPr>
                    </a:p>
                  </a:txBody>
                  <a:tcPr marT="91425" marB="91425" marR="91425" marL="91425">
                    <a:lnB cap="flat" cmpd="sng" w="9525">
                      <a:solidFill>
                        <a:srgbClr val="9E9E9E"/>
                      </a:solidFill>
                      <a:prstDash val="solid"/>
                      <a:round/>
                      <a:headEnd len="sm" w="sm" type="none"/>
                      <a:tailEnd len="sm" w="sm" type="none"/>
                    </a:lnB>
                    <a:solidFill>
                      <a:srgbClr val="FF00FF"/>
                    </a:solidFill>
                  </a:tcPr>
                </a:tc>
                <a:tc>
                  <a:txBody>
                    <a:bodyPr/>
                    <a:lstStyle/>
                    <a:p>
                      <a:pPr indent="0" lvl="0" marL="0" rtl="0" algn="l">
                        <a:lnSpc>
                          <a:spcPct val="115000"/>
                        </a:lnSpc>
                        <a:spcBef>
                          <a:spcPts val="0"/>
                        </a:spcBef>
                        <a:spcAft>
                          <a:spcPts val="0"/>
                        </a:spcAft>
                        <a:buNone/>
                      </a:pPr>
                      <a:r>
                        <a:rPr b="1" lang="en" sz="1200">
                          <a:solidFill>
                            <a:schemeClr val="dk1"/>
                          </a:solidFill>
                        </a:rPr>
                        <a:t>Task</a:t>
                      </a:r>
                      <a:endParaRPr b="1" sz="1200">
                        <a:solidFill>
                          <a:schemeClr val="dk1"/>
                        </a:solidFill>
                      </a:endParaRPr>
                    </a:p>
                  </a:txBody>
                  <a:tcPr marT="91425" marB="91425" marR="91425" marL="91425">
                    <a:lnB cap="flat" cmpd="sng" w="9525">
                      <a:solidFill>
                        <a:srgbClr val="9E9E9E"/>
                      </a:solidFill>
                      <a:prstDash val="solid"/>
                      <a:round/>
                      <a:headEnd len="sm" w="sm" type="none"/>
                      <a:tailEnd len="sm" w="sm" type="none"/>
                    </a:lnB>
                    <a:solidFill>
                      <a:srgbClr val="FF00FF"/>
                    </a:solidFill>
                  </a:tcPr>
                </a:tc>
                <a:tc>
                  <a:txBody>
                    <a:bodyPr/>
                    <a:lstStyle/>
                    <a:p>
                      <a:pPr indent="0" lvl="0" marL="0" rtl="0" algn="l">
                        <a:lnSpc>
                          <a:spcPct val="115000"/>
                        </a:lnSpc>
                        <a:spcBef>
                          <a:spcPts val="0"/>
                        </a:spcBef>
                        <a:spcAft>
                          <a:spcPts val="0"/>
                        </a:spcAft>
                        <a:buNone/>
                      </a:pPr>
                      <a:r>
                        <a:rPr b="1" lang="en" sz="1200">
                          <a:solidFill>
                            <a:schemeClr val="dk1"/>
                          </a:solidFill>
                        </a:rPr>
                        <a:t>Distribution channel</a:t>
                      </a:r>
                      <a:endParaRPr b="1" sz="1200">
                        <a:solidFill>
                          <a:schemeClr val="dk1"/>
                        </a:solidFill>
                      </a:endParaRPr>
                    </a:p>
                  </a:txBody>
                  <a:tcPr marT="91425" marB="91425" marR="91425" marL="91425">
                    <a:lnB cap="flat" cmpd="sng" w="9525">
                      <a:solidFill>
                        <a:srgbClr val="9E9E9E"/>
                      </a:solidFill>
                      <a:prstDash val="solid"/>
                      <a:round/>
                      <a:headEnd len="sm" w="sm" type="none"/>
                      <a:tailEnd len="sm" w="sm" type="none"/>
                    </a:lnB>
                    <a:solidFill>
                      <a:srgbClr val="FF00FF"/>
                    </a:solidFill>
                  </a:tcPr>
                </a:tc>
              </a:tr>
              <a:tr h="774725">
                <a:tc>
                  <a:txBody>
                    <a:bodyPr/>
                    <a:lstStyle/>
                    <a:p>
                      <a:pPr indent="0" lvl="0" marL="0" rtl="0" algn="l">
                        <a:lnSpc>
                          <a:spcPct val="115000"/>
                        </a:lnSpc>
                        <a:spcBef>
                          <a:spcPts val="0"/>
                        </a:spcBef>
                        <a:spcAft>
                          <a:spcPts val="0"/>
                        </a:spcAft>
                        <a:buNone/>
                      </a:pPr>
                      <a:r>
                        <a:rPr b="1" lang="en" sz="900"/>
                        <a:t>1.</a:t>
                      </a:r>
                      <a:endParaRPr b="1" sz="900"/>
                    </a:p>
                  </a:txBody>
                  <a:tcPr marT="91425" marB="91425" marR="91425" marL="91425">
                    <a:lnL cap="flat" cmpd="sng" w="9525">
                      <a:solidFill>
                        <a:srgbClr val="9E9E9E"/>
                      </a:solidFill>
                      <a:prstDash val="solid"/>
                      <a:round/>
                      <a:headEnd len="sm" w="sm" type="none"/>
                      <a:tailEnd len="sm" w="sm" type="none"/>
                    </a:lnL>
                    <a:lnR cap="flat" cmpd="sng" w="9525">
                      <a:solidFill>
                        <a:srgbClr val="9E9E9E"/>
                      </a:solidFill>
                      <a:prstDash val="solid"/>
                      <a:round/>
                      <a:headEnd len="sm" w="sm" type="none"/>
                      <a:tailEnd len="sm" w="sm" type="none"/>
                    </a:lnR>
                    <a:lnT cap="flat" cmpd="sng" w="9525">
                      <a:solidFill>
                        <a:srgbClr val="9E9E9E"/>
                      </a:solidFill>
                      <a:prstDash val="solid"/>
                      <a:round/>
                      <a:headEnd len="sm" w="sm" type="none"/>
                      <a:tailEnd len="sm" w="sm" type="none"/>
                    </a:lnT>
                    <a:lnB cap="flat" cmpd="sng" w="9525">
                      <a:solidFill>
                        <a:srgbClr val="9E9E9E"/>
                      </a:solidFill>
                      <a:prstDash val="solid"/>
                      <a:round/>
                      <a:headEnd len="sm" w="sm" type="none"/>
                      <a:tailEnd len="sm" w="sm" type="none"/>
                    </a:lnB>
                    <a:solidFill>
                      <a:srgbClr val="EAD1DC"/>
                    </a:solidFill>
                  </a:tcPr>
                </a:tc>
                <a:tc>
                  <a:txBody>
                    <a:bodyPr/>
                    <a:lstStyle/>
                    <a:p>
                      <a:pPr indent="0" lvl="0" marL="0" rtl="0" algn="l">
                        <a:lnSpc>
                          <a:spcPct val="115000"/>
                        </a:lnSpc>
                        <a:spcBef>
                          <a:spcPts val="0"/>
                        </a:spcBef>
                        <a:spcAft>
                          <a:spcPts val="1200"/>
                        </a:spcAft>
                        <a:buNone/>
                      </a:pPr>
                      <a:r>
                        <a:rPr b="1" lang="en" sz="900">
                          <a:solidFill>
                            <a:srgbClr val="030303"/>
                          </a:solidFill>
                        </a:rPr>
                        <a:t>KOL Online Marketing posts and videos</a:t>
                      </a:r>
                      <a:endParaRPr b="1" sz="900">
                        <a:solidFill>
                          <a:srgbClr val="030303"/>
                        </a:solidFill>
                      </a:endParaRPr>
                    </a:p>
                  </a:txBody>
                  <a:tcPr marT="91425" marB="91425" marR="91425" marL="91425">
                    <a:lnL cap="flat" cmpd="sng" w="9525">
                      <a:solidFill>
                        <a:srgbClr val="9E9E9E"/>
                      </a:solidFill>
                      <a:prstDash val="solid"/>
                      <a:round/>
                      <a:headEnd len="sm" w="sm" type="none"/>
                      <a:tailEnd len="sm" w="sm" type="none"/>
                    </a:lnL>
                    <a:lnR cap="flat" cmpd="sng" w="9525">
                      <a:solidFill>
                        <a:srgbClr val="9E9E9E"/>
                      </a:solidFill>
                      <a:prstDash val="solid"/>
                      <a:round/>
                      <a:headEnd len="sm" w="sm" type="none"/>
                      <a:tailEnd len="sm" w="sm" type="none"/>
                    </a:lnR>
                    <a:lnT cap="flat" cmpd="sng" w="9525">
                      <a:solidFill>
                        <a:srgbClr val="9E9E9E"/>
                      </a:solidFill>
                      <a:prstDash val="solid"/>
                      <a:round/>
                      <a:headEnd len="sm" w="sm" type="none"/>
                      <a:tailEnd len="sm" w="sm" type="none"/>
                    </a:lnT>
                    <a:lnB cap="flat" cmpd="sng" w="9525">
                      <a:solidFill>
                        <a:srgbClr val="9E9E9E"/>
                      </a:solidFill>
                      <a:prstDash val="solid"/>
                      <a:round/>
                      <a:headEnd len="sm" w="sm" type="none"/>
                      <a:tailEnd len="sm" w="sm" type="none"/>
                    </a:lnB>
                    <a:solidFill>
                      <a:srgbClr val="EAD1DC"/>
                    </a:solidFill>
                  </a:tcPr>
                </a:tc>
                <a:tc>
                  <a:txBody>
                    <a:bodyPr/>
                    <a:lstStyle/>
                    <a:p>
                      <a:pPr indent="0" lvl="0" marL="0" rtl="0" algn="l">
                        <a:lnSpc>
                          <a:spcPct val="115000"/>
                        </a:lnSpc>
                        <a:spcBef>
                          <a:spcPts val="0"/>
                        </a:spcBef>
                        <a:spcAft>
                          <a:spcPts val="0"/>
                        </a:spcAft>
                        <a:buNone/>
                      </a:pPr>
                      <a:r>
                        <a:rPr b="1" lang="en" sz="900"/>
                        <a:t>1.1. Develop Colourmix in-house KOL with trainings</a:t>
                      </a:r>
                      <a:endParaRPr b="1" sz="900"/>
                    </a:p>
                    <a:p>
                      <a:pPr indent="0" lvl="0" marL="0" rtl="0" algn="l">
                        <a:lnSpc>
                          <a:spcPct val="115000"/>
                        </a:lnSpc>
                        <a:spcBef>
                          <a:spcPts val="0"/>
                        </a:spcBef>
                        <a:spcAft>
                          <a:spcPts val="0"/>
                        </a:spcAft>
                        <a:buNone/>
                      </a:pPr>
                      <a:r>
                        <a:rPr b="1" lang="en" sz="900"/>
                        <a:t>1.2. In-house KOL to have LIVE streaming on product education 1.3. Collaborate with local KOL to increase the share of voices (SOV)</a:t>
                      </a:r>
                      <a:endParaRPr b="1" sz="900"/>
                    </a:p>
                  </a:txBody>
                  <a:tcPr marT="91425" marB="91425" marR="91425" marL="91425">
                    <a:lnL cap="flat" cmpd="sng" w="9525">
                      <a:solidFill>
                        <a:srgbClr val="9E9E9E"/>
                      </a:solidFill>
                      <a:prstDash val="solid"/>
                      <a:round/>
                      <a:headEnd len="sm" w="sm" type="none"/>
                      <a:tailEnd len="sm" w="sm" type="none"/>
                    </a:lnL>
                    <a:lnR cap="flat" cmpd="sng" w="9525">
                      <a:solidFill>
                        <a:srgbClr val="9E9E9E"/>
                      </a:solidFill>
                      <a:prstDash val="solid"/>
                      <a:round/>
                      <a:headEnd len="sm" w="sm" type="none"/>
                      <a:tailEnd len="sm" w="sm" type="none"/>
                    </a:lnR>
                    <a:lnT cap="flat" cmpd="sng" w="9525">
                      <a:solidFill>
                        <a:srgbClr val="9E9E9E"/>
                      </a:solidFill>
                      <a:prstDash val="solid"/>
                      <a:round/>
                      <a:headEnd len="sm" w="sm" type="none"/>
                      <a:tailEnd len="sm" w="sm" type="none"/>
                    </a:lnT>
                    <a:lnB cap="flat" cmpd="sng" w="9525">
                      <a:solidFill>
                        <a:srgbClr val="9E9E9E"/>
                      </a:solidFill>
                      <a:prstDash val="solid"/>
                      <a:round/>
                      <a:headEnd len="sm" w="sm" type="none"/>
                      <a:tailEnd len="sm" w="sm" type="none"/>
                    </a:lnB>
                    <a:solidFill>
                      <a:srgbClr val="EAD1DC"/>
                    </a:solidFill>
                  </a:tcPr>
                </a:tc>
                <a:tc>
                  <a:txBody>
                    <a:bodyPr/>
                    <a:lstStyle/>
                    <a:p>
                      <a:pPr indent="0" lvl="0" marL="0" rtl="0" algn="l">
                        <a:lnSpc>
                          <a:spcPct val="115000"/>
                        </a:lnSpc>
                        <a:spcBef>
                          <a:spcPts val="0"/>
                        </a:spcBef>
                        <a:spcAft>
                          <a:spcPts val="0"/>
                        </a:spcAft>
                        <a:buNone/>
                      </a:pPr>
                      <a:r>
                        <a:rPr b="1" lang="en" sz="900"/>
                        <a:t>Social Media platforms (Instagram, Facebook, Youtube)</a:t>
                      </a:r>
                      <a:endParaRPr b="1" sz="900"/>
                    </a:p>
                    <a:p>
                      <a:pPr indent="0" lvl="0" marL="0" rtl="0" algn="l">
                        <a:lnSpc>
                          <a:spcPct val="115000"/>
                        </a:lnSpc>
                        <a:spcBef>
                          <a:spcPts val="0"/>
                        </a:spcBef>
                        <a:spcAft>
                          <a:spcPts val="0"/>
                        </a:spcAft>
                        <a:buNone/>
                      </a:pPr>
                      <a:r>
                        <a:t/>
                      </a:r>
                      <a:endParaRPr b="1" sz="900"/>
                    </a:p>
                  </a:txBody>
                  <a:tcPr marT="91425" marB="91425" marR="91425" marL="91425">
                    <a:lnL cap="flat" cmpd="sng" w="9525">
                      <a:solidFill>
                        <a:srgbClr val="9E9E9E"/>
                      </a:solidFill>
                      <a:prstDash val="solid"/>
                      <a:round/>
                      <a:headEnd len="sm" w="sm" type="none"/>
                      <a:tailEnd len="sm" w="sm" type="none"/>
                    </a:lnL>
                    <a:lnR cap="flat" cmpd="sng" w="9525">
                      <a:solidFill>
                        <a:srgbClr val="9E9E9E"/>
                      </a:solidFill>
                      <a:prstDash val="solid"/>
                      <a:round/>
                      <a:headEnd len="sm" w="sm" type="none"/>
                      <a:tailEnd len="sm" w="sm" type="none"/>
                    </a:lnR>
                    <a:lnT cap="flat" cmpd="sng" w="9525">
                      <a:solidFill>
                        <a:srgbClr val="9E9E9E"/>
                      </a:solidFill>
                      <a:prstDash val="solid"/>
                      <a:round/>
                      <a:headEnd len="sm" w="sm" type="none"/>
                      <a:tailEnd len="sm" w="sm" type="none"/>
                    </a:lnT>
                    <a:lnB cap="flat" cmpd="sng" w="9525">
                      <a:solidFill>
                        <a:srgbClr val="9E9E9E"/>
                      </a:solidFill>
                      <a:prstDash val="solid"/>
                      <a:round/>
                      <a:headEnd len="sm" w="sm" type="none"/>
                      <a:tailEnd len="sm" w="sm" type="none"/>
                    </a:lnB>
                    <a:solidFill>
                      <a:srgbClr val="EAD1DC"/>
                    </a:solidFill>
                  </a:tcPr>
                </a:tc>
              </a:tr>
              <a:tr h="774725">
                <a:tc>
                  <a:txBody>
                    <a:bodyPr/>
                    <a:lstStyle/>
                    <a:p>
                      <a:pPr indent="0" lvl="0" marL="0" rtl="0" algn="l">
                        <a:lnSpc>
                          <a:spcPct val="115000"/>
                        </a:lnSpc>
                        <a:spcBef>
                          <a:spcPts val="0"/>
                        </a:spcBef>
                        <a:spcAft>
                          <a:spcPts val="0"/>
                        </a:spcAft>
                        <a:buNone/>
                      </a:pPr>
                      <a:r>
                        <a:rPr b="1" lang="en" sz="900"/>
                        <a:t>2. </a:t>
                      </a:r>
                      <a:endParaRPr b="1" sz="900"/>
                    </a:p>
                  </a:txBody>
                  <a:tcPr marT="91425" marB="91425" marR="91425" marL="91425">
                    <a:lnT cap="flat" cmpd="sng" w="9525">
                      <a:solidFill>
                        <a:srgbClr val="9E9E9E"/>
                      </a:solidFill>
                      <a:prstDash val="solid"/>
                      <a:round/>
                      <a:headEnd len="sm" w="sm" type="none"/>
                      <a:tailEnd len="sm" w="sm" type="none"/>
                    </a:lnT>
                    <a:solidFill>
                      <a:srgbClr val="EAD1DC"/>
                    </a:solidFill>
                  </a:tcPr>
                </a:tc>
                <a:tc>
                  <a:txBody>
                    <a:bodyPr/>
                    <a:lstStyle/>
                    <a:p>
                      <a:pPr indent="0" lvl="0" marL="0" rtl="0" algn="l">
                        <a:lnSpc>
                          <a:spcPct val="115000"/>
                        </a:lnSpc>
                        <a:spcBef>
                          <a:spcPts val="0"/>
                        </a:spcBef>
                        <a:spcAft>
                          <a:spcPts val="1200"/>
                        </a:spcAft>
                        <a:buNone/>
                      </a:pPr>
                      <a:r>
                        <a:rPr b="1" lang="en" sz="900"/>
                        <a:t>Leverage mobile app to collect Big Data </a:t>
                      </a:r>
                      <a:endParaRPr sz="900">
                        <a:solidFill>
                          <a:srgbClr val="233A44"/>
                        </a:solidFill>
                      </a:endParaRPr>
                    </a:p>
                  </a:txBody>
                  <a:tcPr marT="91425" marB="91425" marR="91425" marL="91425">
                    <a:lnT cap="flat" cmpd="sng" w="9525">
                      <a:solidFill>
                        <a:srgbClr val="9E9E9E"/>
                      </a:solidFill>
                      <a:prstDash val="solid"/>
                      <a:round/>
                      <a:headEnd len="sm" w="sm" type="none"/>
                      <a:tailEnd len="sm" w="sm" type="none"/>
                    </a:lnT>
                    <a:solidFill>
                      <a:srgbClr val="EAD1DC"/>
                    </a:solidFill>
                  </a:tcPr>
                </a:tc>
                <a:tc>
                  <a:txBody>
                    <a:bodyPr/>
                    <a:lstStyle/>
                    <a:p>
                      <a:pPr indent="0" lvl="0" marL="0" rtl="0" algn="l">
                        <a:lnSpc>
                          <a:spcPct val="115000"/>
                        </a:lnSpc>
                        <a:spcBef>
                          <a:spcPts val="0"/>
                        </a:spcBef>
                        <a:spcAft>
                          <a:spcPts val="0"/>
                        </a:spcAft>
                        <a:buNone/>
                      </a:pPr>
                      <a:r>
                        <a:rPr b="1" lang="en" sz="900"/>
                        <a:t>2.1. Build the mobile app</a:t>
                      </a:r>
                      <a:endParaRPr b="1" sz="900"/>
                    </a:p>
                    <a:p>
                      <a:pPr indent="0" lvl="0" marL="0" rtl="0" algn="l">
                        <a:lnSpc>
                          <a:spcPct val="115000"/>
                        </a:lnSpc>
                        <a:spcBef>
                          <a:spcPts val="0"/>
                        </a:spcBef>
                        <a:spcAft>
                          <a:spcPts val="0"/>
                        </a:spcAft>
                        <a:buNone/>
                      </a:pPr>
                      <a:r>
                        <a:rPr b="1" lang="en" sz="900"/>
                        <a:t>2.2. Collect user’s big data in mobile app </a:t>
                      </a:r>
                      <a:endParaRPr b="1" sz="900"/>
                    </a:p>
                    <a:p>
                      <a:pPr indent="0" lvl="0" marL="0" rtl="0" algn="l">
                        <a:lnSpc>
                          <a:spcPct val="115000"/>
                        </a:lnSpc>
                        <a:spcBef>
                          <a:spcPts val="0"/>
                        </a:spcBef>
                        <a:spcAft>
                          <a:spcPts val="0"/>
                        </a:spcAft>
                        <a:buNone/>
                      </a:pPr>
                      <a:r>
                        <a:rPr b="1" lang="en" sz="900"/>
                        <a:t>2.3. Tailor made the promotion content to customers based on their preference</a:t>
                      </a:r>
                      <a:endParaRPr b="1" sz="900"/>
                    </a:p>
                  </a:txBody>
                  <a:tcPr marT="91425" marB="91425" marR="91425" marL="91425">
                    <a:lnT cap="flat" cmpd="sng" w="9525">
                      <a:solidFill>
                        <a:srgbClr val="9E9E9E"/>
                      </a:solidFill>
                      <a:prstDash val="solid"/>
                      <a:round/>
                      <a:headEnd len="sm" w="sm" type="none"/>
                      <a:tailEnd len="sm" w="sm" type="none"/>
                    </a:lnT>
                    <a:solidFill>
                      <a:srgbClr val="EAD1DC"/>
                    </a:solidFill>
                  </a:tcPr>
                </a:tc>
                <a:tc>
                  <a:txBody>
                    <a:bodyPr/>
                    <a:lstStyle/>
                    <a:p>
                      <a:pPr indent="0" lvl="0" marL="0" rtl="0" algn="l">
                        <a:lnSpc>
                          <a:spcPct val="115000"/>
                        </a:lnSpc>
                        <a:spcBef>
                          <a:spcPts val="0"/>
                        </a:spcBef>
                        <a:spcAft>
                          <a:spcPts val="0"/>
                        </a:spcAft>
                        <a:buNone/>
                      </a:pPr>
                      <a:r>
                        <a:rPr b="1" lang="en" sz="900"/>
                        <a:t>Mobile app </a:t>
                      </a:r>
                      <a:endParaRPr b="1" sz="900"/>
                    </a:p>
                  </a:txBody>
                  <a:tcPr marT="91425" marB="91425" marR="91425" marL="91425">
                    <a:lnT cap="flat" cmpd="sng" w="9525">
                      <a:solidFill>
                        <a:srgbClr val="9E9E9E"/>
                      </a:solidFill>
                      <a:prstDash val="solid"/>
                      <a:round/>
                      <a:headEnd len="sm" w="sm" type="none"/>
                      <a:tailEnd len="sm" w="sm" type="none"/>
                    </a:lnT>
                    <a:solidFill>
                      <a:srgbClr val="EAD1DC"/>
                    </a:solidFill>
                  </a:tcPr>
                </a:tc>
              </a:tr>
              <a:tr h="905725">
                <a:tc>
                  <a:txBody>
                    <a:bodyPr/>
                    <a:lstStyle/>
                    <a:p>
                      <a:pPr indent="0" lvl="0" marL="0" rtl="0" algn="l">
                        <a:lnSpc>
                          <a:spcPct val="115000"/>
                        </a:lnSpc>
                        <a:spcBef>
                          <a:spcPts val="0"/>
                        </a:spcBef>
                        <a:spcAft>
                          <a:spcPts val="0"/>
                        </a:spcAft>
                        <a:buNone/>
                      </a:pPr>
                      <a:r>
                        <a:rPr b="1" lang="en" sz="900"/>
                        <a:t>3.</a:t>
                      </a:r>
                      <a:endParaRPr b="1" sz="900"/>
                    </a:p>
                  </a:txBody>
                  <a:tcPr marT="91425" marB="91425" marR="91425" marL="91425">
                    <a:solidFill>
                      <a:srgbClr val="EAD1DC"/>
                    </a:solidFill>
                  </a:tcPr>
                </a:tc>
                <a:tc>
                  <a:txBody>
                    <a:bodyPr/>
                    <a:lstStyle/>
                    <a:p>
                      <a:pPr indent="0" lvl="0" marL="0" rtl="0" algn="l">
                        <a:lnSpc>
                          <a:spcPct val="115000"/>
                        </a:lnSpc>
                        <a:spcBef>
                          <a:spcPts val="0"/>
                        </a:spcBef>
                        <a:spcAft>
                          <a:spcPts val="1200"/>
                        </a:spcAft>
                        <a:buNone/>
                      </a:pPr>
                      <a:r>
                        <a:rPr b="1" lang="en" sz="900">
                          <a:solidFill>
                            <a:srgbClr val="030303"/>
                          </a:solidFill>
                        </a:rPr>
                        <a:t>Develop E-commerce tools</a:t>
                      </a:r>
                      <a:endParaRPr b="1" sz="900">
                        <a:solidFill>
                          <a:srgbClr val="030303"/>
                        </a:solidFill>
                      </a:endParaRPr>
                    </a:p>
                  </a:txBody>
                  <a:tcPr marT="91425" marB="91425" marR="91425" marL="91425">
                    <a:solidFill>
                      <a:srgbClr val="EAD1DC"/>
                    </a:solidFill>
                  </a:tcPr>
                </a:tc>
                <a:tc>
                  <a:txBody>
                    <a:bodyPr/>
                    <a:lstStyle/>
                    <a:p>
                      <a:pPr indent="0" lvl="0" marL="0" rtl="0" algn="l">
                        <a:lnSpc>
                          <a:spcPct val="115000"/>
                        </a:lnSpc>
                        <a:spcBef>
                          <a:spcPts val="0"/>
                        </a:spcBef>
                        <a:spcAft>
                          <a:spcPts val="0"/>
                        </a:spcAft>
                        <a:buNone/>
                      </a:pPr>
                      <a:r>
                        <a:rPr b="1" lang="en" sz="900"/>
                        <a:t>3.1. Add a “New Arrival” session on the page to promote the new products</a:t>
                      </a:r>
                      <a:endParaRPr b="1" sz="900"/>
                    </a:p>
                    <a:p>
                      <a:pPr indent="0" lvl="0" marL="0" rtl="0" algn="l">
                        <a:lnSpc>
                          <a:spcPct val="115000"/>
                        </a:lnSpc>
                        <a:spcBef>
                          <a:spcPts val="0"/>
                        </a:spcBef>
                        <a:spcAft>
                          <a:spcPts val="0"/>
                        </a:spcAft>
                        <a:buNone/>
                      </a:pPr>
                      <a:r>
                        <a:rPr b="1" lang="en" sz="900">
                          <a:solidFill>
                            <a:srgbClr val="030303"/>
                          </a:solidFill>
                        </a:rPr>
                        <a:t>3.2 Online exclusive discount offer e.g. KOL discount code</a:t>
                      </a:r>
                      <a:endParaRPr b="1" sz="900">
                        <a:solidFill>
                          <a:srgbClr val="030303"/>
                        </a:solidFill>
                      </a:endParaRPr>
                    </a:p>
                    <a:p>
                      <a:pPr indent="0" lvl="0" marL="0" rtl="0" algn="l">
                        <a:lnSpc>
                          <a:spcPct val="115000"/>
                        </a:lnSpc>
                        <a:spcBef>
                          <a:spcPts val="0"/>
                        </a:spcBef>
                        <a:spcAft>
                          <a:spcPts val="0"/>
                        </a:spcAft>
                        <a:buNone/>
                      </a:pPr>
                      <a:r>
                        <a:t/>
                      </a:r>
                      <a:endParaRPr b="1" sz="900"/>
                    </a:p>
                  </a:txBody>
                  <a:tcPr marT="91425" marB="91425" marR="91425" marL="91425">
                    <a:solidFill>
                      <a:srgbClr val="EAD1DC"/>
                    </a:solidFill>
                  </a:tcPr>
                </a:tc>
                <a:tc>
                  <a:txBody>
                    <a:bodyPr/>
                    <a:lstStyle/>
                    <a:p>
                      <a:pPr indent="0" lvl="0" marL="0" rtl="0" algn="l">
                        <a:lnSpc>
                          <a:spcPct val="115000"/>
                        </a:lnSpc>
                        <a:spcBef>
                          <a:spcPts val="0"/>
                        </a:spcBef>
                        <a:spcAft>
                          <a:spcPts val="0"/>
                        </a:spcAft>
                        <a:buNone/>
                      </a:pPr>
                      <a:r>
                        <a:rPr b="1" lang="en" sz="900"/>
                        <a:t>Website,</a:t>
                      </a:r>
                      <a:endParaRPr b="1" sz="900"/>
                    </a:p>
                    <a:p>
                      <a:pPr indent="0" lvl="0" marL="0" rtl="0" algn="l">
                        <a:lnSpc>
                          <a:spcPct val="115000"/>
                        </a:lnSpc>
                        <a:spcBef>
                          <a:spcPts val="0"/>
                        </a:spcBef>
                        <a:spcAft>
                          <a:spcPts val="0"/>
                        </a:spcAft>
                        <a:buNone/>
                      </a:pPr>
                      <a:r>
                        <a:rPr b="1" lang="en" sz="900"/>
                        <a:t>Mobile App, </a:t>
                      </a:r>
                      <a:endParaRPr b="1" sz="900"/>
                    </a:p>
                    <a:p>
                      <a:pPr indent="0" lvl="0" marL="0" rtl="0" algn="l">
                        <a:lnSpc>
                          <a:spcPct val="115000"/>
                        </a:lnSpc>
                        <a:spcBef>
                          <a:spcPts val="0"/>
                        </a:spcBef>
                        <a:spcAft>
                          <a:spcPts val="0"/>
                        </a:spcAft>
                        <a:buNone/>
                      </a:pPr>
                      <a:r>
                        <a:rPr b="1" lang="en" sz="900"/>
                        <a:t>Social Media platforms (Instagram, Facebook, Youtube)</a:t>
                      </a:r>
                      <a:endParaRPr b="1" sz="900"/>
                    </a:p>
                  </a:txBody>
                  <a:tcPr marT="91425" marB="91425" marR="91425" marL="91425">
                    <a:solidFill>
                      <a:srgbClr val="EAD1DC"/>
                    </a:solidFill>
                  </a:tcPr>
                </a:tc>
              </a:tr>
            </a:tbl>
          </a:graphicData>
        </a:graphic>
      </p:graphicFrame>
      <p:sp>
        <p:nvSpPr>
          <p:cNvPr id="491" name="Google Shape;491;p48"/>
          <p:cNvSpPr txBox="1"/>
          <p:nvPr/>
        </p:nvSpPr>
        <p:spPr>
          <a:xfrm>
            <a:off x="500750" y="1227888"/>
            <a:ext cx="4979400" cy="3387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000">
                <a:latin typeface="Calibri"/>
                <a:ea typeface="Calibri"/>
                <a:cs typeface="Calibri"/>
                <a:sym typeface="Calibri"/>
              </a:rPr>
              <a:t>Table 5.1: Content creation</a:t>
            </a:r>
            <a:endParaRPr sz="1000">
              <a:latin typeface="Calibri"/>
              <a:ea typeface="Calibri"/>
              <a:cs typeface="Calibri"/>
              <a:sym typeface="Calibri"/>
            </a:endParaRPr>
          </a:p>
        </p:txBody>
      </p:sp>
      <p:sp>
        <p:nvSpPr>
          <p:cNvPr id="492" name="Google Shape;492;p48"/>
          <p:cNvSpPr txBox="1"/>
          <p:nvPr/>
        </p:nvSpPr>
        <p:spPr>
          <a:xfrm>
            <a:off x="6682800" y="4584400"/>
            <a:ext cx="2569500" cy="3387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000">
                <a:latin typeface="Calibri"/>
                <a:ea typeface="Calibri"/>
                <a:cs typeface="Calibri"/>
                <a:sym typeface="Calibri"/>
              </a:rPr>
              <a:t>Source: Constructed by the Author</a:t>
            </a:r>
            <a:endParaRPr sz="1000">
              <a:latin typeface="Calibri"/>
              <a:ea typeface="Calibri"/>
              <a:cs typeface="Calibri"/>
              <a:sym typeface="Calibri"/>
            </a:endParaRPr>
          </a:p>
        </p:txBody>
      </p:sp>
    </p:spTree>
  </p:cSld>
  <p:clrMapOvr>
    <a:masterClrMapping/>
  </p:clrMapOvr>
</p:sld>
</file>

<file path=ppt/slides/slide3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96" name="Shape 496"/>
        <p:cNvGrpSpPr/>
        <p:nvPr/>
      </p:nvGrpSpPr>
      <p:grpSpPr>
        <a:xfrm>
          <a:off x="0" y="0"/>
          <a:ext cx="0" cy="0"/>
          <a:chOff x="0" y="0"/>
          <a:chExt cx="0" cy="0"/>
        </a:xfrm>
      </p:grpSpPr>
      <p:sp>
        <p:nvSpPr>
          <p:cNvPr id="497" name="Google Shape;497;p49"/>
          <p:cNvSpPr txBox="1"/>
          <p:nvPr>
            <p:ph idx="1" type="body"/>
          </p:nvPr>
        </p:nvSpPr>
        <p:spPr>
          <a:xfrm>
            <a:off x="868075" y="974025"/>
            <a:ext cx="7568700" cy="838200"/>
          </a:xfrm>
          <a:prstGeom prst="rect">
            <a:avLst/>
          </a:prstGeom>
        </p:spPr>
        <p:txBody>
          <a:bodyPr anchorCtr="0" anchor="t" bIns="91425" lIns="91425" spcFirstLastPara="1" rIns="91425" wrap="square" tIns="91425">
            <a:normAutofit/>
          </a:bodyPr>
          <a:lstStyle/>
          <a:p>
            <a:pPr indent="-330200" lvl="0" marL="457200" rtl="0" algn="l">
              <a:spcBef>
                <a:spcPts val="0"/>
              </a:spcBef>
              <a:spcAft>
                <a:spcPts val="0"/>
              </a:spcAft>
              <a:buSzPts val="1600"/>
              <a:buChar char="-"/>
            </a:pPr>
            <a:r>
              <a:rPr lang="en" sz="1600"/>
              <a:t>Below is the marketing contents which has categorized into 3 types. </a:t>
            </a:r>
            <a:endParaRPr sz="1600"/>
          </a:p>
        </p:txBody>
      </p:sp>
      <p:sp>
        <p:nvSpPr>
          <p:cNvPr id="498" name="Google Shape;498;p49"/>
          <p:cNvSpPr txBox="1"/>
          <p:nvPr>
            <p:ph type="title"/>
          </p:nvPr>
        </p:nvSpPr>
        <p:spPr>
          <a:xfrm>
            <a:off x="707125" y="421725"/>
            <a:ext cx="7890600" cy="5523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5.2 Content creation</a:t>
            </a:r>
            <a:endParaRPr/>
          </a:p>
        </p:txBody>
      </p:sp>
      <p:graphicFrame>
        <p:nvGraphicFramePr>
          <p:cNvPr id="499" name="Google Shape;499;p49"/>
          <p:cNvGraphicFramePr/>
          <p:nvPr/>
        </p:nvGraphicFramePr>
        <p:xfrm>
          <a:off x="576938" y="1473475"/>
          <a:ext cx="3000000" cy="3000000"/>
        </p:xfrm>
        <a:graphic>
          <a:graphicData uri="http://schemas.openxmlformats.org/drawingml/2006/table">
            <a:tbl>
              <a:tblPr>
                <a:noFill/>
                <a:tableStyleId>{0139CC4F-8A50-475C-9678-4CD7B68DC63F}</a:tableStyleId>
              </a:tblPr>
              <a:tblGrid>
                <a:gridCol w="382850"/>
                <a:gridCol w="2410625"/>
                <a:gridCol w="3718500"/>
                <a:gridCol w="1478150"/>
              </a:tblGrid>
              <a:tr h="625475">
                <a:tc>
                  <a:txBody>
                    <a:bodyPr/>
                    <a:lstStyle/>
                    <a:p>
                      <a:pPr indent="0" lvl="0" marL="0" rtl="0" algn="l">
                        <a:spcBef>
                          <a:spcPts val="0"/>
                        </a:spcBef>
                        <a:spcAft>
                          <a:spcPts val="0"/>
                        </a:spcAft>
                        <a:buNone/>
                      </a:pPr>
                      <a:r>
                        <a:t/>
                      </a:r>
                      <a:endParaRPr b="1" sz="900"/>
                    </a:p>
                  </a:txBody>
                  <a:tcPr marT="91425" marB="91425" marR="91425" marL="91425">
                    <a:lnB cap="flat" cmpd="sng" w="9525">
                      <a:solidFill>
                        <a:srgbClr val="9E9E9E"/>
                      </a:solidFill>
                      <a:prstDash val="solid"/>
                      <a:round/>
                      <a:headEnd len="sm" w="sm" type="none"/>
                      <a:tailEnd len="sm" w="sm" type="none"/>
                    </a:lnB>
                    <a:solidFill>
                      <a:srgbClr val="FF00FF"/>
                    </a:solidFill>
                  </a:tcPr>
                </a:tc>
                <a:tc>
                  <a:txBody>
                    <a:bodyPr/>
                    <a:lstStyle/>
                    <a:p>
                      <a:pPr indent="0" lvl="0" marL="0" rtl="0" algn="l">
                        <a:lnSpc>
                          <a:spcPct val="115000"/>
                        </a:lnSpc>
                        <a:spcBef>
                          <a:spcPts val="0"/>
                        </a:spcBef>
                        <a:spcAft>
                          <a:spcPts val="1200"/>
                        </a:spcAft>
                        <a:buNone/>
                      </a:pPr>
                      <a:r>
                        <a:rPr b="1" lang="en" sz="1200">
                          <a:solidFill>
                            <a:schemeClr val="dk1"/>
                          </a:solidFill>
                        </a:rPr>
                        <a:t>Type of marketing content</a:t>
                      </a:r>
                      <a:endParaRPr b="1" sz="1200">
                        <a:solidFill>
                          <a:schemeClr val="dk1"/>
                        </a:solidFill>
                      </a:endParaRPr>
                    </a:p>
                  </a:txBody>
                  <a:tcPr marT="91425" marB="91425" marR="91425" marL="91425">
                    <a:lnB cap="flat" cmpd="sng" w="9525">
                      <a:solidFill>
                        <a:srgbClr val="9E9E9E"/>
                      </a:solidFill>
                      <a:prstDash val="solid"/>
                      <a:round/>
                      <a:headEnd len="sm" w="sm" type="none"/>
                      <a:tailEnd len="sm" w="sm" type="none"/>
                    </a:lnB>
                    <a:solidFill>
                      <a:srgbClr val="FF00FF"/>
                    </a:solidFill>
                  </a:tcPr>
                </a:tc>
                <a:tc>
                  <a:txBody>
                    <a:bodyPr/>
                    <a:lstStyle/>
                    <a:p>
                      <a:pPr indent="0" lvl="0" marL="0" rtl="0" algn="l">
                        <a:lnSpc>
                          <a:spcPct val="115000"/>
                        </a:lnSpc>
                        <a:spcBef>
                          <a:spcPts val="0"/>
                        </a:spcBef>
                        <a:spcAft>
                          <a:spcPts val="0"/>
                        </a:spcAft>
                        <a:buNone/>
                      </a:pPr>
                      <a:r>
                        <a:rPr b="1" lang="en" sz="1200">
                          <a:solidFill>
                            <a:schemeClr val="dk1"/>
                          </a:solidFill>
                        </a:rPr>
                        <a:t>Task</a:t>
                      </a:r>
                      <a:endParaRPr b="1" sz="1200">
                        <a:solidFill>
                          <a:schemeClr val="dk1"/>
                        </a:solidFill>
                      </a:endParaRPr>
                    </a:p>
                  </a:txBody>
                  <a:tcPr marT="91425" marB="91425" marR="91425" marL="91425">
                    <a:lnB cap="flat" cmpd="sng" w="9525">
                      <a:solidFill>
                        <a:srgbClr val="9E9E9E"/>
                      </a:solidFill>
                      <a:prstDash val="solid"/>
                      <a:round/>
                      <a:headEnd len="sm" w="sm" type="none"/>
                      <a:tailEnd len="sm" w="sm" type="none"/>
                    </a:lnB>
                    <a:solidFill>
                      <a:srgbClr val="FF00FF"/>
                    </a:solidFill>
                  </a:tcPr>
                </a:tc>
                <a:tc>
                  <a:txBody>
                    <a:bodyPr/>
                    <a:lstStyle/>
                    <a:p>
                      <a:pPr indent="0" lvl="0" marL="0" rtl="0" algn="l">
                        <a:lnSpc>
                          <a:spcPct val="115000"/>
                        </a:lnSpc>
                        <a:spcBef>
                          <a:spcPts val="0"/>
                        </a:spcBef>
                        <a:spcAft>
                          <a:spcPts val="0"/>
                        </a:spcAft>
                        <a:buNone/>
                      </a:pPr>
                      <a:r>
                        <a:rPr b="1" lang="en" sz="1200">
                          <a:solidFill>
                            <a:schemeClr val="dk1"/>
                          </a:solidFill>
                        </a:rPr>
                        <a:t>Distribution channel</a:t>
                      </a:r>
                      <a:endParaRPr b="1" sz="1200">
                        <a:solidFill>
                          <a:schemeClr val="dk1"/>
                        </a:solidFill>
                      </a:endParaRPr>
                    </a:p>
                  </a:txBody>
                  <a:tcPr marT="91425" marB="91425" marR="91425" marL="91425">
                    <a:lnB cap="flat" cmpd="sng" w="9525">
                      <a:solidFill>
                        <a:srgbClr val="9E9E9E"/>
                      </a:solidFill>
                      <a:prstDash val="solid"/>
                      <a:round/>
                      <a:headEnd len="sm" w="sm" type="none"/>
                      <a:tailEnd len="sm" w="sm" type="none"/>
                    </a:lnB>
                    <a:solidFill>
                      <a:srgbClr val="FF00FF"/>
                    </a:solidFill>
                  </a:tcPr>
                </a:tc>
              </a:tr>
              <a:tr h="774725">
                <a:tc>
                  <a:txBody>
                    <a:bodyPr/>
                    <a:lstStyle/>
                    <a:p>
                      <a:pPr indent="0" lvl="0" marL="0" rtl="0" algn="l">
                        <a:lnSpc>
                          <a:spcPct val="115000"/>
                        </a:lnSpc>
                        <a:spcBef>
                          <a:spcPts val="0"/>
                        </a:spcBef>
                        <a:spcAft>
                          <a:spcPts val="0"/>
                        </a:spcAft>
                        <a:buNone/>
                      </a:pPr>
                      <a:r>
                        <a:rPr b="1" lang="en" sz="900"/>
                        <a:t>1.</a:t>
                      </a:r>
                      <a:endParaRPr b="1" sz="900"/>
                    </a:p>
                  </a:txBody>
                  <a:tcPr marT="91425" marB="91425" marR="91425" marL="91425">
                    <a:lnL cap="flat" cmpd="sng" w="9525">
                      <a:solidFill>
                        <a:srgbClr val="9E9E9E"/>
                      </a:solidFill>
                      <a:prstDash val="solid"/>
                      <a:round/>
                      <a:headEnd len="sm" w="sm" type="none"/>
                      <a:tailEnd len="sm" w="sm" type="none"/>
                    </a:lnL>
                    <a:lnR cap="flat" cmpd="sng" w="9525">
                      <a:solidFill>
                        <a:srgbClr val="9E9E9E"/>
                      </a:solidFill>
                      <a:prstDash val="solid"/>
                      <a:round/>
                      <a:headEnd len="sm" w="sm" type="none"/>
                      <a:tailEnd len="sm" w="sm" type="none"/>
                    </a:lnR>
                    <a:lnT cap="flat" cmpd="sng" w="9525">
                      <a:solidFill>
                        <a:srgbClr val="9E9E9E"/>
                      </a:solidFill>
                      <a:prstDash val="solid"/>
                      <a:round/>
                      <a:headEnd len="sm" w="sm" type="none"/>
                      <a:tailEnd len="sm" w="sm" type="none"/>
                    </a:lnT>
                    <a:lnB cap="flat" cmpd="sng" w="9525">
                      <a:solidFill>
                        <a:srgbClr val="9E9E9E"/>
                      </a:solidFill>
                      <a:prstDash val="solid"/>
                      <a:round/>
                      <a:headEnd len="sm" w="sm" type="none"/>
                      <a:tailEnd len="sm" w="sm" type="none"/>
                    </a:lnB>
                    <a:solidFill>
                      <a:srgbClr val="EAD1DC"/>
                    </a:solidFill>
                  </a:tcPr>
                </a:tc>
                <a:tc>
                  <a:txBody>
                    <a:bodyPr/>
                    <a:lstStyle/>
                    <a:p>
                      <a:pPr indent="0" lvl="0" marL="0" rtl="0" algn="l">
                        <a:lnSpc>
                          <a:spcPct val="115000"/>
                        </a:lnSpc>
                        <a:spcBef>
                          <a:spcPts val="0"/>
                        </a:spcBef>
                        <a:spcAft>
                          <a:spcPts val="1200"/>
                        </a:spcAft>
                        <a:buNone/>
                      </a:pPr>
                      <a:r>
                        <a:rPr b="1" lang="en" sz="900">
                          <a:solidFill>
                            <a:srgbClr val="030303"/>
                          </a:solidFill>
                        </a:rPr>
                        <a:t>KOL Online Marketing post and video</a:t>
                      </a:r>
                      <a:endParaRPr b="1" sz="900">
                        <a:solidFill>
                          <a:srgbClr val="030303"/>
                        </a:solidFill>
                      </a:endParaRPr>
                    </a:p>
                  </a:txBody>
                  <a:tcPr marT="91425" marB="91425" marR="91425" marL="91425">
                    <a:lnL cap="flat" cmpd="sng" w="9525">
                      <a:solidFill>
                        <a:srgbClr val="9E9E9E"/>
                      </a:solidFill>
                      <a:prstDash val="solid"/>
                      <a:round/>
                      <a:headEnd len="sm" w="sm" type="none"/>
                      <a:tailEnd len="sm" w="sm" type="none"/>
                    </a:lnL>
                    <a:lnR cap="flat" cmpd="sng" w="9525">
                      <a:solidFill>
                        <a:srgbClr val="9E9E9E"/>
                      </a:solidFill>
                      <a:prstDash val="solid"/>
                      <a:round/>
                      <a:headEnd len="sm" w="sm" type="none"/>
                      <a:tailEnd len="sm" w="sm" type="none"/>
                    </a:lnR>
                    <a:lnT cap="flat" cmpd="sng" w="9525">
                      <a:solidFill>
                        <a:srgbClr val="9E9E9E"/>
                      </a:solidFill>
                      <a:prstDash val="solid"/>
                      <a:round/>
                      <a:headEnd len="sm" w="sm" type="none"/>
                      <a:tailEnd len="sm" w="sm" type="none"/>
                    </a:lnT>
                    <a:lnB cap="flat" cmpd="sng" w="9525">
                      <a:solidFill>
                        <a:srgbClr val="9E9E9E"/>
                      </a:solidFill>
                      <a:prstDash val="solid"/>
                      <a:round/>
                      <a:headEnd len="sm" w="sm" type="none"/>
                      <a:tailEnd len="sm" w="sm" type="none"/>
                    </a:lnB>
                    <a:solidFill>
                      <a:srgbClr val="EAD1DC"/>
                    </a:solidFill>
                  </a:tcPr>
                </a:tc>
                <a:tc>
                  <a:txBody>
                    <a:bodyPr/>
                    <a:lstStyle/>
                    <a:p>
                      <a:pPr indent="0" lvl="0" marL="0" rtl="0" algn="l">
                        <a:lnSpc>
                          <a:spcPct val="115000"/>
                        </a:lnSpc>
                        <a:spcBef>
                          <a:spcPts val="0"/>
                        </a:spcBef>
                        <a:spcAft>
                          <a:spcPts val="0"/>
                        </a:spcAft>
                        <a:buNone/>
                      </a:pPr>
                      <a:r>
                        <a:rPr b="1" lang="en" sz="900"/>
                        <a:t>1</a:t>
                      </a:r>
                      <a:r>
                        <a:rPr b="1" lang="en" sz="900"/>
                        <a:t>.1. Develop Colourmix in-house KOL with trainings</a:t>
                      </a:r>
                      <a:endParaRPr b="1" sz="900"/>
                    </a:p>
                    <a:p>
                      <a:pPr indent="0" lvl="0" marL="0" rtl="0" algn="l">
                        <a:lnSpc>
                          <a:spcPct val="115000"/>
                        </a:lnSpc>
                        <a:spcBef>
                          <a:spcPts val="0"/>
                        </a:spcBef>
                        <a:spcAft>
                          <a:spcPts val="0"/>
                        </a:spcAft>
                        <a:buNone/>
                      </a:pPr>
                      <a:r>
                        <a:rPr b="1" lang="en" sz="900"/>
                        <a:t>1.2. I</a:t>
                      </a:r>
                      <a:r>
                        <a:rPr b="1" lang="en" sz="900"/>
                        <a:t>n-house KOL to have </a:t>
                      </a:r>
                      <a:r>
                        <a:rPr b="1" lang="en" sz="900"/>
                        <a:t>LIVE streaming on product education 1.3. Collaborate with l</a:t>
                      </a:r>
                      <a:r>
                        <a:rPr b="1" lang="en" sz="900"/>
                        <a:t>ocal KOL to increase the share of voices (SOV)</a:t>
                      </a:r>
                      <a:endParaRPr b="1" sz="900"/>
                    </a:p>
                  </a:txBody>
                  <a:tcPr marT="91425" marB="91425" marR="91425" marL="91425">
                    <a:lnL cap="flat" cmpd="sng" w="9525">
                      <a:solidFill>
                        <a:srgbClr val="9E9E9E"/>
                      </a:solidFill>
                      <a:prstDash val="solid"/>
                      <a:round/>
                      <a:headEnd len="sm" w="sm" type="none"/>
                      <a:tailEnd len="sm" w="sm" type="none"/>
                    </a:lnL>
                    <a:lnR cap="flat" cmpd="sng" w="9525">
                      <a:solidFill>
                        <a:srgbClr val="9E9E9E"/>
                      </a:solidFill>
                      <a:prstDash val="solid"/>
                      <a:round/>
                      <a:headEnd len="sm" w="sm" type="none"/>
                      <a:tailEnd len="sm" w="sm" type="none"/>
                    </a:lnR>
                    <a:lnT cap="flat" cmpd="sng" w="9525">
                      <a:solidFill>
                        <a:srgbClr val="9E9E9E"/>
                      </a:solidFill>
                      <a:prstDash val="solid"/>
                      <a:round/>
                      <a:headEnd len="sm" w="sm" type="none"/>
                      <a:tailEnd len="sm" w="sm" type="none"/>
                    </a:lnT>
                    <a:lnB cap="flat" cmpd="sng" w="9525">
                      <a:solidFill>
                        <a:srgbClr val="9E9E9E"/>
                      </a:solidFill>
                      <a:prstDash val="solid"/>
                      <a:round/>
                      <a:headEnd len="sm" w="sm" type="none"/>
                      <a:tailEnd len="sm" w="sm" type="none"/>
                    </a:lnB>
                    <a:solidFill>
                      <a:srgbClr val="EAD1DC"/>
                    </a:solidFill>
                  </a:tcPr>
                </a:tc>
                <a:tc>
                  <a:txBody>
                    <a:bodyPr/>
                    <a:lstStyle/>
                    <a:p>
                      <a:pPr indent="0" lvl="0" marL="0" rtl="0" algn="l">
                        <a:lnSpc>
                          <a:spcPct val="115000"/>
                        </a:lnSpc>
                        <a:spcBef>
                          <a:spcPts val="0"/>
                        </a:spcBef>
                        <a:spcAft>
                          <a:spcPts val="0"/>
                        </a:spcAft>
                        <a:buNone/>
                      </a:pPr>
                      <a:r>
                        <a:rPr b="1" lang="en" sz="900"/>
                        <a:t>Social Media platforms (Instagram, Facebook, Youtube)</a:t>
                      </a:r>
                      <a:endParaRPr b="1" sz="900"/>
                    </a:p>
                    <a:p>
                      <a:pPr indent="0" lvl="0" marL="0" rtl="0" algn="l">
                        <a:lnSpc>
                          <a:spcPct val="115000"/>
                        </a:lnSpc>
                        <a:spcBef>
                          <a:spcPts val="0"/>
                        </a:spcBef>
                        <a:spcAft>
                          <a:spcPts val="0"/>
                        </a:spcAft>
                        <a:buNone/>
                      </a:pPr>
                      <a:r>
                        <a:t/>
                      </a:r>
                      <a:endParaRPr b="1" sz="900"/>
                    </a:p>
                  </a:txBody>
                  <a:tcPr marT="91425" marB="91425" marR="91425" marL="91425">
                    <a:lnL cap="flat" cmpd="sng" w="9525">
                      <a:solidFill>
                        <a:srgbClr val="9E9E9E"/>
                      </a:solidFill>
                      <a:prstDash val="solid"/>
                      <a:round/>
                      <a:headEnd len="sm" w="sm" type="none"/>
                      <a:tailEnd len="sm" w="sm" type="none"/>
                    </a:lnL>
                    <a:lnR cap="flat" cmpd="sng" w="9525">
                      <a:solidFill>
                        <a:srgbClr val="9E9E9E"/>
                      </a:solidFill>
                      <a:prstDash val="solid"/>
                      <a:round/>
                      <a:headEnd len="sm" w="sm" type="none"/>
                      <a:tailEnd len="sm" w="sm" type="none"/>
                    </a:lnR>
                    <a:lnT cap="flat" cmpd="sng" w="9525">
                      <a:solidFill>
                        <a:srgbClr val="9E9E9E"/>
                      </a:solidFill>
                      <a:prstDash val="solid"/>
                      <a:round/>
                      <a:headEnd len="sm" w="sm" type="none"/>
                      <a:tailEnd len="sm" w="sm" type="none"/>
                    </a:lnT>
                    <a:lnB cap="flat" cmpd="sng" w="9525">
                      <a:solidFill>
                        <a:srgbClr val="9E9E9E"/>
                      </a:solidFill>
                      <a:prstDash val="solid"/>
                      <a:round/>
                      <a:headEnd len="sm" w="sm" type="none"/>
                      <a:tailEnd len="sm" w="sm" type="none"/>
                    </a:lnB>
                    <a:solidFill>
                      <a:srgbClr val="EAD1DC"/>
                    </a:solidFill>
                  </a:tcPr>
                </a:tc>
              </a:tr>
              <a:tr h="774725">
                <a:tc>
                  <a:txBody>
                    <a:bodyPr/>
                    <a:lstStyle/>
                    <a:p>
                      <a:pPr indent="0" lvl="0" marL="0" rtl="0" algn="l">
                        <a:lnSpc>
                          <a:spcPct val="115000"/>
                        </a:lnSpc>
                        <a:spcBef>
                          <a:spcPts val="0"/>
                        </a:spcBef>
                        <a:spcAft>
                          <a:spcPts val="0"/>
                        </a:spcAft>
                        <a:buNone/>
                      </a:pPr>
                      <a:r>
                        <a:rPr b="1" lang="en" sz="900"/>
                        <a:t>2. </a:t>
                      </a:r>
                      <a:endParaRPr b="1" sz="900"/>
                    </a:p>
                  </a:txBody>
                  <a:tcPr marT="91425" marB="91425" marR="91425" marL="91425">
                    <a:lnT cap="flat" cmpd="sng" w="9525">
                      <a:solidFill>
                        <a:srgbClr val="9E9E9E"/>
                      </a:solidFill>
                      <a:prstDash val="solid"/>
                      <a:round/>
                      <a:headEnd len="sm" w="sm" type="none"/>
                      <a:tailEnd len="sm" w="sm" type="none"/>
                    </a:lnT>
                    <a:solidFill>
                      <a:srgbClr val="EAD1DC"/>
                    </a:solidFill>
                  </a:tcPr>
                </a:tc>
                <a:tc>
                  <a:txBody>
                    <a:bodyPr/>
                    <a:lstStyle/>
                    <a:p>
                      <a:pPr indent="0" lvl="0" marL="0" rtl="0" algn="l">
                        <a:lnSpc>
                          <a:spcPct val="115000"/>
                        </a:lnSpc>
                        <a:spcBef>
                          <a:spcPts val="0"/>
                        </a:spcBef>
                        <a:spcAft>
                          <a:spcPts val="1200"/>
                        </a:spcAft>
                        <a:buNone/>
                      </a:pPr>
                      <a:r>
                        <a:rPr b="1" lang="en" sz="900"/>
                        <a:t>Leverage</a:t>
                      </a:r>
                      <a:r>
                        <a:rPr b="1" lang="en" sz="900"/>
                        <a:t> mobile app to collect Big Data </a:t>
                      </a:r>
                      <a:endParaRPr sz="900">
                        <a:solidFill>
                          <a:srgbClr val="233A44"/>
                        </a:solidFill>
                      </a:endParaRPr>
                    </a:p>
                  </a:txBody>
                  <a:tcPr marT="91425" marB="91425" marR="91425" marL="91425">
                    <a:lnT cap="flat" cmpd="sng" w="9525">
                      <a:solidFill>
                        <a:srgbClr val="9E9E9E"/>
                      </a:solidFill>
                      <a:prstDash val="solid"/>
                      <a:round/>
                      <a:headEnd len="sm" w="sm" type="none"/>
                      <a:tailEnd len="sm" w="sm" type="none"/>
                    </a:lnT>
                    <a:solidFill>
                      <a:srgbClr val="EAD1DC"/>
                    </a:solidFill>
                  </a:tcPr>
                </a:tc>
                <a:tc>
                  <a:txBody>
                    <a:bodyPr/>
                    <a:lstStyle/>
                    <a:p>
                      <a:pPr indent="0" lvl="0" marL="0" rtl="0" algn="l">
                        <a:lnSpc>
                          <a:spcPct val="115000"/>
                        </a:lnSpc>
                        <a:spcBef>
                          <a:spcPts val="0"/>
                        </a:spcBef>
                        <a:spcAft>
                          <a:spcPts val="0"/>
                        </a:spcAft>
                        <a:buNone/>
                      </a:pPr>
                      <a:r>
                        <a:rPr b="1" lang="en" sz="900"/>
                        <a:t>2.1. Build the mobile app</a:t>
                      </a:r>
                      <a:endParaRPr b="1" sz="900"/>
                    </a:p>
                    <a:p>
                      <a:pPr indent="0" lvl="0" marL="0" rtl="0" algn="l">
                        <a:lnSpc>
                          <a:spcPct val="115000"/>
                        </a:lnSpc>
                        <a:spcBef>
                          <a:spcPts val="0"/>
                        </a:spcBef>
                        <a:spcAft>
                          <a:spcPts val="0"/>
                        </a:spcAft>
                        <a:buNone/>
                      </a:pPr>
                      <a:r>
                        <a:rPr b="1" lang="en" sz="900"/>
                        <a:t>2.2. Collect user’s big data in </a:t>
                      </a:r>
                      <a:r>
                        <a:rPr b="1" lang="en" sz="900"/>
                        <a:t>mobile app </a:t>
                      </a:r>
                      <a:endParaRPr b="1" sz="900"/>
                    </a:p>
                    <a:p>
                      <a:pPr indent="0" lvl="0" marL="0" rtl="0" algn="l">
                        <a:lnSpc>
                          <a:spcPct val="115000"/>
                        </a:lnSpc>
                        <a:spcBef>
                          <a:spcPts val="0"/>
                        </a:spcBef>
                        <a:spcAft>
                          <a:spcPts val="0"/>
                        </a:spcAft>
                        <a:buNone/>
                      </a:pPr>
                      <a:r>
                        <a:rPr b="1" lang="en" sz="900"/>
                        <a:t>2.3. Tailor made the promotion content to customer base on their preferences</a:t>
                      </a:r>
                      <a:endParaRPr b="1" sz="900"/>
                    </a:p>
                  </a:txBody>
                  <a:tcPr marT="91425" marB="91425" marR="91425" marL="91425">
                    <a:lnT cap="flat" cmpd="sng" w="9525">
                      <a:solidFill>
                        <a:srgbClr val="9E9E9E"/>
                      </a:solidFill>
                      <a:prstDash val="solid"/>
                      <a:round/>
                      <a:headEnd len="sm" w="sm" type="none"/>
                      <a:tailEnd len="sm" w="sm" type="none"/>
                    </a:lnT>
                    <a:solidFill>
                      <a:srgbClr val="EAD1DC"/>
                    </a:solidFill>
                  </a:tcPr>
                </a:tc>
                <a:tc>
                  <a:txBody>
                    <a:bodyPr/>
                    <a:lstStyle/>
                    <a:p>
                      <a:pPr indent="0" lvl="0" marL="0" rtl="0" algn="l">
                        <a:lnSpc>
                          <a:spcPct val="115000"/>
                        </a:lnSpc>
                        <a:spcBef>
                          <a:spcPts val="0"/>
                        </a:spcBef>
                        <a:spcAft>
                          <a:spcPts val="0"/>
                        </a:spcAft>
                        <a:buNone/>
                      </a:pPr>
                      <a:r>
                        <a:rPr b="1" lang="en" sz="900"/>
                        <a:t>Mobile app </a:t>
                      </a:r>
                      <a:endParaRPr b="1" sz="900"/>
                    </a:p>
                  </a:txBody>
                  <a:tcPr marT="91425" marB="91425" marR="91425" marL="91425">
                    <a:lnT cap="flat" cmpd="sng" w="9525">
                      <a:solidFill>
                        <a:srgbClr val="9E9E9E"/>
                      </a:solidFill>
                      <a:prstDash val="solid"/>
                      <a:round/>
                      <a:headEnd len="sm" w="sm" type="none"/>
                      <a:tailEnd len="sm" w="sm" type="none"/>
                    </a:lnT>
                    <a:solidFill>
                      <a:srgbClr val="EAD1DC"/>
                    </a:solidFill>
                  </a:tcPr>
                </a:tc>
              </a:tr>
              <a:tr h="905725">
                <a:tc>
                  <a:txBody>
                    <a:bodyPr/>
                    <a:lstStyle/>
                    <a:p>
                      <a:pPr indent="0" lvl="0" marL="0" rtl="0" algn="l">
                        <a:lnSpc>
                          <a:spcPct val="115000"/>
                        </a:lnSpc>
                        <a:spcBef>
                          <a:spcPts val="0"/>
                        </a:spcBef>
                        <a:spcAft>
                          <a:spcPts val="0"/>
                        </a:spcAft>
                        <a:buNone/>
                      </a:pPr>
                      <a:r>
                        <a:rPr b="1" lang="en" sz="900"/>
                        <a:t>3.</a:t>
                      </a:r>
                      <a:endParaRPr b="1" sz="900"/>
                    </a:p>
                  </a:txBody>
                  <a:tcPr marT="91425" marB="91425" marR="91425" marL="91425">
                    <a:solidFill>
                      <a:srgbClr val="EAD1DC"/>
                    </a:solidFill>
                  </a:tcPr>
                </a:tc>
                <a:tc>
                  <a:txBody>
                    <a:bodyPr/>
                    <a:lstStyle/>
                    <a:p>
                      <a:pPr indent="0" lvl="0" marL="0" rtl="0" algn="l">
                        <a:lnSpc>
                          <a:spcPct val="115000"/>
                        </a:lnSpc>
                        <a:spcBef>
                          <a:spcPts val="0"/>
                        </a:spcBef>
                        <a:spcAft>
                          <a:spcPts val="1200"/>
                        </a:spcAft>
                        <a:buNone/>
                      </a:pPr>
                      <a:r>
                        <a:rPr b="1" lang="en" sz="900">
                          <a:solidFill>
                            <a:srgbClr val="030303"/>
                          </a:solidFill>
                        </a:rPr>
                        <a:t>Develop E-commerce tools</a:t>
                      </a:r>
                      <a:endParaRPr b="1" sz="900">
                        <a:solidFill>
                          <a:srgbClr val="030303"/>
                        </a:solidFill>
                      </a:endParaRPr>
                    </a:p>
                  </a:txBody>
                  <a:tcPr marT="91425" marB="91425" marR="91425" marL="91425">
                    <a:solidFill>
                      <a:srgbClr val="EAD1DC"/>
                    </a:solidFill>
                  </a:tcPr>
                </a:tc>
                <a:tc>
                  <a:txBody>
                    <a:bodyPr/>
                    <a:lstStyle/>
                    <a:p>
                      <a:pPr indent="0" lvl="0" marL="0" rtl="0" algn="l">
                        <a:lnSpc>
                          <a:spcPct val="115000"/>
                        </a:lnSpc>
                        <a:spcBef>
                          <a:spcPts val="0"/>
                        </a:spcBef>
                        <a:spcAft>
                          <a:spcPts val="0"/>
                        </a:spcAft>
                        <a:buNone/>
                      </a:pPr>
                      <a:r>
                        <a:rPr b="1" lang="en" sz="900"/>
                        <a:t>3.1. Add a “New Arrival” session on the page to promote the new products</a:t>
                      </a:r>
                      <a:endParaRPr b="1" sz="900"/>
                    </a:p>
                    <a:p>
                      <a:pPr indent="0" lvl="0" marL="0" rtl="0" algn="l">
                        <a:lnSpc>
                          <a:spcPct val="115000"/>
                        </a:lnSpc>
                        <a:spcBef>
                          <a:spcPts val="0"/>
                        </a:spcBef>
                        <a:spcAft>
                          <a:spcPts val="0"/>
                        </a:spcAft>
                        <a:buNone/>
                      </a:pPr>
                      <a:r>
                        <a:rPr b="1" lang="en" sz="900">
                          <a:solidFill>
                            <a:srgbClr val="030303"/>
                          </a:solidFill>
                        </a:rPr>
                        <a:t>3.2 </a:t>
                      </a:r>
                      <a:r>
                        <a:rPr b="1" lang="en" sz="900">
                          <a:solidFill>
                            <a:srgbClr val="030303"/>
                          </a:solidFill>
                        </a:rPr>
                        <a:t>Online exclusive discount offer e.g. KOL discount code</a:t>
                      </a:r>
                      <a:endParaRPr b="1" sz="900">
                        <a:solidFill>
                          <a:srgbClr val="030303"/>
                        </a:solidFill>
                      </a:endParaRPr>
                    </a:p>
                    <a:p>
                      <a:pPr indent="0" lvl="0" marL="0" rtl="0" algn="l">
                        <a:lnSpc>
                          <a:spcPct val="115000"/>
                        </a:lnSpc>
                        <a:spcBef>
                          <a:spcPts val="0"/>
                        </a:spcBef>
                        <a:spcAft>
                          <a:spcPts val="0"/>
                        </a:spcAft>
                        <a:buNone/>
                      </a:pPr>
                      <a:r>
                        <a:t/>
                      </a:r>
                      <a:endParaRPr b="1" sz="900"/>
                    </a:p>
                  </a:txBody>
                  <a:tcPr marT="91425" marB="91425" marR="91425" marL="91425">
                    <a:solidFill>
                      <a:srgbClr val="EAD1DC"/>
                    </a:solidFill>
                  </a:tcPr>
                </a:tc>
                <a:tc>
                  <a:txBody>
                    <a:bodyPr/>
                    <a:lstStyle/>
                    <a:p>
                      <a:pPr indent="0" lvl="0" marL="0" rtl="0" algn="l">
                        <a:lnSpc>
                          <a:spcPct val="115000"/>
                        </a:lnSpc>
                        <a:spcBef>
                          <a:spcPts val="0"/>
                        </a:spcBef>
                        <a:spcAft>
                          <a:spcPts val="0"/>
                        </a:spcAft>
                        <a:buNone/>
                      </a:pPr>
                      <a:r>
                        <a:rPr b="1" lang="en" sz="900"/>
                        <a:t>Website,</a:t>
                      </a:r>
                      <a:endParaRPr b="1" sz="900"/>
                    </a:p>
                    <a:p>
                      <a:pPr indent="0" lvl="0" marL="0" rtl="0" algn="l">
                        <a:lnSpc>
                          <a:spcPct val="115000"/>
                        </a:lnSpc>
                        <a:spcBef>
                          <a:spcPts val="0"/>
                        </a:spcBef>
                        <a:spcAft>
                          <a:spcPts val="0"/>
                        </a:spcAft>
                        <a:buNone/>
                      </a:pPr>
                      <a:r>
                        <a:rPr b="1" lang="en" sz="900"/>
                        <a:t>Mobile App, </a:t>
                      </a:r>
                      <a:endParaRPr b="1" sz="900"/>
                    </a:p>
                    <a:p>
                      <a:pPr indent="0" lvl="0" marL="0" rtl="0" algn="l">
                        <a:lnSpc>
                          <a:spcPct val="115000"/>
                        </a:lnSpc>
                        <a:spcBef>
                          <a:spcPts val="0"/>
                        </a:spcBef>
                        <a:spcAft>
                          <a:spcPts val="0"/>
                        </a:spcAft>
                        <a:buNone/>
                      </a:pPr>
                      <a:r>
                        <a:rPr b="1" lang="en" sz="900"/>
                        <a:t>Social Media platforms (Instagram, Facebook, Youtube)</a:t>
                      </a:r>
                      <a:endParaRPr b="1" sz="900"/>
                    </a:p>
                  </a:txBody>
                  <a:tcPr marT="91425" marB="91425" marR="91425" marL="91425">
                    <a:solidFill>
                      <a:srgbClr val="EAD1DC"/>
                    </a:solidFill>
                  </a:tcPr>
                </a:tc>
              </a:tr>
            </a:tbl>
          </a:graphicData>
        </a:graphic>
      </p:graphicFrame>
      <p:pic>
        <p:nvPicPr>
          <p:cNvPr id="500" name="Google Shape;500;p49"/>
          <p:cNvPicPr preferRelativeResize="0"/>
          <p:nvPr/>
        </p:nvPicPr>
        <p:blipFill>
          <a:blip r:embed="rId3">
            <a:alphaModFix/>
          </a:blip>
          <a:stretch>
            <a:fillRect/>
          </a:stretch>
        </p:blipFill>
        <p:spPr>
          <a:xfrm>
            <a:off x="5146075" y="421725"/>
            <a:ext cx="3646600" cy="3307475"/>
          </a:xfrm>
          <a:prstGeom prst="rect">
            <a:avLst/>
          </a:prstGeom>
          <a:noFill/>
          <a:ln>
            <a:noFill/>
          </a:ln>
        </p:spPr>
      </p:pic>
      <p:pic>
        <p:nvPicPr>
          <p:cNvPr id="501" name="Google Shape;501;p49"/>
          <p:cNvPicPr preferRelativeResize="0"/>
          <p:nvPr/>
        </p:nvPicPr>
        <p:blipFill>
          <a:blip r:embed="rId4">
            <a:alphaModFix/>
          </a:blip>
          <a:stretch>
            <a:fillRect/>
          </a:stretch>
        </p:blipFill>
        <p:spPr>
          <a:xfrm>
            <a:off x="1012166" y="1820475"/>
            <a:ext cx="3956563" cy="2876550"/>
          </a:xfrm>
          <a:prstGeom prst="rect">
            <a:avLst/>
          </a:prstGeom>
          <a:noFill/>
          <a:ln>
            <a:noFill/>
          </a:ln>
        </p:spPr>
      </p:pic>
      <p:sp>
        <p:nvSpPr>
          <p:cNvPr id="502" name="Google Shape;502;p49"/>
          <p:cNvSpPr txBox="1"/>
          <p:nvPr/>
        </p:nvSpPr>
        <p:spPr>
          <a:xfrm>
            <a:off x="500750" y="1227888"/>
            <a:ext cx="4979400" cy="3387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000">
                <a:latin typeface="Calibri"/>
                <a:ea typeface="Calibri"/>
                <a:cs typeface="Calibri"/>
                <a:sym typeface="Calibri"/>
              </a:rPr>
              <a:t>Table 5.1: Content creation</a:t>
            </a:r>
            <a:endParaRPr sz="1000">
              <a:latin typeface="Calibri"/>
              <a:ea typeface="Calibri"/>
              <a:cs typeface="Calibri"/>
              <a:sym typeface="Calibri"/>
            </a:endParaRPr>
          </a:p>
        </p:txBody>
      </p:sp>
      <p:sp>
        <p:nvSpPr>
          <p:cNvPr id="503" name="Google Shape;503;p49"/>
          <p:cNvSpPr txBox="1"/>
          <p:nvPr/>
        </p:nvSpPr>
        <p:spPr>
          <a:xfrm>
            <a:off x="6711100" y="4584400"/>
            <a:ext cx="2569500" cy="3387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000">
                <a:latin typeface="Calibri"/>
                <a:ea typeface="Calibri"/>
                <a:cs typeface="Calibri"/>
                <a:sym typeface="Calibri"/>
              </a:rPr>
              <a:t>Source: Constructed by the Author</a:t>
            </a:r>
            <a:endParaRPr sz="1000">
              <a:latin typeface="Calibri"/>
              <a:ea typeface="Calibri"/>
              <a:cs typeface="Calibri"/>
              <a:sym typeface="Calibri"/>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500"/>
                                        </p:tgtEl>
                                        <p:attrNameLst>
                                          <p:attrName>style.visibility</p:attrName>
                                        </p:attrNameLst>
                                      </p:cBhvr>
                                      <p:to>
                                        <p:strVal val="visible"/>
                                      </p:to>
                                    </p:set>
                                    <p:animEffect filter="fade" transition="in">
                                      <p:cBhvr>
                                        <p:cTn dur="1000"/>
                                        <p:tgtEl>
                                          <p:spTgt spid="500"/>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501"/>
                                        </p:tgtEl>
                                        <p:attrNameLst>
                                          <p:attrName>style.visibility</p:attrName>
                                        </p:attrNameLst>
                                      </p:cBhvr>
                                      <p:to>
                                        <p:strVal val="visible"/>
                                      </p:to>
                                    </p:set>
                                    <p:animEffect filter="fade" transition="in">
                                      <p:cBhvr>
                                        <p:cTn dur="1000"/>
                                        <p:tgtEl>
                                          <p:spTgt spid="501"/>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07" name="Shape 507"/>
        <p:cNvGrpSpPr/>
        <p:nvPr/>
      </p:nvGrpSpPr>
      <p:grpSpPr>
        <a:xfrm>
          <a:off x="0" y="0"/>
          <a:ext cx="0" cy="0"/>
          <a:chOff x="0" y="0"/>
          <a:chExt cx="0" cy="0"/>
        </a:xfrm>
      </p:grpSpPr>
      <p:sp>
        <p:nvSpPr>
          <p:cNvPr id="508" name="Google Shape;508;p50"/>
          <p:cNvSpPr txBox="1"/>
          <p:nvPr>
            <p:ph type="title"/>
          </p:nvPr>
        </p:nvSpPr>
        <p:spPr>
          <a:xfrm>
            <a:off x="620325" y="361500"/>
            <a:ext cx="7505700" cy="9546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5.3 Monitoring and measurement </a:t>
            </a:r>
            <a:endParaRPr/>
          </a:p>
        </p:txBody>
      </p:sp>
      <p:sp>
        <p:nvSpPr>
          <p:cNvPr id="509" name="Google Shape;509;p50"/>
          <p:cNvSpPr txBox="1"/>
          <p:nvPr/>
        </p:nvSpPr>
        <p:spPr>
          <a:xfrm>
            <a:off x="6835200" y="3898600"/>
            <a:ext cx="2569500" cy="3387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000">
                <a:latin typeface="Calibri"/>
                <a:ea typeface="Calibri"/>
                <a:cs typeface="Calibri"/>
                <a:sym typeface="Calibri"/>
              </a:rPr>
              <a:t>Source: Constructed by the Author</a:t>
            </a:r>
            <a:endParaRPr sz="1000">
              <a:latin typeface="Calibri"/>
              <a:ea typeface="Calibri"/>
              <a:cs typeface="Calibri"/>
              <a:sym typeface="Calibri"/>
            </a:endParaRPr>
          </a:p>
        </p:txBody>
      </p:sp>
      <p:sp>
        <p:nvSpPr>
          <p:cNvPr id="510" name="Google Shape;510;p50"/>
          <p:cNvSpPr txBox="1"/>
          <p:nvPr/>
        </p:nvSpPr>
        <p:spPr>
          <a:xfrm>
            <a:off x="198675" y="1953363"/>
            <a:ext cx="4979400" cy="3387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000">
                <a:latin typeface="Calibri"/>
                <a:ea typeface="Calibri"/>
                <a:cs typeface="Calibri"/>
                <a:sym typeface="Calibri"/>
              </a:rPr>
              <a:t>Table 5.2: Monitoring and measurement</a:t>
            </a:r>
            <a:endParaRPr sz="1000">
              <a:latin typeface="Calibri"/>
              <a:ea typeface="Calibri"/>
              <a:cs typeface="Calibri"/>
              <a:sym typeface="Calibri"/>
            </a:endParaRPr>
          </a:p>
        </p:txBody>
      </p:sp>
      <p:pic>
        <p:nvPicPr>
          <p:cNvPr id="511" name="Google Shape;511;p50"/>
          <p:cNvPicPr preferRelativeResize="0"/>
          <p:nvPr/>
        </p:nvPicPr>
        <p:blipFill>
          <a:blip r:embed="rId3">
            <a:alphaModFix/>
          </a:blip>
          <a:stretch>
            <a:fillRect/>
          </a:stretch>
        </p:blipFill>
        <p:spPr>
          <a:xfrm>
            <a:off x="219200" y="2288075"/>
            <a:ext cx="8708725" cy="1392525"/>
          </a:xfrm>
          <a:prstGeom prst="rect">
            <a:avLst/>
          </a:prstGeom>
          <a:noFill/>
          <a:ln>
            <a:noFill/>
          </a:ln>
        </p:spPr>
      </p:pic>
    </p:spTree>
  </p:cSld>
  <p:clrMapOvr>
    <a:masterClrMapping/>
  </p:clrMapOvr>
</p:sld>
</file>

<file path=ppt/slides/slide3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C27BA0"/>
        </a:solidFill>
      </p:bgPr>
    </p:bg>
    <p:spTree>
      <p:nvGrpSpPr>
        <p:cNvPr id="515" name="Shape 515"/>
        <p:cNvGrpSpPr/>
        <p:nvPr/>
      </p:nvGrpSpPr>
      <p:grpSpPr>
        <a:xfrm>
          <a:off x="0" y="0"/>
          <a:ext cx="0" cy="0"/>
          <a:chOff x="0" y="0"/>
          <a:chExt cx="0" cy="0"/>
        </a:xfrm>
      </p:grpSpPr>
      <p:sp>
        <p:nvSpPr>
          <p:cNvPr id="516" name="Google Shape;516;p51"/>
          <p:cNvSpPr txBox="1"/>
          <p:nvPr>
            <p:ph type="title"/>
          </p:nvPr>
        </p:nvSpPr>
        <p:spPr>
          <a:xfrm>
            <a:off x="1888684" y="1746100"/>
            <a:ext cx="5377500" cy="16461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sz="5000">
                <a:solidFill>
                  <a:schemeClr val="dk1"/>
                </a:solidFill>
              </a:rPr>
              <a:t>The end</a:t>
            </a:r>
            <a:endParaRPr sz="5000">
              <a:solidFill>
                <a:schemeClr val="dk1"/>
              </a:solidFill>
            </a:endParaRPr>
          </a:p>
          <a:p>
            <a:pPr indent="0" lvl="0" marL="0" rtl="0" algn="ctr">
              <a:spcBef>
                <a:spcPts val="0"/>
              </a:spcBef>
              <a:spcAft>
                <a:spcPts val="0"/>
              </a:spcAft>
              <a:buNone/>
            </a:pPr>
            <a:r>
              <a:rPr lang="en" sz="5000">
                <a:solidFill>
                  <a:schemeClr val="dk1"/>
                </a:solidFill>
              </a:rPr>
              <a:t>Thank you</a:t>
            </a:r>
            <a:endParaRPr sz="5000">
              <a:solidFill>
                <a:schemeClr val="dk1"/>
              </a:solidFill>
            </a:endParaRPr>
          </a:p>
        </p:txBody>
      </p:sp>
    </p:spTree>
  </p:cSld>
  <p:clrMapOvr>
    <a:masterClrMapping/>
  </p:clrMapOvr>
</p:sld>
</file>

<file path=ppt/slides/slide4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C27BA0"/>
        </a:solidFill>
      </p:bgPr>
    </p:bg>
    <p:spTree>
      <p:nvGrpSpPr>
        <p:cNvPr id="520" name="Shape 520"/>
        <p:cNvGrpSpPr/>
        <p:nvPr/>
      </p:nvGrpSpPr>
      <p:grpSpPr>
        <a:xfrm>
          <a:off x="0" y="0"/>
          <a:ext cx="0" cy="0"/>
          <a:chOff x="0" y="0"/>
          <a:chExt cx="0" cy="0"/>
        </a:xfrm>
      </p:grpSpPr>
      <p:sp>
        <p:nvSpPr>
          <p:cNvPr id="521" name="Google Shape;521;p52"/>
          <p:cNvSpPr txBox="1"/>
          <p:nvPr>
            <p:ph type="title"/>
          </p:nvPr>
        </p:nvSpPr>
        <p:spPr>
          <a:xfrm>
            <a:off x="1888684" y="1746100"/>
            <a:ext cx="5377500" cy="1646100"/>
          </a:xfrm>
          <a:prstGeom prst="rect">
            <a:avLst/>
          </a:prstGeom>
        </p:spPr>
        <p:txBody>
          <a:bodyPr anchorCtr="0" anchor="ctr" bIns="91425" lIns="91425" spcFirstLastPara="1" rIns="91425" wrap="square" tIns="91425">
            <a:normAutofit/>
          </a:bodyPr>
          <a:lstStyle/>
          <a:p>
            <a:pPr indent="0" lvl="0" marL="0" rtl="0" algn="ctr">
              <a:spcBef>
                <a:spcPts val="0"/>
              </a:spcBef>
              <a:spcAft>
                <a:spcPts val="0"/>
              </a:spcAft>
              <a:buNone/>
            </a:pPr>
            <a:r>
              <a:rPr lang="en" sz="5000">
                <a:solidFill>
                  <a:schemeClr val="dk1"/>
                </a:solidFill>
              </a:rPr>
              <a:t>Q&amp;A</a:t>
            </a:r>
            <a:endParaRPr sz="5000">
              <a:solidFill>
                <a:schemeClr val="dk1"/>
              </a:solidFill>
            </a:endParaRPr>
          </a:p>
        </p:txBody>
      </p:sp>
    </p:spTree>
  </p:cSld>
  <p:clrMapOvr>
    <a:masterClrMapping/>
  </p:clrMapOvr>
</p:sld>
</file>

<file path=ppt/slides/slide4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25" name="Shape 525"/>
        <p:cNvGrpSpPr/>
        <p:nvPr/>
      </p:nvGrpSpPr>
      <p:grpSpPr>
        <a:xfrm>
          <a:off x="0" y="0"/>
          <a:ext cx="0" cy="0"/>
          <a:chOff x="0" y="0"/>
          <a:chExt cx="0" cy="0"/>
        </a:xfrm>
      </p:grpSpPr>
      <p:sp>
        <p:nvSpPr>
          <p:cNvPr id="526" name="Google Shape;526;p53"/>
          <p:cNvSpPr txBox="1"/>
          <p:nvPr>
            <p:ph type="title"/>
          </p:nvPr>
        </p:nvSpPr>
        <p:spPr>
          <a:xfrm>
            <a:off x="819150" y="821150"/>
            <a:ext cx="7505700" cy="9546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6</a:t>
            </a:r>
            <a:r>
              <a:rPr lang="en"/>
              <a:t>. Reference </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sp>
        <p:nvSpPr>
          <p:cNvPr id="527" name="Google Shape;527;p53"/>
          <p:cNvSpPr txBox="1"/>
          <p:nvPr>
            <p:ph idx="1" type="body"/>
          </p:nvPr>
        </p:nvSpPr>
        <p:spPr>
          <a:xfrm>
            <a:off x="819150" y="1347900"/>
            <a:ext cx="7740900" cy="3263400"/>
          </a:xfrm>
          <a:prstGeom prst="rect">
            <a:avLst/>
          </a:prstGeom>
        </p:spPr>
        <p:txBody>
          <a:bodyPr anchorCtr="0" anchor="t" bIns="91425" lIns="91425" spcFirstLastPara="1" rIns="91425" wrap="square" tIns="91425">
            <a:normAutofit fontScale="25000" lnSpcReduction="20000"/>
          </a:bodyPr>
          <a:lstStyle/>
          <a:p>
            <a:pPr indent="0" lvl="0" marL="0" rtl="0" algn="l">
              <a:lnSpc>
                <a:spcPct val="130000"/>
              </a:lnSpc>
              <a:spcBef>
                <a:spcPts val="0"/>
              </a:spcBef>
              <a:spcAft>
                <a:spcPts val="0"/>
              </a:spcAft>
              <a:buNone/>
            </a:pPr>
            <a:r>
              <a:rPr lang="en" sz="3465">
                <a:solidFill>
                  <a:srgbClr val="030303"/>
                </a:solidFill>
              </a:rPr>
              <a:t>Academic Reference: </a:t>
            </a:r>
            <a:endParaRPr sz="3465">
              <a:solidFill>
                <a:srgbClr val="030303"/>
              </a:solidFill>
            </a:endParaRPr>
          </a:p>
          <a:p>
            <a:pPr indent="-283612" lvl="0" marL="457200" rtl="0" algn="l">
              <a:lnSpc>
                <a:spcPct val="130000"/>
              </a:lnSpc>
              <a:spcBef>
                <a:spcPts val="0"/>
              </a:spcBef>
              <a:spcAft>
                <a:spcPts val="0"/>
              </a:spcAft>
              <a:buClr>
                <a:srgbClr val="030303"/>
              </a:buClr>
              <a:buSzPct val="100000"/>
              <a:buFont typeface="Arial"/>
              <a:buChar char="●"/>
            </a:pPr>
            <a:r>
              <a:rPr lang="en" sz="3465">
                <a:solidFill>
                  <a:srgbClr val="030303"/>
                </a:solidFill>
                <a:highlight>
                  <a:schemeClr val="dk1"/>
                </a:highlight>
                <a:latin typeface="Arial"/>
                <a:ea typeface="Arial"/>
                <a:cs typeface="Arial"/>
                <a:sym typeface="Arial"/>
              </a:rPr>
              <a:t>Camilleri, M. A. (2018) Market segmentation, targeting and positioning. </a:t>
            </a:r>
            <a:r>
              <a:rPr i="1" lang="en" sz="3465">
                <a:solidFill>
                  <a:srgbClr val="030303"/>
                </a:solidFill>
                <a:highlight>
                  <a:schemeClr val="dk1"/>
                </a:highlight>
                <a:latin typeface="Arial"/>
                <a:ea typeface="Arial"/>
                <a:cs typeface="Arial"/>
                <a:sym typeface="Arial"/>
              </a:rPr>
              <a:t>Travel marketing, tourism economics and the airline product.</a:t>
            </a:r>
            <a:endParaRPr i="1" sz="3465">
              <a:solidFill>
                <a:srgbClr val="030303"/>
              </a:solidFill>
              <a:highlight>
                <a:schemeClr val="dk1"/>
              </a:highlight>
              <a:latin typeface="Arial"/>
              <a:ea typeface="Arial"/>
              <a:cs typeface="Arial"/>
              <a:sym typeface="Arial"/>
            </a:endParaRPr>
          </a:p>
          <a:p>
            <a:pPr indent="-283612" lvl="0" marL="457200" rtl="0" algn="l">
              <a:lnSpc>
                <a:spcPct val="130000"/>
              </a:lnSpc>
              <a:spcBef>
                <a:spcPts val="0"/>
              </a:spcBef>
              <a:spcAft>
                <a:spcPts val="0"/>
              </a:spcAft>
              <a:buClr>
                <a:srgbClr val="030303"/>
              </a:buClr>
              <a:buSzPct val="100000"/>
              <a:buFont typeface="Arial"/>
              <a:buChar char="●"/>
            </a:pPr>
            <a:r>
              <a:rPr lang="en" sz="3465">
                <a:solidFill>
                  <a:srgbClr val="030303"/>
                </a:solidFill>
                <a:highlight>
                  <a:schemeClr val="dk1"/>
                </a:highlight>
                <a:latin typeface="Arial"/>
                <a:ea typeface="Arial"/>
                <a:cs typeface="Arial"/>
                <a:sym typeface="Arial"/>
              </a:rPr>
              <a:t>Dibb, S., &amp; Simkin, L. (1991) Targeting, segments and positioning. </a:t>
            </a:r>
            <a:r>
              <a:rPr i="1" lang="en" sz="3465">
                <a:solidFill>
                  <a:srgbClr val="030303"/>
                </a:solidFill>
                <a:highlight>
                  <a:schemeClr val="dk1"/>
                </a:highlight>
                <a:latin typeface="Arial"/>
                <a:ea typeface="Arial"/>
                <a:cs typeface="Arial"/>
                <a:sym typeface="Arial"/>
              </a:rPr>
              <a:t>International Journal of Retail &amp; Distribution Management</a:t>
            </a:r>
            <a:r>
              <a:rPr lang="en" sz="3465">
                <a:solidFill>
                  <a:srgbClr val="030303"/>
                </a:solidFill>
                <a:highlight>
                  <a:schemeClr val="dk1"/>
                </a:highlight>
                <a:latin typeface="Arial"/>
                <a:ea typeface="Arial"/>
                <a:cs typeface="Arial"/>
                <a:sym typeface="Arial"/>
              </a:rPr>
              <a:t>.</a:t>
            </a:r>
            <a:endParaRPr sz="3465">
              <a:solidFill>
                <a:srgbClr val="030303"/>
              </a:solidFill>
              <a:highlight>
                <a:schemeClr val="dk1"/>
              </a:highlight>
              <a:latin typeface="Arial"/>
              <a:ea typeface="Arial"/>
              <a:cs typeface="Arial"/>
              <a:sym typeface="Arial"/>
            </a:endParaRPr>
          </a:p>
          <a:p>
            <a:pPr indent="-283612" lvl="0" marL="457200" rtl="0" algn="l">
              <a:lnSpc>
                <a:spcPct val="130000"/>
              </a:lnSpc>
              <a:spcBef>
                <a:spcPts val="0"/>
              </a:spcBef>
              <a:spcAft>
                <a:spcPts val="0"/>
              </a:spcAft>
              <a:buClr>
                <a:srgbClr val="030303"/>
              </a:buClr>
              <a:buSzPct val="100000"/>
              <a:buFont typeface="Arial"/>
              <a:buChar char="●"/>
            </a:pPr>
            <a:r>
              <a:rPr lang="en" sz="3465">
                <a:solidFill>
                  <a:srgbClr val="030303"/>
                </a:solidFill>
                <a:highlight>
                  <a:schemeClr val="dk1"/>
                </a:highlight>
                <a:latin typeface="Arial"/>
                <a:ea typeface="Arial"/>
                <a:cs typeface="Arial"/>
                <a:sym typeface="Arial"/>
              </a:rPr>
              <a:t>Evans, L. (2010) </a:t>
            </a:r>
            <a:r>
              <a:rPr i="1" lang="en" sz="3465">
                <a:solidFill>
                  <a:srgbClr val="030303"/>
                </a:solidFill>
                <a:highlight>
                  <a:schemeClr val="dk1"/>
                </a:highlight>
                <a:latin typeface="Arial"/>
                <a:ea typeface="Arial"/>
                <a:cs typeface="Arial"/>
                <a:sym typeface="Arial"/>
              </a:rPr>
              <a:t>Social media marketing: strategies for engaging in Facebook, Twitter &amp; other social media.</a:t>
            </a:r>
            <a:r>
              <a:rPr lang="en" sz="3465">
                <a:solidFill>
                  <a:srgbClr val="030303"/>
                </a:solidFill>
                <a:highlight>
                  <a:schemeClr val="dk1"/>
                </a:highlight>
                <a:latin typeface="Arial"/>
                <a:ea typeface="Arial"/>
                <a:cs typeface="Arial"/>
                <a:sym typeface="Arial"/>
              </a:rPr>
              <a:t> Pearson Education.</a:t>
            </a:r>
            <a:endParaRPr sz="3465">
              <a:solidFill>
                <a:srgbClr val="030303"/>
              </a:solidFill>
              <a:highlight>
                <a:schemeClr val="dk1"/>
              </a:highlight>
              <a:latin typeface="Arial"/>
              <a:ea typeface="Arial"/>
              <a:cs typeface="Arial"/>
              <a:sym typeface="Arial"/>
            </a:endParaRPr>
          </a:p>
          <a:p>
            <a:pPr indent="-283612" lvl="0" marL="457200" rtl="0" algn="l">
              <a:lnSpc>
                <a:spcPct val="130000"/>
              </a:lnSpc>
              <a:spcBef>
                <a:spcPts val="0"/>
              </a:spcBef>
              <a:spcAft>
                <a:spcPts val="0"/>
              </a:spcAft>
              <a:buClr>
                <a:srgbClr val="030303"/>
              </a:buClr>
              <a:buSzPct val="100000"/>
              <a:buFont typeface="Arial"/>
              <a:buChar char="●"/>
            </a:pPr>
            <a:r>
              <a:rPr lang="en" sz="3465">
                <a:solidFill>
                  <a:srgbClr val="222222"/>
                </a:solidFill>
                <a:highlight>
                  <a:schemeClr val="dk1"/>
                </a:highlight>
                <a:latin typeface="Arial"/>
                <a:ea typeface="Arial"/>
                <a:cs typeface="Arial"/>
                <a:sym typeface="Arial"/>
              </a:rPr>
              <a:t>Guilding, C., Drury, C., &amp; Tayles, M. (2005) </a:t>
            </a:r>
            <a:r>
              <a:rPr i="1" lang="en" sz="3465">
                <a:solidFill>
                  <a:srgbClr val="222222"/>
                </a:solidFill>
                <a:highlight>
                  <a:schemeClr val="dk1"/>
                </a:highlight>
                <a:latin typeface="Arial"/>
                <a:ea typeface="Arial"/>
                <a:cs typeface="Arial"/>
                <a:sym typeface="Arial"/>
              </a:rPr>
              <a:t>An empirical investigation of the importance of cost‐plus pricing. </a:t>
            </a:r>
            <a:r>
              <a:rPr lang="en" sz="3465">
                <a:solidFill>
                  <a:srgbClr val="222222"/>
                </a:solidFill>
                <a:highlight>
                  <a:schemeClr val="dk1"/>
                </a:highlight>
                <a:latin typeface="Arial"/>
                <a:ea typeface="Arial"/>
                <a:cs typeface="Arial"/>
                <a:sym typeface="Arial"/>
              </a:rPr>
              <a:t>Managerial Auditing Journal.</a:t>
            </a:r>
            <a:endParaRPr sz="3465">
              <a:solidFill>
                <a:srgbClr val="222222"/>
              </a:solidFill>
              <a:highlight>
                <a:schemeClr val="dk1"/>
              </a:highlight>
              <a:latin typeface="Arial"/>
              <a:ea typeface="Arial"/>
              <a:cs typeface="Arial"/>
              <a:sym typeface="Arial"/>
            </a:endParaRPr>
          </a:p>
          <a:p>
            <a:pPr indent="-283612" lvl="0" marL="457200" rtl="0" algn="l">
              <a:lnSpc>
                <a:spcPct val="130000"/>
              </a:lnSpc>
              <a:spcBef>
                <a:spcPts val="0"/>
              </a:spcBef>
              <a:spcAft>
                <a:spcPts val="0"/>
              </a:spcAft>
              <a:buClr>
                <a:srgbClr val="222222"/>
              </a:buClr>
              <a:buSzPct val="100000"/>
              <a:buFont typeface="Arial"/>
              <a:buChar char="●"/>
            </a:pPr>
            <a:r>
              <a:rPr lang="en" sz="3465">
                <a:solidFill>
                  <a:srgbClr val="030303"/>
                </a:solidFill>
                <a:highlight>
                  <a:schemeClr val="dk1"/>
                </a:highlight>
                <a:latin typeface="Arial"/>
                <a:ea typeface="Arial"/>
                <a:cs typeface="Arial"/>
                <a:sym typeface="Arial"/>
              </a:rPr>
              <a:t>Išoraitė M. (2016) </a:t>
            </a:r>
            <a:r>
              <a:rPr i="1" lang="en" sz="3465">
                <a:solidFill>
                  <a:srgbClr val="030303"/>
                </a:solidFill>
                <a:highlight>
                  <a:schemeClr val="dk1"/>
                </a:highlight>
                <a:latin typeface="Arial"/>
                <a:ea typeface="Arial"/>
                <a:cs typeface="Arial"/>
                <a:sym typeface="Arial"/>
              </a:rPr>
              <a:t>Marketing mix theoretical aspects.</a:t>
            </a:r>
            <a:endParaRPr i="1" sz="3465">
              <a:solidFill>
                <a:srgbClr val="030303"/>
              </a:solidFill>
              <a:highlight>
                <a:schemeClr val="dk1"/>
              </a:highlight>
              <a:latin typeface="Arial"/>
              <a:ea typeface="Arial"/>
              <a:cs typeface="Arial"/>
              <a:sym typeface="Arial"/>
            </a:endParaRPr>
          </a:p>
          <a:p>
            <a:pPr indent="-283612" lvl="0" marL="457200" rtl="0" algn="l">
              <a:lnSpc>
                <a:spcPct val="130000"/>
              </a:lnSpc>
              <a:spcBef>
                <a:spcPts val="0"/>
              </a:spcBef>
              <a:spcAft>
                <a:spcPts val="0"/>
              </a:spcAft>
              <a:buClr>
                <a:srgbClr val="030303"/>
              </a:buClr>
              <a:buSzPct val="100000"/>
              <a:buFont typeface="Arial"/>
              <a:buChar char="●"/>
            </a:pPr>
            <a:r>
              <a:rPr lang="en" sz="3465">
                <a:solidFill>
                  <a:srgbClr val="030303"/>
                </a:solidFill>
                <a:highlight>
                  <a:schemeClr val="dk1"/>
                </a:highlight>
                <a:latin typeface="Arial"/>
                <a:ea typeface="Arial"/>
                <a:cs typeface="Arial"/>
                <a:sym typeface="Arial"/>
              </a:rPr>
              <a:t>Kannan, P. K. (2017) </a:t>
            </a:r>
            <a:r>
              <a:rPr i="1" lang="en" sz="3465">
                <a:solidFill>
                  <a:srgbClr val="030303"/>
                </a:solidFill>
                <a:highlight>
                  <a:schemeClr val="dk1"/>
                </a:highlight>
                <a:latin typeface="Arial"/>
                <a:ea typeface="Arial"/>
                <a:cs typeface="Arial"/>
                <a:sym typeface="Arial"/>
              </a:rPr>
              <a:t>Digital marketing: A framework, review and research agenda.</a:t>
            </a:r>
            <a:r>
              <a:rPr lang="en" sz="3465">
                <a:solidFill>
                  <a:srgbClr val="030303"/>
                </a:solidFill>
                <a:highlight>
                  <a:schemeClr val="dk1"/>
                </a:highlight>
                <a:latin typeface="Arial"/>
                <a:ea typeface="Arial"/>
                <a:cs typeface="Arial"/>
                <a:sym typeface="Arial"/>
              </a:rPr>
              <a:t> International journal of research in marketing, 34(1), 22-45.</a:t>
            </a:r>
            <a:endParaRPr i="1" sz="3465">
              <a:solidFill>
                <a:srgbClr val="030303"/>
              </a:solidFill>
              <a:highlight>
                <a:schemeClr val="dk1"/>
              </a:highlight>
              <a:latin typeface="Arial"/>
              <a:ea typeface="Arial"/>
              <a:cs typeface="Arial"/>
              <a:sym typeface="Arial"/>
            </a:endParaRPr>
          </a:p>
          <a:p>
            <a:pPr indent="-283612" lvl="0" marL="457200" rtl="0" algn="l">
              <a:lnSpc>
                <a:spcPct val="130000"/>
              </a:lnSpc>
              <a:spcBef>
                <a:spcPts val="0"/>
              </a:spcBef>
              <a:spcAft>
                <a:spcPts val="0"/>
              </a:spcAft>
              <a:buClr>
                <a:srgbClr val="030303"/>
              </a:buClr>
              <a:buSzPct val="100000"/>
              <a:buFont typeface="Arial"/>
              <a:buChar char="●"/>
            </a:pPr>
            <a:r>
              <a:rPr lang="en" sz="3465">
                <a:solidFill>
                  <a:srgbClr val="030303"/>
                </a:solidFill>
                <a:highlight>
                  <a:schemeClr val="dk1"/>
                </a:highlight>
                <a:latin typeface="Arial"/>
                <a:ea typeface="Arial"/>
                <a:cs typeface="Arial"/>
                <a:sym typeface="Arial"/>
              </a:rPr>
              <a:t>Moutinho, L. (2000) </a:t>
            </a:r>
            <a:r>
              <a:rPr i="1" lang="en" sz="3465">
                <a:solidFill>
                  <a:srgbClr val="030303"/>
                </a:solidFill>
                <a:highlight>
                  <a:schemeClr val="dk1"/>
                </a:highlight>
                <a:latin typeface="Arial"/>
                <a:ea typeface="Arial"/>
                <a:cs typeface="Arial"/>
                <a:sym typeface="Arial"/>
              </a:rPr>
              <a:t>Segmentation, targeting, positioning and strategic marketing.</a:t>
            </a:r>
            <a:r>
              <a:rPr lang="en" sz="3465">
                <a:solidFill>
                  <a:srgbClr val="030303"/>
                </a:solidFill>
                <a:highlight>
                  <a:schemeClr val="dk1"/>
                </a:highlight>
                <a:latin typeface="Arial"/>
                <a:ea typeface="Arial"/>
                <a:cs typeface="Arial"/>
                <a:sym typeface="Arial"/>
              </a:rPr>
              <a:t> Strategic management in tourism, P.121-166.</a:t>
            </a:r>
            <a:endParaRPr sz="3465">
              <a:solidFill>
                <a:srgbClr val="030303"/>
              </a:solidFill>
              <a:highlight>
                <a:schemeClr val="dk1"/>
              </a:highlight>
              <a:latin typeface="Arial"/>
              <a:ea typeface="Arial"/>
              <a:cs typeface="Arial"/>
              <a:sym typeface="Arial"/>
            </a:endParaRPr>
          </a:p>
          <a:p>
            <a:pPr indent="-283612" lvl="0" marL="457200" rtl="0" algn="l">
              <a:lnSpc>
                <a:spcPct val="130000"/>
              </a:lnSpc>
              <a:spcBef>
                <a:spcPts val="0"/>
              </a:spcBef>
              <a:spcAft>
                <a:spcPts val="0"/>
              </a:spcAft>
              <a:buClr>
                <a:srgbClr val="030303"/>
              </a:buClr>
              <a:buSzPct val="100000"/>
              <a:buFont typeface="Arial"/>
              <a:buChar char="●"/>
            </a:pPr>
            <a:r>
              <a:rPr lang="en" sz="3465">
                <a:solidFill>
                  <a:srgbClr val="030303"/>
                </a:solidFill>
                <a:highlight>
                  <a:schemeClr val="dk1"/>
                </a:highlight>
                <a:latin typeface="Arial"/>
                <a:ea typeface="Arial"/>
                <a:cs typeface="Arial"/>
                <a:sym typeface="Arial"/>
              </a:rPr>
              <a:t>Perner, L. (2013) </a:t>
            </a:r>
            <a:r>
              <a:rPr i="1" lang="en" sz="3465">
                <a:solidFill>
                  <a:srgbClr val="030303"/>
                </a:solidFill>
                <a:highlight>
                  <a:schemeClr val="dk1"/>
                </a:highlight>
                <a:latin typeface="Arial"/>
                <a:ea typeface="Arial"/>
                <a:cs typeface="Arial"/>
                <a:sym typeface="Arial"/>
              </a:rPr>
              <a:t>Segmentation, targeting and positioning.</a:t>
            </a:r>
            <a:endParaRPr i="1" sz="3465">
              <a:solidFill>
                <a:srgbClr val="030303"/>
              </a:solidFill>
              <a:highlight>
                <a:schemeClr val="dk1"/>
              </a:highlight>
              <a:latin typeface="Arial"/>
              <a:ea typeface="Arial"/>
              <a:cs typeface="Arial"/>
              <a:sym typeface="Arial"/>
            </a:endParaRPr>
          </a:p>
          <a:p>
            <a:pPr indent="-283612" lvl="0" marL="457200" rtl="0" algn="l">
              <a:lnSpc>
                <a:spcPct val="130000"/>
              </a:lnSpc>
              <a:spcBef>
                <a:spcPts val="0"/>
              </a:spcBef>
              <a:spcAft>
                <a:spcPts val="0"/>
              </a:spcAft>
              <a:buClr>
                <a:srgbClr val="030303"/>
              </a:buClr>
              <a:buSzPct val="100000"/>
              <a:buChar char="●"/>
            </a:pPr>
            <a:r>
              <a:rPr lang="en" sz="3465">
                <a:solidFill>
                  <a:srgbClr val="030303"/>
                </a:solidFill>
                <a:latin typeface="Arial"/>
                <a:ea typeface="Arial"/>
                <a:cs typeface="Arial"/>
                <a:sym typeface="Arial"/>
              </a:rPr>
              <a:t>Porter, M. E. (2008) </a:t>
            </a:r>
            <a:r>
              <a:rPr i="1" lang="en" sz="3465">
                <a:solidFill>
                  <a:srgbClr val="030303"/>
                </a:solidFill>
                <a:latin typeface="Arial"/>
                <a:ea typeface="Arial"/>
                <a:cs typeface="Arial"/>
                <a:sym typeface="Arial"/>
              </a:rPr>
              <a:t>The five competitive forces that shape strategy: Harvard business review.</a:t>
            </a:r>
            <a:endParaRPr i="1" sz="3465">
              <a:solidFill>
                <a:srgbClr val="030303"/>
              </a:solidFill>
              <a:latin typeface="Arial"/>
              <a:ea typeface="Arial"/>
              <a:cs typeface="Arial"/>
              <a:sym typeface="Arial"/>
            </a:endParaRPr>
          </a:p>
          <a:p>
            <a:pPr indent="-283612" lvl="0" marL="457200" rtl="0" algn="l">
              <a:lnSpc>
                <a:spcPct val="130000"/>
              </a:lnSpc>
              <a:spcBef>
                <a:spcPts val="0"/>
              </a:spcBef>
              <a:spcAft>
                <a:spcPts val="0"/>
              </a:spcAft>
              <a:buClr>
                <a:srgbClr val="030303"/>
              </a:buClr>
              <a:buSzPct val="100000"/>
              <a:buFont typeface="Arial"/>
              <a:buChar char="●"/>
            </a:pPr>
            <a:r>
              <a:rPr lang="en" sz="3465">
                <a:solidFill>
                  <a:srgbClr val="222222"/>
                </a:solidFill>
                <a:highlight>
                  <a:srgbClr val="FFFFFF"/>
                </a:highlight>
                <a:latin typeface="Arial"/>
                <a:ea typeface="Arial"/>
                <a:cs typeface="Arial"/>
                <a:sym typeface="Arial"/>
              </a:rPr>
              <a:t>Rowley, J. (1997)</a:t>
            </a:r>
            <a:r>
              <a:rPr i="1" lang="en" sz="3465">
                <a:solidFill>
                  <a:srgbClr val="222222"/>
                </a:solidFill>
                <a:highlight>
                  <a:srgbClr val="FFFFFF"/>
                </a:highlight>
                <a:latin typeface="Arial"/>
                <a:ea typeface="Arial"/>
                <a:cs typeface="Arial"/>
                <a:sym typeface="Arial"/>
              </a:rPr>
              <a:t> Principles of price and pricing policy for the information marketplace. </a:t>
            </a:r>
            <a:r>
              <a:rPr lang="en" sz="3465">
                <a:solidFill>
                  <a:srgbClr val="222222"/>
                </a:solidFill>
                <a:highlight>
                  <a:srgbClr val="FFFFFF"/>
                </a:highlight>
                <a:latin typeface="Arial"/>
                <a:ea typeface="Arial"/>
                <a:cs typeface="Arial"/>
                <a:sym typeface="Arial"/>
              </a:rPr>
              <a:t>Library Review.</a:t>
            </a:r>
            <a:endParaRPr sz="3465">
              <a:solidFill>
                <a:srgbClr val="030303"/>
              </a:solidFill>
              <a:highlight>
                <a:schemeClr val="dk1"/>
              </a:highlight>
              <a:latin typeface="Arial"/>
              <a:ea typeface="Arial"/>
              <a:cs typeface="Arial"/>
              <a:sym typeface="Arial"/>
            </a:endParaRPr>
          </a:p>
          <a:p>
            <a:pPr indent="-283612" lvl="0" marL="457200" rtl="0" algn="l">
              <a:lnSpc>
                <a:spcPct val="130000"/>
              </a:lnSpc>
              <a:spcBef>
                <a:spcPts val="0"/>
              </a:spcBef>
              <a:spcAft>
                <a:spcPts val="0"/>
              </a:spcAft>
              <a:buClr>
                <a:srgbClr val="030303"/>
              </a:buClr>
              <a:buSzPct val="100000"/>
              <a:buFont typeface="Arial"/>
              <a:buChar char="●"/>
            </a:pPr>
            <a:r>
              <a:rPr lang="en" sz="3465">
                <a:solidFill>
                  <a:srgbClr val="030303"/>
                </a:solidFill>
                <a:highlight>
                  <a:schemeClr val="dk1"/>
                </a:highlight>
                <a:latin typeface="Arial"/>
                <a:ea typeface="Arial"/>
                <a:cs typeface="Arial"/>
                <a:sym typeface="Arial"/>
              </a:rPr>
              <a:t>Romppanen, J. M. (2021) </a:t>
            </a:r>
            <a:r>
              <a:rPr i="1" lang="en" sz="3465">
                <a:solidFill>
                  <a:srgbClr val="030303"/>
                </a:solidFill>
                <a:highlight>
                  <a:schemeClr val="dk1"/>
                </a:highlight>
                <a:latin typeface="Arial"/>
                <a:ea typeface="Arial"/>
                <a:cs typeface="Arial"/>
                <a:sym typeface="Arial"/>
              </a:rPr>
              <a:t>Segmentation, Targeting &amp; Positioning (STP).</a:t>
            </a:r>
            <a:endParaRPr i="1" sz="3465">
              <a:solidFill>
                <a:srgbClr val="030303"/>
              </a:solidFill>
              <a:highlight>
                <a:schemeClr val="dk1"/>
              </a:highlight>
              <a:latin typeface="Arial"/>
              <a:ea typeface="Arial"/>
              <a:cs typeface="Arial"/>
              <a:sym typeface="Arial"/>
            </a:endParaRPr>
          </a:p>
          <a:p>
            <a:pPr indent="-283612" lvl="0" marL="457200" rtl="0" algn="l">
              <a:lnSpc>
                <a:spcPct val="130000"/>
              </a:lnSpc>
              <a:spcBef>
                <a:spcPts val="0"/>
              </a:spcBef>
              <a:spcAft>
                <a:spcPts val="0"/>
              </a:spcAft>
              <a:buClr>
                <a:srgbClr val="030303"/>
              </a:buClr>
              <a:buSzPct val="100000"/>
              <a:buFont typeface="Arial"/>
              <a:buChar char="●"/>
            </a:pPr>
            <a:r>
              <a:rPr lang="en" sz="3465">
                <a:solidFill>
                  <a:srgbClr val="030303"/>
                </a:solidFill>
                <a:latin typeface="Arial"/>
                <a:ea typeface="Arial"/>
                <a:cs typeface="Arial"/>
                <a:sym typeface="Arial"/>
              </a:rPr>
              <a:t>Sammut-Bonnici, T., &amp; Galea, D. (2014). </a:t>
            </a:r>
            <a:r>
              <a:rPr i="1" lang="en" sz="3465">
                <a:solidFill>
                  <a:srgbClr val="030303"/>
                </a:solidFill>
                <a:latin typeface="Arial"/>
                <a:ea typeface="Arial"/>
                <a:cs typeface="Arial"/>
                <a:sym typeface="Arial"/>
              </a:rPr>
              <a:t>PEST analysis</a:t>
            </a:r>
            <a:r>
              <a:rPr lang="en" sz="3465">
                <a:solidFill>
                  <a:srgbClr val="030303"/>
                </a:solidFill>
                <a:latin typeface="Arial"/>
                <a:ea typeface="Arial"/>
                <a:cs typeface="Arial"/>
                <a:sym typeface="Arial"/>
              </a:rPr>
              <a:t>.</a:t>
            </a:r>
            <a:endParaRPr sz="3465">
              <a:solidFill>
                <a:srgbClr val="030303"/>
              </a:solidFill>
              <a:latin typeface="Arial"/>
              <a:ea typeface="Arial"/>
              <a:cs typeface="Arial"/>
              <a:sym typeface="Arial"/>
            </a:endParaRPr>
          </a:p>
          <a:p>
            <a:pPr indent="-283612" lvl="0" marL="457200" rtl="0" algn="l">
              <a:lnSpc>
                <a:spcPct val="130000"/>
              </a:lnSpc>
              <a:spcBef>
                <a:spcPts val="0"/>
              </a:spcBef>
              <a:spcAft>
                <a:spcPts val="0"/>
              </a:spcAft>
              <a:buClr>
                <a:srgbClr val="030303"/>
              </a:buClr>
              <a:buSzPct val="100000"/>
              <a:buFont typeface="Arial"/>
              <a:buChar char="●"/>
            </a:pPr>
            <a:r>
              <a:rPr lang="en" sz="3465">
                <a:solidFill>
                  <a:srgbClr val="030303"/>
                </a:solidFill>
                <a:latin typeface="Arial"/>
                <a:ea typeface="Arial"/>
                <a:cs typeface="Arial"/>
                <a:sym typeface="Arial"/>
              </a:rPr>
              <a:t>Shen, C.W.</a:t>
            </a:r>
            <a:r>
              <a:rPr i="1" lang="en" sz="3465">
                <a:solidFill>
                  <a:srgbClr val="030303"/>
                </a:solidFill>
                <a:latin typeface="Arial"/>
                <a:ea typeface="Arial"/>
                <a:cs typeface="Arial"/>
                <a:sym typeface="Arial"/>
              </a:rPr>
              <a:t>, </a:t>
            </a:r>
            <a:r>
              <a:rPr lang="en" sz="3465">
                <a:solidFill>
                  <a:srgbClr val="030303"/>
                </a:solidFill>
                <a:latin typeface="Arial"/>
                <a:ea typeface="Arial"/>
                <a:cs typeface="Arial"/>
                <a:sym typeface="Arial"/>
              </a:rPr>
              <a:t>Chen, M. and Wang, C.C.(2019) </a:t>
            </a:r>
            <a:r>
              <a:rPr i="1" lang="en" sz="3465">
                <a:solidFill>
                  <a:srgbClr val="030303"/>
                </a:solidFill>
                <a:latin typeface="Arial"/>
                <a:ea typeface="Arial"/>
                <a:cs typeface="Arial"/>
                <a:sym typeface="Arial"/>
              </a:rPr>
              <a:t>Analyzing the trend of O2O commerce by bilingual text mining on social media.</a:t>
            </a:r>
            <a:r>
              <a:rPr lang="en" sz="3465">
                <a:solidFill>
                  <a:srgbClr val="030303"/>
                </a:solidFill>
                <a:latin typeface="Arial"/>
                <a:ea typeface="Arial"/>
                <a:cs typeface="Arial"/>
                <a:sym typeface="Arial"/>
              </a:rPr>
              <a:t> Computers in Human Behavior Volume 101.</a:t>
            </a:r>
            <a:endParaRPr sz="3465">
              <a:solidFill>
                <a:srgbClr val="030303"/>
              </a:solidFill>
              <a:highlight>
                <a:schemeClr val="dk1"/>
              </a:highlight>
              <a:latin typeface="Arial"/>
              <a:ea typeface="Arial"/>
              <a:cs typeface="Arial"/>
              <a:sym typeface="Arial"/>
            </a:endParaRPr>
          </a:p>
          <a:p>
            <a:pPr indent="-283612" lvl="0" marL="457200" rtl="0" algn="l">
              <a:lnSpc>
                <a:spcPct val="130000"/>
              </a:lnSpc>
              <a:spcBef>
                <a:spcPts val="0"/>
              </a:spcBef>
              <a:spcAft>
                <a:spcPts val="0"/>
              </a:spcAft>
              <a:buClr>
                <a:srgbClr val="030303"/>
              </a:buClr>
              <a:buSzPct val="100000"/>
              <a:buFont typeface="Arial"/>
              <a:buChar char="●"/>
            </a:pPr>
            <a:r>
              <a:rPr lang="en" sz="3465">
                <a:solidFill>
                  <a:srgbClr val="030303"/>
                </a:solidFill>
                <a:highlight>
                  <a:schemeClr val="dk1"/>
                </a:highlight>
                <a:latin typeface="Arial"/>
                <a:ea typeface="Arial"/>
                <a:cs typeface="Arial"/>
                <a:sym typeface="Arial"/>
              </a:rPr>
              <a:t>Spencer, S., Harding, J., and Sheahan, J. (2014)</a:t>
            </a:r>
            <a:r>
              <a:rPr i="1" lang="en" sz="3465">
                <a:solidFill>
                  <a:srgbClr val="030303"/>
                </a:solidFill>
                <a:highlight>
                  <a:schemeClr val="dk1"/>
                </a:highlight>
                <a:latin typeface="Arial"/>
                <a:ea typeface="Arial"/>
                <a:cs typeface="Arial"/>
                <a:sym typeface="Arial"/>
              </a:rPr>
              <a:t> Social ecommerce: Increasing sales and extending brand reach. </a:t>
            </a:r>
            <a:r>
              <a:rPr lang="en" sz="3465">
                <a:solidFill>
                  <a:srgbClr val="030303"/>
                </a:solidFill>
                <a:highlight>
                  <a:schemeClr val="dk1"/>
                </a:highlight>
                <a:latin typeface="Arial"/>
                <a:ea typeface="Arial"/>
                <a:cs typeface="Arial"/>
                <a:sym typeface="Arial"/>
              </a:rPr>
              <a:t>" O'Reilly Media, Inc.".</a:t>
            </a:r>
            <a:endParaRPr sz="3465">
              <a:solidFill>
                <a:srgbClr val="030303"/>
              </a:solidFill>
              <a:highlight>
                <a:schemeClr val="dk1"/>
              </a:highlight>
              <a:latin typeface="Arial"/>
              <a:ea typeface="Arial"/>
              <a:cs typeface="Arial"/>
              <a:sym typeface="Arial"/>
            </a:endParaRPr>
          </a:p>
          <a:p>
            <a:pPr indent="-283612" lvl="0" marL="457200" rtl="0" algn="l">
              <a:lnSpc>
                <a:spcPct val="130000"/>
              </a:lnSpc>
              <a:spcBef>
                <a:spcPts val="0"/>
              </a:spcBef>
              <a:spcAft>
                <a:spcPts val="0"/>
              </a:spcAft>
              <a:buClr>
                <a:srgbClr val="030303"/>
              </a:buClr>
              <a:buSzPct val="100000"/>
              <a:buFont typeface="Arial"/>
              <a:buChar char="●"/>
            </a:pPr>
            <a:r>
              <a:rPr lang="en" sz="3465">
                <a:solidFill>
                  <a:srgbClr val="030303"/>
                </a:solidFill>
                <a:latin typeface="Arial"/>
                <a:ea typeface="Arial"/>
                <a:cs typeface="Arial"/>
                <a:sym typeface="Arial"/>
              </a:rPr>
              <a:t>Statista (2020) ‘Total e-commerce retail sales value of beauty products in Hong Kong from 2014 to 2019 with estimates until 2024’, October. Available at: </a:t>
            </a:r>
            <a:r>
              <a:rPr lang="en" sz="3465" u="sng">
                <a:solidFill>
                  <a:srgbClr val="030303"/>
                </a:solidFill>
                <a:latin typeface="Arial"/>
                <a:ea typeface="Arial"/>
                <a:cs typeface="Arial"/>
                <a:sym typeface="Arial"/>
                <a:hlinkClick r:id="rId3">
                  <a:extLst>
                    <a:ext uri="{A12FA001-AC4F-418D-AE19-62706E023703}">
                      <ahyp:hlinkClr val="tx"/>
                    </a:ext>
                  </a:extLst>
                </a:hlinkClick>
              </a:rPr>
              <a:t>https://www.statista.com/statistics/1032442/hong-kong-beauty-product-retail-sales-online/</a:t>
            </a:r>
            <a:r>
              <a:rPr lang="en" sz="3465">
                <a:solidFill>
                  <a:srgbClr val="030303"/>
                </a:solidFill>
                <a:latin typeface="Arial"/>
                <a:ea typeface="Arial"/>
                <a:cs typeface="Arial"/>
                <a:sym typeface="Arial"/>
              </a:rPr>
              <a:t> (Accessed: 9 June 2022).</a:t>
            </a:r>
            <a:endParaRPr sz="3465">
              <a:solidFill>
                <a:srgbClr val="030303"/>
              </a:solidFill>
              <a:latin typeface="Arial"/>
              <a:ea typeface="Arial"/>
              <a:cs typeface="Arial"/>
              <a:sym typeface="Arial"/>
            </a:endParaRPr>
          </a:p>
          <a:p>
            <a:pPr indent="-282575" lvl="0" marL="457200" rtl="0" algn="l">
              <a:lnSpc>
                <a:spcPct val="100000"/>
              </a:lnSpc>
              <a:spcBef>
                <a:spcPts val="0"/>
              </a:spcBef>
              <a:spcAft>
                <a:spcPts val="0"/>
              </a:spcAft>
              <a:buClr>
                <a:srgbClr val="030303"/>
              </a:buClr>
              <a:buSzPct val="98113"/>
              <a:buChar char="●"/>
            </a:pPr>
            <a:r>
              <a:rPr lang="en" sz="3465">
                <a:solidFill>
                  <a:srgbClr val="222222"/>
                </a:solidFill>
                <a:highlight>
                  <a:srgbClr val="FFFFFF"/>
                </a:highlight>
                <a:latin typeface="Arial"/>
                <a:ea typeface="Arial"/>
                <a:cs typeface="Arial"/>
                <a:sym typeface="Arial"/>
              </a:rPr>
              <a:t>Weihrich, H. (1982) The TOWS matrix—A tool for situational analysis. Long range planning, 15(2), 54-66.</a:t>
            </a:r>
            <a:endParaRPr sz="3465">
              <a:solidFill>
                <a:srgbClr val="222222"/>
              </a:solidFill>
              <a:highlight>
                <a:srgbClr val="FFFFFF"/>
              </a:highlight>
              <a:latin typeface="Arial"/>
              <a:ea typeface="Arial"/>
              <a:cs typeface="Arial"/>
              <a:sym typeface="Arial"/>
            </a:endParaRPr>
          </a:p>
          <a:p>
            <a:pPr indent="-283612" lvl="0" marL="457200" rtl="0" algn="l">
              <a:spcBef>
                <a:spcPts val="0"/>
              </a:spcBef>
              <a:spcAft>
                <a:spcPts val="0"/>
              </a:spcAft>
              <a:buClr>
                <a:srgbClr val="030303"/>
              </a:buClr>
              <a:buSzPct val="100000"/>
              <a:buFont typeface="Arial"/>
              <a:buChar char="●"/>
            </a:pPr>
            <a:r>
              <a:rPr lang="en" sz="3465">
                <a:solidFill>
                  <a:srgbClr val="222222"/>
                </a:solidFill>
                <a:highlight>
                  <a:srgbClr val="FFFFFF"/>
                </a:highlight>
                <a:latin typeface="Arial"/>
                <a:ea typeface="Arial"/>
                <a:cs typeface="Arial"/>
                <a:sym typeface="Arial"/>
              </a:rPr>
              <a:t>Zhao, Y. et al. (2020) ‘Electronic word-of-mouth and consumer purchase intentions in social e-Commerce’, Electronic Commerce Research and Applications, 24th April. Available at: </a:t>
            </a:r>
            <a:r>
              <a:rPr lang="en" sz="3465">
                <a:solidFill>
                  <a:srgbClr val="222222"/>
                </a:solidFill>
                <a:highlight>
                  <a:srgbClr val="FFFFFF"/>
                </a:highlight>
                <a:uFill>
                  <a:noFill/>
                </a:uFill>
                <a:latin typeface="Arial"/>
                <a:ea typeface="Arial"/>
                <a:cs typeface="Arial"/>
                <a:sym typeface="Arial"/>
                <a:hlinkClick r:id="rId4">
                  <a:extLst>
                    <a:ext uri="{A12FA001-AC4F-418D-AE19-62706E023703}">
                      <ahyp:hlinkClr val="tx"/>
                    </a:ext>
                  </a:extLst>
                </a:hlinkClick>
              </a:rPr>
              <a:t>https://www.sciencedirect.com/science/article/pii/S1567422320300570</a:t>
            </a:r>
            <a:r>
              <a:rPr lang="en" sz="3465">
                <a:solidFill>
                  <a:srgbClr val="222222"/>
                </a:solidFill>
                <a:highlight>
                  <a:srgbClr val="FFFFFF"/>
                </a:highlight>
                <a:latin typeface="Arial"/>
                <a:ea typeface="Arial"/>
                <a:cs typeface="Arial"/>
                <a:sym typeface="Arial"/>
              </a:rPr>
              <a:t> (Accessed 8th June 2022).</a:t>
            </a:r>
            <a:endParaRPr sz="3465">
              <a:solidFill>
                <a:srgbClr val="030303"/>
              </a:solidFill>
            </a:endParaRPr>
          </a:p>
          <a:p>
            <a:pPr indent="0" lvl="0" marL="0" rtl="0" algn="l">
              <a:spcBef>
                <a:spcPts val="1200"/>
              </a:spcBef>
              <a:spcAft>
                <a:spcPts val="1200"/>
              </a:spcAft>
              <a:buNone/>
            </a:pPr>
            <a:r>
              <a:t/>
            </a:r>
            <a:endParaRPr/>
          </a:p>
        </p:txBody>
      </p:sp>
    </p:spTree>
  </p:cSld>
  <p:clrMapOvr>
    <a:masterClrMapping/>
  </p:clrMapOvr>
</p:sld>
</file>

<file path=ppt/slides/slide4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31" name="Shape 531"/>
        <p:cNvGrpSpPr/>
        <p:nvPr/>
      </p:nvGrpSpPr>
      <p:grpSpPr>
        <a:xfrm>
          <a:off x="0" y="0"/>
          <a:ext cx="0" cy="0"/>
          <a:chOff x="0" y="0"/>
          <a:chExt cx="0" cy="0"/>
        </a:xfrm>
      </p:grpSpPr>
      <p:sp>
        <p:nvSpPr>
          <p:cNvPr id="532" name="Google Shape;532;p54"/>
          <p:cNvSpPr txBox="1"/>
          <p:nvPr>
            <p:ph type="title"/>
          </p:nvPr>
        </p:nvSpPr>
        <p:spPr>
          <a:xfrm>
            <a:off x="819150" y="821150"/>
            <a:ext cx="7505700" cy="9546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6</a:t>
            </a:r>
            <a:r>
              <a:rPr lang="en"/>
              <a:t>. Reference </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sp>
        <p:nvSpPr>
          <p:cNvPr id="533" name="Google Shape;533;p54"/>
          <p:cNvSpPr txBox="1"/>
          <p:nvPr>
            <p:ph idx="1" type="body"/>
          </p:nvPr>
        </p:nvSpPr>
        <p:spPr>
          <a:xfrm>
            <a:off x="760050" y="1338550"/>
            <a:ext cx="7623900" cy="3322500"/>
          </a:xfrm>
          <a:prstGeom prst="rect">
            <a:avLst/>
          </a:prstGeom>
        </p:spPr>
        <p:txBody>
          <a:bodyPr anchorCtr="0" anchor="t" bIns="91425" lIns="91425" spcFirstLastPara="1" rIns="91425" wrap="square" tIns="91425">
            <a:noAutofit/>
          </a:bodyPr>
          <a:lstStyle/>
          <a:p>
            <a:pPr indent="0" lvl="0" marL="0" rtl="0" algn="l">
              <a:lnSpc>
                <a:spcPct val="130000"/>
              </a:lnSpc>
              <a:spcBef>
                <a:spcPts val="0"/>
              </a:spcBef>
              <a:spcAft>
                <a:spcPts val="0"/>
              </a:spcAft>
              <a:buNone/>
            </a:pPr>
            <a:r>
              <a:rPr lang="en" sz="1000"/>
              <a:t>Other reference:</a:t>
            </a:r>
            <a:endParaRPr sz="1000"/>
          </a:p>
          <a:p>
            <a:pPr indent="-292100" lvl="0" marL="457200" rtl="0" algn="l">
              <a:lnSpc>
                <a:spcPct val="130000"/>
              </a:lnSpc>
              <a:spcBef>
                <a:spcPts val="0"/>
              </a:spcBef>
              <a:spcAft>
                <a:spcPts val="0"/>
              </a:spcAft>
              <a:buSzPts val="1000"/>
              <a:buChar char="●"/>
            </a:pPr>
            <a:r>
              <a:rPr i="1" lang="en" sz="1000">
                <a:solidFill>
                  <a:srgbClr val="1A0DAB"/>
                </a:solidFill>
                <a:highlight>
                  <a:schemeClr val="dk1"/>
                </a:highlight>
                <a:uFill>
                  <a:noFill/>
                </a:uFill>
                <a:latin typeface="Arial"/>
                <a:ea typeface="Arial"/>
                <a:cs typeface="Arial"/>
                <a:sym typeface="Arial"/>
                <a:hlinkClick r:id="rId3">
                  <a:extLst>
                    <a:ext uri="{A12FA001-AC4F-418D-AE19-62706E023703}">
                      <ahyp:hlinkClr val="tx"/>
                    </a:ext>
                  </a:extLst>
                </a:hlinkClick>
              </a:rPr>
              <a:t>2021 population Census. </a:t>
            </a:r>
            <a:r>
              <a:rPr lang="en" sz="1000">
                <a:solidFill>
                  <a:srgbClr val="1A0DAB"/>
                </a:solidFill>
                <a:highlight>
                  <a:schemeClr val="dk1"/>
                </a:highlight>
                <a:uFill>
                  <a:noFill/>
                </a:uFill>
                <a:latin typeface="Arial"/>
                <a:ea typeface="Arial"/>
                <a:cs typeface="Arial"/>
                <a:sym typeface="Arial"/>
                <a:hlinkClick r:id="rId4">
                  <a:extLst>
                    <a:ext uri="{A12FA001-AC4F-418D-AE19-62706E023703}">
                      <ahyp:hlinkClr val="tx"/>
                    </a:ext>
                  </a:extLst>
                </a:hlinkClick>
              </a:rPr>
              <a:t>Available at</a:t>
            </a:r>
            <a:r>
              <a:rPr lang="en" sz="1000"/>
              <a:t> </a:t>
            </a:r>
            <a:r>
              <a:rPr lang="en" sz="1000">
                <a:solidFill>
                  <a:srgbClr val="202124"/>
                </a:solidFill>
                <a:highlight>
                  <a:schemeClr val="dk1"/>
                </a:highlight>
                <a:uFill>
                  <a:noFill/>
                </a:uFill>
                <a:latin typeface="Arial"/>
                <a:ea typeface="Arial"/>
                <a:cs typeface="Arial"/>
                <a:sym typeface="Arial"/>
                <a:hlinkClick r:id="rId5">
                  <a:extLst>
                    <a:ext uri="{A12FA001-AC4F-418D-AE19-62706E023703}">
                      <ahyp:hlinkClr val="tx"/>
                    </a:ext>
                  </a:extLst>
                </a:hlinkClick>
              </a:rPr>
              <a:t>https://www.census2021.gov.hk</a:t>
            </a:r>
            <a:r>
              <a:rPr lang="en" sz="1000"/>
              <a:t>.</a:t>
            </a:r>
            <a:endParaRPr sz="1000"/>
          </a:p>
          <a:p>
            <a:pPr indent="-292100" lvl="0" marL="457200" rtl="0" algn="l">
              <a:lnSpc>
                <a:spcPct val="100000"/>
              </a:lnSpc>
              <a:spcBef>
                <a:spcPts val="0"/>
              </a:spcBef>
              <a:spcAft>
                <a:spcPts val="0"/>
              </a:spcAft>
              <a:buSzPts val="1000"/>
              <a:buChar char="●"/>
            </a:pPr>
            <a:r>
              <a:rPr lang="en" sz="1000"/>
              <a:t>Aster (2022) [Youtube] 8 June . Available at: https://www.youtube.com/channel/UCOZ7ODDl2cH7EbkYRFwaoSg (Accessed: 8 June 2022).</a:t>
            </a:r>
            <a:endParaRPr sz="1000"/>
          </a:p>
          <a:p>
            <a:pPr indent="-292100" lvl="0" marL="457200" rtl="0" algn="l">
              <a:lnSpc>
                <a:spcPct val="100000"/>
              </a:lnSpc>
              <a:spcBef>
                <a:spcPts val="0"/>
              </a:spcBef>
              <a:spcAft>
                <a:spcPts val="0"/>
              </a:spcAft>
              <a:buSzPts val="1000"/>
              <a:buChar char="●"/>
            </a:pPr>
            <a:r>
              <a:rPr lang="en" sz="1000"/>
              <a:t>Aster (2022) [Facebook] 8 June . Available at: https://www.facebook.com/aster.cosmetic/ (Accessed: 8 June 2022).</a:t>
            </a:r>
            <a:endParaRPr sz="1000"/>
          </a:p>
          <a:p>
            <a:pPr indent="-292100" lvl="0" marL="457200" rtl="0" algn="l">
              <a:lnSpc>
                <a:spcPct val="100000"/>
              </a:lnSpc>
              <a:spcBef>
                <a:spcPts val="0"/>
              </a:spcBef>
              <a:spcAft>
                <a:spcPts val="0"/>
              </a:spcAft>
              <a:buSzPts val="1000"/>
              <a:buChar char="●"/>
            </a:pPr>
            <a:r>
              <a:rPr lang="en" sz="1000"/>
              <a:t>Aster (2022) [Instagram] 8 June . Available at: https://www.instagram.com/aster_official/ (Accessed: 8 June 2022).</a:t>
            </a:r>
            <a:endParaRPr sz="1000"/>
          </a:p>
          <a:p>
            <a:pPr indent="-292100" lvl="0" marL="457200" rtl="0" algn="l">
              <a:lnSpc>
                <a:spcPct val="100000"/>
              </a:lnSpc>
              <a:spcBef>
                <a:spcPts val="0"/>
              </a:spcBef>
              <a:spcAft>
                <a:spcPts val="0"/>
              </a:spcAft>
              <a:buSzPts val="1000"/>
              <a:buChar char="●"/>
            </a:pPr>
            <a:r>
              <a:rPr lang="en" sz="1000"/>
              <a:t>Aster (2022) </a:t>
            </a:r>
            <a:r>
              <a:rPr i="1" lang="en" sz="1000"/>
              <a:t>Company Profile.</a:t>
            </a:r>
            <a:r>
              <a:rPr lang="en" sz="1000"/>
              <a:t> Available at: https://www.aster.com.hk/%E5%85%AC%E5%8F%B8%E7%B0%A1%E4%BB%8B (Accessed: 8 June 2022).</a:t>
            </a:r>
            <a:endParaRPr sz="1000"/>
          </a:p>
          <a:p>
            <a:pPr indent="-292100" lvl="0" marL="457200" rtl="0" algn="l">
              <a:lnSpc>
                <a:spcPct val="100000"/>
              </a:lnSpc>
              <a:spcBef>
                <a:spcPts val="0"/>
              </a:spcBef>
              <a:spcAft>
                <a:spcPts val="0"/>
              </a:spcAft>
              <a:buSzPts val="1000"/>
              <a:buChar char="●"/>
            </a:pPr>
            <a:r>
              <a:rPr lang="en" sz="1000"/>
              <a:t>Aster (2022) Company Profile. Available at: https://m.uhuibao.com/shop/3078/stores?channel=uhb&amp;area=all (Accessed: 8 June 2022).</a:t>
            </a:r>
            <a:endParaRPr sz="1000"/>
          </a:p>
          <a:p>
            <a:pPr indent="-292100" lvl="0" marL="457200" rtl="0" algn="l">
              <a:spcBef>
                <a:spcPts val="0"/>
              </a:spcBef>
              <a:spcAft>
                <a:spcPts val="0"/>
              </a:spcAft>
              <a:buSzPts val="1000"/>
              <a:buChar char="●"/>
            </a:pPr>
            <a:r>
              <a:rPr lang="en" sz="1000">
                <a:latin typeface="Arial"/>
                <a:ea typeface="Arial"/>
                <a:cs typeface="Arial"/>
                <a:sym typeface="Arial"/>
              </a:rPr>
              <a:t>Bonjour (2022) </a:t>
            </a:r>
            <a:r>
              <a:rPr i="1" lang="en" sz="1000">
                <a:latin typeface="Arial"/>
                <a:ea typeface="Arial"/>
                <a:cs typeface="Arial"/>
                <a:sym typeface="Arial"/>
              </a:rPr>
              <a:t>Hong Kong Mall.</a:t>
            </a:r>
            <a:r>
              <a:rPr lang="en" sz="1000">
                <a:latin typeface="Arial"/>
                <a:ea typeface="Arial"/>
                <a:cs typeface="Arial"/>
                <a:sym typeface="Arial"/>
              </a:rPr>
              <a:t> </a:t>
            </a:r>
            <a:r>
              <a:rPr lang="en" sz="1000">
                <a:solidFill>
                  <a:srgbClr val="030303"/>
                </a:solidFill>
                <a:latin typeface="Arial"/>
                <a:ea typeface="Arial"/>
                <a:cs typeface="Arial"/>
                <a:sym typeface="Arial"/>
              </a:rPr>
              <a:t>Available at: https://www.bonjourhk.com/tc (Accessed: 17 June 2022).</a:t>
            </a:r>
            <a:endParaRPr sz="1000">
              <a:solidFill>
                <a:srgbClr val="030303"/>
              </a:solidFill>
              <a:latin typeface="Arial"/>
              <a:ea typeface="Arial"/>
              <a:cs typeface="Arial"/>
              <a:sym typeface="Arial"/>
            </a:endParaRPr>
          </a:p>
          <a:p>
            <a:pPr indent="-292100" lvl="0" marL="457200" rtl="0" algn="l">
              <a:spcBef>
                <a:spcPts val="0"/>
              </a:spcBef>
              <a:spcAft>
                <a:spcPts val="0"/>
              </a:spcAft>
              <a:buClr>
                <a:srgbClr val="030303"/>
              </a:buClr>
              <a:buSzPts val="1000"/>
              <a:buFont typeface="Arial"/>
              <a:buChar char="●"/>
            </a:pPr>
            <a:r>
              <a:rPr lang="en" sz="1000">
                <a:latin typeface="Arial"/>
                <a:ea typeface="Arial"/>
                <a:cs typeface="Arial"/>
                <a:sym typeface="Arial"/>
              </a:rPr>
              <a:t>Bonjour (2022) </a:t>
            </a:r>
            <a:r>
              <a:rPr i="1" lang="en" sz="1000">
                <a:latin typeface="Arial"/>
                <a:ea typeface="Arial"/>
                <a:cs typeface="Arial"/>
                <a:sym typeface="Arial"/>
              </a:rPr>
              <a:t>Hong Kong Mall.</a:t>
            </a:r>
            <a:r>
              <a:rPr lang="en" sz="1000">
                <a:latin typeface="Arial"/>
                <a:ea typeface="Arial"/>
                <a:cs typeface="Arial"/>
                <a:sym typeface="Arial"/>
              </a:rPr>
              <a:t> </a:t>
            </a:r>
            <a:r>
              <a:rPr lang="en" sz="1000">
                <a:solidFill>
                  <a:srgbClr val="030303"/>
                </a:solidFill>
                <a:latin typeface="Arial"/>
                <a:ea typeface="Arial"/>
                <a:cs typeface="Arial"/>
                <a:sym typeface="Arial"/>
              </a:rPr>
              <a:t>Available at: https://www.bonjourhk.com/tc/event/newarrival (Accessed: 17 June 2022).</a:t>
            </a:r>
            <a:endParaRPr sz="1000">
              <a:solidFill>
                <a:srgbClr val="030303"/>
              </a:solidFill>
              <a:latin typeface="Arial"/>
              <a:ea typeface="Arial"/>
              <a:cs typeface="Arial"/>
              <a:sym typeface="Arial"/>
            </a:endParaRPr>
          </a:p>
          <a:p>
            <a:pPr indent="-292100" lvl="0" marL="457200" rtl="0" algn="l">
              <a:lnSpc>
                <a:spcPct val="100000"/>
              </a:lnSpc>
              <a:spcBef>
                <a:spcPts val="0"/>
              </a:spcBef>
              <a:spcAft>
                <a:spcPts val="0"/>
              </a:spcAft>
              <a:buSzPts val="1000"/>
              <a:buFont typeface="Arial"/>
              <a:buChar char="●"/>
            </a:pPr>
            <a:r>
              <a:rPr lang="en" sz="1000">
                <a:latin typeface="Arial"/>
                <a:ea typeface="Arial"/>
                <a:cs typeface="Arial"/>
                <a:sym typeface="Arial"/>
              </a:rPr>
              <a:t>Bonjour (2022) [Instagram] 24 May. Available at: </a:t>
            </a:r>
            <a:r>
              <a:rPr lang="en" sz="1000" u="sng">
                <a:solidFill>
                  <a:schemeClr val="accent5"/>
                </a:solidFill>
                <a:latin typeface="Arial"/>
                <a:ea typeface="Arial"/>
                <a:cs typeface="Arial"/>
                <a:sym typeface="Arial"/>
                <a:hlinkClick r:id="rId6">
                  <a:extLst>
                    <a:ext uri="{A12FA001-AC4F-418D-AE19-62706E023703}">
                      <ahyp:hlinkClr val="tx"/>
                    </a:ext>
                  </a:extLst>
                </a:hlinkClick>
              </a:rPr>
              <a:t>https://www.instagram.com/p/Cd7TsuEOLGg/?hl=en</a:t>
            </a:r>
            <a:r>
              <a:rPr lang="en" sz="1000">
                <a:latin typeface="Arial"/>
                <a:ea typeface="Arial"/>
                <a:cs typeface="Arial"/>
                <a:sym typeface="Arial"/>
              </a:rPr>
              <a:t> (Accessed: 9 June 2022). </a:t>
            </a:r>
            <a:endParaRPr sz="1000">
              <a:latin typeface="Arial"/>
              <a:ea typeface="Arial"/>
              <a:cs typeface="Arial"/>
              <a:sym typeface="Arial"/>
            </a:endParaRPr>
          </a:p>
          <a:p>
            <a:pPr indent="-292100" lvl="0" marL="457200" rtl="0" algn="l">
              <a:lnSpc>
                <a:spcPct val="100000"/>
              </a:lnSpc>
              <a:spcBef>
                <a:spcPts val="0"/>
              </a:spcBef>
              <a:spcAft>
                <a:spcPts val="0"/>
              </a:spcAft>
              <a:buSzPts val="1000"/>
              <a:buFont typeface="Arial"/>
              <a:buChar char="●"/>
            </a:pPr>
            <a:r>
              <a:rPr lang="en" sz="1000">
                <a:latin typeface="Arial"/>
                <a:ea typeface="Arial"/>
                <a:cs typeface="Arial"/>
                <a:sym typeface="Arial"/>
              </a:rPr>
              <a:t>Bonjour (2022) [Instagram] 8 June . Available at: https://www.instagram.com/hkmall.bonjour/ (Accessed: 8 June 2022).</a:t>
            </a:r>
            <a:endParaRPr sz="1000">
              <a:latin typeface="Arial"/>
              <a:ea typeface="Arial"/>
              <a:cs typeface="Arial"/>
              <a:sym typeface="Arial"/>
            </a:endParaRPr>
          </a:p>
          <a:p>
            <a:pPr indent="-292100" lvl="0" marL="457200" rtl="0" algn="l">
              <a:spcBef>
                <a:spcPts val="0"/>
              </a:spcBef>
              <a:spcAft>
                <a:spcPts val="0"/>
              </a:spcAft>
              <a:buSzPts val="1000"/>
              <a:buFont typeface="Arial"/>
              <a:buChar char="●"/>
            </a:pPr>
            <a:r>
              <a:rPr lang="en" sz="1000">
                <a:latin typeface="Arial"/>
                <a:ea typeface="Arial"/>
                <a:cs typeface="Arial"/>
                <a:sym typeface="Arial"/>
              </a:rPr>
              <a:t>Bonjour (2020)</a:t>
            </a:r>
            <a:r>
              <a:rPr i="1" lang="en" sz="1000">
                <a:latin typeface="Arial"/>
                <a:ea typeface="Arial"/>
                <a:cs typeface="Arial"/>
                <a:sym typeface="Arial"/>
              </a:rPr>
              <a:t>. Bonjour Annual Report 2020.</a:t>
            </a:r>
            <a:r>
              <a:rPr lang="en" sz="1000">
                <a:latin typeface="Arial"/>
                <a:ea typeface="Arial"/>
                <a:cs typeface="Arial"/>
                <a:sym typeface="Arial"/>
              </a:rPr>
              <a:t> Available at:</a:t>
            </a:r>
            <a:r>
              <a:rPr lang="en" sz="1000">
                <a:uFill>
                  <a:noFill/>
                </a:uFill>
                <a:latin typeface="Arial"/>
                <a:ea typeface="Arial"/>
                <a:cs typeface="Arial"/>
                <a:sym typeface="Arial"/>
                <a:hlinkClick r:id="rId7"/>
              </a:rPr>
              <a:t> </a:t>
            </a:r>
            <a:r>
              <a:rPr lang="en" sz="1000" u="sng">
                <a:solidFill>
                  <a:schemeClr val="accent5"/>
                </a:solidFill>
                <a:latin typeface="Arial"/>
                <a:ea typeface="Arial"/>
                <a:cs typeface="Arial"/>
                <a:sym typeface="Arial"/>
                <a:hlinkClick r:id="rId8">
                  <a:extLst>
                    <a:ext uri="{A12FA001-AC4F-418D-AE19-62706E023703}">
                      <ahyp:hlinkClr val="tx"/>
                    </a:ext>
                  </a:extLst>
                </a:hlinkClick>
              </a:rPr>
              <a:t>https://www1.hkexnews.hk/listedco/listconews/sehk/2021/0419/2021041900498.pdf</a:t>
            </a:r>
            <a:r>
              <a:rPr lang="en" sz="1000">
                <a:latin typeface="Arial"/>
                <a:ea typeface="Arial"/>
                <a:cs typeface="Arial"/>
                <a:sym typeface="Arial"/>
              </a:rPr>
              <a:t> (Accessed: 9 June 2022). </a:t>
            </a:r>
            <a:endParaRPr sz="1000"/>
          </a:p>
          <a:p>
            <a:pPr indent="0" lvl="0" marL="457200" rtl="0" algn="l">
              <a:lnSpc>
                <a:spcPct val="100000"/>
              </a:lnSpc>
              <a:spcBef>
                <a:spcPts val="0"/>
              </a:spcBef>
              <a:spcAft>
                <a:spcPts val="0"/>
              </a:spcAft>
              <a:buNone/>
            </a:pPr>
            <a:r>
              <a:t/>
            </a:r>
            <a:endParaRPr sz="1000"/>
          </a:p>
          <a:p>
            <a:pPr indent="0" lvl="0" marL="457200" rtl="0" algn="l">
              <a:lnSpc>
                <a:spcPct val="100000"/>
              </a:lnSpc>
              <a:spcBef>
                <a:spcPts val="1200"/>
              </a:spcBef>
              <a:spcAft>
                <a:spcPts val="0"/>
              </a:spcAft>
              <a:buNone/>
            </a:pPr>
            <a:r>
              <a:t/>
            </a:r>
            <a:endParaRPr sz="1000">
              <a:uFill>
                <a:noFill/>
              </a:uFill>
              <a:hlinkClick r:id="rId9"/>
            </a:endParaRPr>
          </a:p>
          <a:p>
            <a:pPr indent="0" lvl="0" marL="0" rtl="0" algn="l">
              <a:spcBef>
                <a:spcPts val="1200"/>
              </a:spcBef>
              <a:spcAft>
                <a:spcPts val="1200"/>
              </a:spcAft>
              <a:buNone/>
            </a:pPr>
            <a:r>
              <a:t/>
            </a:r>
            <a:endParaRPr/>
          </a:p>
        </p:txBody>
      </p:sp>
    </p:spTree>
  </p:cSld>
  <p:clrMapOvr>
    <a:masterClrMapping/>
  </p:clrMapOvr>
</p:sld>
</file>

<file path=ppt/slides/slide4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37" name="Shape 537"/>
        <p:cNvGrpSpPr/>
        <p:nvPr/>
      </p:nvGrpSpPr>
      <p:grpSpPr>
        <a:xfrm>
          <a:off x="0" y="0"/>
          <a:ext cx="0" cy="0"/>
          <a:chOff x="0" y="0"/>
          <a:chExt cx="0" cy="0"/>
        </a:xfrm>
      </p:grpSpPr>
      <p:sp>
        <p:nvSpPr>
          <p:cNvPr id="538" name="Google Shape;538;p55"/>
          <p:cNvSpPr txBox="1"/>
          <p:nvPr>
            <p:ph type="title"/>
          </p:nvPr>
        </p:nvSpPr>
        <p:spPr>
          <a:xfrm>
            <a:off x="819150" y="821150"/>
            <a:ext cx="7505700" cy="9546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6</a:t>
            </a:r>
            <a:r>
              <a:rPr lang="en"/>
              <a:t>. Reference </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sp>
        <p:nvSpPr>
          <p:cNvPr id="539" name="Google Shape;539;p55"/>
          <p:cNvSpPr txBox="1"/>
          <p:nvPr>
            <p:ph idx="1" type="body"/>
          </p:nvPr>
        </p:nvSpPr>
        <p:spPr>
          <a:xfrm>
            <a:off x="760050" y="1301225"/>
            <a:ext cx="7623900" cy="3322500"/>
          </a:xfrm>
          <a:prstGeom prst="rect">
            <a:avLst/>
          </a:prstGeom>
        </p:spPr>
        <p:txBody>
          <a:bodyPr anchorCtr="0" anchor="t" bIns="91425" lIns="91425" spcFirstLastPara="1" rIns="91425" wrap="square" tIns="91425">
            <a:normAutofit fontScale="32500" lnSpcReduction="20000"/>
          </a:bodyPr>
          <a:lstStyle/>
          <a:p>
            <a:pPr indent="0" lvl="0" marL="0" rtl="0" algn="l">
              <a:lnSpc>
                <a:spcPct val="100000"/>
              </a:lnSpc>
              <a:spcBef>
                <a:spcPts val="0"/>
              </a:spcBef>
              <a:spcAft>
                <a:spcPts val="0"/>
              </a:spcAft>
              <a:buNone/>
            </a:pPr>
            <a:r>
              <a:t/>
            </a:r>
            <a:endParaRPr sz="2450">
              <a:latin typeface="Arial"/>
              <a:ea typeface="Arial"/>
              <a:cs typeface="Arial"/>
              <a:sym typeface="Arial"/>
            </a:endParaRPr>
          </a:p>
          <a:p>
            <a:pPr indent="-279161" lvl="0" marL="457200" rtl="0" algn="l">
              <a:spcBef>
                <a:spcPts val="1200"/>
              </a:spcBef>
              <a:spcAft>
                <a:spcPts val="0"/>
              </a:spcAft>
              <a:buClr>
                <a:srgbClr val="233A44"/>
              </a:buClr>
              <a:buSzPct val="100000"/>
              <a:buFont typeface="Arial"/>
              <a:buChar char="●"/>
            </a:pPr>
            <a:r>
              <a:rPr lang="en" sz="2450">
                <a:solidFill>
                  <a:srgbClr val="233A44"/>
                </a:solidFill>
                <a:latin typeface="Arial"/>
                <a:ea typeface="Arial"/>
                <a:cs typeface="Arial"/>
                <a:sym typeface="Arial"/>
              </a:rPr>
              <a:t>Bonjour (2022) [Youtube] 8 June. Available at: https://www.youtube.com/channel/UC7lve8CyOLrV-sjLZRqYs7w (Accessed: 8 June 2022).</a:t>
            </a:r>
            <a:endParaRPr sz="2450">
              <a:solidFill>
                <a:srgbClr val="233A44"/>
              </a:solidFill>
              <a:latin typeface="Arial"/>
              <a:ea typeface="Arial"/>
              <a:cs typeface="Arial"/>
              <a:sym typeface="Arial"/>
            </a:endParaRPr>
          </a:p>
          <a:p>
            <a:pPr indent="-279161" lvl="0" marL="457200" rtl="0" algn="l">
              <a:spcBef>
                <a:spcPts val="0"/>
              </a:spcBef>
              <a:spcAft>
                <a:spcPts val="0"/>
              </a:spcAft>
              <a:buClr>
                <a:srgbClr val="233A44"/>
              </a:buClr>
              <a:buSzPct val="100000"/>
              <a:buFont typeface="Arial"/>
              <a:buChar char="●"/>
            </a:pPr>
            <a:r>
              <a:rPr lang="en" sz="2450">
                <a:solidFill>
                  <a:srgbClr val="233A44"/>
                </a:solidFill>
                <a:latin typeface="Arial"/>
                <a:ea typeface="Arial"/>
                <a:cs typeface="Arial"/>
                <a:sym typeface="Arial"/>
              </a:rPr>
              <a:t>Bonjour (2022) [Facebook] 8 June . Available at: https://www.facebook.com/bonjourhk/ (Accessed: 8 June 2022).</a:t>
            </a:r>
            <a:endParaRPr sz="2450">
              <a:solidFill>
                <a:srgbClr val="233A44"/>
              </a:solidFill>
              <a:latin typeface="Arial"/>
              <a:ea typeface="Arial"/>
              <a:cs typeface="Arial"/>
              <a:sym typeface="Arial"/>
            </a:endParaRPr>
          </a:p>
          <a:p>
            <a:pPr indent="-279161" lvl="0" marL="457200" rtl="0" algn="l">
              <a:spcBef>
                <a:spcPts val="0"/>
              </a:spcBef>
              <a:spcAft>
                <a:spcPts val="0"/>
              </a:spcAft>
              <a:buClr>
                <a:srgbClr val="233A44"/>
              </a:buClr>
              <a:buSzPct val="100000"/>
              <a:buFont typeface="Arial"/>
              <a:buChar char="●"/>
            </a:pPr>
            <a:r>
              <a:rPr lang="en" sz="2450">
                <a:solidFill>
                  <a:srgbClr val="233A44"/>
                </a:solidFill>
                <a:latin typeface="Arial"/>
                <a:ea typeface="Arial"/>
                <a:cs typeface="Arial"/>
                <a:sym typeface="Arial"/>
              </a:rPr>
              <a:t>Bonjour (2022) </a:t>
            </a:r>
            <a:r>
              <a:rPr i="1" lang="en" sz="2450">
                <a:solidFill>
                  <a:srgbClr val="233A44"/>
                </a:solidFill>
                <a:latin typeface="Arial"/>
                <a:ea typeface="Arial"/>
                <a:cs typeface="Arial"/>
                <a:sym typeface="Arial"/>
              </a:rPr>
              <a:t>Company Profile. </a:t>
            </a:r>
            <a:r>
              <a:rPr lang="en" sz="2450">
                <a:solidFill>
                  <a:srgbClr val="233A44"/>
                </a:solidFill>
                <a:latin typeface="Arial"/>
                <a:ea typeface="Arial"/>
                <a:cs typeface="Arial"/>
                <a:sym typeface="Arial"/>
              </a:rPr>
              <a:t>Available at: https://corp.bonjourhk.com/about/our-company/ (Accessed: 8 June 2022).</a:t>
            </a:r>
            <a:endParaRPr sz="2450">
              <a:solidFill>
                <a:srgbClr val="233A44"/>
              </a:solidFill>
              <a:latin typeface="Arial"/>
              <a:ea typeface="Arial"/>
              <a:cs typeface="Arial"/>
              <a:sym typeface="Arial"/>
            </a:endParaRPr>
          </a:p>
          <a:p>
            <a:pPr indent="-279161" lvl="0" marL="457200" rtl="0" algn="l">
              <a:spcBef>
                <a:spcPts val="0"/>
              </a:spcBef>
              <a:spcAft>
                <a:spcPts val="0"/>
              </a:spcAft>
              <a:buClr>
                <a:srgbClr val="233A44"/>
              </a:buClr>
              <a:buSzPct val="100000"/>
              <a:buFont typeface="Arial"/>
              <a:buChar char="●"/>
            </a:pPr>
            <a:r>
              <a:rPr lang="en" sz="2450">
                <a:solidFill>
                  <a:srgbClr val="233A44"/>
                </a:solidFill>
                <a:latin typeface="Arial"/>
                <a:ea typeface="Arial"/>
                <a:cs typeface="Arial"/>
                <a:sym typeface="Arial"/>
              </a:rPr>
              <a:t>Bonjour (2022) </a:t>
            </a:r>
            <a:r>
              <a:rPr i="1" lang="en" sz="2450">
                <a:solidFill>
                  <a:srgbClr val="233A44"/>
                </a:solidFill>
                <a:latin typeface="Arial"/>
                <a:ea typeface="Arial"/>
                <a:cs typeface="Arial"/>
                <a:sym typeface="Arial"/>
              </a:rPr>
              <a:t>Company Profile.</a:t>
            </a:r>
            <a:r>
              <a:rPr lang="en" sz="2450">
                <a:solidFill>
                  <a:srgbClr val="233A44"/>
                </a:solidFill>
                <a:latin typeface="Arial"/>
                <a:ea typeface="Arial"/>
                <a:cs typeface="Arial"/>
                <a:sym typeface="Arial"/>
              </a:rPr>
              <a:t> Available at: https://m.uhuibao.com/shop/126/stores?channel=uhb&amp;area=all (Accessed: 8 June 2022).</a:t>
            </a:r>
            <a:endParaRPr sz="2450">
              <a:solidFill>
                <a:srgbClr val="233A44"/>
              </a:solidFill>
              <a:latin typeface="Arial"/>
              <a:ea typeface="Arial"/>
              <a:cs typeface="Arial"/>
              <a:sym typeface="Arial"/>
            </a:endParaRPr>
          </a:p>
          <a:p>
            <a:pPr indent="-279161" lvl="0" marL="457200" rtl="0" algn="l">
              <a:spcBef>
                <a:spcPts val="0"/>
              </a:spcBef>
              <a:spcAft>
                <a:spcPts val="0"/>
              </a:spcAft>
              <a:buClr>
                <a:srgbClr val="233A44"/>
              </a:buClr>
              <a:buSzPct val="100000"/>
              <a:buFont typeface="Arial"/>
              <a:buChar char="●"/>
            </a:pPr>
            <a:r>
              <a:rPr lang="en" sz="2450">
                <a:solidFill>
                  <a:srgbClr val="233A44"/>
                </a:solidFill>
                <a:latin typeface="Arial"/>
                <a:ea typeface="Arial"/>
                <a:cs typeface="Arial"/>
                <a:sym typeface="Arial"/>
              </a:rPr>
              <a:t>Bonjour (2022)</a:t>
            </a:r>
            <a:r>
              <a:rPr i="1" lang="en" sz="2450">
                <a:solidFill>
                  <a:srgbClr val="233A44"/>
                </a:solidFill>
                <a:latin typeface="Arial"/>
                <a:ea typeface="Arial"/>
                <a:cs typeface="Arial"/>
                <a:sym typeface="Arial"/>
              </a:rPr>
              <a:t> Company Profile.</a:t>
            </a:r>
            <a:r>
              <a:rPr lang="en" sz="2450">
                <a:solidFill>
                  <a:srgbClr val="233A44"/>
                </a:solidFill>
                <a:latin typeface="Arial"/>
                <a:ea typeface="Arial"/>
                <a:cs typeface="Arial"/>
                <a:sym typeface="Arial"/>
              </a:rPr>
              <a:t> Available at: </a:t>
            </a:r>
            <a:r>
              <a:rPr lang="en" sz="2450" u="sng">
                <a:solidFill>
                  <a:schemeClr val="hlink"/>
                </a:solidFill>
                <a:latin typeface="Arial"/>
                <a:ea typeface="Arial"/>
                <a:cs typeface="Arial"/>
                <a:sym typeface="Arial"/>
                <a:hlinkClick r:id="rId3"/>
              </a:rPr>
              <a:t>https://partnernet.hktb.com/china/sc/e_marketplace/company_directory/index.html?companyID=2806&amp;accordionDefault=company&amp;viewMode=Details</a:t>
            </a:r>
            <a:r>
              <a:rPr lang="en" sz="2450">
                <a:solidFill>
                  <a:srgbClr val="233A44"/>
                </a:solidFill>
                <a:latin typeface="Arial"/>
                <a:ea typeface="Arial"/>
                <a:cs typeface="Arial"/>
                <a:sym typeface="Arial"/>
              </a:rPr>
              <a:t>  (Accessed: 8 June 2022).</a:t>
            </a:r>
            <a:endParaRPr sz="2450">
              <a:solidFill>
                <a:srgbClr val="233A44"/>
              </a:solidFill>
              <a:latin typeface="Arial"/>
              <a:ea typeface="Arial"/>
              <a:cs typeface="Arial"/>
              <a:sym typeface="Arial"/>
            </a:endParaRPr>
          </a:p>
          <a:p>
            <a:pPr indent="-279161" lvl="0" marL="457200" rtl="0" algn="l">
              <a:lnSpc>
                <a:spcPct val="100000"/>
              </a:lnSpc>
              <a:spcBef>
                <a:spcPts val="0"/>
              </a:spcBef>
              <a:spcAft>
                <a:spcPts val="0"/>
              </a:spcAft>
              <a:buClr>
                <a:srgbClr val="233A44"/>
              </a:buClr>
              <a:buSzPct val="100000"/>
              <a:buFont typeface="Arial"/>
              <a:buChar char="●"/>
            </a:pPr>
            <a:r>
              <a:rPr lang="en" sz="2450">
                <a:solidFill>
                  <a:srgbClr val="233A44"/>
                </a:solidFill>
                <a:latin typeface="Arial"/>
                <a:ea typeface="Arial"/>
                <a:cs typeface="Arial"/>
                <a:sym typeface="Arial"/>
              </a:rPr>
              <a:t>Bonjour Ltd. (2020)</a:t>
            </a:r>
            <a:r>
              <a:rPr i="1" lang="en" sz="2450">
                <a:solidFill>
                  <a:srgbClr val="233A44"/>
                </a:solidFill>
                <a:latin typeface="Arial"/>
                <a:ea typeface="Arial"/>
                <a:cs typeface="Arial"/>
                <a:sym typeface="Arial"/>
              </a:rPr>
              <a:t> Annual report 2020.</a:t>
            </a:r>
            <a:r>
              <a:rPr lang="en" sz="2450">
                <a:solidFill>
                  <a:srgbClr val="233A44"/>
                </a:solidFill>
                <a:latin typeface="Arial"/>
                <a:ea typeface="Arial"/>
                <a:cs typeface="Arial"/>
                <a:sym typeface="Arial"/>
              </a:rPr>
              <a:t> Available at: </a:t>
            </a:r>
            <a:r>
              <a:rPr lang="en" sz="2450" u="sng">
                <a:solidFill>
                  <a:schemeClr val="hlink"/>
                </a:solidFill>
                <a:latin typeface="Arial"/>
                <a:ea typeface="Arial"/>
                <a:cs typeface="Arial"/>
                <a:sym typeface="Arial"/>
                <a:hlinkClick r:id="rId4"/>
              </a:rPr>
              <a:t>https://www1.hkexnews.hk/listedco/listconews/sehk/2021/0419/2021041900499_c.pdf</a:t>
            </a:r>
            <a:r>
              <a:rPr lang="en" sz="2450">
                <a:solidFill>
                  <a:srgbClr val="233A44"/>
                </a:solidFill>
                <a:latin typeface="Arial"/>
                <a:ea typeface="Arial"/>
                <a:cs typeface="Arial"/>
                <a:sym typeface="Arial"/>
              </a:rPr>
              <a:t>  (Accessed: 8 June 2022).</a:t>
            </a:r>
            <a:endParaRPr sz="2450">
              <a:solidFill>
                <a:srgbClr val="233A44"/>
              </a:solidFill>
              <a:latin typeface="Arial"/>
              <a:ea typeface="Arial"/>
              <a:cs typeface="Arial"/>
              <a:sym typeface="Arial"/>
            </a:endParaRPr>
          </a:p>
          <a:p>
            <a:pPr indent="-279161" lvl="0" marL="457200" rtl="0" algn="l">
              <a:spcBef>
                <a:spcPts val="0"/>
              </a:spcBef>
              <a:spcAft>
                <a:spcPts val="0"/>
              </a:spcAft>
              <a:buClr>
                <a:srgbClr val="233A44"/>
              </a:buClr>
              <a:buSzPct val="100000"/>
              <a:buFont typeface="Arial"/>
              <a:buChar char="●"/>
            </a:pPr>
            <a:r>
              <a:rPr lang="en" sz="2450">
                <a:solidFill>
                  <a:srgbClr val="233A44"/>
                </a:solidFill>
                <a:latin typeface="Arial"/>
                <a:ea typeface="Arial"/>
                <a:cs typeface="Arial"/>
                <a:sym typeface="Arial"/>
              </a:rPr>
              <a:t>Bonjour Ltd. (2021) </a:t>
            </a:r>
            <a:r>
              <a:rPr i="1" lang="en" sz="2450">
                <a:solidFill>
                  <a:srgbClr val="233A44"/>
                </a:solidFill>
                <a:latin typeface="Arial"/>
                <a:ea typeface="Arial"/>
                <a:cs typeface="Arial"/>
                <a:sym typeface="Arial"/>
              </a:rPr>
              <a:t>Annual report 2021.</a:t>
            </a:r>
            <a:r>
              <a:rPr lang="en" sz="2450">
                <a:solidFill>
                  <a:srgbClr val="233A44"/>
                </a:solidFill>
                <a:latin typeface="Arial"/>
                <a:ea typeface="Arial"/>
                <a:cs typeface="Arial"/>
                <a:sym typeface="Arial"/>
              </a:rPr>
              <a:t> Available at: </a:t>
            </a:r>
            <a:r>
              <a:rPr lang="en" sz="2450" u="sng">
                <a:solidFill>
                  <a:schemeClr val="hlink"/>
                </a:solidFill>
                <a:latin typeface="Arial"/>
                <a:ea typeface="Arial"/>
                <a:cs typeface="Arial"/>
                <a:sym typeface="Arial"/>
                <a:hlinkClick r:id="rId5"/>
              </a:rPr>
              <a:t>https://www1.hkexnews.hk/listedco/listconews/sehk/2022/0401/2022040100117_c.pdf</a:t>
            </a:r>
            <a:r>
              <a:rPr lang="en" sz="2450">
                <a:solidFill>
                  <a:srgbClr val="233A44"/>
                </a:solidFill>
                <a:latin typeface="Arial"/>
                <a:ea typeface="Arial"/>
                <a:cs typeface="Arial"/>
                <a:sym typeface="Arial"/>
              </a:rPr>
              <a:t>  (Accessed: 8 June 2022).</a:t>
            </a:r>
            <a:endParaRPr sz="2450">
              <a:solidFill>
                <a:srgbClr val="233A44"/>
              </a:solidFill>
              <a:latin typeface="Arial"/>
              <a:ea typeface="Arial"/>
              <a:cs typeface="Arial"/>
              <a:sym typeface="Arial"/>
            </a:endParaRPr>
          </a:p>
          <a:p>
            <a:pPr indent="-279161" lvl="0" marL="457200" rtl="0" algn="l">
              <a:lnSpc>
                <a:spcPct val="100000"/>
              </a:lnSpc>
              <a:spcBef>
                <a:spcPts val="0"/>
              </a:spcBef>
              <a:spcAft>
                <a:spcPts val="0"/>
              </a:spcAft>
              <a:buClr>
                <a:srgbClr val="233A44"/>
              </a:buClr>
              <a:buSzPct val="100000"/>
              <a:buFont typeface="Arial"/>
              <a:buChar char="●"/>
            </a:pPr>
            <a:r>
              <a:rPr lang="en" sz="2450">
                <a:solidFill>
                  <a:srgbClr val="233A44"/>
                </a:solidFill>
                <a:latin typeface="Arial"/>
                <a:ea typeface="Arial"/>
                <a:cs typeface="Arial"/>
                <a:sym typeface="Arial"/>
              </a:rPr>
              <a:t>Bonjour Ltd. (2021) </a:t>
            </a:r>
            <a:r>
              <a:rPr i="1" lang="en" sz="2450">
                <a:solidFill>
                  <a:srgbClr val="233A44"/>
                </a:solidFill>
                <a:latin typeface="Arial"/>
                <a:ea typeface="Arial"/>
                <a:cs typeface="Arial"/>
                <a:sym typeface="Arial"/>
              </a:rPr>
              <a:t>ESG report 2021. </a:t>
            </a:r>
            <a:r>
              <a:rPr lang="en" sz="2450">
                <a:solidFill>
                  <a:srgbClr val="233A44"/>
                </a:solidFill>
                <a:latin typeface="Arial"/>
                <a:ea typeface="Arial"/>
                <a:cs typeface="Arial"/>
                <a:sym typeface="Arial"/>
              </a:rPr>
              <a:t>Available at: </a:t>
            </a:r>
            <a:r>
              <a:rPr lang="en" sz="2450" u="sng">
                <a:solidFill>
                  <a:schemeClr val="hlink"/>
                </a:solidFill>
                <a:latin typeface="Arial"/>
                <a:ea typeface="Arial"/>
                <a:cs typeface="Arial"/>
                <a:sym typeface="Arial"/>
                <a:hlinkClick r:id="rId6"/>
              </a:rPr>
              <a:t>https://www1.hkexnews.hk/listedco/listconews/sehk/2021/0708/2021070801128.pdf</a:t>
            </a:r>
            <a:r>
              <a:rPr lang="en" sz="2450">
                <a:solidFill>
                  <a:srgbClr val="233A44"/>
                </a:solidFill>
                <a:latin typeface="Arial"/>
                <a:ea typeface="Arial"/>
                <a:cs typeface="Arial"/>
                <a:sym typeface="Arial"/>
              </a:rPr>
              <a:t>  (Accessed: 18 June 2022).</a:t>
            </a:r>
            <a:endParaRPr sz="2450">
              <a:solidFill>
                <a:srgbClr val="233A44"/>
              </a:solidFill>
              <a:latin typeface="Arial"/>
              <a:ea typeface="Arial"/>
              <a:cs typeface="Arial"/>
              <a:sym typeface="Arial"/>
            </a:endParaRPr>
          </a:p>
          <a:p>
            <a:pPr indent="-279161" lvl="0" marL="457200" rtl="0" algn="l">
              <a:spcBef>
                <a:spcPts val="0"/>
              </a:spcBef>
              <a:spcAft>
                <a:spcPts val="0"/>
              </a:spcAft>
              <a:buClr>
                <a:srgbClr val="233A44"/>
              </a:buClr>
              <a:buSzPct val="100000"/>
              <a:buFont typeface="Arial"/>
              <a:buChar char="●"/>
            </a:pPr>
            <a:r>
              <a:rPr lang="en" sz="2450">
                <a:solidFill>
                  <a:srgbClr val="233A44"/>
                </a:solidFill>
                <a:latin typeface="Arial"/>
                <a:ea typeface="Arial"/>
                <a:cs typeface="Arial"/>
                <a:sym typeface="Arial"/>
              </a:rPr>
              <a:t>Bonjour Ltd. (2022) </a:t>
            </a:r>
            <a:r>
              <a:rPr i="1" lang="en" sz="2450">
                <a:solidFill>
                  <a:srgbClr val="233A44"/>
                </a:solidFill>
                <a:latin typeface="Arial"/>
                <a:ea typeface="Arial"/>
                <a:cs typeface="Arial"/>
                <a:sym typeface="Arial"/>
              </a:rPr>
              <a:t>Annual report 2022. </a:t>
            </a:r>
            <a:r>
              <a:rPr lang="en" sz="2450">
                <a:solidFill>
                  <a:srgbClr val="233A44"/>
                </a:solidFill>
                <a:latin typeface="Arial"/>
                <a:ea typeface="Arial"/>
                <a:cs typeface="Arial"/>
                <a:sym typeface="Arial"/>
              </a:rPr>
              <a:t>Available at: </a:t>
            </a:r>
            <a:r>
              <a:rPr lang="en" sz="2450" u="sng">
                <a:solidFill>
                  <a:schemeClr val="hlink"/>
                </a:solidFill>
                <a:latin typeface="Arial"/>
                <a:ea typeface="Arial"/>
                <a:cs typeface="Arial"/>
                <a:sym typeface="Arial"/>
                <a:hlinkClick r:id="rId7"/>
              </a:rPr>
              <a:t>https://www1.hkexnews.hk/listedco/listconews/sehk/2022/0401/2022040100116.pdf</a:t>
            </a:r>
            <a:r>
              <a:rPr lang="en" sz="2450">
                <a:solidFill>
                  <a:srgbClr val="233A44"/>
                </a:solidFill>
                <a:latin typeface="Arial"/>
                <a:ea typeface="Arial"/>
                <a:cs typeface="Arial"/>
                <a:sym typeface="Arial"/>
              </a:rPr>
              <a:t>  (Accessed: 8 June 2022).</a:t>
            </a:r>
            <a:endParaRPr sz="2450">
              <a:solidFill>
                <a:srgbClr val="233A44"/>
              </a:solidFill>
              <a:latin typeface="Arial"/>
              <a:ea typeface="Arial"/>
              <a:cs typeface="Arial"/>
              <a:sym typeface="Arial"/>
            </a:endParaRPr>
          </a:p>
          <a:p>
            <a:pPr indent="-279161" lvl="0" marL="457200" rtl="0" algn="l">
              <a:lnSpc>
                <a:spcPct val="100000"/>
              </a:lnSpc>
              <a:spcBef>
                <a:spcPts val="0"/>
              </a:spcBef>
              <a:spcAft>
                <a:spcPts val="0"/>
              </a:spcAft>
              <a:buSzPct val="100000"/>
              <a:buFont typeface="Arial"/>
              <a:buChar char="●"/>
            </a:pPr>
            <a:r>
              <a:rPr lang="en" sz="2450">
                <a:latin typeface="Arial"/>
                <a:ea typeface="Arial"/>
                <a:cs typeface="Arial"/>
                <a:sym typeface="Arial"/>
              </a:rPr>
              <a:t>Colourmix (2022) [Facebook] 15 Jan. Available at: </a:t>
            </a:r>
            <a:r>
              <a:rPr lang="en" sz="2450" u="sng">
                <a:solidFill>
                  <a:schemeClr val="accent5"/>
                </a:solidFill>
                <a:latin typeface="Arial"/>
                <a:ea typeface="Arial"/>
                <a:cs typeface="Arial"/>
                <a:sym typeface="Arial"/>
                <a:hlinkClick r:id="rId8">
                  <a:extLst>
                    <a:ext uri="{A12FA001-AC4F-418D-AE19-62706E023703}">
                      <ahyp:hlinkClr val="tx"/>
                    </a:ext>
                  </a:extLst>
                </a:hlinkClick>
              </a:rPr>
              <a:t>https://www.facebook.com/colourmix.cosmetics/photos/6979493368759070</a:t>
            </a:r>
            <a:r>
              <a:rPr lang="en" sz="2450">
                <a:latin typeface="Arial"/>
                <a:ea typeface="Arial"/>
                <a:cs typeface="Arial"/>
                <a:sym typeface="Arial"/>
              </a:rPr>
              <a:t> (Accessed: 7 June 2022). </a:t>
            </a:r>
            <a:endParaRPr sz="2450">
              <a:latin typeface="Arial"/>
              <a:ea typeface="Arial"/>
              <a:cs typeface="Arial"/>
              <a:sym typeface="Arial"/>
            </a:endParaRPr>
          </a:p>
          <a:p>
            <a:pPr indent="-279161" lvl="0" marL="457200" rtl="0" algn="l">
              <a:lnSpc>
                <a:spcPct val="100000"/>
              </a:lnSpc>
              <a:spcBef>
                <a:spcPts val="0"/>
              </a:spcBef>
              <a:spcAft>
                <a:spcPts val="0"/>
              </a:spcAft>
              <a:buSzPct val="100000"/>
              <a:buFont typeface="Arial"/>
              <a:buChar char="●"/>
            </a:pPr>
            <a:r>
              <a:rPr lang="en" sz="2450">
                <a:latin typeface="Arial"/>
                <a:ea typeface="Arial"/>
                <a:cs typeface="Arial"/>
                <a:sym typeface="Arial"/>
              </a:rPr>
              <a:t>Colourmix (2022) [Instagram] 26 May. Available at: </a:t>
            </a:r>
            <a:r>
              <a:rPr lang="en" sz="2450" u="sng">
                <a:solidFill>
                  <a:schemeClr val="accent5"/>
                </a:solidFill>
                <a:latin typeface="Arial"/>
                <a:ea typeface="Arial"/>
                <a:cs typeface="Arial"/>
                <a:sym typeface="Arial"/>
                <a:hlinkClick r:id="rId9">
                  <a:extLst>
                    <a:ext uri="{A12FA001-AC4F-418D-AE19-62706E023703}">
                      <ahyp:hlinkClr val="tx"/>
                    </a:ext>
                  </a:extLst>
                </a:hlinkClick>
              </a:rPr>
              <a:t>https://www.instagram.com/p/CeAU-wLJ6CC/?hl=en</a:t>
            </a:r>
            <a:r>
              <a:rPr lang="en" sz="2450">
                <a:latin typeface="Arial"/>
                <a:ea typeface="Arial"/>
                <a:cs typeface="Arial"/>
                <a:sym typeface="Arial"/>
              </a:rPr>
              <a:t> (Accessed: 7 June 2022). </a:t>
            </a:r>
            <a:endParaRPr sz="2450">
              <a:latin typeface="Arial"/>
              <a:ea typeface="Arial"/>
              <a:cs typeface="Arial"/>
              <a:sym typeface="Arial"/>
            </a:endParaRPr>
          </a:p>
          <a:p>
            <a:pPr indent="-279161" lvl="0" marL="457200" rtl="0" algn="l">
              <a:lnSpc>
                <a:spcPct val="100000"/>
              </a:lnSpc>
              <a:spcBef>
                <a:spcPts val="0"/>
              </a:spcBef>
              <a:spcAft>
                <a:spcPts val="0"/>
              </a:spcAft>
              <a:buSzPct val="100000"/>
              <a:buFont typeface="Arial"/>
              <a:buChar char="●"/>
            </a:pPr>
            <a:r>
              <a:rPr lang="en" sz="2450">
                <a:latin typeface="Arial"/>
                <a:ea typeface="Arial"/>
                <a:cs typeface="Arial"/>
                <a:sym typeface="Arial"/>
              </a:rPr>
              <a:t>Colourmix (2022) [Instagram] 8 June . Available at: https://www.instagram.com/colourmix_hk/ (Accessed: 8 June 2022).</a:t>
            </a:r>
            <a:endParaRPr sz="2450">
              <a:latin typeface="Arial"/>
              <a:ea typeface="Arial"/>
              <a:cs typeface="Arial"/>
              <a:sym typeface="Arial"/>
            </a:endParaRPr>
          </a:p>
          <a:p>
            <a:pPr indent="-279161" lvl="0" marL="457200" rtl="0" algn="l">
              <a:lnSpc>
                <a:spcPct val="100000"/>
              </a:lnSpc>
              <a:spcBef>
                <a:spcPts val="0"/>
              </a:spcBef>
              <a:spcAft>
                <a:spcPts val="0"/>
              </a:spcAft>
              <a:buSzPct val="100000"/>
              <a:buFont typeface="Arial"/>
              <a:buChar char="●"/>
            </a:pPr>
            <a:r>
              <a:rPr lang="en" sz="2450">
                <a:latin typeface="Arial"/>
                <a:ea typeface="Arial"/>
                <a:cs typeface="Arial"/>
                <a:sym typeface="Arial"/>
              </a:rPr>
              <a:t>Colourmix (2022) All Product. Available at: </a:t>
            </a:r>
            <a:r>
              <a:rPr lang="en" sz="2450" u="sng">
                <a:solidFill>
                  <a:schemeClr val="accent5"/>
                </a:solidFill>
                <a:latin typeface="Arial"/>
                <a:ea typeface="Arial"/>
                <a:cs typeface="Arial"/>
                <a:sym typeface="Arial"/>
                <a:hlinkClick r:id="rId10">
                  <a:extLst>
                    <a:ext uri="{A12FA001-AC4F-418D-AE19-62706E023703}">
                      <ahyp:hlinkClr val="tx"/>
                    </a:ext>
                  </a:extLst>
                </a:hlinkClick>
              </a:rPr>
              <a:t>https://www.colourmix-cosmetics.com/eng/product/ProductPage?cmd=landing</a:t>
            </a:r>
            <a:r>
              <a:rPr lang="en" sz="2450">
                <a:latin typeface="Arial"/>
                <a:ea typeface="Arial"/>
                <a:cs typeface="Arial"/>
                <a:sym typeface="Arial"/>
              </a:rPr>
              <a:t>.</a:t>
            </a:r>
            <a:endParaRPr sz="2450">
              <a:latin typeface="Arial"/>
              <a:ea typeface="Arial"/>
              <a:cs typeface="Arial"/>
              <a:sym typeface="Arial"/>
            </a:endParaRPr>
          </a:p>
          <a:p>
            <a:pPr indent="-279161" lvl="0" marL="457200" rtl="0" algn="l">
              <a:lnSpc>
                <a:spcPct val="100000"/>
              </a:lnSpc>
              <a:spcBef>
                <a:spcPts val="0"/>
              </a:spcBef>
              <a:spcAft>
                <a:spcPts val="0"/>
              </a:spcAft>
              <a:buSzPct val="100000"/>
              <a:buFont typeface="Arial"/>
              <a:buChar char="●"/>
            </a:pPr>
            <a:r>
              <a:rPr lang="en" sz="2450">
                <a:latin typeface="Arial"/>
                <a:ea typeface="Arial"/>
                <a:cs typeface="Arial"/>
                <a:sym typeface="Arial"/>
              </a:rPr>
              <a:t>Colourmix (2022) [Facebook] 10 Jun. Available at: </a:t>
            </a:r>
            <a:r>
              <a:rPr lang="en" sz="2450" u="sng">
                <a:solidFill>
                  <a:schemeClr val="accent5"/>
                </a:solidFill>
                <a:latin typeface="Arial"/>
                <a:ea typeface="Arial"/>
                <a:cs typeface="Arial"/>
                <a:sym typeface="Arial"/>
                <a:hlinkClick r:id="rId11">
                  <a:extLst>
                    <a:ext uri="{A12FA001-AC4F-418D-AE19-62706E023703}">
                      <ahyp:hlinkClr val="tx"/>
                    </a:ext>
                  </a:extLst>
                </a:hlinkClick>
              </a:rPr>
              <a:t>https://www.facebook.com/colourmix.cosmetics/photos/a.141399965901812/7731986796843053/</a:t>
            </a:r>
            <a:r>
              <a:rPr lang="en" sz="2450">
                <a:latin typeface="Arial"/>
                <a:ea typeface="Arial"/>
                <a:cs typeface="Arial"/>
                <a:sym typeface="Arial"/>
              </a:rPr>
              <a:t> (Accessed: 10 June 2022).</a:t>
            </a:r>
            <a:endParaRPr sz="2450">
              <a:latin typeface="Arial"/>
              <a:ea typeface="Arial"/>
              <a:cs typeface="Arial"/>
              <a:sym typeface="Arial"/>
            </a:endParaRPr>
          </a:p>
          <a:p>
            <a:pPr indent="-279161" lvl="0" marL="457200" rtl="0" algn="l">
              <a:lnSpc>
                <a:spcPct val="100000"/>
              </a:lnSpc>
              <a:spcBef>
                <a:spcPts val="0"/>
              </a:spcBef>
              <a:spcAft>
                <a:spcPts val="0"/>
              </a:spcAft>
              <a:buSzPct val="100000"/>
              <a:buFont typeface="Arial"/>
              <a:buChar char="●"/>
            </a:pPr>
            <a:r>
              <a:rPr lang="en" sz="2450">
                <a:latin typeface="Arial"/>
                <a:ea typeface="Arial"/>
                <a:cs typeface="Arial"/>
                <a:sym typeface="Arial"/>
              </a:rPr>
              <a:t>Colourmix (2022) [Facebook] 7 Apr. Available at: </a:t>
            </a:r>
            <a:r>
              <a:rPr lang="en" sz="2450" u="sng">
                <a:solidFill>
                  <a:schemeClr val="accent5"/>
                </a:solidFill>
                <a:latin typeface="Arial"/>
                <a:ea typeface="Arial"/>
                <a:cs typeface="Arial"/>
                <a:sym typeface="Arial"/>
                <a:hlinkClick r:id="rId12">
                  <a:extLst>
                    <a:ext uri="{A12FA001-AC4F-418D-AE19-62706E023703}">
                      <ahyp:hlinkClr val="tx"/>
                    </a:ext>
                  </a:extLst>
                </a:hlinkClick>
              </a:rPr>
              <a:t>https://www.facebook.com/colourmix.cosmetics/videos/695981885079046</a:t>
            </a:r>
            <a:r>
              <a:rPr lang="en" sz="2450">
                <a:latin typeface="Arial"/>
                <a:ea typeface="Arial"/>
                <a:cs typeface="Arial"/>
                <a:sym typeface="Arial"/>
              </a:rPr>
              <a:t> (Accessed: 10 June 2022).</a:t>
            </a:r>
            <a:endParaRPr sz="2450">
              <a:latin typeface="Arial"/>
              <a:ea typeface="Arial"/>
              <a:cs typeface="Arial"/>
              <a:sym typeface="Arial"/>
            </a:endParaRPr>
          </a:p>
          <a:p>
            <a:pPr indent="-279161" lvl="0" marL="457200" rtl="0" algn="l">
              <a:lnSpc>
                <a:spcPct val="100000"/>
              </a:lnSpc>
              <a:spcBef>
                <a:spcPts val="0"/>
              </a:spcBef>
              <a:spcAft>
                <a:spcPts val="0"/>
              </a:spcAft>
              <a:buSzPct val="100000"/>
              <a:buFont typeface="Arial"/>
              <a:buChar char="●"/>
            </a:pPr>
            <a:r>
              <a:rPr lang="en" sz="2450">
                <a:latin typeface="Arial"/>
                <a:ea typeface="Arial"/>
                <a:cs typeface="Arial"/>
                <a:sym typeface="Arial"/>
              </a:rPr>
              <a:t>Colourmix (2022) [Facebook] 8 June . Available at: https://www.facebook.com/colourmix.cosmetics/ (Accessed: 8 June 2022).</a:t>
            </a:r>
            <a:endParaRPr sz="2450">
              <a:latin typeface="Arial"/>
              <a:ea typeface="Arial"/>
              <a:cs typeface="Arial"/>
              <a:sym typeface="Arial"/>
            </a:endParaRPr>
          </a:p>
          <a:p>
            <a:pPr indent="-279161" lvl="0" marL="457200" rtl="0" algn="l">
              <a:lnSpc>
                <a:spcPct val="100000"/>
              </a:lnSpc>
              <a:spcBef>
                <a:spcPts val="0"/>
              </a:spcBef>
              <a:spcAft>
                <a:spcPts val="0"/>
              </a:spcAft>
              <a:buSzPct val="100000"/>
              <a:buFont typeface="Arial"/>
              <a:buChar char="●"/>
            </a:pPr>
            <a:r>
              <a:rPr lang="en" sz="2450">
                <a:latin typeface="Arial"/>
                <a:ea typeface="Arial"/>
                <a:cs typeface="Arial"/>
                <a:sym typeface="Arial"/>
              </a:rPr>
              <a:t>Colourmix (2022) [Youtube] 8 June . Available at: https://www.youtube.com/user/ColourmixCosmetics (Accessed: 8 June 2022).</a:t>
            </a:r>
            <a:endParaRPr sz="2450">
              <a:latin typeface="Arial"/>
              <a:ea typeface="Arial"/>
              <a:cs typeface="Arial"/>
              <a:sym typeface="Arial"/>
            </a:endParaRPr>
          </a:p>
          <a:p>
            <a:pPr indent="-279161" lvl="0" marL="457200" rtl="0" algn="l">
              <a:lnSpc>
                <a:spcPct val="100000"/>
              </a:lnSpc>
              <a:spcBef>
                <a:spcPts val="0"/>
              </a:spcBef>
              <a:spcAft>
                <a:spcPts val="0"/>
              </a:spcAft>
              <a:buSzPct val="100000"/>
              <a:buFont typeface="Arial"/>
              <a:buChar char="●"/>
            </a:pPr>
            <a:r>
              <a:rPr lang="en" sz="2450">
                <a:latin typeface="Arial"/>
                <a:ea typeface="Arial"/>
                <a:cs typeface="Arial"/>
                <a:sym typeface="Arial"/>
              </a:rPr>
              <a:t>Colourmix (2022) Company Profile. Available at: https://www.colourmix-cosmetics.com/tch/main/terms.jsp?id=C2C001L9U085C2N0E1Q7Z3U261W5F342 (Accessed: 8 June 2022).</a:t>
            </a:r>
            <a:endParaRPr/>
          </a:p>
        </p:txBody>
      </p:sp>
    </p:spTree>
  </p:cSld>
  <p:clrMapOvr>
    <a:masterClrMapping/>
  </p:clrMapOvr>
</p:sld>
</file>

<file path=ppt/slides/slide4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43" name="Shape 543"/>
        <p:cNvGrpSpPr/>
        <p:nvPr/>
      </p:nvGrpSpPr>
      <p:grpSpPr>
        <a:xfrm>
          <a:off x="0" y="0"/>
          <a:ext cx="0" cy="0"/>
          <a:chOff x="0" y="0"/>
          <a:chExt cx="0" cy="0"/>
        </a:xfrm>
      </p:grpSpPr>
      <p:sp>
        <p:nvSpPr>
          <p:cNvPr id="544" name="Google Shape;544;p56"/>
          <p:cNvSpPr txBox="1"/>
          <p:nvPr>
            <p:ph type="title"/>
          </p:nvPr>
        </p:nvSpPr>
        <p:spPr>
          <a:xfrm>
            <a:off x="753800" y="865700"/>
            <a:ext cx="7505700" cy="9546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6</a:t>
            </a:r>
            <a:r>
              <a:rPr lang="en"/>
              <a:t>. Reference </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sp>
        <p:nvSpPr>
          <p:cNvPr id="545" name="Google Shape;545;p56"/>
          <p:cNvSpPr txBox="1"/>
          <p:nvPr>
            <p:ph idx="1" type="body"/>
          </p:nvPr>
        </p:nvSpPr>
        <p:spPr>
          <a:xfrm>
            <a:off x="940525" y="1484225"/>
            <a:ext cx="7505700" cy="2660400"/>
          </a:xfrm>
          <a:prstGeom prst="rect">
            <a:avLst/>
          </a:prstGeom>
        </p:spPr>
        <p:txBody>
          <a:bodyPr anchorCtr="0" anchor="t" bIns="91425" lIns="91425" spcFirstLastPara="1" rIns="91425" wrap="square" tIns="91425">
            <a:noAutofit/>
          </a:bodyPr>
          <a:lstStyle/>
          <a:p>
            <a:pPr indent="-279400" lvl="0" marL="457200" rtl="0" algn="l">
              <a:lnSpc>
                <a:spcPct val="130000"/>
              </a:lnSpc>
              <a:spcBef>
                <a:spcPts val="0"/>
              </a:spcBef>
              <a:spcAft>
                <a:spcPts val="0"/>
              </a:spcAft>
              <a:buClr>
                <a:srgbClr val="202124"/>
              </a:buClr>
              <a:buSzPts val="800"/>
              <a:buFont typeface="Arial"/>
              <a:buChar char="●"/>
            </a:pPr>
            <a:r>
              <a:rPr i="1" lang="en" sz="800">
                <a:latin typeface="Arial"/>
                <a:ea typeface="Arial"/>
                <a:cs typeface="Arial"/>
                <a:sym typeface="Arial"/>
              </a:rPr>
              <a:t>Census and Statistic Department.</a:t>
            </a:r>
            <a:r>
              <a:rPr lang="en" sz="800">
                <a:latin typeface="Arial"/>
                <a:ea typeface="Arial"/>
                <a:cs typeface="Arial"/>
                <a:sym typeface="Arial"/>
              </a:rPr>
              <a:t> Available at </a:t>
            </a:r>
            <a:r>
              <a:rPr lang="en" sz="800" u="sng">
                <a:solidFill>
                  <a:schemeClr val="accent5"/>
                </a:solidFill>
                <a:latin typeface="Arial"/>
                <a:ea typeface="Arial"/>
                <a:cs typeface="Arial"/>
                <a:sym typeface="Arial"/>
                <a:hlinkClick r:id="rId3">
                  <a:extLst>
                    <a:ext uri="{A12FA001-AC4F-418D-AE19-62706E023703}">
                      <ahyp:hlinkClr val="tx"/>
                    </a:ext>
                  </a:extLst>
                </a:hlinkClick>
              </a:rPr>
              <a:t>https://www.censtatd.gov.hk/tc/</a:t>
            </a:r>
            <a:r>
              <a:rPr lang="en" sz="800">
                <a:solidFill>
                  <a:srgbClr val="222222"/>
                </a:solidFill>
                <a:highlight>
                  <a:srgbClr val="FFFFFF"/>
                </a:highlight>
                <a:latin typeface="Arial"/>
                <a:ea typeface="Arial"/>
                <a:cs typeface="Arial"/>
                <a:sym typeface="Arial"/>
              </a:rPr>
              <a:t>.</a:t>
            </a:r>
            <a:endParaRPr sz="800">
              <a:solidFill>
                <a:srgbClr val="222222"/>
              </a:solidFill>
              <a:highlight>
                <a:srgbClr val="FFFFFF"/>
              </a:highlight>
              <a:latin typeface="Arial"/>
              <a:ea typeface="Arial"/>
              <a:cs typeface="Arial"/>
              <a:sym typeface="Arial"/>
            </a:endParaRPr>
          </a:p>
          <a:p>
            <a:pPr indent="-279400" lvl="0" marL="457200" rtl="0" algn="l">
              <a:spcBef>
                <a:spcPts val="0"/>
              </a:spcBef>
              <a:spcAft>
                <a:spcPts val="0"/>
              </a:spcAft>
              <a:buSzPts val="800"/>
              <a:buFont typeface="Arial"/>
              <a:buChar char="●"/>
            </a:pPr>
            <a:r>
              <a:rPr lang="en" sz="800">
                <a:latin typeface="Arial"/>
                <a:ea typeface="Arial"/>
                <a:cs typeface="Arial"/>
                <a:sym typeface="Arial"/>
              </a:rPr>
              <a:t>Hkmall.bonjour (2022) [Instagram] 16 June. </a:t>
            </a:r>
            <a:r>
              <a:rPr lang="en" sz="800">
                <a:solidFill>
                  <a:srgbClr val="030303"/>
                </a:solidFill>
                <a:latin typeface="Arial"/>
                <a:ea typeface="Arial"/>
                <a:cs typeface="Arial"/>
                <a:sym typeface="Arial"/>
              </a:rPr>
              <a:t>Available at: https://www.instagram.com/p/Ce2NBzLAyfZ/ (Accessed: 17 June 2022).</a:t>
            </a:r>
            <a:endParaRPr sz="800">
              <a:solidFill>
                <a:srgbClr val="030303"/>
              </a:solidFill>
              <a:latin typeface="Arial"/>
              <a:ea typeface="Arial"/>
              <a:cs typeface="Arial"/>
              <a:sym typeface="Arial"/>
            </a:endParaRPr>
          </a:p>
          <a:p>
            <a:pPr indent="-279400" lvl="0" marL="457200" rtl="0" algn="l">
              <a:spcBef>
                <a:spcPts val="0"/>
              </a:spcBef>
              <a:spcAft>
                <a:spcPts val="0"/>
              </a:spcAft>
              <a:buClr>
                <a:srgbClr val="030303"/>
              </a:buClr>
              <a:buSzPts val="800"/>
              <a:buFont typeface="Arial"/>
              <a:buChar char="●"/>
            </a:pPr>
            <a:r>
              <a:rPr lang="en" sz="800">
                <a:solidFill>
                  <a:srgbClr val="030303"/>
                </a:solidFill>
                <a:latin typeface="Arial"/>
                <a:ea typeface="Arial"/>
                <a:cs typeface="Arial"/>
                <a:sym typeface="Arial"/>
              </a:rPr>
              <a:t>HKmall (2022) [Google Play] 21 Jun. Available at: </a:t>
            </a:r>
            <a:r>
              <a:rPr lang="en" sz="800" u="sng">
                <a:solidFill>
                  <a:schemeClr val="accent5"/>
                </a:solidFill>
                <a:latin typeface="Arial"/>
                <a:ea typeface="Arial"/>
                <a:cs typeface="Arial"/>
                <a:sym typeface="Arial"/>
                <a:hlinkClick r:id="rId4">
                  <a:extLst>
                    <a:ext uri="{A12FA001-AC4F-418D-AE19-62706E023703}">
                      <ahyp:hlinkClr val="tx"/>
                    </a:ext>
                  </a:extLst>
                </a:hlinkClick>
              </a:rPr>
              <a:t>https://play.google.com/store/apps/details?id=com.bonjourhk.m&amp;hl=en&amp;gl=US</a:t>
            </a:r>
            <a:r>
              <a:rPr lang="en" sz="800">
                <a:solidFill>
                  <a:srgbClr val="030303"/>
                </a:solidFill>
                <a:latin typeface="Arial"/>
                <a:ea typeface="Arial"/>
                <a:cs typeface="Arial"/>
                <a:sym typeface="Arial"/>
              </a:rPr>
              <a:t> (Accessed: 21 June 2022). </a:t>
            </a:r>
            <a:endParaRPr sz="800">
              <a:solidFill>
                <a:srgbClr val="030303"/>
              </a:solidFill>
              <a:latin typeface="Arial"/>
              <a:ea typeface="Arial"/>
              <a:cs typeface="Arial"/>
              <a:sym typeface="Arial"/>
            </a:endParaRPr>
          </a:p>
          <a:p>
            <a:pPr indent="-279400" lvl="0" marL="457200" rtl="0" algn="l">
              <a:spcBef>
                <a:spcPts val="0"/>
              </a:spcBef>
              <a:spcAft>
                <a:spcPts val="0"/>
              </a:spcAft>
              <a:buClr>
                <a:srgbClr val="030303"/>
              </a:buClr>
              <a:buSzPts val="800"/>
              <a:buFont typeface="Arial"/>
              <a:buChar char="●"/>
            </a:pPr>
            <a:r>
              <a:rPr lang="en" sz="800">
                <a:solidFill>
                  <a:srgbClr val="030303"/>
                </a:solidFill>
                <a:latin typeface="Arial"/>
                <a:ea typeface="Arial"/>
                <a:cs typeface="Arial"/>
                <a:sym typeface="Arial"/>
              </a:rPr>
              <a:t>Hong Kong Tourism Board (2022)</a:t>
            </a:r>
            <a:r>
              <a:rPr i="1" lang="en" sz="800">
                <a:solidFill>
                  <a:srgbClr val="030303"/>
                </a:solidFill>
                <a:latin typeface="Arial"/>
                <a:ea typeface="Arial"/>
                <a:cs typeface="Arial"/>
                <a:sym typeface="Arial"/>
              </a:rPr>
              <a:t> Monthly Report - Visitor Arrival Statistics</a:t>
            </a:r>
            <a:r>
              <a:rPr lang="en" sz="800">
                <a:solidFill>
                  <a:srgbClr val="030303"/>
                </a:solidFill>
                <a:latin typeface="Arial"/>
                <a:ea typeface="Arial"/>
                <a:cs typeface="Arial"/>
                <a:sym typeface="Arial"/>
              </a:rPr>
              <a:t> Available at: https://www.discoverhongkong.com/content/dam/dhk/intl/corporate/newsroom/tourisum-statistics/2022/tourism_stat_04_2022.pdf (Accessed: 18 June 2022).</a:t>
            </a:r>
            <a:endParaRPr sz="800">
              <a:solidFill>
                <a:srgbClr val="030303"/>
              </a:solidFill>
              <a:latin typeface="Arial"/>
              <a:ea typeface="Arial"/>
              <a:cs typeface="Arial"/>
              <a:sym typeface="Arial"/>
            </a:endParaRPr>
          </a:p>
          <a:p>
            <a:pPr indent="-279400" lvl="0" marL="457200" rtl="0" algn="l">
              <a:lnSpc>
                <a:spcPct val="130000"/>
              </a:lnSpc>
              <a:spcBef>
                <a:spcPts val="0"/>
              </a:spcBef>
              <a:spcAft>
                <a:spcPts val="0"/>
              </a:spcAft>
              <a:buClr>
                <a:srgbClr val="222222"/>
              </a:buClr>
              <a:buSzPts val="800"/>
              <a:buFont typeface="Arial"/>
              <a:buChar char="●"/>
            </a:pPr>
            <a:r>
              <a:rPr i="1" lang="en" sz="800">
                <a:solidFill>
                  <a:srgbClr val="000000"/>
                </a:solidFill>
                <a:latin typeface="Arial"/>
                <a:ea typeface="Arial"/>
                <a:cs typeface="Arial"/>
                <a:sym typeface="Arial"/>
              </a:rPr>
              <a:t>International Trade Administration, Department of Commerce, USA.</a:t>
            </a:r>
            <a:r>
              <a:rPr lang="en" sz="800">
                <a:solidFill>
                  <a:srgbClr val="000000"/>
                </a:solidFill>
                <a:latin typeface="Arial"/>
                <a:ea typeface="Arial"/>
                <a:cs typeface="Arial"/>
                <a:sym typeface="Arial"/>
              </a:rPr>
              <a:t> (2022) Available at: </a:t>
            </a:r>
            <a:r>
              <a:rPr lang="en" sz="800" u="sng">
                <a:solidFill>
                  <a:schemeClr val="accent5"/>
                </a:solidFill>
                <a:latin typeface="Arial"/>
                <a:ea typeface="Arial"/>
                <a:cs typeface="Arial"/>
                <a:sym typeface="Arial"/>
                <a:hlinkClick r:id="rId5">
                  <a:extLst>
                    <a:ext uri="{A12FA001-AC4F-418D-AE19-62706E023703}">
                      <ahyp:hlinkClr val="tx"/>
                    </a:ext>
                  </a:extLst>
                </a:hlinkClick>
              </a:rPr>
              <a:t>https://www.trade.gov/country-commercial-guides/hong-kong-cosmetics-and-toiletries</a:t>
            </a:r>
            <a:r>
              <a:rPr lang="en" sz="800">
                <a:solidFill>
                  <a:srgbClr val="000000"/>
                </a:solidFill>
                <a:latin typeface="Arial"/>
                <a:ea typeface="Arial"/>
                <a:cs typeface="Arial"/>
                <a:sym typeface="Arial"/>
              </a:rPr>
              <a:t> (Accessed: 10 June 2022). </a:t>
            </a:r>
            <a:endParaRPr sz="800">
              <a:solidFill>
                <a:srgbClr val="030303"/>
              </a:solidFill>
              <a:latin typeface="Arial"/>
              <a:ea typeface="Arial"/>
              <a:cs typeface="Arial"/>
              <a:sym typeface="Arial"/>
            </a:endParaRPr>
          </a:p>
          <a:p>
            <a:pPr indent="-279400" lvl="0" marL="457200" rtl="0" algn="l">
              <a:lnSpc>
                <a:spcPct val="130000"/>
              </a:lnSpc>
              <a:spcBef>
                <a:spcPts val="0"/>
              </a:spcBef>
              <a:spcAft>
                <a:spcPts val="0"/>
              </a:spcAft>
              <a:buSzPts val="800"/>
              <a:buFont typeface="Arial"/>
              <a:buChar char="●"/>
            </a:pPr>
            <a:r>
              <a:rPr i="1" lang="en" sz="800">
                <a:latin typeface="Arial"/>
                <a:ea typeface="Arial"/>
                <a:cs typeface="Arial"/>
                <a:sym typeface="Arial"/>
              </a:rPr>
              <a:t>Labour Department</a:t>
            </a:r>
            <a:r>
              <a:rPr i="1" lang="en" sz="800">
                <a:solidFill>
                  <a:srgbClr val="1A0DAB"/>
                </a:solidFill>
                <a:latin typeface="Arial"/>
                <a:ea typeface="Arial"/>
                <a:cs typeface="Arial"/>
                <a:sym typeface="Arial"/>
              </a:rPr>
              <a:t>. </a:t>
            </a:r>
            <a:r>
              <a:rPr lang="en" sz="800">
                <a:solidFill>
                  <a:srgbClr val="1A0DAB"/>
                </a:solidFill>
                <a:latin typeface="Arial"/>
                <a:ea typeface="Arial"/>
                <a:cs typeface="Arial"/>
                <a:sym typeface="Arial"/>
              </a:rPr>
              <a:t>Available at </a:t>
            </a:r>
            <a:r>
              <a:rPr lang="en" sz="800" u="sng">
                <a:solidFill>
                  <a:schemeClr val="hlink"/>
                </a:solidFill>
                <a:latin typeface="Arial"/>
                <a:ea typeface="Arial"/>
                <a:cs typeface="Arial"/>
                <a:sym typeface="Arial"/>
                <a:hlinkClick r:id="rId6"/>
              </a:rPr>
              <a:t>https://www.labour.gov.hk</a:t>
            </a:r>
            <a:r>
              <a:rPr lang="en" sz="800">
                <a:latin typeface="Arial"/>
                <a:ea typeface="Arial"/>
                <a:cs typeface="Arial"/>
                <a:sym typeface="Arial"/>
              </a:rPr>
              <a:t>.</a:t>
            </a:r>
            <a:endParaRPr sz="800">
              <a:latin typeface="Arial"/>
              <a:ea typeface="Arial"/>
              <a:cs typeface="Arial"/>
              <a:sym typeface="Arial"/>
            </a:endParaRPr>
          </a:p>
          <a:p>
            <a:pPr indent="-279400" lvl="0" marL="457200" rtl="0" algn="l">
              <a:spcBef>
                <a:spcPts val="0"/>
              </a:spcBef>
              <a:spcAft>
                <a:spcPts val="0"/>
              </a:spcAft>
              <a:buClr>
                <a:srgbClr val="030303"/>
              </a:buClr>
              <a:buSzPts val="800"/>
              <a:buFont typeface="Arial"/>
              <a:buChar char="●"/>
            </a:pPr>
            <a:r>
              <a:rPr lang="en" sz="800">
                <a:solidFill>
                  <a:srgbClr val="030303"/>
                </a:solidFill>
                <a:latin typeface="Arial"/>
                <a:ea typeface="Arial"/>
                <a:cs typeface="Arial"/>
                <a:sym typeface="Arial"/>
              </a:rPr>
              <a:t>Martin, M. (2014) </a:t>
            </a:r>
            <a:r>
              <a:rPr i="1" lang="en" sz="800">
                <a:solidFill>
                  <a:srgbClr val="030303"/>
                </a:solidFill>
                <a:latin typeface="Arial"/>
                <a:ea typeface="Arial"/>
                <a:cs typeface="Arial"/>
                <a:sym typeface="Arial"/>
              </a:rPr>
              <a:t>Business, Marketing Marketing Mix</a:t>
            </a:r>
            <a:r>
              <a:rPr lang="en" sz="800">
                <a:solidFill>
                  <a:srgbClr val="030303"/>
                </a:solidFill>
                <a:latin typeface="Arial"/>
                <a:ea typeface="Arial"/>
                <a:cs typeface="Arial"/>
                <a:sym typeface="Arial"/>
              </a:rPr>
              <a:t>. </a:t>
            </a:r>
            <a:r>
              <a:rPr lang="en" sz="800">
                <a:latin typeface="Arial"/>
                <a:ea typeface="Arial"/>
                <a:cs typeface="Arial"/>
                <a:sym typeface="Arial"/>
              </a:rPr>
              <a:t>Available at: </a:t>
            </a:r>
            <a:r>
              <a:rPr lang="en" sz="800">
                <a:solidFill>
                  <a:srgbClr val="030303"/>
                </a:solidFill>
                <a:latin typeface="Arial"/>
                <a:ea typeface="Arial"/>
                <a:cs typeface="Arial"/>
                <a:sym typeface="Arial"/>
              </a:rPr>
              <a:t>https://www.cleverism.com/placefour-ps-marketing-mix.</a:t>
            </a:r>
            <a:endParaRPr sz="800">
              <a:solidFill>
                <a:srgbClr val="030303"/>
              </a:solidFill>
              <a:latin typeface="Arial"/>
              <a:ea typeface="Arial"/>
              <a:cs typeface="Arial"/>
              <a:sym typeface="Arial"/>
            </a:endParaRPr>
          </a:p>
          <a:p>
            <a:pPr indent="-279400" lvl="0" marL="457200" rtl="0" algn="l">
              <a:spcBef>
                <a:spcPts val="0"/>
              </a:spcBef>
              <a:spcAft>
                <a:spcPts val="0"/>
              </a:spcAft>
              <a:buSzPts val="800"/>
              <a:buChar char="●"/>
            </a:pPr>
            <a:r>
              <a:rPr lang="en" sz="800">
                <a:latin typeface="Arial"/>
                <a:ea typeface="Arial"/>
                <a:cs typeface="Arial"/>
                <a:sym typeface="Arial"/>
              </a:rPr>
              <a:t>Mr kool (2020).</a:t>
            </a:r>
            <a:r>
              <a:rPr i="1" lang="en" sz="800">
                <a:solidFill>
                  <a:srgbClr val="030303"/>
                </a:solidFill>
                <a:latin typeface="Arial"/>
                <a:ea typeface="Arial"/>
                <a:cs typeface="Arial"/>
                <a:sym typeface="Arial"/>
              </a:rPr>
              <a:t>【堅持到底 一定有計】之卓悅直播篇</a:t>
            </a:r>
            <a:r>
              <a:rPr lang="en" sz="800">
                <a:solidFill>
                  <a:srgbClr val="030303"/>
                </a:solidFill>
                <a:latin typeface="Arial"/>
                <a:ea typeface="Arial"/>
                <a:cs typeface="Arial"/>
                <a:sym typeface="Arial"/>
              </a:rPr>
              <a:t> [video]. Available at:</a:t>
            </a:r>
            <a:r>
              <a:rPr lang="en" sz="800">
                <a:solidFill>
                  <a:srgbClr val="030303"/>
                </a:solidFill>
                <a:uFill>
                  <a:noFill/>
                </a:uFill>
                <a:latin typeface="Arial"/>
                <a:ea typeface="Arial"/>
                <a:cs typeface="Arial"/>
                <a:sym typeface="Arial"/>
                <a:hlinkClick r:id="rId7">
                  <a:extLst>
                    <a:ext uri="{A12FA001-AC4F-418D-AE19-62706E023703}">
                      <ahyp:hlinkClr val="tx"/>
                    </a:ext>
                  </a:extLst>
                </a:hlinkClick>
              </a:rPr>
              <a:t> </a:t>
            </a:r>
            <a:r>
              <a:rPr lang="en" sz="800" u="sng">
                <a:solidFill>
                  <a:schemeClr val="accent5"/>
                </a:solidFill>
                <a:latin typeface="Arial"/>
                <a:ea typeface="Arial"/>
                <a:cs typeface="Arial"/>
                <a:sym typeface="Arial"/>
                <a:hlinkClick r:id="rId8">
                  <a:extLst>
                    <a:ext uri="{A12FA001-AC4F-418D-AE19-62706E023703}">
                      <ahyp:hlinkClr val="tx"/>
                    </a:ext>
                  </a:extLst>
                </a:hlinkClick>
              </a:rPr>
              <a:t>https://www.youtube.com/watch?v=nW6n3WIKEIY</a:t>
            </a:r>
            <a:r>
              <a:rPr lang="en" sz="800">
                <a:solidFill>
                  <a:srgbClr val="030303"/>
                </a:solidFill>
                <a:latin typeface="Arial"/>
                <a:ea typeface="Arial"/>
                <a:cs typeface="Arial"/>
                <a:sym typeface="Arial"/>
              </a:rPr>
              <a:t> (Accessed: 17 June 2022).</a:t>
            </a:r>
            <a:endParaRPr sz="800">
              <a:latin typeface="Arial"/>
              <a:ea typeface="Arial"/>
              <a:cs typeface="Arial"/>
              <a:sym typeface="Arial"/>
            </a:endParaRPr>
          </a:p>
          <a:p>
            <a:pPr indent="-279400" lvl="0" marL="457200" rtl="0" algn="l">
              <a:lnSpc>
                <a:spcPct val="130000"/>
              </a:lnSpc>
              <a:spcBef>
                <a:spcPts val="0"/>
              </a:spcBef>
              <a:spcAft>
                <a:spcPts val="0"/>
              </a:spcAft>
              <a:buSzPts val="800"/>
              <a:buFont typeface="Arial"/>
              <a:buChar char="●"/>
            </a:pPr>
            <a:r>
              <a:rPr lang="en" sz="800"/>
              <a:t>Poon, C H (2021) ‘Cosmetics and Toiletries Industry in Hong Kong’,</a:t>
            </a:r>
            <a:r>
              <a:rPr i="1" lang="en" sz="800"/>
              <a:t> HKTDC Research,</a:t>
            </a:r>
            <a:r>
              <a:rPr lang="en" sz="800"/>
              <a:t> 25th November, Available at: </a:t>
            </a:r>
            <a:r>
              <a:rPr lang="en" sz="800" u="sng">
                <a:solidFill>
                  <a:schemeClr val="accent5"/>
                </a:solidFill>
                <a:hlinkClick r:id="rId9">
                  <a:extLst>
                    <a:ext uri="{A12FA001-AC4F-418D-AE19-62706E023703}">
                      <ahyp:hlinkClr val="tx"/>
                    </a:ext>
                  </a:extLst>
                </a:hlinkClick>
              </a:rPr>
              <a:t>https://research.hktdc.com/en/article/MzEzOTAyNDg0</a:t>
            </a:r>
            <a:r>
              <a:rPr lang="en" sz="800"/>
              <a:t> (Accessed: 18 June 2022).</a:t>
            </a:r>
            <a:endParaRPr sz="800"/>
          </a:p>
          <a:p>
            <a:pPr indent="-279400" lvl="0" marL="457200" rtl="0" algn="l">
              <a:lnSpc>
                <a:spcPct val="130000"/>
              </a:lnSpc>
              <a:spcBef>
                <a:spcPts val="0"/>
              </a:spcBef>
              <a:spcAft>
                <a:spcPts val="0"/>
              </a:spcAft>
              <a:buSzPts val="800"/>
              <a:buFont typeface="Arial"/>
              <a:buChar char="●"/>
            </a:pPr>
            <a:r>
              <a:rPr lang="en" sz="800">
                <a:latin typeface="Arial"/>
                <a:ea typeface="Arial"/>
                <a:cs typeface="Arial"/>
                <a:sym typeface="Arial"/>
              </a:rPr>
              <a:t>Sasa (2021) [Instagram] 7 Sept. Available at: </a:t>
            </a:r>
            <a:r>
              <a:rPr lang="en" sz="800" u="sng">
                <a:solidFill>
                  <a:schemeClr val="accent5"/>
                </a:solidFill>
                <a:latin typeface="Arial"/>
                <a:ea typeface="Arial"/>
                <a:cs typeface="Arial"/>
                <a:sym typeface="Arial"/>
                <a:hlinkClick r:id="rId10">
                  <a:extLst>
                    <a:ext uri="{A12FA001-AC4F-418D-AE19-62706E023703}">
                      <ahyp:hlinkClr val="tx"/>
                    </a:ext>
                  </a:extLst>
                </a:hlinkClick>
              </a:rPr>
              <a:t>https://www.instagram.com/p/CThIKjGp0MX/?hl=en</a:t>
            </a:r>
            <a:r>
              <a:rPr lang="en" sz="800">
                <a:latin typeface="Arial"/>
                <a:ea typeface="Arial"/>
                <a:cs typeface="Arial"/>
                <a:sym typeface="Arial"/>
              </a:rPr>
              <a:t> (Accessed: 9 June 2022). </a:t>
            </a:r>
            <a:endParaRPr sz="800">
              <a:latin typeface="Arial"/>
              <a:ea typeface="Arial"/>
              <a:cs typeface="Arial"/>
              <a:sym typeface="Arial"/>
            </a:endParaRPr>
          </a:p>
          <a:p>
            <a:pPr indent="-279400" lvl="0" marL="457200" rtl="0" algn="l">
              <a:lnSpc>
                <a:spcPct val="130000"/>
              </a:lnSpc>
              <a:spcBef>
                <a:spcPts val="0"/>
              </a:spcBef>
              <a:spcAft>
                <a:spcPts val="0"/>
              </a:spcAft>
              <a:buSzPts val="800"/>
              <a:buFont typeface="Arial"/>
              <a:buChar char="●"/>
            </a:pPr>
            <a:r>
              <a:rPr lang="en" sz="800">
                <a:latin typeface="Arial"/>
                <a:ea typeface="Arial"/>
                <a:cs typeface="Arial"/>
                <a:sym typeface="Arial"/>
              </a:rPr>
              <a:t>Sasa (2022) [Instagram] 8 June . Available at: https://www.instagram.com/sasahk_official/ (Accessed: 8 June 2022).</a:t>
            </a:r>
            <a:endParaRPr sz="800">
              <a:latin typeface="Arial"/>
              <a:ea typeface="Arial"/>
              <a:cs typeface="Arial"/>
              <a:sym typeface="Arial"/>
            </a:endParaRPr>
          </a:p>
          <a:p>
            <a:pPr indent="-279400" lvl="0" marL="457200" rtl="0" algn="l">
              <a:lnSpc>
                <a:spcPct val="130000"/>
              </a:lnSpc>
              <a:spcBef>
                <a:spcPts val="0"/>
              </a:spcBef>
              <a:spcAft>
                <a:spcPts val="0"/>
              </a:spcAft>
              <a:buSzPts val="800"/>
              <a:buFont typeface="Arial"/>
              <a:buChar char="●"/>
            </a:pPr>
            <a:r>
              <a:rPr lang="en" sz="800">
                <a:latin typeface="Arial"/>
                <a:ea typeface="Arial"/>
                <a:cs typeface="Arial"/>
                <a:sym typeface="Arial"/>
              </a:rPr>
              <a:t>Sasa (2022) [Facebook] 19 April. Available at: </a:t>
            </a:r>
            <a:r>
              <a:rPr lang="en" sz="800" u="sng">
                <a:solidFill>
                  <a:schemeClr val="accent5"/>
                </a:solidFill>
                <a:latin typeface="Arial"/>
                <a:ea typeface="Arial"/>
                <a:cs typeface="Arial"/>
                <a:sym typeface="Arial"/>
                <a:hlinkClick r:id="rId11">
                  <a:extLst>
                    <a:ext uri="{A12FA001-AC4F-418D-AE19-62706E023703}">
                      <ahyp:hlinkClr val="tx"/>
                    </a:ext>
                  </a:extLst>
                </a:hlinkClick>
              </a:rPr>
              <a:t>https://www.facebook.com/sasahongkong/videos/716529622695667</a:t>
            </a:r>
            <a:r>
              <a:rPr lang="en" sz="800">
                <a:latin typeface="Arial"/>
                <a:ea typeface="Arial"/>
                <a:cs typeface="Arial"/>
                <a:sym typeface="Arial"/>
              </a:rPr>
              <a:t> (Accessed: 9 June 2022). </a:t>
            </a:r>
            <a:endParaRPr sz="800">
              <a:latin typeface="Arial"/>
              <a:ea typeface="Arial"/>
              <a:cs typeface="Arial"/>
              <a:sym typeface="Arial"/>
            </a:endParaRPr>
          </a:p>
          <a:p>
            <a:pPr indent="-279400" lvl="0" marL="457200" rtl="0" algn="l">
              <a:lnSpc>
                <a:spcPct val="130000"/>
              </a:lnSpc>
              <a:spcBef>
                <a:spcPts val="0"/>
              </a:spcBef>
              <a:spcAft>
                <a:spcPts val="0"/>
              </a:spcAft>
              <a:buSzPts val="800"/>
              <a:buFont typeface="Arial"/>
              <a:buChar char="●"/>
            </a:pPr>
            <a:r>
              <a:rPr lang="en" sz="800">
                <a:latin typeface="Arial"/>
                <a:ea typeface="Arial"/>
                <a:cs typeface="Arial"/>
                <a:sym typeface="Arial"/>
              </a:rPr>
              <a:t>Sasa (2022) [Facebook] 8 June . Available at: https://www.facebook.com/sasahongkong/ (Accessed: 8 June 2022).</a:t>
            </a:r>
            <a:endParaRPr sz="800">
              <a:latin typeface="Arial"/>
              <a:ea typeface="Arial"/>
              <a:cs typeface="Arial"/>
              <a:sym typeface="Arial"/>
            </a:endParaRPr>
          </a:p>
          <a:p>
            <a:pPr indent="-279400" lvl="0" marL="457200" rtl="0" algn="l">
              <a:lnSpc>
                <a:spcPct val="130000"/>
              </a:lnSpc>
              <a:spcBef>
                <a:spcPts val="0"/>
              </a:spcBef>
              <a:spcAft>
                <a:spcPts val="0"/>
              </a:spcAft>
              <a:buSzPts val="800"/>
              <a:buFont typeface="Arial"/>
              <a:buChar char="●"/>
            </a:pPr>
            <a:r>
              <a:rPr lang="en" sz="800">
                <a:latin typeface="Arial"/>
                <a:ea typeface="Arial"/>
                <a:cs typeface="Arial"/>
                <a:sym typeface="Arial"/>
              </a:rPr>
              <a:t>Sasa (2022) [Youtube] 8 June . Available at: https://www.youtube.com/user/sasahongkong (Accessed: 8 June 2022).</a:t>
            </a:r>
            <a:endParaRPr sz="800">
              <a:latin typeface="Arial"/>
              <a:ea typeface="Arial"/>
              <a:cs typeface="Arial"/>
              <a:sym typeface="Arial"/>
            </a:endParaRPr>
          </a:p>
          <a:p>
            <a:pPr indent="-279400" lvl="0" marL="457200" rtl="0" algn="l">
              <a:lnSpc>
                <a:spcPct val="130000"/>
              </a:lnSpc>
              <a:spcBef>
                <a:spcPts val="0"/>
              </a:spcBef>
              <a:spcAft>
                <a:spcPts val="0"/>
              </a:spcAft>
              <a:buSzPts val="800"/>
              <a:buFont typeface="Arial"/>
              <a:buChar char="●"/>
            </a:pPr>
            <a:r>
              <a:rPr lang="en" sz="800">
                <a:latin typeface="Arial"/>
                <a:ea typeface="Arial"/>
                <a:cs typeface="Arial"/>
                <a:sym typeface="Arial"/>
              </a:rPr>
              <a:t>Sasa (2022) </a:t>
            </a:r>
            <a:r>
              <a:rPr i="1" lang="en" sz="800">
                <a:latin typeface="Arial"/>
                <a:ea typeface="Arial"/>
                <a:cs typeface="Arial"/>
                <a:sym typeface="Arial"/>
              </a:rPr>
              <a:t>Company Profile. </a:t>
            </a:r>
            <a:r>
              <a:rPr lang="en" sz="800">
                <a:latin typeface="Arial"/>
                <a:ea typeface="Arial"/>
                <a:cs typeface="Arial"/>
                <a:sym typeface="Arial"/>
              </a:rPr>
              <a:t>Available at: https://corp.sasa.com/tc/our-business/store-network.php (Accessed: 8 June 2022).</a:t>
            </a:r>
            <a:endParaRPr sz="425"/>
          </a:p>
          <a:p>
            <a:pPr indent="0" lvl="0" marL="0" rtl="0" algn="l">
              <a:spcBef>
                <a:spcPts val="0"/>
              </a:spcBef>
              <a:spcAft>
                <a:spcPts val="1200"/>
              </a:spcAft>
              <a:buSzPts val="275"/>
              <a:buNone/>
            </a:pPr>
            <a:r>
              <a:t/>
            </a:r>
            <a:endParaRPr sz="425"/>
          </a:p>
        </p:txBody>
      </p:sp>
    </p:spTree>
  </p:cSld>
  <p:clrMapOvr>
    <a:masterClrMapping/>
  </p:clrMapOvr>
</p:sld>
</file>

<file path=ppt/slides/slide4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49" name="Shape 549"/>
        <p:cNvGrpSpPr/>
        <p:nvPr/>
      </p:nvGrpSpPr>
      <p:grpSpPr>
        <a:xfrm>
          <a:off x="0" y="0"/>
          <a:ext cx="0" cy="0"/>
          <a:chOff x="0" y="0"/>
          <a:chExt cx="0" cy="0"/>
        </a:xfrm>
      </p:grpSpPr>
      <p:sp>
        <p:nvSpPr>
          <p:cNvPr id="550" name="Google Shape;550;p57"/>
          <p:cNvSpPr txBox="1"/>
          <p:nvPr>
            <p:ph type="title"/>
          </p:nvPr>
        </p:nvSpPr>
        <p:spPr>
          <a:xfrm>
            <a:off x="819150" y="821150"/>
            <a:ext cx="7505700" cy="9546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6</a:t>
            </a:r>
            <a:r>
              <a:rPr lang="en"/>
              <a:t>. Reference </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sp>
        <p:nvSpPr>
          <p:cNvPr id="551" name="Google Shape;551;p57"/>
          <p:cNvSpPr txBox="1"/>
          <p:nvPr>
            <p:ph idx="1" type="body"/>
          </p:nvPr>
        </p:nvSpPr>
        <p:spPr>
          <a:xfrm>
            <a:off x="819150" y="1291875"/>
            <a:ext cx="7623900" cy="3322500"/>
          </a:xfrm>
          <a:prstGeom prst="rect">
            <a:avLst/>
          </a:prstGeom>
        </p:spPr>
        <p:txBody>
          <a:bodyPr anchorCtr="0" anchor="t" bIns="91425" lIns="91425" spcFirstLastPara="1" rIns="91425" wrap="square" tIns="91425">
            <a:normAutofit fontScale="25000"/>
          </a:bodyPr>
          <a:lstStyle/>
          <a:p>
            <a:pPr indent="0" lvl="0" marL="0" rtl="0" algn="l">
              <a:lnSpc>
                <a:spcPct val="100000"/>
              </a:lnSpc>
              <a:spcBef>
                <a:spcPts val="0"/>
              </a:spcBef>
              <a:spcAft>
                <a:spcPts val="0"/>
              </a:spcAft>
              <a:buNone/>
            </a:pPr>
            <a:r>
              <a:t/>
            </a:r>
            <a:endParaRPr sz="4007">
              <a:latin typeface="Arial"/>
              <a:ea typeface="Arial"/>
              <a:cs typeface="Arial"/>
              <a:sym typeface="Arial"/>
            </a:endParaRPr>
          </a:p>
          <a:p>
            <a:pPr indent="-266028" lvl="0" marL="457200" rtl="0" algn="l">
              <a:lnSpc>
                <a:spcPct val="130000"/>
              </a:lnSpc>
              <a:spcBef>
                <a:spcPts val="1200"/>
              </a:spcBef>
              <a:spcAft>
                <a:spcPts val="0"/>
              </a:spcAft>
              <a:buSzPct val="100000"/>
              <a:buFont typeface="Arial"/>
              <a:buChar char="●"/>
            </a:pPr>
            <a:r>
              <a:rPr lang="en" sz="2357">
                <a:latin typeface="Arial"/>
                <a:ea typeface="Arial"/>
                <a:cs typeface="Arial"/>
                <a:sym typeface="Arial"/>
              </a:rPr>
              <a:t>Sasa (2022) </a:t>
            </a:r>
            <a:r>
              <a:rPr i="1" lang="en" sz="2357">
                <a:latin typeface="Arial"/>
                <a:ea typeface="Arial"/>
                <a:cs typeface="Arial"/>
                <a:sym typeface="Arial"/>
              </a:rPr>
              <a:t>Company Profile. </a:t>
            </a:r>
            <a:r>
              <a:rPr lang="en" sz="2357">
                <a:latin typeface="Arial"/>
                <a:ea typeface="Arial"/>
                <a:cs typeface="Arial"/>
                <a:sym typeface="Arial"/>
              </a:rPr>
              <a:t>Available at: https://corp.sasa.com/tc/about-sasa/about-sasa.php (Accessed: 8 June 2022).</a:t>
            </a:r>
            <a:endParaRPr sz="2357">
              <a:latin typeface="Arial"/>
              <a:ea typeface="Arial"/>
              <a:cs typeface="Arial"/>
              <a:sym typeface="Arial"/>
            </a:endParaRPr>
          </a:p>
          <a:p>
            <a:pPr indent="-266028" lvl="0" marL="457200" rtl="0" algn="l">
              <a:lnSpc>
                <a:spcPct val="130000"/>
              </a:lnSpc>
              <a:spcBef>
                <a:spcPts val="0"/>
              </a:spcBef>
              <a:spcAft>
                <a:spcPts val="0"/>
              </a:spcAft>
              <a:buSzPct val="100000"/>
              <a:buFont typeface="Arial"/>
              <a:buChar char="●"/>
            </a:pPr>
            <a:r>
              <a:rPr lang="en" sz="2357">
                <a:latin typeface="Arial"/>
                <a:ea typeface="Arial"/>
                <a:cs typeface="Arial"/>
                <a:sym typeface="Arial"/>
              </a:rPr>
              <a:t>Sasa Ltd. (2021) </a:t>
            </a:r>
            <a:r>
              <a:rPr i="1" lang="en" sz="2357">
                <a:latin typeface="Arial"/>
                <a:ea typeface="Arial"/>
                <a:cs typeface="Arial"/>
                <a:sym typeface="Arial"/>
              </a:rPr>
              <a:t>Interim report 2021.</a:t>
            </a:r>
            <a:r>
              <a:rPr lang="en" sz="2357">
                <a:latin typeface="Arial"/>
                <a:ea typeface="Arial"/>
                <a:cs typeface="Arial"/>
                <a:sym typeface="Arial"/>
              </a:rPr>
              <a:t> Available at: https://www1.hkexnews.hk/listedco/listconews/sehk/2021/1210/2021121000444_c.pdf (Accessed: 8 June 2022).</a:t>
            </a:r>
            <a:endParaRPr sz="2357">
              <a:latin typeface="Arial"/>
              <a:ea typeface="Arial"/>
              <a:cs typeface="Arial"/>
              <a:sym typeface="Arial"/>
            </a:endParaRPr>
          </a:p>
          <a:p>
            <a:pPr indent="-266028" lvl="0" marL="457200" rtl="0" algn="l">
              <a:lnSpc>
                <a:spcPct val="130000"/>
              </a:lnSpc>
              <a:spcBef>
                <a:spcPts val="0"/>
              </a:spcBef>
              <a:spcAft>
                <a:spcPts val="0"/>
              </a:spcAft>
              <a:buSzPct val="100000"/>
              <a:buFont typeface="Arial"/>
              <a:buChar char="●"/>
            </a:pPr>
            <a:r>
              <a:rPr lang="en" sz="2357">
                <a:latin typeface="Arial"/>
                <a:ea typeface="Arial"/>
                <a:cs typeface="Arial"/>
                <a:sym typeface="Arial"/>
              </a:rPr>
              <a:t>Sasa Ltd. (2021) </a:t>
            </a:r>
            <a:r>
              <a:rPr i="1" lang="en" sz="2357">
                <a:latin typeface="Arial"/>
                <a:ea typeface="Arial"/>
                <a:cs typeface="Arial"/>
                <a:sym typeface="Arial"/>
              </a:rPr>
              <a:t>Annual report 2021. </a:t>
            </a:r>
            <a:r>
              <a:rPr lang="en" sz="2357">
                <a:latin typeface="Arial"/>
                <a:ea typeface="Arial"/>
                <a:cs typeface="Arial"/>
                <a:sym typeface="Arial"/>
              </a:rPr>
              <a:t>Available at: https://www1.hkexnews.hk/listedco/listconews/sehk/2021/0716/9853611/2021071600548_c.pdf (Accessed: 8 June 2022).</a:t>
            </a:r>
            <a:endParaRPr sz="2357">
              <a:latin typeface="Arial"/>
              <a:ea typeface="Arial"/>
              <a:cs typeface="Arial"/>
              <a:sym typeface="Arial"/>
            </a:endParaRPr>
          </a:p>
          <a:p>
            <a:pPr indent="-266028" lvl="0" marL="457200" rtl="0" algn="l">
              <a:lnSpc>
                <a:spcPct val="130000"/>
              </a:lnSpc>
              <a:spcBef>
                <a:spcPts val="0"/>
              </a:spcBef>
              <a:spcAft>
                <a:spcPts val="0"/>
              </a:spcAft>
              <a:buSzPct val="100000"/>
              <a:buFont typeface="Arial"/>
              <a:buChar char="●"/>
            </a:pPr>
            <a:r>
              <a:rPr lang="en" sz="2357">
                <a:latin typeface="Arial"/>
                <a:ea typeface="Arial"/>
                <a:cs typeface="Arial"/>
                <a:sym typeface="Arial"/>
              </a:rPr>
              <a:t>Sasa Ltd. (2020) </a:t>
            </a:r>
            <a:r>
              <a:rPr i="1" lang="en" sz="2357">
                <a:latin typeface="Arial"/>
                <a:ea typeface="Arial"/>
                <a:cs typeface="Arial"/>
                <a:sym typeface="Arial"/>
              </a:rPr>
              <a:t>Annual report 2020. </a:t>
            </a:r>
            <a:r>
              <a:rPr lang="en" sz="2357">
                <a:latin typeface="Arial"/>
                <a:ea typeface="Arial"/>
                <a:cs typeface="Arial"/>
                <a:sym typeface="Arial"/>
              </a:rPr>
              <a:t>Available at: </a:t>
            </a:r>
            <a:r>
              <a:rPr lang="en" sz="2357" u="sng">
                <a:solidFill>
                  <a:schemeClr val="accent5"/>
                </a:solidFill>
                <a:latin typeface="Arial"/>
                <a:ea typeface="Arial"/>
                <a:cs typeface="Arial"/>
                <a:sym typeface="Arial"/>
                <a:hlinkClick r:id="rId3">
                  <a:extLst>
                    <a:ext uri="{A12FA001-AC4F-418D-AE19-62706E023703}">
                      <ahyp:hlinkClr val="tx"/>
                    </a:ext>
                  </a:extLst>
                </a:hlinkClick>
              </a:rPr>
              <a:t>https://doc.irasia.com/listco/hk/sasa/annual/2020/ar2020.pdf</a:t>
            </a:r>
            <a:r>
              <a:rPr lang="en" sz="2357">
                <a:latin typeface="Arial"/>
                <a:ea typeface="Arial"/>
                <a:cs typeface="Arial"/>
                <a:sym typeface="Arial"/>
              </a:rPr>
              <a:t> (Accessed: 18 June 2022).</a:t>
            </a:r>
            <a:endParaRPr sz="2357"/>
          </a:p>
          <a:p>
            <a:pPr indent="-266028" lvl="0" marL="457200" rtl="0" algn="l">
              <a:spcBef>
                <a:spcPts val="0"/>
              </a:spcBef>
              <a:spcAft>
                <a:spcPts val="0"/>
              </a:spcAft>
              <a:buClr>
                <a:srgbClr val="222222"/>
              </a:buClr>
              <a:buSzPct val="100000"/>
              <a:buFont typeface="Arial"/>
              <a:buChar char="●"/>
            </a:pPr>
            <a:r>
              <a:rPr lang="en" sz="2357">
                <a:solidFill>
                  <a:srgbClr val="222222"/>
                </a:solidFill>
                <a:latin typeface="Arial"/>
                <a:ea typeface="Arial"/>
                <a:cs typeface="Arial"/>
                <a:sym typeface="Arial"/>
              </a:rPr>
              <a:t>The Government of the Hong Kong Special Administrative Region (2022) Government further tightens social distancing measures. Available at: </a:t>
            </a:r>
            <a:r>
              <a:rPr lang="en" sz="2357">
                <a:solidFill>
                  <a:srgbClr val="222222"/>
                </a:solidFill>
                <a:uFill>
                  <a:noFill/>
                </a:uFill>
                <a:latin typeface="Arial"/>
                <a:ea typeface="Arial"/>
                <a:cs typeface="Arial"/>
                <a:sym typeface="Arial"/>
                <a:hlinkClick r:id="rId4">
                  <a:extLst>
                    <a:ext uri="{A12FA001-AC4F-418D-AE19-62706E023703}">
                      <ahyp:hlinkClr val="tx"/>
                    </a:ext>
                  </a:extLst>
                </a:hlinkClick>
              </a:rPr>
              <a:t>https://www.info.gov.hk/gia/general/202202/23/P2022022300760.htm</a:t>
            </a:r>
            <a:r>
              <a:rPr lang="en" sz="2357">
                <a:solidFill>
                  <a:srgbClr val="222222"/>
                </a:solidFill>
                <a:latin typeface="Arial"/>
                <a:ea typeface="Arial"/>
                <a:cs typeface="Arial"/>
                <a:sym typeface="Arial"/>
              </a:rPr>
              <a:t> (Accessed: 25 June 2022).</a:t>
            </a:r>
            <a:endParaRPr sz="2357">
              <a:solidFill>
                <a:srgbClr val="222222"/>
              </a:solidFill>
              <a:latin typeface="Arial"/>
              <a:ea typeface="Arial"/>
              <a:cs typeface="Arial"/>
              <a:sym typeface="Arial"/>
            </a:endParaRPr>
          </a:p>
          <a:p>
            <a:pPr indent="-266028" lvl="0" marL="457200" rtl="0" algn="l">
              <a:lnSpc>
                <a:spcPct val="130000"/>
              </a:lnSpc>
              <a:spcBef>
                <a:spcPts val="0"/>
              </a:spcBef>
              <a:spcAft>
                <a:spcPts val="0"/>
              </a:spcAft>
              <a:buClr>
                <a:srgbClr val="222222"/>
              </a:buClr>
              <a:buSzPct val="100000"/>
              <a:buFont typeface="Arial"/>
              <a:buChar char="●"/>
            </a:pPr>
            <a:r>
              <a:rPr lang="en" sz="2357">
                <a:solidFill>
                  <a:srgbClr val="222222"/>
                </a:solidFill>
                <a:latin typeface="Arial"/>
                <a:ea typeface="Arial"/>
                <a:cs typeface="Arial"/>
                <a:sym typeface="Arial"/>
              </a:rPr>
              <a:t>The Hong Kong Trade Development Council (2021) </a:t>
            </a:r>
            <a:r>
              <a:rPr i="1" lang="en" sz="2357">
                <a:solidFill>
                  <a:srgbClr val="222222"/>
                </a:solidFill>
                <a:latin typeface="Arial"/>
                <a:ea typeface="Arial"/>
                <a:cs typeface="Arial"/>
                <a:sym typeface="Arial"/>
              </a:rPr>
              <a:t>Cosmetics Industry in Hong Kong. </a:t>
            </a:r>
            <a:r>
              <a:rPr lang="en" sz="2357">
                <a:solidFill>
                  <a:srgbClr val="222222"/>
                </a:solidFill>
                <a:latin typeface="Arial"/>
                <a:ea typeface="Arial"/>
                <a:cs typeface="Arial"/>
                <a:sym typeface="Arial"/>
              </a:rPr>
              <a:t>Available at: https://research.hktdc.com/tc/article/MzEzOTAyNDg0 (Accessed: 8 June 2022).</a:t>
            </a:r>
            <a:endParaRPr sz="4007">
              <a:latin typeface="Arial"/>
              <a:ea typeface="Arial"/>
              <a:cs typeface="Arial"/>
              <a:sym typeface="Arial"/>
            </a:endParaRPr>
          </a:p>
          <a:p>
            <a:pPr indent="-267493" lvl="0" marL="457200" rtl="0" algn="l">
              <a:lnSpc>
                <a:spcPct val="100000"/>
              </a:lnSpc>
              <a:spcBef>
                <a:spcPts val="0"/>
              </a:spcBef>
              <a:spcAft>
                <a:spcPts val="0"/>
              </a:spcAft>
              <a:buSzPct val="100000"/>
              <a:buFont typeface="Arial"/>
              <a:buChar char="●"/>
            </a:pPr>
            <a:r>
              <a:rPr lang="en" sz="2450">
                <a:latin typeface="Arial"/>
                <a:ea typeface="Arial"/>
                <a:cs typeface="Arial"/>
                <a:sym typeface="Arial"/>
              </a:rPr>
              <a:t>Veeko International Holdings Ltd. (2021) Interim report 2021. Available at: https://www1.hkexnews.hk/listedco/listconews/sehk/2021/1223/2021122300188.pdf (Accessed: 18 June 2022).</a:t>
            </a:r>
            <a:endParaRPr sz="2450">
              <a:latin typeface="Arial"/>
              <a:ea typeface="Arial"/>
              <a:cs typeface="Arial"/>
              <a:sym typeface="Arial"/>
            </a:endParaRPr>
          </a:p>
          <a:p>
            <a:pPr indent="-267493" lvl="0" marL="457200" rtl="0" algn="l">
              <a:lnSpc>
                <a:spcPct val="115000"/>
              </a:lnSpc>
              <a:spcBef>
                <a:spcPts val="0"/>
              </a:spcBef>
              <a:spcAft>
                <a:spcPts val="0"/>
              </a:spcAft>
              <a:buClr>
                <a:srgbClr val="030303"/>
              </a:buClr>
              <a:buSzPct val="100000"/>
              <a:buFont typeface="Arial"/>
              <a:buChar char="●"/>
            </a:pPr>
            <a:r>
              <a:rPr lang="en" sz="2450">
                <a:solidFill>
                  <a:srgbClr val="030303"/>
                </a:solidFill>
                <a:latin typeface="Arial"/>
                <a:ea typeface="Arial"/>
                <a:cs typeface="Arial"/>
                <a:sym typeface="Arial"/>
              </a:rPr>
              <a:t>Veeko International Holdings Ltd. (2019) Annual report 2019. Available at: https://www1.hkexnews.hk/listedco/listconews/sehk/2019/0725/ltn20190725163.pdf (Accessed: 18 June 2022).</a:t>
            </a:r>
            <a:endParaRPr sz="2450">
              <a:solidFill>
                <a:srgbClr val="030303"/>
              </a:solidFill>
              <a:latin typeface="Arial"/>
              <a:ea typeface="Arial"/>
              <a:cs typeface="Arial"/>
              <a:sym typeface="Arial"/>
            </a:endParaRPr>
          </a:p>
          <a:p>
            <a:pPr indent="-267493" lvl="0" marL="457200" rtl="0" algn="l">
              <a:lnSpc>
                <a:spcPct val="115000"/>
              </a:lnSpc>
              <a:spcBef>
                <a:spcPts val="0"/>
              </a:spcBef>
              <a:spcAft>
                <a:spcPts val="0"/>
              </a:spcAft>
              <a:buClr>
                <a:srgbClr val="030303"/>
              </a:buClr>
              <a:buSzPct val="100000"/>
              <a:buFont typeface="Arial"/>
              <a:buChar char="●"/>
            </a:pPr>
            <a:r>
              <a:rPr lang="en" sz="2450">
                <a:solidFill>
                  <a:srgbClr val="030303"/>
                </a:solidFill>
                <a:latin typeface="Arial"/>
                <a:ea typeface="Arial"/>
                <a:cs typeface="Arial"/>
                <a:sym typeface="Arial"/>
              </a:rPr>
              <a:t>Veeko International Holdings Ltd. (2019) Interim report 2020. Available at: </a:t>
            </a:r>
            <a:br>
              <a:rPr lang="en" sz="2450">
                <a:solidFill>
                  <a:srgbClr val="030303"/>
                </a:solidFill>
                <a:latin typeface="Arial"/>
                <a:ea typeface="Arial"/>
                <a:cs typeface="Arial"/>
                <a:sym typeface="Arial"/>
              </a:rPr>
            </a:br>
            <a:r>
              <a:rPr lang="en" sz="2450">
                <a:solidFill>
                  <a:srgbClr val="030303"/>
                </a:solidFill>
                <a:latin typeface="Arial"/>
                <a:ea typeface="Arial"/>
                <a:cs typeface="Arial"/>
                <a:sym typeface="Arial"/>
              </a:rPr>
              <a:t>https://www1.hkexnews.hk/listedco/listconews/sehk/2019/1219/2019121900436.pdf (Accessed: 18 June 2022).</a:t>
            </a:r>
            <a:endParaRPr sz="2450">
              <a:solidFill>
                <a:srgbClr val="030303"/>
              </a:solidFill>
              <a:latin typeface="Arial"/>
              <a:ea typeface="Arial"/>
              <a:cs typeface="Arial"/>
              <a:sym typeface="Arial"/>
            </a:endParaRPr>
          </a:p>
          <a:p>
            <a:pPr indent="-267493" lvl="0" marL="457200" rtl="0" algn="l">
              <a:lnSpc>
                <a:spcPct val="100000"/>
              </a:lnSpc>
              <a:spcBef>
                <a:spcPts val="0"/>
              </a:spcBef>
              <a:spcAft>
                <a:spcPts val="0"/>
              </a:spcAft>
              <a:buSzPct val="100000"/>
              <a:buFont typeface="Arial"/>
              <a:buChar char="●"/>
            </a:pPr>
            <a:r>
              <a:rPr lang="en" sz="2450">
                <a:latin typeface="Arial"/>
                <a:ea typeface="Arial"/>
                <a:cs typeface="Arial"/>
                <a:sym typeface="Arial"/>
              </a:rPr>
              <a:t>Veeko International Holdings Ltd. (2021) Annual report 2021. Available at: https://www1.hkexnews.hk/listedco/listconews/sehk/2021/0726/2021072600322_c.pdf (Accessed: 8 June 2022).</a:t>
            </a:r>
            <a:endParaRPr sz="2450">
              <a:latin typeface="Arial"/>
              <a:ea typeface="Arial"/>
              <a:cs typeface="Arial"/>
              <a:sym typeface="Arial"/>
            </a:endParaRPr>
          </a:p>
          <a:p>
            <a:pPr indent="-267493" lvl="0" marL="457200" rtl="0" algn="l">
              <a:lnSpc>
                <a:spcPct val="100000"/>
              </a:lnSpc>
              <a:spcBef>
                <a:spcPts val="0"/>
              </a:spcBef>
              <a:spcAft>
                <a:spcPts val="0"/>
              </a:spcAft>
              <a:buSzPct val="100000"/>
              <a:buFont typeface="Arial"/>
              <a:buChar char="●"/>
            </a:pPr>
            <a:r>
              <a:rPr lang="en" sz="2450">
                <a:latin typeface="Arial"/>
                <a:ea typeface="Arial"/>
                <a:cs typeface="Arial"/>
                <a:sym typeface="Arial"/>
              </a:rPr>
              <a:t>Veeko International Holdings Ltd. (2020) Annual report 2020. Available at: https://www1.hkexnews.hk/listedco/listconews/sehk/2020/0729/2020072900506_c.pdf (Accessed: 8 June 2022).</a:t>
            </a:r>
            <a:endParaRPr sz="2450">
              <a:latin typeface="Arial"/>
              <a:ea typeface="Arial"/>
              <a:cs typeface="Arial"/>
              <a:sym typeface="Arial"/>
            </a:endParaRPr>
          </a:p>
          <a:p>
            <a:pPr indent="-267493" lvl="0" marL="457200" rtl="0" algn="l">
              <a:lnSpc>
                <a:spcPct val="100000"/>
              </a:lnSpc>
              <a:spcBef>
                <a:spcPts val="0"/>
              </a:spcBef>
              <a:spcAft>
                <a:spcPts val="0"/>
              </a:spcAft>
              <a:buSzPct val="100000"/>
              <a:buFont typeface="Arial"/>
              <a:buChar char="●"/>
            </a:pPr>
            <a:r>
              <a:rPr lang="en" sz="2450">
                <a:solidFill>
                  <a:srgbClr val="030303"/>
                </a:solidFill>
                <a:latin typeface="Arial"/>
                <a:ea typeface="Arial"/>
                <a:cs typeface="Arial"/>
                <a:sym typeface="Arial"/>
              </a:rPr>
              <a:t>Veeko International Holdings Ltd. (2021) Interim report 2021. Available at: </a:t>
            </a:r>
            <a:br>
              <a:rPr lang="en" sz="2450">
                <a:latin typeface="Arial"/>
                <a:ea typeface="Arial"/>
                <a:cs typeface="Arial"/>
                <a:sym typeface="Arial"/>
              </a:rPr>
            </a:br>
            <a:r>
              <a:rPr lang="en" sz="2450" u="sng">
                <a:solidFill>
                  <a:schemeClr val="hlink"/>
                </a:solidFill>
                <a:latin typeface="Arial"/>
                <a:ea typeface="Arial"/>
                <a:cs typeface="Arial"/>
                <a:sym typeface="Arial"/>
                <a:hlinkClick r:id="rId5"/>
              </a:rPr>
              <a:t>https://www1.hkexnews.hk/listedco/listconews/sehk/2021/1223/2021122300188.pdf</a:t>
            </a:r>
            <a:r>
              <a:rPr lang="en" sz="2450">
                <a:latin typeface="Arial"/>
                <a:ea typeface="Arial"/>
                <a:cs typeface="Arial"/>
                <a:sym typeface="Arial"/>
              </a:rPr>
              <a:t> (Accessed: 18 June 2022).</a:t>
            </a:r>
            <a:endParaRPr sz="2450">
              <a:latin typeface="Arial"/>
              <a:ea typeface="Arial"/>
              <a:cs typeface="Arial"/>
              <a:sym typeface="Arial"/>
            </a:endParaRPr>
          </a:p>
          <a:p>
            <a:pPr indent="0" lvl="0" marL="457200" rtl="0" algn="l">
              <a:lnSpc>
                <a:spcPct val="100000"/>
              </a:lnSpc>
              <a:spcBef>
                <a:spcPts val="1200"/>
              </a:spcBef>
              <a:spcAft>
                <a:spcPts val="0"/>
              </a:spcAft>
              <a:buNone/>
            </a:pPr>
            <a:r>
              <a:t/>
            </a:r>
            <a:endParaRPr sz="2300">
              <a:uFill>
                <a:noFill/>
              </a:uFill>
              <a:latin typeface="Arial"/>
              <a:ea typeface="Arial"/>
              <a:cs typeface="Arial"/>
              <a:sym typeface="Arial"/>
              <a:hlinkClick r:id="rId6"/>
            </a:endParaRPr>
          </a:p>
          <a:p>
            <a:pPr indent="0" lvl="0" marL="0" rtl="0" algn="l">
              <a:spcBef>
                <a:spcPts val="1200"/>
              </a:spcBef>
              <a:spcAft>
                <a:spcPts val="1200"/>
              </a:spcAft>
              <a:buNone/>
            </a:pPr>
            <a:r>
              <a:t/>
            </a:r>
            <a:endParaRPr/>
          </a:p>
        </p:txBody>
      </p:sp>
    </p:spTree>
  </p:cSld>
  <p:clrMapOvr>
    <a:masterClrMapping/>
  </p:clrMapOvr>
</p:sld>
</file>

<file path=ppt/theme/theme1.xml><?xml version="1.0" encoding="utf-8"?>
<a:theme xmlns:a="http://schemas.openxmlformats.org/drawingml/2006/main" xmlns:r="http://schemas.openxmlformats.org/officeDocument/2006/relationships" name="Shift">
  <a:themeElements>
    <a:clrScheme name="Shift">
      <a:dk1>
        <a:srgbClr val="FFFFFF"/>
      </a:dk1>
      <a:lt1>
        <a:srgbClr val="AF7B51"/>
      </a:lt1>
      <a:dk2>
        <a:srgbClr val="233A44"/>
      </a:dk2>
      <a:lt2>
        <a:srgbClr val="D9D9D9"/>
      </a:lt2>
      <a:accent1>
        <a:srgbClr val="00796B"/>
      </a:accent1>
      <a:accent2>
        <a:srgbClr val="D9563F"/>
      </a:accent2>
      <a:accent3>
        <a:srgbClr val="C4A15A"/>
      </a:accent3>
      <a:accent4>
        <a:srgbClr val="14F597"/>
      </a:accent4>
      <a:accent5>
        <a:srgbClr val="3D4594"/>
      </a:accent5>
      <a:accent6>
        <a:srgbClr val="163EF5"/>
      </a:accent6>
      <a:hlink>
        <a:srgbClr val="3D4594"/>
      </a:hlink>
      <a:folHlink>
        <a:srgbClr val="3D459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