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34"/>
  </p:notesMasterIdLst>
  <p:sldIdLst>
    <p:sldId id="257" r:id="rId2"/>
    <p:sldId id="298" r:id="rId3"/>
    <p:sldId id="301" r:id="rId4"/>
    <p:sldId id="302" r:id="rId5"/>
    <p:sldId id="303" r:id="rId6"/>
    <p:sldId id="304" r:id="rId7"/>
    <p:sldId id="305" r:id="rId8"/>
    <p:sldId id="336" r:id="rId9"/>
    <p:sldId id="306" r:id="rId10"/>
    <p:sldId id="337" r:id="rId11"/>
    <p:sldId id="325" r:id="rId12"/>
    <p:sldId id="311" r:id="rId13"/>
    <p:sldId id="312" r:id="rId14"/>
    <p:sldId id="316" r:id="rId15"/>
    <p:sldId id="317" r:id="rId16"/>
    <p:sldId id="338" r:id="rId17"/>
    <p:sldId id="328" r:id="rId18"/>
    <p:sldId id="320" r:id="rId19"/>
    <p:sldId id="321" r:id="rId20"/>
    <p:sldId id="323" r:id="rId21"/>
    <p:sldId id="324" r:id="rId22"/>
    <p:sldId id="339" r:id="rId23"/>
    <p:sldId id="329" r:id="rId24"/>
    <p:sldId id="332" r:id="rId25"/>
    <p:sldId id="330" r:id="rId26"/>
    <p:sldId id="331" r:id="rId27"/>
    <p:sldId id="333" r:id="rId28"/>
    <p:sldId id="334" r:id="rId29"/>
    <p:sldId id="335" r:id="rId30"/>
    <p:sldId id="340" r:id="rId31"/>
    <p:sldId id="327" r:id="rId32"/>
    <p:sldId id="297" r:id="rId3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00CC"/>
    <a:srgbClr val="660066"/>
    <a:srgbClr val="0066FF"/>
    <a:srgbClr val="777777"/>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C3C17-7739-4C72-8FFC-3D41697BF3AA}"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087D24EB-1BD7-4973-979E-BBAACCB5E770}">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smtClean="0">
              <a:solidFill>
                <a:srgbClr val="000000"/>
              </a:solidFill>
            </a:rPr>
            <a:t>Research Questions</a:t>
          </a:r>
          <a:endParaRPr lang="en-GB" sz="1600" b="1" dirty="0">
            <a:solidFill>
              <a:srgbClr val="000000"/>
            </a:solidFill>
          </a:endParaRPr>
        </a:p>
      </dgm:t>
    </dgm:pt>
    <dgm:pt modelId="{0195C141-4381-4B9F-B5F2-0FDF6966DF79}" type="parTrans" cxnId="{A331146B-A606-4DCA-8EE8-48A3D476CFAB}">
      <dgm:prSet/>
      <dgm:spPr/>
      <dgm:t>
        <a:bodyPr/>
        <a:lstStyle/>
        <a:p>
          <a:endParaRPr lang="en-GB"/>
        </a:p>
      </dgm:t>
    </dgm:pt>
    <dgm:pt modelId="{426DB58F-7239-43A3-AF93-34259A3644E5}" type="sibTrans" cxnId="{A331146B-A606-4DCA-8EE8-48A3D476CFAB}">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5FDACCB0-3BF1-4BF3-BB6B-0FA4870357C3}">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en-GB" sz="1600" b="1" dirty="0" smtClean="0">
              <a:solidFill>
                <a:srgbClr val="000000"/>
              </a:solidFill>
            </a:rPr>
            <a:t>Data Collection</a:t>
          </a:r>
          <a:endParaRPr lang="en-GB" sz="1600" b="1" dirty="0">
            <a:solidFill>
              <a:srgbClr val="000000"/>
            </a:solidFill>
          </a:endParaRPr>
        </a:p>
      </dgm:t>
    </dgm:pt>
    <dgm:pt modelId="{767F595C-3235-4F52-96C7-6FA19B9AF1F4}" type="parTrans" cxnId="{84856DE6-511F-4A4E-A715-4AD2AD46ED7C}">
      <dgm:prSet/>
      <dgm:spPr/>
      <dgm:t>
        <a:bodyPr/>
        <a:lstStyle/>
        <a:p>
          <a:endParaRPr lang="en-GB"/>
        </a:p>
      </dgm:t>
    </dgm:pt>
    <dgm:pt modelId="{0B47E3BE-EDB6-450C-8B28-4F1BCE567C47}" type="sibTrans" cxnId="{84856DE6-511F-4A4E-A715-4AD2AD46ED7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2CC5672-515A-4CBE-9541-955B3890748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smtClean="0">
              <a:solidFill>
                <a:srgbClr val="000000"/>
              </a:solidFill>
            </a:rPr>
            <a:t>Analysis</a:t>
          </a:r>
          <a:endParaRPr lang="en-GB" sz="1400" b="1" dirty="0">
            <a:solidFill>
              <a:srgbClr val="000000"/>
            </a:solidFill>
          </a:endParaRPr>
        </a:p>
      </dgm:t>
    </dgm:pt>
    <dgm:pt modelId="{FC90C1FD-BF33-4EDA-A714-D1AFA6F8632F}" type="parTrans" cxnId="{6E62EB64-AC67-41D4-A22C-D61C0F7C17F7}">
      <dgm:prSet/>
      <dgm:spPr/>
      <dgm:t>
        <a:bodyPr/>
        <a:lstStyle/>
        <a:p>
          <a:endParaRPr lang="en-GB"/>
        </a:p>
      </dgm:t>
    </dgm:pt>
    <dgm:pt modelId="{88210306-0E9E-4A98-928A-1817E7AA1E6B}" type="sibTrans" cxnId="{6E62EB64-AC67-41D4-A22C-D61C0F7C17F7}">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43BEE28-7F3C-4322-BDC4-16DAC5C7650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smtClean="0">
              <a:solidFill>
                <a:srgbClr val="000000"/>
              </a:solidFill>
            </a:rPr>
            <a:t>Conclusion &amp; Interpretation</a:t>
          </a:r>
          <a:endParaRPr lang="en-GB" sz="1600" b="1" dirty="0">
            <a:solidFill>
              <a:srgbClr val="000000"/>
            </a:solidFill>
          </a:endParaRPr>
        </a:p>
      </dgm:t>
    </dgm:pt>
    <dgm:pt modelId="{E0572892-8CF3-4622-8518-10055B413FAE}" type="parTrans" cxnId="{8A698CB6-BCED-47CB-A366-38A4FFD9A74E}">
      <dgm:prSet/>
      <dgm:spPr/>
      <dgm:t>
        <a:bodyPr/>
        <a:lstStyle/>
        <a:p>
          <a:endParaRPr lang="en-GB"/>
        </a:p>
      </dgm:t>
    </dgm:pt>
    <dgm:pt modelId="{E6DCC666-4129-499A-BCAF-66834F3F2FF5}" type="sibTrans" cxnId="{8A698CB6-BCED-47CB-A366-38A4FFD9A74E}">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311B15C-3F54-4DB8-A2D8-CF9D66707284}">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smtClean="0">
              <a:solidFill>
                <a:srgbClr val="000000"/>
              </a:solidFill>
            </a:rPr>
            <a:t>Report</a:t>
          </a:r>
          <a:endParaRPr lang="en-GB" sz="1400" b="1" dirty="0">
            <a:solidFill>
              <a:srgbClr val="000000"/>
            </a:solidFill>
          </a:endParaRPr>
        </a:p>
      </dgm:t>
    </dgm:pt>
    <dgm:pt modelId="{B9BDAB69-2196-4881-8E20-B152A1E67A24}" type="parTrans" cxnId="{C6C3CBDD-B428-479A-A91A-2001EB6CB691}">
      <dgm:prSet/>
      <dgm:spPr/>
      <dgm:t>
        <a:bodyPr/>
        <a:lstStyle/>
        <a:p>
          <a:endParaRPr lang="en-GB"/>
        </a:p>
      </dgm:t>
    </dgm:pt>
    <dgm:pt modelId="{1803A005-C97B-4638-B6EC-3D6EEFF472E8}" type="sibTrans" cxnId="{C6C3CBDD-B428-479A-A91A-2001EB6CB691}">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479D1F-AD14-45D4-8D21-A7E7FE8E3FD3}">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smtClean="0">
              <a:solidFill>
                <a:srgbClr val="000000"/>
              </a:solidFill>
            </a:rPr>
            <a:t>Identifying  Samples</a:t>
          </a:r>
          <a:endParaRPr lang="en-GB" sz="1600" b="1" dirty="0">
            <a:solidFill>
              <a:srgbClr val="000000"/>
            </a:solidFill>
          </a:endParaRPr>
        </a:p>
      </dgm:t>
    </dgm:pt>
    <dgm:pt modelId="{8A9EBC4B-81EA-44BE-85B8-078550C4DE4B}" type="parTrans" cxnId="{C306E464-BA74-45A2-9F2A-EE296D7975DF}">
      <dgm:prSet/>
      <dgm:spPr/>
      <dgm:t>
        <a:bodyPr/>
        <a:lstStyle/>
        <a:p>
          <a:endParaRPr lang="en-GB"/>
        </a:p>
      </dgm:t>
    </dgm:pt>
    <dgm:pt modelId="{D4FD8AE0-B4E9-4B46-854A-1BC4957BD2BE}" type="sibTrans" cxnId="{C306E464-BA74-45A2-9F2A-EE296D7975DF}">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7A152D-D31C-49A5-BCB4-AA3A0ADEC4BE}">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smtClean="0">
              <a:solidFill>
                <a:srgbClr val="000000"/>
              </a:solidFill>
            </a:rPr>
            <a:t>Identifying Measures</a:t>
          </a:r>
          <a:endParaRPr lang="en-GB" sz="1600" b="1" dirty="0">
            <a:solidFill>
              <a:srgbClr val="000000"/>
            </a:solidFill>
          </a:endParaRPr>
        </a:p>
      </dgm:t>
    </dgm:pt>
    <dgm:pt modelId="{681F563F-7585-45AC-901D-15D66F327C9A}" type="parTrans" cxnId="{89A1F73B-CC82-4C4D-882F-6B57793247FC}">
      <dgm:prSet/>
      <dgm:spPr/>
      <dgm:t>
        <a:bodyPr/>
        <a:lstStyle/>
        <a:p>
          <a:endParaRPr lang="en-GB"/>
        </a:p>
      </dgm:t>
    </dgm:pt>
    <dgm:pt modelId="{6D26430B-AF22-4994-9A88-F8B33D61B932}" type="sibTrans" cxnId="{89A1F73B-CC82-4C4D-882F-6B57793247F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98C6850C-2657-4B07-B303-5105740F7FE0}">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smtClean="0">
              <a:solidFill>
                <a:srgbClr val="000000"/>
              </a:solidFill>
            </a:rPr>
            <a:t>Research Design</a:t>
          </a:r>
          <a:endParaRPr lang="en-GB" sz="1600" b="1" dirty="0">
            <a:solidFill>
              <a:srgbClr val="000000"/>
            </a:solidFill>
          </a:endParaRPr>
        </a:p>
      </dgm:t>
    </dgm:pt>
    <dgm:pt modelId="{EF8C0898-87F9-45E6-8E31-49061F272046}" type="parTrans" cxnId="{F94928B6-974E-4924-A2D3-71D624C2E382}">
      <dgm:prSet/>
      <dgm:spPr/>
      <dgm:t>
        <a:bodyPr/>
        <a:lstStyle/>
        <a:p>
          <a:endParaRPr lang="en-GB"/>
        </a:p>
      </dgm:t>
    </dgm:pt>
    <dgm:pt modelId="{4F4A1B10-2B64-4E7B-A239-91260628DBDA}" type="sibTrans" cxnId="{F94928B6-974E-4924-A2D3-71D624C2E382}">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865DCD06-3FC2-47F1-9139-9BAB105F936B}" type="pres">
      <dgm:prSet presAssocID="{B48C3C17-7739-4C72-8FFC-3D41697BF3AA}" presName="cycle" presStyleCnt="0">
        <dgm:presLayoutVars>
          <dgm:dir/>
          <dgm:resizeHandles val="exact"/>
        </dgm:presLayoutVars>
      </dgm:prSet>
      <dgm:spPr/>
      <dgm:t>
        <a:bodyPr/>
        <a:lstStyle/>
        <a:p>
          <a:endParaRPr lang="en-GB"/>
        </a:p>
      </dgm:t>
    </dgm:pt>
    <dgm:pt modelId="{F1CC218B-D551-4058-97DA-652F3C250DEE}" type="pres">
      <dgm:prSet presAssocID="{087D24EB-1BD7-4973-979E-BBAACCB5E770}" presName="dummy" presStyleCnt="0"/>
      <dgm:spPr/>
    </dgm:pt>
    <dgm:pt modelId="{9436D079-85CD-467C-A401-73D1EACEF410}" type="pres">
      <dgm:prSet presAssocID="{087D24EB-1BD7-4973-979E-BBAACCB5E770}" presName="node" presStyleLbl="revTx" presStyleIdx="0" presStyleCnt="8" custScaleX="174582">
        <dgm:presLayoutVars>
          <dgm:bulletEnabled val="1"/>
        </dgm:presLayoutVars>
      </dgm:prSet>
      <dgm:spPr/>
      <dgm:t>
        <a:bodyPr/>
        <a:lstStyle/>
        <a:p>
          <a:endParaRPr lang="en-GB"/>
        </a:p>
      </dgm:t>
    </dgm:pt>
    <dgm:pt modelId="{0BE4F9F1-F7F5-49A1-9D60-541BAFBDD07D}" type="pres">
      <dgm:prSet presAssocID="{426DB58F-7239-43A3-AF93-34259A3644E5}" presName="sibTrans" presStyleLbl="node1" presStyleIdx="0" presStyleCnt="8"/>
      <dgm:spPr/>
      <dgm:t>
        <a:bodyPr/>
        <a:lstStyle/>
        <a:p>
          <a:endParaRPr lang="en-GB"/>
        </a:p>
      </dgm:t>
    </dgm:pt>
    <dgm:pt modelId="{08B021FB-4045-442F-84AE-2479FE49C576}" type="pres">
      <dgm:prSet presAssocID="{98C6850C-2657-4B07-B303-5105740F7FE0}" presName="dummy" presStyleCnt="0"/>
      <dgm:spPr/>
    </dgm:pt>
    <dgm:pt modelId="{B5A29408-A5C0-44E8-9218-161969C60DF3}" type="pres">
      <dgm:prSet presAssocID="{98C6850C-2657-4B07-B303-5105740F7FE0}" presName="node" presStyleLbl="revTx" presStyleIdx="1" presStyleCnt="8" custScaleX="165381">
        <dgm:presLayoutVars>
          <dgm:bulletEnabled val="1"/>
        </dgm:presLayoutVars>
      </dgm:prSet>
      <dgm:spPr/>
      <dgm:t>
        <a:bodyPr/>
        <a:lstStyle/>
        <a:p>
          <a:endParaRPr lang="en-GB"/>
        </a:p>
      </dgm:t>
    </dgm:pt>
    <dgm:pt modelId="{862F8398-CD05-4190-970A-0211A3EEF501}" type="pres">
      <dgm:prSet presAssocID="{4F4A1B10-2B64-4E7B-A239-91260628DBDA}" presName="sibTrans" presStyleLbl="node1" presStyleIdx="1" presStyleCnt="8"/>
      <dgm:spPr/>
      <dgm:t>
        <a:bodyPr/>
        <a:lstStyle/>
        <a:p>
          <a:endParaRPr lang="en-GB"/>
        </a:p>
      </dgm:t>
    </dgm:pt>
    <dgm:pt modelId="{3F7BA719-D4C0-4F85-A4FB-D78482D11777}" type="pres">
      <dgm:prSet presAssocID="{227A152D-D31C-49A5-BCB4-AA3A0ADEC4BE}" presName="dummy" presStyleCnt="0"/>
      <dgm:spPr/>
    </dgm:pt>
    <dgm:pt modelId="{90923CF2-2414-47AA-994A-81497085B3BA}" type="pres">
      <dgm:prSet presAssocID="{227A152D-D31C-49A5-BCB4-AA3A0ADEC4BE}" presName="node" presStyleLbl="revTx" presStyleIdx="2" presStyleCnt="8" custScaleX="183871">
        <dgm:presLayoutVars>
          <dgm:bulletEnabled val="1"/>
        </dgm:presLayoutVars>
      </dgm:prSet>
      <dgm:spPr/>
      <dgm:t>
        <a:bodyPr/>
        <a:lstStyle/>
        <a:p>
          <a:endParaRPr lang="en-GB"/>
        </a:p>
      </dgm:t>
    </dgm:pt>
    <dgm:pt modelId="{341DAE10-84DC-45C6-8FD9-1EE7565B21C1}" type="pres">
      <dgm:prSet presAssocID="{6D26430B-AF22-4994-9A88-F8B33D61B932}" presName="sibTrans" presStyleLbl="node1" presStyleIdx="2" presStyleCnt="8"/>
      <dgm:spPr/>
      <dgm:t>
        <a:bodyPr/>
        <a:lstStyle/>
        <a:p>
          <a:endParaRPr lang="en-GB"/>
        </a:p>
      </dgm:t>
    </dgm:pt>
    <dgm:pt modelId="{C51AF8D2-D30A-4ABD-AC33-03FF709C6B96}" type="pres">
      <dgm:prSet presAssocID="{22479D1F-AD14-45D4-8D21-A7E7FE8E3FD3}" presName="dummy" presStyleCnt="0"/>
      <dgm:spPr/>
    </dgm:pt>
    <dgm:pt modelId="{2B94D629-8B23-41D1-BA99-393785F71029}" type="pres">
      <dgm:prSet presAssocID="{22479D1F-AD14-45D4-8D21-A7E7FE8E3FD3}" presName="node" presStyleLbl="revTx" presStyleIdx="3" presStyleCnt="8" custScaleX="194997">
        <dgm:presLayoutVars>
          <dgm:bulletEnabled val="1"/>
        </dgm:presLayoutVars>
      </dgm:prSet>
      <dgm:spPr/>
      <dgm:t>
        <a:bodyPr/>
        <a:lstStyle/>
        <a:p>
          <a:endParaRPr lang="en-GB"/>
        </a:p>
      </dgm:t>
    </dgm:pt>
    <dgm:pt modelId="{8775E7C3-8A70-45F5-B34E-27E4696736AE}" type="pres">
      <dgm:prSet presAssocID="{D4FD8AE0-B4E9-4B46-854A-1BC4957BD2BE}" presName="sibTrans" presStyleLbl="node1" presStyleIdx="3" presStyleCnt="8"/>
      <dgm:spPr/>
      <dgm:t>
        <a:bodyPr/>
        <a:lstStyle/>
        <a:p>
          <a:endParaRPr lang="en-GB"/>
        </a:p>
      </dgm:t>
    </dgm:pt>
    <dgm:pt modelId="{2537EB0C-5E3E-4B44-9C45-5F17C28FEB33}" type="pres">
      <dgm:prSet presAssocID="{5FDACCB0-3BF1-4BF3-BB6B-0FA4870357C3}" presName="dummy" presStyleCnt="0"/>
      <dgm:spPr/>
    </dgm:pt>
    <dgm:pt modelId="{5F4E8063-0F1B-4E5D-8154-D1C2838F7E51}" type="pres">
      <dgm:prSet presAssocID="{5FDACCB0-3BF1-4BF3-BB6B-0FA4870357C3}" presName="node" presStyleLbl="revTx" presStyleIdx="4" presStyleCnt="8" custScaleX="158527" custRadScaleRad="101583" custRadScaleInc="13774">
        <dgm:presLayoutVars>
          <dgm:bulletEnabled val="1"/>
        </dgm:presLayoutVars>
      </dgm:prSet>
      <dgm:spPr/>
      <dgm:t>
        <a:bodyPr/>
        <a:lstStyle/>
        <a:p>
          <a:endParaRPr lang="en-GB"/>
        </a:p>
      </dgm:t>
    </dgm:pt>
    <dgm:pt modelId="{2AD79FFB-4832-48B9-8AE0-54F93EAA03F4}" type="pres">
      <dgm:prSet presAssocID="{0B47E3BE-EDB6-450C-8B28-4F1BCE567C47}" presName="sibTrans" presStyleLbl="node1" presStyleIdx="4" presStyleCnt="8"/>
      <dgm:spPr/>
      <dgm:t>
        <a:bodyPr/>
        <a:lstStyle/>
        <a:p>
          <a:endParaRPr lang="en-GB"/>
        </a:p>
      </dgm:t>
    </dgm:pt>
    <dgm:pt modelId="{3022BED7-CF10-4F9D-88A4-2B4D979C6B1B}" type="pres">
      <dgm:prSet presAssocID="{F2CC5672-515A-4CBE-9541-955B38907483}" presName="dummy" presStyleCnt="0"/>
      <dgm:spPr/>
    </dgm:pt>
    <dgm:pt modelId="{985E362E-69BB-47E5-AA70-1278F522E151}" type="pres">
      <dgm:prSet presAssocID="{F2CC5672-515A-4CBE-9541-955B38907483}" presName="node" presStyleLbl="revTx" presStyleIdx="5" presStyleCnt="8" custScaleX="152861">
        <dgm:presLayoutVars>
          <dgm:bulletEnabled val="1"/>
        </dgm:presLayoutVars>
      </dgm:prSet>
      <dgm:spPr/>
      <dgm:t>
        <a:bodyPr/>
        <a:lstStyle/>
        <a:p>
          <a:endParaRPr lang="en-GB"/>
        </a:p>
      </dgm:t>
    </dgm:pt>
    <dgm:pt modelId="{B93694B9-242D-423F-B8E3-2699A66C47D1}" type="pres">
      <dgm:prSet presAssocID="{88210306-0E9E-4A98-928A-1817E7AA1E6B}" presName="sibTrans" presStyleLbl="node1" presStyleIdx="5" presStyleCnt="8"/>
      <dgm:spPr/>
      <dgm:t>
        <a:bodyPr/>
        <a:lstStyle/>
        <a:p>
          <a:endParaRPr lang="en-GB"/>
        </a:p>
      </dgm:t>
    </dgm:pt>
    <dgm:pt modelId="{10B0A7CD-30DF-4672-9F99-EC58D7197031}" type="pres">
      <dgm:prSet presAssocID="{243BEE28-7F3C-4322-BDC4-16DAC5C76503}" presName="dummy" presStyleCnt="0"/>
      <dgm:spPr/>
    </dgm:pt>
    <dgm:pt modelId="{29AB7F5B-690D-433E-8246-B1A479DB7B78}" type="pres">
      <dgm:prSet presAssocID="{243BEE28-7F3C-4322-BDC4-16DAC5C76503}" presName="node" presStyleLbl="revTx" presStyleIdx="6" presStyleCnt="8" custScaleX="243717">
        <dgm:presLayoutVars>
          <dgm:bulletEnabled val="1"/>
        </dgm:presLayoutVars>
      </dgm:prSet>
      <dgm:spPr/>
      <dgm:t>
        <a:bodyPr/>
        <a:lstStyle/>
        <a:p>
          <a:endParaRPr lang="en-GB"/>
        </a:p>
      </dgm:t>
    </dgm:pt>
    <dgm:pt modelId="{6CDAFF40-F5EC-4B14-832B-77BEAA5A16B5}" type="pres">
      <dgm:prSet presAssocID="{E6DCC666-4129-499A-BCAF-66834F3F2FF5}" presName="sibTrans" presStyleLbl="node1" presStyleIdx="6" presStyleCnt="8"/>
      <dgm:spPr/>
      <dgm:t>
        <a:bodyPr/>
        <a:lstStyle/>
        <a:p>
          <a:endParaRPr lang="en-GB"/>
        </a:p>
      </dgm:t>
    </dgm:pt>
    <dgm:pt modelId="{0F4828DE-B3AF-45E2-BBAD-F1D820A9C0EF}" type="pres">
      <dgm:prSet presAssocID="{F311B15C-3F54-4DB8-A2D8-CF9D66707284}" presName="dummy" presStyleCnt="0"/>
      <dgm:spPr/>
    </dgm:pt>
    <dgm:pt modelId="{B51B7E5A-E5F6-40C2-B337-82C3225575A4}" type="pres">
      <dgm:prSet presAssocID="{F311B15C-3F54-4DB8-A2D8-CF9D66707284}" presName="node" presStyleLbl="revTx" presStyleIdx="7" presStyleCnt="8" custScaleX="147697">
        <dgm:presLayoutVars>
          <dgm:bulletEnabled val="1"/>
        </dgm:presLayoutVars>
      </dgm:prSet>
      <dgm:spPr/>
      <dgm:t>
        <a:bodyPr/>
        <a:lstStyle/>
        <a:p>
          <a:endParaRPr lang="en-GB"/>
        </a:p>
      </dgm:t>
    </dgm:pt>
    <dgm:pt modelId="{2FDA54A9-462F-4091-9C8C-7A776B940EC2}" type="pres">
      <dgm:prSet presAssocID="{1803A005-C97B-4638-B6EC-3D6EEFF472E8}" presName="sibTrans" presStyleLbl="node1" presStyleIdx="7" presStyleCnt="8"/>
      <dgm:spPr/>
      <dgm:t>
        <a:bodyPr/>
        <a:lstStyle/>
        <a:p>
          <a:endParaRPr lang="en-GB"/>
        </a:p>
      </dgm:t>
    </dgm:pt>
  </dgm:ptLst>
  <dgm:cxnLst>
    <dgm:cxn modelId="{64BF2E45-34D1-4548-9A51-36A281F1FFCF}" type="presOf" srcId="{5FDACCB0-3BF1-4BF3-BB6B-0FA4870357C3}" destId="{5F4E8063-0F1B-4E5D-8154-D1C2838F7E51}" srcOrd="0" destOrd="0" presId="urn:microsoft.com/office/officeart/2005/8/layout/cycle1"/>
    <dgm:cxn modelId="{F65734CD-32A2-4BFE-ADE3-B966AE0B1A29}" type="presOf" srcId="{243BEE28-7F3C-4322-BDC4-16DAC5C76503}" destId="{29AB7F5B-690D-433E-8246-B1A479DB7B78}" srcOrd="0" destOrd="0" presId="urn:microsoft.com/office/officeart/2005/8/layout/cycle1"/>
    <dgm:cxn modelId="{6E62EB64-AC67-41D4-A22C-D61C0F7C17F7}" srcId="{B48C3C17-7739-4C72-8FFC-3D41697BF3AA}" destId="{F2CC5672-515A-4CBE-9541-955B38907483}" srcOrd="5" destOrd="0" parTransId="{FC90C1FD-BF33-4EDA-A714-D1AFA6F8632F}" sibTransId="{88210306-0E9E-4A98-928A-1817E7AA1E6B}"/>
    <dgm:cxn modelId="{273CA7D7-E80B-4E9A-9A99-B682014398D2}" type="presOf" srcId="{1803A005-C97B-4638-B6EC-3D6EEFF472E8}" destId="{2FDA54A9-462F-4091-9C8C-7A776B940EC2}" srcOrd="0" destOrd="0" presId="urn:microsoft.com/office/officeart/2005/8/layout/cycle1"/>
    <dgm:cxn modelId="{A331146B-A606-4DCA-8EE8-48A3D476CFAB}" srcId="{B48C3C17-7739-4C72-8FFC-3D41697BF3AA}" destId="{087D24EB-1BD7-4973-979E-BBAACCB5E770}" srcOrd="0" destOrd="0" parTransId="{0195C141-4381-4B9F-B5F2-0FDF6966DF79}" sibTransId="{426DB58F-7239-43A3-AF93-34259A3644E5}"/>
    <dgm:cxn modelId="{EB079328-853C-4DC8-9CAD-4A20F8FDA733}" type="presOf" srcId="{E6DCC666-4129-499A-BCAF-66834F3F2FF5}" destId="{6CDAFF40-F5EC-4B14-832B-77BEAA5A16B5}" srcOrd="0" destOrd="0" presId="urn:microsoft.com/office/officeart/2005/8/layout/cycle1"/>
    <dgm:cxn modelId="{982302D7-ED37-4E2D-A656-B8A5C3E30F61}" type="presOf" srcId="{98C6850C-2657-4B07-B303-5105740F7FE0}" destId="{B5A29408-A5C0-44E8-9218-161969C60DF3}" srcOrd="0" destOrd="0" presId="urn:microsoft.com/office/officeart/2005/8/layout/cycle1"/>
    <dgm:cxn modelId="{9BE04F57-7644-48F9-9528-BC77F0019D8B}" type="presOf" srcId="{4F4A1B10-2B64-4E7B-A239-91260628DBDA}" destId="{862F8398-CD05-4190-970A-0211A3EEF501}" srcOrd="0" destOrd="0" presId="urn:microsoft.com/office/officeart/2005/8/layout/cycle1"/>
    <dgm:cxn modelId="{F18FB45F-5C3A-4010-9709-4B6373995FF8}" type="presOf" srcId="{426DB58F-7239-43A3-AF93-34259A3644E5}" destId="{0BE4F9F1-F7F5-49A1-9D60-541BAFBDD07D}" srcOrd="0" destOrd="0" presId="urn:microsoft.com/office/officeart/2005/8/layout/cycle1"/>
    <dgm:cxn modelId="{8A698CB6-BCED-47CB-A366-38A4FFD9A74E}" srcId="{B48C3C17-7739-4C72-8FFC-3D41697BF3AA}" destId="{243BEE28-7F3C-4322-BDC4-16DAC5C76503}" srcOrd="6" destOrd="0" parTransId="{E0572892-8CF3-4622-8518-10055B413FAE}" sibTransId="{E6DCC666-4129-499A-BCAF-66834F3F2FF5}"/>
    <dgm:cxn modelId="{2DE591EF-755D-4A14-A922-373A858FDE80}" type="presOf" srcId="{F311B15C-3F54-4DB8-A2D8-CF9D66707284}" destId="{B51B7E5A-E5F6-40C2-B337-82C3225575A4}" srcOrd="0" destOrd="0" presId="urn:microsoft.com/office/officeart/2005/8/layout/cycle1"/>
    <dgm:cxn modelId="{D5C58E8A-A811-40F5-A37B-37C23AF30A11}" type="presOf" srcId="{22479D1F-AD14-45D4-8D21-A7E7FE8E3FD3}" destId="{2B94D629-8B23-41D1-BA99-393785F71029}" srcOrd="0" destOrd="0" presId="urn:microsoft.com/office/officeart/2005/8/layout/cycle1"/>
    <dgm:cxn modelId="{F94928B6-974E-4924-A2D3-71D624C2E382}" srcId="{B48C3C17-7739-4C72-8FFC-3D41697BF3AA}" destId="{98C6850C-2657-4B07-B303-5105740F7FE0}" srcOrd="1" destOrd="0" parTransId="{EF8C0898-87F9-45E6-8E31-49061F272046}" sibTransId="{4F4A1B10-2B64-4E7B-A239-91260628DBDA}"/>
    <dgm:cxn modelId="{AD4D7E9C-9108-4106-BE95-FC899ED74C2F}" type="presOf" srcId="{087D24EB-1BD7-4973-979E-BBAACCB5E770}" destId="{9436D079-85CD-467C-A401-73D1EACEF410}" srcOrd="0" destOrd="0" presId="urn:microsoft.com/office/officeart/2005/8/layout/cycle1"/>
    <dgm:cxn modelId="{84856DE6-511F-4A4E-A715-4AD2AD46ED7C}" srcId="{B48C3C17-7739-4C72-8FFC-3D41697BF3AA}" destId="{5FDACCB0-3BF1-4BF3-BB6B-0FA4870357C3}" srcOrd="4" destOrd="0" parTransId="{767F595C-3235-4F52-96C7-6FA19B9AF1F4}" sibTransId="{0B47E3BE-EDB6-450C-8B28-4F1BCE567C47}"/>
    <dgm:cxn modelId="{89A1F73B-CC82-4C4D-882F-6B57793247FC}" srcId="{B48C3C17-7739-4C72-8FFC-3D41697BF3AA}" destId="{227A152D-D31C-49A5-BCB4-AA3A0ADEC4BE}" srcOrd="2" destOrd="0" parTransId="{681F563F-7585-45AC-901D-15D66F327C9A}" sibTransId="{6D26430B-AF22-4994-9A88-F8B33D61B932}"/>
    <dgm:cxn modelId="{C23BC816-B244-48B6-B9C8-34471A20D2B3}" type="presOf" srcId="{227A152D-D31C-49A5-BCB4-AA3A0ADEC4BE}" destId="{90923CF2-2414-47AA-994A-81497085B3BA}" srcOrd="0" destOrd="0" presId="urn:microsoft.com/office/officeart/2005/8/layout/cycle1"/>
    <dgm:cxn modelId="{C6C3CBDD-B428-479A-A91A-2001EB6CB691}" srcId="{B48C3C17-7739-4C72-8FFC-3D41697BF3AA}" destId="{F311B15C-3F54-4DB8-A2D8-CF9D66707284}" srcOrd="7" destOrd="0" parTransId="{B9BDAB69-2196-4881-8E20-B152A1E67A24}" sibTransId="{1803A005-C97B-4638-B6EC-3D6EEFF472E8}"/>
    <dgm:cxn modelId="{26F3D800-4A0C-4632-A8A2-A508EFE27A78}" type="presOf" srcId="{B48C3C17-7739-4C72-8FFC-3D41697BF3AA}" destId="{865DCD06-3FC2-47F1-9139-9BAB105F936B}" srcOrd="0" destOrd="0" presId="urn:microsoft.com/office/officeart/2005/8/layout/cycle1"/>
    <dgm:cxn modelId="{5F3A5906-E6D1-40B7-A4EB-FE2BC1B0A579}" type="presOf" srcId="{0B47E3BE-EDB6-450C-8B28-4F1BCE567C47}" destId="{2AD79FFB-4832-48B9-8AE0-54F93EAA03F4}" srcOrd="0" destOrd="0" presId="urn:microsoft.com/office/officeart/2005/8/layout/cycle1"/>
    <dgm:cxn modelId="{3A140AB0-512D-4AD0-931C-232890054A1F}" type="presOf" srcId="{6D26430B-AF22-4994-9A88-F8B33D61B932}" destId="{341DAE10-84DC-45C6-8FD9-1EE7565B21C1}" srcOrd="0" destOrd="0" presId="urn:microsoft.com/office/officeart/2005/8/layout/cycle1"/>
    <dgm:cxn modelId="{7A4413A5-C29E-4B54-8472-984A43506DF8}" type="presOf" srcId="{F2CC5672-515A-4CBE-9541-955B38907483}" destId="{985E362E-69BB-47E5-AA70-1278F522E151}" srcOrd="0" destOrd="0" presId="urn:microsoft.com/office/officeart/2005/8/layout/cycle1"/>
    <dgm:cxn modelId="{8D5739C7-97F0-4C63-8460-EC7859CE29BC}" type="presOf" srcId="{D4FD8AE0-B4E9-4B46-854A-1BC4957BD2BE}" destId="{8775E7C3-8A70-45F5-B34E-27E4696736AE}" srcOrd="0" destOrd="0" presId="urn:microsoft.com/office/officeart/2005/8/layout/cycle1"/>
    <dgm:cxn modelId="{C306E464-BA74-45A2-9F2A-EE296D7975DF}" srcId="{B48C3C17-7739-4C72-8FFC-3D41697BF3AA}" destId="{22479D1F-AD14-45D4-8D21-A7E7FE8E3FD3}" srcOrd="3" destOrd="0" parTransId="{8A9EBC4B-81EA-44BE-85B8-078550C4DE4B}" sibTransId="{D4FD8AE0-B4E9-4B46-854A-1BC4957BD2BE}"/>
    <dgm:cxn modelId="{2DD7A718-2659-45D3-9A78-7A545CD9BD70}" type="presOf" srcId="{88210306-0E9E-4A98-928A-1817E7AA1E6B}" destId="{B93694B9-242D-423F-B8E3-2699A66C47D1}" srcOrd="0" destOrd="0" presId="urn:microsoft.com/office/officeart/2005/8/layout/cycle1"/>
    <dgm:cxn modelId="{D9CED38A-896A-4D90-95DB-BCCE69B09F70}" type="presParOf" srcId="{865DCD06-3FC2-47F1-9139-9BAB105F936B}" destId="{F1CC218B-D551-4058-97DA-652F3C250DEE}" srcOrd="0" destOrd="0" presId="urn:microsoft.com/office/officeart/2005/8/layout/cycle1"/>
    <dgm:cxn modelId="{B90FAD15-60D2-4112-BEC8-217835657E43}" type="presParOf" srcId="{865DCD06-3FC2-47F1-9139-9BAB105F936B}" destId="{9436D079-85CD-467C-A401-73D1EACEF410}" srcOrd="1" destOrd="0" presId="urn:microsoft.com/office/officeart/2005/8/layout/cycle1"/>
    <dgm:cxn modelId="{B3CE3CA5-2830-4637-8488-FA53078E87DF}" type="presParOf" srcId="{865DCD06-3FC2-47F1-9139-9BAB105F936B}" destId="{0BE4F9F1-F7F5-49A1-9D60-541BAFBDD07D}" srcOrd="2" destOrd="0" presId="urn:microsoft.com/office/officeart/2005/8/layout/cycle1"/>
    <dgm:cxn modelId="{21F3D11C-E326-4887-8990-002C6C6C296A}" type="presParOf" srcId="{865DCD06-3FC2-47F1-9139-9BAB105F936B}" destId="{08B021FB-4045-442F-84AE-2479FE49C576}" srcOrd="3" destOrd="0" presId="urn:microsoft.com/office/officeart/2005/8/layout/cycle1"/>
    <dgm:cxn modelId="{9655265D-9D8A-496F-A515-D7511CB269D6}" type="presParOf" srcId="{865DCD06-3FC2-47F1-9139-9BAB105F936B}" destId="{B5A29408-A5C0-44E8-9218-161969C60DF3}" srcOrd="4" destOrd="0" presId="urn:microsoft.com/office/officeart/2005/8/layout/cycle1"/>
    <dgm:cxn modelId="{07CF36C0-C975-4990-AE4C-3CD1118E5F61}" type="presParOf" srcId="{865DCD06-3FC2-47F1-9139-9BAB105F936B}" destId="{862F8398-CD05-4190-970A-0211A3EEF501}" srcOrd="5" destOrd="0" presId="urn:microsoft.com/office/officeart/2005/8/layout/cycle1"/>
    <dgm:cxn modelId="{96001ED8-AE02-4EBF-B049-2F2C040A657B}" type="presParOf" srcId="{865DCD06-3FC2-47F1-9139-9BAB105F936B}" destId="{3F7BA719-D4C0-4F85-A4FB-D78482D11777}" srcOrd="6" destOrd="0" presId="urn:microsoft.com/office/officeart/2005/8/layout/cycle1"/>
    <dgm:cxn modelId="{5B3F0676-CAD2-43D4-96F9-602AA59F6AE9}" type="presParOf" srcId="{865DCD06-3FC2-47F1-9139-9BAB105F936B}" destId="{90923CF2-2414-47AA-994A-81497085B3BA}" srcOrd="7" destOrd="0" presId="urn:microsoft.com/office/officeart/2005/8/layout/cycle1"/>
    <dgm:cxn modelId="{C6CA34DA-A7D2-4A18-BF71-0667DFB5E64F}" type="presParOf" srcId="{865DCD06-3FC2-47F1-9139-9BAB105F936B}" destId="{341DAE10-84DC-45C6-8FD9-1EE7565B21C1}" srcOrd="8" destOrd="0" presId="urn:microsoft.com/office/officeart/2005/8/layout/cycle1"/>
    <dgm:cxn modelId="{F1BC4C4E-047A-4D4D-94C0-C68AFBB261C7}" type="presParOf" srcId="{865DCD06-3FC2-47F1-9139-9BAB105F936B}" destId="{C51AF8D2-D30A-4ABD-AC33-03FF709C6B96}" srcOrd="9" destOrd="0" presId="urn:microsoft.com/office/officeart/2005/8/layout/cycle1"/>
    <dgm:cxn modelId="{E717EC4F-F480-44A2-8E8E-AE9AA6092875}" type="presParOf" srcId="{865DCD06-3FC2-47F1-9139-9BAB105F936B}" destId="{2B94D629-8B23-41D1-BA99-393785F71029}" srcOrd="10" destOrd="0" presId="urn:microsoft.com/office/officeart/2005/8/layout/cycle1"/>
    <dgm:cxn modelId="{4769302B-42E2-43BE-A387-7EE51AD5DBE3}" type="presParOf" srcId="{865DCD06-3FC2-47F1-9139-9BAB105F936B}" destId="{8775E7C3-8A70-45F5-B34E-27E4696736AE}" srcOrd="11" destOrd="0" presId="urn:microsoft.com/office/officeart/2005/8/layout/cycle1"/>
    <dgm:cxn modelId="{946E9CA1-2DDE-4A95-96BE-BD8017176E49}" type="presParOf" srcId="{865DCD06-3FC2-47F1-9139-9BAB105F936B}" destId="{2537EB0C-5E3E-4B44-9C45-5F17C28FEB33}" srcOrd="12" destOrd="0" presId="urn:microsoft.com/office/officeart/2005/8/layout/cycle1"/>
    <dgm:cxn modelId="{06B1A01F-86E7-44ED-B45E-66342FF975B0}" type="presParOf" srcId="{865DCD06-3FC2-47F1-9139-9BAB105F936B}" destId="{5F4E8063-0F1B-4E5D-8154-D1C2838F7E51}" srcOrd="13" destOrd="0" presId="urn:microsoft.com/office/officeart/2005/8/layout/cycle1"/>
    <dgm:cxn modelId="{098402E4-0498-4F6E-A671-6509ABA3C5E3}" type="presParOf" srcId="{865DCD06-3FC2-47F1-9139-9BAB105F936B}" destId="{2AD79FFB-4832-48B9-8AE0-54F93EAA03F4}" srcOrd="14" destOrd="0" presId="urn:microsoft.com/office/officeart/2005/8/layout/cycle1"/>
    <dgm:cxn modelId="{71F6F4A4-E222-4D08-BA79-1BCA75C31AF2}" type="presParOf" srcId="{865DCD06-3FC2-47F1-9139-9BAB105F936B}" destId="{3022BED7-CF10-4F9D-88A4-2B4D979C6B1B}" srcOrd="15" destOrd="0" presId="urn:microsoft.com/office/officeart/2005/8/layout/cycle1"/>
    <dgm:cxn modelId="{270D8DA0-503D-446B-840F-12267B450D38}" type="presParOf" srcId="{865DCD06-3FC2-47F1-9139-9BAB105F936B}" destId="{985E362E-69BB-47E5-AA70-1278F522E151}" srcOrd="16" destOrd="0" presId="urn:microsoft.com/office/officeart/2005/8/layout/cycle1"/>
    <dgm:cxn modelId="{6772C83E-1B1C-4801-9B01-2FEFD8BC047B}" type="presParOf" srcId="{865DCD06-3FC2-47F1-9139-9BAB105F936B}" destId="{B93694B9-242D-423F-B8E3-2699A66C47D1}" srcOrd="17" destOrd="0" presId="urn:microsoft.com/office/officeart/2005/8/layout/cycle1"/>
    <dgm:cxn modelId="{9A0DC4C8-126B-4A54-93E5-614FA2188920}" type="presParOf" srcId="{865DCD06-3FC2-47F1-9139-9BAB105F936B}" destId="{10B0A7CD-30DF-4672-9F99-EC58D7197031}" srcOrd="18" destOrd="0" presId="urn:microsoft.com/office/officeart/2005/8/layout/cycle1"/>
    <dgm:cxn modelId="{6D260750-173D-4FD1-AFDD-689ABFEFDF9A}" type="presParOf" srcId="{865DCD06-3FC2-47F1-9139-9BAB105F936B}" destId="{29AB7F5B-690D-433E-8246-B1A479DB7B78}" srcOrd="19" destOrd="0" presId="urn:microsoft.com/office/officeart/2005/8/layout/cycle1"/>
    <dgm:cxn modelId="{748AACA7-D956-460A-9618-A0DF589AA74D}" type="presParOf" srcId="{865DCD06-3FC2-47F1-9139-9BAB105F936B}" destId="{6CDAFF40-F5EC-4B14-832B-77BEAA5A16B5}" srcOrd="20" destOrd="0" presId="urn:microsoft.com/office/officeart/2005/8/layout/cycle1"/>
    <dgm:cxn modelId="{E7C01176-F94B-497E-82D5-0E1099B0C78A}" type="presParOf" srcId="{865DCD06-3FC2-47F1-9139-9BAB105F936B}" destId="{0F4828DE-B3AF-45E2-BBAD-F1D820A9C0EF}" srcOrd="21" destOrd="0" presId="urn:microsoft.com/office/officeart/2005/8/layout/cycle1"/>
    <dgm:cxn modelId="{0D7EC13C-CD39-404E-B8EF-46EDFFCCD4D3}" type="presParOf" srcId="{865DCD06-3FC2-47F1-9139-9BAB105F936B}" destId="{B51B7E5A-E5F6-40C2-B337-82C3225575A4}" srcOrd="22" destOrd="0" presId="urn:microsoft.com/office/officeart/2005/8/layout/cycle1"/>
    <dgm:cxn modelId="{C49CBE4E-488F-44D0-BE28-BD0AA7087E82}" type="presParOf" srcId="{865DCD06-3FC2-47F1-9139-9BAB105F936B}" destId="{2FDA54A9-462F-4091-9C8C-7A776B940EC2}"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D079-85CD-467C-A401-73D1EACEF410}">
      <dsp:nvSpPr>
        <dsp:cNvPr id="0" name=""/>
        <dsp:cNvSpPr/>
      </dsp:nvSpPr>
      <dsp:spPr>
        <a:xfrm>
          <a:off x="3232915" y="1012"/>
          <a:ext cx="1231580" cy="705445"/>
        </a:xfrm>
        <a:prstGeom prst="rect">
          <a:avLst/>
        </a:prstGeom>
        <a:gradFill rotWithShape="1">
          <a:gsLst>
            <a:gs pos="0">
              <a:schemeClr val="accent3">
                <a:tint val="1000"/>
                <a:satMod val="255000"/>
              </a:schemeClr>
            </a:gs>
            <a:gs pos="55000">
              <a:schemeClr val="accent3">
                <a:tint val="12000"/>
                <a:satMod val="255000"/>
              </a:schemeClr>
            </a:gs>
            <a:gs pos="100000">
              <a:schemeClr val="accent3">
                <a:tint val="45000"/>
                <a:satMod val="250000"/>
              </a:schemeClr>
            </a:gs>
          </a:gsLst>
          <a:path path="circle">
            <a:fillToRect l="-40000" t="-90000" r="140000" b="190000"/>
          </a:path>
        </a:gradFill>
        <a:ln w="9525" cap="flat" cmpd="sng" algn="ctr">
          <a:solidFill>
            <a:schemeClr val="accent3"/>
          </a:solidFill>
          <a:prstDash val="solid"/>
        </a:ln>
        <a:effectLst>
          <a:outerShdw blurRad="51500" dist="25400" dir="5400000" rotWithShape="0">
            <a:srgbClr val="000000">
              <a:alpha val="40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Research Questions</a:t>
          </a:r>
          <a:endParaRPr lang="en-GB" sz="1600" b="1" kern="1200" dirty="0">
            <a:solidFill>
              <a:srgbClr val="000000"/>
            </a:solidFill>
          </a:endParaRPr>
        </a:p>
      </dsp:txBody>
      <dsp:txXfrm>
        <a:off x="3232915" y="1012"/>
        <a:ext cx="1231580" cy="705445"/>
      </dsp:txXfrm>
    </dsp:sp>
    <dsp:sp modelId="{0BE4F9F1-F7F5-49A1-9D60-541BAFBDD07D}">
      <dsp:nvSpPr>
        <dsp:cNvPr id="0" name=""/>
        <dsp:cNvSpPr/>
      </dsp:nvSpPr>
      <dsp:spPr>
        <a:xfrm>
          <a:off x="1187978" y="66433"/>
          <a:ext cx="3931133" cy="3931133"/>
        </a:xfrm>
        <a:prstGeom prst="circularArrow">
          <a:avLst>
            <a:gd name="adj1" fmla="val 3499"/>
            <a:gd name="adj2" fmla="val 216979"/>
            <a:gd name="adj3" fmla="val 19269238"/>
            <a:gd name="adj4" fmla="val 18788291"/>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B5A29408-A5C0-44E8-9218-161969C60DF3}">
      <dsp:nvSpPr>
        <dsp:cNvPr id="0" name=""/>
        <dsp:cNvSpPr/>
      </dsp:nvSpPr>
      <dsp:spPr>
        <a:xfrm>
          <a:off x="4248474" y="984117"/>
          <a:ext cx="1166672" cy="705445"/>
        </a:xfrm>
        <a:prstGeom prst="rect">
          <a:avLst/>
        </a:prstGeom>
        <a:gradFill rotWithShape="1">
          <a:gsLst>
            <a:gs pos="0">
              <a:schemeClr val="accent3">
                <a:tint val="1000"/>
                <a:satMod val="255000"/>
              </a:schemeClr>
            </a:gs>
            <a:gs pos="55000">
              <a:schemeClr val="accent3">
                <a:tint val="12000"/>
                <a:satMod val="255000"/>
              </a:schemeClr>
            </a:gs>
            <a:gs pos="100000">
              <a:schemeClr val="accent3">
                <a:tint val="45000"/>
                <a:satMod val="250000"/>
              </a:schemeClr>
            </a:gs>
          </a:gsLst>
          <a:path path="circle">
            <a:fillToRect l="-40000" t="-90000" r="140000" b="190000"/>
          </a:path>
        </a:gradFill>
        <a:ln w="9525" cap="flat" cmpd="sng" algn="ctr">
          <a:solidFill>
            <a:schemeClr val="accent3"/>
          </a:solidFill>
          <a:prstDash val="solid"/>
        </a:ln>
        <a:effectLst>
          <a:outerShdw blurRad="51500" dist="25400" dir="5400000" rotWithShape="0">
            <a:srgbClr val="000000">
              <a:alpha val="40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Research Design</a:t>
          </a:r>
          <a:endParaRPr lang="en-GB" sz="1600" b="1" kern="1200" dirty="0">
            <a:solidFill>
              <a:srgbClr val="000000"/>
            </a:solidFill>
          </a:endParaRPr>
        </a:p>
      </dsp:txBody>
      <dsp:txXfrm>
        <a:off x="4248474" y="984117"/>
        <a:ext cx="1166672" cy="705445"/>
      </dsp:txXfrm>
    </dsp:sp>
    <dsp:sp modelId="{862F8398-CD05-4190-970A-0211A3EEF501}">
      <dsp:nvSpPr>
        <dsp:cNvPr id="0" name=""/>
        <dsp:cNvSpPr/>
      </dsp:nvSpPr>
      <dsp:spPr>
        <a:xfrm>
          <a:off x="1187978" y="66433"/>
          <a:ext cx="3931133" cy="3931133"/>
        </a:xfrm>
        <a:prstGeom prst="circularArrow">
          <a:avLst>
            <a:gd name="adj1" fmla="val 3499"/>
            <a:gd name="adj2" fmla="val 216979"/>
            <a:gd name="adj3" fmla="val 434974"/>
            <a:gd name="adj4" fmla="val 20948047"/>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90923CF2-2414-47AA-994A-81497085B3BA}">
      <dsp:nvSpPr>
        <dsp:cNvPr id="0" name=""/>
        <dsp:cNvSpPr/>
      </dsp:nvSpPr>
      <dsp:spPr>
        <a:xfrm>
          <a:off x="4183255" y="2374437"/>
          <a:ext cx="1297109" cy="705445"/>
        </a:xfrm>
        <a:prstGeom prst="rect">
          <a:avLst/>
        </a:prstGeom>
        <a:gradFill rotWithShape="1">
          <a:gsLst>
            <a:gs pos="0">
              <a:schemeClr val="accent3">
                <a:tint val="1000"/>
                <a:satMod val="255000"/>
              </a:schemeClr>
            </a:gs>
            <a:gs pos="55000">
              <a:schemeClr val="accent3">
                <a:tint val="12000"/>
                <a:satMod val="255000"/>
              </a:schemeClr>
            </a:gs>
            <a:gs pos="100000">
              <a:schemeClr val="accent3">
                <a:tint val="45000"/>
                <a:satMod val="250000"/>
              </a:schemeClr>
            </a:gs>
          </a:gsLst>
          <a:path path="circle">
            <a:fillToRect l="-40000" t="-90000" r="140000" b="190000"/>
          </a:path>
        </a:gradFill>
        <a:ln w="9525" cap="flat" cmpd="sng" algn="ctr">
          <a:solidFill>
            <a:schemeClr val="accent3"/>
          </a:solidFill>
          <a:prstDash val="solid"/>
        </a:ln>
        <a:effectLst>
          <a:outerShdw blurRad="51500" dist="25400" dir="5400000" rotWithShape="0">
            <a:srgbClr val="000000">
              <a:alpha val="40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Identifying Measures</a:t>
          </a:r>
          <a:endParaRPr lang="en-GB" sz="1600" b="1" kern="1200" dirty="0">
            <a:solidFill>
              <a:srgbClr val="000000"/>
            </a:solidFill>
          </a:endParaRPr>
        </a:p>
      </dsp:txBody>
      <dsp:txXfrm>
        <a:off x="4183255" y="2374437"/>
        <a:ext cx="1297109" cy="705445"/>
      </dsp:txXfrm>
    </dsp:sp>
    <dsp:sp modelId="{341DAE10-84DC-45C6-8FD9-1EE7565B21C1}">
      <dsp:nvSpPr>
        <dsp:cNvPr id="0" name=""/>
        <dsp:cNvSpPr/>
      </dsp:nvSpPr>
      <dsp:spPr>
        <a:xfrm>
          <a:off x="1187978" y="66433"/>
          <a:ext cx="3931133" cy="3931133"/>
        </a:xfrm>
        <a:prstGeom prst="circularArrow">
          <a:avLst>
            <a:gd name="adj1" fmla="val 3499"/>
            <a:gd name="adj2" fmla="val 216979"/>
            <a:gd name="adj3" fmla="val 2594731"/>
            <a:gd name="adj4" fmla="val 2113783"/>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2B94D629-8B23-41D1-BA99-393785F71029}">
      <dsp:nvSpPr>
        <dsp:cNvPr id="0" name=""/>
        <dsp:cNvSpPr/>
      </dsp:nvSpPr>
      <dsp:spPr>
        <a:xfrm>
          <a:off x="3160906" y="3357542"/>
          <a:ext cx="1375597" cy="705445"/>
        </a:xfrm>
        <a:prstGeom prst="rect">
          <a:avLst/>
        </a:prstGeom>
        <a:gradFill rotWithShape="1">
          <a:gsLst>
            <a:gs pos="0">
              <a:schemeClr val="accent3">
                <a:tint val="1000"/>
                <a:satMod val="255000"/>
              </a:schemeClr>
            </a:gs>
            <a:gs pos="55000">
              <a:schemeClr val="accent3">
                <a:tint val="12000"/>
                <a:satMod val="255000"/>
              </a:schemeClr>
            </a:gs>
            <a:gs pos="100000">
              <a:schemeClr val="accent3">
                <a:tint val="45000"/>
                <a:satMod val="250000"/>
              </a:schemeClr>
            </a:gs>
          </a:gsLst>
          <a:path path="circle">
            <a:fillToRect l="-40000" t="-90000" r="140000" b="190000"/>
          </a:path>
        </a:gradFill>
        <a:ln w="9525" cap="flat" cmpd="sng" algn="ctr">
          <a:solidFill>
            <a:schemeClr val="accent3"/>
          </a:solidFill>
          <a:prstDash val="solid"/>
        </a:ln>
        <a:effectLst>
          <a:outerShdw blurRad="51500" dist="25400" dir="5400000" rotWithShape="0">
            <a:srgbClr val="000000">
              <a:alpha val="40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Identifying  Samples</a:t>
          </a:r>
          <a:endParaRPr lang="en-GB" sz="1600" b="1" kern="1200" dirty="0">
            <a:solidFill>
              <a:srgbClr val="000000"/>
            </a:solidFill>
          </a:endParaRPr>
        </a:p>
      </dsp:txBody>
      <dsp:txXfrm>
        <a:off x="3160906" y="3357542"/>
        <a:ext cx="1375597" cy="705445"/>
      </dsp:txXfrm>
    </dsp:sp>
    <dsp:sp modelId="{8775E7C3-8A70-45F5-B34E-27E4696736AE}">
      <dsp:nvSpPr>
        <dsp:cNvPr id="0" name=""/>
        <dsp:cNvSpPr/>
      </dsp:nvSpPr>
      <dsp:spPr>
        <a:xfrm>
          <a:off x="944886" y="83766"/>
          <a:ext cx="3931133" cy="3931133"/>
        </a:xfrm>
        <a:prstGeom prst="circularArrow">
          <a:avLst>
            <a:gd name="adj1" fmla="val 3499"/>
            <a:gd name="adj2" fmla="val 216979"/>
            <a:gd name="adj3" fmla="val 5116621"/>
            <a:gd name="adj4" fmla="val 4924509"/>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5F4E8063-0F1B-4E5D-8154-D1C2838F7E51}">
      <dsp:nvSpPr>
        <dsp:cNvPr id="0" name=""/>
        <dsp:cNvSpPr/>
      </dsp:nvSpPr>
      <dsp:spPr>
        <a:xfrm>
          <a:off x="1827215" y="3357542"/>
          <a:ext cx="1118321" cy="705445"/>
        </a:xfrm>
        <a:prstGeom prst="rect">
          <a:avLst/>
        </a:prstGeom>
        <a:gradFill rotWithShape="1">
          <a:gsLst>
            <a:gs pos="0">
              <a:schemeClr val="accent2">
                <a:tint val="1000"/>
                <a:satMod val="255000"/>
              </a:schemeClr>
            </a:gs>
            <a:gs pos="55000">
              <a:schemeClr val="accent2">
                <a:tint val="12000"/>
                <a:satMod val="255000"/>
              </a:schemeClr>
            </a:gs>
            <a:gs pos="100000">
              <a:schemeClr val="accent2">
                <a:tint val="45000"/>
                <a:satMod val="250000"/>
              </a:schemeClr>
            </a:gs>
          </a:gsLst>
          <a:path path="circle">
            <a:fillToRect l="-40000" t="-90000" r="140000" b="190000"/>
          </a:path>
        </a:gradFill>
        <a:ln w="9525" cap="flat" cmpd="sng" algn="ctr">
          <a:solidFill>
            <a:schemeClr val="accent2"/>
          </a:solidFill>
          <a:prstDash val="solid"/>
        </a:ln>
        <a:effectLst>
          <a:outerShdw blurRad="51500" dist="25400" dir="5400000" rotWithShape="0">
            <a:srgbClr val="000000">
              <a:alpha val="40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Data Collection</a:t>
          </a:r>
          <a:endParaRPr lang="en-GB" sz="1600" b="1" kern="1200" dirty="0">
            <a:solidFill>
              <a:srgbClr val="000000"/>
            </a:solidFill>
          </a:endParaRPr>
        </a:p>
      </dsp:txBody>
      <dsp:txXfrm>
        <a:off x="1827215" y="3357542"/>
        <a:ext cx="1118321" cy="705445"/>
      </dsp:txXfrm>
    </dsp:sp>
    <dsp:sp modelId="{2AD79FFB-4832-48B9-8AE0-54F93EAA03F4}">
      <dsp:nvSpPr>
        <dsp:cNvPr id="0" name=""/>
        <dsp:cNvSpPr/>
      </dsp:nvSpPr>
      <dsp:spPr>
        <a:xfrm>
          <a:off x="1271428" y="195923"/>
          <a:ext cx="3931133" cy="3931133"/>
        </a:xfrm>
        <a:prstGeom prst="circularArrow">
          <a:avLst>
            <a:gd name="adj1" fmla="val 3499"/>
            <a:gd name="adj2" fmla="val 216979"/>
            <a:gd name="adj3" fmla="val 8760861"/>
            <a:gd name="adj4" fmla="val 8329219"/>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985E362E-69BB-47E5-AA70-1278F522E151}">
      <dsp:nvSpPr>
        <dsp:cNvPr id="0" name=""/>
        <dsp:cNvSpPr/>
      </dsp:nvSpPr>
      <dsp:spPr>
        <a:xfrm>
          <a:off x="936104" y="2374437"/>
          <a:ext cx="1078350" cy="705445"/>
        </a:xfrm>
        <a:prstGeom prst="rect">
          <a:avLst/>
        </a:prstGeom>
        <a:gradFill rotWithShape="1">
          <a:gsLst>
            <a:gs pos="0">
              <a:schemeClr val="accent4">
                <a:tint val="1000"/>
                <a:satMod val="255000"/>
              </a:schemeClr>
            </a:gs>
            <a:gs pos="55000">
              <a:schemeClr val="accent4">
                <a:tint val="12000"/>
                <a:satMod val="255000"/>
              </a:schemeClr>
            </a:gs>
            <a:gs pos="100000">
              <a:schemeClr val="accent4">
                <a:tint val="45000"/>
                <a:satMod val="250000"/>
              </a:schemeClr>
            </a:gs>
          </a:gsLst>
          <a:path path="circle">
            <a:fillToRect l="-40000" t="-90000" r="140000" b="190000"/>
          </a:path>
        </a:gradFill>
        <a:ln w="9525" cap="flat" cmpd="sng" algn="ctr">
          <a:solidFill>
            <a:schemeClr val="accent4"/>
          </a:solidFill>
          <a:prstDash val="solid"/>
        </a:ln>
        <a:effectLst>
          <a:outerShdw blurRad="51500" dist="25400" dir="5400000" rotWithShape="0">
            <a:srgbClr val="000000">
              <a:alpha val="40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Analysis</a:t>
          </a:r>
          <a:endParaRPr lang="en-GB" sz="1400" b="1" kern="1200" dirty="0">
            <a:solidFill>
              <a:srgbClr val="000000"/>
            </a:solidFill>
          </a:endParaRPr>
        </a:p>
      </dsp:txBody>
      <dsp:txXfrm>
        <a:off x="936104" y="2374437"/>
        <a:ext cx="1078350" cy="705445"/>
      </dsp:txXfrm>
    </dsp:sp>
    <dsp:sp modelId="{B93694B9-242D-423F-B8E3-2699A66C47D1}">
      <dsp:nvSpPr>
        <dsp:cNvPr id="0" name=""/>
        <dsp:cNvSpPr/>
      </dsp:nvSpPr>
      <dsp:spPr>
        <a:xfrm>
          <a:off x="1187978" y="66433"/>
          <a:ext cx="3931133" cy="3931133"/>
        </a:xfrm>
        <a:prstGeom prst="circularArrow">
          <a:avLst>
            <a:gd name="adj1" fmla="val 3499"/>
            <a:gd name="adj2" fmla="val 216979"/>
            <a:gd name="adj3" fmla="val 11234974"/>
            <a:gd name="adj4" fmla="val 10148047"/>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29AB7F5B-690D-433E-8246-B1A479DB7B78}">
      <dsp:nvSpPr>
        <dsp:cNvPr id="0" name=""/>
        <dsp:cNvSpPr/>
      </dsp:nvSpPr>
      <dsp:spPr>
        <a:xfrm>
          <a:off x="615634" y="984117"/>
          <a:ext cx="1719290" cy="705445"/>
        </a:xfrm>
        <a:prstGeom prst="rect">
          <a:avLst/>
        </a:prstGeom>
        <a:gradFill rotWithShape="1">
          <a:gsLst>
            <a:gs pos="0">
              <a:schemeClr val="accent4">
                <a:tint val="1000"/>
                <a:satMod val="255000"/>
              </a:schemeClr>
            </a:gs>
            <a:gs pos="55000">
              <a:schemeClr val="accent4">
                <a:tint val="12000"/>
                <a:satMod val="255000"/>
              </a:schemeClr>
            </a:gs>
            <a:gs pos="100000">
              <a:schemeClr val="accent4">
                <a:tint val="45000"/>
                <a:satMod val="250000"/>
              </a:schemeClr>
            </a:gs>
          </a:gsLst>
          <a:path path="circle">
            <a:fillToRect l="-40000" t="-90000" r="140000" b="190000"/>
          </a:path>
        </a:gradFill>
        <a:ln w="9525" cap="flat" cmpd="sng" algn="ctr">
          <a:solidFill>
            <a:schemeClr val="accent4"/>
          </a:solidFill>
          <a:prstDash val="solid"/>
        </a:ln>
        <a:effectLst>
          <a:outerShdw blurRad="51500" dist="25400" dir="5400000" rotWithShape="0">
            <a:srgbClr val="000000">
              <a:alpha val="40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Conclusion &amp; Interpretation</a:t>
          </a:r>
          <a:endParaRPr lang="en-GB" sz="1600" b="1" kern="1200" dirty="0">
            <a:solidFill>
              <a:srgbClr val="000000"/>
            </a:solidFill>
          </a:endParaRPr>
        </a:p>
      </dsp:txBody>
      <dsp:txXfrm>
        <a:off x="615634" y="984117"/>
        <a:ext cx="1719290" cy="705445"/>
      </dsp:txXfrm>
    </dsp:sp>
    <dsp:sp modelId="{6CDAFF40-F5EC-4B14-832B-77BEAA5A16B5}">
      <dsp:nvSpPr>
        <dsp:cNvPr id="0" name=""/>
        <dsp:cNvSpPr/>
      </dsp:nvSpPr>
      <dsp:spPr>
        <a:xfrm>
          <a:off x="1187978" y="66433"/>
          <a:ext cx="3931133" cy="3931133"/>
        </a:xfrm>
        <a:prstGeom prst="circularArrow">
          <a:avLst>
            <a:gd name="adj1" fmla="val 3499"/>
            <a:gd name="adj2" fmla="val 216979"/>
            <a:gd name="adj3" fmla="val 13461448"/>
            <a:gd name="adj4" fmla="val 12913783"/>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 modelId="{B51B7E5A-E5F6-40C2-B337-82C3225575A4}">
      <dsp:nvSpPr>
        <dsp:cNvPr id="0" name=""/>
        <dsp:cNvSpPr/>
      </dsp:nvSpPr>
      <dsp:spPr>
        <a:xfrm>
          <a:off x="1937424" y="1012"/>
          <a:ext cx="1041921" cy="705445"/>
        </a:xfrm>
        <a:prstGeom prst="rect">
          <a:avLst/>
        </a:prstGeom>
        <a:gradFill rotWithShape="1">
          <a:gsLst>
            <a:gs pos="0">
              <a:schemeClr val="accent4">
                <a:tint val="1000"/>
                <a:satMod val="255000"/>
              </a:schemeClr>
            </a:gs>
            <a:gs pos="55000">
              <a:schemeClr val="accent4">
                <a:tint val="12000"/>
                <a:satMod val="255000"/>
              </a:schemeClr>
            </a:gs>
            <a:gs pos="100000">
              <a:schemeClr val="accent4">
                <a:tint val="45000"/>
                <a:satMod val="250000"/>
              </a:schemeClr>
            </a:gs>
          </a:gsLst>
          <a:path path="circle">
            <a:fillToRect l="-40000" t="-90000" r="140000" b="190000"/>
          </a:path>
        </a:gradFill>
        <a:ln w="9525" cap="flat" cmpd="sng" algn="ctr">
          <a:solidFill>
            <a:schemeClr val="accent4"/>
          </a:solidFill>
          <a:prstDash val="solid"/>
        </a:ln>
        <a:effectLst>
          <a:outerShdw blurRad="51500" dist="25400" dir="5400000" rotWithShape="0">
            <a:srgbClr val="000000">
              <a:alpha val="40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rgbClr val="000000"/>
              </a:solidFill>
            </a:rPr>
            <a:t>Report</a:t>
          </a:r>
          <a:endParaRPr lang="en-GB" sz="1400" b="1" kern="1200" dirty="0">
            <a:solidFill>
              <a:srgbClr val="000000"/>
            </a:solidFill>
          </a:endParaRPr>
        </a:p>
      </dsp:txBody>
      <dsp:txXfrm>
        <a:off x="1937424" y="1012"/>
        <a:ext cx="1041921" cy="705445"/>
      </dsp:txXfrm>
    </dsp:sp>
    <dsp:sp modelId="{2FDA54A9-462F-4091-9C8C-7A776B940EC2}">
      <dsp:nvSpPr>
        <dsp:cNvPr id="0" name=""/>
        <dsp:cNvSpPr/>
      </dsp:nvSpPr>
      <dsp:spPr>
        <a:xfrm>
          <a:off x="1187978" y="66433"/>
          <a:ext cx="3931133" cy="3931133"/>
        </a:xfrm>
        <a:prstGeom prst="circularArrow">
          <a:avLst>
            <a:gd name="adj1" fmla="val 3499"/>
            <a:gd name="adj2" fmla="val 216979"/>
            <a:gd name="adj3" fmla="val 16133274"/>
            <a:gd name="adj4" fmla="val 15869826"/>
            <a:gd name="adj5" fmla="val 4083"/>
          </a:avLst>
        </a:prstGeom>
        <a:gradFill rotWithShape="1">
          <a:gsLst>
            <a:gs pos="0">
              <a:schemeClr val="dk1">
                <a:tint val="43000"/>
                <a:satMod val="165000"/>
              </a:schemeClr>
            </a:gs>
            <a:gs pos="55000">
              <a:schemeClr val="dk1">
                <a:tint val="83000"/>
                <a:satMod val="155000"/>
              </a:schemeClr>
            </a:gs>
            <a:gs pos="100000">
              <a:schemeClr val="dk1">
                <a:shade val="85000"/>
              </a:schemeClr>
            </a:gs>
          </a:gsLst>
          <a:path path="circle">
            <a:fillToRect l="-40000" t="-90000" r="140000" b="190000"/>
          </a:path>
        </a:gradFill>
        <a:ln>
          <a:noFill/>
        </a:ln>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dk1">
              <a:satMod val="115000"/>
            </a:schemeClr>
          </a:contourClr>
        </a:sp3d>
      </dsp:spPr>
      <dsp:style>
        <a:lnRef idx="0">
          <a:schemeClr val="dk1"/>
        </a:lnRef>
        <a:fillRef idx="3">
          <a:schemeClr val="dk1"/>
        </a:fillRef>
        <a:effectRef idx="3">
          <a:schemeClr val="dk1"/>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234375331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98096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039EFE9B-D188-4AF0-80BF-076D9312D545}" type="slidenum">
              <a:rPr lang="zh-CN" altLang="en-US"/>
              <a:pPr/>
              <a:t>12</a:t>
            </a:fld>
            <a:endParaRPr lang="en-US" altLang="zh-CN"/>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2905896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13</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3010842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14</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1736951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15</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1656192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D26339B-174C-4467-B0B1-C0A2002F7F05}" type="slidenum">
              <a:rPr lang="zh-CN" altLang="en-US"/>
              <a:pPr/>
              <a:t>18</a:t>
            </a:fld>
            <a:endParaRPr lang="en-US" altLang="zh-CN"/>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3514764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6D683B7D-BA3C-4B38-A78D-EA49B7DD947A}" type="slidenum">
              <a:rPr lang="zh-CN" altLang="en-US"/>
              <a:pPr/>
              <a:t>19</a:t>
            </a:fld>
            <a:endParaRPr lang="en-US" altLang="zh-CN"/>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1860034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46FFFB1E-9970-44FA-94D4-E14B49D6DE67}" type="slidenum">
              <a:rPr lang="zh-CN" altLang="en-US"/>
              <a:pPr/>
              <a:t>20</a:t>
            </a:fld>
            <a:endParaRPr lang="en-US" altLang="zh-CN"/>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1224255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144B4BA-D343-4262-9962-4B0748F96DBF}" type="slidenum">
              <a:rPr lang="zh-CN" altLang="en-US"/>
              <a:pPr/>
              <a:t>21</a:t>
            </a:fld>
            <a:endParaRPr lang="en-US" altLang="zh-CN"/>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zh-CN" altLang="en-US" smtClean="0"/>
          </a:p>
        </p:txBody>
      </p:sp>
    </p:spTree>
    <p:extLst>
      <p:ext uri="{BB962C8B-B14F-4D97-AF65-F5344CB8AC3E}">
        <p14:creationId xmlns:p14="http://schemas.microsoft.com/office/powerpoint/2010/main" val="941723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32</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24760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extLst>
      <p:ext uri="{BB962C8B-B14F-4D97-AF65-F5344CB8AC3E}">
        <p14:creationId xmlns:p14="http://schemas.microsoft.com/office/powerpoint/2010/main" val="1803262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497297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1093031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438685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Tree>
    <p:extLst>
      <p:ext uri="{BB962C8B-B14F-4D97-AF65-F5344CB8AC3E}">
        <p14:creationId xmlns:p14="http://schemas.microsoft.com/office/powerpoint/2010/main" val="322325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30950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396032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2392341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386949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15148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709680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smtClean="0"/>
          </a:p>
        </p:txBody>
      </p:sp>
      <p:sp>
        <p:nvSpPr>
          <p:cNvPr id="4" name="Rectangle 9"/>
          <p:cNvSpPr>
            <a:spLocks noGrp="1" noChangeArrowheads="1"/>
          </p:cNvSpPr>
          <p:nvPr>
            <p:ph type="dt" sz="half" idx="10"/>
          </p:nvPr>
        </p:nvSpPr>
        <p:spPr>
          <a:xfrm>
            <a:off x="457200" y="6422064"/>
            <a:ext cx="21336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3124200" y="6422064"/>
            <a:ext cx="28956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4198769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16997002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dirty="0" smtClean="0"/>
              <a:t>Research Methods II</a:t>
            </a:r>
            <a:endParaRPr lang="en-GB" dirty="0"/>
          </a:p>
        </p:txBody>
      </p:sp>
      <p:sp>
        <p:nvSpPr>
          <p:cNvPr id="3075" name="Rectangle 3"/>
          <p:cNvSpPr>
            <a:spLocks noGrp="1" noChangeArrowheads="1"/>
          </p:cNvSpPr>
          <p:nvPr>
            <p:ph type="subTitle" idx="1"/>
          </p:nvPr>
        </p:nvSpPr>
        <p:spPr/>
        <p:txBody>
          <a:bodyPr/>
          <a:lstStyle/>
          <a:p>
            <a:endParaRPr lang="en-GB" dirty="0" smtClean="0"/>
          </a:p>
          <a:p>
            <a:r>
              <a:rPr lang="en-GB" dirty="0" smtClean="0"/>
              <a:t>The </a:t>
            </a:r>
            <a:r>
              <a:rPr lang="en-GB" dirty="0" smtClean="0"/>
              <a:t>Research Process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smtClean="0"/>
              <a:t>What is research?</a:t>
            </a:r>
            <a:endParaRPr lang="en-US" altLang="zh-CN" smtClean="0"/>
          </a:p>
        </p:txBody>
      </p:sp>
      <p:sp>
        <p:nvSpPr>
          <p:cNvPr id="7171" name="Rectangle 3"/>
          <p:cNvSpPr>
            <a:spLocks noGrp="1" noChangeArrowheads="1"/>
          </p:cNvSpPr>
          <p:nvPr>
            <p:ph idx="1"/>
          </p:nvPr>
        </p:nvSpPr>
        <p:spPr/>
        <p:txBody>
          <a:bodyPr/>
          <a:lstStyle/>
          <a:p>
            <a:r>
              <a:rPr lang="en-GB" dirty="0" smtClean="0"/>
              <a:t>People undertake research in order to find things out in a systematic way, thereby increasing their knowledge (</a:t>
            </a:r>
            <a:r>
              <a:rPr lang="en-GB" dirty="0" err="1" smtClean="0"/>
              <a:t>Jankowicz</a:t>
            </a:r>
            <a:r>
              <a:rPr lang="en-GB" dirty="0" smtClean="0"/>
              <a:t>, 1995).</a:t>
            </a:r>
          </a:p>
          <a:p>
            <a:endParaRPr lang="en-GB" dirty="0"/>
          </a:p>
          <a:p>
            <a:r>
              <a:rPr lang="en-GB" dirty="0"/>
              <a:t>Research methodology refers to the step-by-step research process; the selection of the most efficient ways to collect, analyse and present data whilst maintaining academic rigour. </a:t>
            </a:r>
          </a:p>
          <a:p>
            <a:pPr marL="109728" indent="0">
              <a:buNone/>
            </a:pPr>
            <a:r>
              <a:rPr lang="en-GB" dirty="0" smtClean="0"/>
              <a:t> </a:t>
            </a:r>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research?</a:t>
            </a:r>
            <a:endParaRPr lang="en-GB" dirty="0"/>
          </a:p>
        </p:txBody>
      </p:sp>
      <p:sp>
        <p:nvSpPr>
          <p:cNvPr id="3" name="Content Placeholder 2"/>
          <p:cNvSpPr>
            <a:spLocks noGrp="1"/>
          </p:cNvSpPr>
          <p:nvPr>
            <p:ph idx="1"/>
          </p:nvPr>
        </p:nvSpPr>
        <p:spPr>
          <a:xfrm>
            <a:off x="457200" y="1052736"/>
            <a:ext cx="8229600" cy="1368152"/>
          </a:xfrm>
        </p:spPr>
        <p:txBody>
          <a:bodyPr>
            <a:normAutofit fontScale="85000" lnSpcReduction="20000"/>
          </a:bodyPr>
          <a:lstStyle/>
          <a:p>
            <a:r>
              <a:rPr lang="en-GB" dirty="0" smtClean="0"/>
              <a:t>Cyclical process that can be split into 3 stages</a:t>
            </a:r>
          </a:p>
          <a:p>
            <a:pPr lvl="1"/>
            <a:r>
              <a:rPr lang="en-GB" dirty="0" smtClean="0"/>
              <a:t>Planning</a:t>
            </a:r>
          </a:p>
          <a:p>
            <a:pPr lvl="1"/>
            <a:r>
              <a:rPr lang="en-GB" dirty="0" smtClean="0"/>
              <a:t>Data collection</a:t>
            </a:r>
          </a:p>
          <a:p>
            <a:pPr lvl="1"/>
            <a:r>
              <a:rPr lang="en-GB" dirty="0" smtClean="0"/>
              <a:t>Implementation</a:t>
            </a:r>
            <a:endParaRPr lang="en-GB" dirty="0"/>
          </a:p>
        </p:txBody>
      </p:sp>
      <p:graphicFrame>
        <p:nvGraphicFramePr>
          <p:cNvPr id="4" name="Diagram 3"/>
          <p:cNvGraphicFramePr/>
          <p:nvPr>
            <p:extLst>
              <p:ext uri="{D42A27DB-BD31-4B8C-83A1-F6EECF244321}">
                <p14:modId xmlns:p14="http://schemas.microsoft.com/office/powerpoint/2010/main" val="1829089857"/>
              </p:ext>
            </p:extLst>
          </p:nvPr>
        </p:nvGraphicFramePr>
        <p:xfrm>
          <a:off x="1331640" y="234888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76308" y="5805264"/>
            <a:ext cx="2207460"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smtClean="0">
                <a:solidFill>
                  <a:srgbClr val="000000"/>
                </a:solidFill>
              </a:rPr>
              <a:t>Implementation Stage</a:t>
            </a:r>
            <a:endParaRPr lang="en-GB" b="1" dirty="0">
              <a:solidFill>
                <a:srgbClr val="000000"/>
              </a:solidFill>
            </a:endParaRPr>
          </a:p>
        </p:txBody>
      </p:sp>
      <p:sp>
        <p:nvSpPr>
          <p:cNvPr id="9" name="TextBox 8"/>
          <p:cNvSpPr txBox="1"/>
          <p:nvPr/>
        </p:nvSpPr>
        <p:spPr>
          <a:xfrm>
            <a:off x="6372200" y="2348880"/>
            <a:ext cx="22074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solidFill>
                  <a:srgbClr val="000000"/>
                </a:solidFill>
              </a:rPr>
              <a:t>Planning Stage</a:t>
            </a:r>
            <a:endParaRPr lang="en-GB" b="1" dirty="0">
              <a:solidFill>
                <a:srgbClr val="000000"/>
              </a:solidFill>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GB" dirty="0" smtClean="0"/>
              <a:t>So research has a purpose…</a:t>
            </a:r>
            <a:endParaRPr lang="en-US" altLang="zh-CN" dirty="0" smtClean="0"/>
          </a:p>
        </p:txBody>
      </p:sp>
      <p:sp>
        <p:nvSpPr>
          <p:cNvPr id="9219" name="Rectangle 3"/>
          <p:cNvSpPr>
            <a:spLocks noGrp="1" noChangeArrowheads="1"/>
          </p:cNvSpPr>
          <p:nvPr>
            <p:ph idx="1"/>
          </p:nvPr>
        </p:nvSpPr>
        <p:spPr/>
        <p:txBody>
          <a:bodyPr>
            <a:normAutofit/>
          </a:bodyPr>
          <a:lstStyle/>
          <a:p>
            <a:r>
              <a:rPr lang="en-GB" dirty="0" smtClean="0"/>
              <a:t>There are three kinds of research purpose:</a:t>
            </a:r>
          </a:p>
          <a:p>
            <a:endParaRPr lang="en-GB" dirty="0" smtClean="0"/>
          </a:p>
          <a:p>
            <a:pPr lvl="1"/>
            <a:r>
              <a:rPr lang="en-GB" b="1" dirty="0" smtClean="0"/>
              <a:t>Exploratory research</a:t>
            </a:r>
          </a:p>
          <a:p>
            <a:pPr lvl="2"/>
            <a:r>
              <a:rPr lang="en-GB" dirty="0" smtClean="0"/>
              <a:t>Collecting preliminary data to help clarify or identify a problem, rather than for generating problem solutions </a:t>
            </a:r>
          </a:p>
          <a:p>
            <a:pPr marL="704088" lvl="2" indent="0">
              <a:buNone/>
            </a:pPr>
            <a:r>
              <a:rPr lang="en-GB" dirty="0" smtClean="0"/>
              <a:t> </a:t>
            </a:r>
          </a:p>
          <a:p>
            <a:pPr lvl="1"/>
            <a:r>
              <a:rPr lang="en-GB" b="1" dirty="0" smtClean="0"/>
              <a:t>Descriptive research </a:t>
            </a:r>
          </a:p>
          <a:p>
            <a:pPr lvl="2"/>
            <a:r>
              <a:rPr lang="en-GB" dirty="0" smtClean="0"/>
              <a:t>Provides a better understanding of a particular issue or problem</a:t>
            </a:r>
          </a:p>
          <a:p>
            <a:pPr lvl="2"/>
            <a:endParaRPr lang="en-GB" dirty="0" smtClean="0"/>
          </a:p>
          <a:p>
            <a:pPr lvl="1"/>
            <a:r>
              <a:rPr lang="en-GB" b="1" dirty="0" smtClean="0"/>
              <a:t>Explanatory research </a:t>
            </a:r>
          </a:p>
          <a:p>
            <a:pPr lvl="2"/>
            <a:r>
              <a:rPr lang="en-GB" dirty="0" smtClean="0"/>
              <a:t>Seeks to establish cause and effect relationships</a:t>
            </a:r>
            <a:endParaRPr lang="en-US" altLang="zh-CN"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Primary and Secondary Research</a:t>
            </a:r>
            <a:endParaRPr lang="en-US" altLang="zh-CN" dirty="0" smtClean="0"/>
          </a:p>
        </p:txBody>
      </p:sp>
      <p:sp>
        <p:nvSpPr>
          <p:cNvPr id="13315" name="Rectangle 3"/>
          <p:cNvSpPr>
            <a:spLocks noGrp="1" noChangeArrowheads="1"/>
          </p:cNvSpPr>
          <p:nvPr>
            <p:ph idx="1"/>
          </p:nvPr>
        </p:nvSpPr>
        <p:spPr/>
        <p:txBody>
          <a:bodyPr>
            <a:normAutofit/>
          </a:bodyPr>
          <a:lstStyle/>
          <a:p>
            <a:endParaRPr lang="en-GB" dirty="0" smtClean="0"/>
          </a:p>
          <a:p>
            <a:r>
              <a:rPr lang="en-GB" b="1" i="1" dirty="0" smtClean="0"/>
              <a:t>Primary research (or field research) </a:t>
            </a:r>
            <a:r>
              <a:rPr lang="en-GB" dirty="0" smtClean="0"/>
              <a:t>involves the collection of original (new) data by the researcher to address a specific problem </a:t>
            </a:r>
          </a:p>
          <a:p>
            <a:endParaRPr lang="en-GB" dirty="0" smtClean="0"/>
          </a:p>
          <a:p>
            <a:r>
              <a:rPr lang="en-GB" b="1" i="1" dirty="0" smtClean="0"/>
              <a:t>Secondary research (or desk research) </a:t>
            </a:r>
            <a:r>
              <a:rPr lang="en-GB" dirty="0" smtClean="0"/>
              <a:t>is based on data that has been collected by somebody else for some other purpose (and for this reason, it may not precisely meet the needs of the secondary user)</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smtClean="0"/>
              <a:t>Quantitative and </a:t>
            </a:r>
            <a:r>
              <a:rPr lang="en-GB" dirty="0"/>
              <a:t>Q</a:t>
            </a:r>
            <a:r>
              <a:rPr lang="en-GB" dirty="0" smtClean="0"/>
              <a:t>ualitative </a:t>
            </a:r>
            <a:r>
              <a:rPr lang="en-GB" dirty="0"/>
              <a:t>R</a:t>
            </a:r>
            <a:r>
              <a:rPr lang="en-GB" dirty="0" smtClean="0"/>
              <a:t>esearch</a:t>
            </a:r>
            <a:endParaRPr lang="en-US" altLang="zh-CN" dirty="0" smtClean="0"/>
          </a:p>
        </p:txBody>
      </p:sp>
      <p:sp>
        <p:nvSpPr>
          <p:cNvPr id="15363" name="Rectangle 3"/>
          <p:cNvSpPr>
            <a:spLocks noGrp="1" noChangeArrowheads="1"/>
          </p:cNvSpPr>
          <p:nvPr>
            <p:ph idx="1"/>
          </p:nvPr>
        </p:nvSpPr>
        <p:spPr/>
        <p:txBody>
          <a:bodyPr/>
          <a:lstStyle/>
          <a:p>
            <a:endParaRPr lang="en-GB" dirty="0" smtClean="0"/>
          </a:p>
          <a:p>
            <a:r>
              <a:rPr lang="en-GB" b="1" i="1" dirty="0" smtClean="0"/>
              <a:t>Qualitative research </a:t>
            </a:r>
            <a:r>
              <a:rPr lang="en-GB" dirty="0" smtClean="0"/>
              <a:t>involves the collection of (soft) data that are open to interpretation, for example, people’s opinions which cannot be generalised in numerical terms.</a:t>
            </a:r>
          </a:p>
          <a:p>
            <a:endParaRPr lang="en-GB" dirty="0" smtClean="0"/>
          </a:p>
          <a:p>
            <a:r>
              <a:rPr lang="en-GB" b="1" i="1" dirty="0" smtClean="0"/>
              <a:t>Quantitative research </a:t>
            </a:r>
            <a:r>
              <a:rPr lang="en-GB" dirty="0" smtClean="0"/>
              <a:t>– research that produces statistics (hard data)</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404664"/>
            <a:ext cx="8435280" cy="648072"/>
          </a:xfrm>
        </p:spPr>
        <p:txBody>
          <a:bodyPr>
            <a:normAutofit fontScale="90000"/>
          </a:bodyPr>
          <a:lstStyle/>
          <a:p>
            <a:r>
              <a:rPr lang="en-GB" dirty="0" smtClean="0"/>
              <a:t>Longitudinal and cross-sectional studies</a:t>
            </a:r>
            <a:endParaRPr lang="en-US" altLang="zh-CN" dirty="0" smtClean="0"/>
          </a:p>
        </p:txBody>
      </p:sp>
      <p:sp>
        <p:nvSpPr>
          <p:cNvPr id="16387" name="Rectangle 3"/>
          <p:cNvSpPr>
            <a:spLocks noGrp="1" noChangeArrowheads="1"/>
          </p:cNvSpPr>
          <p:nvPr>
            <p:ph idx="1"/>
          </p:nvPr>
        </p:nvSpPr>
        <p:spPr/>
        <p:txBody>
          <a:bodyPr/>
          <a:lstStyle/>
          <a:p>
            <a:endParaRPr lang="en-GB" dirty="0" smtClean="0"/>
          </a:p>
          <a:p>
            <a:r>
              <a:rPr lang="en-GB" b="1" i="1" dirty="0" smtClean="0"/>
              <a:t>Longitudinal research </a:t>
            </a:r>
            <a:r>
              <a:rPr lang="en-GB" dirty="0" smtClean="0"/>
              <a:t>extends over a substantial period of time and involves studying changes over time</a:t>
            </a:r>
          </a:p>
          <a:p>
            <a:endParaRPr lang="en-GB" dirty="0" smtClean="0"/>
          </a:p>
          <a:p>
            <a:r>
              <a:rPr lang="en-GB" b="1" i="1" dirty="0" smtClean="0"/>
              <a:t>Cross-sectional research </a:t>
            </a:r>
            <a:r>
              <a:rPr lang="en-GB" dirty="0" smtClean="0"/>
              <a:t>takes a 'snapshot' of a situation in time </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For the following three projects, decide how you would go about researching them</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8</a:t>
            </a:fld>
            <a:endParaRPr lang="en-GB"/>
          </a:p>
        </p:txBody>
      </p:sp>
    </p:spTree>
    <p:extLst>
      <p:ext uri="{BB962C8B-B14F-4D97-AF65-F5344CB8AC3E}">
        <p14:creationId xmlns:p14="http://schemas.microsoft.com/office/powerpoint/2010/main" val="5043360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dirty="0" smtClean="0"/>
              <a:t>Credibility of research findings </a:t>
            </a:r>
            <a:endParaRPr lang="en-US" altLang="zh-CN" dirty="0" smtClean="0"/>
          </a:p>
        </p:txBody>
      </p:sp>
      <p:sp>
        <p:nvSpPr>
          <p:cNvPr id="13315" name="Rectangle 3"/>
          <p:cNvSpPr>
            <a:spLocks noGrp="1" noChangeArrowheads="1"/>
          </p:cNvSpPr>
          <p:nvPr>
            <p:ph idx="1"/>
          </p:nvPr>
        </p:nvSpPr>
        <p:spPr/>
        <p:txBody>
          <a:bodyPr>
            <a:normAutofit/>
          </a:bodyPr>
          <a:lstStyle/>
          <a:p>
            <a:r>
              <a:rPr lang="en-GB" dirty="0" smtClean="0"/>
              <a:t>Research findings must be credible</a:t>
            </a:r>
          </a:p>
          <a:p>
            <a:r>
              <a:rPr lang="en-GB" dirty="0" smtClean="0"/>
              <a:t>Credibility tests </a:t>
            </a:r>
          </a:p>
          <a:p>
            <a:pPr lvl="1"/>
            <a:r>
              <a:rPr lang="en-GB" b="1" dirty="0" smtClean="0"/>
              <a:t>Reliability</a:t>
            </a:r>
            <a:r>
              <a:rPr lang="en-GB" dirty="0" smtClean="0"/>
              <a:t> </a:t>
            </a:r>
          </a:p>
          <a:p>
            <a:pPr lvl="2"/>
            <a:r>
              <a:rPr lang="en-GB" dirty="0" smtClean="0"/>
              <a:t>Will the research give the same result if run a second time? Or by a different researcher?</a:t>
            </a:r>
          </a:p>
          <a:p>
            <a:pPr lvl="1"/>
            <a:r>
              <a:rPr lang="en-GB" b="1" dirty="0" smtClean="0"/>
              <a:t>Validity</a:t>
            </a:r>
          </a:p>
          <a:p>
            <a:pPr lvl="2"/>
            <a:r>
              <a:rPr lang="en-GB" dirty="0" smtClean="0"/>
              <a:t>Is this an appropriate way to research this topic?</a:t>
            </a:r>
          </a:p>
          <a:p>
            <a:pPr lvl="2"/>
            <a:r>
              <a:rPr lang="en-GB" dirty="0" smtClean="0"/>
              <a:t>Are you asking the right questions?</a:t>
            </a:r>
          </a:p>
          <a:p>
            <a:pPr lvl="2"/>
            <a:r>
              <a:rPr lang="en-GB" dirty="0" smtClean="0"/>
              <a:t>Are you asking the right people? Or collecting the right data?</a:t>
            </a:r>
          </a:p>
          <a:p>
            <a:pPr lvl="1"/>
            <a:r>
              <a:rPr lang="en-GB" b="1" dirty="0" err="1" smtClean="0"/>
              <a:t>Generalisability</a:t>
            </a:r>
            <a:endParaRPr lang="en-GB" b="1" dirty="0" smtClean="0"/>
          </a:p>
          <a:p>
            <a:pPr lvl="2"/>
            <a:r>
              <a:rPr lang="en-GB" dirty="0" smtClean="0"/>
              <a:t>Do the results apply globally? Locally? To the same business sector?</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For each of the three projects, are the methods you’ve defined </a:t>
            </a:r>
            <a:r>
              <a:rPr lang="en-GB" b="1" dirty="0" smtClean="0"/>
              <a:t>reliable</a:t>
            </a:r>
            <a:r>
              <a:rPr lang="en-GB" dirty="0" smtClean="0"/>
              <a:t>, </a:t>
            </a:r>
            <a:r>
              <a:rPr lang="en-GB" b="1" dirty="0" smtClean="0"/>
              <a:t>valid</a:t>
            </a:r>
            <a:r>
              <a:rPr lang="en-GB" dirty="0" smtClean="0"/>
              <a:t> and </a:t>
            </a:r>
            <a:r>
              <a:rPr lang="en-GB" b="1" dirty="0" err="1" smtClean="0"/>
              <a:t>generalisable</a:t>
            </a:r>
            <a:r>
              <a:rPr lang="en-GB" dirty="0" smtClean="0"/>
              <a:t>?</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10</a:t>
            </a:fld>
            <a:endParaRPr lang="en-GB"/>
          </a:p>
        </p:txBody>
      </p:sp>
    </p:spTree>
    <p:extLst>
      <p:ext uri="{BB962C8B-B14F-4D97-AF65-F5344CB8AC3E}">
        <p14:creationId xmlns:p14="http://schemas.microsoft.com/office/powerpoint/2010/main" val="39110577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Selecting your methodology</a:t>
            </a:r>
            <a:endParaRPr lang="en-GB" dirty="0"/>
          </a:p>
        </p:txBody>
      </p:sp>
      <p:sp>
        <p:nvSpPr>
          <p:cNvPr id="6" name="Content Placeholder 5"/>
          <p:cNvSpPr>
            <a:spLocks noGrp="1"/>
          </p:cNvSpPr>
          <p:nvPr>
            <p:ph idx="1"/>
          </p:nvPr>
        </p:nvSpPr>
        <p:spPr>
          <a:xfrm>
            <a:off x="457200" y="2780928"/>
            <a:ext cx="8229600" cy="3793608"/>
          </a:xfrm>
        </p:spPr>
        <p:txBody>
          <a:bodyPr/>
          <a:lstStyle/>
          <a:p>
            <a:r>
              <a:rPr lang="en-GB" dirty="0" smtClean="0"/>
              <a:t>When deciding on a methodology you will need to select</a:t>
            </a:r>
          </a:p>
          <a:p>
            <a:pPr lvl="1"/>
            <a:r>
              <a:rPr lang="en-GB" dirty="0" smtClean="0"/>
              <a:t>A philosophy</a:t>
            </a:r>
          </a:p>
          <a:p>
            <a:pPr lvl="1"/>
            <a:r>
              <a:rPr lang="en-GB" dirty="0" smtClean="0"/>
              <a:t>An approach</a:t>
            </a:r>
          </a:p>
          <a:p>
            <a:pPr lvl="1"/>
            <a:r>
              <a:rPr lang="en-GB" dirty="0" smtClean="0"/>
              <a:t>Three strategies</a:t>
            </a:r>
          </a:p>
          <a:p>
            <a:r>
              <a:rPr lang="en-GB" dirty="0" smtClean="0"/>
              <a:t>The three strategies are required so that you can </a:t>
            </a:r>
            <a:r>
              <a:rPr lang="en-GB" i="1" dirty="0" smtClean="0"/>
              <a:t>triangulate</a:t>
            </a:r>
            <a:r>
              <a:rPr lang="en-GB" dirty="0" smtClean="0"/>
              <a:t> your results</a:t>
            </a:r>
          </a:p>
          <a:p>
            <a:pPr lvl="1"/>
            <a:r>
              <a:rPr lang="en-GB" dirty="0" smtClean="0"/>
              <a:t>Compare the results from all three</a:t>
            </a:r>
            <a:endParaRPr lang="en-GB" dirty="0"/>
          </a:p>
        </p:txBody>
      </p:sp>
      <p:sp>
        <p:nvSpPr>
          <p:cNvPr id="3" name="Slide Number Placeholder 2"/>
          <p:cNvSpPr>
            <a:spLocks noGrp="1"/>
          </p:cNvSpPr>
          <p:nvPr>
            <p:ph type="sldNum" sz="quarter" idx="12"/>
          </p:nvPr>
        </p:nvSpPr>
        <p:spPr/>
        <p:txBody>
          <a:bodyPr/>
          <a:lstStyle/>
          <a:p>
            <a:fld id="{F912FDC1-C426-46F0-A50A-E2690F78E5D8}" type="slidenum">
              <a:rPr lang="en-GB" smtClean="0"/>
              <a:pPr/>
              <a:t>11</a:t>
            </a:fld>
            <a:endParaRPr lang="en-GB"/>
          </a:p>
        </p:txBody>
      </p:sp>
      <p:grpSp>
        <p:nvGrpSpPr>
          <p:cNvPr id="34" name="Group 33"/>
          <p:cNvGrpSpPr/>
          <p:nvPr/>
        </p:nvGrpSpPr>
        <p:grpSpPr>
          <a:xfrm>
            <a:off x="251120" y="1196752"/>
            <a:ext cx="8712568" cy="1368040"/>
            <a:chOff x="323528" y="1772816"/>
            <a:chExt cx="8712568" cy="1368040"/>
          </a:xfrm>
        </p:grpSpPr>
        <p:grpSp>
          <p:nvGrpSpPr>
            <p:cNvPr id="35" name="Group 34"/>
            <p:cNvGrpSpPr/>
            <p:nvPr/>
          </p:nvGrpSpPr>
          <p:grpSpPr>
            <a:xfrm>
              <a:off x="1835696" y="1772816"/>
              <a:ext cx="7200400" cy="1368040"/>
              <a:chOff x="179512" y="1340808"/>
              <a:chExt cx="7200400" cy="1368040"/>
            </a:xfrm>
          </p:grpSpPr>
          <p:sp>
            <p:nvSpPr>
              <p:cNvPr id="43" name="TextBox 42"/>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smtClean="0"/>
                  <a:t>Inductive</a:t>
                </a:r>
                <a:endParaRPr lang="en-GB" dirty="0"/>
              </a:p>
            </p:txBody>
          </p:sp>
          <p:sp>
            <p:nvSpPr>
              <p:cNvPr id="44" name="TextBox 43"/>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smtClean="0">
                    <a:solidFill>
                      <a:schemeClr val="bg1"/>
                    </a:solidFill>
                  </a:rPr>
                  <a:t>Positivism</a:t>
                </a:r>
                <a:endParaRPr lang="en-GB" dirty="0">
                  <a:solidFill>
                    <a:schemeClr val="bg1"/>
                  </a:solidFill>
                </a:endParaRPr>
              </a:p>
            </p:txBody>
          </p:sp>
          <p:sp>
            <p:nvSpPr>
              <p:cNvPr id="45" name="TextBox 44"/>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smtClean="0"/>
                  <a:t>Deductive</a:t>
                </a:r>
                <a:endParaRPr lang="en-GB" dirty="0"/>
              </a:p>
            </p:txBody>
          </p:sp>
          <p:sp>
            <p:nvSpPr>
              <p:cNvPr id="46" name="TextBox 45"/>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smtClean="0">
                    <a:solidFill>
                      <a:schemeClr val="bg1"/>
                    </a:solidFill>
                  </a:rPr>
                  <a:t>Phenomenology</a:t>
                </a:r>
                <a:endParaRPr lang="en-GB" dirty="0">
                  <a:solidFill>
                    <a:schemeClr val="bg1"/>
                  </a:solidFill>
                </a:endParaRPr>
              </a:p>
            </p:txBody>
          </p:sp>
          <p:sp>
            <p:nvSpPr>
              <p:cNvPr id="47" name="TextBox 46"/>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smtClean="0"/>
                  <a:t>Experiment</a:t>
                </a:r>
                <a:endParaRPr lang="en-GB" dirty="0"/>
              </a:p>
            </p:txBody>
          </p:sp>
          <p:sp>
            <p:nvSpPr>
              <p:cNvPr id="48" name="TextBox 47"/>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smtClean="0"/>
                  <a:t>Software</a:t>
                </a:r>
                <a:r>
                  <a:rPr lang="en-GB" dirty="0" smtClean="0"/>
                  <a:t> </a:t>
                </a:r>
                <a:r>
                  <a:rPr lang="en-GB" sz="1600" dirty="0" smtClean="0"/>
                  <a:t>Development</a:t>
                </a:r>
                <a:endParaRPr lang="en-GB" dirty="0"/>
              </a:p>
            </p:txBody>
          </p:sp>
          <p:sp>
            <p:nvSpPr>
              <p:cNvPr id="49" name="TextBox 48"/>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smtClean="0"/>
                  <a:t>Document Review</a:t>
                </a:r>
                <a:endParaRPr lang="en-GB" sz="1600" dirty="0"/>
              </a:p>
            </p:txBody>
          </p:sp>
          <p:sp>
            <p:nvSpPr>
              <p:cNvPr id="80" name="TextBox 7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Case Study</a:t>
                </a:r>
                <a:endParaRPr lang="en-GB" sz="1600" dirty="0"/>
              </a:p>
            </p:txBody>
          </p:sp>
          <p:sp>
            <p:nvSpPr>
              <p:cNvPr id="81" name="TextBox 8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Survey</a:t>
                </a:r>
                <a:endParaRPr lang="en-GB" sz="1600" dirty="0"/>
              </a:p>
            </p:txBody>
          </p:sp>
        </p:grpSp>
        <p:sp>
          <p:nvSpPr>
            <p:cNvPr id="36" name="TextBox 35"/>
            <p:cNvSpPr txBox="1"/>
            <p:nvPr/>
          </p:nvSpPr>
          <p:spPr>
            <a:xfrm>
              <a:off x="323528" y="1780456"/>
              <a:ext cx="1207895" cy="369332"/>
            </a:xfrm>
            <a:prstGeom prst="rect">
              <a:avLst/>
            </a:prstGeom>
            <a:noFill/>
          </p:spPr>
          <p:txBody>
            <a:bodyPr wrap="none" rtlCol="0">
              <a:spAutoFit/>
            </a:bodyPr>
            <a:lstStyle/>
            <a:p>
              <a:r>
                <a:rPr lang="en-GB" dirty="0" smtClean="0"/>
                <a:t>Philosophy</a:t>
              </a:r>
              <a:endParaRPr lang="en-GB" dirty="0"/>
            </a:p>
          </p:txBody>
        </p:sp>
        <p:sp>
          <p:nvSpPr>
            <p:cNvPr id="37" name="TextBox 36"/>
            <p:cNvSpPr txBox="1"/>
            <p:nvPr/>
          </p:nvSpPr>
          <p:spPr>
            <a:xfrm>
              <a:off x="382550" y="2159420"/>
              <a:ext cx="1089850" cy="369332"/>
            </a:xfrm>
            <a:prstGeom prst="rect">
              <a:avLst/>
            </a:prstGeom>
            <a:noFill/>
          </p:spPr>
          <p:txBody>
            <a:bodyPr wrap="none" rtlCol="0">
              <a:spAutoFit/>
            </a:bodyPr>
            <a:lstStyle/>
            <a:p>
              <a:r>
                <a:rPr lang="en-GB" dirty="0" smtClean="0"/>
                <a:t>Approach</a:t>
              </a:r>
              <a:endParaRPr lang="en-GB" dirty="0"/>
            </a:p>
          </p:txBody>
        </p:sp>
        <p:sp>
          <p:nvSpPr>
            <p:cNvPr id="38" name="TextBox 37"/>
            <p:cNvSpPr txBox="1"/>
            <p:nvPr/>
          </p:nvSpPr>
          <p:spPr>
            <a:xfrm>
              <a:off x="373349" y="2632190"/>
              <a:ext cx="1108252" cy="369332"/>
            </a:xfrm>
            <a:prstGeom prst="rect">
              <a:avLst/>
            </a:prstGeom>
            <a:noFill/>
          </p:spPr>
          <p:txBody>
            <a:bodyPr wrap="none" rtlCol="0">
              <a:spAutoFit/>
            </a:bodyPr>
            <a:lstStyle/>
            <a:p>
              <a:r>
                <a:rPr lang="en-GB" dirty="0" smtClean="0"/>
                <a:t>Strategies</a:t>
              </a:r>
              <a:endParaRPr lang="en-GB" dirty="0"/>
            </a:p>
          </p:txBody>
        </p:sp>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dirty="0" smtClean="0"/>
              <a:t>Research philosophies </a:t>
            </a:r>
            <a:endParaRPr lang="en-US" altLang="zh-CN" dirty="0" smtClean="0"/>
          </a:p>
        </p:txBody>
      </p:sp>
      <p:sp>
        <p:nvSpPr>
          <p:cNvPr id="5123" name="Rectangle 3"/>
          <p:cNvSpPr>
            <a:spLocks noGrp="1" noChangeArrowheads="1"/>
          </p:cNvSpPr>
          <p:nvPr>
            <p:ph idx="1"/>
          </p:nvPr>
        </p:nvSpPr>
        <p:spPr/>
        <p:txBody>
          <a:bodyPr/>
          <a:lstStyle/>
          <a:p>
            <a:endParaRPr lang="en-GB" dirty="0" smtClean="0"/>
          </a:p>
          <a:p>
            <a:r>
              <a:rPr lang="en-GB" dirty="0" smtClean="0"/>
              <a:t>Epistemology, your research philosophy, depends on the way that you think about the development of knowledge</a:t>
            </a:r>
          </a:p>
          <a:p>
            <a:endParaRPr lang="en-US" altLang="zh-CN" dirty="0" smtClean="0"/>
          </a:p>
          <a:p>
            <a:r>
              <a:rPr lang="en-US" altLang="zh-CN" dirty="0" smtClean="0"/>
              <a:t>Epistemology asks the question ‘how do we know what we know?’ </a:t>
            </a:r>
            <a:r>
              <a:rPr lang="en-GB" dirty="0" smtClean="0"/>
              <a:t>Two main research philosophies:</a:t>
            </a:r>
          </a:p>
          <a:p>
            <a:pPr lvl="1"/>
            <a:r>
              <a:rPr lang="en-GB" dirty="0" smtClean="0"/>
              <a:t>Positivism</a:t>
            </a:r>
          </a:p>
          <a:p>
            <a:pPr lvl="1"/>
            <a:r>
              <a:rPr lang="en-GB" dirty="0" smtClean="0"/>
              <a:t>Phenomenology</a:t>
            </a:r>
            <a:endParaRPr lang="en-US" altLang="zh-CN"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Philosophies</a:t>
            </a:r>
            <a:endParaRPr lang="en-US" altLang="zh-CN" dirty="0" smtClean="0"/>
          </a:p>
        </p:txBody>
      </p:sp>
      <p:sp>
        <p:nvSpPr>
          <p:cNvPr id="6147" name="Rectangle 3"/>
          <p:cNvSpPr>
            <a:spLocks noGrp="1" noChangeArrowheads="1"/>
          </p:cNvSpPr>
          <p:nvPr>
            <p:ph idx="1"/>
          </p:nvPr>
        </p:nvSpPr>
        <p:spPr/>
        <p:txBody>
          <a:bodyPr/>
          <a:lstStyle/>
          <a:p>
            <a:r>
              <a:rPr lang="en-GB" dirty="0" smtClean="0"/>
              <a:t>Positivism</a:t>
            </a:r>
          </a:p>
          <a:p>
            <a:pPr lvl="1"/>
            <a:r>
              <a:rPr lang="en-GB" dirty="0" smtClean="0"/>
              <a:t>Knowledge is based on the observation or experience of real phenomena in an objective and real world</a:t>
            </a:r>
            <a:endParaRPr lang="en-US" altLang="zh-CN" dirty="0" smtClean="0"/>
          </a:p>
          <a:p>
            <a:pPr lvl="1"/>
            <a:r>
              <a:rPr lang="en-US" altLang="zh-CN" dirty="0" smtClean="0"/>
              <a:t>Objective experiments are performed to observe these phenomena</a:t>
            </a:r>
          </a:p>
          <a:p>
            <a:endParaRPr lang="en-US" altLang="zh-CN" dirty="0" smtClean="0"/>
          </a:p>
          <a:p>
            <a:r>
              <a:rPr lang="en-US" altLang="zh-CN" dirty="0" smtClean="0"/>
              <a:t>Phenomenology</a:t>
            </a:r>
          </a:p>
          <a:p>
            <a:pPr lvl="1"/>
            <a:r>
              <a:rPr lang="en-US" altLang="zh-CN" dirty="0" smtClean="0"/>
              <a:t>Knowledge is a social phenomenon that can only be understood subjectively</a:t>
            </a:r>
          </a:p>
          <a:p>
            <a:pPr lvl="1"/>
            <a:r>
              <a:rPr lang="en-US" altLang="zh-CN" dirty="0" smtClean="0"/>
              <a:t>Subjective data is collected and examined in order to understand thoughts, feelings and ideas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smtClean="0"/>
              <a:t>Features of the main paradigms </a:t>
            </a:r>
            <a:endParaRPr lang="en-US" altLang="zh-CN" dirty="0" smtClean="0"/>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2499143183"/>
              </p:ext>
            </p:extLst>
          </p:nvPr>
        </p:nvGraphicFramePr>
        <p:xfrm>
          <a:off x="457200" y="1600200"/>
          <a:ext cx="8229600" cy="4782312"/>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Phenomenological</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one setting to another</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dirty="0" smtClean="0"/>
              <a:t>Methods of the main paradigms</a:t>
            </a:r>
            <a:endParaRPr lang="en-US" altLang="zh-CN" dirty="0" smtClean="0"/>
          </a:p>
        </p:txBody>
      </p:sp>
      <p:graphicFrame>
        <p:nvGraphicFramePr>
          <p:cNvPr id="16407" name="Group 23"/>
          <p:cNvGraphicFramePr>
            <a:graphicFrameLocks noGrp="1"/>
          </p:cNvGraphicFramePr>
          <p:nvPr>
            <p:ph type="tbl" idx="1"/>
            <p:extLst>
              <p:ext uri="{D42A27DB-BD31-4B8C-83A1-F6EECF244321}">
                <p14:modId xmlns:p14="http://schemas.microsoft.com/office/powerpoint/2010/main" val="1064889722"/>
              </p:ext>
            </p:extLst>
          </p:nvPr>
        </p:nvGraphicFramePr>
        <p:xfrm>
          <a:off x="457200" y="1600200"/>
          <a:ext cx="8229600" cy="2554224"/>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Phenomenological</a:t>
                      </a:r>
                      <a:endParaRPr kumimoji="0" lang="en-US" altLang="zh-CN" sz="28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smtClean="0">
                          <a:ln>
                            <a:noFill/>
                          </a:ln>
                          <a:solidFill>
                            <a:schemeClr val="tx1"/>
                          </a:solidFill>
                          <a:effectLst/>
                          <a:latin typeface="Arial" charset="0"/>
                        </a:rPr>
                        <a:t>Focus groups</a:t>
                      </a:r>
                      <a:endParaRPr kumimoji="0" lang="en-US" altLang="zh-CN" sz="2200" b="0" i="0" u="none" strike="noStrike" cap="none" normalizeH="0" baseline="0" dirty="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For each of the three projects, identify a </a:t>
            </a:r>
            <a:r>
              <a:rPr lang="en-GB" smtClean="0"/>
              <a:t>suitable philosophy for </a:t>
            </a:r>
            <a:r>
              <a:rPr lang="en-GB" dirty="0" smtClean="0"/>
              <a:t>the study. Is it obvious which one you ‘should’ use or could you perform the study in more than one way?</a:t>
            </a:r>
          </a:p>
          <a:p>
            <a:pPr lvl="1"/>
            <a:r>
              <a:rPr lang="en-GB" dirty="0" smtClean="0"/>
              <a:t>Investigating </a:t>
            </a:r>
            <a:r>
              <a:rPr lang="en-GB" dirty="0"/>
              <a:t>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16</a:t>
            </a:fld>
            <a:endParaRPr lang="en-GB"/>
          </a:p>
        </p:txBody>
      </p:sp>
    </p:spTree>
    <p:extLst>
      <p:ext uri="{BB962C8B-B14F-4D97-AF65-F5344CB8AC3E}">
        <p14:creationId xmlns:p14="http://schemas.microsoft.com/office/powerpoint/2010/main" val="27493238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Selecting your methodology</a:t>
            </a:r>
            <a:endParaRPr lang="en-GB" dirty="0"/>
          </a:p>
        </p:txBody>
      </p:sp>
      <p:sp>
        <p:nvSpPr>
          <p:cNvPr id="6" name="Content Placeholder 5"/>
          <p:cNvSpPr>
            <a:spLocks noGrp="1"/>
          </p:cNvSpPr>
          <p:nvPr>
            <p:ph idx="1"/>
          </p:nvPr>
        </p:nvSpPr>
        <p:spPr>
          <a:xfrm>
            <a:off x="457200" y="2780928"/>
            <a:ext cx="8229600" cy="3793608"/>
          </a:xfrm>
        </p:spPr>
        <p:txBody>
          <a:bodyPr>
            <a:normAutofit/>
          </a:bodyPr>
          <a:lstStyle/>
          <a:p>
            <a:r>
              <a:rPr lang="en-GB" dirty="0" smtClean="0"/>
              <a:t>A positivist philosophy </a:t>
            </a:r>
            <a:r>
              <a:rPr lang="en-GB" i="1" dirty="0" smtClean="0"/>
              <a:t>normally</a:t>
            </a:r>
            <a:r>
              <a:rPr lang="en-GB" dirty="0" smtClean="0"/>
              <a:t> leads to a deductive approach</a:t>
            </a:r>
            <a:endParaRPr lang="en-GB" dirty="0"/>
          </a:p>
          <a:p>
            <a:r>
              <a:rPr lang="en-GB" dirty="0" smtClean="0"/>
              <a:t>A phenomenological philosophy </a:t>
            </a:r>
            <a:r>
              <a:rPr lang="en-GB" i="1" dirty="0" smtClean="0"/>
              <a:t>normally</a:t>
            </a:r>
            <a:r>
              <a:rPr lang="en-GB" dirty="0" smtClean="0"/>
              <a:t> leads to a deductive approach</a:t>
            </a:r>
          </a:p>
          <a:p>
            <a:endParaRPr lang="en-GB" dirty="0"/>
          </a:p>
          <a:p>
            <a:r>
              <a:rPr lang="en-GB" i="1" dirty="0" smtClean="0"/>
              <a:t>Occasionally</a:t>
            </a:r>
            <a:r>
              <a:rPr lang="en-GB" dirty="0" smtClean="0"/>
              <a:t> this is not the case </a:t>
            </a:r>
          </a:p>
          <a:p>
            <a:pPr lvl="1"/>
            <a:r>
              <a:rPr lang="en-GB" dirty="0" smtClean="0"/>
              <a:t>Your tutor will be able to advise you think that this might apply to you</a:t>
            </a:r>
            <a:endParaRPr lang="en-GB" dirty="0"/>
          </a:p>
        </p:txBody>
      </p:sp>
      <p:sp>
        <p:nvSpPr>
          <p:cNvPr id="3" name="Slide Number Placeholder 2"/>
          <p:cNvSpPr>
            <a:spLocks noGrp="1"/>
          </p:cNvSpPr>
          <p:nvPr>
            <p:ph type="sldNum" sz="quarter" idx="12"/>
          </p:nvPr>
        </p:nvSpPr>
        <p:spPr/>
        <p:txBody>
          <a:bodyPr/>
          <a:lstStyle/>
          <a:p>
            <a:fld id="{F912FDC1-C426-46F0-A50A-E2690F78E5D8}" type="slidenum">
              <a:rPr lang="en-GB" smtClean="0"/>
              <a:pPr/>
              <a:t>17</a:t>
            </a:fld>
            <a:endParaRPr lang="en-GB"/>
          </a:p>
        </p:txBody>
      </p:sp>
      <p:grpSp>
        <p:nvGrpSpPr>
          <p:cNvPr id="19" name="Group 18"/>
          <p:cNvGrpSpPr/>
          <p:nvPr/>
        </p:nvGrpSpPr>
        <p:grpSpPr>
          <a:xfrm>
            <a:off x="179512" y="1196752"/>
            <a:ext cx="8712568" cy="1368040"/>
            <a:chOff x="323528" y="1772816"/>
            <a:chExt cx="8712568" cy="1368040"/>
          </a:xfrm>
        </p:grpSpPr>
        <p:grpSp>
          <p:nvGrpSpPr>
            <p:cNvPr id="20" name="Group 19"/>
            <p:cNvGrpSpPr/>
            <p:nvPr/>
          </p:nvGrpSpPr>
          <p:grpSpPr>
            <a:xfrm>
              <a:off x="1835696" y="1772816"/>
              <a:ext cx="7200400" cy="1368040"/>
              <a:chOff x="179512" y="1340808"/>
              <a:chExt cx="7200400" cy="1368040"/>
            </a:xfrm>
          </p:grpSpPr>
          <p:sp>
            <p:nvSpPr>
              <p:cNvPr id="24" name="TextBox 23"/>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smtClean="0"/>
                  <a:t>Inductive</a:t>
                </a:r>
                <a:endParaRPr lang="en-GB" dirty="0"/>
              </a:p>
            </p:txBody>
          </p:sp>
          <p:sp>
            <p:nvSpPr>
              <p:cNvPr id="25" name="TextBox 24"/>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smtClean="0">
                    <a:solidFill>
                      <a:schemeClr val="bg1"/>
                    </a:solidFill>
                  </a:rPr>
                  <a:t>Positivism</a:t>
                </a:r>
                <a:endParaRPr lang="en-GB" dirty="0">
                  <a:solidFill>
                    <a:schemeClr val="bg1"/>
                  </a:solidFill>
                </a:endParaRPr>
              </a:p>
            </p:txBody>
          </p:sp>
          <p:sp>
            <p:nvSpPr>
              <p:cNvPr id="26" name="TextBox 25"/>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smtClean="0"/>
                  <a:t>Deductive</a:t>
                </a:r>
                <a:endParaRPr lang="en-GB" dirty="0"/>
              </a:p>
            </p:txBody>
          </p:sp>
          <p:sp>
            <p:nvSpPr>
              <p:cNvPr id="27" name="TextBox 26"/>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smtClean="0">
                    <a:solidFill>
                      <a:schemeClr val="bg1"/>
                    </a:solidFill>
                  </a:rPr>
                  <a:t>Phenomenology</a:t>
                </a:r>
                <a:endParaRPr lang="en-GB" dirty="0">
                  <a:solidFill>
                    <a:schemeClr val="bg1"/>
                  </a:solidFill>
                </a:endParaRPr>
              </a:p>
            </p:txBody>
          </p:sp>
          <p:sp>
            <p:nvSpPr>
              <p:cNvPr id="28" name="TextBox 27"/>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smtClean="0"/>
                  <a:t>Experiment</a:t>
                </a:r>
                <a:endParaRPr lang="en-GB" dirty="0"/>
              </a:p>
            </p:txBody>
          </p:sp>
          <p:sp>
            <p:nvSpPr>
              <p:cNvPr id="29" name="TextBox 28"/>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smtClean="0"/>
                  <a:t>Software</a:t>
                </a:r>
                <a:r>
                  <a:rPr lang="en-GB" dirty="0" smtClean="0"/>
                  <a:t> </a:t>
                </a:r>
                <a:r>
                  <a:rPr lang="en-GB" sz="1600" dirty="0" smtClean="0"/>
                  <a:t>Development</a:t>
                </a:r>
                <a:endParaRPr lang="en-GB" dirty="0"/>
              </a:p>
            </p:txBody>
          </p:sp>
          <p:sp>
            <p:nvSpPr>
              <p:cNvPr id="30" name="TextBox 29"/>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smtClean="0"/>
                  <a:t>Document Review</a:t>
                </a:r>
                <a:endParaRPr lang="en-GB" sz="1600" dirty="0"/>
              </a:p>
            </p:txBody>
          </p:sp>
          <p:sp>
            <p:nvSpPr>
              <p:cNvPr id="31" name="TextBox 30"/>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Case Study</a:t>
                </a:r>
                <a:endParaRPr lang="en-GB" sz="1600" dirty="0"/>
              </a:p>
            </p:txBody>
          </p:sp>
          <p:sp>
            <p:nvSpPr>
              <p:cNvPr id="32" name="TextBox 31"/>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Survey</a:t>
                </a:r>
                <a:endParaRPr lang="en-GB" sz="1600" dirty="0"/>
              </a:p>
            </p:txBody>
          </p:sp>
        </p:grpSp>
        <p:sp>
          <p:nvSpPr>
            <p:cNvPr id="21" name="TextBox 20"/>
            <p:cNvSpPr txBox="1"/>
            <p:nvPr/>
          </p:nvSpPr>
          <p:spPr>
            <a:xfrm>
              <a:off x="323528" y="1780456"/>
              <a:ext cx="1207895" cy="369332"/>
            </a:xfrm>
            <a:prstGeom prst="rect">
              <a:avLst/>
            </a:prstGeom>
            <a:noFill/>
          </p:spPr>
          <p:txBody>
            <a:bodyPr wrap="none" rtlCol="0">
              <a:spAutoFit/>
            </a:bodyPr>
            <a:lstStyle/>
            <a:p>
              <a:r>
                <a:rPr lang="en-GB" dirty="0" smtClean="0"/>
                <a:t>Philosophy</a:t>
              </a:r>
              <a:endParaRPr lang="en-GB" dirty="0"/>
            </a:p>
          </p:txBody>
        </p:sp>
        <p:sp>
          <p:nvSpPr>
            <p:cNvPr id="22" name="TextBox 21"/>
            <p:cNvSpPr txBox="1"/>
            <p:nvPr/>
          </p:nvSpPr>
          <p:spPr>
            <a:xfrm>
              <a:off x="382550" y="2159420"/>
              <a:ext cx="1089850" cy="369332"/>
            </a:xfrm>
            <a:prstGeom prst="rect">
              <a:avLst/>
            </a:prstGeom>
            <a:noFill/>
          </p:spPr>
          <p:txBody>
            <a:bodyPr wrap="none" rtlCol="0">
              <a:spAutoFit/>
            </a:bodyPr>
            <a:lstStyle/>
            <a:p>
              <a:r>
                <a:rPr lang="en-GB" dirty="0" smtClean="0"/>
                <a:t>Approach</a:t>
              </a:r>
              <a:endParaRPr lang="en-GB" dirty="0"/>
            </a:p>
          </p:txBody>
        </p:sp>
        <p:sp>
          <p:nvSpPr>
            <p:cNvPr id="23" name="TextBox 22"/>
            <p:cNvSpPr txBox="1"/>
            <p:nvPr/>
          </p:nvSpPr>
          <p:spPr>
            <a:xfrm>
              <a:off x="373349" y="2632190"/>
              <a:ext cx="1108252" cy="369332"/>
            </a:xfrm>
            <a:prstGeom prst="rect">
              <a:avLst/>
            </a:prstGeom>
            <a:noFill/>
          </p:spPr>
          <p:txBody>
            <a:bodyPr wrap="none" rtlCol="0">
              <a:spAutoFit/>
            </a:bodyPr>
            <a:lstStyle/>
            <a:p>
              <a:r>
                <a:rPr lang="en-GB" dirty="0" smtClean="0"/>
                <a:t>Strategies</a:t>
              </a:r>
              <a:endParaRPr lang="en-GB" dirty="0"/>
            </a:p>
          </p:txBody>
        </p:sp>
      </p:grpSp>
    </p:spTree>
    <p:extLst>
      <p:ext uri="{BB962C8B-B14F-4D97-AF65-F5344CB8AC3E}">
        <p14:creationId xmlns:p14="http://schemas.microsoft.com/office/powerpoint/2010/main" val="4235566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dirty="0" smtClean="0"/>
              <a:t>Approaches</a:t>
            </a:r>
            <a:endParaRPr lang="en-US" altLang="zh-CN" dirty="0" smtClean="0"/>
          </a:p>
        </p:txBody>
      </p:sp>
      <p:sp>
        <p:nvSpPr>
          <p:cNvPr id="14339" name="Rectangle 3"/>
          <p:cNvSpPr>
            <a:spLocks noGrp="1" noChangeArrowheads="1"/>
          </p:cNvSpPr>
          <p:nvPr>
            <p:ph idx="1"/>
          </p:nvPr>
        </p:nvSpPr>
        <p:spPr/>
        <p:txBody>
          <a:bodyPr>
            <a:normAutofit/>
          </a:bodyPr>
          <a:lstStyle/>
          <a:p>
            <a:r>
              <a:rPr lang="en-GB" dirty="0" smtClean="0"/>
              <a:t>Deductive</a:t>
            </a:r>
          </a:p>
          <a:p>
            <a:pPr lvl="1"/>
            <a:r>
              <a:rPr lang="en-GB" dirty="0" smtClean="0"/>
              <a:t>This involves developing a theory and hypothesis, and designing a research strategy to test that hypothesis</a:t>
            </a:r>
          </a:p>
          <a:p>
            <a:pPr lvl="1"/>
            <a:r>
              <a:rPr lang="en-GB" dirty="0" smtClean="0"/>
              <a:t>e.g.  You hypothesise that your new piece of software is better (faster, more usable, has more features) than an existing piece of software</a:t>
            </a:r>
          </a:p>
          <a:p>
            <a:r>
              <a:rPr lang="en-GB" altLang="zh-CN" dirty="0" smtClean="0"/>
              <a:t>Inductive</a:t>
            </a:r>
          </a:p>
          <a:p>
            <a:pPr lvl="1"/>
            <a:r>
              <a:rPr lang="en-GB" dirty="0" smtClean="0"/>
              <a:t>This </a:t>
            </a:r>
            <a:r>
              <a:rPr lang="en-GB" dirty="0"/>
              <a:t>involves collecting data, analysing it, then developing theory</a:t>
            </a:r>
          </a:p>
          <a:p>
            <a:pPr lvl="1"/>
            <a:r>
              <a:rPr lang="en-GB" dirty="0"/>
              <a:t>e.g. You develop a description of how businesses use Facebook for advertising based upon a survey of local businesses</a:t>
            </a:r>
            <a:endParaRPr lang="en-US" altLang="zh-CN" dirty="0"/>
          </a:p>
          <a:p>
            <a:endParaRPr lang="en-US" altLang="zh-CN"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smtClean="0"/>
              <a:t>Deduction emphasises…</a:t>
            </a:r>
            <a:endParaRPr lang="en-US" altLang="zh-CN" smtClean="0"/>
          </a:p>
        </p:txBody>
      </p:sp>
      <p:sp>
        <p:nvSpPr>
          <p:cNvPr id="15363" name="Rectangle 3"/>
          <p:cNvSpPr>
            <a:spLocks noGrp="1" noChangeArrowheads="1"/>
          </p:cNvSpPr>
          <p:nvPr>
            <p:ph idx="1"/>
          </p:nvPr>
        </p:nvSpPr>
        <p:spPr/>
        <p:txBody>
          <a:bodyPr/>
          <a:lstStyle/>
          <a:p>
            <a:r>
              <a:rPr lang="en-GB" smtClean="0"/>
              <a:t>Scientific principles</a:t>
            </a:r>
          </a:p>
          <a:p>
            <a:r>
              <a:rPr lang="en-GB" smtClean="0"/>
              <a:t>Moving from theory to data</a:t>
            </a:r>
          </a:p>
          <a:p>
            <a:r>
              <a:rPr lang="en-GB" smtClean="0"/>
              <a:t>The need to explain causal relationships between variables</a:t>
            </a:r>
          </a:p>
          <a:p>
            <a:r>
              <a:rPr lang="en-GB" smtClean="0"/>
              <a:t>The collection of quantitative data</a:t>
            </a:r>
          </a:p>
          <a:p>
            <a:r>
              <a:rPr lang="en-GB" smtClean="0"/>
              <a:t>A highly structured approach</a:t>
            </a:r>
          </a:p>
          <a:p>
            <a:r>
              <a:rPr lang="en-GB" smtClean="0"/>
              <a:t>Researcher independence of what is being researched</a:t>
            </a:r>
          </a:p>
          <a:p>
            <a:r>
              <a:rPr lang="en-GB" smtClean="0"/>
              <a:t>Large sample size to allow generalisations</a:t>
            </a:r>
            <a:endParaRPr lang="en-US" altLang="zh-CN"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GB" smtClean="0"/>
              <a:t>Induction emphasises…</a:t>
            </a:r>
            <a:endParaRPr lang="en-US" altLang="zh-CN" smtClean="0"/>
          </a:p>
        </p:txBody>
      </p:sp>
      <p:sp>
        <p:nvSpPr>
          <p:cNvPr id="17411" name="Rectangle 3"/>
          <p:cNvSpPr>
            <a:spLocks noGrp="1" noChangeArrowheads="1"/>
          </p:cNvSpPr>
          <p:nvPr>
            <p:ph idx="1"/>
          </p:nvPr>
        </p:nvSpPr>
        <p:spPr/>
        <p:txBody>
          <a:bodyPr/>
          <a:lstStyle/>
          <a:p>
            <a:r>
              <a:rPr lang="en-GB" smtClean="0"/>
              <a:t>Gaining an understanding of the meanings humans attach to events</a:t>
            </a:r>
          </a:p>
          <a:p>
            <a:r>
              <a:rPr lang="en-GB" smtClean="0"/>
              <a:t>A close understanding of the research context</a:t>
            </a:r>
          </a:p>
          <a:p>
            <a:r>
              <a:rPr lang="en-GB" smtClean="0"/>
              <a:t>The collection of qualitative data</a:t>
            </a:r>
          </a:p>
          <a:p>
            <a:r>
              <a:rPr lang="en-GB" smtClean="0"/>
              <a:t>A more flexible structure to permit changes of research emphasis as the research progresses</a:t>
            </a:r>
          </a:p>
          <a:p>
            <a:r>
              <a:rPr lang="en-GB" smtClean="0"/>
              <a:t>A realisation that the researcher is part of the research process </a:t>
            </a:r>
          </a:p>
          <a:p>
            <a:r>
              <a:rPr lang="en-GB" smtClean="0"/>
              <a:t>Less concern with the need to generalise</a:t>
            </a:r>
            <a:endParaRPr lang="en-US" altLang="zh-CN"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GB" smtClean="0"/>
              <a:t>Which is best?</a:t>
            </a:r>
            <a:endParaRPr lang="en-US" altLang="zh-CN" smtClean="0"/>
          </a:p>
        </p:txBody>
      </p:sp>
      <p:sp>
        <p:nvSpPr>
          <p:cNvPr id="18435" name="Rectangle 3"/>
          <p:cNvSpPr>
            <a:spLocks noGrp="1" noChangeArrowheads="1"/>
          </p:cNvSpPr>
          <p:nvPr>
            <p:ph idx="1"/>
          </p:nvPr>
        </p:nvSpPr>
        <p:spPr/>
        <p:txBody>
          <a:bodyPr>
            <a:normAutofit/>
          </a:bodyPr>
          <a:lstStyle/>
          <a:p>
            <a:r>
              <a:rPr lang="en-GB" dirty="0" smtClean="0"/>
              <a:t>Deduction:</a:t>
            </a:r>
          </a:p>
          <a:p>
            <a:pPr lvl="1"/>
            <a:r>
              <a:rPr lang="en-GB" dirty="0" smtClean="0"/>
              <a:t>Is suitable when your research topic has a wealth of literature from which you can define a theoretical framework and a hypothesis</a:t>
            </a:r>
          </a:p>
          <a:p>
            <a:pPr lvl="1"/>
            <a:r>
              <a:rPr lang="en-GB" dirty="0" smtClean="0"/>
              <a:t>Is about using theory to identify what data you need to collect</a:t>
            </a:r>
          </a:p>
          <a:p>
            <a:pPr lvl="1"/>
            <a:endParaRPr lang="en-GB" dirty="0" smtClean="0"/>
          </a:p>
          <a:p>
            <a:r>
              <a:rPr lang="en-GB" dirty="0" smtClean="0"/>
              <a:t>Induction:</a:t>
            </a:r>
          </a:p>
          <a:p>
            <a:pPr lvl="1"/>
            <a:r>
              <a:rPr lang="en-GB" dirty="0" smtClean="0"/>
              <a:t>Is suitable when the topic is new, has much debate and/or there is little existing literature</a:t>
            </a:r>
          </a:p>
          <a:p>
            <a:pPr lvl="1"/>
            <a:r>
              <a:rPr lang="en-GB" altLang="zh-CN" dirty="0" smtClean="0"/>
              <a:t>Is about gathering data and trying to generate theories from it</a:t>
            </a:r>
            <a:endParaRPr lang="en-US" altLang="zh-CN"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For each of the three projects, identify a suitable approach for the study. Is it obvious which one you ‘should’ use or could you perform the study in more than one way?</a:t>
            </a:r>
          </a:p>
          <a:p>
            <a:pPr lvl="1"/>
            <a:r>
              <a:rPr lang="en-GB" dirty="0" smtClean="0"/>
              <a:t>Investigating </a:t>
            </a:r>
            <a:r>
              <a:rPr lang="en-GB" dirty="0"/>
              <a:t>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22</a:t>
            </a:fld>
            <a:endParaRPr lang="en-GB"/>
          </a:p>
        </p:txBody>
      </p:sp>
    </p:spTree>
    <p:extLst>
      <p:ext uri="{BB962C8B-B14F-4D97-AF65-F5344CB8AC3E}">
        <p14:creationId xmlns:p14="http://schemas.microsoft.com/office/powerpoint/2010/main" val="42446871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Selecting your methodology</a:t>
            </a:r>
            <a:endParaRPr lang="en-GB" dirty="0"/>
          </a:p>
        </p:txBody>
      </p:sp>
      <p:sp>
        <p:nvSpPr>
          <p:cNvPr id="6" name="Content Placeholder 5"/>
          <p:cNvSpPr>
            <a:spLocks noGrp="1"/>
          </p:cNvSpPr>
          <p:nvPr>
            <p:ph idx="1"/>
          </p:nvPr>
        </p:nvSpPr>
        <p:spPr>
          <a:xfrm>
            <a:off x="457200" y="2780928"/>
            <a:ext cx="8229600" cy="3793608"/>
          </a:xfrm>
        </p:spPr>
        <p:txBody>
          <a:bodyPr>
            <a:normAutofit/>
          </a:bodyPr>
          <a:lstStyle/>
          <a:p>
            <a:r>
              <a:rPr lang="en-GB" dirty="0" smtClean="0"/>
              <a:t>These are the most commonly-used research strategies within applied computing</a:t>
            </a:r>
          </a:p>
          <a:p>
            <a:pPr lvl="1"/>
            <a:r>
              <a:rPr lang="en-GB" dirty="0" smtClean="0"/>
              <a:t>Others exist, but they are difficult to apply to a short applied computing project</a:t>
            </a:r>
          </a:p>
          <a:p>
            <a:r>
              <a:rPr lang="en-GB" dirty="0" smtClean="0"/>
              <a:t>Your choice of methods depends upon research questions, your own skills, and the research resources available to you</a:t>
            </a:r>
          </a:p>
          <a:p>
            <a:r>
              <a:rPr lang="en-GB" dirty="0" smtClean="0"/>
              <a:t>You </a:t>
            </a:r>
            <a:r>
              <a:rPr lang="en-GB" b="1" dirty="0" smtClean="0"/>
              <a:t>must</a:t>
            </a:r>
            <a:r>
              <a:rPr lang="en-GB" dirty="0" smtClean="0"/>
              <a:t> be able to justify your choices</a:t>
            </a:r>
          </a:p>
        </p:txBody>
      </p:sp>
      <p:sp>
        <p:nvSpPr>
          <p:cNvPr id="3" name="Slide Number Placeholder 2"/>
          <p:cNvSpPr>
            <a:spLocks noGrp="1"/>
          </p:cNvSpPr>
          <p:nvPr>
            <p:ph type="sldNum" sz="quarter" idx="12"/>
          </p:nvPr>
        </p:nvSpPr>
        <p:spPr/>
        <p:txBody>
          <a:bodyPr/>
          <a:lstStyle/>
          <a:p>
            <a:fld id="{F912FDC1-C426-46F0-A50A-E2690F78E5D8}" type="slidenum">
              <a:rPr lang="en-GB" smtClean="0"/>
              <a:pPr/>
              <a:t>23</a:t>
            </a:fld>
            <a:endParaRPr lang="en-GB"/>
          </a:p>
        </p:txBody>
      </p:sp>
      <p:grpSp>
        <p:nvGrpSpPr>
          <p:cNvPr id="19" name="Group 18"/>
          <p:cNvGrpSpPr/>
          <p:nvPr/>
        </p:nvGrpSpPr>
        <p:grpSpPr>
          <a:xfrm>
            <a:off x="251120" y="1196752"/>
            <a:ext cx="8712568" cy="1368040"/>
            <a:chOff x="323528" y="1772816"/>
            <a:chExt cx="8712568" cy="1368040"/>
          </a:xfrm>
        </p:grpSpPr>
        <p:grpSp>
          <p:nvGrpSpPr>
            <p:cNvPr id="20" name="Group 19"/>
            <p:cNvGrpSpPr/>
            <p:nvPr/>
          </p:nvGrpSpPr>
          <p:grpSpPr>
            <a:xfrm>
              <a:off x="1835696" y="1772816"/>
              <a:ext cx="7200400" cy="1368040"/>
              <a:chOff x="179512" y="1340808"/>
              <a:chExt cx="7200400" cy="1368040"/>
            </a:xfrm>
          </p:grpSpPr>
          <p:sp>
            <p:nvSpPr>
              <p:cNvPr id="24" name="TextBox 23"/>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smtClean="0"/>
                  <a:t>Inductive</a:t>
                </a:r>
                <a:endParaRPr lang="en-GB" dirty="0"/>
              </a:p>
            </p:txBody>
          </p:sp>
          <p:sp>
            <p:nvSpPr>
              <p:cNvPr id="25" name="TextBox 24"/>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smtClean="0">
                    <a:solidFill>
                      <a:schemeClr val="bg1"/>
                    </a:solidFill>
                  </a:rPr>
                  <a:t>Positivism</a:t>
                </a:r>
                <a:endParaRPr lang="en-GB" dirty="0">
                  <a:solidFill>
                    <a:schemeClr val="bg1"/>
                  </a:solidFill>
                </a:endParaRPr>
              </a:p>
            </p:txBody>
          </p:sp>
          <p:sp>
            <p:nvSpPr>
              <p:cNvPr id="26" name="TextBox 25"/>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smtClean="0"/>
                  <a:t>Deductive</a:t>
                </a:r>
                <a:endParaRPr lang="en-GB" dirty="0"/>
              </a:p>
            </p:txBody>
          </p:sp>
          <p:sp>
            <p:nvSpPr>
              <p:cNvPr id="27" name="TextBox 26"/>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smtClean="0">
                    <a:solidFill>
                      <a:schemeClr val="bg1"/>
                    </a:solidFill>
                  </a:rPr>
                  <a:t>Phenomenology</a:t>
                </a:r>
                <a:endParaRPr lang="en-GB" dirty="0">
                  <a:solidFill>
                    <a:schemeClr val="bg1"/>
                  </a:solidFill>
                </a:endParaRPr>
              </a:p>
            </p:txBody>
          </p:sp>
          <p:sp>
            <p:nvSpPr>
              <p:cNvPr id="28" name="TextBox 27"/>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smtClean="0"/>
                  <a:t>Experiment</a:t>
                </a:r>
                <a:endParaRPr lang="en-GB" dirty="0"/>
              </a:p>
            </p:txBody>
          </p:sp>
          <p:sp>
            <p:nvSpPr>
              <p:cNvPr id="29" name="TextBox 28"/>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smtClean="0"/>
                  <a:t>Software</a:t>
                </a:r>
                <a:r>
                  <a:rPr lang="en-GB" dirty="0" smtClean="0"/>
                  <a:t> </a:t>
                </a:r>
                <a:r>
                  <a:rPr lang="en-GB" sz="1600" dirty="0" smtClean="0"/>
                  <a:t>Development</a:t>
                </a:r>
                <a:endParaRPr lang="en-GB" dirty="0"/>
              </a:p>
            </p:txBody>
          </p:sp>
          <p:sp>
            <p:nvSpPr>
              <p:cNvPr id="30" name="TextBox 29"/>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smtClean="0"/>
                  <a:t>Document Review</a:t>
                </a:r>
                <a:endParaRPr lang="en-GB" sz="1600" dirty="0"/>
              </a:p>
            </p:txBody>
          </p:sp>
          <p:sp>
            <p:nvSpPr>
              <p:cNvPr id="31" name="TextBox 30"/>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Case Study</a:t>
                </a:r>
                <a:endParaRPr lang="en-GB" sz="1600" dirty="0"/>
              </a:p>
            </p:txBody>
          </p:sp>
          <p:sp>
            <p:nvSpPr>
              <p:cNvPr id="32" name="TextBox 31"/>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Survey</a:t>
                </a:r>
                <a:endParaRPr lang="en-GB" sz="1600" dirty="0"/>
              </a:p>
            </p:txBody>
          </p:sp>
        </p:grpSp>
        <p:sp>
          <p:nvSpPr>
            <p:cNvPr id="21" name="TextBox 20"/>
            <p:cNvSpPr txBox="1"/>
            <p:nvPr/>
          </p:nvSpPr>
          <p:spPr>
            <a:xfrm>
              <a:off x="323528" y="1780456"/>
              <a:ext cx="1207895" cy="369332"/>
            </a:xfrm>
            <a:prstGeom prst="rect">
              <a:avLst/>
            </a:prstGeom>
            <a:noFill/>
          </p:spPr>
          <p:txBody>
            <a:bodyPr wrap="none" rtlCol="0">
              <a:spAutoFit/>
            </a:bodyPr>
            <a:lstStyle/>
            <a:p>
              <a:r>
                <a:rPr lang="en-GB" dirty="0" smtClean="0"/>
                <a:t>Philosophy</a:t>
              </a:r>
              <a:endParaRPr lang="en-GB" dirty="0"/>
            </a:p>
          </p:txBody>
        </p:sp>
        <p:sp>
          <p:nvSpPr>
            <p:cNvPr id="22" name="TextBox 21"/>
            <p:cNvSpPr txBox="1"/>
            <p:nvPr/>
          </p:nvSpPr>
          <p:spPr>
            <a:xfrm>
              <a:off x="382550" y="2159420"/>
              <a:ext cx="1089850" cy="369332"/>
            </a:xfrm>
            <a:prstGeom prst="rect">
              <a:avLst/>
            </a:prstGeom>
            <a:noFill/>
          </p:spPr>
          <p:txBody>
            <a:bodyPr wrap="none" rtlCol="0">
              <a:spAutoFit/>
            </a:bodyPr>
            <a:lstStyle/>
            <a:p>
              <a:r>
                <a:rPr lang="en-GB" dirty="0" smtClean="0"/>
                <a:t>Approach</a:t>
              </a:r>
              <a:endParaRPr lang="en-GB" dirty="0"/>
            </a:p>
          </p:txBody>
        </p:sp>
        <p:sp>
          <p:nvSpPr>
            <p:cNvPr id="23" name="TextBox 22"/>
            <p:cNvSpPr txBox="1"/>
            <p:nvPr/>
          </p:nvSpPr>
          <p:spPr>
            <a:xfrm>
              <a:off x="373349" y="2632190"/>
              <a:ext cx="1108252" cy="369332"/>
            </a:xfrm>
            <a:prstGeom prst="rect">
              <a:avLst/>
            </a:prstGeom>
            <a:noFill/>
          </p:spPr>
          <p:txBody>
            <a:bodyPr wrap="none" rtlCol="0">
              <a:spAutoFit/>
            </a:bodyPr>
            <a:lstStyle/>
            <a:p>
              <a:r>
                <a:rPr lang="en-GB" dirty="0" smtClean="0"/>
                <a:t>Strategies</a:t>
              </a:r>
              <a:endParaRPr lang="en-GB" dirty="0"/>
            </a:p>
          </p:txBody>
        </p:sp>
      </p:grpSp>
    </p:spTree>
    <p:extLst>
      <p:ext uri="{BB962C8B-B14F-4D97-AF65-F5344CB8AC3E}">
        <p14:creationId xmlns:p14="http://schemas.microsoft.com/office/powerpoint/2010/main" val="16273126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Document Review</a:t>
            </a:r>
            <a:endParaRPr lang="en-GB" dirty="0"/>
          </a:p>
        </p:txBody>
      </p:sp>
      <p:sp>
        <p:nvSpPr>
          <p:cNvPr id="3" name="Content Placeholder 2"/>
          <p:cNvSpPr>
            <a:spLocks noGrp="1"/>
          </p:cNvSpPr>
          <p:nvPr>
            <p:ph idx="1"/>
          </p:nvPr>
        </p:nvSpPr>
        <p:spPr>
          <a:xfrm>
            <a:off x="457200" y="1052736"/>
            <a:ext cx="8229600" cy="5616624"/>
          </a:xfrm>
        </p:spPr>
        <p:txBody>
          <a:bodyPr>
            <a:normAutofit/>
          </a:bodyPr>
          <a:lstStyle/>
          <a:p>
            <a:r>
              <a:rPr lang="en-GB" dirty="0" smtClean="0"/>
              <a:t>Document review </a:t>
            </a:r>
            <a:r>
              <a:rPr lang="en-GB" b="1" dirty="0" smtClean="0"/>
              <a:t>will</a:t>
            </a:r>
            <a:r>
              <a:rPr lang="en-GB" dirty="0" smtClean="0"/>
              <a:t> be one of your strategies</a:t>
            </a:r>
          </a:p>
          <a:p>
            <a:pPr lvl="1"/>
            <a:r>
              <a:rPr lang="en-GB" dirty="0" smtClean="0"/>
              <a:t>We refer to it as ‘the literature review’ </a:t>
            </a:r>
            <a:r>
              <a:rPr lang="en-GB" dirty="0" smtClean="0">
                <a:sym typeface="Wingdings" panose="05000000000000000000" pitchFamily="2" charset="2"/>
              </a:rPr>
              <a:t></a:t>
            </a:r>
            <a:endParaRPr lang="en-GB" dirty="0" smtClean="0"/>
          </a:p>
          <a:p>
            <a:endParaRPr lang="en-GB" dirty="0" smtClean="0"/>
          </a:p>
          <a:p>
            <a:r>
              <a:rPr lang="en-GB" dirty="0" smtClean="0"/>
              <a:t>The aims of the document review are to</a:t>
            </a:r>
          </a:p>
          <a:p>
            <a:pPr lvl="1"/>
            <a:r>
              <a:rPr lang="en-GB" dirty="0" smtClean="0"/>
              <a:t>Identify the main theories in the field</a:t>
            </a:r>
          </a:p>
          <a:p>
            <a:pPr lvl="1"/>
            <a:r>
              <a:rPr lang="en-GB" dirty="0" smtClean="0"/>
              <a:t>Identify the prominent researchers in the field</a:t>
            </a:r>
          </a:p>
          <a:p>
            <a:pPr lvl="1"/>
            <a:r>
              <a:rPr lang="en-GB" dirty="0" smtClean="0"/>
              <a:t>Identify positive and negative factors that might affect your project</a:t>
            </a:r>
          </a:p>
          <a:p>
            <a:pPr lvl="1"/>
            <a:r>
              <a:rPr lang="en-GB" dirty="0" smtClean="0"/>
              <a:t>Confirm that your project is practical</a:t>
            </a:r>
          </a:p>
          <a:p>
            <a:pPr lvl="1"/>
            <a:r>
              <a:rPr lang="en-GB" dirty="0" smtClean="0"/>
              <a:t>Provide something that you can compare your results to</a:t>
            </a:r>
          </a:p>
          <a:p>
            <a:pPr lvl="2"/>
            <a:r>
              <a:rPr lang="en-GB" dirty="0" smtClean="0"/>
              <a:t>Does your work support or contradict the findings of previous studies in the field?</a:t>
            </a:r>
          </a:p>
          <a:p>
            <a:pPr lvl="1"/>
            <a:endParaRPr lang="en-GB" dirty="0" smtClean="0"/>
          </a:p>
        </p:txBody>
      </p:sp>
      <p:sp>
        <p:nvSpPr>
          <p:cNvPr id="4" name="Slide Number Placeholder 3"/>
          <p:cNvSpPr>
            <a:spLocks noGrp="1"/>
          </p:cNvSpPr>
          <p:nvPr>
            <p:ph type="sldNum" sz="quarter" idx="12"/>
          </p:nvPr>
        </p:nvSpPr>
        <p:spPr/>
        <p:txBody>
          <a:bodyPr/>
          <a:lstStyle/>
          <a:p>
            <a:fld id="{9D8DC0F4-76EC-4928-B389-C9FEDA3416A3}" type="slidenum">
              <a:rPr lang="en-GB" smtClean="0"/>
              <a:pPr/>
              <a:t>24</a:t>
            </a:fld>
            <a:endParaRPr lang="en-GB"/>
          </a:p>
        </p:txBody>
      </p:sp>
    </p:spTree>
    <p:extLst>
      <p:ext uri="{BB962C8B-B14F-4D97-AF65-F5344CB8AC3E}">
        <p14:creationId xmlns:p14="http://schemas.microsoft.com/office/powerpoint/2010/main" val="88536948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Experiments</a:t>
            </a:r>
            <a:endParaRPr lang="en-GB" dirty="0"/>
          </a:p>
        </p:txBody>
      </p:sp>
      <p:sp>
        <p:nvSpPr>
          <p:cNvPr id="3" name="Content Placeholder 2"/>
          <p:cNvSpPr>
            <a:spLocks noGrp="1"/>
          </p:cNvSpPr>
          <p:nvPr>
            <p:ph idx="1"/>
          </p:nvPr>
        </p:nvSpPr>
        <p:spPr/>
        <p:txBody>
          <a:bodyPr/>
          <a:lstStyle/>
          <a:p>
            <a:r>
              <a:rPr lang="en-GB" altLang="zh-CN" dirty="0"/>
              <a:t>Experimentation sets out to examine the relationship between two factors (or variables) by manipulating one whilst measuring changes in the </a:t>
            </a:r>
            <a:r>
              <a:rPr lang="en-GB" altLang="zh-CN" dirty="0" smtClean="0"/>
              <a:t>other </a:t>
            </a:r>
            <a:endParaRPr lang="en-GB" altLang="zh-CN" dirty="0"/>
          </a:p>
          <a:p>
            <a:pPr lvl="1"/>
            <a:r>
              <a:rPr lang="en-GB" altLang="zh-CN" dirty="0"/>
              <a:t>For instance, we may test out three different e-commerce website designs and measure the effect on usability. </a:t>
            </a:r>
          </a:p>
          <a:p>
            <a:r>
              <a:rPr lang="en-GB" altLang="zh-CN" dirty="0"/>
              <a:t>Experiments are used to determine if a causal relationship exists - in other words, if the alteration of one variable ‘causes’ a change in </a:t>
            </a:r>
            <a:r>
              <a:rPr lang="en-GB" altLang="zh-CN" dirty="0" smtClean="0"/>
              <a:t>another</a:t>
            </a:r>
            <a:endParaRPr lang="en-GB" altLang="zh-CN" dirty="0"/>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25</a:t>
            </a:fld>
            <a:endParaRPr lang="en-GB"/>
          </a:p>
        </p:txBody>
      </p:sp>
    </p:spTree>
    <p:extLst>
      <p:ext uri="{BB962C8B-B14F-4D97-AF65-F5344CB8AC3E}">
        <p14:creationId xmlns:p14="http://schemas.microsoft.com/office/powerpoint/2010/main" val="9181777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Experimental terminology</a:t>
            </a:r>
            <a:endParaRPr lang="en-GB" dirty="0"/>
          </a:p>
        </p:txBody>
      </p:sp>
      <p:sp>
        <p:nvSpPr>
          <p:cNvPr id="3" name="Content Placeholder 2"/>
          <p:cNvSpPr>
            <a:spLocks noGrp="1"/>
          </p:cNvSpPr>
          <p:nvPr>
            <p:ph idx="1"/>
          </p:nvPr>
        </p:nvSpPr>
        <p:spPr/>
        <p:txBody>
          <a:bodyPr/>
          <a:lstStyle/>
          <a:p>
            <a:r>
              <a:rPr lang="en-GB" dirty="0" smtClean="0"/>
              <a:t>Hypothesis</a:t>
            </a:r>
          </a:p>
          <a:p>
            <a:pPr lvl="1"/>
            <a:r>
              <a:rPr lang="en-GB" dirty="0" smtClean="0"/>
              <a:t>Your big question</a:t>
            </a:r>
          </a:p>
          <a:p>
            <a:pPr lvl="1"/>
            <a:r>
              <a:rPr lang="en-GB" dirty="0" smtClean="0"/>
              <a:t>It must be phrased in a testable form</a:t>
            </a:r>
          </a:p>
          <a:p>
            <a:r>
              <a:rPr lang="en-GB" dirty="0" smtClean="0"/>
              <a:t>Experimental variables</a:t>
            </a:r>
          </a:p>
          <a:p>
            <a:pPr lvl="1"/>
            <a:r>
              <a:rPr lang="en-GB" dirty="0" smtClean="0"/>
              <a:t>The factors you are going to investigate</a:t>
            </a:r>
          </a:p>
          <a:p>
            <a:pPr lvl="1"/>
            <a:r>
              <a:rPr lang="en-GB" dirty="0" smtClean="0"/>
              <a:t>Independent variable (IV) – the thing you’re going to control or manipulate</a:t>
            </a:r>
          </a:p>
          <a:p>
            <a:pPr lvl="1"/>
            <a:r>
              <a:rPr lang="en-GB" dirty="0" smtClean="0"/>
              <a:t>Dependent variable (DV) – the thing you’re going to measure</a:t>
            </a:r>
          </a:p>
          <a:p>
            <a:pPr lvl="1"/>
            <a:r>
              <a:rPr lang="en-GB" dirty="0" smtClean="0"/>
              <a:t>Aim for: changes in the IV cause changes in the DV</a:t>
            </a:r>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26</a:t>
            </a:fld>
            <a:endParaRPr lang="en-GB"/>
          </a:p>
        </p:txBody>
      </p:sp>
    </p:spTree>
    <p:extLst>
      <p:ext uri="{BB962C8B-B14F-4D97-AF65-F5344CB8AC3E}">
        <p14:creationId xmlns:p14="http://schemas.microsoft.com/office/powerpoint/2010/main" val="26635936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Software Development</a:t>
            </a:r>
            <a:endParaRPr lang="en-GB" dirty="0"/>
          </a:p>
        </p:txBody>
      </p:sp>
      <p:sp>
        <p:nvSpPr>
          <p:cNvPr id="3" name="Content Placeholder 2"/>
          <p:cNvSpPr>
            <a:spLocks noGrp="1"/>
          </p:cNvSpPr>
          <p:nvPr>
            <p:ph idx="1"/>
          </p:nvPr>
        </p:nvSpPr>
        <p:spPr/>
        <p:txBody>
          <a:bodyPr>
            <a:normAutofit/>
          </a:bodyPr>
          <a:lstStyle/>
          <a:p>
            <a:r>
              <a:rPr lang="en-GB" dirty="0" smtClean="0"/>
              <a:t>This strategy involves developing novel software and testing that it works effectively</a:t>
            </a:r>
          </a:p>
          <a:p>
            <a:r>
              <a:rPr lang="en-GB" dirty="0" smtClean="0"/>
              <a:t>Software development projects</a:t>
            </a:r>
          </a:p>
          <a:p>
            <a:pPr lvl="1"/>
            <a:r>
              <a:rPr lang="en-GB" dirty="0" smtClean="0"/>
              <a:t>Designing and building a database to act as a scheduling system</a:t>
            </a:r>
          </a:p>
          <a:p>
            <a:pPr lvl="1"/>
            <a:r>
              <a:rPr lang="en-GB" dirty="0" smtClean="0"/>
              <a:t>Designing and building a game-playing robot</a:t>
            </a:r>
          </a:p>
          <a:p>
            <a:pPr lvl="1"/>
            <a:r>
              <a:rPr lang="en-GB" dirty="0" smtClean="0"/>
              <a:t>Designing and building an educational website</a:t>
            </a:r>
          </a:p>
          <a:p>
            <a:pPr lvl="1"/>
            <a:r>
              <a:rPr lang="en-GB" dirty="0" smtClean="0"/>
              <a:t>Designing and building a website to collect usability data</a:t>
            </a:r>
          </a:p>
          <a:p>
            <a:r>
              <a:rPr lang="en-GB" dirty="0" smtClean="0"/>
              <a:t>Not software development projects</a:t>
            </a:r>
          </a:p>
          <a:p>
            <a:pPr lvl="1"/>
            <a:r>
              <a:rPr lang="en-GB" dirty="0" smtClean="0"/>
              <a:t>Using an existing website to collect questionnaire data</a:t>
            </a:r>
          </a:p>
          <a:p>
            <a:pPr lvl="1"/>
            <a:endParaRPr lang="en-GB" dirty="0" smtClean="0"/>
          </a:p>
          <a:p>
            <a:pPr lvl="1"/>
            <a:endParaRPr lang="en-GB" dirty="0" smtClean="0"/>
          </a:p>
        </p:txBody>
      </p:sp>
      <p:sp>
        <p:nvSpPr>
          <p:cNvPr id="4" name="Slide Number Placeholder 3"/>
          <p:cNvSpPr>
            <a:spLocks noGrp="1"/>
          </p:cNvSpPr>
          <p:nvPr>
            <p:ph type="sldNum" sz="quarter" idx="12"/>
          </p:nvPr>
        </p:nvSpPr>
        <p:spPr/>
        <p:txBody>
          <a:bodyPr/>
          <a:lstStyle/>
          <a:p>
            <a:fld id="{9D8DC0F4-76EC-4928-B389-C9FEDA3416A3}" type="slidenum">
              <a:rPr lang="en-GB" smtClean="0"/>
              <a:pPr/>
              <a:t>27</a:t>
            </a:fld>
            <a:endParaRPr lang="en-GB"/>
          </a:p>
        </p:txBody>
      </p:sp>
    </p:spTree>
    <p:extLst>
      <p:ext uri="{BB962C8B-B14F-4D97-AF65-F5344CB8AC3E}">
        <p14:creationId xmlns:p14="http://schemas.microsoft.com/office/powerpoint/2010/main" val="15457012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Case Study</a:t>
            </a:r>
            <a:endParaRPr lang="en-GB" dirty="0"/>
          </a:p>
        </p:txBody>
      </p:sp>
      <p:sp>
        <p:nvSpPr>
          <p:cNvPr id="3" name="Content Placeholder 2"/>
          <p:cNvSpPr>
            <a:spLocks noGrp="1"/>
          </p:cNvSpPr>
          <p:nvPr>
            <p:ph idx="1"/>
          </p:nvPr>
        </p:nvSpPr>
        <p:spPr>
          <a:xfrm>
            <a:off x="457200" y="1052736"/>
            <a:ext cx="8229600" cy="5688632"/>
          </a:xfrm>
        </p:spPr>
        <p:txBody>
          <a:bodyPr>
            <a:normAutofit/>
          </a:bodyPr>
          <a:lstStyle/>
          <a:p>
            <a:r>
              <a:rPr lang="en-GB" dirty="0" smtClean="0"/>
              <a:t>A case study is an intensive examination of a single instance of a phenomenon of interest</a:t>
            </a:r>
          </a:p>
          <a:p>
            <a:pPr lvl="1"/>
            <a:r>
              <a:rPr lang="en-GB" dirty="0" smtClean="0"/>
              <a:t>E.g. a company, an event, a process or a technology</a:t>
            </a:r>
          </a:p>
          <a:p>
            <a:r>
              <a:rPr lang="en-GB" dirty="0" smtClean="0"/>
              <a:t>Involves gathering very detailed data and using it to explain what is happening</a:t>
            </a:r>
          </a:p>
          <a:p>
            <a:pPr lvl="1"/>
            <a:r>
              <a:rPr lang="en-GB" dirty="0" smtClean="0"/>
              <a:t>E.g. visiting schools to investigate the use of iPads in the classroom</a:t>
            </a:r>
          </a:p>
          <a:p>
            <a:pPr lvl="1"/>
            <a:r>
              <a:rPr lang="en-GB" dirty="0" smtClean="0"/>
              <a:t>Difficult to repeat (low reliability) but is very focussed on the phenomenon studied (high validity)</a:t>
            </a:r>
          </a:p>
          <a:p>
            <a:r>
              <a:rPr lang="en-GB" dirty="0" smtClean="0"/>
              <a:t>Can be very time-consuming and requires good access to the phenomenon of interest</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28</a:t>
            </a:fld>
            <a:endParaRPr lang="en-GB"/>
          </a:p>
        </p:txBody>
      </p:sp>
    </p:spTree>
    <p:extLst>
      <p:ext uri="{BB962C8B-B14F-4D97-AF65-F5344CB8AC3E}">
        <p14:creationId xmlns:p14="http://schemas.microsoft.com/office/powerpoint/2010/main" val="17418304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Survey</a:t>
            </a:r>
            <a:endParaRPr lang="en-GB" dirty="0"/>
          </a:p>
        </p:txBody>
      </p:sp>
      <p:sp>
        <p:nvSpPr>
          <p:cNvPr id="3" name="Content Placeholder 2"/>
          <p:cNvSpPr>
            <a:spLocks noGrp="1"/>
          </p:cNvSpPr>
          <p:nvPr>
            <p:ph idx="1"/>
          </p:nvPr>
        </p:nvSpPr>
        <p:spPr/>
        <p:txBody>
          <a:bodyPr>
            <a:normAutofit lnSpcReduction="10000"/>
          </a:bodyPr>
          <a:lstStyle/>
          <a:p>
            <a:r>
              <a:rPr lang="en-GB" dirty="0" smtClean="0"/>
              <a:t>An investigation into opinions through questionnaires or interviews</a:t>
            </a:r>
          </a:p>
          <a:p>
            <a:r>
              <a:rPr lang="en-GB" dirty="0" smtClean="0"/>
              <a:t>The design of questionnaires and interviews is complex and must be prototyped before use</a:t>
            </a:r>
          </a:p>
          <a:p>
            <a:r>
              <a:rPr lang="en-GB" dirty="0" smtClean="0"/>
              <a:t>All questions must be written with great care</a:t>
            </a:r>
          </a:p>
          <a:p>
            <a:r>
              <a:rPr lang="en-GB" dirty="0" smtClean="0"/>
              <a:t>Respondents are questioned either verbally, in writing or via computer and their responses noted</a:t>
            </a:r>
          </a:p>
          <a:p>
            <a:r>
              <a:rPr lang="en-GB" dirty="0" smtClean="0"/>
              <a:t>May be able to generalise from small samples to large populations</a:t>
            </a:r>
          </a:p>
          <a:p>
            <a:r>
              <a:rPr lang="en-GB" dirty="0" smtClean="0"/>
              <a:t>Good for getting large amounts of subjective data in a short amount of time</a:t>
            </a:r>
          </a:p>
          <a:p>
            <a:r>
              <a:rPr lang="en-GB" dirty="0" smtClean="0"/>
              <a:t>Good for ‘what’ and ‘how’ questions</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29</a:t>
            </a:fld>
            <a:endParaRPr lang="en-GB"/>
          </a:p>
        </p:txBody>
      </p:sp>
    </p:spTree>
    <p:extLst>
      <p:ext uri="{BB962C8B-B14F-4D97-AF65-F5344CB8AC3E}">
        <p14:creationId xmlns:p14="http://schemas.microsoft.com/office/powerpoint/2010/main" val="37880545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For each of the three projects, identify three suitable strategies for the study. Is it obvious which ones you ‘should’ use or could you perform the study in more than one way?</a:t>
            </a:r>
          </a:p>
          <a:p>
            <a:pPr lvl="1"/>
            <a:r>
              <a:rPr lang="en-GB" dirty="0" smtClean="0"/>
              <a:t>Investigating </a:t>
            </a:r>
            <a:r>
              <a:rPr lang="en-GB" dirty="0"/>
              <a:t>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30</a:t>
            </a:fld>
            <a:endParaRPr lang="en-GB"/>
          </a:p>
        </p:txBody>
      </p:sp>
    </p:spTree>
    <p:extLst>
      <p:ext uri="{BB962C8B-B14F-4D97-AF65-F5344CB8AC3E}">
        <p14:creationId xmlns:p14="http://schemas.microsoft.com/office/powerpoint/2010/main" val="42808593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Selecting your methodology</a:t>
            </a:r>
            <a:endParaRPr lang="en-GB" dirty="0"/>
          </a:p>
        </p:txBody>
      </p:sp>
      <p:sp>
        <p:nvSpPr>
          <p:cNvPr id="3" name="Slide Number Placeholder 2"/>
          <p:cNvSpPr>
            <a:spLocks noGrp="1"/>
          </p:cNvSpPr>
          <p:nvPr>
            <p:ph type="sldNum" sz="quarter" idx="12"/>
          </p:nvPr>
        </p:nvSpPr>
        <p:spPr/>
        <p:txBody>
          <a:bodyPr/>
          <a:lstStyle/>
          <a:p>
            <a:fld id="{F912FDC1-C426-46F0-A50A-E2690F78E5D8}" type="slidenum">
              <a:rPr lang="en-GB" smtClean="0"/>
              <a:pPr/>
              <a:t>31</a:t>
            </a:fld>
            <a:endParaRPr lang="en-GB"/>
          </a:p>
        </p:txBody>
      </p:sp>
      <p:sp>
        <p:nvSpPr>
          <p:cNvPr id="39" name="Left Brace 38"/>
          <p:cNvSpPr/>
          <p:nvPr/>
        </p:nvSpPr>
        <p:spPr>
          <a:xfrm rot="16200000">
            <a:off x="3707664" y="1196593"/>
            <a:ext cx="432048" cy="4320800"/>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Left Brace 39"/>
          <p:cNvSpPr/>
          <p:nvPr/>
        </p:nvSpPr>
        <p:spPr>
          <a:xfrm rot="16200000">
            <a:off x="6587264" y="3556651"/>
            <a:ext cx="432048" cy="4320800"/>
          </a:xfrm>
          <a:prstGeom prst="leftBrac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1763288" y="3573016"/>
            <a:ext cx="4320800" cy="664277"/>
          </a:xfrm>
          <a:prstGeom prst="rect">
            <a:avLst/>
          </a:prstGeom>
          <a:noFill/>
        </p:spPr>
        <p:txBody>
          <a:bodyPr wrap="square" rtlCol="0">
            <a:spAutoFit/>
          </a:bodyPr>
          <a:lstStyle/>
          <a:p>
            <a:pPr algn="ctr"/>
            <a:r>
              <a:rPr lang="en-GB" dirty="0" smtClean="0"/>
              <a:t>Strategies normally used by </a:t>
            </a:r>
          </a:p>
          <a:p>
            <a:pPr algn="ctr"/>
            <a:r>
              <a:rPr lang="en-GB" dirty="0" smtClean="0"/>
              <a:t>experimental projects</a:t>
            </a:r>
            <a:endParaRPr lang="en-GB" dirty="0"/>
          </a:p>
        </p:txBody>
      </p:sp>
      <p:sp>
        <p:nvSpPr>
          <p:cNvPr id="42" name="TextBox 41"/>
          <p:cNvSpPr txBox="1"/>
          <p:nvPr/>
        </p:nvSpPr>
        <p:spPr>
          <a:xfrm>
            <a:off x="4643688" y="5933075"/>
            <a:ext cx="4320800" cy="664277"/>
          </a:xfrm>
          <a:prstGeom prst="rect">
            <a:avLst/>
          </a:prstGeom>
          <a:noFill/>
        </p:spPr>
        <p:txBody>
          <a:bodyPr wrap="square" rtlCol="0">
            <a:spAutoFit/>
          </a:bodyPr>
          <a:lstStyle/>
          <a:p>
            <a:pPr algn="ctr"/>
            <a:r>
              <a:rPr lang="en-GB" dirty="0" smtClean="0"/>
              <a:t>Strategies normally used by </a:t>
            </a:r>
          </a:p>
          <a:p>
            <a:pPr algn="ctr"/>
            <a:r>
              <a:rPr lang="en-GB" dirty="0"/>
              <a:t>s</a:t>
            </a:r>
            <a:r>
              <a:rPr lang="en-GB" dirty="0" smtClean="0"/>
              <a:t>urvey projects</a:t>
            </a:r>
            <a:endParaRPr lang="en-GB" dirty="0"/>
          </a:p>
        </p:txBody>
      </p:sp>
      <p:grpSp>
        <p:nvGrpSpPr>
          <p:cNvPr id="22" name="Group 21"/>
          <p:cNvGrpSpPr/>
          <p:nvPr/>
        </p:nvGrpSpPr>
        <p:grpSpPr>
          <a:xfrm>
            <a:off x="251120" y="1628912"/>
            <a:ext cx="8712568" cy="1368040"/>
            <a:chOff x="323528" y="1772816"/>
            <a:chExt cx="8712568" cy="1368040"/>
          </a:xfrm>
        </p:grpSpPr>
        <p:grpSp>
          <p:nvGrpSpPr>
            <p:cNvPr id="23" name="Group 22"/>
            <p:cNvGrpSpPr/>
            <p:nvPr/>
          </p:nvGrpSpPr>
          <p:grpSpPr>
            <a:xfrm>
              <a:off x="1835696" y="1772816"/>
              <a:ext cx="7200400" cy="1368040"/>
              <a:chOff x="179512" y="1340808"/>
              <a:chExt cx="7200400" cy="1368040"/>
            </a:xfrm>
          </p:grpSpPr>
          <p:sp>
            <p:nvSpPr>
              <p:cNvPr id="27" name="TextBox 26"/>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smtClean="0"/>
                  <a:t>Inductive</a:t>
                </a:r>
                <a:endParaRPr lang="en-GB" dirty="0"/>
              </a:p>
            </p:txBody>
          </p:sp>
          <p:sp>
            <p:nvSpPr>
              <p:cNvPr id="28" name="TextBox 27"/>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smtClean="0">
                    <a:solidFill>
                      <a:schemeClr val="bg1"/>
                    </a:solidFill>
                  </a:rPr>
                  <a:t>Positivism</a:t>
                </a:r>
                <a:endParaRPr lang="en-GB" dirty="0">
                  <a:solidFill>
                    <a:schemeClr val="bg1"/>
                  </a:solidFill>
                </a:endParaRPr>
              </a:p>
            </p:txBody>
          </p:sp>
          <p:sp>
            <p:nvSpPr>
              <p:cNvPr id="29" name="TextBox 28"/>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smtClean="0"/>
                  <a:t>Deductive</a:t>
                </a:r>
                <a:endParaRPr lang="en-GB" dirty="0"/>
              </a:p>
            </p:txBody>
          </p:sp>
          <p:sp>
            <p:nvSpPr>
              <p:cNvPr id="30" name="TextBox 29"/>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smtClean="0">
                    <a:solidFill>
                      <a:schemeClr val="bg1"/>
                    </a:solidFill>
                  </a:rPr>
                  <a:t>Phenomenology</a:t>
                </a:r>
                <a:endParaRPr lang="en-GB" dirty="0">
                  <a:solidFill>
                    <a:schemeClr val="bg1"/>
                  </a:solidFill>
                </a:endParaRPr>
              </a:p>
            </p:txBody>
          </p:sp>
          <p:sp>
            <p:nvSpPr>
              <p:cNvPr id="31" name="TextBox 30"/>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smtClean="0"/>
                  <a:t>Experiment</a:t>
                </a:r>
                <a:endParaRPr lang="en-GB" dirty="0"/>
              </a:p>
            </p:txBody>
          </p:sp>
          <p:sp>
            <p:nvSpPr>
              <p:cNvPr id="32" name="TextBox 31"/>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smtClean="0"/>
                  <a:t>Software</a:t>
                </a:r>
                <a:r>
                  <a:rPr lang="en-GB" dirty="0" smtClean="0"/>
                  <a:t> </a:t>
                </a:r>
                <a:r>
                  <a:rPr lang="en-GB" sz="1600" dirty="0" smtClean="0"/>
                  <a:t>Development</a:t>
                </a:r>
                <a:endParaRPr lang="en-GB" dirty="0"/>
              </a:p>
            </p:txBody>
          </p:sp>
          <p:sp>
            <p:nvSpPr>
              <p:cNvPr id="33" name="TextBox 32"/>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smtClean="0"/>
                  <a:t>Document Review</a:t>
                </a:r>
                <a:endParaRPr lang="en-GB" sz="1600" dirty="0"/>
              </a:p>
            </p:txBody>
          </p:sp>
          <p:sp>
            <p:nvSpPr>
              <p:cNvPr id="50" name="TextBox 4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Case Study</a:t>
                </a:r>
                <a:endParaRPr lang="en-GB" sz="1600" dirty="0"/>
              </a:p>
            </p:txBody>
          </p:sp>
          <p:sp>
            <p:nvSpPr>
              <p:cNvPr id="51" name="TextBox 5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Survey</a:t>
                </a:r>
                <a:endParaRPr lang="en-GB" sz="1600" dirty="0"/>
              </a:p>
            </p:txBody>
          </p:sp>
        </p:grpSp>
        <p:sp>
          <p:nvSpPr>
            <p:cNvPr id="24" name="TextBox 23"/>
            <p:cNvSpPr txBox="1"/>
            <p:nvPr/>
          </p:nvSpPr>
          <p:spPr>
            <a:xfrm>
              <a:off x="323528" y="1780456"/>
              <a:ext cx="1207895" cy="369332"/>
            </a:xfrm>
            <a:prstGeom prst="rect">
              <a:avLst/>
            </a:prstGeom>
            <a:noFill/>
          </p:spPr>
          <p:txBody>
            <a:bodyPr wrap="none" rtlCol="0">
              <a:spAutoFit/>
            </a:bodyPr>
            <a:lstStyle/>
            <a:p>
              <a:r>
                <a:rPr lang="en-GB" dirty="0" smtClean="0"/>
                <a:t>Philosophy</a:t>
              </a:r>
              <a:endParaRPr lang="en-GB" dirty="0"/>
            </a:p>
          </p:txBody>
        </p:sp>
        <p:sp>
          <p:nvSpPr>
            <p:cNvPr id="25" name="TextBox 24"/>
            <p:cNvSpPr txBox="1"/>
            <p:nvPr/>
          </p:nvSpPr>
          <p:spPr>
            <a:xfrm>
              <a:off x="382550" y="2159420"/>
              <a:ext cx="1089850" cy="369332"/>
            </a:xfrm>
            <a:prstGeom prst="rect">
              <a:avLst/>
            </a:prstGeom>
            <a:noFill/>
          </p:spPr>
          <p:txBody>
            <a:bodyPr wrap="none" rtlCol="0">
              <a:spAutoFit/>
            </a:bodyPr>
            <a:lstStyle/>
            <a:p>
              <a:r>
                <a:rPr lang="en-GB" dirty="0" smtClean="0"/>
                <a:t>Approach</a:t>
              </a:r>
              <a:endParaRPr lang="en-GB" dirty="0"/>
            </a:p>
          </p:txBody>
        </p:sp>
        <p:sp>
          <p:nvSpPr>
            <p:cNvPr id="26" name="TextBox 25"/>
            <p:cNvSpPr txBox="1"/>
            <p:nvPr/>
          </p:nvSpPr>
          <p:spPr>
            <a:xfrm>
              <a:off x="373349" y="2632190"/>
              <a:ext cx="1108252" cy="369332"/>
            </a:xfrm>
            <a:prstGeom prst="rect">
              <a:avLst/>
            </a:prstGeom>
            <a:noFill/>
          </p:spPr>
          <p:txBody>
            <a:bodyPr wrap="none" rtlCol="0">
              <a:spAutoFit/>
            </a:bodyPr>
            <a:lstStyle/>
            <a:p>
              <a:r>
                <a:rPr lang="en-GB" dirty="0" smtClean="0"/>
                <a:t>Strategies</a:t>
              </a:r>
              <a:endParaRPr lang="en-GB" dirty="0"/>
            </a:p>
          </p:txBody>
        </p:sp>
      </p:grpSp>
      <p:sp>
        <p:nvSpPr>
          <p:cNvPr id="52" name="Left Brace 51"/>
          <p:cNvSpPr/>
          <p:nvPr/>
        </p:nvSpPr>
        <p:spPr>
          <a:xfrm rot="16200000">
            <a:off x="5168575" y="2348720"/>
            <a:ext cx="432048" cy="4320800"/>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3224999" y="4725144"/>
            <a:ext cx="4320800" cy="664277"/>
          </a:xfrm>
          <a:prstGeom prst="rect">
            <a:avLst/>
          </a:prstGeom>
          <a:noFill/>
        </p:spPr>
        <p:txBody>
          <a:bodyPr wrap="square" rtlCol="0">
            <a:spAutoFit/>
          </a:bodyPr>
          <a:lstStyle/>
          <a:p>
            <a:pPr algn="ctr"/>
            <a:r>
              <a:rPr lang="en-GB" dirty="0" smtClean="0"/>
              <a:t>Strategies normally used by </a:t>
            </a:r>
          </a:p>
          <a:p>
            <a:pPr algn="ctr"/>
            <a:r>
              <a:rPr lang="en-GB" dirty="0" smtClean="0"/>
              <a:t>development projects</a:t>
            </a:r>
            <a:endParaRPr lang="en-GB" dirty="0"/>
          </a:p>
        </p:txBody>
      </p:sp>
    </p:spTree>
    <p:extLst>
      <p:ext uri="{BB962C8B-B14F-4D97-AF65-F5344CB8AC3E}">
        <p14:creationId xmlns:p14="http://schemas.microsoft.com/office/powerpoint/2010/main" val="27736431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fontScale="90000"/>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lecture: Survey Design</a:t>
            </a:r>
          </a:p>
          <a:p>
            <a:endParaRPr lang="en-GB" dirty="0" smtClean="0"/>
          </a:p>
          <a:p>
            <a:endParaRPr lang="en-GB" dirty="0" smtClean="0"/>
          </a:p>
          <a:p>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32</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5152</TotalTime>
  <Words>1788</Words>
  <Application>Microsoft Office PowerPoint</Application>
  <PresentationFormat>On-screen Show (4:3)</PresentationFormat>
  <Paragraphs>311</Paragraphs>
  <Slides>32</Slides>
  <Notes>10</Notes>
  <HiddenSlides>5</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宋体</vt:lpstr>
      <vt:lpstr>Arial</vt:lpstr>
      <vt:lpstr>方正姚体</vt:lpstr>
      <vt:lpstr>Georgia</vt:lpstr>
      <vt:lpstr>Trebuchet MS</vt:lpstr>
      <vt:lpstr>Wingdings</vt:lpstr>
      <vt:lpstr>Wingdings 2</vt:lpstr>
      <vt:lpstr>Nik2013</vt:lpstr>
      <vt:lpstr>Research Methods II</vt:lpstr>
      <vt:lpstr>What is research?</vt:lpstr>
      <vt:lpstr>What is research?</vt:lpstr>
      <vt:lpstr>So research has a purpose…</vt:lpstr>
      <vt:lpstr>Primary and Secondary Research</vt:lpstr>
      <vt:lpstr>Quantitative and Qualitative Research</vt:lpstr>
      <vt:lpstr>Longitudinal and cross-sectional studies</vt:lpstr>
      <vt:lpstr>Activity</vt:lpstr>
      <vt:lpstr>Credibility of research findings </vt:lpstr>
      <vt:lpstr>Activity</vt:lpstr>
      <vt:lpstr>Selecting your methodology</vt:lpstr>
      <vt:lpstr>Research philosophies </vt:lpstr>
      <vt:lpstr>Philosophies</vt:lpstr>
      <vt:lpstr>Features of the main paradigms </vt:lpstr>
      <vt:lpstr>Methods of the main paradigms</vt:lpstr>
      <vt:lpstr>Activity</vt:lpstr>
      <vt:lpstr>Selecting your methodology</vt:lpstr>
      <vt:lpstr>Approaches</vt:lpstr>
      <vt:lpstr>Deduction emphasises…</vt:lpstr>
      <vt:lpstr>Induction emphasises…</vt:lpstr>
      <vt:lpstr>Which is best?</vt:lpstr>
      <vt:lpstr>Activity</vt:lpstr>
      <vt:lpstr>Selecting your methodology</vt:lpstr>
      <vt:lpstr>Document Review</vt:lpstr>
      <vt:lpstr>Experiments</vt:lpstr>
      <vt:lpstr>Experimental terminology</vt:lpstr>
      <vt:lpstr>Software Development</vt:lpstr>
      <vt:lpstr>Case Study</vt:lpstr>
      <vt:lpstr>Survey</vt:lpstr>
      <vt:lpstr>Activity</vt:lpstr>
      <vt:lpstr>Selecting your methodology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subject>Data Representation</dc:subject>
  <dc:creator>Nik Whitehead</dc:creator>
  <cp:lastModifiedBy>Mabrouka Abuhmida</cp:lastModifiedBy>
  <cp:revision>228</cp:revision>
  <dcterms:created xsi:type="dcterms:W3CDTF">2006-01-28T12:00:35Z</dcterms:created>
  <dcterms:modified xsi:type="dcterms:W3CDTF">2019-02-25T15:19:25Z</dcterms:modified>
</cp:coreProperties>
</file>