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6"/>
  </p:notesMasterIdLst>
  <p:sldIdLst>
    <p:sldId id="256" r:id="rId2"/>
    <p:sldId id="258" r:id="rId3"/>
    <p:sldId id="259" r:id="rId4"/>
    <p:sldId id="260" r:id="rId5"/>
    <p:sldId id="261" r:id="rId6"/>
    <p:sldId id="273" r:id="rId7"/>
    <p:sldId id="262" r:id="rId8"/>
    <p:sldId id="263" r:id="rId9"/>
    <p:sldId id="264" r:id="rId10"/>
    <p:sldId id="265" r:id="rId11"/>
    <p:sldId id="269" r:id="rId12"/>
    <p:sldId id="276" r:id="rId13"/>
    <p:sldId id="277" r:id="rId14"/>
    <p:sldId id="272" r:id="rId15"/>
  </p:sldIdLst>
  <p:sldSz cx="9144000" cy="5143500" type="screen16x9"/>
  <p:notesSz cx="6858000" cy="9144000"/>
  <p:embeddedFontLst>
    <p:embeddedFont>
      <p:font typeface="Merriweather" pitchFamily="2" charset="77"/>
      <p:regular r:id="rId17"/>
      <p:bold r:id="rId18"/>
      <p:italic r:id="rId19"/>
      <p:boldItalic r:id="rId20"/>
    </p:embeddedFont>
    <p:embeddedFont>
      <p:font typeface="Roboto" panose="02000000000000000000" pitchFamily="2"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6E37D7-0EFD-44DE-B984-E6D21037E5A0}" v="21" dt="2026-02-07T10:06:54.0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79356" autoAdjust="0"/>
  </p:normalViewPr>
  <p:slideViewPr>
    <p:cSldViewPr snapToGrid="0">
      <p:cViewPr varScale="1">
        <p:scale>
          <a:sx n="123" d="100"/>
          <a:sy n="123" d="100"/>
        </p:scale>
        <p:origin x="1344" y="19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NEHA GHOSH" userId="7f62cf1adf253ada" providerId="LiveId" clId="{68CBC873-9340-4294-8C09-07687AC43864}"/>
    <pc:docChg chg="undo custSel addSld delSld modSld">
      <pc:chgData name="SNEHA GHOSH" userId="7f62cf1adf253ada" providerId="LiveId" clId="{68CBC873-9340-4294-8C09-07687AC43864}" dt="2026-02-07T10:06:55.443" v="793" actId="20577"/>
      <pc:docMkLst>
        <pc:docMk/>
      </pc:docMkLst>
      <pc:sldChg chg="addSp delSp modSp mod">
        <pc:chgData name="SNEHA GHOSH" userId="7f62cf1adf253ada" providerId="LiveId" clId="{68CBC873-9340-4294-8C09-07687AC43864}" dt="2026-02-02T13:36:29.272" v="483" actId="1076"/>
        <pc:sldMkLst>
          <pc:docMk/>
          <pc:sldMk cId="0" sldId="256"/>
        </pc:sldMkLst>
        <pc:spChg chg="add mod">
          <ac:chgData name="SNEHA GHOSH" userId="7f62cf1adf253ada" providerId="LiveId" clId="{68CBC873-9340-4294-8C09-07687AC43864}" dt="2026-02-02T13:36:29.272" v="483" actId="1076"/>
          <ac:spMkLst>
            <pc:docMk/>
            <pc:sldMk cId="0" sldId="256"/>
            <ac:spMk id="5" creationId="{F6313E18-8559-85A4-91EF-F6A6726DB4E9}"/>
          </ac:spMkLst>
        </pc:spChg>
      </pc:sldChg>
      <pc:sldChg chg="addSp delSp modSp mod modNotesTx">
        <pc:chgData name="SNEHA GHOSH" userId="7f62cf1adf253ada" providerId="LiveId" clId="{68CBC873-9340-4294-8C09-07687AC43864}" dt="2026-02-07T10:03:21.188" v="727" actId="22"/>
        <pc:sldMkLst>
          <pc:docMk/>
          <pc:sldMk cId="0" sldId="258"/>
        </pc:sldMkLst>
        <pc:spChg chg="add del">
          <ac:chgData name="SNEHA GHOSH" userId="7f62cf1adf253ada" providerId="LiveId" clId="{68CBC873-9340-4294-8C09-07687AC43864}" dt="2026-02-07T10:03:21.188" v="727" actId="22"/>
          <ac:spMkLst>
            <pc:docMk/>
            <pc:sldMk cId="0" sldId="258"/>
            <ac:spMk id="3" creationId="{BCCDE4FA-EC8E-7DED-D51E-C2AD4B623DB6}"/>
          </ac:spMkLst>
        </pc:spChg>
        <pc:spChg chg="mod">
          <ac:chgData name="SNEHA GHOSH" userId="7f62cf1adf253ada" providerId="LiveId" clId="{68CBC873-9340-4294-8C09-07687AC43864}" dt="2026-02-02T13:38:46.419" v="487" actId="2711"/>
          <ac:spMkLst>
            <pc:docMk/>
            <pc:sldMk cId="0" sldId="258"/>
            <ac:spMk id="77" creationId="{00000000-0000-0000-0000-000000000000}"/>
          </ac:spMkLst>
        </pc:spChg>
        <pc:spChg chg="mod">
          <ac:chgData name="SNEHA GHOSH" userId="7f62cf1adf253ada" providerId="LiveId" clId="{68CBC873-9340-4294-8C09-07687AC43864}" dt="2026-02-07T10:03:04.574" v="721" actId="403"/>
          <ac:spMkLst>
            <pc:docMk/>
            <pc:sldMk cId="0" sldId="258"/>
            <ac:spMk id="79" creationId="{00000000-0000-0000-0000-000000000000}"/>
          </ac:spMkLst>
        </pc:spChg>
      </pc:sldChg>
      <pc:sldChg chg="addSp delSp modSp mod modNotesTx">
        <pc:chgData name="SNEHA GHOSH" userId="7f62cf1adf253ada" providerId="LiveId" clId="{68CBC873-9340-4294-8C09-07687AC43864}" dt="2026-02-07T10:03:51.856" v="736" actId="20577"/>
        <pc:sldMkLst>
          <pc:docMk/>
          <pc:sldMk cId="0" sldId="259"/>
        </pc:sldMkLst>
        <pc:spChg chg="mod">
          <ac:chgData name="SNEHA GHOSH" userId="7f62cf1adf253ada" providerId="LiveId" clId="{68CBC873-9340-4294-8C09-07687AC43864}" dt="2026-02-02T13:40:55.771" v="529" actId="2711"/>
          <ac:spMkLst>
            <pc:docMk/>
            <pc:sldMk cId="0" sldId="259"/>
            <ac:spMk id="4" creationId="{EFE36C04-4F58-8E5F-DF2D-7001AAC32179}"/>
          </ac:spMkLst>
        </pc:spChg>
        <pc:spChg chg="add mod">
          <ac:chgData name="SNEHA GHOSH" userId="7f62cf1adf253ada" providerId="LiveId" clId="{68CBC873-9340-4294-8C09-07687AC43864}" dt="2026-02-07T10:03:50.650" v="735" actId="14100"/>
          <ac:spMkLst>
            <pc:docMk/>
            <pc:sldMk cId="0" sldId="259"/>
            <ac:spMk id="5" creationId="{49371548-E7D6-AE56-0E66-B347334A241F}"/>
          </ac:spMkLst>
        </pc:spChg>
        <pc:spChg chg="mod">
          <ac:chgData name="SNEHA GHOSH" userId="7f62cf1adf253ada" providerId="LiveId" clId="{68CBC873-9340-4294-8C09-07687AC43864}" dt="2026-02-02T13:39:36.969" v="508" actId="2711"/>
          <ac:spMkLst>
            <pc:docMk/>
            <pc:sldMk cId="0" sldId="259"/>
            <ac:spMk id="84" creationId="{00000000-0000-0000-0000-000000000000}"/>
          </ac:spMkLst>
        </pc:spChg>
        <pc:spChg chg="del mod">
          <ac:chgData name="SNEHA GHOSH" userId="7f62cf1adf253ada" providerId="LiveId" clId="{68CBC873-9340-4294-8C09-07687AC43864}" dt="2026-02-07T10:03:10.767" v="724"/>
          <ac:spMkLst>
            <pc:docMk/>
            <pc:sldMk cId="0" sldId="259"/>
            <ac:spMk id="85" creationId="{00000000-0000-0000-0000-000000000000}"/>
          </ac:spMkLst>
        </pc:spChg>
        <pc:picChg chg="add mod">
          <ac:chgData name="SNEHA GHOSH" userId="7f62cf1adf253ada" providerId="LiveId" clId="{68CBC873-9340-4294-8C09-07687AC43864}" dt="2026-02-02T13:44:26.461" v="572" actId="1440"/>
          <ac:picMkLst>
            <pc:docMk/>
            <pc:sldMk cId="0" sldId="259"/>
            <ac:picMk id="2" creationId="{F4E2E2C3-FC22-58AC-0136-9184B5C5078B}"/>
          </ac:picMkLst>
        </pc:picChg>
      </pc:sldChg>
      <pc:sldChg chg="addSp delSp modSp mod modNotesTx">
        <pc:chgData name="SNEHA GHOSH" userId="7f62cf1adf253ada" providerId="LiveId" clId="{68CBC873-9340-4294-8C09-07687AC43864}" dt="2026-02-07T10:04:26.935" v="746" actId="20577"/>
        <pc:sldMkLst>
          <pc:docMk/>
          <pc:sldMk cId="0" sldId="260"/>
        </pc:sldMkLst>
        <pc:spChg chg="mod">
          <ac:chgData name="SNEHA GHOSH" userId="7f62cf1adf253ada" providerId="LiveId" clId="{68CBC873-9340-4294-8C09-07687AC43864}" dt="2026-02-02T13:41:14.315" v="532" actId="2711"/>
          <ac:spMkLst>
            <pc:docMk/>
            <pc:sldMk cId="0" sldId="260"/>
            <ac:spMk id="90" creationId="{00000000-0000-0000-0000-000000000000}"/>
          </ac:spMkLst>
        </pc:spChg>
        <pc:spChg chg="mod">
          <ac:chgData name="SNEHA GHOSH" userId="7f62cf1adf253ada" providerId="LiveId" clId="{68CBC873-9340-4294-8C09-07687AC43864}" dt="2026-02-07T10:04:25.173" v="745" actId="12"/>
          <ac:spMkLst>
            <pc:docMk/>
            <pc:sldMk cId="0" sldId="260"/>
            <ac:spMk id="91" creationId="{00000000-0000-0000-0000-000000000000}"/>
          </ac:spMkLst>
        </pc:spChg>
        <pc:picChg chg="add mod">
          <ac:chgData name="SNEHA GHOSH" userId="7f62cf1adf253ada" providerId="LiveId" clId="{68CBC873-9340-4294-8C09-07687AC43864}" dt="2026-02-02T13:44:21.972" v="571" actId="1440"/>
          <ac:picMkLst>
            <pc:docMk/>
            <pc:sldMk cId="0" sldId="260"/>
            <ac:picMk id="2" creationId="{495F742F-902C-F72F-966B-753BF4BC69B8}"/>
          </ac:picMkLst>
        </pc:picChg>
      </pc:sldChg>
      <pc:sldChg chg="addSp delSp modSp mod modNotesTx">
        <pc:chgData name="SNEHA GHOSH" userId="7f62cf1adf253ada" providerId="LiveId" clId="{68CBC873-9340-4294-8C09-07687AC43864}" dt="2026-02-07T10:05:07.197" v="760" actId="20577"/>
        <pc:sldMkLst>
          <pc:docMk/>
          <pc:sldMk cId="0" sldId="261"/>
        </pc:sldMkLst>
        <pc:spChg chg="mod">
          <ac:chgData name="SNEHA GHOSH" userId="7f62cf1adf253ada" providerId="LiveId" clId="{68CBC873-9340-4294-8C09-07687AC43864}" dt="2026-02-02T13:44:10.325" v="570" actId="2711"/>
          <ac:spMkLst>
            <pc:docMk/>
            <pc:sldMk cId="0" sldId="261"/>
            <ac:spMk id="6" creationId="{1CF74998-E1D9-E474-EF81-06A03975B9CA}"/>
          </ac:spMkLst>
        </pc:spChg>
        <pc:spChg chg="mod">
          <ac:chgData name="SNEHA GHOSH" userId="7f62cf1adf253ada" providerId="LiveId" clId="{68CBC873-9340-4294-8C09-07687AC43864}" dt="2026-02-02T13:43:18.028" v="548" actId="2711"/>
          <ac:spMkLst>
            <pc:docMk/>
            <pc:sldMk cId="0" sldId="261"/>
            <ac:spMk id="96" creationId="{00000000-0000-0000-0000-000000000000}"/>
          </ac:spMkLst>
        </pc:spChg>
        <pc:spChg chg="mod">
          <ac:chgData name="SNEHA GHOSH" userId="7f62cf1adf253ada" providerId="LiveId" clId="{68CBC873-9340-4294-8C09-07687AC43864}" dt="2026-02-07T10:04:53.561" v="754" actId="14100"/>
          <ac:spMkLst>
            <pc:docMk/>
            <pc:sldMk cId="0" sldId="261"/>
            <ac:spMk id="97" creationId="{00000000-0000-0000-0000-000000000000}"/>
          </ac:spMkLst>
        </pc:spChg>
        <pc:picChg chg="add mod">
          <ac:chgData name="SNEHA GHOSH" userId="7f62cf1adf253ada" providerId="LiveId" clId="{68CBC873-9340-4294-8C09-07687AC43864}" dt="2026-02-07T10:04:50.718" v="753" actId="14100"/>
          <ac:picMkLst>
            <pc:docMk/>
            <pc:sldMk cId="0" sldId="261"/>
            <ac:picMk id="3" creationId="{667BE261-E3AC-A25D-0A64-F797FE365D67}"/>
          </ac:picMkLst>
        </pc:picChg>
      </pc:sldChg>
      <pc:sldChg chg="addSp delSp modSp mod modNotesTx">
        <pc:chgData name="SNEHA GHOSH" userId="7f62cf1adf253ada" providerId="LiveId" clId="{68CBC873-9340-4294-8C09-07687AC43864}" dt="2026-02-07T10:05:44.893" v="774" actId="20577"/>
        <pc:sldMkLst>
          <pc:docMk/>
          <pc:sldMk cId="0" sldId="262"/>
        </pc:sldMkLst>
        <pc:spChg chg="mod">
          <ac:chgData name="SNEHA GHOSH" userId="7f62cf1adf253ada" providerId="LiveId" clId="{68CBC873-9340-4294-8C09-07687AC43864}" dt="2026-02-02T13:45:38.077" v="597" actId="20577"/>
          <ac:spMkLst>
            <pc:docMk/>
            <pc:sldMk cId="0" sldId="262"/>
            <ac:spMk id="102" creationId="{00000000-0000-0000-0000-000000000000}"/>
          </ac:spMkLst>
        </pc:spChg>
        <pc:spChg chg="add del mod">
          <ac:chgData name="SNEHA GHOSH" userId="7f62cf1adf253ada" providerId="LiveId" clId="{68CBC873-9340-4294-8C09-07687AC43864}" dt="2026-02-07T10:05:42.644" v="773" actId="2711"/>
          <ac:spMkLst>
            <pc:docMk/>
            <pc:sldMk cId="0" sldId="262"/>
            <ac:spMk id="103" creationId="{00000000-0000-0000-0000-000000000000}"/>
          </ac:spMkLst>
        </pc:spChg>
      </pc:sldChg>
      <pc:sldChg chg="addSp delSp modSp mod modNotesTx">
        <pc:chgData name="SNEHA GHOSH" userId="7f62cf1adf253ada" providerId="LiveId" clId="{68CBC873-9340-4294-8C09-07687AC43864}" dt="2026-02-02T13:46:55.062" v="628" actId="1076"/>
        <pc:sldMkLst>
          <pc:docMk/>
          <pc:sldMk cId="0" sldId="263"/>
        </pc:sldMkLst>
        <pc:spChg chg="mod">
          <ac:chgData name="SNEHA GHOSH" userId="7f62cf1adf253ada" providerId="LiveId" clId="{68CBC873-9340-4294-8C09-07687AC43864}" dt="2026-02-02T13:46:26.247" v="614" actId="2711"/>
          <ac:spMkLst>
            <pc:docMk/>
            <pc:sldMk cId="0" sldId="263"/>
            <ac:spMk id="108" creationId="{00000000-0000-0000-0000-000000000000}"/>
          </ac:spMkLst>
        </pc:spChg>
        <pc:graphicFrameChg chg="add mod modGraphic">
          <ac:chgData name="SNEHA GHOSH" userId="7f62cf1adf253ada" providerId="LiveId" clId="{68CBC873-9340-4294-8C09-07687AC43864}" dt="2026-02-02T13:46:55.062" v="628" actId="1076"/>
          <ac:graphicFrameMkLst>
            <pc:docMk/>
            <pc:sldMk cId="0" sldId="263"/>
            <ac:graphicFrameMk id="3" creationId="{2894E3C5-8D2C-9D9A-1D28-46CA4A57832D}"/>
          </ac:graphicFrameMkLst>
        </pc:graphicFrameChg>
      </pc:sldChg>
      <pc:sldChg chg="addSp delSp modSp mod modNotesTx">
        <pc:chgData name="SNEHA GHOSH" userId="7f62cf1adf253ada" providerId="LiveId" clId="{68CBC873-9340-4294-8C09-07687AC43864}" dt="2026-02-07T10:06:22.310" v="783"/>
        <pc:sldMkLst>
          <pc:docMk/>
          <pc:sldMk cId="0" sldId="264"/>
        </pc:sldMkLst>
        <pc:spChg chg="mod">
          <ac:chgData name="SNEHA GHOSH" userId="7f62cf1adf253ada" providerId="LiveId" clId="{68CBC873-9340-4294-8C09-07687AC43864}" dt="2026-02-02T13:48:13.525" v="649" actId="2711"/>
          <ac:spMkLst>
            <pc:docMk/>
            <pc:sldMk cId="0" sldId="264"/>
            <ac:spMk id="4" creationId="{285167BF-8531-AD08-9B25-4B8219CAB28B}"/>
          </ac:spMkLst>
        </pc:spChg>
        <pc:spChg chg="mod">
          <ac:chgData name="SNEHA GHOSH" userId="7f62cf1adf253ada" providerId="LiveId" clId="{68CBC873-9340-4294-8C09-07687AC43864}" dt="2026-02-02T13:47:23.437" v="631" actId="2711"/>
          <ac:spMkLst>
            <pc:docMk/>
            <pc:sldMk cId="0" sldId="264"/>
            <ac:spMk id="114" creationId="{00000000-0000-0000-0000-000000000000}"/>
          </ac:spMkLst>
        </pc:spChg>
        <pc:spChg chg="mod">
          <ac:chgData name="SNEHA GHOSH" userId="7f62cf1adf253ada" providerId="LiveId" clId="{68CBC873-9340-4294-8C09-07687AC43864}" dt="2026-02-07T10:06:22.310" v="783"/>
          <ac:spMkLst>
            <pc:docMk/>
            <pc:sldMk cId="0" sldId="264"/>
            <ac:spMk id="115" creationId="{00000000-0000-0000-0000-000000000000}"/>
          </ac:spMkLst>
        </pc:spChg>
        <pc:picChg chg="add mod">
          <ac:chgData name="SNEHA GHOSH" userId="7f62cf1adf253ada" providerId="LiveId" clId="{68CBC873-9340-4294-8C09-07687AC43864}" dt="2026-02-02T13:47:57.378" v="643" actId="14100"/>
          <ac:picMkLst>
            <pc:docMk/>
            <pc:sldMk cId="0" sldId="264"/>
            <ac:picMk id="2" creationId="{60371F98-D984-6DE4-2785-A4A336132EB1}"/>
          </ac:picMkLst>
        </pc:picChg>
      </pc:sldChg>
      <pc:sldChg chg="addSp delSp modSp mod modNotesTx">
        <pc:chgData name="SNEHA GHOSH" userId="7f62cf1adf253ada" providerId="LiveId" clId="{68CBC873-9340-4294-8C09-07687AC43864}" dt="2026-02-02T13:49:10.842" v="670" actId="1076"/>
        <pc:sldMkLst>
          <pc:docMk/>
          <pc:sldMk cId="0" sldId="265"/>
        </pc:sldMkLst>
        <pc:spChg chg="mod">
          <ac:chgData name="SNEHA GHOSH" userId="7f62cf1adf253ada" providerId="LiveId" clId="{68CBC873-9340-4294-8C09-07687AC43864}" dt="2026-02-02T13:48:55.565" v="660" actId="1076"/>
          <ac:spMkLst>
            <pc:docMk/>
            <pc:sldMk cId="0" sldId="265"/>
            <ac:spMk id="120" creationId="{00000000-0000-0000-0000-000000000000}"/>
          </ac:spMkLst>
        </pc:spChg>
        <pc:graphicFrameChg chg="add mod modGraphic">
          <ac:chgData name="SNEHA GHOSH" userId="7f62cf1adf253ada" providerId="LiveId" clId="{68CBC873-9340-4294-8C09-07687AC43864}" dt="2026-02-02T13:49:10.842" v="670" actId="1076"/>
          <ac:graphicFrameMkLst>
            <pc:docMk/>
            <pc:sldMk cId="0" sldId="265"/>
            <ac:graphicFrameMk id="3" creationId="{8180A92A-237A-8FC7-31DC-99B24FD5DB53}"/>
          </ac:graphicFrameMkLst>
        </pc:graphicFrameChg>
      </pc:sldChg>
      <pc:sldChg chg="addSp delSp modSp mod modNotesTx">
        <pc:chgData name="SNEHA GHOSH" userId="7f62cf1adf253ada" providerId="LiveId" clId="{68CBC873-9340-4294-8C09-07687AC43864}" dt="2026-02-07T10:06:55.443" v="793" actId="20577"/>
        <pc:sldMkLst>
          <pc:docMk/>
          <pc:sldMk cId="0" sldId="269"/>
        </pc:sldMkLst>
        <pc:spChg chg="mod">
          <ac:chgData name="SNEHA GHOSH" userId="7f62cf1adf253ada" providerId="LiveId" clId="{68CBC873-9340-4294-8C09-07687AC43864}" dt="2026-02-02T13:49:44.520" v="676" actId="2711"/>
          <ac:spMkLst>
            <pc:docMk/>
            <pc:sldMk cId="0" sldId="269"/>
            <ac:spMk id="149" creationId="{00000000-0000-0000-0000-000000000000}"/>
          </ac:spMkLst>
        </pc:spChg>
        <pc:spChg chg="mod">
          <ac:chgData name="SNEHA GHOSH" userId="7f62cf1adf253ada" providerId="LiveId" clId="{68CBC873-9340-4294-8C09-07687AC43864}" dt="2026-02-07T10:06:47.854" v="791" actId="403"/>
          <ac:spMkLst>
            <pc:docMk/>
            <pc:sldMk cId="0" sldId="269"/>
            <ac:spMk id="150" creationId="{00000000-0000-0000-0000-000000000000}"/>
          </ac:spMkLst>
        </pc:spChg>
      </pc:sldChg>
      <pc:sldChg chg="addSp delSp modSp mod modNotesTx">
        <pc:chgData name="SNEHA GHOSH" userId="7f62cf1adf253ada" providerId="LiveId" clId="{68CBC873-9340-4294-8C09-07687AC43864}" dt="2026-02-07T10:05:22.775" v="767" actId="20577"/>
        <pc:sldMkLst>
          <pc:docMk/>
          <pc:sldMk cId="1914020993" sldId="273"/>
        </pc:sldMkLst>
        <pc:spChg chg="mod">
          <ac:chgData name="SNEHA GHOSH" userId="7f62cf1adf253ada" providerId="LiveId" clId="{68CBC873-9340-4294-8C09-07687AC43864}" dt="2026-02-02T13:44:39.388" v="575" actId="2711"/>
          <ac:spMkLst>
            <pc:docMk/>
            <pc:sldMk cId="1914020993" sldId="273"/>
            <ac:spMk id="96" creationId="{42583DF4-754C-E622-2586-39F8FA6E4D25}"/>
          </ac:spMkLst>
        </pc:spChg>
        <pc:spChg chg="mod">
          <ac:chgData name="SNEHA GHOSH" userId="7f62cf1adf253ada" providerId="LiveId" clId="{68CBC873-9340-4294-8C09-07687AC43864}" dt="2026-02-07T10:05:21.802" v="766" actId="2711"/>
          <ac:spMkLst>
            <pc:docMk/>
            <pc:sldMk cId="1914020993" sldId="273"/>
            <ac:spMk id="97" creationId="{AE9FF571-0A75-8331-66A1-CB7001990BAD}"/>
          </ac:spMkLst>
        </pc:spChg>
      </pc:sldChg>
      <pc:sldChg chg="modSp add mod">
        <pc:chgData name="SNEHA GHOSH" userId="7f62cf1adf253ada" providerId="LiveId" clId="{68CBC873-9340-4294-8C09-07687AC43864}" dt="2026-02-02T13:50:43.709" v="700" actId="27636"/>
        <pc:sldMkLst>
          <pc:docMk/>
          <pc:sldMk cId="2954174370" sldId="276"/>
        </pc:sldMkLst>
        <pc:spChg chg="mod">
          <ac:chgData name="SNEHA GHOSH" userId="7f62cf1adf253ada" providerId="LiveId" clId="{68CBC873-9340-4294-8C09-07687AC43864}" dt="2026-02-02T13:50:43.709" v="700" actId="27636"/>
          <ac:spMkLst>
            <pc:docMk/>
            <pc:sldMk cId="2954174370" sldId="276"/>
            <ac:spMk id="162" creationId="{8D4ED9F7-5EB3-747C-79BC-7F9ECC786F75}"/>
          </ac:spMkLst>
        </pc:spChg>
      </pc:sldChg>
      <pc:sldChg chg="modSp add mod">
        <pc:chgData name="SNEHA GHOSH" userId="7f62cf1adf253ada" providerId="LiveId" clId="{68CBC873-9340-4294-8C09-07687AC43864}" dt="2026-02-02T13:51:05.560" v="712" actId="27636"/>
        <pc:sldMkLst>
          <pc:docMk/>
          <pc:sldMk cId="1255661484" sldId="277"/>
        </pc:sldMkLst>
        <pc:spChg chg="mod">
          <ac:chgData name="SNEHA GHOSH" userId="7f62cf1adf253ada" providerId="LiveId" clId="{68CBC873-9340-4294-8C09-07687AC43864}" dt="2026-02-02T13:51:05.560" v="712" actId="27636"/>
          <ac:spMkLst>
            <pc:docMk/>
            <pc:sldMk cId="1255661484" sldId="277"/>
            <ac:spMk id="162" creationId="{5B58CCD7-B2E2-F271-602D-EEE2E495105D}"/>
          </ac:spMkLst>
        </pc:spChg>
      </pc:sldChg>
      <pc:sldMasterChg chg="delSldLayout">
        <pc:chgData name="SNEHA GHOSH" userId="7f62cf1adf253ada" providerId="LiveId" clId="{68CBC873-9340-4294-8C09-07687AC43864}" dt="2026-02-02T13:49:29.176" v="673" actId="47"/>
        <pc:sldMasterMkLst>
          <pc:docMk/>
          <pc:sldMasterMk cId="0" sldId="2147483659"/>
        </pc:sldMasterMkLst>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IN"/>
          </a:p>
        </p:txBody>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62" name="Google Shape;6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g3b55af37834_0_9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75" name="Google Shape;75;g3b55af37834_0_9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purpose of this presentation is to detailed the impact of Covid-19 pandemic on the businesses of hotel industry. The new business trend forces the industry to redesign its operations. The hotel industry has experienced a shift towards digitalization and sustainability practices after the pandemic. Corporate travel was a cold revenue stream for hotels before the endemic period. However, the increase in remote and hybrid working culture has reduced the corporate travel. It has been observed that 77% of respondents believed they flew less after COVID-19 (Julsrud and Steffen </a:t>
            </a:r>
            <a:r>
              <a:rPr lang="en-GB" sz="1100" b="0" i="0" u="none" strike="noStrike" cap="none" dirty="0" err="1">
                <a:solidFill>
                  <a:srgbClr val="000000"/>
                </a:solidFill>
                <a:effectLst/>
                <a:latin typeface="Arial"/>
                <a:ea typeface="Arial"/>
                <a:cs typeface="Arial"/>
                <a:sym typeface="Arial"/>
              </a:rPr>
              <a:t>Kallbekken</a:t>
            </a:r>
            <a:r>
              <a:rPr lang="en-GB" sz="1100" b="0" i="0" u="none" strike="noStrike" cap="none" dirty="0">
                <a:solidFill>
                  <a:srgbClr val="000000"/>
                </a:solidFill>
                <a:effectLst/>
                <a:latin typeface="Arial"/>
                <a:ea typeface="Arial"/>
                <a:cs typeface="Arial"/>
                <a:sym typeface="Arial"/>
              </a:rPr>
              <a:t>, 2025). In this regard, it can be stated that the increase in remote working and virtual meetings lower the corporate travel. This is a permanent decline in the business travel demand, which force the hotel industry to reshape their operations and offerings. </a:t>
            </a:r>
            <a:endParaRPr lang="en-IN" sz="1100" b="0" i="0" u="none" strike="noStrike" cap="none" dirty="0">
              <a:solidFill>
                <a:srgbClr val="000000"/>
              </a:solidFill>
              <a:effectLst/>
              <a:latin typeface="Arial"/>
              <a:ea typeface="Arial"/>
              <a:cs typeface="Arial"/>
              <a:sym typeface="Arial"/>
            </a:endParaRPr>
          </a:p>
          <a:p>
            <a:pPr marL="158750" indent="0">
              <a:buNone/>
            </a:pP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3b55af37834_0_9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82" name="Google Shape;82;g3b55af37834_0_9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The global hotel industry is experiencing a strategic change after the sudden outbreak of the pandemic. The travel and tourism sector is one of the major contributors of economy and estimated to contribute USD 11030 million within 2033 (Market Data Forecast, 2022). It is worth mentioning that this industry is transforming </a:t>
            </a:r>
            <a:r>
              <a:rPr lang="en-GB" sz="1100" b="0" i="0" u="none" strike="noStrike" cap="none" dirty="0" err="1">
                <a:solidFill>
                  <a:srgbClr val="000000"/>
                </a:solidFill>
                <a:effectLst/>
                <a:latin typeface="Arial"/>
                <a:ea typeface="Arial"/>
                <a:cs typeface="Arial"/>
                <a:sym typeface="Arial"/>
              </a:rPr>
              <a:t>digitallyto</a:t>
            </a:r>
            <a:r>
              <a:rPr lang="en-GB" sz="1100" b="0" i="0" u="none" strike="noStrike" cap="none" dirty="0">
                <a:solidFill>
                  <a:srgbClr val="000000"/>
                </a:solidFill>
                <a:effectLst/>
                <a:latin typeface="Arial"/>
                <a:ea typeface="Arial"/>
                <a:cs typeface="Arial"/>
                <a:sym typeface="Arial"/>
              </a:rPr>
              <a:t> match the current business environment. Additionally, decline in corporate travel also forces the industry to reshape their business strategies. It is worth mentioning that this industry is known for its contribution to economy and employment. For instance, this industry contributes 35% of employment by generating 357 million jobs globally (World Travel and Tourism Council, 2024). This industry needs to balance digitalisation, sustainability adoption, and reduced corporate travel demand to meet the current business demand. </a:t>
            </a: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3b55af37834_0_10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88" name="Google Shape;88;g3b55af37834_0_10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travel pattern has been changed on a large scale after the pandemic, who is influences the hotel industry to restructure its business.</a:t>
            </a:r>
            <a:r>
              <a:rPr lang="en-GB" sz="1100" b="1" i="0" u="none" strike="noStrike" cap="none" dirty="0">
                <a:solidFill>
                  <a:srgbClr val="000000"/>
                </a:solidFill>
                <a:effectLst/>
                <a:latin typeface="Arial"/>
                <a:ea typeface="Arial"/>
                <a:cs typeface="Arial"/>
                <a:sym typeface="Arial"/>
              </a:rPr>
              <a:t> </a:t>
            </a:r>
            <a:r>
              <a:rPr lang="en-GB" sz="1100" b="0" i="0" u="none" strike="noStrike" cap="none" dirty="0">
                <a:solidFill>
                  <a:srgbClr val="000000"/>
                </a:solidFill>
                <a:effectLst/>
                <a:latin typeface="Arial"/>
                <a:ea typeface="Arial"/>
                <a:cs typeface="Arial"/>
                <a:sym typeface="Arial"/>
              </a:rPr>
              <a:t>The pandemic has accelerated the remote and hybrid working culture, and the utilization of Zoom, Microsoft Teams, and Google Meet.</a:t>
            </a:r>
            <a:r>
              <a:rPr lang="en-GB" sz="1100" b="1" i="0" u="none" strike="noStrike" cap="none" dirty="0">
                <a:solidFill>
                  <a:srgbClr val="000000"/>
                </a:solidFill>
                <a:effectLst/>
                <a:latin typeface="Arial"/>
                <a:ea typeface="Arial"/>
                <a:cs typeface="Arial"/>
                <a:sym typeface="Arial"/>
              </a:rPr>
              <a:t> </a:t>
            </a:r>
            <a:r>
              <a:rPr lang="en-GB" sz="1100" b="0" i="0" u="none" strike="noStrike" cap="none" dirty="0">
                <a:solidFill>
                  <a:srgbClr val="000000"/>
                </a:solidFill>
                <a:effectLst/>
                <a:latin typeface="Arial"/>
                <a:ea typeface="Arial"/>
                <a:cs typeface="Arial"/>
                <a:sym typeface="Arial"/>
              </a:rPr>
              <a:t>The shift in business community increases cost Savings, ensure sustainability practices of organisations, and produce healthy work life balance for employees. 71% of daily workers stated that remote working culture has helped them achieving healthy work life balance (</a:t>
            </a:r>
            <a:r>
              <a:rPr lang="en-GB" sz="1100" b="0" i="0" u="none" strike="noStrike" cap="none" dirty="0" err="1">
                <a:solidFill>
                  <a:srgbClr val="000000"/>
                </a:solidFill>
                <a:effectLst/>
                <a:latin typeface="Arial"/>
                <a:ea typeface="Arial"/>
                <a:cs typeface="Arial"/>
                <a:sym typeface="Arial"/>
              </a:rPr>
              <a:t>Jendriks</a:t>
            </a:r>
            <a:r>
              <a:rPr lang="en-GB" sz="1100" b="0" i="0" u="none" strike="noStrike" cap="none" dirty="0">
                <a:solidFill>
                  <a:srgbClr val="000000"/>
                </a:solidFill>
                <a:effectLst/>
                <a:latin typeface="Arial"/>
                <a:ea typeface="Arial"/>
                <a:cs typeface="Arial"/>
                <a:sym typeface="Arial"/>
              </a:rPr>
              <a:t>, 2025). Therefore, the hotel industry changes their business model and offerings to address the issue of declining corporate travel. There has been a decline in air traffic after the pandemic as it was 155,000 around the middle of March in 2020 and it declined by 64,522 within March 29 (McCarthy, 2020). </a:t>
            </a:r>
            <a:endParaRPr lang="en-IN" sz="1100" b="0" i="0" u="none" strike="noStrike" cap="none" dirty="0">
              <a:solidFill>
                <a:srgbClr val="000000"/>
              </a:solidFill>
              <a:effectLst/>
              <a:latin typeface="Arial"/>
              <a:ea typeface="Arial"/>
              <a:cs typeface="Arial"/>
              <a:sym typeface="Arial"/>
            </a:endParaRPr>
          </a:p>
          <a:p>
            <a:pPr marL="158750" indent="0">
              <a:buNone/>
            </a:pP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3b55af37834_0_10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94" name="Google Shape;94;g3b55af37834_0_10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integration of these theories will help in understanding the impact of decline business commuting and the reshape the hospitality industry. The Triple Bottom Line framework helps in exploring economic resilience and meeting social expectations. On the other hand, digital transformation theory reinforces the significance of integrating technology to ensure flexible operations, sustainability initiatives, and personalised services. The integration of digital transformation theory will access to the industry in efficient productivity, data analysis, enhance collaboration, digital supply chain, and employee retention. Additionally, digital transformation helps in flexibility, sustainability, and security. </a:t>
            </a:r>
            <a:endParaRPr lang="en-IN" sz="1100" b="0" i="0" u="none" strike="noStrike" cap="none" dirty="0">
              <a:solidFill>
                <a:srgbClr val="000000"/>
              </a:solidFill>
              <a:effectLst/>
              <a:latin typeface="Arial"/>
              <a:ea typeface="Arial"/>
              <a:cs typeface="Arial"/>
              <a:sym typeface="Arial"/>
            </a:endParaRPr>
          </a:p>
          <a:p>
            <a:pPr marL="158750" indent="0">
              <a:buNone/>
            </a:pP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a:extLst>
            <a:ext uri="{FF2B5EF4-FFF2-40B4-BE49-F238E27FC236}">
              <a16:creationId xmlns:a16="http://schemas.microsoft.com/office/drawing/2014/main" id="{54AD59E7-2D20-F266-663C-13C8738F12FF}"/>
            </a:ext>
          </a:extLst>
        </p:cNvPr>
        <p:cNvGrpSpPr/>
        <p:nvPr/>
      </p:nvGrpSpPr>
      <p:grpSpPr>
        <a:xfrm>
          <a:off x="0" y="0"/>
          <a:ext cx="0" cy="0"/>
          <a:chOff x="0" y="0"/>
          <a:chExt cx="0" cy="0"/>
        </a:xfrm>
      </p:grpSpPr>
      <p:sp>
        <p:nvSpPr>
          <p:cNvPr id="93" name="Google Shape;93;g3b55af37834_0_1013:notes">
            <a:extLst>
              <a:ext uri="{FF2B5EF4-FFF2-40B4-BE49-F238E27FC236}">
                <a16:creationId xmlns:a16="http://schemas.microsoft.com/office/drawing/2014/main" id="{61045E23-772E-FD4D-C749-66C6943FE19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94" name="Google Shape;94;g3b55af37834_0_1013:notes">
            <a:extLst>
              <a:ext uri="{FF2B5EF4-FFF2-40B4-BE49-F238E27FC236}">
                <a16:creationId xmlns:a16="http://schemas.microsoft.com/office/drawing/2014/main" id="{3D598565-9EE2-35FB-92A9-31FB63F4A24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sudden outbreak of the pandemic has influenced the hotel industry to transform its business practices. The hotel industry can introduce co-working lounges, flexible meeting rooms, and long-stay packages so that people can manage hybrid work patterns. The two key factors of Transformation are associated with sustainability and digitalisation. For example, this industry can introduce co-working lounges, flexible meeting rooms, and long-stay packages so that travellers can continue their work if required in those spaces. The technology adoption will assist hotels in enhancing efficiency, guest experience, and safety. Customisation trouble market is estimated to increase at a CAGR of 17.8% within 2022 to 2032 (Villa-Clarke, 2024). </a:t>
            </a:r>
            <a:endParaRPr lang="en-IN" sz="1100" b="0" i="0" u="none" strike="noStrike" cap="none" dirty="0">
              <a:solidFill>
                <a:srgbClr val="000000"/>
              </a:solidFill>
              <a:effectLst/>
              <a:latin typeface="Arial"/>
              <a:ea typeface="Arial"/>
              <a:cs typeface="Arial"/>
              <a:sym typeface="Arial"/>
            </a:endParaRPr>
          </a:p>
          <a:p>
            <a:pPr marL="158750" indent="0">
              <a:buNone/>
            </a:pPr>
            <a:endParaRPr lang="en-IN"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9168729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3b55af37834_0_10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00" name="Google Shape;100;g3b55af37834_0_10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adoption of qualitative secondary methodology was crucial for this research to increase authenticity of information. It has been observed that this research as collected information from various data sources such as peer-reviewed journals, industry reports, and credible data sources. This methodology has helped the research to find information from in a descriptive manner. Additionally, this method has helped in shedding light in different factors associated with the business shift in the hotel industry after the pandemic. Secondary qualitative data analysis also has helped investigating external factors such as Political, Economic, Social, Technological, Environmental, and Legal factors. </a:t>
            </a:r>
            <a:endParaRPr lang="en-IN" sz="1100" b="0" i="0" u="none" strike="noStrike" cap="none" dirty="0">
              <a:solidFill>
                <a:srgbClr val="000000"/>
              </a:solidFill>
              <a:effectLst/>
              <a:latin typeface="Arial"/>
              <a:ea typeface="Arial"/>
              <a:cs typeface="Arial"/>
              <a:sym typeface="Arial"/>
            </a:endParaRPr>
          </a:p>
          <a:p>
            <a:pPr marL="158750" indent="0">
              <a:buNone/>
            </a:pP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3b55af37834_0_10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06" name="Google Shape;106;g3b55af37834_0_10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The PESTLE analysis sheds light in the business commuting post-COVID, and the influence of this commuting on the hotel industry. Political and legal factors have influenced travel restrictions and health regulations. The sudden outbreak of the pandemic lead to a loss of US$4.5 trillion in 2020 and 63 million jobs. This decline influences the industry to introduce leisure, domestic, and long-stay markets. Digitalisation and sustainability practices associated with the social trends were another driving force for the hotel industry to shift their business strategies. This industry also can streamline its operations such as efficiency, contactless operations, and personalised services with the help of technology. </a:t>
            </a: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g3b55af37834_0_10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12" name="Google Shape;112;g3b55af37834_0_10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hotel industry has responded in the contemporary business issue such as decline in business community. In order to address this issue, this industry has diversified its market, adopted digital technology, increase sustainability practices, and strengthen customised services. The integration of sustainability initiatives will enhance efficiency, reduce environmental impact, and reinforce brand reputation.</a:t>
            </a:r>
            <a:endParaRPr lang="en-IN" sz="1100" b="0" i="0" u="none" strike="noStrike" cap="none" dirty="0">
              <a:solidFill>
                <a:srgbClr val="000000"/>
              </a:solidFill>
              <a:effectLst/>
              <a:latin typeface="Arial"/>
              <a:ea typeface="Arial"/>
              <a:cs typeface="Arial"/>
              <a:sym typeface="Arial"/>
            </a:endParaRPr>
          </a:p>
          <a:p>
            <a:pPr marL="158750" indent="0">
              <a:buNone/>
            </a:pP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3b55af37834_0_10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18" name="Google Shape;118;g3b55af37834_0_10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Hotels can integrate strategies like hybrid ready Hotel models, digital and data driven operations, and sustainability and ESG integration. Advanced technologies such as Big Data Analytics will assist the industry to streamline the operations by investigating vast volume of information easily. Providing transparent sustainable reports will be another effective strategy to meet customer Expectations and gain brand reputations</a:t>
            </a: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g3b57c3a290d_0_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47" name="Google Shape;147;g3b57c3a290d_0_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b="0" i="0" u="none" strike="noStrike" cap="none" dirty="0">
                <a:solidFill>
                  <a:srgbClr val="000000"/>
                </a:solidFill>
                <a:effectLst/>
                <a:latin typeface="Arial"/>
                <a:ea typeface="Arial"/>
                <a:cs typeface="Arial"/>
                <a:sym typeface="Arial"/>
              </a:rPr>
              <a:t>It can be concluded that the COVID-19 pandemic has restructured the hospitality industry in as this industry is going through declining corporate travel. It has been observed that the hotel industries accelerating digital and sustainable transformation. </a:t>
            </a:r>
            <a:r>
              <a:rPr lang="en-GB" sz="1100" b="0" i="0" u="none" strike="noStrike" cap="none">
                <a:solidFill>
                  <a:srgbClr val="000000"/>
                </a:solidFill>
                <a:effectLst/>
                <a:latin typeface="Arial"/>
                <a:ea typeface="Arial"/>
                <a:cs typeface="Arial"/>
                <a:sym typeface="Arial"/>
              </a:rPr>
              <a:t>Therefore, this industry needs to adapt strategies like market diversification, technology adoption, and strong ESG integration. </a:t>
            </a:r>
            <a:br>
              <a:rPr lang="en-GB" sz="1100" b="0" i="0" u="none" strike="noStrike" cap="none">
                <a:solidFill>
                  <a:srgbClr val="000000"/>
                </a:solidFill>
                <a:effectLst/>
                <a:latin typeface="Arial"/>
                <a:ea typeface="Arial"/>
                <a:cs typeface="Arial"/>
                <a:sym typeface="Arial"/>
              </a:rPr>
            </a:b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a:extLst>
            <a:ext uri="{FF2B5EF4-FFF2-40B4-BE49-F238E27FC236}">
              <a16:creationId xmlns:a16="http://schemas.microsoft.com/office/drawing/2014/main" id="{853C43AD-C378-B684-D631-2D6476AB940C}"/>
            </a:ext>
          </a:extLst>
        </p:cNvPr>
        <p:cNvGrpSpPr/>
        <p:nvPr/>
      </p:nvGrpSpPr>
      <p:grpSpPr>
        <a:xfrm>
          <a:off x="0" y="0"/>
          <a:ext cx="0" cy="0"/>
          <a:chOff x="0" y="0"/>
          <a:chExt cx="0" cy="0"/>
        </a:xfrm>
      </p:grpSpPr>
      <p:sp>
        <p:nvSpPr>
          <p:cNvPr id="158" name="Google Shape;158;g3b57c3a290d_0_49:notes">
            <a:extLst>
              <a:ext uri="{FF2B5EF4-FFF2-40B4-BE49-F238E27FC236}">
                <a16:creationId xmlns:a16="http://schemas.microsoft.com/office/drawing/2014/main" id="{06741A9B-A8F2-8635-4617-457AFB8685B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59" name="Google Shape;159;g3b57c3a290d_0_49:notes">
            <a:extLst>
              <a:ext uri="{FF2B5EF4-FFF2-40B4-BE49-F238E27FC236}">
                <a16:creationId xmlns:a16="http://schemas.microsoft.com/office/drawing/2014/main" id="{5F9FDC71-E22A-7394-726E-76F32FEEA86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0004662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a:extLst>
            <a:ext uri="{FF2B5EF4-FFF2-40B4-BE49-F238E27FC236}">
              <a16:creationId xmlns:a16="http://schemas.microsoft.com/office/drawing/2014/main" id="{7281CD5D-2612-AFB6-FD8A-1E8D37D41EF3}"/>
            </a:ext>
          </a:extLst>
        </p:cNvPr>
        <p:cNvGrpSpPr/>
        <p:nvPr/>
      </p:nvGrpSpPr>
      <p:grpSpPr>
        <a:xfrm>
          <a:off x="0" y="0"/>
          <a:ext cx="0" cy="0"/>
          <a:chOff x="0" y="0"/>
          <a:chExt cx="0" cy="0"/>
        </a:xfrm>
      </p:grpSpPr>
      <p:sp>
        <p:nvSpPr>
          <p:cNvPr id="158" name="Google Shape;158;g3b57c3a290d_0_49:notes">
            <a:extLst>
              <a:ext uri="{FF2B5EF4-FFF2-40B4-BE49-F238E27FC236}">
                <a16:creationId xmlns:a16="http://schemas.microsoft.com/office/drawing/2014/main" id="{D6A8266E-AF25-A0A5-E96A-BA913F50F91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59" name="Google Shape;159;g3b57c3a290d_0_49:notes">
            <a:extLst>
              <a:ext uri="{FF2B5EF4-FFF2-40B4-BE49-F238E27FC236}">
                <a16:creationId xmlns:a16="http://schemas.microsoft.com/office/drawing/2014/main" id="{DF3231AE-4F06-2FC4-A70F-06D328AD3A5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096371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g3b57c3a290d_0_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65" name="Google Shape;165;g3b57c3a290d_0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sp>
        <p:nvSpPr>
          <p:cNvPr id="10" name="Google Shape;10;p2"/>
          <p:cNvSpPr/>
          <p:nvPr/>
        </p:nvSpPr>
        <p:spPr>
          <a:xfrm>
            <a:off x="-125" y="0"/>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lt1"/>
          </a:solidFill>
          <a:ln>
            <a:noFill/>
          </a:ln>
        </p:spPr>
        <p:txBody>
          <a:bodyPr/>
          <a:lstStyle/>
          <a:p>
            <a:endParaRPr lang="en-GB"/>
          </a:p>
        </p:txBody>
      </p:sp>
      <p:sp>
        <p:nvSpPr>
          <p:cNvPr id="11" name="Google Shape;11;p2"/>
          <p:cNvSpPr txBox="1">
            <a:spLocks noGrp="1"/>
          </p:cNvSpPr>
          <p:nvPr>
            <p:ph type="ctrTitle"/>
          </p:nvPr>
        </p:nvSpPr>
        <p:spPr>
          <a:xfrm>
            <a:off x="311700" y="539725"/>
            <a:ext cx="8520600" cy="12825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12" name="Google Shape;12;p2"/>
          <p:cNvSpPr txBox="1">
            <a:spLocks noGrp="1"/>
          </p:cNvSpPr>
          <p:nvPr>
            <p:ph type="subTitle" idx="1"/>
          </p:nvPr>
        </p:nvSpPr>
        <p:spPr>
          <a:xfrm>
            <a:off x="311700" y="1878560"/>
            <a:ext cx="4242600" cy="7383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2"/>
              </a:buClr>
              <a:buSzPts val="1600"/>
              <a:buNone/>
              <a:defRPr sz="1600">
                <a:solidFill>
                  <a:schemeClr val="lt2"/>
                </a:solidFill>
              </a:defRPr>
            </a:lvl1pPr>
            <a:lvl2pPr lvl="1">
              <a:lnSpc>
                <a:spcPct val="100000"/>
              </a:lnSpc>
              <a:spcBef>
                <a:spcPts val="0"/>
              </a:spcBef>
              <a:spcAft>
                <a:spcPts val="0"/>
              </a:spcAft>
              <a:buClr>
                <a:schemeClr val="lt2"/>
              </a:buClr>
              <a:buSzPts val="1600"/>
              <a:buNone/>
              <a:defRPr sz="1600">
                <a:solidFill>
                  <a:schemeClr val="lt2"/>
                </a:solidFill>
              </a:defRPr>
            </a:lvl2pPr>
            <a:lvl3pPr lvl="2">
              <a:lnSpc>
                <a:spcPct val="100000"/>
              </a:lnSpc>
              <a:spcBef>
                <a:spcPts val="0"/>
              </a:spcBef>
              <a:spcAft>
                <a:spcPts val="0"/>
              </a:spcAft>
              <a:buClr>
                <a:schemeClr val="lt2"/>
              </a:buClr>
              <a:buSzPts val="1600"/>
              <a:buNone/>
              <a:defRPr sz="1600">
                <a:solidFill>
                  <a:schemeClr val="lt2"/>
                </a:solidFill>
              </a:defRPr>
            </a:lvl3pPr>
            <a:lvl4pPr lvl="3">
              <a:lnSpc>
                <a:spcPct val="100000"/>
              </a:lnSpc>
              <a:spcBef>
                <a:spcPts val="0"/>
              </a:spcBef>
              <a:spcAft>
                <a:spcPts val="0"/>
              </a:spcAft>
              <a:buClr>
                <a:schemeClr val="lt2"/>
              </a:buClr>
              <a:buSzPts val="1600"/>
              <a:buNone/>
              <a:defRPr sz="1600">
                <a:solidFill>
                  <a:schemeClr val="lt2"/>
                </a:solidFill>
              </a:defRPr>
            </a:lvl4pPr>
            <a:lvl5pPr lvl="4">
              <a:lnSpc>
                <a:spcPct val="100000"/>
              </a:lnSpc>
              <a:spcBef>
                <a:spcPts val="0"/>
              </a:spcBef>
              <a:spcAft>
                <a:spcPts val="0"/>
              </a:spcAft>
              <a:buClr>
                <a:schemeClr val="lt2"/>
              </a:buClr>
              <a:buSzPts val="1600"/>
              <a:buNone/>
              <a:defRPr sz="1600">
                <a:solidFill>
                  <a:schemeClr val="lt2"/>
                </a:solidFill>
              </a:defRPr>
            </a:lvl5pPr>
            <a:lvl6pPr lvl="5">
              <a:lnSpc>
                <a:spcPct val="100000"/>
              </a:lnSpc>
              <a:spcBef>
                <a:spcPts val="0"/>
              </a:spcBef>
              <a:spcAft>
                <a:spcPts val="0"/>
              </a:spcAft>
              <a:buClr>
                <a:schemeClr val="lt2"/>
              </a:buClr>
              <a:buSzPts val="1600"/>
              <a:buNone/>
              <a:defRPr sz="1600">
                <a:solidFill>
                  <a:schemeClr val="lt2"/>
                </a:solidFill>
              </a:defRPr>
            </a:lvl6pPr>
            <a:lvl7pPr lvl="6">
              <a:lnSpc>
                <a:spcPct val="100000"/>
              </a:lnSpc>
              <a:spcBef>
                <a:spcPts val="0"/>
              </a:spcBef>
              <a:spcAft>
                <a:spcPts val="0"/>
              </a:spcAft>
              <a:buClr>
                <a:schemeClr val="lt2"/>
              </a:buClr>
              <a:buSzPts val="1600"/>
              <a:buNone/>
              <a:defRPr sz="1600">
                <a:solidFill>
                  <a:schemeClr val="lt2"/>
                </a:solidFill>
              </a:defRPr>
            </a:lvl7pPr>
            <a:lvl8pPr lvl="7">
              <a:lnSpc>
                <a:spcPct val="100000"/>
              </a:lnSpc>
              <a:spcBef>
                <a:spcPts val="0"/>
              </a:spcBef>
              <a:spcAft>
                <a:spcPts val="0"/>
              </a:spcAft>
              <a:buClr>
                <a:schemeClr val="lt2"/>
              </a:buClr>
              <a:buSzPts val="1600"/>
              <a:buNone/>
              <a:defRPr sz="1600">
                <a:solidFill>
                  <a:schemeClr val="lt2"/>
                </a:solidFill>
              </a:defRPr>
            </a:lvl8pPr>
            <a:lvl9pPr lvl="8">
              <a:lnSpc>
                <a:spcPct val="100000"/>
              </a:lnSpc>
              <a:spcBef>
                <a:spcPts val="0"/>
              </a:spcBef>
              <a:spcAft>
                <a:spcPts val="0"/>
              </a:spcAft>
              <a:buClr>
                <a:schemeClr val="lt2"/>
              </a:buClr>
              <a:buSzPts val="1600"/>
              <a:buNone/>
              <a:defRPr sz="1600">
                <a:solidFill>
                  <a:schemeClr val="lt2"/>
                </a:solidFill>
              </a:defRPr>
            </a:lvl9pPr>
          </a:lstStyle>
          <a:p>
            <a:endParaRPr/>
          </a:p>
        </p:txBody>
      </p:sp>
      <p:sp>
        <p:nvSpPr>
          <p:cNvPr id="13" name="Google Shape;13;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14"/>
        <p:cNvGrpSpPr/>
        <p:nvPr/>
      </p:nvGrpSpPr>
      <p:grpSpPr>
        <a:xfrm>
          <a:off x="0" y="0"/>
          <a:ext cx="0" cy="0"/>
          <a:chOff x="0" y="0"/>
          <a:chExt cx="0" cy="0"/>
        </a:xfrm>
      </p:grpSpPr>
      <p:sp>
        <p:nvSpPr>
          <p:cNvPr id="15" name="Google Shape;15;p3"/>
          <p:cNvSpPr/>
          <p:nvPr/>
        </p:nvSpPr>
        <p:spPr>
          <a:xfrm>
            <a:off x="0" y="48099"/>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lt1"/>
          </a:solidFill>
          <a:ln>
            <a:noFill/>
          </a:ln>
        </p:spPr>
        <p:txBody>
          <a:bodyPr/>
          <a:lstStyle/>
          <a:p>
            <a:endParaRPr lang="en-GB"/>
          </a:p>
        </p:txBody>
      </p:sp>
      <p:sp>
        <p:nvSpPr>
          <p:cNvPr id="16" name="Google Shape;16;p3"/>
          <p:cNvSpPr/>
          <p:nvPr/>
        </p:nvSpPr>
        <p:spPr>
          <a:xfrm>
            <a:off x="0" y="0"/>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accent3"/>
          </a:solidFill>
          <a:ln>
            <a:noFill/>
          </a:ln>
        </p:spPr>
        <p:txBody>
          <a:bodyPr/>
          <a:lstStyle/>
          <a:p>
            <a:endParaRPr lang="en-GB"/>
          </a:p>
        </p:txBody>
      </p:sp>
      <p:sp>
        <p:nvSpPr>
          <p:cNvPr id="17" name="Google Shape;17;p3"/>
          <p:cNvSpPr txBox="1">
            <a:spLocks noGrp="1"/>
          </p:cNvSpPr>
          <p:nvPr>
            <p:ph type="title"/>
          </p:nvPr>
        </p:nvSpPr>
        <p:spPr>
          <a:xfrm>
            <a:off x="311700" y="539725"/>
            <a:ext cx="8520600" cy="12825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18" name="Google Shape;18;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Google Shape;20;p4"/>
          <p:cNvSpPr/>
          <p:nvPr/>
        </p:nvSpPr>
        <p:spPr>
          <a:xfrm>
            <a:off x="0" y="0"/>
            <a:ext cx="4314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4"/>
          <p:cNvSpPr/>
          <p:nvPr/>
        </p:nvSpPr>
        <p:spPr>
          <a:xfrm>
            <a:off x="0" y="44125"/>
            <a:ext cx="4313625" cy="4399375"/>
          </a:xfrm>
          <a:custGeom>
            <a:avLst/>
            <a:gdLst/>
            <a:ahLst/>
            <a:cxnLst/>
            <a:rect l="l" t="t" r="r" b="b"/>
            <a:pathLst>
              <a:path w="172545" h="175975" extrusionOk="0">
                <a:moveTo>
                  <a:pt x="0" y="157"/>
                </a:moveTo>
                <a:lnTo>
                  <a:pt x="172419" y="0"/>
                </a:lnTo>
                <a:lnTo>
                  <a:pt x="172545" y="126541"/>
                </a:lnTo>
                <a:lnTo>
                  <a:pt x="0" y="175975"/>
                </a:lnTo>
                <a:close/>
              </a:path>
            </a:pathLst>
          </a:custGeom>
          <a:solidFill>
            <a:schemeClr val="accent2"/>
          </a:solidFill>
          <a:ln>
            <a:noFill/>
          </a:ln>
        </p:spPr>
        <p:txBody>
          <a:bodyPr/>
          <a:lstStyle/>
          <a:p>
            <a:endParaRPr lang="en-GB"/>
          </a:p>
        </p:txBody>
      </p:sp>
      <p:sp>
        <p:nvSpPr>
          <p:cNvPr id="22" name="Google Shape;22;p4"/>
          <p:cNvSpPr/>
          <p:nvPr/>
        </p:nvSpPr>
        <p:spPr>
          <a:xfrm>
            <a:off x="-125" y="0"/>
            <a:ext cx="4316900" cy="4395600"/>
          </a:xfrm>
          <a:custGeom>
            <a:avLst/>
            <a:gdLst/>
            <a:ahLst/>
            <a:cxnLst/>
            <a:rect l="l" t="t" r="r" b="b"/>
            <a:pathLst>
              <a:path w="172676" h="175824" extrusionOk="0">
                <a:moveTo>
                  <a:pt x="0" y="6"/>
                </a:moveTo>
                <a:lnTo>
                  <a:pt x="172676" y="0"/>
                </a:lnTo>
                <a:lnTo>
                  <a:pt x="172562" y="126442"/>
                </a:lnTo>
                <a:lnTo>
                  <a:pt x="0" y="175824"/>
                </a:lnTo>
                <a:close/>
              </a:path>
            </a:pathLst>
          </a:custGeom>
          <a:solidFill>
            <a:schemeClr val="dk1"/>
          </a:solidFill>
          <a:ln>
            <a:noFill/>
          </a:ln>
        </p:spPr>
        <p:txBody>
          <a:bodyPr/>
          <a:lstStyle/>
          <a:p>
            <a:endParaRPr lang="en-GB"/>
          </a:p>
        </p:txBody>
      </p:sp>
      <p:sp>
        <p:nvSpPr>
          <p:cNvPr id="23" name="Google Shape;23;p4"/>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24" name="Google Shape;24;p4"/>
          <p:cNvSpPr txBox="1">
            <a:spLocks noGrp="1"/>
          </p:cNvSpPr>
          <p:nvPr>
            <p:ph type="body" idx="1"/>
          </p:nvPr>
        </p:nvSpPr>
        <p:spPr>
          <a:xfrm>
            <a:off x="4644675" y="500925"/>
            <a:ext cx="4166400" cy="4098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25" name="Google Shape;25;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2"/>
        <p:cNvGrpSpPr/>
        <p:nvPr/>
      </p:nvGrpSpPr>
      <p:grpSpPr>
        <a:xfrm>
          <a:off x="0" y="0"/>
          <a:ext cx="0" cy="0"/>
          <a:chOff x="0" y="0"/>
          <a:chExt cx="0" cy="0"/>
        </a:xfrm>
      </p:grpSpPr>
      <p:sp>
        <p:nvSpPr>
          <p:cNvPr id="33" name="Google Shape;33;p6"/>
          <p:cNvSpPr/>
          <p:nvPr/>
        </p:nvSpPr>
        <p:spPr>
          <a:xfrm>
            <a:off x="0" y="0"/>
            <a:ext cx="9144000" cy="12771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6"/>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35" name="Google Shape;35;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
        <p:cNvGrpSpPr/>
        <p:nvPr/>
      </p:nvGrpSpPr>
      <p:grpSpPr>
        <a:xfrm>
          <a:off x="0" y="0"/>
          <a:ext cx="0" cy="0"/>
          <a:chOff x="0" y="0"/>
          <a:chExt cx="0" cy="0"/>
        </a:xfrm>
      </p:grpSpPr>
      <p:sp>
        <p:nvSpPr>
          <p:cNvPr id="37" name="Google Shape;37;p7"/>
          <p:cNvSpPr/>
          <p:nvPr/>
        </p:nvSpPr>
        <p:spPr>
          <a:xfrm>
            <a:off x="0" y="0"/>
            <a:ext cx="37644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7"/>
          <p:cNvSpPr txBox="1">
            <a:spLocks noGrp="1"/>
          </p:cNvSpPr>
          <p:nvPr>
            <p:ph type="title"/>
          </p:nvPr>
        </p:nvSpPr>
        <p:spPr>
          <a:xfrm>
            <a:off x="311725" y="500925"/>
            <a:ext cx="3127500" cy="18291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39" name="Google Shape;39;p7"/>
          <p:cNvSpPr txBox="1">
            <a:spLocks noGrp="1"/>
          </p:cNvSpPr>
          <p:nvPr>
            <p:ph type="body" idx="1"/>
          </p:nvPr>
        </p:nvSpPr>
        <p:spPr>
          <a:xfrm>
            <a:off x="311700" y="2390650"/>
            <a:ext cx="3127500" cy="229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Clr>
                <a:schemeClr val="accent2"/>
              </a:buClr>
              <a:buSzPts val="1300"/>
              <a:buChar char="●"/>
              <a:defRPr>
                <a:solidFill>
                  <a:schemeClr val="accent2"/>
                </a:solidFill>
              </a:defRPr>
            </a:lvl1pPr>
            <a:lvl2pPr marL="914400" lvl="1" indent="-298450">
              <a:spcBef>
                <a:spcPts val="0"/>
              </a:spcBef>
              <a:spcAft>
                <a:spcPts val="0"/>
              </a:spcAft>
              <a:buClr>
                <a:schemeClr val="accent2"/>
              </a:buClr>
              <a:buSzPts val="1100"/>
              <a:buChar char="○"/>
              <a:defRPr>
                <a:solidFill>
                  <a:schemeClr val="accent2"/>
                </a:solidFill>
              </a:defRPr>
            </a:lvl2pPr>
            <a:lvl3pPr marL="1371600" lvl="2" indent="-298450">
              <a:spcBef>
                <a:spcPts val="0"/>
              </a:spcBef>
              <a:spcAft>
                <a:spcPts val="0"/>
              </a:spcAft>
              <a:buClr>
                <a:schemeClr val="accent2"/>
              </a:buClr>
              <a:buSzPts val="1100"/>
              <a:buChar char="■"/>
              <a:defRPr>
                <a:solidFill>
                  <a:schemeClr val="accent2"/>
                </a:solidFill>
              </a:defRPr>
            </a:lvl3pPr>
            <a:lvl4pPr marL="1828800" lvl="3" indent="-298450">
              <a:spcBef>
                <a:spcPts val="0"/>
              </a:spcBef>
              <a:spcAft>
                <a:spcPts val="0"/>
              </a:spcAft>
              <a:buClr>
                <a:schemeClr val="accent2"/>
              </a:buClr>
              <a:buSzPts val="1100"/>
              <a:buChar char="●"/>
              <a:defRPr>
                <a:solidFill>
                  <a:schemeClr val="accent2"/>
                </a:solidFill>
              </a:defRPr>
            </a:lvl4pPr>
            <a:lvl5pPr marL="2286000" lvl="4" indent="-298450">
              <a:spcBef>
                <a:spcPts val="0"/>
              </a:spcBef>
              <a:spcAft>
                <a:spcPts val="0"/>
              </a:spcAft>
              <a:buClr>
                <a:schemeClr val="accent2"/>
              </a:buClr>
              <a:buSzPts val="1100"/>
              <a:buChar char="○"/>
              <a:defRPr>
                <a:solidFill>
                  <a:schemeClr val="accent2"/>
                </a:solidFill>
              </a:defRPr>
            </a:lvl5pPr>
            <a:lvl6pPr marL="2743200" lvl="5" indent="-298450">
              <a:spcBef>
                <a:spcPts val="0"/>
              </a:spcBef>
              <a:spcAft>
                <a:spcPts val="0"/>
              </a:spcAft>
              <a:buClr>
                <a:schemeClr val="accent2"/>
              </a:buClr>
              <a:buSzPts val="1100"/>
              <a:buChar char="■"/>
              <a:defRPr>
                <a:solidFill>
                  <a:schemeClr val="accent2"/>
                </a:solidFill>
              </a:defRPr>
            </a:lvl6pPr>
            <a:lvl7pPr marL="3200400" lvl="6" indent="-298450">
              <a:spcBef>
                <a:spcPts val="0"/>
              </a:spcBef>
              <a:spcAft>
                <a:spcPts val="0"/>
              </a:spcAft>
              <a:buClr>
                <a:schemeClr val="accent2"/>
              </a:buClr>
              <a:buSzPts val="1100"/>
              <a:buChar char="●"/>
              <a:defRPr>
                <a:solidFill>
                  <a:schemeClr val="accent2"/>
                </a:solidFill>
              </a:defRPr>
            </a:lvl7pPr>
            <a:lvl8pPr marL="3657600" lvl="7" indent="-298450">
              <a:spcBef>
                <a:spcPts val="0"/>
              </a:spcBef>
              <a:spcAft>
                <a:spcPts val="0"/>
              </a:spcAft>
              <a:buClr>
                <a:schemeClr val="accent2"/>
              </a:buClr>
              <a:buSzPts val="1100"/>
              <a:buChar char="○"/>
              <a:defRPr>
                <a:solidFill>
                  <a:schemeClr val="accent2"/>
                </a:solidFill>
              </a:defRPr>
            </a:lvl8pPr>
            <a:lvl9pPr marL="4114800" lvl="8" indent="-298450">
              <a:spcBef>
                <a:spcPts val="0"/>
              </a:spcBef>
              <a:spcAft>
                <a:spcPts val="0"/>
              </a:spcAft>
              <a:buClr>
                <a:schemeClr val="accent2"/>
              </a:buClr>
              <a:buSzPts val="1100"/>
              <a:buChar char="■"/>
              <a:defRPr>
                <a:solidFill>
                  <a:schemeClr val="accent2"/>
                </a:solidFill>
              </a:defRPr>
            </a:lvl9pPr>
          </a:lstStyle>
          <a:p>
            <a:endParaRPr/>
          </a:p>
        </p:txBody>
      </p:sp>
      <p:sp>
        <p:nvSpPr>
          <p:cNvPr id="40" name="Google Shape;40;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3"/>
        </a:solidFill>
        <a:effectLst/>
      </p:bgPr>
    </p:bg>
    <p:spTree>
      <p:nvGrpSpPr>
        <p:cNvPr id="1" name="Shape 41"/>
        <p:cNvGrpSpPr/>
        <p:nvPr/>
      </p:nvGrpSpPr>
      <p:grpSpPr>
        <a:xfrm>
          <a:off x="0" y="0"/>
          <a:ext cx="0" cy="0"/>
          <a:chOff x="0" y="0"/>
          <a:chExt cx="0" cy="0"/>
        </a:xfrm>
      </p:grpSpPr>
      <p:sp>
        <p:nvSpPr>
          <p:cNvPr id="42" name="Google Shape;42;p8"/>
          <p:cNvSpPr txBox="1">
            <a:spLocks noGrp="1"/>
          </p:cNvSpPr>
          <p:nvPr>
            <p:ph type="title"/>
          </p:nvPr>
        </p:nvSpPr>
        <p:spPr>
          <a:xfrm>
            <a:off x="311675" y="798600"/>
            <a:ext cx="6247800" cy="3546300"/>
          </a:xfrm>
          <a:prstGeom prst="rect">
            <a:avLst/>
          </a:prstGeom>
        </p:spPr>
        <p:txBody>
          <a:bodyPr spcFirstLastPara="1" wrap="square" lIns="91425" tIns="91425" rIns="91425" bIns="91425" anchor="ctr"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43" name="Google Shape;43;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4"/>
        <p:cNvGrpSpPr/>
        <p:nvPr/>
      </p:nvGrpSpPr>
      <p:grpSpPr>
        <a:xfrm>
          <a:off x="0" y="0"/>
          <a:ext cx="0" cy="0"/>
          <a:chOff x="0" y="0"/>
          <a:chExt cx="0" cy="0"/>
        </a:xfrm>
      </p:grpSpPr>
      <p:sp>
        <p:nvSpPr>
          <p:cNvPr id="45" name="Google Shape;45;p9"/>
          <p:cNvSpPr/>
          <p:nvPr/>
        </p:nvSpPr>
        <p:spPr>
          <a:xfrm>
            <a:off x="0" y="0"/>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9"/>
          <p:cNvSpPr txBox="1">
            <a:spLocks noGrp="1"/>
          </p:cNvSpPr>
          <p:nvPr>
            <p:ph type="title"/>
          </p:nvPr>
        </p:nvSpPr>
        <p:spPr>
          <a:xfrm>
            <a:off x="311300" y="500925"/>
            <a:ext cx="3704400" cy="20496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47" name="Google Shape;47;p9"/>
          <p:cNvSpPr txBox="1">
            <a:spLocks noGrp="1"/>
          </p:cNvSpPr>
          <p:nvPr>
            <p:ph type="subTitle" idx="1"/>
          </p:nvPr>
        </p:nvSpPr>
        <p:spPr>
          <a:xfrm>
            <a:off x="304800" y="2626725"/>
            <a:ext cx="3704400" cy="9267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accent2"/>
              </a:buClr>
              <a:buSzPts val="1600"/>
              <a:buNone/>
              <a:defRPr sz="1600">
                <a:solidFill>
                  <a:schemeClr val="accent2"/>
                </a:solidFill>
              </a:defRPr>
            </a:lvl1pPr>
            <a:lvl2pPr lvl="1">
              <a:lnSpc>
                <a:spcPct val="100000"/>
              </a:lnSpc>
              <a:spcBef>
                <a:spcPts val="0"/>
              </a:spcBef>
              <a:spcAft>
                <a:spcPts val="0"/>
              </a:spcAft>
              <a:buClr>
                <a:schemeClr val="accent2"/>
              </a:buClr>
              <a:buSzPts val="1600"/>
              <a:buNone/>
              <a:defRPr sz="1600">
                <a:solidFill>
                  <a:schemeClr val="accent2"/>
                </a:solidFill>
              </a:defRPr>
            </a:lvl2pPr>
            <a:lvl3pPr lvl="2">
              <a:lnSpc>
                <a:spcPct val="100000"/>
              </a:lnSpc>
              <a:spcBef>
                <a:spcPts val="0"/>
              </a:spcBef>
              <a:spcAft>
                <a:spcPts val="0"/>
              </a:spcAft>
              <a:buClr>
                <a:schemeClr val="accent2"/>
              </a:buClr>
              <a:buSzPts val="1600"/>
              <a:buNone/>
              <a:defRPr sz="1600">
                <a:solidFill>
                  <a:schemeClr val="accent2"/>
                </a:solidFill>
              </a:defRPr>
            </a:lvl3pPr>
            <a:lvl4pPr lvl="3">
              <a:lnSpc>
                <a:spcPct val="100000"/>
              </a:lnSpc>
              <a:spcBef>
                <a:spcPts val="0"/>
              </a:spcBef>
              <a:spcAft>
                <a:spcPts val="0"/>
              </a:spcAft>
              <a:buClr>
                <a:schemeClr val="accent2"/>
              </a:buClr>
              <a:buSzPts val="1600"/>
              <a:buNone/>
              <a:defRPr sz="1600">
                <a:solidFill>
                  <a:schemeClr val="accent2"/>
                </a:solidFill>
              </a:defRPr>
            </a:lvl4pPr>
            <a:lvl5pPr lvl="4">
              <a:lnSpc>
                <a:spcPct val="100000"/>
              </a:lnSpc>
              <a:spcBef>
                <a:spcPts val="0"/>
              </a:spcBef>
              <a:spcAft>
                <a:spcPts val="0"/>
              </a:spcAft>
              <a:buClr>
                <a:schemeClr val="accent2"/>
              </a:buClr>
              <a:buSzPts val="1600"/>
              <a:buNone/>
              <a:defRPr sz="1600">
                <a:solidFill>
                  <a:schemeClr val="accent2"/>
                </a:solidFill>
              </a:defRPr>
            </a:lvl5pPr>
            <a:lvl6pPr lvl="5">
              <a:lnSpc>
                <a:spcPct val="100000"/>
              </a:lnSpc>
              <a:spcBef>
                <a:spcPts val="0"/>
              </a:spcBef>
              <a:spcAft>
                <a:spcPts val="0"/>
              </a:spcAft>
              <a:buClr>
                <a:schemeClr val="accent2"/>
              </a:buClr>
              <a:buSzPts val="1600"/>
              <a:buNone/>
              <a:defRPr sz="1600">
                <a:solidFill>
                  <a:schemeClr val="accent2"/>
                </a:solidFill>
              </a:defRPr>
            </a:lvl6pPr>
            <a:lvl7pPr lvl="6">
              <a:lnSpc>
                <a:spcPct val="100000"/>
              </a:lnSpc>
              <a:spcBef>
                <a:spcPts val="0"/>
              </a:spcBef>
              <a:spcAft>
                <a:spcPts val="0"/>
              </a:spcAft>
              <a:buClr>
                <a:schemeClr val="accent2"/>
              </a:buClr>
              <a:buSzPts val="1600"/>
              <a:buNone/>
              <a:defRPr sz="1600">
                <a:solidFill>
                  <a:schemeClr val="accent2"/>
                </a:solidFill>
              </a:defRPr>
            </a:lvl7pPr>
            <a:lvl8pPr lvl="7">
              <a:lnSpc>
                <a:spcPct val="100000"/>
              </a:lnSpc>
              <a:spcBef>
                <a:spcPts val="0"/>
              </a:spcBef>
              <a:spcAft>
                <a:spcPts val="0"/>
              </a:spcAft>
              <a:buClr>
                <a:schemeClr val="accent2"/>
              </a:buClr>
              <a:buSzPts val="1600"/>
              <a:buNone/>
              <a:defRPr sz="1600">
                <a:solidFill>
                  <a:schemeClr val="accent2"/>
                </a:solidFill>
              </a:defRPr>
            </a:lvl8pPr>
            <a:lvl9pPr lvl="8">
              <a:lnSpc>
                <a:spcPct val="100000"/>
              </a:lnSpc>
              <a:spcBef>
                <a:spcPts val="0"/>
              </a:spcBef>
              <a:spcAft>
                <a:spcPts val="0"/>
              </a:spcAft>
              <a:buClr>
                <a:schemeClr val="accent2"/>
              </a:buClr>
              <a:buSzPts val="1600"/>
              <a:buNone/>
              <a:defRPr sz="1600">
                <a:solidFill>
                  <a:schemeClr val="accent2"/>
                </a:solidFill>
              </a:defRPr>
            </a:lvl9pPr>
          </a:lstStyle>
          <a:p>
            <a:endParaRPr/>
          </a:p>
        </p:txBody>
      </p:sp>
      <p:sp>
        <p:nvSpPr>
          <p:cNvPr id="48" name="Google Shape;48;p9"/>
          <p:cNvSpPr txBox="1">
            <a:spLocks noGrp="1"/>
          </p:cNvSpPr>
          <p:nvPr>
            <p:ph type="body" idx="2"/>
          </p:nvPr>
        </p:nvSpPr>
        <p:spPr>
          <a:xfrm>
            <a:off x="4879025" y="500925"/>
            <a:ext cx="3954000" cy="4111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49" name="Google Shape;49;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0"/>
        <p:cNvGrpSpPr/>
        <p:nvPr/>
      </p:nvGrpSpPr>
      <p:grpSpPr>
        <a:xfrm>
          <a:off x="0" y="0"/>
          <a:ext cx="0" cy="0"/>
          <a:chOff x="0" y="0"/>
          <a:chExt cx="0" cy="0"/>
        </a:xfrm>
      </p:grpSpPr>
      <p:sp>
        <p:nvSpPr>
          <p:cNvPr id="51" name="Google Shape;51;p10"/>
          <p:cNvSpPr/>
          <p:nvPr/>
        </p:nvSpPr>
        <p:spPr>
          <a:xfrm>
            <a:off x="0" y="4369000"/>
            <a:ext cx="9144000" cy="774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10"/>
          <p:cNvSpPr txBox="1">
            <a:spLocks noGrp="1"/>
          </p:cNvSpPr>
          <p:nvPr>
            <p:ph type="body" idx="1"/>
          </p:nvPr>
        </p:nvSpPr>
        <p:spPr>
          <a:xfrm>
            <a:off x="311700" y="4521400"/>
            <a:ext cx="7979400" cy="4605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Clr>
                <a:schemeClr val="lt1"/>
              </a:buClr>
              <a:buSzPts val="1300"/>
              <a:buFont typeface="Merriweather"/>
              <a:buNone/>
              <a:defRPr>
                <a:solidFill>
                  <a:schemeClr val="lt1"/>
                </a:solidFill>
                <a:latin typeface="Merriweather"/>
                <a:ea typeface="Merriweather"/>
                <a:cs typeface="Merriweather"/>
                <a:sym typeface="Merriweather"/>
              </a:defRPr>
            </a:lvl1pPr>
          </a:lstStyle>
          <a:p>
            <a:endParaRPr/>
          </a:p>
        </p:txBody>
      </p:sp>
      <p:sp>
        <p:nvSpPr>
          <p:cNvPr id="53" name="Google Shape;5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54"/>
        <p:cNvGrpSpPr/>
        <p:nvPr/>
      </p:nvGrpSpPr>
      <p:grpSpPr>
        <a:xfrm>
          <a:off x="0" y="0"/>
          <a:ext cx="0" cy="0"/>
          <a:chOff x="0" y="0"/>
          <a:chExt cx="0" cy="0"/>
        </a:xfrm>
      </p:grpSpPr>
      <p:sp>
        <p:nvSpPr>
          <p:cNvPr id="55" name="Google Shape;55;p11"/>
          <p:cNvSpPr txBox="1">
            <a:spLocks noGrp="1"/>
          </p:cNvSpPr>
          <p:nvPr>
            <p:ph type="title" hasCustomPrompt="1"/>
          </p:nvPr>
        </p:nvSpPr>
        <p:spPr>
          <a:xfrm>
            <a:off x="311750" y="831175"/>
            <a:ext cx="5334900" cy="12447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10000"/>
              <a:buNone/>
              <a:defRPr sz="10000">
                <a:solidFill>
                  <a:schemeClr val="lt1"/>
                </a:solidFill>
              </a:defRPr>
            </a:lvl1pPr>
            <a:lvl2pPr lvl="1">
              <a:spcBef>
                <a:spcPts val="0"/>
              </a:spcBef>
              <a:spcAft>
                <a:spcPts val="0"/>
              </a:spcAft>
              <a:buClr>
                <a:schemeClr val="lt1"/>
              </a:buClr>
              <a:buSzPts val="10000"/>
              <a:buNone/>
              <a:defRPr sz="10000">
                <a:solidFill>
                  <a:schemeClr val="lt1"/>
                </a:solidFill>
              </a:defRPr>
            </a:lvl2pPr>
            <a:lvl3pPr lvl="2">
              <a:spcBef>
                <a:spcPts val="0"/>
              </a:spcBef>
              <a:spcAft>
                <a:spcPts val="0"/>
              </a:spcAft>
              <a:buClr>
                <a:schemeClr val="lt1"/>
              </a:buClr>
              <a:buSzPts val="10000"/>
              <a:buNone/>
              <a:defRPr sz="10000">
                <a:solidFill>
                  <a:schemeClr val="lt1"/>
                </a:solidFill>
              </a:defRPr>
            </a:lvl3pPr>
            <a:lvl4pPr lvl="3">
              <a:spcBef>
                <a:spcPts val="0"/>
              </a:spcBef>
              <a:spcAft>
                <a:spcPts val="0"/>
              </a:spcAft>
              <a:buClr>
                <a:schemeClr val="lt1"/>
              </a:buClr>
              <a:buSzPts val="10000"/>
              <a:buNone/>
              <a:defRPr sz="10000">
                <a:solidFill>
                  <a:schemeClr val="lt1"/>
                </a:solidFill>
              </a:defRPr>
            </a:lvl4pPr>
            <a:lvl5pPr lvl="4">
              <a:spcBef>
                <a:spcPts val="0"/>
              </a:spcBef>
              <a:spcAft>
                <a:spcPts val="0"/>
              </a:spcAft>
              <a:buClr>
                <a:schemeClr val="lt1"/>
              </a:buClr>
              <a:buSzPts val="10000"/>
              <a:buNone/>
              <a:defRPr sz="10000">
                <a:solidFill>
                  <a:schemeClr val="lt1"/>
                </a:solidFill>
              </a:defRPr>
            </a:lvl5pPr>
            <a:lvl6pPr lvl="5">
              <a:spcBef>
                <a:spcPts val="0"/>
              </a:spcBef>
              <a:spcAft>
                <a:spcPts val="0"/>
              </a:spcAft>
              <a:buClr>
                <a:schemeClr val="lt1"/>
              </a:buClr>
              <a:buSzPts val="10000"/>
              <a:buNone/>
              <a:defRPr sz="10000">
                <a:solidFill>
                  <a:schemeClr val="lt1"/>
                </a:solidFill>
              </a:defRPr>
            </a:lvl6pPr>
            <a:lvl7pPr lvl="6">
              <a:spcBef>
                <a:spcPts val="0"/>
              </a:spcBef>
              <a:spcAft>
                <a:spcPts val="0"/>
              </a:spcAft>
              <a:buClr>
                <a:schemeClr val="lt1"/>
              </a:buClr>
              <a:buSzPts val="10000"/>
              <a:buNone/>
              <a:defRPr sz="10000">
                <a:solidFill>
                  <a:schemeClr val="lt1"/>
                </a:solidFill>
              </a:defRPr>
            </a:lvl7pPr>
            <a:lvl8pPr lvl="7">
              <a:spcBef>
                <a:spcPts val="0"/>
              </a:spcBef>
              <a:spcAft>
                <a:spcPts val="0"/>
              </a:spcAft>
              <a:buClr>
                <a:schemeClr val="lt1"/>
              </a:buClr>
              <a:buSzPts val="10000"/>
              <a:buNone/>
              <a:defRPr sz="10000">
                <a:solidFill>
                  <a:schemeClr val="lt1"/>
                </a:solidFill>
              </a:defRPr>
            </a:lvl8pPr>
            <a:lvl9pPr lvl="8">
              <a:spcBef>
                <a:spcPts val="0"/>
              </a:spcBef>
              <a:spcAft>
                <a:spcPts val="0"/>
              </a:spcAft>
              <a:buClr>
                <a:schemeClr val="lt1"/>
              </a:buClr>
              <a:buSzPts val="10000"/>
              <a:buNone/>
              <a:defRPr sz="10000">
                <a:solidFill>
                  <a:schemeClr val="lt1"/>
                </a:solidFill>
              </a:defRPr>
            </a:lvl9pPr>
          </a:lstStyle>
          <a:p>
            <a:r>
              <a:t>xx%</a:t>
            </a:r>
          </a:p>
        </p:txBody>
      </p:sp>
      <p:sp>
        <p:nvSpPr>
          <p:cNvPr id="56" name="Google Shape;56;p11"/>
          <p:cNvSpPr txBox="1">
            <a:spLocks noGrp="1"/>
          </p:cNvSpPr>
          <p:nvPr>
            <p:ph type="body" idx="1"/>
          </p:nvPr>
        </p:nvSpPr>
        <p:spPr>
          <a:xfrm>
            <a:off x="311700" y="2121425"/>
            <a:ext cx="5334900" cy="942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Clr>
                <a:schemeClr val="accent2"/>
              </a:buClr>
              <a:buSzPts val="1300"/>
              <a:buChar char="●"/>
              <a:defRPr>
                <a:solidFill>
                  <a:schemeClr val="accent2"/>
                </a:solidFill>
              </a:defRPr>
            </a:lvl1pPr>
            <a:lvl2pPr marL="914400" lvl="1" indent="-298450">
              <a:spcBef>
                <a:spcPts val="0"/>
              </a:spcBef>
              <a:spcAft>
                <a:spcPts val="0"/>
              </a:spcAft>
              <a:buClr>
                <a:schemeClr val="accent2"/>
              </a:buClr>
              <a:buSzPts val="1100"/>
              <a:buChar char="○"/>
              <a:defRPr>
                <a:solidFill>
                  <a:schemeClr val="accent2"/>
                </a:solidFill>
              </a:defRPr>
            </a:lvl2pPr>
            <a:lvl3pPr marL="1371600" lvl="2" indent="-298450">
              <a:spcBef>
                <a:spcPts val="0"/>
              </a:spcBef>
              <a:spcAft>
                <a:spcPts val="0"/>
              </a:spcAft>
              <a:buClr>
                <a:schemeClr val="accent2"/>
              </a:buClr>
              <a:buSzPts val="1100"/>
              <a:buChar char="■"/>
              <a:defRPr>
                <a:solidFill>
                  <a:schemeClr val="accent2"/>
                </a:solidFill>
              </a:defRPr>
            </a:lvl3pPr>
            <a:lvl4pPr marL="1828800" lvl="3" indent="-298450">
              <a:spcBef>
                <a:spcPts val="0"/>
              </a:spcBef>
              <a:spcAft>
                <a:spcPts val="0"/>
              </a:spcAft>
              <a:buClr>
                <a:schemeClr val="accent2"/>
              </a:buClr>
              <a:buSzPts val="1100"/>
              <a:buChar char="●"/>
              <a:defRPr>
                <a:solidFill>
                  <a:schemeClr val="accent2"/>
                </a:solidFill>
              </a:defRPr>
            </a:lvl4pPr>
            <a:lvl5pPr marL="2286000" lvl="4" indent="-298450">
              <a:spcBef>
                <a:spcPts val="0"/>
              </a:spcBef>
              <a:spcAft>
                <a:spcPts val="0"/>
              </a:spcAft>
              <a:buClr>
                <a:schemeClr val="accent2"/>
              </a:buClr>
              <a:buSzPts val="1100"/>
              <a:buChar char="○"/>
              <a:defRPr>
                <a:solidFill>
                  <a:schemeClr val="accent2"/>
                </a:solidFill>
              </a:defRPr>
            </a:lvl5pPr>
            <a:lvl6pPr marL="2743200" lvl="5" indent="-298450">
              <a:spcBef>
                <a:spcPts val="0"/>
              </a:spcBef>
              <a:spcAft>
                <a:spcPts val="0"/>
              </a:spcAft>
              <a:buClr>
                <a:schemeClr val="accent2"/>
              </a:buClr>
              <a:buSzPts val="1100"/>
              <a:buChar char="■"/>
              <a:defRPr>
                <a:solidFill>
                  <a:schemeClr val="accent2"/>
                </a:solidFill>
              </a:defRPr>
            </a:lvl6pPr>
            <a:lvl7pPr marL="3200400" lvl="6" indent="-298450">
              <a:spcBef>
                <a:spcPts val="0"/>
              </a:spcBef>
              <a:spcAft>
                <a:spcPts val="0"/>
              </a:spcAft>
              <a:buClr>
                <a:schemeClr val="accent2"/>
              </a:buClr>
              <a:buSzPts val="1100"/>
              <a:buChar char="●"/>
              <a:defRPr>
                <a:solidFill>
                  <a:schemeClr val="accent2"/>
                </a:solidFill>
              </a:defRPr>
            </a:lvl7pPr>
            <a:lvl8pPr marL="3657600" lvl="7" indent="-298450">
              <a:spcBef>
                <a:spcPts val="0"/>
              </a:spcBef>
              <a:spcAft>
                <a:spcPts val="0"/>
              </a:spcAft>
              <a:buClr>
                <a:schemeClr val="accent2"/>
              </a:buClr>
              <a:buSzPts val="1100"/>
              <a:buChar char="○"/>
              <a:defRPr>
                <a:solidFill>
                  <a:schemeClr val="accent2"/>
                </a:solidFill>
              </a:defRPr>
            </a:lvl8pPr>
            <a:lvl9pPr marL="4114800" lvl="8" indent="-298450">
              <a:spcBef>
                <a:spcPts val="0"/>
              </a:spcBef>
              <a:spcAft>
                <a:spcPts val="0"/>
              </a:spcAft>
              <a:buClr>
                <a:schemeClr val="accent2"/>
              </a:buClr>
              <a:buSzPts val="1100"/>
              <a:buChar char="■"/>
              <a:defRPr>
                <a:solidFill>
                  <a:schemeClr val="accent2"/>
                </a:solidFill>
              </a:defRPr>
            </a:lvl9pPr>
          </a:lstStyle>
          <a:p>
            <a:endParaRPr/>
          </a:p>
        </p:txBody>
      </p:sp>
      <p:sp>
        <p:nvSpPr>
          <p:cNvPr id="57" name="Google Shape;5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8"/>
        <p:cNvGrpSpPr/>
        <p:nvPr/>
      </p:nvGrpSpPr>
      <p:grpSpPr>
        <a:xfrm>
          <a:off x="0" y="0"/>
          <a:ext cx="0" cy="0"/>
          <a:chOff x="0" y="0"/>
          <a:chExt cx="0" cy="0"/>
        </a:xfrm>
      </p:grpSpPr>
      <p:sp>
        <p:nvSpPr>
          <p:cNvPr id="59" name="Google Shape;5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aradigm">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1pPr>
            <a:lvl2pPr lvl="1">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2pPr>
            <a:lvl3pPr lvl="2">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3pPr>
            <a:lvl4pPr lvl="3">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4pPr>
            <a:lvl5pPr lvl="4">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5pPr>
            <a:lvl6pPr lvl="5">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6pPr>
            <a:lvl7pPr lvl="6">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7pPr>
            <a:lvl8pPr lvl="7">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8pPr>
            <a:lvl9pPr lvl="8">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Roboto"/>
              <a:buChar char="●"/>
              <a:defRPr sz="1300">
                <a:solidFill>
                  <a:schemeClr val="dk2"/>
                </a:solidFill>
                <a:latin typeface="Roboto"/>
                <a:ea typeface="Roboto"/>
                <a:cs typeface="Roboto"/>
                <a:sym typeface="Roboto"/>
              </a:defRPr>
            </a:lvl1pPr>
            <a:lvl2pPr marL="914400" lvl="1"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2pPr>
            <a:lvl3pPr marL="1371600" lvl="2"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3pPr>
            <a:lvl4pPr marL="1828800" lvl="3"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4pPr>
            <a:lvl5pPr marL="2286000" lvl="4"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5pPr>
            <a:lvl6pPr marL="2743200" lvl="5"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6pPr>
            <a:lvl7pPr marL="3200400" lvl="6"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7pPr>
            <a:lvl8pPr marL="3657600" lvl="7"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8pPr>
            <a:lvl9pPr marL="4114800" lvl="8"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Roboto"/>
                <a:ea typeface="Roboto"/>
                <a:cs typeface="Roboto"/>
                <a:sym typeface="Roboto"/>
              </a:defRPr>
            </a:lvl1pPr>
            <a:lvl2pPr lvl="1" algn="r">
              <a:buNone/>
              <a:defRPr sz="1000">
                <a:solidFill>
                  <a:schemeClr val="dk2"/>
                </a:solidFill>
                <a:latin typeface="Roboto"/>
                <a:ea typeface="Roboto"/>
                <a:cs typeface="Roboto"/>
                <a:sym typeface="Roboto"/>
              </a:defRPr>
            </a:lvl2pPr>
            <a:lvl3pPr lvl="2" algn="r">
              <a:buNone/>
              <a:defRPr sz="1000">
                <a:solidFill>
                  <a:schemeClr val="dk2"/>
                </a:solidFill>
                <a:latin typeface="Roboto"/>
                <a:ea typeface="Roboto"/>
                <a:cs typeface="Roboto"/>
                <a:sym typeface="Roboto"/>
              </a:defRPr>
            </a:lvl3pPr>
            <a:lvl4pPr lvl="3" algn="r">
              <a:buNone/>
              <a:defRPr sz="1000">
                <a:solidFill>
                  <a:schemeClr val="dk2"/>
                </a:solidFill>
                <a:latin typeface="Roboto"/>
                <a:ea typeface="Roboto"/>
                <a:cs typeface="Roboto"/>
                <a:sym typeface="Roboto"/>
              </a:defRPr>
            </a:lvl4pPr>
            <a:lvl5pPr lvl="4" algn="r">
              <a:buNone/>
              <a:defRPr sz="1000">
                <a:solidFill>
                  <a:schemeClr val="dk2"/>
                </a:solidFill>
                <a:latin typeface="Roboto"/>
                <a:ea typeface="Roboto"/>
                <a:cs typeface="Roboto"/>
                <a:sym typeface="Roboto"/>
              </a:defRPr>
            </a:lvl5pPr>
            <a:lvl6pPr lvl="5" algn="r">
              <a:buNone/>
              <a:defRPr sz="1000">
                <a:solidFill>
                  <a:schemeClr val="dk2"/>
                </a:solidFill>
                <a:latin typeface="Roboto"/>
                <a:ea typeface="Roboto"/>
                <a:cs typeface="Roboto"/>
                <a:sym typeface="Roboto"/>
              </a:defRPr>
            </a:lvl6pPr>
            <a:lvl7pPr lvl="6" algn="r">
              <a:buNone/>
              <a:defRPr sz="1000">
                <a:solidFill>
                  <a:schemeClr val="dk2"/>
                </a:solidFill>
                <a:latin typeface="Roboto"/>
                <a:ea typeface="Roboto"/>
                <a:cs typeface="Roboto"/>
                <a:sym typeface="Roboto"/>
              </a:defRPr>
            </a:lvl7pPr>
            <a:lvl8pPr lvl="7" algn="r">
              <a:buNone/>
              <a:defRPr sz="1000">
                <a:solidFill>
                  <a:schemeClr val="dk2"/>
                </a:solidFill>
                <a:latin typeface="Roboto"/>
                <a:ea typeface="Roboto"/>
                <a:cs typeface="Roboto"/>
                <a:sym typeface="Roboto"/>
              </a:defRPr>
            </a:lvl8pPr>
            <a:lvl9pPr lvl="8" algn="r">
              <a:buNone/>
              <a:defRPr sz="1000">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2" r:id="rId4"/>
    <p:sldLayoutId id="2147483653" r:id="rId5"/>
    <p:sldLayoutId id="2147483654" r:id="rId6"/>
    <p:sldLayoutId id="2147483655" r:id="rId7"/>
    <p:sldLayoutId id="2147483656" r:id="rId8"/>
    <p:sldLayoutId id="2147483657" r:id="rId9"/>
    <p:sldLayoutId id="2147483658"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5" name="Google Shape;66;p13">
            <a:extLst>
              <a:ext uri="{FF2B5EF4-FFF2-40B4-BE49-F238E27FC236}">
                <a16:creationId xmlns:a16="http://schemas.microsoft.com/office/drawing/2014/main" id="{F6313E18-8559-85A4-91EF-F6A6726DB4E9}"/>
              </a:ext>
            </a:extLst>
          </p:cNvPr>
          <p:cNvSpPr txBox="1">
            <a:spLocks noGrp="1"/>
          </p:cNvSpPr>
          <p:nvPr>
            <p:ph type="ctrTitle"/>
          </p:nvPr>
        </p:nvSpPr>
        <p:spPr>
          <a:xfrm>
            <a:off x="852056" y="766734"/>
            <a:ext cx="7772400" cy="3119465"/>
          </a:xfrm>
          <a:prstGeom prst="rect">
            <a:avLst/>
          </a:prstGeom>
          <a:noFill/>
          <a:ln>
            <a:noFill/>
          </a:ln>
        </p:spPr>
        <p:txBody>
          <a:bodyPr spcFirstLastPara="1" wrap="square" lIns="91425" tIns="91425" rIns="91425" bIns="91425" anchor="t" anchorCtr="0">
            <a:noAutofit/>
          </a:bodyPr>
          <a:lstStyle/>
          <a:p>
            <a:r>
              <a:rPr lang="en-GB" sz="1400" b="1" dirty="0">
                <a:latin typeface="Times New Roman" panose="02020603050405020304" pitchFamily="18" charset="0"/>
                <a:cs typeface="Times New Roman" panose="02020603050405020304" pitchFamily="18" charset="0"/>
              </a:rPr>
              <a:t>CONTEMPORARY THEMES IN THE HOTEL AND HOSPITALITY SECTOR</a:t>
            </a:r>
            <a:br>
              <a:rPr lang="en-GB" sz="1400" b="1" dirty="0">
                <a:latin typeface="Times New Roman" panose="02020603050405020304" pitchFamily="18" charset="0"/>
                <a:cs typeface="Times New Roman" panose="02020603050405020304" pitchFamily="18" charset="0"/>
              </a:rPr>
            </a:br>
            <a:br>
              <a:rPr lang="en-GB" sz="1400" b="1" dirty="0">
                <a:latin typeface="Times New Roman" panose="02020603050405020304" pitchFamily="18" charset="0"/>
                <a:cs typeface="Times New Roman" panose="02020603050405020304" pitchFamily="18" charset="0"/>
              </a:rPr>
            </a:br>
            <a:br>
              <a:rPr lang="en-GB" sz="1400" b="1" dirty="0">
                <a:latin typeface="Times New Roman" panose="02020603050405020304" pitchFamily="18" charset="0"/>
                <a:cs typeface="Times New Roman" panose="02020603050405020304" pitchFamily="18" charset="0"/>
              </a:rPr>
            </a:br>
            <a:r>
              <a:rPr lang="en-GB" sz="1400" b="1" dirty="0">
                <a:latin typeface="Times New Roman" panose="02020603050405020304" pitchFamily="18" charset="0"/>
                <a:cs typeface="Times New Roman" panose="02020603050405020304" pitchFamily="18" charset="0"/>
              </a:rPr>
              <a:t>                </a:t>
            </a:r>
            <a:r>
              <a:rPr lang="en-GB" sz="2000" b="1" i="1" dirty="0"/>
              <a:t>Shift hotel strategies post covid with reduced        </a:t>
            </a:r>
            <a:br>
              <a:rPr lang="en-GB" sz="2000" dirty="0"/>
            </a:br>
            <a:r>
              <a:rPr lang="en-GB" sz="2000" b="1" i="1" dirty="0"/>
              <a:t>                                    business commuting</a:t>
            </a:r>
            <a:r>
              <a:rPr lang="en-GB" sz="2000" i="1" dirty="0"/>
              <a:t> </a:t>
            </a:r>
            <a:br>
              <a:rPr lang="en-GB" dirty="0"/>
            </a:br>
            <a:br>
              <a:rPr lang="en-GB" dirty="0">
                <a:solidFill>
                  <a:srgbClr val="FF0000"/>
                </a:solidFill>
              </a:rPr>
            </a:br>
            <a:r>
              <a:rPr lang="en-GB" sz="1100" dirty="0">
                <a:solidFill>
                  <a:srgbClr val="FF0000"/>
                </a:solidFill>
              </a:rPr>
              <a:t>I confirm that I have not used any AI tools in the research and creation of this assignment. I confirm that I have not presented any AI-generated materials as my own work. I confirm that I have copies of my drafts, notes, and other resources I used, which I may be asked to provide in evidence.</a:t>
            </a:r>
            <a:br>
              <a:rPr lang="en-GB" sz="1100" dirty="0"/>
            </a:br>
            <a:br>
              <a:rPr lang="en-GB" dirty="0"/>
            </a:br>
            <a:br>
              <a:rPr lang="en-GB" dirty="0"/>
            </a:br>
            <a:r>
              <a:rPr lang="en-GB" sz="2000" dirty="0">
                <a:solidFill>
                  <a:schemeClr val="bg1"/>
                </a:solidFill>
              </a:rPr>
              <a:t>Student name: Loredana Turner</a:t>
            </a:r>
            <a:br>
              <a:rPr lang="en-GB" sz="2000" dirty="0">
                <a:solidFill>
                  <a:schemeClr val="bg1"/>
                </a:solidFill>
              </a:rPr>
            </a:br>
            <a:r>
              <a:rPr lang="en-GB" sz="2000" dirty="0">
                <a:solidFill>
                  <a:schemeClr val="bg1"/>
                </a:solidFill>
              </a:rPr>
              <a:t>Student id: 2242724</a:t>
            </a:r>
            <a:br>
              <a:rPr lang="en-GB" dirty="0"/>
            </a:br>
            <a:endParaRPr sz="1400" dirty="0">
              <a:solidFill>
                <a:schemeClr val="lt1"/>
              </a:solidFill>
              <a:latin typeface="Times New Roman" panose="02020603050405020304" pitchFamily="18" charset="0"/>
              <a:ea typeface="Roboto"/>
              <a:cs typeface="Times New Roman" panose="02020603050405020304" pitchFamily="18" charset="0"/>
              <a:sym typeface="Roboto"/>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6"/>
        <p:cNvGrpSpPr/>
        <p:nvPr/>
      </p:nvGrpSpPr>
      <p:grpSpPr>
        <a:xfrm>
          <a:off x="0" y="0"/>
          <a:ext cx="0" cy="0"/>
          <a:chOff x="0" y="0"/>
          <a:chExt cx="0" cy="0"/>
        </a:xfrm>
      </p:grpSpPr>
      <p:sp>
        <p:nvSpPr>
          <p:cNvPr id="77" name="Google Shape;77;p15"/>
          <p:cNvSpPr txBox="1">
            <a:spLocks noGrp="1"/>
          </p:cNvSpPr>
          <p:nvPr>
            <p:ph type="title"/>
          </p:nvPr>
        </p:nvSpPr>
        <p:spPr>
          <a:xfrm>
            <a:off x="249156" y="119185"/>
            <a:ext cx="4322844" cy="2049600"/>
          </a:xfrm>
          <a:prstGeom prst="rect">
            <a:avLst/>
          </a:prstGeom>
        </p:spPr>
        <p:txBody>
          <a:bodyPr spcFirstLastPara="1" wrap="square" lIns="91425" tIns="91425" rIns="91425" bIns="91425" anchor="t" anchorCtr="0">
            <a:normAutofit/>
          </a:bodyPr>
          <a:lstStyle/>
          <a:p>
            <a:r>
              <a:rPr lang="en-GB" b="1" dirty="0">
                <a:latin typeface="Times New Roman" panose="02020603050405020304" pitchFamily="18" charset="0"/>
                <a:cs typeface="Times New Roman" panose="02020603050405020304" pitchFamily="18" charset="0"/>
              </a:rPr>
              <a:t>Introduction</a:t>
            </a:r>
            <a:endParaRPr sz="3000" b="1" dirty="0">
              <a:latin typeface="Times New Roman" panose="02020603050405020304" pitchFamily="18" charset="0"/>
              <a:ea typeface="Times New Roman"/>
              <a:cs typeface="Times New Roman" panose="02020603050405020304" pitchFamily="18" charset="0"/>
              <a:sym typeface="Times New Roman"/>
            </a:endParaRPr>
          </a:p>
        </p:txBody>
      </p:sp>
      <p:sp>
        <p:nvSpPr>
          <p:cNvPr id="79" name="Google Shape;79;p15"/>
          <p:cNvSpPr txBox="1">
            <a:spLocks noGrp="1"/>
          </p:cNvSpPr>
          <p:nvPr>
            <p:ph type="body" idx="2"/>
          </p:nvPr>
        </p:nvSpPr>
        <p:spPr>
          <a:xfrm>
            <a:off x="4879025" y="500925"/>
            <a:ext cx="3954000" cy="4111500"/>
          </a:xfrm>
          <a:prstGeom prst="rect">
            <a:avLst/>
          </a:prstGeom>
        </p:spPr>
        <p:txBody>
          <a:bodyPr spcFirstLastPara="1" wrap="square" lIns="91425" tIns="91425" rIns="91425" bIns="91425" anchor="t" anchorCtr="0">
            <a:normAutofit/>
          </a:bodyPr>
          <a:lstStyle/>
          <a:p>
            <a:pPr lvl="0" algn="just">
              <a:lnSpc>
                <a:spcPct val="150000"/>
              </a:lnSpc>
            </a:pPr>
            <a:r>
              <a:rPr lang="en-GB" sz="1400" dirty="0">
                <a:latin typeface="Times New Roman" panose="02020603050405020304" pitchFamily="18" charset="0"/>
                <a:cs typeface="Times New Roman" panose="02020603050405020304" pitchFamily="18" charset="0"/>
              </a:rPr>
              <a:t>The COVID-19 pandemic has resulted in a structural shift in the hospitality industry as it declines business travel </a:t>
            </a:r>
            <a:endParaRPr lang="en-IN" sz="1400" dirty="0">
              <a:latin typeface="Times New Roman" panose="02020603050405020304" pitchFamily="18" charset="0"/>
              <a:cs typeface="Times New Roman" panose="02020603050405020304" pitchFamily="18" charset="0"/>
            </a:endParaRPr>
          </a:p>
          <a:p>
            <a:pPr lvl="0" algn="just">
              <a:lnSpc>
                <a:spcPct val="150000"/>
              </a:lnSpc>
            </a:pPr>
            <a:r>
              <a:rPr lang="en-GB" sz="1400" dirty="0">
                <a:latin typeface="Times New Roman" panose="02020603050405020304" pitchFamily="18" charset="0"/>
                <a:cs typeface="Times New Roman" panose="02020603050405020304" pitchFamily="18" charset="0"/>
              </a:rPr>
              <a:t>The pandemic has accelerated remote and hybrid working model </a:t>
            </a:r>
            <a:endParaRPr lang="en-IN" sz="1400" dirty="0">
              <a:latin typeface="Times New Roman" panose="02020603050405020304" pitchFamily="18" charset="0"/>
              <a:cs typeface="Times New Roman" panose="02020603050405020304" pitchFamily="18" charset="0"/>
            </a:endParaRPr>
          </a:p>
          <a:p>
            <a:pPr lvl="0" algn="just">
              <a:lnSpc>
                <a:spcPct val="150000"/>
              </a:lnSpc>
            </a:pPr>
            <a:r>
              <a:rPr lang="en-GB" sz="1400" dirty="0">
                <a:latin typeface="Times New Roman" panose="02020603050405020304" pitchFamily="18" charset="0"/>
                <a:cs typeface="Times New Roman" panose="02020603050405020304" pitchFamily="18" charset="0"/>
              </a:rPr>
              <a:t>Market repositioning, transformation in Operation strategies, and increasing sustainable practices</a:t>
            </a:r>
            <a:endParaRPr lang="en-IN" sz="1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6"/>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Autofit/>
          </a:bodyPr>
          <a:lstStyle/>
          <a:p>
            <a:pPr lvl="0"/>
            <a:r>
              <a:rPr lang="en-GB" b="1" dirty="0">
                <a:latin typeface="Times New Roman" panose="02020603050405020304" pitchFamily="18" charset="0"/>
                <a:cs typeface="Times New Roman" panose="02020603050405020304" pitchFamily="18" charset="0"/>
              </a:rPr>
              <a:t>Background of the Global Hospitality Industry</a:t>
            </a:r>
            <a:endParaRPr sz="2400" b="1" dirty="0">
              <a:latin typeface="Times New Roman" panose="02020603050405020304" pitchFamily="18" charset="0"/>
              <a:ea typeface="Times New Roman"/>
              <a:cs typeface="Times New Roman" panose="02020603050405020304" pitchFamily="18" charset="0"/>
              <a:sym typeface="Times New Roman"/>
            </a:endParaRPr>
          </a:p>
        </p:txBody>
      </p:sp>
      <p:sp>
        <p:nvSpPr>
          <p:cNvPr id="4" name="TextBox 3">
            <a:extLst>
              <a:ext uri="{FF2B5EF4-FFF2-40B4-BE49-F238E27FC236}">
                <a16:creationId xmlns:a16="http://schemas.microsoft.com/office/drawing/2014/main" id="{EFE36C04-4F58-8E5F-DF2D-7001AAC32179}"/>
              </a:ext>
            </a:extLst>
          </p:cNvPr>
          <p:cNvSpPr txBox="1"/>
          <p:nvPr/>
        </p:nvSpPr>
        <p:spPr>
          <a:xfrm>
            <a:off x="4469110" y="4642575"/>
            <a:ext cx="4581236" cy="376578"/>
          </a:xfrm>
          <a:prstGeom prst="rect">
            <a:avLst/>
          </a:prstGeom>
          <a:noFill/>
        </p:spPr>
        <p:txBody>
          <a:bodyPr wrap="square">
            <a:spAutoFit/>
          </a:bodyPr>
          <a:lstStyle/>
          <a:p>
            <a:pPr algn="ctr">
              <a:lnSpc>
                <a:spcPct val="150000"/>
              </a:lnSpc>
              <a:spcBef>
                <a:spcPts val="1000"/>
              </a:spcBef>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(Source</a:t>
            </a:r>
            <a:r>
              <a:rPr lang="en-GB" dirty="0">
                <a:latin typeface="Times New Roman" panose="02020603050405020304" pitchFamily="18" charset="0"/>
                <a:cs typeface="Times New Roman" panose="02020603050405020304" pitchFamily="18" charset="0"/>
              </a:rPr>
              <a:t>: Market Data Forecast, 2022)</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2" name="image6.png">
            <a:extLst>
              <a:ext uri="{FF2B5EF4-FFF2-40B4-BE49-F238E27FC236}">
                <a16:creationId xmlns:a16="http://schemas.microsoft.com/office/drawing/2014/main" id="{F4E2E2C3-FC22-58AC-0136-9184B5C5078B}"/>
              </a:ext>
            </a:extLst>
          </p:cNvPr>
          <p:cNvPicPr/>
          <p:nvPr/>
        </p:nvPicPr>
        <p:blipFill>
          <a:blip r:embed="rId3"/>
          <a:srcRect b="9900"/>
          <a:stretch>
            <a:fillRect/>
          </a:stretch>
        </p:blipFill>
        <p:spPr>
          <a:xfrm>
            <a:off x="4469110" y="1737728"/>
            <a:ext cx="4293150" cy="276995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id="{49371548-E7D6-AE56-0E66-B347334A241F}"/>
              </a:ext>
            </a:extLst>
          </p:cNvPr>
          <p:cNvSpPr txBox="1"/>
          <p:nvPr/>
        </p:nvSpPr>
        <p:spPr>
          <a:xfrm>
            <a:off x="30274" y="1602840"/>
            <a:ext cx="4293150" cy="2315570"/>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The global hospitality industry supports economic growth, tourism, and employment</a:t>
            </a:r>
            <a:endParaRPr lang="en-IN"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The travel and tourism sector has contributed to the USD 8,707 million within 2025 (Market Data Forecast, 2022)</a:t>
            </a:r>
            <a:endParaRPr lang="en-IN"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Business travel was a major revenue source for the hotel industry before the endemic period</a:t>
            </a:r>
            <a:endParaRPr lang="en-IN" u="none" strike="noStrike" dirty="0">
              <a:effectLst/>
              <a:latin typeface="Arial" panose="020B0604020202020204" pitchFamily="34" charset="0"/>
              <a:ea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7"/>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Autofit/>
          </a:bodyPr>
          <a:lstStyle/>
          <a:p>
            <a:pPr lvl="0"/>
            <a:r>
              <a:rPr lang="en-GB" b="1" dirty="0">
                <a:latin typeface="Times New Roman" panose="02020603050405020304" pitchFamily="18" charset="0"/>
                <a:cs typeface="Times New Roman" panose="02020603050405020304" pitchFamily="18" charset="0"/>
              </a:rPr>
              <a:t>Decline in Business Travel and Commuting Patterns</a:t>
            </a:r>
            <a:endParaRPr sz="2400" b="1" dirty="0">
              <a:latin typeface="Times New Roman" panose="02020603050405020304" pitchFamily="18" charset="0"/>
              <a:ea typeface="Times New Roman"/>
              <a:cs typeface="Times New Roman" panose="02020603050405020304" pitchFamily="18" charset="0"/>
              <a:sym typeface="Times New Roman"/>
            </a:endParaRPr>
          </a:p>
        </p:txBody>
      </p:sp>
      <p:sp>
        <p:nvSpPr>
          <p:cNvPr id="91" name="Google Shape;91;p17"/>
          <p:cNvSpPr txBox="1"/>
          <p:nvPr/>
        </p:nvSpPr>
        <p:spPr>
          <a:xfrm>
            <a:off x="5088743" y="1327073"/>
            <a:ext cx="3664640" cy="3093124"/>
          </a:xfrm>
          <a:prstGeom prst="rect">
            <a:avLst/>
          </a:prstGeom>
          <a:noFill/>
          <a:ln>
            <a:noFill/>
          </a:ln>
        </p:spPr>
        <p:txBody>
          <a:bodyPr spcFirstLastPara="1" wrap="square" lIns="91425" tIns="91425" rIns="91425" bIns="91425" anchor="t" anchorCtr="0">
            <a:spAutoFit/>
          </a:bodyPr>
          <a:lstStyle/>
          <a:p>
            <a:pPr marL="285750" lvl="0" indent="-28575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Global Business struggle has reduced 15–20% of corporate travel compared to the pre-pandemic period  </a:t>
            </a:r>
            <a:endParaRPr lang="en-IN"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Employees are connecting via Zoom, Microsoft Teams, and Google Meet, which led to reduce corporate travel</a:t>
            </a:r>
            <a:endParaRPr lang="en-IN"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This shift in business help organisations in cost reduction, employee wellbeing, and carbon-reduction targets </a:t>
            </a:r>
            <a:endParaRPr lang="en-IN" dirty="0">
              <a:latin typeface="Times New Roman" panose="02020603050405020304" pitchFamily="18" charset="0"/>
              <a:cs typeface="Times New Roman" panose="02020603050405020304" pitchFamily="18" charset="0"/>
            </a:endParaRPr>
          </a:p>
        </p:txBody>
      </p:sp>
      <p:pic>
        <p:nvPicPr>
          <p:cNvPr id="2" name="image1.png">
            <a:extLst>
              <a:ext uri="{FF2B5EF4-FFF2-40B4-BE49-F238E27FC236}">
                <a16:creationId xmlns:a16="http://schemas.microsoft.com/office/drawing/2014/main" id="{495F742F-902C-F72F-966B-753BF4BC69B8}"/>
              </a:ext>
            </a:extLst>
          </p:cNvPr>
          <p:cNvPicPr/>
          <p:nvPr/>
        </p:nvPicPr>
        <p:blipFill>
          <a:blip r:embed="rId3"/>
          <a:srcRect b="15307"/>
          <a:stretch>
            <a:fillRect/>
          </a:stretch>
        </p:blipFill>
        <p:spPr>
          <a:xfrm>
            <a:off x="136037" y="1429933"/>
            <a:ext cx="4773313" cy="341629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8"/>
          <p:cNvSpPr txBox="1">
            <a:spLocks noGrp="1"/>
          </p:cNvSpPr>
          <p:nvPr>
            <p:ph type="title"/>
          </p:nvPr>
        </p:nvSpPr>
        <p:spPr>
          <a:xfrm>
            <a:off x="420450" y="142100"/>
            <a:ext cx="8520600" cy="971400"/>
          </a:xfrm>
          <a:prstGeom prst="rect">
            <a:avLst/>
          </a:prstGeom>
        </p:spPr>
        <p:txBody>
          <a:bodyPr spcFirstLastPara="1" wrap="square" lIns="91425" tIns="91425" rIns="91425" bIns="91425" anchor="t" anchorCtr="0">
            <a:noAutofit/>
          </a:bodyPr>
          <a:lstStyle/>
          <a:p>
            <a:pPr lvl="0" algn="ctr"/>
            <a:r>
              <a:rPr lang="en-GB" b="1" dirty="0">
                <a:latin typeface="Times New Roman" panose="02020603050405020304" pitchFamily="18" charset="0"/>
                <a:cs typeface="Times New Roman" panose="02020603050405020304" pitchFamily="18" charset="0"/>
              </a:rPr>
              <a:t>Key Theories and Concepts</a:t>
            </a:r>
            <a:endParaRPr b="1" dirty="0">
              <a:latin typeface="Times New Roman" panose="02020603050405020304" pitchFamily="18" charset="0"/>
              <a:ea typeface="Times New Roman"/>
              <a:cs typeface="Times New Roman" panose="02020603050405020304" pitchFamily="18" charset="0"/>
              <a:sym typeface="Times New Roman"/>
            </a:endParaRPr>
          </a:p>
        </p:txBody>
      </p:sp>
      <p:sp>
        <p:nvSpPr>
          <p:cNvPr id="97" name="Google Shape;97;p18"/>
          <p:cNvSpPr txBox="1"/>
          <p:nvPr/>
        </p:nvSpPr>
        <p:spPr>
          <a:xfrm>
            <a:off x="115871" y="1604763"/>
            <a:ext cx="4283185" cy="2446793"/>
          </a:xfrm>
          <a:prstGeom prst="rect">
            <a:avLst/>
          </a:prstGeom>
          <a:noFill/>
          <a:ln>
            <a:noFill/>
          </a:ln>
        </p:spPr>
        <p:txBody>
          <a:bodyPr spcFirstLastPara="1" wrap="square" lIns="91425" tIns="91425" rIns="91425" bIns="91425" anchor="t" anchorCtr="0">
            <a:spAutoFit/>
          </a:bodyPr>
          <a:lstStyle/>
          <a:p>
            <a:pPr lvl="0" algn="just">
              <a:lnSpc>
                <a:spcPct val="150000"/>
              </a:lnSpc>
            </a:pPr>
            <a:r>
              <a:rPr lang="en-GB" dirty="0">
                <a:latin typeface="Times New Roman" panose="02020603050405020304" pitchFamily="18" charset="0"/>
                <a:cs typeface="Times New Roman" panose="02020603050405020304" pitchFamily="18" charset="0"/>
              </a:rPr>
              <a:t>Triple Bottom Line (TBL) Framework details three factors such as profit, people, and planet</a:t>
            </a:r>
            <a:endParaRPr lang="en-IN" dirty="0">
              <a:latin typeface="Times New Roman" panose="02020603050405020304" pitchFamily="18" charset="0"/>
              <a:cs typeface="Times New Roman" panose="02020603050405020304" pitchFamily="18" charset="0"/>
            </a:endParaRPr>
          </a:p>
          <a:p>
            <a:pPr lvl="0" algn="just">
              <a:lnSpc>
                <a:spcPct val="150000"/>
              </a:lnSpc>
            </a:pPr>
            <a:r>
              <a:rPr lang="en-GB" dirty="0">
                <a:latin typeface="Times New Roman" panose="02020603050405020304" pitchFamily="18" charset="0"/>
                <a:cs typeface="Times New Roman" panose="02020603050405020304" pitchFamily="18" charset="0"/>
              </a:rPr>
              <a:t>Digital transformation theory stated the urgency of integrating advanced technology in the hotel industry</a:t>
            </a:r>
            <a:endParaRPr lang="en-IN" dirty="0">
              <a:latin typeface="Times New Roman" panose="02020603050405020304" pitchFamily="18" charset="0"/>
              <a:cs typeface="Times New Roman" panose="02020603050405020304" pitchFamily="18" charset="0"/>
            </a:endParaRPr>
          </a:p>
          <a:p>
            <a:pPr lvl="0" algn="just">
              <a:lnSpc>
                <a:spcPct val="150000"/>
              </a:lnSpc>
            </a:pPr>
            <a:r>
              <a:rPr lang="en-GB" dirty="0">
                <a:latin typeface="Times New Roman" panose="02020603050405020304" pitchFamily="18" charset="0"/>
                <a:cs typeface="Times New Roman" panose="02020603050405020304" pitchFamily="18" charset="0"/>
              </a:rPr>
              <a:t>It has been observed that 72% of Travellers prefer booking their trips over the internet in 2023 (Armstrong, 2023)</a:t>
            </a:r>
            <a:endParaRPr lang="en-IN"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1CF74998-E1D9-E474-EF81-06A03975B9CA}"/>
              </a:ext>
            </a:extLst>
          </p:cNvPr>
          <p:cNvSpPr txBox="1"/>
          <p:nvPr/>
        </p:nvSpPr>
        <p:spPr>
          <a:xfrm>
            <a:off x="4744944" y="4697887"/>
            <a:ext cx="4572000" cy="376578"/>
          </a:xfrm>
          <a:prstGeom prst="rect">
            <a:avLst/>
          </a:prstGeom>
          <a:noFill/>
        </p:spPr>
        <p:txBody>
          <a:bodyPr wrap="square">
            <a:spAutoFit/>
          </a:bodyPr>
          <a:lstStyle/>
          <a:p>
            <a:pPr algn="ctr">
              <a:lnSpc>
                <a:spcPct val="150000"/>
              </a:lnSpc>
              <a:spcBef>
                <a:spcPts val="1000"/>
              </a:spcBef>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1400" dirty="0" err="1">
                <a:effectLst/>
                <a:latin typeface="Times New Roman" panose="02020603050405020304" pitchFamily="18" charset="0"/>
                <a:ea typeface="Times New Roman" panose="02020603050405020304" pitchFamily="18" charset="0"/>
                <a:cs typeface="Times New Roman" panose="02020603050405020304" pitchFamily="18" charset="0"/>
              </a:rPr>
              <a:t>Source</a:t>
            </a:r>
            <a:r>
              <a:rPr lang="en-GB" dirty="0" err="1">
                <a:latin typeface="Times New Roman" panose="02020603050405020304" pitchFamily="18" charset="0"/>
                <a:cs typeface="Times New Roman" panose="02020603050405020304" pitchFamily="18" charset="0"/>
              </a:rPr>
              <a:t>:TheKnowledgeAcademy</a:t>
            </a:r>
            <a:r>
              <a:rPr lang="en-GB" dirty="0">
                <a:latin typeface="Times New Roman" panose="02020603050405020304" pitchFamily="18" charset="0"/>
                <a:cs typeface="Times New Roman" panose="02020603050405020304" pitchFamily="18" charset="0"/>
              </a:rPr>
              <a:t>, 2025)</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3" name="image4.png">
            <a:extLst>
              <a:ext uri="{FF2B5EF4-FFF2-40B4-BE49-F238E27FC236}">
                <a16:creationId xmlns:a16="http://schemas.microsoft.com/office/drawing/2014/main" id="{667BE261-E3AC-A25D-0A64-F797FE365D67}"/>
              </a:ext>
            </a:extLst>
          </p:cNvPr>
          <p:cNvPicPr/>
          <p:nvPr/>
        </p:nvPicPr>
        <p:blipFill>
          <a:blip r:embed="rId3"/>
          <a:srcRect t="10971"/>
          <a:stretch>
            <a:fillRect/>
          </a:stretch>
        </p:blipFill>
        <p:spPr>
          <a:xfrm>
            <a:off x="4572000" y="1766783"/>
            <a:ext cx="4456128" cy="254776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5">
          <a:extLst>
            <a:ext uri="{FF2B5EF4-FFF2-40B4-BE49-F238E27FC236}">
              <a16:creationId xmlns:a16="http://schemas.microsoft.com/office/drawing/2014/main" id="{7093DA3B-FD8E-5D17-5CB9-2F529CC1270C}"/>
            </a:ext>
          </a:extLst>
        </p:cNvPr>
        <p:cNvGrpSpPr/>
        <p:nvPr/>
      </p:nvGrpSpPr>
      <p:grpSpPr>
        <a:xfrm>
          <a:off x="0" y="0"/>
          <a:ext cx="0" cy="0"/>
          <a:chOff x="0" y="0"/>
          <a:chExt cx="0" cy="0"/>
        </a:xfrm>
      </p:grpSpPr>
      <p:sp>
        <p:nvSpPr>
          <p:cNvPr id="96" name="Google Shape;96;p18">
            <a:extLst>
              <a:ext uri="{FF2B5EF4-FFF2-40B4-BE49-F238E27FC236}">
                <a16:creationId xmlns:a16="http://schemas.microsoft.com/office/drawing/2014/main" id="{42583DF4-754C-E622-2586-39F8FA6E4D25}"/>
              </a:ext>
            </a:extLst>
          </p:cNvPr>
          <p:cNvSpPr txBox="1">
            <a:spLocks noGrp="1"/>
          </p:cNvSpPr>
          <p:nvPr>
            <p:ph type="title"/>
          </p:nvPr>
        </p:nvSpPr>
        <p:spPr>
          <a:xfrm>
            <a:off x="420450" y="142100"/>
            <a:ext cx="8520600" cy="971400"/>
          </a:xfrm>
          <a:prstGeom prst="rect">
            <a:avLst/>
          </a:prstGeom>
        </p:spPr>
        <p:txBody>
          <a:bodyPr spcFirstLastPara="1" wrap="square" lIns="91425" tIns="91425" rIns="91425" bIns="91425" anchor="t" anchorCtr="0">
            <a:noAutofit/>
          </a:bodyPr>
          <a:lstStyle/>
          <a:p>
            <a:pPr lvl="0" algn="ctr"/>
            <a:r>
              <a:rPr lang="en-GB" b="1" dirty="0">
                <a:latin typeface="Times New Roman" panose="02020603050405020304" pitchFamily="18" charset="0"/>
                <a:cs typeface="Times New Roman" panose="02020603050405020304" pitchFamily="18" charset="0"/>
              </a:rPr>
              <a:t>Explanation on the Post-COVID Hotel Adaptation</a:t>
            </a:r>
            <a:endParaRPr b="1" dirty="0">
              <a:latin typeface="Times New Roman" panose="02020603050405020304" pitchFamily="18" charset="0"/>
              <a:ea typeface="Times New Roman"/>
              <a:cs typeface="Times New Roman" panose="02020603050405020304" pitchFamily="18" charset="0"/>
              <a:sym typeface="Times New Roman"/>
            </a:endParaRPr>
          </a:p>
        </p:txBody>
      </p:sp>
      <p:sp>
        <p:nvSpPr>
          <p:cNvPr id="97" name="Google Shape;97;p18">
            <a:extLst>
              <a:ext uri="{FF2B5EF4-FFF2-40B4-BE49-F238E27FC236}">
                <a16:creationId xmlns:a16="http://schemas.microsoft.com/office/drawing/2014/main" id="{AE9FF571-0A75-8331-66A1-CB7001990BAD}"/>
              </a:ext>
            </a:extLst>
          </p:cNvPr>
          <p:cNvSpPr txBox="1"/>
          <p:nvPr/>
        </p:nvSpPr>
        <p:spPr>
          <a:xfrm>
            <a:off x="1728306" y="1768579"/>
            <a:ext cx="5687387" cy="2123628"/>
          </a:xfrm>
          <a:prstGeom prst="rect">
            <a:avLst/>
          </a:prstGeom>
          <a:noFill/>
          <a:ln>
            <a:noFill/>
          </a:ln>
        </p:spPr>
        <p:txBody>
          <a:bodyPr spcFirstLastPara="1" wrap="square" lIns="91425" tIns="91425" rIns="91425" bIns="91425" anchor="t" anchorCtr="0">
            <a:spAutoFit/>
          </a:bodyPr>
          <a:lstStyle/>
          <a:p>
            <a:pPr lvl="0" algn="just">
              <a:lnSpc>
                <a:spcPct val="150000"/>
              </a:lnSpc>
            </a:pPr>
            <a:r>
              <a:rPr lang="en-GB" dirty="0">
                <a:latin typeface="Times New Roman" panose="02020603050405020304" pitchFamily="18" charset="0"/>
                <a:cs typeface="Times New Roman" panose="02020603050405020304" pitchFamily="18" charset="0"/>
              </a:rPr>
              <a:t>The pandemic has forced the hotel industry in diversifying strategic market decisions</a:t>
            </a:r>
            <a:endParaRPr lang="en-IN" dirty="0">
              <a:latin typeface="Times New Roman" panose="02020603050405020304" pitchFamily="18" charset="0"/>
              <a:cs typeface="Times New Roman" panose="02020603050405020304" pitchFamily="18" charset="0"/>
            </a:endParaRPr>
          </a:p>
          <a:p>
            <a:pPr lvl="0" algn="just">
              <a:lnSpc>
                <a:spcPct val="150000"/>
              </a:lnSpc>
            </a:pPr>
            <a:r>
              <a:rPr lang="en-GB" dirty="0">
                <a:latin typeface="Times New Roman" panose="02020603050405020304" pitchFamily="18" charset="0"/>
                <a:cs typeface="Times New Roman" panose="02020603050405020304" pitchFamily="18" charset="0"/>
              </a:rPr>
              <a:t>The hotels are integrating strategies such as digital tools, contactless services, and energy-efficient systems</a:t>
            </a:r>
            <a:endParaRPr lang="en-IN" dirty="0">
              <a:latin typeface="Times New Roman" panose="02020603050405020304" pitchFamily="18" charset="0"/>
              <a:cs typeface="Times New Roman" panose="02020603050405020304" pitchFamily="18" charset="0"/>
            </a:endParaRPr>
          </a:p>
          <a:p>
            <a:pPr lvl="0" algn="just">
              <a:lnSpc>
                <a:spcPct val="150000"/>
              </a:lnSpc>
            </a:pPr>
            <a:r>
              <a:rPr lang="en-GB" dirty="0">
                <a:latin typeface="Times New Roman" panose="02020603050405020304" pitchFamily="18" charset="0"/>
                <a:cs typeface="Times New Roman" panose="02020603050405020304" pitchFamily="18" charset="0"/>
              </a:rPr>
              <a:t>The hotel industry needs to create office-friendly accommodation to match this trend</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140209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19"/>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Autofit/>
          </a:bodyPr>
          <a:lstStyle/>
          <a:p>
            <a:pPr algn="ctr"/>
            <a:r>
              <a:rPr lang="en-GB" b="1" dirty="0">
                <a:latin typeface="Times New Roman" panose="02020603050405020304" pitchFamily="18" charset="0"/>
                <a:cs typeface="Times New Roman" panose="02020603050405020304" pitchFamily="18" charset="0"/>
              </a:rPr>
              <a:t>Research Method and Analytical Framework</a:t>
            </a:r>
            <a:endParaRPr b="1" dirty="0">
              <a:latin typeface="Times New Roman" panose="02020603050405020304" pitchFamily="18" charset="0"/>
              <a:ea typeface="Times New Roman"/>
              <a:cs typeface="Times New Roman" panose="02020603050405020304" pitchFamily="18" charset="0"/>
              <a:sym typeface="Times New Roman"/>
            </a:endParaRPr>
          </a:p>
        </p:txBody>
      </p:sp>
      <p:sp>
        <p:nvSpPr>
          <p:cNvPr id="103" name="Google Shape;103;p19"/>
          <p:cNvSpPr txBox="1"/>
          <p:nvPr/>
        </p:nvSpPr>
        <p:spPr>
          <a:xfrm>
            <a:off x="1686758" y="1784595"/>
            <a:ext cx="5468644" cy="2123628"/>
          </a:xfrm>
          <a:prstGeom prst="rect">
            <a:avLst/>
          </a:prstGeom>
          <a:noFill/>
          <a:ln>
            <a:noFill/>
          </a:ln>
        </p:spPr>
        <p:txBody>
          <a:bodyPr spcFirstLastPara="1" wrap="square" lIns="91425" tIns="91425" rIns="91425" bIns="91425" anchor="t" anchorCtr="0">
            <a:spAutoFit/>
          </a:bodyPr>
          <a:lstStyle/>
          <a:p>
            <a:pPr lvl="0" algn="just">
              <a:lnSpc>
                <a:spcPct val="150000"/>
              </a:lnSpc>
            </a:pPr>
            <a:r>
              <a:rPr lang="en-GB" dirty="0">
                <a:latin typeface="Times New Roman" panose="02020603050405020304" pitchFamily="18" charset="0"/>
                <a:cs typeface="Times New Roman" panose="02020603050405020304" pitchFamily="18" charset="0"/>
              </a:rPr>
              <a:t>This research has employed secondary qualitative research approach to collect information from various existing data sources</a:t>
            </a:r>
            <a:endParaRPr lang="en-IN" dirty="0">
              <a:latin typeface="Times New Roman" panose="02020603050405020304" pitchFamily="18" charset="0"/>
              <a:cs typeface="Times New Roman" panose="02020603050405020304" pitchFamily="18" charset="0"/>
            </a:endParaRPr>
          </a:p>
          <a:p>
            <a:pPr lvl="0" algn="just">
              <a:lnSpc>
                <a:spcPct val="150000"/>
              </a:lnSpc>
            </a:pPr>
            <a:r>
              <a:rPr lang="en-GB" dirty="0">
                <a:latin typeface="Times New Roman" panose="02020603050405020304" pitchFamily="18" charset="0"/>
                <a:cs typeface="Times New Roman" panose="02020603050405020304" pitchFamily="18" charset="0"/>
              </a:rPr>
              <a:t>These data sources are peer-reviewed journals, industry reports, and credible data sources</a:t>
            </a:r>
            <a:endParaRPr lang="en-IN" dirty="0">
              <a:latin typeface="Times New Roman" panose="02020603050405020304" pitchFamily="18" charset="0"/>
              <a:cs typeface="Times New Roman" panose="02020603050405020304" pitchFamily="18" charset="0"/>
            </a:endParaRPr>
          </a:p>
          <a:p>
            <a:pPr lvl="0" algn="just">
              <a:lnSpc>
                <a:spcPct val="150000"/>
              </a:lnSpc>
            </a:pPr>
            <a:r>
              <a:rPr lang="en-GB" dirty="0">
                <a:latin typeface="Times New Roman" panose="02020603050405020304" pitchFamily="18" charset="0"/>
                <a:cs typeface="Times New Roman" panose="02020603050405020304" pitchFamily="18" charset="0"/>
              </a:rPr>
              <a:t>The investigation of Political, Economic, Social, Technological, Environmental, and Legal </a:t>
            </a:r>
            <a:endParaRPr lang="en-IN"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20"/>
          <p:cNvSpPr txBox="1">
            <a:spLocks noGrp="1"/>
          </p:cNvSpPr>
          <p:nvPr>
            <p:ph type="title"/>
          </p:nvPr>
        </p:nvSpPr>
        <p:spPr>
          <a:xfrm>
            <a:off x="311725" y="179675"/>
            <a:ext cx="8520600" cy="945000"/>
          </a:xfrm>
          <a:prstGeom prst="rect">
            <a:avLst/>
          </a:prstGeom>
        </p:spPr>
        <p:txBody>
          <a:bodyPr spcFirstLastPara="1" wrap="square" lIns="91425" tIns="91425" rIns="91425" bIns="91425" anchor="t" anchorCtr="0">
            <a:noAutofit/>
          </a:bodyPr>
          <a:lstStyle/>
          <a:p>
            <a:pPr lvl="0" algn="ctr">
              <a:buSzPts val="990"/>
            </a:pPr>
            <a:r>
              <a:rPr lang="en-GB" b="1" dirty="0">
                <a:latin typeface="Times New Roman" panose="02020603050405020304" pitchFamily="18" charset="0"/>
                <a:cs typeface="Times New Roman" panose="02020603050405020304" pitchFamily="18" charset="0"/>
              </a:rPr>
              <a:t>PESTEL Analysis</a:t>
            </a:r>
            <a:endParaRPr sz="2000" b="1" dirty="0">
              <a:latin typeface="Times New Roman" panose="02020603050405020304" pitchFamily="18" charset="0"/>
              <a:ea typeface="Times New Roman"/>
              <a:cs typeface="Times New Roman" panose="02020603050405020304" pitchFamily="18" charset="0"/>
              <a:sym typeface="Times New Roman"/>
            </a:endParaRPr>
          </a:p>
        </p:txBody>
      </p:sp>
      <p:graphicFrame>
        <p:nvGraphicFramePr>
          <p:cNvPr id="3" name="Table 2">
            <a:extLst>
              <a:ext uri="{FF2B5EF4-FFF2-40B4-BE49-F238E27FC236}">
                <a16:creationId xmlns:a16="http://schemas.microsoft.com/office/drawing/2014/main" id="{2894E3C5-8D2C-9D9A-1D28-46CA4A57832D}"/>
              </a:ext>
            </a:extLst>
          </p:cNvPr>
          <p:cNvGraphicFramePr>
            <a:graphicFrameLocks noGrp="1"/>
          </p:cNvGraphicFramePr>
          <p:nvPr>
            <p:extLst>
              <p:ext uri="{D42A27DB-BD31-4B8C-83A1-F6EECF244321}">
                <p14:modId xmlns:p14="http://schemas.microsoft.com/office/powerpoint/2010/main" val="994861140"/>
              </p:ext>
            </p:extLst>
          </p:nvPr>
        </p:nvGraphicFramePr>
        <p:xfrm>
          <a:off x="186909" y="900357"/>
          <a:ext cx="8770181" cy="4063148"/>
        </p:xfrm>
        <a:graphic>
          <a:graphicData uri="http://schemas.openxmlformats.org/drawingml/2006/table">
            <a:tbl>
              <a:tblPr>
                <a:tableStyleId>{5C22544A-7EE6-4342-B048-85BDC9FD1C3A}</a:tableStyleId>
              </a:tblPr>
              <a:tblGrid>
                <a:gridCol w="1666335">
                  <a:extLst>
                    <a:ext uri="{9D8B030D-6E8A-4147-A177-3AD203B41FA5}">
                      <a16:colId xmlns:a16="http://schemas.microsoft.com/office/drawing/2014/main" val="33404053"/>
                    </a:ext>
                  </a:extLst>
                </a:gridCol>
                <a:gridCol w="7103846">
                  <a:extLst>
                    <a:ext uri="{9D8B030D-6E8A-4147-A177-3AD203B41FA5}">
                      <a16:colId xmlns:a16="http://schemas.microsoft.com/office/drawing/2014/main" val="2233321136"/>
                    </a:ext>
                  </a:extLst>
                </a:gridCol>
              </a:tblGrid>
              <a:tr h="263611">
                <a:tc>
                  <a:txBody>
                    <a:bodyPr/>
                    <a:lstStyle/>
                    <a:p>
                      <a:pPr algn="ctr">
                        <a:lnSpc>
                          <a:spcPct val="150000"/>
                        </a:lnSpc>
                        <a:buNone/>
                      </a:pPr>
                      <a:r>
                        <a:rPr lang="en-GB" sz="1400">
                          <a:effectLst/>
                          <a:latin typeface="Times New Roman" panose="02020603050405020304" pitchFamily="18" charset="0"/>
                          <a:cs typeface="Times New Roman" panose="02020603050405020304" pitchFamily="18" charset="0"/>
                        </a:rPr>
                        <a:t>Factor</a:t>
                      </a:r>
                      <a:endParaRPr lang="en-IN" sz="1200">
                        <a:effectLst/>
                        <a:latin typeface="Times New Roman" panose="02020603050405020304" pitchFamily="18" charset="0"/>
                        <a:ea typeface="Arial" panose="020B0604020202020204" pitchFamily="34" charset="0"/>
                        <a:cs typeface="Times New Roman" panose="02020603050405020304" pitchFamily="18" charset="0"/>
                      </a:endParaRPr>
                    </a:p>
                  </a:txBody>
                  <a:tcPr marL="45458" marR="45458" marT="45458" marB="45458"/>
                </a:tc>
                <a:tc>
                  <a:txBody>
                    <a:bodyPr/>
                    <a:lstStyle/>
                    <a:p>
                      <a:pPr algn="ctr">
                        <a:lnSpc>
                          <a:spcPct val="150000"/>
                        </a:lnSpc>
                        <a:buNone/>
                      </a:pPr>
                      <a:r>
                        <a:rPr lang="en-GB" sz="1400">
                          <a:effectLst/>
                          <a:latin typeface="Times New Roman" panose="02020603050405020304" pitchFamily="18" charset="0"/>
                          <a:cs typeface="Times New Roman" panose="02020603050405020304" pitchFamily="18" charset="0"/>
                        </a:rPr>
                        <a:t>Impact on Post-COVID Hotel Strategies</a:t>
                      </a:r>
                      <a:endParaRPr lang="en-IN" sz="1200">
                        <a:effectLst/>
                        <a:latin typeface="Times New Roman" panose="02020603050405020304" pitchFamily="18" charset="0"/>
                        <a:ea typeface="Arial" panose="020B0604020202020204" pitchFamily="34" charset="0"/>
                        <a:cs typeface="Times New Roman" panose="02020603050405020304" pitchFamily="18" charset="0"/>
                      </a:endParaRPr>
                    </a:p>
                  </a:txBody>
                  <a:tcPr marL="45458" marR="45458" marT="45458" marB="45458"/>
                </a:tc>
                <a:extLst>
                  <a:ext uri="{0D108BD9-81ED-4DB2-BD59-A6C34878D82A}">
                    <a16:rowId xmlns:a16="http://schemas.microsoft.com/office/drawing/2014/main" val="2949706017"/>
                  </a:ext>
                </a:extLst>
              </a:tr>
              <a:tr h="459989">
                <a:tc>
                  <a:txBody>
                    <a:bodyPr/>
                    <a:lstStyle/>
                    <a:p>
                      <a:pPr algn="just">
                        <a:lnSpc>
                          <a:spcPct val="150000"/>
                        </a:lnSpc>
                        <a:buNone/>
                      </a:pPr>
                      <a:r>
                        <a:rPr lang="en-GB" sz="1400">
                          <a:effectLst/>
                          <a:latin typeface="Times New Roman" panose="02020603050405020304" pitchFamily="18" charset="0"/>
                          <a:cs typeface="Times New Roman" panose="02020603050405020304" pitchFamily="18" charset="0"/>
                        </a:rPr>
                        <a:t>Political</a:t>
                      </a:r>
                      <a:endParaRPr lang="en-IN" sz="1200">
                        <a:effectLst/>
                        <a:latin typeface="Times New Roman" panose="02020603050405020304" pitchFamily="18" charset="0"/>
                        <a:ea typeface="Arial" panose="020B0604020202020204" pitchFamily="34" charset="0"/>
                        <a:cs typeface="Times New Roman" panose="02020603050405020304" pitchFamily="18" charset="0"/>
                      </a:endParaRPr>
                    </a:p>
                  </a:txBody>
                  <a:tcPr marL="45458" marR="45458" marT="45458" marB="45458"/>
                </a:tc>
                <a:tc>
                  <a:txBody>
                    <a:bodyPr/>
                    <a:lstStyle/>
                    <a:p>
                      <a:pPr algn="just">
                        <a:lnSpc>
                          <a:spcPct val="150000"/>
                        </a:lnSpc>
                        <a:buNone/>
                      </a:pPr>
                      <a:r>
                        <a:rPr lang="en-GB" sz="1400">
                          <a:effectLst/>
                          <a:latin typeface="Times New Roman" panose="02020603050405020304" pitchFamily="18" charset="0"/>
                          <a:cs typeface="Times New Roman" panose="02020603050405020304" pitchFamily="18" charset="0"/>
                        </a:rPr>
                        <a:t>Hotel industry needs to follow Government regulations on travel, border control policies, and public health</a:t>
                      </a:r>
                      <a:endParaRPr lang="en-IN" sz="1200">
                        <a:effectLst/>
                        <a:latin typeface="Times New Roman" panose="02020603050405020304" pitchFamily="18" charset="0"/>
                        <a:ea typeface="Arial" panose="020B0604020202020204" pitchFamily="34" charset="0"/>
                        <a:cs typeface="Times New Roman" panose="02020603050405020304" pitchFamily="18" charset="0"/>
                      </a:endParaRPr>
                    </a:p>
                  </a:txBody>
                  <a:tcPr marL="45458" marR="45458" marT="45458" marB="45458"/>
                </a:tc>
                <a:extLst>
                  <a:ext uri="{0D108BD9-81ED-4DB2-BD59-A6C34878D82A}">
                    <a16:rowId xmlns:a16="http://schemas.microsoft.com/office/drawing/2014/main" val="2505669832"/>
                  </a:ext>
                </a:extLst>
              </a:tr>
              <a:tr h="459989">
                <a:tc>
                  <a:txBody>
                    <a:bodyPr/>
                    <a:lstStyle/>
                    <a:p>
                      <a:pPr algn="just">
                        <a:lnSpc>
                          <a:spcPct val="150000"/>
                        </a:lnSpc>
                        <a:buNone/>
                      </a:pPr>
                      <a:r>
                        <a:rPr lang="en-GB" sz="1400">
                          <a:effectLst/>
                          <a:latin typeface="Times New Roman" panose="02020603050405020304" pitchFamily="18" charset="0"/>
                          <a:cs typeface="Times New Roman" panose="02020603050405020304" pitchFamily="18" charset="0"/>
                        </a:rPr>
                        <a:t>Economic</a:t>
                      </a:r>
                      <a:endParaRPr lang="en-IN" sz="1200">
                        <a:effectLst/>
                        <a:latin typeface="Times New Roman" panose="02020603050405020304" pitchFamily="18" charset="0"/>
                        <a:ea typeface="Arial" panose="020B0604020202020204" pitchFamily="34" charset="0"/>
                        <a:cs typeface="Times New Roman" panose="02020603050405020304" pitchFamily="18" charset="0"/>
                      </a:endParaRPr>
                    </a:p>
                  </a:txBody>
                  <a:tcPr marL="45458" marR="45458" marT="45458" marB="45458"/>
                </a:tc>
                <a:tc>
                  <a:txBody>
                    <a:bodyPr/>
                    <a:lstStyle/>
                    <a:p>
                      <a:pPr algn="just">
                        <a:lnSpc>
                          <a:spcPct val="150000"/>
                        </a:lnSpc>
                        <a:buNone/>
                      </a:pPr>
                      <a:r>
                        <a:rPr lang="en-GB" sz="1400">
                          <a:effectLst/>
                          <a:latin typeface="Times New Roman" panose="02020603050405020304" pitchFamily="18" charset="0"/>
                          <a:cs typeface="Times New Roman" panose="02020603050405020304" pitchFamily="18" charset="0"/>
                        </a:rPr>
                        <a:t>The travel and tourism industry has experienced a loss of US$4.5 trillion in 2020 after the pandemic (WTTC, 2021)</a:t>
                      </a:r>
                      <a:endParaRPr lang="en-IN" sz="1200">
                        <a:effectLst/>
                        <a:latin typeface="Times New Roman" panose="02020603050405020304" pitchFamily="18" charset="0"/>
                        <a:ea typeface="Arial" panose="020B0604020202020204" pitchFamily="34" charset="0"/>
                        <a:cs typeface="Times New Roman" panose="02020603050405020304" pitchFamily="18" charset="0"/>
                      </a:endParaRPr>
                    </a:p>
                  </a:txBody>
                  <a:tcPr marL="45458" marR="45458" marT="45458" marB="45458"/>
                </a:tc>
                <a:extLst>
                  <a:ext uri="{0D108BD9-81ED-4DB2-BD59-A6C34878D82A}">
                    <a16:rowId xmlns:a16="http://schemas.microsoft.com/office/drawing/2014/main" val="726043363"/>
                  </a:ext>
                </a:extLst>
              </a:tr>
              <a:tr h="459989">
                <a:tc>
                  <a:txBody>
                    <a:bodyPr/>
                    <a:lstStyle/>
                    <a:p>
                      <a:pPr algn="just">
                        <a:lnSpc>
                          <a:spcPct val="150000"/>
                        </a:lnSpc>
                        <a:buNone/>
                      </a:pPr>
                      <a:r>
                        <a:rPr lang="en-GB" sz="1400">
                          <a:effectLst/>
                          <a:latin typeface="Times New Roman" panose="02020603050405020304" pitchFamily="18" charset="0"/>
                          <a:cs typeface="Times New Roman" panose="02020603050405020304" pitchFamily="18" charset="0"/>
                        </a:rPr>
                        <a:t>Social</a:t>
                      </a:r>
                      <a:endParaRPr lang="en-IN" sz="1200">
                        <a:effectLst/>
                        <a:latin typeface="Times New Roman" panose="02020603050405020304" pitchFamily="18" charset="0"/>
                        <a:ea typeface="Arial" panose="020B0604020202020204" pitchFamily="34" charset="0"/>
                        <a:cs typeface="Times New Roman" panose="02020603050405020304" pitchFamily="18" charset="0"/>
                      </a:endParaRPr>
                    </a:p>
                  </a:txBody>
                  <a:tcPr marL="45458" marR="45458" marT="45458" marB="45458"/>
                </a:tc>
                <a:tc>
                  <a:txBody>
                    <a:bodyPr/>
                    <a:lstStyle/>
                    <a:p>
                      <a:pPr algn="just">
                        <a:lnSpc>
                          <a:spcPct val="150000"/>
                        </a:lnSpc>
                        <a:buNone/>
                      </a:pPr>
                      <a:r>
                        <a:rPr lang="en-GB" sz="1400">
                          <a:effectLst/>
                          <a:latin typeface="Times New Roman" panose="02020603050405020304" pitchFamily="18" charset="0"/>
                          <a:cs typeface="Times New Roman" panose="02020603050405020304" pitchFamily="18" charset="0"/>
                        </a:rPr>
                        <a:t>The pandemic has resulted in losing roughly 63 million jobs in 2020 (Statista, 2022) </a:t>
                      </a:r>
                      <a:endParaRPr lang="en-IN" sz="1200">
                        <a:effectLst/>
                        <a:latin typeface="Times New Roman" panose="02020603050405020304" pitchFamily="18" charset="0"/>
                        <a:ea typeface="Arial" panose="020B0604020202020204" pitchFamily="34" charset="0"/>
                        <a:cs typeface="Times New Roman" panose="02020603050405020304" pitchFamily="18" charset="0"/>
                      </a:endParaRPr>
                    </a:p>
                  </a:txBody>
                  <a:tcPr marL="45458" marR="45458" marT="45458" marB="45458"/>
                </a:tc>
                <a:extLst>
                  <a:ext uri="{0D108BD9-81ED-4DB2-BD59-A6C34878D82A}">
                    <a16:rowId xmlns:a16="http://schemas.microsoft.com/office/drawing/2014/main" val="2204293022"/>
                  </a:ext>
                </a:extLst>
              </a:tr>
              <a:tr h="656367">
                <a:tc>
                  <a:txBody>
                    <a:bodyPr/>
                    <a:lstStyle/>
                    <a:p>
                      <a:pPr algn="just">
                        <a:lnSpc>
                          <a:spcPct val="150000"/>
                        </a:lnSpc>
                        <a:buNone/>
                      </a:pPr>
                      <a:r>
                        <a:rPr lang="en-GB" sz="1400">
                          <a:effectLst/>
                          <a:latin typeface="Times New Roman" panose="02020603050405020304" pitchFamily="18" charset="0"/>
                          <a:cs typeface="Times New Roman" panose="02020603050405020304" pitchFamily="18" charset="0"/>
                        </a:rPr>
                        <a:t>Technological</a:t>
                      </a:r>
                      <a:endParaRPr lang="en-IN" sz="1200">
                        <a:effectLst/>
                        <a:latin typeface="Times New Roman" panose="02020603050405020304" pitchFamily="18" charset="0"/>
                        <a:ea typeface="Arial" panose="020B0604020202020204" pitchFamily="34" charset="0"/>
                        <a:cs typeface="Times New Roman" panose="02020603050405020304" pitchFamily="18" charset="0"/>
                      </a:endParaRPr>
                    </a:p>
                  </a:txBody>
                  <a:tcPr marL="45458" marR="45458" marT="45458" marB="45458"/>
                </a:tc>
                <a:tc>
                  <a:txBody>
                    <a:bodyPr/>
                    <a:lstStyle/>
                    <a:p>
                      <a:pPr algn="just">
                        <a:lnSpc>
                          <a:spcPct val="150000"/>
                        </a:lnSpc>
                        <a:buNone/>
                      </a:pPr>
                      <a:r>
                        <a:rPr lang="en-GB" sz="1400">
                          <a:effectLst/>
                          <a:latin typeface="Times New Roman" panose="02020603050405020304" pitchFamily="18" charset="0"/>
                          <a:cs typeface="Times New Roman" panose="02020603050405020304" pitchFamily="18" charset="0"/>
                        </a:rPr>
                        <a:t>The integration of digital tools such as virtual meeting platforms, AI, and data analytics will help streamline the operations of the hotel industry </a:t>
                      </a:r>
                      <a:endParaRPr lang="en-IN" sz="1200">
                        <a:effectLst/>
                        <a:latin typeface="Times New Roman" panose="02020603050405020304" pitchFamily="18" charset="0"/>
                        <a:ea typeface="Arial" panose="020B0604020202020204" pitchFamily="34" charset="0"/>
                        <a:cs typeface="Times New Roman" panose="02020603050405020304" pitchFamily="18" charset="0"/>
                      </a:endParaRPr>
                    </a:p>
                  </a:txBody>
                  <a:tcPr marL="45458" marR="45458" marT="45458" marB="45458"/>
                </a:tc>
                <a:extLst>
                  <a:ext uri="{0D108BD9-81ED-4DB2-BD59-A6C34878D82A}">
                    <a16:rowId xmlns:a16="http://schemas.microsoft.com/office/drawing/2014/main" val="1572929718"/>
                  </a:ext>
                </a:extLst>
              </a:tr>
              <a:tr h="459989">
                <a:tc>
                  <a:txBody>
                    <a:bodyPr/>
                    <a:lstStyle/>
                    <a:p>
                      <a:pPr algn="just">
                        <a:lnSpc>
                          <a:spcPct val="150000"/>
                        </a:lnSpc>
                        <a:buNone/>
                      </a:pPr>
                      <a:r>
                        <a:rPr lang="en-GB" sz="1400">
                          <a:effectLst/>
                          <a:latin typeface="Times New Roman" panose="02020603050405020304" pitchFamily="18" charset="0"/>
                          <a:cs typeface="Times New Roman" panose="02020603050405020304" pitchFamily="18" charset="0"/>
                        </a:rPr>
                        <a:t>Environmental</a:t>
                      </a:r>
                      <a:endParaRPr lang="en-IN" sz="1200">
                        <a:effectLst/>
                        <a:latin typeface="Times New Roman" panose="02020603050405020304" pitchFamily="18" charset="0"/>
                        <a:ea typeface="Arial" panose="020B0604020202020204" pitchFamily="34" charset="0"/>
                        <a:cs typeface="Times New Roman" panose="02020603050405020304" pitchFamily="18" charset="0"/>
                      </a:endParaRPr>
                    </a:p>
                  </a:txBody>
                  <a:tcPr marL="45458" marR="45458" marT="45458" marB="45458"/>
                </a:tc>
                <a:tc>
                  <a:txBody>
                    <a:bodyPr/>
                    <a:lstStyle/>
                    <a:p>
                      <a:pPr algn="just">
                        <a:lnSpc>
                          <a:spcPct val="150000"/>
                        </a:lnSpc>
                        <a:buNone/>
                      </a:pPr>
                      <a:r>
                        <a:rPr lang="en-GB" sz="1400">
                          <a:effectLst/>
                          <a:latin typeface="Times New Roman" panose="02020603050405020304" pitchFamily="18" charset="0"/>
                          <a:cs typeface="Times New Roman" panose="02020603050405020304" pitchFamily="18" charset="0"/>
                        </a:rPr>
                        <a:t>Lower commuting reduce carbon emissions and hotels can adopt sustainability practices </a:t>
                      </a:r>
                      <a:endParaRPr lang="en-IN" sz="1200">
                        <a:effectLst/>
                        <a:latin typeface="Times New Roman" panose="02020603050405020304" pitchFamily="18" charset="0"/>
                        <a:ea typeface="Arial" panose="020B0604020202020204" pitchFamily="34" charset="0"/>
                        <a:cs typeface="Times New Roman" panose="02020603050405020304" pitchFamily="18" charset="0"/>
                      </a:endParaRPr>
                    </a:p>
                  </a:txBody>
                  <a:tcPr marL="45458" marR="45458" marT="45458" marB="45458"/>
                </a:tc>
                <a:extLst>
                  <a:ext uri="{0D108BD9-81ED-4DB2-BD59-A6C34878D82A}">
                    <a16:rowId xmlns:a16="http://schemas.microsoft.com/office/drawing/2014/main" val="571294629"/>
                  </a:ext>
                </a:extLst>
              </a:tr>
              <a:tr h="656367">
                <a:tc>
                  <a:txBody>
                    <a:bodyPr/>
                    <a:lstStyle/>
                    <a:p>
                      <a:pPr algn="just">
                        <a:lnSpc>
                          <a:spcPct val="150000"/>
                        </a:lnSpc>
                        <a:buNone/>
                      </a:pPr>
                      <a:r>
                        <a:rPr lang="en-GB" sz="1400">
                          <a:effectLst/>
                          <a:latin typeface="Times New Roman" panose="02020603050405020304" pitchFamily="18" charset="0"/>
                          <a:cs typeface="Times New Roman" panose="02020603050405020304" pitchFamily="18" charset="0"/>
                        </a:rPr>
                        <a:t>Legal</a:t>
                      </a:r>
                      <a:endParaRPr lang="en-IN" sz="1200">
                        <a:effectLst/>
                        <a:latin typeface="Times New Roman" panose="02020603050405020304" pitchFamily="18" charset="0"/>
                        <a:ea typeface="Arial" panose="020B0604020202020204" pitchFamily="34" charset="0"/>
                        <a:cs typeface="Times New Roman" panose="02020603050405020304" pitchFamily="18" charset="0"/>
                      </a:endParaRPr>
                    </a:p>
                  </a:txBody>
                  <a:tcPr marL="45458" marR="45458" marT="45458" marB="45458"/>
                </a:tc>
                <a:tc>
                  <a:txBody>
                    <a:bodyPr/>
                    <a:lstStyle/>
                    <a:p>
                      <a:pPr algn="just">
                        <a:lnSpc>
                          <a:spcPct val="150000"/>
                        </a:lnSpc>
                        <a:buNone/>
                      </a:pPr>
                      <a:r>
                        <a:rPr lang="en-GB" sz="1400" dirty="0">
                          <a:effectLst/>
                          <a:latin typeface="Times New Roman" panose="02020603050405020304" pitchFamily="18" charset="0"/>
                          <a:cs typeface="Times New Roman" panose="02020603050405020304" pitchFamily="18" charset="0"/>
                        </a:rPr>
                        <a:t>Compliance with health, safety, and sustainability regulations is mandatory for this industry to match regulations </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45458" marR="45458" marT="45458" marB="45458"/>
                </a:tc>
                <a:extLst>
                  <a:ext uri="{0D108BD9-81ED-4DB2-BD59-A6C34878D82A}">
                    <a16:rowId xmlns:a16="http://schemas.microsoft.com/office/drawing/2014/main" val="1917569257"/>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21"/>
          <p:cNvSpPr txBox="1">
            <a:spLocks noGrp="1"/>
          </p:cNvSpPr>
          <p:nvPr>
            <p:ph type="title"/>
          </p:nvPr>
        </p:nvSpPr>
        <p:spPr>
          <a:xfrm>
            <a:off x="205021" y="169472"/>
            <a:ext cx="8520600" cy="623700"/>
          </a:xfrm>
          <a:prstGeom prst="rect">
            <a:avLst/>
          </a:prstGeom>
        </p:spPr>
        <p:txBody>
          <a:bodyPr spcFirstLastPara="1" wrap="square" lIns="91425" tIns="91425" rIns="91425" bIns="91425" anchor="t" anchorCtr="0">
            <a:noAutofit/>
          </a:bodyPr>
          <a:lstStyle/>
          <a:p>
            <a:pPr lvl="0" algn="ctr"/>
            <a:r>
              <a:rPr lang="en-GB" b="1" dirty="0">
                <a:latin typeface="Times New Roman" panose="02020603050405020304" pitchFamily="18" charset="0"/>
                <a:cs typeface="Times New Roman" panose="02020603050405020304" pitchFamily="18" charset="0"/>
              </a:rPr>
              <a:t>Industry Responses and Strategic Adaptations</a:t>
            </a:r>
            <a:endParaRPr sz="3000" b="1" dirty="0">
              <a:latin typeface="Times New Roman" panose="02020603050405020304" pitchFamily="18" charset="0"/>
              <a:ea typeface="Times New Roman"/>
              <a:cs typeface="Times New Roman" panose="02020603050405020304" pitchFamily="18" charset="0"/>
              <a:sym typeface="Times New Roman"/>
            </a:endParaRPr>
          </a:p>
        </p:txBody>
      </p:sp>
      <p:sp>
        <p:nvSpPr>
          <p:cNvPr id="115" name="Google Shape;115;p21"/>
          <p:cNvSpPr txBox="1"/>
          <p:nvPr/>
        </p:nvSpPr>
        <p:spPr>
          <a:xfrm>
            <a:off x="275208" y="1587615"/>
            <a:ext cx="4205965" cy="2446793"/>
          </a:xfrm>
          <a:prstGeom prst="rect">
            <a:avLst/>
          </a:prstGeom>
          <a:noFill/>
          <a:ln>
            <a:noFill/>
          </a:ln>
        </p:spPr>
        <p:txBody>
          <a:bodyPr spcFirstLastPara="1" wrap="square" lIns="91425" tIns="91425" rIns="91425" bIns="91425" anchor="t" anchorCtr="0">
            <a:spAutoFit/>
          </a:bodyPr>
          <a:lstStyle/>
          <a:p>
            <a:pPr lvl="0" algn="just">
              <a:lnSpc>
                <a:spcPct val="150000"/>
              </a:lnSpc>
            </a:pPr>
            <a:r>
              <a:rPr lang="en-GB">
                <a:latin typeface="Times New Roman" panose="02020603050405020304" pitchFamily="18" charset="0"/>
                <a:cs typeface="Times New Roman" panose="02020603050405020304" pitchFamily="18" charset="0"/>
              </a:rPr>
              <a:t>Market diversification such as long-stay packages and flexible room offerings can help in stabilising revenue streams</a:t>
            </a:r>
            <a:endParaRPr lang="en-IN">
              <a:latin typeface="Times New Roman" panose="02020603050405020304" pitchFamily="18" charset="0"/>
              <a:cs typeface="Times New Roman" panose="02020603050405020304" pitchFamily="18" charset="0"/>
            </a:endParaRPr>
          </a:p>
          <a:p>
            <a:pPr lvl="0" algn="just">
              <a:lnSpc>
                <a:spcPct val="150000"/>
              </a:lnSpc>
            </a:pPr>
            <a:r>
              <a:rPr lang="en-GB">
                <a:latin typeface="Times New Roman" panose="02020603050405020304" pitchFamily="18" charset="0"/>
                <a:cs typeface="Times New Roman" panose="02020603050405020304" pitchFamily="18" charset="0"/>
              </a:rPr>
              <a:t>The extended stay in tourism can be increased by 9.5% from 2024 to 2030 (Grandviewresearch.com., 2023)</a:t>
            </a:r>
            <a:endParaRPr lang="en-IN">
              <a:latin typeface="Times New Roman" panose="02020603050405020304" pitchFamily="18" charset="0"/>
              <a:cs typeface="Times New Roman" panose="02020603050405020304" pitchFamily="18" charset="0"/>
            </a:endParaRPr>
          </a:p>
          <a:p>
            <a:pPr lvl="0" algn="just">
              <a:lnSpc>
                <a:spcPct val="150000"/>
              </a:lnSpc>
            </a:pPr>
            <a:r>
              <a:rPr lang="en-GB">
                <a:latin typeface="Times New Roman" panose="02020603050405020304" pitchFamily="18" charset="0"/>
                <a:cs typeface="Times New Roman" panose="02020603050405020304" pitchFamily="18" charset="0"/>
              </a:rPr>
              <a:t>Advanced technology and sustainability integration will be essential for the hotel industry </a:t>
            </a:r>
            <a:endParaRPr lang="en-IN"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85167BF-8531-AD08-9B25-4B8219CAB28B}"/>
              </a:ext>
            </a:extLst>
          </p:cNvPr>
          <p:cNvSpPr txBox="1"/>
          <p:nvPr/>
        </p:nvSpPr>
        <p:spPr>
          <a:xfrm>
            <a:off x="4394449" y="4597450"/>
            <a:ext cx="4581236" cy="376578"/>
          </a:xfrm>
          <a:prstGeom prst="rect">
            <a:avLst/>
          </a:prstGeom>
          <a:noFill/>
        </p:spPr>
        <p:txBody>
          <a:bodyPr wrap="square">
            <a:spAutoFit/>
          </a:bodyPr>
          <a:lstStyle/>
          <a:p>
            <a:pPr algn="ctr">
              <a:lnSpc>
                <a:spcPct val="150000"/>
              </a:lnSpc>
              <a:spcBef>
                <a:spcPts val="1000"/>
              </a:spcBef>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(Source: </a:t>
            </a:r>
            <a:r>
              <a:rPr lang="en-GB" dirty="0">
                <a:latin typeface="Times New Roman" panose="02020603050405020304" pitchFamily="18" charset="0"/>
                <a:cs typeface="Times New Roman" panose="02020603050405020304" pitchFamily="18" charset="0"/>
              </a:rPr>
              <a:t>Grandviewresearch.com., 2023)</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2" name="image2.png">
            <a:extLst>
              <a:ext uri="{FF2B5EF4-FFF2-40B4-BE49-F238E27FC236}">
                <a16:creationId xmlns:a16="http://schemas.microsoft.com/office/drawing/2014/main" id="{60371F98-D984-6DE4-2785-A4A336132EB1}"/>
              </a:ext>
            </a:extLst>
          </p:cNvPr>
          <p:cNvPicPr/>
          <p:nvPr/>
        </p:nvPicPr>
        <p:blipFill>
          <a:blip r:embed="rId3"/>
          <a:srcRect/>
          <a:stretch>
            <a:fillRect/>
          </a:stretch>
        </p:blipFill>
        <p:spPr>
          <a:xfrm>
            <a:off x="4769720" y="1587614"/>
            <a:ext cx="4205965" cy="2931119"/>
          </a:xfrm>
          <a:prstGeom prst="rect">
            <a:avLst/>
          </a:prstGeom>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22"/>
          <p:cNvSpPr txBox="1">
            <a:spLocks noGrp="1"/>
          </p:cNvSpPr>
          <p:nvPr>
            <p:ph type="title"/>
          </p:nvPr>
        </p:nvSpPr>
        <p:spPr>
          <a:xfrm>
            <a:off x="196315" y="403271"/>
            <a:ext cx="8308492" cy="697560"/>
          </a:xfrm>
          <a:prstGeom prst="rect">
            <a:avLst/>
          </a:prstGeom>
        </p:spPr>
        <p:txBody>
          <a:bodyPr spcFirstLastPara="1" wrap="square" lIns="91425" tIns="91425" rIns="91425" bIns="91425" anchor="t" anchorCtr="0">
            <a:noAutofit/>
          </a:bodyPr>
          <a:lstStyle/>
          <a:p>
            <a:pPr lvl="0"/>
            <a:r>
              <a:rPr lang="en-GB" b="1" dirty="0">
                <a:latin typeface="Times New Roman" panose="02020603050405020304" pitchFamily="18" charset="0"/>
                <a:cs typeface="Times New Roman" panose="02020603050405020304" pitchFamily="18" charset="0"/>
              </a:rPr>
              <a:t>Future Recommendations</a:t>
            </a:r>
            <a:endParaRPr b="1" dirty="0">
              <a:latin typeface="Times New Roman" panose="02020603050405020304" pitchFamily="18" charset="0"/>
              <a:ea typeface="Times New Roman"/>
              <a:cs typeface="Times New Roman" panose="02020603050405020304" pitchFamily="18" charset="0"/>
              <a:sym typeface="Times New Roman"/>
            </a:endParaRPr>
          </a:p>
        </p:txBody>
      </p:sp>
      <p:graphicFrame>
        <p:nvGraphicFramePr>
          <p:cNvPr id="3" name="Table 2">
            <a:extLst>
              <a:ext uri="{FF2B5EF4-FFF2-40B4-BE49-F238E27FC236}">
                <a16:creationId xmlns:a16="http://schemas.microsoft.com/office/drawing/2014/main" id="{8180A92A-237A-8FC7-31DC-99B24FD5DB53}"/>
              </a:ext>
            </a:extLst>
          </p:cNvPr>
          <p:cNvGraphicFramePr>
            <a:graphicFrameLocks noGrp="1"/>
          </p:cNvGraphicFramePr>
          <p:nvPr>
            <p:extLst>
              <p:ext uri="{D42A27DB-BD31-4B8C-83A1-F6EECF244321}">
                <p14:modId xmlns:p14="http://schemas.microsoft.com/office/powerpoint/2010/main" val="214527204"/>
              </p:ext>
            </p:extLst>
          </p:nvPr>
        </p:nvGraphicFramePr>
        <p:xfrm>
          <a:off x="377301" y="1100831"/>
          <a:ext cx="8389397" cy="3733929"/>
        </p:xfrm>
        <a:graphic>
          <a:graphicData uri="http://schemas.openxmlformats.org/drawingml/2006/table">
            <a:tbl>
              <a:tblPr>
                <a:tableStyleId>{5C22544A-7EE6-4342-B048-85BDC9FD1C3A}</a:tableStyleId>
              </a:tblPr>
              <a:tblGrid>
                <a:gridCol w="2516820">
                  <a:extLst>
                    <a:ext uri="{9D8B030D-6E8A-4147-A177-3AD203B41FA5}">
                      <a16:colId xmlns:a16="http://schemas.microsoft.com/office/drawing/2014/main" val="1822881961"/>
                    </a:ext>
                  </a:extLst>
                </a:gridCol>
                <a:gridCol w="2852395">
                  <a:extLst>
                    <a:ext uri="{9D8B030D-6E8A-4147-A177-3AD203B41FA5}">
                      <a16:colId xmlns:a16="http://schemas.microsoft.com/office/drawing/2014/main" val="1334051545"/>
                    </a:ext>
                  </a:extLst>
                </a:gridCol>
                <a:gridCol w="3020182">
                  <a:extLst>
                    <a:ext uri="{9D8B030D-6E8A-4147-A177-3AD203B41FA5}">
                      <a16:colId xmlns:a16="http://schemas.microsoft.com/office/drawing/2014/main" val="632046816"/>
                    </a:ext>
                  </a:extLst>
                </a:gridCol>
              </a:tblGrid>
              <a:tr h="298379">
                <a:tc>
                  <a:txBody>
                    <a:bodyPr/>
                    <a:lstStyle/>
                    <a:p>
                      <a:pPr algn="ctr">
                        <a:lnSpc>
                          <a:spcPct val="150000"/>
                        </a:lnSpc>
                        <a:buNone/>
                      </a:pPr>
                      <a:r>
                        <a:rPr lang="en-GB" sz="1600">
                          <a:effectLst/>
                          <a:latin typeface="Times New Roman" panose="02020603050405020304" pitchFamily="18" charset="0"/>
                          <a:cs typeface="Times New Roman" panose="02020603050405020304" pitchFamily="18" charset="0"/>
                        </a:rPr>
                        <a:t>Recommendation</a:t>
                      </a:r>
                      <a:endParaRPr lang="en-IN" sz="1400">
                        <a:effectLst/>
                        <a:latin typeface="Times New Roman" panose="02020603050405020304" pitchFamily="18" charset="0"/>
                        <a:ea typeface="Arial" panose="020B0604020202020204" pitchFamily="34" charset="0"/>
                        <a:cs typeface="Times New Roman" panose="02020603050405020304" pitchFamily="18" charset="0"/>
                      </a:endParaRPr>
                    </a:p>
                  </a:txBody>
                  <a:tcPr marL="51453" marR="51453" marT="51453" marB="51453"/>
                </a:tc>
                <a:tc>
                  <a:txBody>
                    <a:bodyPr/>
                    <a:lstStyle/>
                    <a:p>
                      <a:pPr algn="ctr">
                        <a:lnSpc>
                          <a:spcPct val="150000"/>
                        </a:lnSpc>
                        <a:buNone/>
                      </a:pPr>
                      <a:r>
                        <a:rPr lang="en-GB" sz="1600">
                          <a:effectLst/>
                          <a:latin typeface="Times New Roman" panose="02020603050405020304" pitchFamily="18" charset="0"/>
                          <a:cs typeface="Times New Roman" panose="02020603050405020304" pitchFamily="18" charset="0"/>
                        </a:rPr>
                        <a:t>Description</a:t>
                      </a:r>
                      <a:endParaRPr lang="en-IN" sz="1400">
                        <a:effectLst/>
                        <a:latin typeface="Times New Roman" panose="02020603050405020304" pitchFamily="18" charset="0"/>
                        <a:ea typeface="Arial" panose="020B0604020202020204" pitchFamily="34" charset="0"/>
                        <a:cs typeface="Times New Roman" panose="02020603050405020304" pitchFamily="18" charset="0"/>
                      </a:endParaRPr>
                    </a:p>
                  </a:txBody>
                  <a:tcPr marL="51453" marR="51453" marT="51453" marB="51453"/>
                </a:tc>
                <a:tc>
                  <a:txBody>
                    <a:bodyPr/>
                    <a:lstStyle/>
                    <a:p>
                      <a:pPr algn="ctr">
                        <a:lnSpc>
                          <a:spcPct val="150000"/>
                        </a:lnSpc>
                        <a:buNone/>
                      </a:pPr>
                      <a:r>
                        <a:rPr lang="en-GB" sz="1600">
                          <a:effectLst/>
                          <a:latin typeface="Times New Roman" panose="02020603050405020304" pitchFamily="18" charset="0"/>
                          <a:cs typeface="Times New Roman" panose="02020603050405020304" pitchFamily="18" charset="0"/>
                        </a:rPr>
                        <a:t>Expected Impact</a:t>
                      </a:r>
                      <a:endParaRPr lang="en-IN" sz="1400">
                        <a:effectLst/>
                        <a:latin typeface="Times New Roman" panose="02020603050405020304" pitchFamily="18" charset="0"/>
                        <a:ea typeface="Arial" panose="020B0604020202020204" pitchFamily="34" charset="0"/>
                        <a:cs typeface="Times New Roman" panose="02020603050405020304" pitchFamily="18" charset="0"/>
                      </a:endParaRPr>
                    </a:p>
                  </a:txBody>
                  <a:tcPr marL="51453" marR="51453" marT="51453" marB="51453"/>
                </a:tc>
                <a:extLst>
                  <a:ext uri="{0D108BD9-81ED-4DB2-BD59-A6C34878D82A}">
                    <a16:rowId xmlns:a16="http://schemas.microsoft.com/office/drawing/2014/main" val="1713888450"/>
                  </a:ext>
                </a:extLst>
              </a:tr>
              <a:tr h="965214">
                <a:tc>
                  <a:txBody>
                    <a:bodyPr/>
                    <a:lstStyle/>
                    <a:p>
                      <a:pPr algn="just">
                        <a:lnSpc>
                          <a:spcPct val="150000"/>
                        </a:lnSpc>
                        <a:buNone/>
                      </a:pPr>
                      <a:r>
                        <a:rPr lang="en-GB" sz="1600">
                          <a:effectLst/>
                          <a:latin typeface="Times New Roman" panose="02020603050405020304" pitchFamily="18" charset="0"/>
                          <a:cs typeface="Times New Roman" panose="02020603050405020304" pitchFamily="18" charset="0"/>
                        </a:rPr>
                        <a:t>Hybrid-Ready Hotel Models</a:t>
                      </a:r>
                      <a:endParaRPr lang="en-IN" sz="1400">
                        <a:effectLst/>
                        <a:latin typeface="Times New Roman" panose="02020603050405020304" pitchFamily="18" charset="0"/>
                        <a:ea typeface="Arial" panose="020B0604020202020204" pitchFamily="34" charset="0"/>
                        <a:cs typeface="Times New Roman" panose="02020603050405020304" pitchFamily="18" charset="0"/>
                      </a:endParaRPr>
                    </a:p>
                  </a:txBody>
                  <a:tcPr marL="51453" marR="51453" marT="51453" marB="51453"/>
                </a:tc>
                <a:tc>
                  <a:txBody>
                    <a:bodyPr/>
                    <a:lstStyle/>
                    <a:p>
                      <a:pPr algn="just">
                        <a:lnSpc>
                          <a:spcPct val="150000"/>
                        </a:lnSpc>
                        <a:buNone/>
                      </a:pPr>
                      <a:r>
                        <a:rPr lang="en-GB" sz="1600">
                          <a:effectLst/>
                          <a:latin typeface="Times New Roman" panose="02020603050405020304" pitchFamily="18" charset="0"/>
                          <a:cs typeface="Times New Roman" panose="02020603050405020304" pitchFamily="18" charset="0"/>
                        </a:rPr>
                        <a:t>Introduce co-working spaces, long-stay packages, and flexible room designs</a:t>
                      </a:r>
                      <a:endParaRPr lang="en-IN" sz="1400">
                        <a:effectLst/>
                        <a:latin typeface="Times New Roman" panose="02020603050405020304" pitchFamily="18" charset="0"/>
                        <a:ea typeface="Arial" panose="020B0604020202020204" pitchFamily="34" charset="0"/>
                        <a:cs typeface="Times New Roman" panose="02020603050405020304" pitchFamily="18" charset="0"/>
                      </a:endParaRPr>
                    </a:p>
                  </a:txBody>
                  <a:tcPr marL="51453" marR="51453" marT="51453" marB="51453"/>
                </a:tc>
                <a:tc>
                  <a:txBody>
                    <a:bodyPr/>
                    <a:lstStyle/>
                    <a:p>
                      <a:pPr algn="just">
                        <a:lnSpc>
                          <a:spcPct val="150000"/>
                        </a:lnSpc>
                        <a:buNone/>
                      </a:pPr>
                      <a:r>
                        <a:rPr lang="en-GB" sz="1600">
                          <a:effectLst/>
                          <a:latin typeface="Times New Roman" panose="02020603050405020304" pitchFamily="18" charset="0"/>
                          <a:cs typeface="Times New Roman" panose="02020603050405020304" pitchFamily="18" charset="0"/>
                        </a:rPr>
                        <a:t>Strengthen occupancy rates, and diversified revenue</a:t>
                      </a:r>
                      <a:endParaRPr lang="en-IN" sz="1400">
                        <a:effectLst/>
                        <a:latin typeface="Times New Roman" panose="02020603050405020304" pitchFamily="18" charset="0"/>
                        <a:ea typeface="Arial" panose="020B0604020202020204" pitchFamily="34" charset="0"/>
                        <a:cs typeface="Times New Roman" panose="02020603050405020304" pitchFamily="18" charset="0"/>
                      </a:endParaRPr>
                    </a:p>
                  </a:txBody>
                  <a:tcPr marL="51453" marR="51453" marT="51453" marB="51453"/>
                </a:tc>
                <a:extLst>
                  <a:ext uri="{0D108BD9-81ED-4DB2-BD59-A6C34878D82A}">
                    <a16:rowId xmlns:a16="http://schemas.microsoft.com/office/drawing/2014/main" val="135729881"/>
                  </a:ext>
                </a:extLst>
              </a:tr>
              <a:tr h="965214">
                <a:tc>
                  <a:txBody>
                    <a:bodyPr/>
                    <a:lstStyle/>
                    <a:p>
                      <a:pPr algn="just">
                        <a:lnSpc>
                          <a:spcPct val="150000"/>
                        </a:lnSpc>
                        <a:buNone/>
                      </a:pPr>
                      <a:r>
                        <a:rPr lang="en-GB" sz="1600">
                          <a:effectLst/>
                          <a:latin typeface="Times New Roman" panose="02020603050405020304" pitchFamily="18" charset="0"/>
                          <a:cs typeface="Times New Roman" panose="02020603050405020304" pitchFamily="18" charset="0"/>
                        </a:rPr>
                        <a:t>Digital and Data-Driven Operations</a:t>
                      </a:r>
                      <a:endParaRPr lang="en-IN" sz="1400">
                        <a:effectLst/>
                        <a:latin typeface="Times New Roman" panose="02020603050405020304" pitchFamily="18" charset="0"/>
                        <a:ea typeface="Arial" panose="020B0604020202020204" pitchFamily="34" charset="0"/>
                        <a:cs typeface="Times New Roman" panose="02020603050405020304" pitchFamily="18" charset="0"/>
                      </a:endParaRPr>
                    </a:p>
                  </a:txBody>
                  <a:tcPr marL="51453" marR="51453" marT="51453" marB="51453"/>
                </a:tc>
                <a:tc>
                  <a:txBody>
                    <a:bodyPr/>
                    <a:lstStyle/>
                    <a:p>
                      <a:pPr algn="just">
                        <a:lnSpc>
                          <a:spcPct val="150000"/>
                        </a:lnSpc>
                        <a:buNone/>
                      </a:pPr>
                      <a:r>
                        <a:rPr lang="en-GB" sz="1600">
                          <a:effectLst/>
                          <a:latin typeface="Times New Roman" panose="02020603050405020304" pitchFamily="18" charset="0"/>
                          <a:cs typeface="Times New Roman" panose="02020603050405020304" pitchFamily="18" charset="0"/>
                        </a:rPr>
                        <a:t>Integrate AI, big data analytics, and contactless technologies</a:t>
                      </a:r>
                      <a:endParaRPr lang="en-IN" sz="1400">
                        <a:effectLst/>
                        <a:latin typeface="Times New Roman" panose="02020603050405020304" pitchFamily="18" charset="0"/>
                        <a:ea typeface="Arial" panose="020B0604020202020204" pitchFamily="34" charset="0"/>
                        <a:cs typeface="Times New Roman" panose="02020603050405020304" pitchFamily="18" charset="0"/>
                      </a:endParaRPr>
                    </a:p>
                  </a:txBody>
                  <a:tcPr marL="51453" marR="51453" marT="51453" marB="51453"/>
                </a:tc>
                <a:tc>
                  <a:txBody>
                    <a:bodyPr/>
                    <a:lstStyle/>
                    <a:p>
                      <a:pPr algn="just">
                        <a:lnSpc>
                          <a:spcPct val="150000"/>
                        </a:lnSpc>
                        <a:buNone/>
                      </a:pPr>
                      <a:r>
                        <a:rPr lang="en-GB" sz="1600">
                          <a:effectLst/>
                          <a:latin typeface="Times New Roman" panose="02020603050405020304" pitchFamily="18" charset="0"/>
                          <a:cs typeface="Times New Roman" panose="02020603050405020304" pitchFamily="18" charset="0"/>
                        </a:rPr>
                        <a:t>Cost efficiency, and enhanced guest satisfaction</a:t>
                      </a:r>
                      <a:endParaRPr lang="en-IN" sz="1400">
                        <a:effectLst/>
                        <a:latin typeface="Times New Roman" panose="02020603050405020304" pitchFamily="18" charset="0"/>
                        <a:ea typeface="Arial" panose="020B0604020202020204" pitchFamily="34" charset="0"/>
                        <a:cs typeface="Times New Roman" panose="02020603050405020304" pitchFamily="18" charset="0"/>
                      </a:endParaRPr>
                    </a:p>
                  </a:txBody>
                  <a:tcPr marL="51453" marR="51453" marT="51453" marB="51453"/>
                </a:tc>
                <a:extLst>
                  <a:ext uri="{0D108BD9-81ED-4DB2-BD59-A6C34878D82A}">
                    <a16:rowId xmlns:a16="http://schemas.microsoft.com/office/drawing/2014/main" val="2202273936"/>
                  </a:ext>
                </a:extLst>
              </a:tr>
              <a:tr h="1187493">
                <a:tc>
                  <a:txBody>
                    <a:bodyPr/>
                    <a:lstStyle/>
                    <a:p>
                      <a:pPr algn="just">
                        <a:lnSpc>
                          <a:spcPct val="150000"/>
                        </a:lnSpc>
                        <a:buNone/>
                      </a:pPr>
                      <a:r>
                        <a:rPr lang="en-GB" sz="1600">
                          <a:effectLst/>
                          <a:latin typeface="Times New Roman" panose="02020603050405020304" pitchFamily="18" charset="0"/>
                          <a:cs typeface="Times New Roman" panose="02020603050405020304" pitchFamily="18" charset="0"/>
                        </a:rPr>
                        <a:t>Sustainability and ESG Integration</a:t>
                      </a:r>
                      <a:endParaRPr lang="en-IN" sz="1400">
                        <a:effectLst/>
                        <a:latin typeface="Times New Roman" panose="02020603050405020304" pitchFamily="18" charset="0"/>
                        <a:ea typeface="Arial" panose="020B0604020202020204" pitchFamily="34" charset="0"/>
                        <a:cs typeface="Times New Roman" panose="02020603050405020304" pitchFamily="18" charset="0"/>
                      </a:endParaRPr>
                    </a:p>
                  </a:txBody>
                  <a:tcPr marL="51453" marR="51453" marT="51453" marB="51453"/>
                </a:tc>
                <a:tc>
                  <a:txBody>
                    <a:bodyPr/>
                    <a:lstStyle/>
                    <a:p>
                      <a:pPr algn="just">
                        <a:lnSpc>
                          <a:spcPct val="150000"/>
                        </a:lnSpc>
                        <a:buNone/>
                      </a:pPr>
                      <a:r>
                        <a:rPr lang="en-GB" sz="1600">
                          <a:effectLst/>
                          <a:latin typeface="Times New Roman" panose="02020603050405020304" pitchFamily="18" charset="0"/>
                          <a:cs typeface="Times New Roman" panose="02020603050405020304" pitchFamily="18" charset="0"/>
                        </a:rPr>
                        <a:t>Adobe carbon reduction strategy, local Sourcing, and transparent sustainability reporting</a:t>
                      </a:r>
                      <a:endParaRPr lang="en-IN" sz="1400">
                        <a:effectLst/>
                        <a:latin typeface="Times New Roman" panose="02020603050405020304" pitchFamily="18" charset="0"/>
                        <a:ea typeface="Arial" panose="020B0604020202020204" pitchFamily="34" charset="0"/>
                        <a:cs typeface="Times New Roman" panose="02020603050405020304" pitchFamily="18" charset="0"/>
                      </a:endParaRPr>
                    </a:p>
                  </a:txBody>
                  <a:tcPr marL="51453" marR="51453" marT="51453" marB="51453"/>
                </a:tc>
                <a:tc>
                  <a:txBody>
                    <a:bodyPr/>
                    <a:lstStyle/>
                    <a:p>
                      <a:pPr algn="just">
                        <a:lnSpc>
                          <a:spcPct val="150000"/>
                        </a:lnSpc>
                        <a:buNone/>
                      </a:pPr>
                      <a:r>
                        <a:rPr lang="en-GB" sz="1600" dirty="0">
                          <a:effectLst/>
                          <a:latin typeface="Times New Roman" panose="02020603050405020304" pitchFamily="18" charset="0"/>
                          <a:cs typeface="Times New Roman" panose="02020603050405020304" pitchFamily="18" charset="0"/>
                        </a:rPr>
                        <a:t>Increase Brand reputation and long-term resilience</a:t>
                      </a:r>
                      <a:endParaRPr lang="en-IN" sz="1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51453" marR="51453" marT="51453" marB="51453"/>
                </a:tc>
                <a:extLst>
                  <a:ext uri="{0D108BD9-81ED-4DB2-BD59-A6C34878D82A}">
                    <a16:rowId xmlns:a16="http://schemas.microsoft.com/office/drawing/2014/main" val="3893279817"/>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p26"/>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p>
            <a:pPr lvl="0"/>
            <a:r>
              <a:rPr lang="en-GB" b="1" dirty="0">
                <a:latin typeface="Times New Roman" panose="02020603050405020304" pitchFamily="18" charset="0"/>
                <a:cs typeface="Times New Roman" panose="02020603050405020304" pitchFamily="18" charset="0"/>
              </a:rPr>
              <a:t>Conclusion </a:t>
            </a:r>
            <a:endParaRPr b="1" dirty="0">
              <a:latin typeface="Times New Roman" panose="02020603050405020304" pitchFamily="18" charset="0"/>
              <a:ea typeface="Times New Roman"/>
              <a:cs typeface="Times New Roman" panose="02020603050405020304" pitchFamily="18" charset="0"/>
              <a:sym typeface="Times New Roman"/>
            </a:endParaRPr>
          </a:p>
        </p:txBody>
      </p:sp>
      <p:sp>
        <p:nvSpPr>
          <p:cNvPr id="150" name="Google Shape;150;p26"/>
          <p:cNvSpPr txBox="1">
            <a:spLocks noGrp="1"/>
          </p:cNvSpPr>
          <p:nvPr>
            <p:ph type="body" idx="1"/>
          </p:nvPr>
        </p:nvSpPr>
        <p:spPr>
          <a:xfrm>
            <a:off x="4361075" y="119500"/>
            <a:ext cx="4377300" cy="4794471"/>
          </a:xfrm>
          <a:prstGeom prst="rect">
            <a:avLst/>
          </a:prstGeom>
        </p:spPr>
        <p:txBody>
          <a:bodyPr spcFirstLastPara="1" wrap="square" lIns="91425" tIns="91425" rIns="91425" bIns="91425" anchor="t" anchorCtr="0">
            <a:normAutofit/>
          </a:bodyPr>
          <a:lstStyle/>
          <a:p>
            <a:pPr lvl="0" algn="just">
              <a:lnSpc>
                <a:spcPct val="150000"/>
              </a:lnSpc>
            </a:pPr>
            <a:r>
              <a:rPr lang="en-GB" sz="1400" dirty="0">
                <a:latin typeface="Times New Roman" panose="02020603050405020304" pitchFamily="18" charset="0"/>
                <a:cs typeface="Times New Roman" panose="02020603050405020304" pitchFamily="18" charset="0"/>
              </a:rPr>
              <a:t>The post-COVID business has declined the corporate travels, which influence the industry to shift its business operations</a:t>
            </a:r>
            <a:endParaRPr lang="en-IN" sz="1400" dirty="0">
              <a:latin typeface="Times New Roman" panose="02020603050405020304" pitchFamily="18" charset="0"/>
              <a:cs typeface="Times New Roman" panose="02020603050405020304" pitchFamily="18" charset="0"/>
            </a:endParaRPr>
          </a:p>
          <a:p>
            <a:pPr lvl="0" algn="just">
              <a:lnSpc>
                <a:spcPct val="150000"/>
              </a:lnSpc>
            </a:pPr>
            <a:r>
              <a:rPr lang="en-GB" sz="1400" dirty="0">
                <a:latin typeface="Times New Roman" panose="02020603050405020304" pitchFamily="18" charset="0"/>
                <a:cs typeface="Times New Roman" panose="02020603050405020304" pitchFamily="18" charset="0"/>
              </a:rPr>
              <a:t>Digitalisation and sustainability or two Central strategies for this industry</a:t>
            </a:r>
            <a:endParaRPr lang="en-IN" sz="1400" dirty="0">
              <a:latin typeface="Times New Roman" panose="02020603050405020304" pitchFamily="18" charset="0"/>
              <a:cs typeface="Times New Roman" panose="02020603050405020304" pitchFamily="18" charset="0"/>
            </a:endParaRPr>
          </a:p>
          <a:p>
            <a:pPr lvl="0" algn="just">
              <a:lnSpc>
                <a:spcPct val="150000"/>
              </a:lnSpc>
            </a:pPr>
            <a:r>
              <a:rPr lang="en-GB" sz="1400" dirty="0">
                <a:latin typeface="Times New Roman" panose="02020603050405020304" pitchFamily="18" charset="0"/>
                <a:cs typeface="Times New Roman" panose="02020603050405020304" pitchFamily="18" charset="0"/>
              </a:rPr>
              <a:t>The hotel industry significantly depends on flexibility, innovation, and alignment with hybrid work</a:t>
            </a:r>
            <a:endParaRPr lang="en-IN" sz="1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60">
          <a:extLst>
            <a:ext uri="{FF2B5EF4-FFF2-40B4-BE49-F238E27FC236}">
              <a16:creationId xmlns:a16="http://schemas.microsoft.com/office/drawing/2014/main" id="{519A08A9-07FE-9E33-02FD-98691B0B2227}"/>
            </a:ext>
          </a:extLst>
        </p:cNvPr>
        <p:cNvGrpSpPr/>
        <p:nvPr/>
      </p:nvGrpSpPr>
      <p:grpSpPr>
        <a:xfrm>
          <a:off x="0" y="0"/>
          <a:ext cx="0" cy="0"/>
          <a:chOff x="0" y="0"/>
          <a:chExt cx="0" cy="0"/>
        </a:xfrm>
      </p:grpSpPr>
      <p:sp>
        <p:nvSpPr>
          <p:cNvPr id="161" name="Google Shape;161;p28">
            <a:extLst>
              <a:ext uri="{FF2B5EF4-FFF2-40B4-BE49-F238E27FC236}">
                <a16:creationId xmlns:a16="http://schemas.microsoft.com/office/drawing/2014/main" id="{93BE2399-B41E-311F-BC19-330747138607}"/>
              </a:ext>
            </a:extLst>
          </p:cNvPr>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3400" b="1">
                <a:latin typeface="Times New Roman"/>
                <a:ea typeface="Times New Roman"/>
                <a:cs typeface="Times New Roman"/>
                <a:sym typeface="Times New Roman"/>
              </a:rPr>
              <a:t>References</a:t>
            </a:r>
            <a:endParaRPr sz="3400" b="1">
              <a:latin typeface="Times New Roman"/>
              <a:ea typeface="Times New Roman"/>
              <a:cs typeface="Times New Roman"/>
              <a:sym typeface="Times New Roman"/>
            </a:endParaRPr>
          </a:p>
        </p:txBody>
      </p:sp>
      <p:sp>
        <p:nvSpPr>
          <p:cNvPr id="162" name="Google Shape;162;p28">
            <a:extLst>
              <a:ext uri="{FF2B5EF4-FFF2-40B4-BE49-F238E27FC236}">
                <a16:creationId xmlns:a16="http://schemas.microsoft.com/office/drawing/2014/main" id="{8D4ED9F7-5EB3-747C-79BC-7F9ECC786F75}"/>
              </a:ext>
            </a:extLst>
          </p:cNvPr>
          <p:cNvSpPr txBox="1">
            <a:spLocks noGrp="1"/>
          </p:cNvSpPr>
          <p:nvPr>
            <p:ph type="body" idx="1"/>
          </p:nvPr>
        </p:nvSpPr>
        <p:spPr>
          <a:xfrm>
            <a:off x="4572000" y="119184"/>
            <a:ext cx="4166400" cy="4887821"/>
          </a:xfrm>
          <a:prstGeom prst="rect">
            <a:avLst/>
          </a:prstGeom>
        </p:spPr>
        <p:txBody>
          <a:bodyPr spcFirstLastPara="1" wrap="square" lIns="91425" tIns="91425" rIns="91425" bIns="91425" anchor="t" anchorCtr="0">
            <a:normAutofit fontScale="92500"/>
          </a:bodyPr>
          <a:lstStyle/>
          <a:p>
            <a:pPr marL="146050" indent="0">
              <a:buNone/>
            </a:pPr>
            <a:r>
              <a:rPr lang="en-GB" dirty="0">
                <a:latin typeface="Times New Roman" panose="02020603050405020304" pitchFamily="18" charset="0"/>
                <a:cs typeface="Times New Roman" panose="02020603050405020304" pitchFamily="18" charset="0"/>
              </a:rPr>
              <a:t>Armstrong, M. (2023). Infographic: Travel Bookings: Online Vs. Agency. [online] Statista Daily Data. Available at: https://www.statista.com/chart/29622/travel-bookings-online-vs-agency/?srsltid=AfmBOop8sx3FjYTuqFYR_mEmZZsxTKgeH2zjyRrwWq4bPXMtyLOtjRuQ [Accessed 2 Feb. 2026].</a:t>
            </a:r>
            <a:endParaRPr lang="en-IN" dirty="0">
              <a:latin typeface="Times New Roman" panose="02020603050405020304" pitchFamily="18" charset="0"/>
              <a:cs typeface="Times New Roman" panose="02020603050405020304" pitchFamily="18" charset="0"/>
            </a:endParaRPr>
          </a:p>
          <a:p>
            <a:pPr marL="146050" indent="0">
              <a:buNone/>
            </a:pPr>
            <a:r>
              <a:rPr lang="en-GB" dirty="0" err="1">
                <a:latin typeface="Times New Roman" panose="02020603050405020304" pitchFamily="18" charset="0"/>
                <a:cs typeface="Times New Roman" panose="02020603050405020304" pitchFamily="18" charset="0"/>
              </a:rPr>
              <a:t>Jendriks</a:t>
            </a:r>
            <a:r>
              <a:rPr lang="en-GB" dirty="0">
                <a:latin typeface="Times New Roman" panose="02020603050405020304" pitchFamily="18" charset="0"/>
                <a:cs typeface="Times New Roman" panose="02020603050405020304" pitchFamily="18" charset="0"/>
              </a:rPr>
              <a:t>, T. (2025). 150 Remote Work Statistics: Trends, Benefits, and Demographic. [online] flair Blog for HR Professionals. Available at: https://flair.hr/en/blog/remote-work-statistics/.</a:t>
            </a:r>
            <a:endParaRPr lang="en-IN" dirty="0">
              <a:latin typeface="Times New Roman" panose="02020603050405020304" pitchFamily="18" charset="0"/>
              <a:cs typeface="Times New Roman" panose="02020603050405020304" pitchFamily="18" charset="0"/>
            </a:endParaRPr>
          </a:p>
          <a:p>
            <a:pPr marL="146050" indent="0">
              <a:buNone/>
            </a:pPr>
            <a:r>
              <a:rPr lang="en-GB" dirty="0">
                <a:latin typeface="Times New Roman" panose="02020603050405020304" pitchFamily="18" charset="0"/>
                <a:cs typeface="Times New Roman" panose="02020603050405020304" pitchFamily="18" charset="0"/>
              </a:rPr>
              <a:t>Julsrud, T.E. and Steffen </a:t>
            </a:r>
            <a:r>
              <a:rPr lang="en-GB" dirty="0" err="1">
                <a:latin typeface="Times New Roman" panose="02020603050405020304" pitchFamily="18" charset="0"/>
                <a:cs typeface="Times New Roman" panose="02020603050405020304" pitchFamily="18" charset="0"/>
              </a:rPr>
              <a:t>Kallbekken</a:t>
            </a:r>
            <a:r>
              <a:rPr lang="en-GB" dirty="0">
                <a:latin typeface="Times New Roman" panose="02020603050405020304" pitchFamily="18" charset="0"/>
                <a:cs typeface="Times New Roman" panose="02020603050405020304" pitchFamily="18" charset="0"/>
              </a:rPr>
              <a:t> (2025). Has international business travel reached a turning point? Exploring the long-term effects of COVID-19 on air-travel practices in knowledge-intensive organizations. Sustainability Science Practice and Policy, 21(1). </a:t>
            </a:r>
            <a:r>
              <a:rPr lang="en-GB" dirty="0" err="1">
                <a:latin typeface="Times New Roman" panose="02020603050405020304" pitchFamily="18" charset="0"/>
                <a:cs typeface="Times New Roman" panose="02020603050405020304" pitchFamily="18" charset="0"/>
              </a:rPr>
              <a:t>doi:https</a:t>
            </a:r>
            <a:r>
              <a:rPr lang="en-GB" dirty="0">
                <a:latin typeface="Times New Roman" panose="02020603050405020304" pitchFamily="18" charset="0"/>
                <a:cs typeface="Times New Roman" panose="02020603050405020304" pitchFamily="18" charset="0"/>
              </a:rPr>
              <a:t>://doi.org/10.1080/15487733.2025.2463192.</a:t>
            </a:r>
            <a:endParaRPr lang="en-IN" dirty="0">
              <a:latin typeface="Times New Roman" panose="02020603050405020304" pitchFamily="18" charset="0"/>
              <a:cs typeface="Times New Roman" panose="02020603050405020304" pitchFamily="18" charset="0"/>
            </a:endParaRPr>
          </a:p>
          <a:p>
            <a:pPr marL="146050" indent="0">
              <a:buNone/>
            </a:pPr>
            <a:r>
              <a:rPr lang="en-GB" dirty="0">
                <a:latin typeface="Times New Roman" panose="02020603050405020304" pitchFamily="18" charset="0"/>
                <a:cs typeface="Times New Roman" panose="02020603050405020304" pitchFamily="18" charset="0"/>
              </a:rPr>
              <a:t>Market Data Forecast, (2022). Tourism and Hospitality Market | Size, Share, Growth | 2021 – 2027. [online]. Available at: https://www.marketdataforecast.com/market-reports/tourism-and-hospitality-market.</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541743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60">
          <a:extLst>
            <a:ext uri="{FF2B5EF4-FFF2-40B4-BE49-F238E27FC236}">
              <a16:creationId xmlns:a16="http://schemas.microsoft.com/office/drawing/2014/main" id="{35F9C1ED-24F4-02CD-4960-6D89BCD7B1CF}"/>
            </a:ext>
          </a:extLst>
        </p:cNvPr>
        <p:cNvGrpSpPr/>
        <p:nvPr/>
      </p:nvGrpSpPr>
      <p:grpSpPr>
        <a:xfrm>
          <a:off x="0" y="0"/>
          <a:ext cx="0" cy="0"/>
          <a:chOff x="0" y="0"/>
          <a:chExt cx="0" cy="0"/>
        </a:xfrm>
      </p:grpSpPr>
      <p:sp>
        <p:nvSpPr>
          <p:cNvPr id="161" name="Google Shape;161;p28">
            <a:extLst>
              <a:ext uri="{FF2B5EF4-FFF2-40B4-BE49-F238E27FC236}">
                <a16:creationId xmlns:a16="http://schemas.microsoft.com/office/drawing/2014/main" id="{68A4BE79-B27A-0BEF-BA01-7D9CF08AB01D}"/>
              </a:ext>
            </a:extLst>
          </p:cNvPr>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3400" b="1">
                <a:latin typeface="Times New Roman"/>
                <a:ea typeface="Times New Roman"/>
                <a:cs typeface="Times New Roman"/>
                <a:sym typeface="Times New Roman"/>
              </a:rPr>
              <a:t>References</a:t>
            </a:r>
            <a:endParaRPr sz="3400" b="1">
              <a:latin typeface="Times New Roman"/>
              <a:ea typeface="Times New Roman"/>
              <a:cs typeface="Times New Roman"/>
              <a:sym typeface="Times New Roman"/>
            </a:endParaRPr>
          </a:p>
        </p:txBody>
      </p:sp>
      <p:sp>
        <p:nvSpPr>
          <p:cNvPr id="162" name="Google Shape;162;p28">
            <a:extLst>
              <a:ext uri="{FF2B5EF4-FFF2-40B4-BE49-F238E27FC236}">
                <a16:creationId xmlns:a16="http://schemas.microsoft.com/office/drawing/2014/main" id="{5B58CCD7-B2E2-F271-602D-EEE2E495105D}"/>
              </a:ext>
            </a:extLst>
          </p:cNvPr>
          <p:cNvSpPr txBox="1">
            <a:spLocks noGrp="1"/>
          </p:cNvSpPr>
          <p:nvPr>
            <p:ph type="body" idx="1"/>
          </p:nvPr>
        </p:nvSpPr>
        <p:spPr>
          <a:xfrm>
            <a:off x="4572000" y="119184"/>
            <a:ext cx="4166400" cy="4887821"/>
          </a:xfrm>
          <a:prstGeom prst="rect">
            <a:avLst/>
          </a:prstGeom>
        </p:spPr>
        <p:txBody>
          <a:bodyPr spcFirstLastPara="1" wrap="square" lIns="91425" tIns="91425" rIns="91425" bIns="91425" anchor="t" anchorCtr="0">
            <a:normAutofit fontScale="85000" lnSpcReduction="10000"/>
          </a:bodyPr>
          <a:lstStyle/>
          <a:p>
            <a:pPr marL="146050" indent="0" algn="just">
              <a:lnSpc>
                <a:spcPct val="170000"/>
              </a:lnSpc>
              <a:buNone/>
            </a:pPr>
            <a:r>
              <a:rPr lang="en-GB" dirty="0">
                <a:latin typeface="Times New Roman" panose="02020603050405020304" pitchFamily="18" charset="0"/>
                <a:cs typeface="Times New Roman" panose="02020603050405020304" pitchFamily="18" charset="0"/>
              </a:rPr>
              <a:t>Armstrong, M. (2023). Infographic: Travel Bookings: Online Vs. Agency. [online] Statista Daily Data. Available at: https://www.statista.com/chart/29622/travel-bookings-online-vs-agency/?srsltid=AfmBOop8sx3FjYTuqFYR_mEmZZsxTKgeH2zjyRrwWq4bPXMtyLOtjRuQ [Accessed 2 Feb. 2026].</a:t>
            </a:r>
            <a:endParaRPr lang="en-IN" dirty="0">
              <a:latin typeface="Times New Roman" panose="02020603050405020304" pitchFamily="18" charset="0"/>
              <a:cs typeface="Times New Roman" panose="02020603050405020304" pitchFamily="18" charset="0"/>
            </a:endParaRPr>
          </a:p>
          <a:p>
            <a:pPr marL="146050" indent="0" algn="just">
              <a:lnSpc>
                <a:spcPct val="170000"/>
              </a:lnSpc>
              <a:buNone/>
            </a:pPr>
            <a:r>
              <a:rPr lang="en-GB" dirty="0" err="1">
                <a:latin typeface="Times New Roman" panose="02020603050405020304" pitchFamily="18" charset="0"/>
                <a:cs typeface="Times New Roman" panose="02020603050405020304" pitchFamily="18" charset="0"/>
              </a:rPr>
              <a:t>Jendriks</a:t>
            </a:r>
            <a:r>
              <a:rPr lang="en-GB" dirty="0">
                <a:latin typeface="Times New Roman" panose="02020603050405020304" pitchFamily="18" charset="0"/>
                <a:cs typeface="Times New Roman" panose="02020603050405020304" pitchFamily="18" charset="0"/>
              </a:rPr>
              <a:t>, T. (2025). 150 Remote Work Statistics: Trends, Benefits, and Demographic. [online] flair Blog for HR Professionals. Available at: https://flair.hr/en/blog/remote-work-statistics/.</a:t>
            </a:r>
            <a:endParaRPr lang="en-IN" dirty="0">
              <a:latin typeface="Times New Roman" panose="02020603050405020304" pitchFamily="18" charset="0"/>
              <a:cs typeface="Times New Roman" panose="02020603050405020304" pitchFamily="18" charset="0"/>
            </a:endParaRPr>
          </a:p>
          <a:p>
            <a:pPr marL="146050" indent="0" algn="just">
              <a:lnSpc>
                <a:spcPct val="170000"/>
              </a:lnSpc>
              <a:buNone/>
            </a:pPr>
            <a:r>
              <a:rPr lang="en-GB" dirty="0">
                <a:latin typeface="Times New Roman" panose="02020603050405020304" pitchFamily="18" charset="0"/>
                <a:cs typeface="Times New Roman" panose="02020603050405020304" pitchFamily="18" charset="0"/>
              </a:rPr>
              <a:t>Julsrud, T.E. and Steffen </a:t>
            </a:r>
            <a:r>
              <a:rPr lang="en-GB" dirty="0" err="1">
                <a:latin typeface="Times New Roman" panose="02020603050405020304" pitchFamily="18" charset="0"/>
                <a:cs typeface="Times New Roman" panose="02020603050405020304" pitchFamily="18" charset="0"/>
              </a:rPr>
              <a:t>Kallbekken</a:t>
            </a:r>
            <a:r>
              <a:rPr lang="en-GB" dirty="0">
                <a:latin typeface="Times New Roman" panose="02020603050405020304" pitchFamily="18" charset="0"/>
                <a:cs typeface="Times New Roman" panose="02020603050405020304" pitchFamily="18" charset="0"/>
              </a:rPr>
              <a:t> (2025). Has international business travel reached a turning point? Exploring the long-term effects of COVID-19 on air-travel practices in knowledge-intensive organizations. Sustainability Science Practice and Policy, 21(1). </a:t>
            </a:r>
            <a:r>
              <a:rPr lang="en-GB" dirty="0" err="1">
                <a:latin typeface="Times New Roman" panose="02020603050405020304" pitchFamily="18" charset="0"/>
                <a:cs typeface="Times New Roman" panose="02020603050405020304" pitchFamily="18" charset="0"/>
              </a:rPr>
              <a:t>doi:https</a:t>
            </a:r>
            <a:r>
              <a:rPr lang="en-GB" dirty="0">
                <a:latin typeface="Times New Roman" panose="02020603050405020304" pitchFamily="18" charset="0"/>
                <a:cs typeface="Times New Roman" panose="02020603050405020304" pitchFamily="18" charset="0"/>
              </a:rPr>
              <a:t>://doi.org/10.1080/15487733.2025.2463192.</a:t>
            </a:r>
            <a:endParaRPr lang="en-IN" dirty="0">
              <a:latin typeface="Times New Roman" panose="02020603050405020304" pitchFamily="18" charset="0"/>
              <a:cs typeface="Times New Roman" panose="02020603050405020304" pitchFamily="18" charset="0"/>
            </a:endParaRPr>
          </a:p>
          <a:p>
            <a:pPr marL="146050" indent="0" algn="just">
              <a:lnSpc>
                <a:spcPct val="170000"/>
              </a:lnSpc>
              <a:buNone/>
            </a:pPr>
            <a:r>
              <a:rPr lang="en-GB" dirty="0">
                <a:latin typeface="Times New Roman" panose="02020603050405020304" pitchFamily="18" charset="0"/>
                <a:cs typeface="Times New Roman" panose="02020603050405020304" pitchFamily="18" charset="0"/>
              </a:rPr>
              <a:t>Market Data Forecast, (2022). Tourism and Hospitality Market | Size, Share, Growth | 2021 – 2027. [online]. Available at: https://www.marketdataforecast.com/market-reports/tourism-and-hospitality-market.</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556614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29"/>
          <p:cNvSpPr txBox="1">
            <a:spLocks noGrp="1"/>
          </p:cNvSpPr>
          <p:nvPr>
            <p:ph type="title"/>
          </p:nvPr>
        </p:nvSpPr>
        <p:spPr>
          <a:xfrm>
            <a:off x="311750" y="831175"/>
            <a:ext cx="5334900" cy="1244700"/>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None/>
            </a:pPr>
            <a:r>
              <a:rPr lang="en-GB" sz="5100">
                <a:latin typeface="Times New Roman"/>
                <a:ea typeface="Times New Roman"/>
                <a:cs typeface="Times New Roman"/>
                <a:sym typeface="Times New Roman"/>
              </a:rPr>
              <a:t>Thank you!</a:t>
            </a:r>
            <a:endParaRPr sz="5100">
              <a:latin typeface="Times New Roman"/>
              <a:ea typeface="Times New Roman"/>
              <a:cs typeface="Times New Roman"/>
              <a:sym typeface="Times New Roman"/>
            </a:endParaRPr>
          </a:p>
        </p:txBody>
      </p:sp>
      <p:sp>
        <p:nvSpPr>
          <p:cNvPr id="168" name="Google Shape;168;p29"/>
          <p:cNvSpPr txBox="1">
            <a:spLocks noGrp="1"/>
          </p:cNvSpPr>
          <p:nvPr>
            <p:ph type="body" idx="1"/>
          </p:nvPr>
        </p:nvSpPr>
        <p:spPr>
          <a:xfrm>
            <a:off x="311700" y="2121425"/>
            <a:ext cx="5334900" cy="9426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r>
              <a:rPr lang="en-GB"/>
              <a:t>Any questions?</a:t>
            </a:r>
            <a:endParaRPr/>
          </a:p>
        </p:txBody>
      </p:sp>
    </p:spTree>
  </p:cSld>
  <p:clrMapOvr>
    <a:masterClrMapping/>
  </p:clrMapOvr>
</p:sld>
</file>

<file path=ppt/theme/theme1.xml><?xml version="1.0" encoding="utf-8"?>
<a:theme xmlns:a="http://schemas.openxmlformats.org/drawingml/2006/main" name="Paradigm">
  <a:themeElements>
    <a:clrScheme name="Paradigm">
      <a:dk1>
        <a:srgbClr val="31394D"/>
      </a:dk1>
      <a:lt1>
        <a:srgbClr val="FFFFFF"/>
      </a:lt1>
      <a:dk2>
        <a:srgbClr val="666666"/>
      </a:dk2>
      <a:lt2>
        <a:srgbClr val="626B73"/>
      </a:lt2>
      <a:accent1>
        <a:srgbClr val="002F4A"/>
      </a:accent1>
      <a:accent2>
        <a:srgbClr val="D9C4B1"/>
      </a:accent2>
      <a:accent3>
        <a:srgbClr val="EDE3DA"/>
      </a:accent3>
      <a:accent4>
        <a:srgbClr val="B85741"/>
      </a:accent4>
      <a:accent5>
        <a:srgbClr val="009384"/>
      </a:accent5>
      <a:accent6>
        <a:srgbClr val="D0F6FF"/>
      </a:accent6>
      <a:hlink>
        <a:srgbClr val="009384"/>
      </a:hlink>
      <a:folHlink>
        <a:srgbClr val="00938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649</TotalTime>
  <Words>2186</Words>
  <Application>Microsoft Macintosh PowerPoint</Application>
  <PresentationFormat>On-screen Show (16:9)</PresentationFormat>
  <Paragraphs>86</Paragraphs>
  <Slides>14</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Merriweather</vt:lpstr>
      <vt:lpstr>Times New Roman</vt:lpstr>
      <vt:lpstr>Roboto</vt:lpstr>
      <vt:lpstr>Paradigm</vt:lpstr>
      <vt:lpstr>CONTEMPORARY THEMES IN THE HOTEL AND HOSPITALITY SECTOR                   Shift hotel strategies post covid with reduced                                             business commuting   I confirm that I have not used any AI tools in the research and creation of this assignment. I confirm that I have not presented any AI-generated materials as my own work. I confirm that I have copies of my drafts, notes, and other resources I used, which I may be asked to provide in evidence.   Student name: Loredana Turner Student id: 2242724 </vt:lpstr>
      <vt:lpstr>Introduction</vt:lpstr>
      <vt:lpstr>Background of the Global Hospitality Industry</vt:lpstr>
      <vt:lpstr>Decline in Business Travel and Commuting Patterns</vt:lpstr>
      <vt:lpstr>Key Theories and Concepts</vt:lpstr>
      <vt:lpstr>Explanation on the Post-COVID Hotel Adaptation</vt:lpstr>
      <vt:lpstr>Research Method and Analytical Framework</vt:lpstr>
      <vt:lpstr>PESTEL Analysis</vt:lpstr>
      <vt:lpstr>Industry Responses and Strategic Adaptations</vt:lpstr>
      <vt:lpstr>Future Recommendations</vt:lpstr>
      <vt:lpstr>Conclusion </vt:lpstr>
      <vt:lpstr>References</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Loredana Turner (2242724)</cp:lastModifiedBy>
  <cp:revision>9</cp:revision>
  <dcterms:modified xsi:type="dcterms:W3CDTF">2026-02-25T10:04:05Z</dcterms:modified>
</cp:coreProperties>
</file>