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65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</p:sldIdLst>
  <p:sldSz cx="18288000" cy="10287000"/>
  <p:notesSz cx="6858000" cy="9144000"/>
  <p:embeddedFontLst>
    <p:embeddedFont>
      <p:font typeface="Canva Sans" panose="020B0503030501040103" pitchFamily="34" charset="0"/>
      <p:regular r:id="rId12"/>
    </p:embeddedFont>
    <p:embeddedFont>
      <p:font typeface="Poppins Bold" pitchFamily="2" charset="77"/>
      <p:regular r:id="rId13"/>
      <p:bold r:id="rId14"/>
    </p:embeddedFont>
    <p:embeddedFont>
      <p:font typeface="Saira Stencil One" pitchFamily="2" charset="77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94599" autoAdjust="0"/>
  </p:normalViewPr>
  <p:slideViewPr>
    <p:cSldViewPr>
      <p:cViewPr varScale="1">
        <p:scale>
          <a:sx n="75" d="100"/>
          <a:sy n="75" d="100"/>
        </p:scale>
        <p:origin x="624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5/10/26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4.svg"/><Relationship Id="rId7" Type="http://schemas.openxmlformats.org/officeDocument/2006/relationships/image" Target="../media/image10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6.svg"/><Relationship Id="rId10" Type="http://schemas.openxmlformats.org/officeDocument/2006/relationships/image" Target="../media/image17.jpeg"/><Relationship Id="rId4" Type="http://schemas.openxmlformats.org/officeDocument/2006/relationships/image" Target="../media/image5.png"/><Relationship Id="rId9" Type="http://schemas.openxmlformats.org/officeDocument/2006/relationships/image" Target="../media/image16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317263" y="3219827"/>
            <a:ext cx="11751391" cy="2197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99"/>
              </a:lnSpc>
            </a:pPr>
            <a:r>
              <a:rPr lang="en-US" sz="9999" spc="-199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80S 90S PARTY REVIEW</a:t>
            </a:r>
          </a:p>
        </p:txBody>
      </p:sp>
      <p:sp>
        <p:nvSpPr>
          <p:cNvPr id="3" name="Freeform 3"/>
          <p:cNvSpPr/>
          <p:nvPr/>
        </p:nvSpPr>
        <p:spPr>
          <a:xfrm rot="-1032821">
            <a:off x="1156489" y="5196978"/>
            <a:ext cx="2678361" cy="4114800"/>
          </a:xfrm>
          <a:custGeom>
            <a:avLst/>
            <a:gdLst/>
            <a:ahLst/>
            <a:cxnLst/>
            <a:rect l="l" t="t" r="r" b="b"/>
            <a:pathLst>
              <a:path w="2678361" h="4114800">
                <a:moveTo>
                  <a:pt x="0" y="0"/>
                </a:moveTo>
                <a:lnTo>
                  <a:pt x="2678361" y="0"/>
                </a:lnTo>
                <a:lnTo>
                  <a:pt x="267836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 rot="-821327">
            <a:off x="14464876" y="5869107"/>
            <a:ext cx="2831442" cy="3152416"/>
          </a:xfrm>
          <a:custGeom>
            <a:avLst/>
            <a:gdLst/>
            <a:ahLst/>
            <a:cxnLst/>
            <a:rect l="l" t="t" r="r" b="b"/>
            <a:pathLst>
              <a:path w="2831442" h="3152416">
                <a:moveTo>
                  <a:pt x="0" y="0"/>
                </a:moveTo>
                <a:lnTo>
                  <a:pt x="2831442" y="0"/>
                </a:lnTo>
                <a:lnTo>
                  <a:pt x="2831442" y="3152415"/>
                </a:lnTo>
                <a:lnTo>
                  <a:pt x="0" y="315241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 rot="-1146834">
            <a:off x="15751740" y="785894"/>
            <a:ext cx="4134864" cy="3450732"/>
          </a:xfrm>
          <a:custGeom>
            <a:avLst/>
            <a:gdLst/>
            <a:ahLst/>
            <a:cxnLst/>
            <a:rect l="l" t="t" r="r" b="b"/>
            <a:pathLst>
              <a:path w="4134864" h="3450732">
                <a:moveTo>
                  <a:pt x="0" y="0"/>
                </a:moveTo>
                <a:lnTo>
                  <a:pt x="4134864" y="0"/>
                </a:lnTo>
                <a:lnTo>
                  <a:pt x="4134864" y="3450732"/>
                </a:lnTo>
                <a:lnTo>
                  <a:pt x="0" y="34507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 rot="682943">
            <a:off x="-1556951" y="332678"/>
            <a:ext cx="4278147" cy="4114800"/>
          </a:xfrm>
          <a:custGeom>
            <a:avLst/>
            <a:gdLst/>
            <a:ahLst/>
            <a:cxnLst/>
            <a:rect l="l" t="t" r="r" b="b"/>
            <a:pathLst>
              <a:path w="4278147" h="4114800">
                <a:moveTo>
                  <a:pt x="0" y="0"/>
                </a:moveTo>
                <a:lnTo>
                  <a:pt x="4278148" y="0"/>
                </a:lnTo>
                <a:lnTo>
                  <a:pt x="42781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5507909" y="8229600"/>
            <a:ext cx="4191000" cy="4114800"/>
          </a:xfrm>
          <a:custGeom>
            <a:avLst/>
            <a:gdLst/>
            <a:ahLst/>
            <a:cxnLst/>
            <a:rect l="l" t="t" r="r" b="b"/>
            <a:pathLst>
              <a:path w="4191000" h="4114800">
                <a:moveTo>
                  <a:pt x="0" y="0"/>
                </a:moveTo>
                <a:lnTo>
                  <a:pt x="4191000" y="0"/>
                </a:lnTo>
                <a:lnTo>
                  <a:pt x="41910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8" name="Freeform 8"/>
          <p:cNvSpPr/>
          <p:nvPr/>
        </p:nvSpPr>
        <p:spPr>
          <a:xfrm flipH="1">
            <a:off x="11769337" y="-1192937"/>
            <a:ext cx="2845693" cy="2793953"/>
          </a:xfrm>
          <a:custGeom>
            <a:avLst/>
            <a:gdLst/>
            <a:ahLst/>
            <a:cxnLst/>
            <a:rect l="l" t="t" r="r" b="b"/>
            <a:pathLst>
              <a:path w="2845693" h="2793953">
                <a:moveTo>
                  <a:pt x="2845693" y="0"/>
                </a:moveTo>
                <a:lnTo>
                  <a:pt x="0" y="0"/>
                </a:lnTo>
                <a:lnTo>
                  <a:pt x="0" y="2793953"/>
                </a:lnTo>
                <a:lnTo>
                  <a:pt x="2845693" y="2793953"/>
                </a:lnTo>
                <a:lnTo>
                  <a:pt x="2845693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11394436" y="8229600"/>
            <a:ext cx="1559134" cy="1468421"/>
          </a:xfrm>
          <a:custGeom>
            <a:avLst/>
            <a:gdLst/>
            <a:ahLst/>
            <a:cxnLst/>
            <a:rect l="l" t="t" r="r" b="b"/>
            <a:pathLst>
              <a:path w="1559134" h="1468421">
                <a:moveTo>
                  <a:pt x="0" y="0"/>
                </a:moveTo>
                <a:lnTo>
                  <a:pt x="1559134" y="0"/>
                </a:lnTo>
                <a:lnTo>
                  <a:pt x="1559134" y="1468421"/>
                </a:lnTo>
                <a:lnTo>
                  <a:pt x="0" y="146842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0" name="TextBox 10"/>
          <p:cNvSpPr txBox="1"/>
          <p:nvPr/>
        </p:nvSpPr>
        <p:spPr>
          <a:xfrm>
            <a:off x="5507909" y="5879101"/>
            <a:ext cx="7272182" cy="2188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339"/>
              </a:lnSpc>
            </a:pPr>
            <a:r>
              <a:rPr lang="en-US" sz="3099" b="1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JASMINE ROBINSON 2404492</a:t>
            </a:r>
          </a:p>
          <a:p>
            <a:pPr algn="ctr">
              <a:lnSpc>
                <a:spcPts val="4339"/>
              </a:lnSpc>
            </a:pPr>
            <a:r>
              <a:rPr lang="en-US" sz="3099" b="1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ZARA 2404323</a:t>
            </a:r>
          </a:p>
          <a:p>
            <a:pPr algn="ctr">
              <a:lnSpc>
                <a:spcPts val="4339"/>
              </a:lnSpc>
            </a:pPr>
            <a:r>
              <a:rPr lang="en-US" sz="3099" b="1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KIRSTY </a:t>
            </a:r>
          </a:p>
          <a:p>
            <a:pPr algn="ctr">
              <a:lnSpc>
                <a:spcPts val="4339"/>
              </a:lnSpc>
            </a:pPr>
            <a:r>
              <a:rPr lang="en-US" sz="3099" b="1" spc="-61">
                <a:solidFill>
                  <a:srgbClr val="323030"/>
                </a:solidFill>
                <a:latin typeface="Poppins Bold"/>
                <a:ea typeface="Poppins Bold"/>
                <a:cs typeface="Poppins Bold"/>
                <a:sym typeface="Poppins Bold"/>
              </a:rPr>
              <a:t>JUDI</a:t>
            </a:r>
          </a:p>
        </p:txBody>
      </p:sp>
      <p:sp>
        <p:nvSpPr>
          <p:cNvPr id="11" name="Freeform 11"/>
          <p:cNvSpPr/>
          <p:nvPr/>
        </p:nvSpPr>
        <p:spPr>
          <a:xfrm rot="-1383112">
            <a:off x="4831199" y="418124"/>
            <a:ext cx="1353419" cy="1274675"/>
          </a:xfrm>
          <a:custGeom>
            <a:avLst/>
            <a:gdLst/>
            <a:ahLst/>
            <a:cxnLst/>
            <a:rect l="l" t="t" r="r" b="b"/>
            <a:pathLst>
              <a:path w="1353419" h="1274675">
                <a:moveTo>
                  <a:pt x="0" y="0"/>
                </a:moveTo>
                <a:lnTo>
                  <a:pt x="1353420" y="0"/>
                </a:lnTo>
                <a:lnTo>
                  <a:pt x="1353420" y="1274675"/>
                </a:lnTo>
                <a:lnTo>
                  <a:pt x="0" y="127467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412259">
            <a:off x="6785054" y="1823220"/>
            <a:ext cx="9479720" cy="8077555"/>
            <a:chOff x="0" y="0"/>
            <a:chExt cx="2593843" cy="221018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593843" cy="2210182"/>
            </a:xfrm>
            <a:custGeom>
              <a:avLst/>
              <a:gdLst/>
              <a:ahLst/>
              <a:cxnLst/>
              <a:rect l="l" t="t" r="r" b="b"/>
              <a:pathLst>
                <a:path w="2593843" h="2210182">
                  <a:moveTo>
                    <a:pt x="0" y="0"/>
                  </a:moveTo>
                  <a:lnTo>
                    <a:pt x="2593843" y="0"/>
                  </a:lnTo>
                  <a:lnTo>
                    <a:pt x="2593843" y="2210182"/>
                  </a:lnTo>
                  <a:lnTo>
                    <a:pt x="0" y="2210182"/>
                  </a:lnTo>
                  <a:close/>
                </a:path>
              </a:pathLst>
            </a:custGeom>
            <a:solidFill>
              <a:srgbClr val="FF2273"/>
            </a:solidFill>
            <a:ln w="2857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593843" cy="22482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295035">
            <a:off x="1402766" y="1420801"/>
            <a:ext cx="5790521" cy="4095906"/>
            <a:chOff x="0" y="0"/>
            <a:chExt cx="1584404" cy="11207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84404" cy="1120723"/>
            </a:xfrm>
            <a:custGeom>
              <a:avLst/>
              <a:gdLst/>
              <a:ahLst/>
              <a:cxnLst/>
              <a:rect l="l" t="t" r="r" b="b"/>
              <a:pathLst>
                <a:path w="1584404" h="1120723">
                  <a:moveTo>
                    <a:pt x="0" y="0"/>
                  </a:moveTo>
                  <a:lnTo>
                    <a:pt x="1584404" y="0"/>
                  </a:lnTo>
                  <a:lnTo>
                    <a:pt x="1584404" y="1120723"/>
                  </a:lnTo>
                  <a:lnTo>
                    <a:pt x="0" y="1120723"/>
                  </a:lnTo>
                  <a:close/>
                </a:path>
              </a:pathLst>
            </a:custGeom>
            <a:solidFill>
              <a:srgbClr val="00BFC3"/>
            </a:solidFill>
            <a:ln w="28575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584404" cy="11588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-543594">
            <a:off x="2311162" y="6220196"/>
            <a:ext cx="2923312" cy="3128057"/>
          </a:xfrm>
          <a:custGeom>
            <a:avLst/>
            <a:gdLst/>
            <a:ahLst/>
            <a:cxnLst/>
            <a:rect l="l" t="t" r="r" b="b"/>
            <a:pathLst>
              <a:path w="2923312" h="3128057">
                <a:moveTo>
                  <a:pt x="0" y="0"/>
                </a:moveTo>
                <a:lnTo>
                  <a:pt x="2923312" y="0"/>
                </a:lnTo>
                <a:lnTo>
                  <a:pt x="2923312" y="3128058"/>
                </a:lnTo>
                <a:lnTo>
                  <a:pt x="0" y="31280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 rot="-295035">
            <a:off x="998158" y="2627027"/>
            <a:ext cx="6937785" cy="2015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43"/>
              </a:lnSpc>
            </a:pPr>
            <a:r>
              <a:rPr lang="en-US" sz="9199" spc="-183">
                <a:solidFill>
                  <a:srgbClr val="FAE635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ZARA PEARCE</a:t>
            </a:r>
          </a:p>
        </p:txBody>
      </p:sp>
      <p:sp>
        <p:nvSpPr>
          <p:cNvPr id="10" name="Freeform 10"/>
          <p:cNvSpPr/>
          <p:nvPr/>
        </p:nvSpPr>
        <p:spPr>
          <a:xfrm rot="-530860">
            <a:off x="10130748" y="-805818"/>
            <a:ext cx="2990473" cy="2495686"/>
          </a:xfrm>
          <a:custGeom>
            <a:avLst/>
            <a:gdLst/>
            <a:ahLst/>
            <a:cxnLst/>
            <a:rect l="l" t="t" r="r" b="b"/>
            <a:pathLst>
              <a:path w="2990473" h="2495686">
                <a:moveTo>
                  <a:pt x="0" y="0"/>
                </a:moveTo>
                <a:lnTo>
                  <a:pt x="2990474" y="0"/>
                </a:lnTo>
                <a:lnTo>
                  <a:pt x="2990474" y="2495686"/>
                </a:lnTo>
                <a:lnTo>
                  <a:pt x="0" y="249568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>
          <a:xfrm rot="4139024">
            <a:off x="-1427032" y="3368886"/>
            <a:ext cx="3285365" cy="3225631"/>
          </a:xfrm>
          <a:custGeom>
            <a:avLst/>
            <a:gdLst/>
            <a:ahLst/>
            <a:cxnLst/>
            <a:rect l="l" t="t" r="r" b="b"/>
            <a:pathLst>
              <a:path w="3285365" h="3225631">
                <a:moveTo>
                  <a:pt x="0" y="0"/>
                </a:moveTo>
                <a:lnTo>
                  <a:pt x="3285365" y="0"/>
                </a:lnTo>
                <a:lnTo>
                  <a:pt x="3285365" y="3225630"/>
                </a:lnTo>
                <a:lnTo>
                  <a:pt x="0" y="3225630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-3995736" flipH="1">
            <a:off x="16715611" y="6292697"/>
            <a:ext cx="3285365" cy="3225631"/>
          </a:xfrm>
          <a:custGeom>
            <a:avLst/>
            <a:gdLst/>
            <a:ahLst/>
            <a:cxnLst/>
            <a:rect l="l" t="t" r="r" b="b"/>
            <a:pathLst>
              <a:path w="3285365" h="3225631">
                <a:moveTo>
                  <a:pt x="3285365" y="0"/>
                </a:moveTo>
                <a:lnTo>
                  <a:pt x="0" y="0"/>
                </a:lnTo>
                <a:lnTo>
                  <a:pt x="0" y="3225630"/>
                </a:lnTo>
                <a:lnTo>
                  <a:pt x="3285365" y="3225630"/>
                </a:lnTo>
                <a:lnTo>
                  <a:pt x="3285365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-1128964">
            <a:off x="15120238" y="-222473"/>
            <a:ext cx="3187340" cy="4254944"/>
          </a:xfrm>
          <a:custGeom>
            <a:avLst/>
            <a:gdLst/>
            <a:ahLst/>
            <a:cxnLst/>
            <a:rect l="l" t="t" r="r" b="b"/>
            <a:pathLst>
              <a:path w="3187340" h="4254944">
                <a:moveTo>
                  <a:pt x="0" y="0"/>
                </a:moveTo>
                <a:lnTo>
                  <a:pt x="3187340" y="0"/>
                </a:lnTo>
                <a:lnTo>
                  <a:pt x="3187340" y="4254944"/>
                </a:lnTo>
                <a:lnTo>
                  <a:pt x="0" y="425494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Freeform 14"/>
          <p:cNvSpPr/>
          <p:nvPr/>
        </p:nvSpPr>
        <p:spPr>
          <a:xfrm rot="413490">
            <a:off x="7117125" y="1988664"/>
            <a:ext cx="8070647" cy="7710963"/>
          </a:xfrm>
          <a:custGeom>
            <a:avLst/>
            <a:gdLst/>
            <a:ahLst/>
            <a:cxnLst/>
            <a:rect l="l" t="t" r="r" b="b"/>
            <a:pathLst>
              <a:path w="8070647" h="7710963">
                <a:moveTo>
                  <a:pt x="0" y="0"/>
                </a:moveTo>
                <a:lnTo>
                  <a:pt x="8070647" y="0"/>
                </a:lnTo>
                <a:lnTo>
                  <a:pt x="8070647" y="7710962"/>
                </a:lnTo>
                <a:lnTo>
                  <a:pt x="0" y="771096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19776" b="-19776"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TextBox 15"/>
          <p:cNvSpPr txBox="1"/>
          <p:nvPr/>
        </p:nvSpPr>
        <p:spPr>
          <a:xfrm rot="543839">
            <a:off x="6443309" y="7695143"/>
            <a:ext cx="9236906" cy="2095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00"/>
              </a:lnSpc>
              <a:spcBef>
                <a:spcPct val="0"/>
              </a:spcBef>
            </a:pPr>
            <a:r>
              <a:rPr lang="en-US" sz="6000">
                <a:solidFill>
                  <a:srgbClr val="FAE635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Operations and Marketing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10713" y="159703"/>
            <a:ext cx="1559942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My role and responsibilities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051748" y="2254770"/>
            <a:ext cx="4749451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Operations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83948" y="3607118"/>
            <a:ext cx="10485050" cy="43116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Planned, organised and overseen the running of the event </a:t>
            </a:r>
          </a:p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Logistics, staffing, scheduling </a:t>
            </a:r>
          </a:p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Managing the event timeline</a:t>
            </a:r>
          </a:p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Solving any problems at the event </a:t>
            </a:r>
          </a:p>
          <a:p>
            <a:pPr algn="ctr">
              <a:lnSpc>
                <a:spcPts val="4899"/>
              </a:lnSpc>
            </a:pPr>
            <a:r>
              <a:rPr lang="en-US" sz="34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Communcation with Jordan the venue owner and the rest of the team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046494" y="4256405"/>
            <a:ext cx="552956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Marketing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4697569" y="5472748"/>
            <a:ext cx="11370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549267" y="5555615"/>
            <a:ext cx="6524013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Created the Instagram page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.Engaged with the comments or any questions asked 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Handed out posters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Set up the ticketing website</a:t>
            </a:r>
          </a:p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 Announced Bands and timings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60804" y="2320028"/>
            <a:ext cx="5010639" cy="6680852"/>
          </a:xfrm>
          <a:custGeom>
            <a:avLst/>
            <a:gdLst/>
            <a:ahLst/>
            <a:cxnLst/>
            <a:rect l="l" t="t" r="r" b="b"/>
            <a:pathLst>
              <a:path w="5010639" h="6680852">
                <a:moveTo>
                  <a:pt x="0" y="0"/>
                </a:moveTo>
                <a:lnTo>
                  <a:pt x="5010639" y="0"/>
                </a:lnTo>
                <a:lnTo>
                  <a:pt x="5010639" y="6680852"/>
                </a:lnTo>
                <a:lnTo>
                  <a:pt x="0" y="668085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6616607" y="2320028"/>
            <a:ext cx="5054787" cy="6739716"/>
          </a:xfrm>
          <a:custGeom>
            <a:avLst/>
            <a:gdLst/>
            <a:ahLst/>
            <a:cxnLst/>
            <a:rect l="l" t="t" r="r" b="b"/>
            <a:pathLst>
              <a:path w="5054787" h="6739716">
                <a:moveTo>
                  <a:pt x="0" y="0"/>
                </a:moveTo>
                <a:lnTo>
                  <a:pt x="5054786" y="0"/>
                </a:lnTo>
                <a:lnTo>
                  <a:pt x="5054786" y="6739716"/>
                </a:lnTo>
                <a:lnTo>
                  <a:pt x="0" y="673971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2614368" y="2393607"/>
            <a:ext cx="4955455" cy="6607273"/>
          </a:xfrm>
          <a:custGeom>
            <a:avLst/>
            <a:gdLst/>
            <a:ahLst/>
            <a:cxnLst/>
            <a:rect l="l" t="t" r="r" b="b"/>
            <a:pathLst>
              <a:path w="4955455" h="6607273">
                <a:moveTo>
                  <a:pt x="0" y="0"/>
                </a:moveTo>
                <a:lnTo>
                  <a:pt x="4955455" y="0"/>
                </a:lnTo>
                <a:lnTo>
                  <a:pt x="4955455" y="6607273"/>
                </a:lnTo>
                <a:lnTo>
                  <a:pt x="0" y="66072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660804" y="414492"/>
            <a:ext cx="14341852" cy="14763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135"/>
              </a:lnSpc>
            </a:pPr>
            <a:r>
              <a:rPr lang="en-US" sz="8667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The process of the event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22510" y="2244231"/>
            <a:ext cx="8703248" cy="5798539"/>
          </a:xfrm>
          <a:custGeom>
            <a:avLst/>
            <a:gdLst/>
            <a:ahLst/>
            <a:cxnLst/>
            <a:rect l="l" t="t" r="r" b="b"/>
            <a:pathLst>
              <a:path w="8703248" h="5798539">
                <a:moveTo>
                  <a:pt x="0" y="0"/>
                </a:moveTo>
                <a:lnTo>
                  <a:pt x="8703248" y="0"/>
                </a:lnTo>
                <a:lnTo>
                  <a:pt x="8703248" y="5798538"/>
                </a:lnTo>
                <a:lnTo>
                  <a:pt x="0" y="57985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 rot="5479928">
            <a:off x="11383278" y="661343"/>
            <a:ext cx="5470617" cy="7294156"/>
          </a:xfrm>
          <a:custGeom>
            <a:avLst/>
            <a:gdLst/>
            <a:ahLst/>
            <a:cxnLst/>
            <a:rect l="l" t="t" r="r" b="b"/>
            <a:pathLst>
              <a:path w="5470617" h="7294156">
                <a:moveTo>
                  <a:pt x="0" y="0"/>
                </a:moveTo>
                <a:lnTo>
                  <a:pt x="5470617" y="0"/>
                </a:lnTo>
                <a:lnTo>
                  <a:pt x="5470617" y="7294156"/>
                </a:lnTo>
                <a:lnTo>
                  <a:pt x="0" y="729415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6136947" y="3167479"/>
            <a:ext cx="5150440" cy="6867253"/>
          </a:xfrm>
          <a:custGeom>
            <a:avLst/>
            <a:gdLst/>
            <a:ahLst/>
            <a:cxnLst/>
            <a:rect l="l" t="t" r="r" b="b"/>
            <a:pathLst>
              <a:path w="5150440" h="6867253">
                <a:moveTo>
                  <a:pt x="0" y="0"/>
                </a:moveTo>
                <a:lnTo>
                  <a:pt x="5150440" y="0"/>
                </a:lnTo>
                <a:lnTo>
                  <a:pt x="5150440" y="6867253"/>
                </a:lnTo>
                <a:lnTo>
                  <a:pt x="0" y="686725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524670" y="159703"/>
            <a:ext cx="8619330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Event day</a:t>
            </a:r>
            <a:r>
              <a:rPr lang="en-US" sz="9200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71982" y="8767127"/>
            <a:ext cx="522474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(Bowdin 2012)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028700" y="2999287"/>
            <a:ext cx="8506458" cy="6259013"/>
          </a:xfrm>
          <a:custGeom>
            <a:avLst/>
            <a:gdLst/>
            <a:ahLst/>
            <a:cxnLst/>
            <a:rect l="l" t="t" r="r" b="b"/>
            <a:pathLst>
              <a:path w="8506458" h="6259013">
                <a:moveTo>
                  <a:pt x="0" y="0"/>
                </a:moveTo>
                <a:lnTo>
                  <a:pt x="8506458" y="0"/>
                </a:lnTo>
                <a:lnTo>
                  <a:pt x="8506458" y="6259013"/>
                </a:lnTo>
                <a:lnTo>
                  <a:pt x="0" y="62590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TextBox 3"/>
          <p:cNvSpPr txBox="1"/>
          <p:nvPr/>
        </p:nvSpPr>
        <p:spPr>
          <a:xfrm>
            <a:off x="782315" y="282562"/>
            <a:ext cx="17505685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The planning timeline process</a:t>
            </a:r>
            <a:r>
              <a:rPr lang="en-US" sz="9200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770267" y="3327142"/>
            <a:ext cx="8194579" cy="4371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36"/>
              </a:lnSpc>
            </a:pPr>
            <a:r>
              <a:rPr lang="en-US" sz="4954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.A visual Project management tool maping out a project task with a timeline (APM 2025). </a:t>
            </a:r>
          </a:p>
          <a:p>
            <a:pPr algn="ctr">
              <a:lnSpc>
                <a:spcPts val="6936"/>
              </a:lnSpc>
            </a:pPr>
            <a:endParaRPr lang="en-US" sz="4954">
              <a:solidFill>
                <a:srgbClr val="FF2273"/>
              </a:solidFill>
              <a:latin typeface="Saira Stencil One"/>
              <a:ea typeface="Saira Stencil One"/>
              <a:cs typeface="Saira Stencil One"/>
              <a:sym typeface="Saira Stencil One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52233" y="1028700"/>
            <a:ext cx="6652831" cy="5783843"/>
          </a:xfrm>
          <a:custGeom>
            <a:avLst/>
            <a:gdLst/>
            <a:ahLst/>
            <a:cxnLst/>
            <a:rect l="l" t="t" r="r" b="b"/>
            <a:pathLst>
              <a:path w="6652831" h="5783843">
                <a:moveTo>
                  <a:pt x="0" y="0"/>
                </a:moveTo>
                <a:lnTo>
                  <a:pt x="6652830" y="0"/>
                </a:lnTo>
                <a:lnTo>
                  <a:pt x="6652830" y="5783843"/>
                </a:lnTo>
                <a:lnTo>
                  <a:pt x="0" y="578384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5794946" y="2767221"/>
            <a:ext cx="6102108" cy="6718012"/>
          </a:xfrm>
          <a:custGeom>
            <a:avLst/>
            <a:gdLst/>
            <a:ahLst/>
            <a:cxnLst/>
            <a:rect l="l" t="t" r="r" b="b"/>
            <a:pathLst>
              <a:path w="6102108" h="6718012">
                <a:moveTo>
                  <a:pt x="0" y="0"/>
                </a:moveTo>
                <a:lnTo>
                  <a:pt x="6102108" y="0"/>
                </a:lnTo>
                <a:lnTo>
                  <a:pt x="6102108" y="6718012"/>
                </a:lnTo>
                <a:lnTo>
                  <a:pt x="0" y="67180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1232457" y="3965378"/>
            <a:ext cx="6673573" cy="5694330"/>
          </a:xfrm>
          <a:custGeom>
            <a:avLst/>
            <a:gdLst/>
            <a:ahLst/>
            <a:cxnLst/>
            <a:rect l="l" t="t" r="r" b="b"/>
            <a:pathLst>
              <a:path w="6673573" h="5694330">
                <a:moveTo>
                  <a:pt x="0" y="0"/>
                </a:moveTo>
                <a:lnTo>
                  <a:pt x="6673573" y="0"/>
                </a:lnTo>
                <a:lnTo>
                  <a:pt x="6673573" y="5694330"/>
                </a:lnTo>
                <a:lnTo>
                  <a:pt x="0" y="569433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TextBox 5"/>
          <p:cNvSpPr txBox="1"/>
          <p:nvPr/>
        </p:nvSpPr>
        <p:spPr>
          <a:xfrm>
            <a:off x="7746057" y="857250"/>
            <a:ext cx="9513243" cy="1510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20"/>
              </a:lnSpc>
            </a:pPr>
            <a:r>
              <a:rPr lang="en-US" sz="88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Post event survey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52233" y="9153525"/>
            <a:ext cx="4913692" cy="86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(Google 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2941" y="1697988"/>
            <a:ext cx="6858820" cy="6247984"/>
          </a:xfrm>
          <a:custGeom>
            <a:avLst/>
            <a:gdLst/>
            <a:ahLst/>
            <a:cxnLst/>
            <a:rect l="l" t="t" r="r" b="b"/>
            <a:pathLst>
              <a:path w="6858820" h="6247984">
                <a:moveTo>
                  <a:pt x="0" y="0"/>
                </a:moveTo>
                <a:lnTo>
                  <a:pt x="6858820" y="0"/>
                </a:lnTo>
                <a:lnTo>
                  <a:pt x="6858820" y="6247984"/>
                </a:lnTo>
                <a:lnTo>
                  <a:pt x="0" y="624798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7989067" y="3285567"/>
            <a:ext cx="6781816" cy="6352146"/>
          </a:xfrm>
          <a:custGeom>
            <a:avLst/>
            <a:gdLst/>
            <a:ahLst/>
            <a:cxnLst/>
            <a:rect l="l" t="t" r="r" b="b"/>
            <a:pathLst>
              <a:path w="6781816" h="6352146">
                <a:moveTo>
                  <a:pt x="0" y="0"/>
                </a:moveTo>
                <a:lnTo>
                  <a:pt x="6781816" y="0"/>
                </a:lnTo>
                <a:lnTo>
                  <a:pt x="6781816" y="6352145"/>
                </a:lnTo>
                <a:lnTo>
                  <a:pt x="0" y="635214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7746057" y="857250"/>
            <a:ext cx="9513243" cy="1510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20"/>
              </a:lnSpc>
            </a:pPr>
            <a:r>
              <a:rPr lang="en-US" sz="88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Post event survey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2233" y="9153525"/>
            <a:ext cx="4913692" cy="863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(Google 2025)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35592" y="1832057"/>
            <a:ext cx="11301259" cy="2147239"/>
          </a:xfrm>
          <a:custGeom>
            <a:avLst/>
            <a:gdLst/>
            <a:ahLst/>
            <a:cxnLst/>
            <a:rect l="l" t="t" r="r" b="b"/>
            <a:pathLst>
              <a:path w="11301259" h="2147239">
                <a:moveTo>
                  <a:pt x="0" y="0"/>
                </a:moveTo>
                <a:lnTo>
                  <a:pt x="11301259" y="0"/>
                </a:lnTo>
                <a:lnTo>
                  <a:pt x="11301259" y="2147239"/>
                </a:lnTo>
                <a:lnTo>
                  <a:pt x="0" y="214723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3043314" y="4377851"/>
            <a:ext cx="10177942" cy="3432097"/>
          </a:xfrm>
          <a:custGeom>
            <a:avLst/>
            <a:gdLst/>
            <a:ahLst/>
            <a:cxnLst/>
            <a:rect l="l" t="t" r="r" b="b"/>
            <a:pathLst>
              <a:path w="10177942" h="3432097">
                <a:moveTo>
                  <a:pt x="0" y="0"/>
                </a:moveTo>
                <a:lnTo>
                  <a:pt x="10177942" y="0"/>
                </a:lnTo>
                <a:lnTo>
                  <a:pt x="10177942" y="3432097"/>
                </a:lnTo>
                <a:lnTo>
                  <a:pt x="0" y="343209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TextBox 4"/>
          <p:cNvSpPr txBox="1"/>
          <p:nvPr/>
        </p:nvSpPr>
        <p:spPr>
          <a:xfrm>
            <a:off x="2113759" y="159703"/>
            <a:ext cx="1329403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Working as a TEAM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170945" y="8767127"/>
            <a:ext cx="711705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(Bowdin et al. 2006)</a:t>
            </a:r>
            <a:r>
              <a:rPr lang="en-US" sz="5199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E63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113759" y="159703"/>
            <a:ext cx="13294032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>
                <a:solidFill>
                  <a:srgbClr val="FF2273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27473" y="2329833"/>
            <a:ext cx="16182424" cy="72516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72"/>
              </a:lnSpc>
            </a:pPr>
            <a:r>
              <a:rPr lang="en-US" sz="276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APM. “What Is a Gantt Chart? | APM.” Apm.org.uk, Association for Project Management, 2025, www.apm.org.uk/resources/find-a-resource/gantt-chart/.</a:t>
            </a:r>
          </a:p>
          <a:p>
            <a:pPr algn="ctr">
              <a:lnSpc>
                <a:spcPts val="3872"/>
              </a:lnSpc>
            </a:pPr>
            <a:endParaRPr lang="en-US" sz="2766">
              <a:solidFill>
                <a:srgbClr val="000000"/>
              </a:solidFill>
              <a:latin typeface="Saira Stencil One"/>
              <a:ea typeface="Saira Stencil One"/>
              <a:cs typeface="Saira Stencil One"/>
              <a:sym typeface="Saira Stencil One"/>
            </a:endParaRPr>
          </a:p>
          <a:p>
            <a:pPr algn="ctr">
              <a:lnSpc>
                <a:spcPts val="3872"/>
              </a:lnSpc>
            </a:pPr>
            <a:r>
              <a:rPr lang="en-US" sz="276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Bowdin, Glenn, et al. “(PDF) towards an International Event Management Body of Knowledge (</a:t>
            </a:r>
          </a:p>
          <a:p>
            <a:pPr algn="ctr">
              <a:lnSpc>
                <a:spcPts val="3872"/>
              </a:lnSpc>
            </a:pPr>
            <a:r>
              <a:rPr lang="en-US" sz="276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EMBOK).” ResearchGate, ResearchGate, 2006, www.researchgate.net/publication/233664856_Towards_an_International_Event_Management_Body_of_Knowledge_EMBOK.</a:t>
            </a:r>
          </a:p>
          <a:p>
            <a:pPr algn="ctr">
              <a:lnSpc>
                <a:spcPts val="3872"/>
              </a:lnSpc>
            </a:pPr>
            <a:endParaRPr lang="en-US" sz="2766">
              <a:solidFill>
                <a:srgbClr val="000000"/>
              </a:solidFill>
              <a:latin typeface="Saira Stencil One"/>
              <a:ea typeface="Saira Stencil One"/>
              <a:cs typeface="Saira Stencil One"/>
              <a:sym typeface="Saira Stencil One"/>
            </a:endParaRPr>
          </a:p>
          <a:p>
            <a:pPr algn="ctr">
              <a:lnSpc>
                <a:spcPts val="3872"/>
              </a:lnSpc>
            </a:pPr>
            <a:r>
              <a:rPr lang="en-US" sz="276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---. Events Management. Routledge, 23 May 2012.</a:t>
            </a:r>
          </a:p>
          <a:p>
            <a:pPr algn="ctr">
              <a:lnSpc>
                <a:spcPts val="3872"/>
              </a:lnSpc>
            </a:pPr>
            <a:endParaRPr lang="en-US" sz="2766">
              <a:solidFill>
                <a:srgbClr val="000000"/>
              </a:solidFill>
              <a:latin typeface="Saira Stencil One"/>
              <a:ea typeface="Saira Stencil One"/>
              <a:cs typeface="Saira Stencil One"/>
              <a:sym typeface="Saira Stencil One"/>
            </a:endParaRPr>
          </a:p>
          <a:p>
            <a:pPr algn="ctr">
              <a:lnSpc>
                <a:spcPts val="3872"/>
              </a:lnSpc>
            </a:pPr>
            <a:r>
              <a:rPr lang="en-US" sz="276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Google. “Google Forms: Online Form Builder for Business | Google Workspace.” Workspace.google.com, 2025, workspace.google.com/products/forms/.</a:t>
            </a:r>
          </a:p>
          <a:p>
            <a:pPr algn="ctr">
              <a:lnSpc>
                <a:spcPts val="3872"/>
              </a:lnSpc>
            </a:pPr>
            <a:endParaRPr lang="en-US" sz="2766">
              <a:solidFill>
                <a:srgbClr val="000000"/>
              </a:solidFill>
              <a:latin typeface="Saira Stencil One"/>
              <a:ea typeface="Saira Stencil One"/>
              <a:cs typeface="Saira Stencil One"/>
              <a:sym typeface="Saira Stencil One"/>
            </a:endParaRPr>
          </a:p>
          <a:p>
            <a:pPr algn="ctr">
              <a:lnSpc>
                <a:spcPts val="3872"/>
              </a:lnSpc>
            </a:pPr>
            <a:r>
              <a:rPr lang="en-US" sz="2766">
                <a:solidFill>
                  <a:srgbClr val="000000"/>
                </a:solidFill>
                <a:latin typeface="Saira Stencil One"/>
                <a:ea typeface="Saira Stencil One"/>
                <a:cs typeface="Saira Stencil One"/>
                <a:sym typeface="Saira Stencil One"/>
              </a:rPr>
              <a:t>Jenkins, Alan. “Teamwork in the Event Industry.” Quadrant2Design, 24 Sept. 2021, www.quadrant2design.com/the-importance-of-teamwork-in-the-event-industry/.</a:t>
            </a:r>
          </a:p>
          <a:p>
            <a:pPr algn="ctr">
              <a:lnSpc>
                <a:spcPts val="4001"/>
              </a:lnSpc>
            </a:pPr>
            <a:endParaRPr lang="en-US" sz="2766">
              <a:solidFill>
                <a:srgbClr val="000000"/>
              </a:solidFill>
              <a:latin typeface="Saira Stencil One"/>
              <a:ea typeface="Saira Stencil One"/>
              <a:cs typeface="Saira Stencil One"/>
              <a:sym typeface="Saira Stencil On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316</Words>
  <Application>Microsoft Macintosh PowerPoint</Application>
  <PresentationFormat>Custom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Poppins Bold</vt:lpstr>
      <vt:lpstr>Arial</vt:lpstr>
      <vt:lpstr>Saira Stencil One</vt:lpstr>
      <vt:lpstr>Canva Sans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80s 90s Party Review</dc:title>
  <cp:lastModifiedBy>Zara Pearce (2404323)</cp:lastModifiedBy>
  <cp:revision>2</cp:revision>
  <dcterms:created xsi:type="dcterms:W3CDTF">2006-08-16T00:00:00Z</dcterms:created>
  <dcterms:modified xsi:type="dcterms:W3CDTF">2026-05-10T20:35:06Z</dcterms:modified>
  <dc:identifier>DAHI_K6Ujoc</dc:identifier>
</cp:coreProperties>
</file>