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2" r:id="rId4"/>
    <p:sldId id="257" r:id="rId5"/>
    <p:sldId id="268" r:id="rId6"/>
    <p:sldId id="269" r:id="rId7"/>
    <p:sldId id="270" r:id="rId8"/>
    <p:sldId id="267" r:id="rId9"/>
    <p:sldId id="263" r:id="rId10"/>
    <p:sldId id="259" r:id="rId11"/>
    <p:sldId id="260" r:id="rId12"/>
    <p:sldId id="262" r:id="rId13"/>
    <p:sldId id="261" r:id="rId14"/>
    <p:sldId id="273" r:id="rId15"/>
    <p:sldId id="274" r:id="rId16"/>
    <p:sldId id="271" r:id="rId17"/>
    <p:sldId id="265" r:id="rId18"/>
    <p:sldId id="266" r:id="rId19"/>
    <p:sldId id="26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996"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4258786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210363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7855CA-EF0C-418C-A32D-484084D83DCB}"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921405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855CA-EF0C-418C-A32D-484084D83DCB}"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6802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855CA-EF0C-418C-A32D-484084D83DCB}" type="datetimeFigureOut">
              <a:rPr lang="en-GB" smtClean="0"/>
              <a:t>01/02/2022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71492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855CA-EF0C-418C-A32D-484084D83DCB}" type="datetimeFigureOut">
              <a:rPr lang="en-GB" smtClean="0"/>
              <a:t>01/02/2022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744199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855CA-EF0C-418C-A32D-484084D83DCB}" type="datetimeFigureOut">
              <a:rPr lang="en-GB" smtClean="0"/>
              <a:t>01/02/2022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527019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152445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7855CA-EF0C-418C-A32D-484084D83DCB}" type="datetimeFigureOut">
              <a:rPr lang="en-GB" smtClean="0"/>
              <a:t>01/02/2022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85740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1974737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855CA-EF0C-418C-A32D-484084D83DCB}" type="datetimeFigureOut">
              <a:rPr lang="en-GB" smtClean="0"/>
              <a:t>01/02/2022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8B7766-CC63-4474-8EDF-78D16ACF9A5F}" type="slidenum">
              <a:rPr lang="en-GB" smtClean="0"/>
              <a:t>‹#›</a:t>
            </a:fld>
            <a:endParaRPr lang="en-GB"/>
          </a:p>
        </p:txBody>
      </p:sp>
    </p:spTree>
    <p:extLst>
      <p:ext uri="{BB962C8B-B14F-4D97-AF65-F5344CB8AC3E}">
        <p14:creationId xmlns:p14="http://schemas.microsoft.com/office/powerpoint/2010/main" val="246145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7855CA-EF0C-418C-A32D-484084D83DCB}" type="datetimeFigureOut">
              <a:rPr lang="en-GB" smtClean="0"/>
              <a:t>01/02/2022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8B7766-CC63-4474-8EDF-78D16ACF9A5F}" type="slidenum">
              <a:rPr lang="en-GB" smtClean="0"/>
              <a:t>‹#›</a:t>
            </a:fld>
            <a:endParaRPr lang="en-GB"/>
          </a:p>
        </p:txBody>
      </p:sp>
    </p:spTree>
    <p:extLst>
      <p:ext uri="{BB962C8B-B14F-4D97-AF65-F5344CB8AC3E}">
        <p14:creationId xmlns:p14="http://schemas.microsoft.com/office/powerpoint/2010/main" val="28018156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Xe1a1wHxTy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toryofstuff.org/movies/the-story-of-solutions/"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oecd.org/statistics/Pages%20from%20Guidelines%20on%20Measuring%20Subjective%20Well-being-Annexe-A.pdf" TargetMode="External"/><Relationship Id="rId2" Type="http://schemas.openxmlformats.org/officeDocument/2006/relationships/hyperlink" Target="http://www.oecd-ilibrary.org/economics/how-s-life_9789264121164-en" TargetMode="External"/><Relationship Id="rId1" Type="http://schemas.openxmlformats.org/officeDocument/2006/relationships/slideLayout" Target="../slideLayouts/slideLayout2.xml"/><Relationship Id="rId4" Type="http://schemas.openxmlformats.org/officeDocument/2006/relationships/hyperlink" Target="http://www.unicef-irc.org/Report-Card-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What is wellbeing?</a:t>
            </a:r>
          </a:p>
        </p:txBody>
      </p:sp>
      <p:sp>
        <p:nvSpPr>
          <p:cNvPr id="3" name="Subtitle 2"/>
          <p:cNvSpPr>
            <a:spLocks noGrp="1"/>
          </p:cNvSpPr>
          <p:nvPr>
            <p:ph type="subTitle" idx="1"/>
          </p:nvPr>
        </p:nvSpPr>
        <p:spPr/>
        <p:txBody>
          <a:bodyPr/>
          <a:lstStyle/>
          <a:p>
            <a:r>
              <a:rPr lang="en-GB" dirty="0"/>
              <a:t>From Aristotle and Monty Python to </a:t>
            </a:r>
            <a:r>
              <a:rPr lang="en-GB" dirty="0" err="1"/>
              <a:t>Amartya</a:t>
            </a:r>
            <a:r>
              <a:rPr lang="en-GB" dirty="0"/>
              <a:t> Sen</a:t>
            </a:r>
          </a:p>
        </p:txBody>
      </p:sp>
    </p:spTree>
    <p:extLst>
      <p:ext uri="{BB962C8B-B14F-4D97-AF65-F5344CB8AC3E}">
        <p14:creationId xmlns:p14="http://schemas.microsoft.com/office/powerpoint/2010/main" val="514706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Ideas</a:t>
            </a:r>
          </a:p>
        </p:txBody>
      </p:sp>
      <p:sp>
        <p:nvSpPr>
          <p:cNvPr id="3" name="Content Placeholder 2"/>
          <p:cNvSpPr>
            <a:spLocks noGrp="1"/>
          </p:cNvSpPr>
          <p:nvPr>
            <p:ph idx="1"/>
          </p:nvPr>
        </p:nvSpPr>
        <p:spPr/>
        <p:txBody>
          <a:bodyPr/>
          <a:lstStyle/>
          <a:p>
            <a:r>
              <a:rPr lang="en-GB" dirty="0"/>
              <a:t>Well-being (Rawls)</a:t>
            </a:r>
          </a:p>
          <a:p>
            <a:r>
              <a:rPr lang="en-GB" dirty="0"/>
              <a:t>A good life (Aristotle)</a:t>
            </a:r>
          </a:p>
          <a:p>
            <a:r>
              <a:rPr lang="en-GB" dirty="0"/>
              <a:t>Capability (</a:t>
            </a:r>
            <a:r>
              <a:rPr lang="en-GB" dirty="0" err="1"/>
              <a:t>Amartya</a:t>
            </a:r>
            <a:r>
              <a:rPr lang="en-GB" dirty="0"/>
              <a:t> Sen)</a:t>
            </a:r>
          </a:p>
          <a:p>
            <a:r>
              <a:rPr lang="en-GB" dirty="0"/>
              <a:t>Development (OECD)</a:t>
            </a:r>
          </a:p>
          <a:p>
            <a:r>
              <a:rPr lang="en-GB" dirty="0"/>
              <a:t>Living well</a:t>
            </a:r>
          </a:p>
          <a:p>
            <a:r>
              <a:rPr lang="en-GB" dirty="0"/>
              <a:t>Social Justice and fairness (JS Mill)</a:t>
            </a:r>
          </a:p>
        </p:txBody>
      </p:sp>
    </p:spTree>
    <p:extLst>
      <p:ext uri="{BB962C8B-B14F-4D97-AF65-F5344CB8AC3E}">
        <p14:creationId xmlns:p14="http://schemas.microsoft.com/office/powerpoint/2010/main" val="7349944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Philosophy</a:t>
            </a:r>
          </a:p>
        </p:txBody>
      </p:sp>
      <p:sp>
        <p:nvSpPr>
          <p:cNvPr id="3" name="Content Placeholder 2"/>
          <p:cNvSpPr>
            <a:spLocks noGrp="1"/>
          </p:cNvSpPr>
          <p:nvPr>
            <p:ph idx="1"/>
          </p:nvPr>
        </p:nvSpPr>
        <p:spPr/>
        <p:txBody>
          <a:bodyPr/>
          <a:lstStyle/>
          <a:p>
            <a:r>
              <a:rPr lang="en-GB" dirty="0"/>
              <a:t>What are we here for?</a:t>
            </a:r>
          </a:p>
          <a:p>
            <a:r>
              <a:rPr lang="en-GB" dirty="0"/>
              <a:t>What is life for?</a:t>
            </a:r>
          </a:p>
          <a:p>
            <a:r>
              <a:rPr lang="en-GB" dirty="0"/>
              <a:t>What does success look like for me?</a:t>
            </a:r>
          </a:p>
          <a:p>
            <a:r>
              <a:rPr lang="en-GB" dirty="0"/>
              <a:t>If I succeed in life do others have to fail?</a:t>
            </a:r>
          </a:p>
          <a:p>
            <a:r>
              <a:rPr lang="en-GB" dirty="0"/>
              <a:t>Does it matter is some people live in poverty?</a:t>
            </a:r>
          </a:p>
          <a:p>
            <a:r>
              <a:rPr lang="en-GB" dirty="0"/>
              <a:t>Does it have an impact on me if 1% of the world’s population own 51% of the world’s resources?</a:t>
            </a:r>
          </a:p>
          <a:p>
            <a:endParaRPr lang="en-GB" dirty="0"/>
          </a:p>
        </p:txBody>
      </p:sp>
    </p:spTree>
    <p:extLst>
      <p:ext uri="{BB962C8B-B14F-4D97-AF65-F5344CB8AC3E}">
        <p14:creationId xmlns:p14="http://schemas.microsoft.com/office/powerpoint/2010/main" val="472856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a:t>
            </a:r>
          </a:p>
        </p:txBody>
      </p:sp>
      <p:sp>
        <p:nvSpPr>
          <p:cNvPr id="3" name="Content Placeholder 2"/>
          <p:cNvSpPr>
            <a:spLocks noGrp="1"/>
          </p:cNvSpPr>
          <p:nvPr>
            <p:ph idx="1"/>
          </p:nvPr>
        </p:nvSpPr>
        <p:spPr/>
        <p:txBody>
          <a:bodyPr>
            <a:normAutofit fontScale="92500" lnSpcReduction="10000"/>
          </a:bodyPr>
          <a:lstStyle/>
          <a:p>
            <a:r>
              <a:rPr lang="en-GB" dirty="0"/>
              <a:t>What is wellbeing?</a:t>
            </a:r>
          </a:p>
          <a:p>
            <a:pPr marL="0" indent="0">
              <a:buNone/>
            </a:pPr>
            <a:endParaRPr lang="en-GB" sz="1400" dirty="0"/>
          </a:p>
          <a:p>
            <a:pPr lvl="1"/>
            <a:r>
              <a:rPr lang="en-GB" dirty="0"/>
              <a:t>Take ten minutes, do some thinking and write down a sentence or two or draw something to describe what wellbeing looks like to you.</a:t>
            </a:r>
          </a:p>
          <a:p>
            <a:pPr marL="457200" lvl="1" indent="0">
              <a:buNone/>
            </a:pPr>
            <a:endParaRPr lang="en-GB" sz="1400" dirty="0"/>
          </a:p>
          <a:p>
            <a:r>
              <a:rPr lang="en-GB" dirty="0"/>
              <a:t>Next question –</a:t>
            </a:r>
          </a:p>
          <a:p>
            <a:pPr marL="0" indent="0">
              <a:buNone/>
            </a:pPr>
            <a:endParaRPr lang="en-GB" sz="1400" dirty="0"/>
          </a:p>
          <a:p>
            <a:pPr lvl="1"/>
            <a:r>
              <a:rPr lang="en-GB" dirty="0"/>
              <a:t>Does the concept of wellbeing matter to society? </a:t>
            </a:r>
          </a:p>
          <a:p>
            <a:pPr lvl="1"/>
            <a:r>
              <a:rPr lang="en-GB" dirty="0"/>
              <a:t>As a concept is it relevant to you?</a:t>
            </a:r>
          </a:p>
          <a:p>
            <a:pPr lvl="1"/>
            <a:r>
              <a:rPr lang="en-GB" dirty="0"/>
              <a:t>What about your own wellbeing, how important is that?</a:t>
            </a:r>
          </a:p>
        </p:txBody>
      </p:sp>
    </p:spTree>
    <p:extLst>
      <p:ext uri="{BB962C8B-B14F-4D97-AF65-F5344CB8AC3E}">
        <p14:creationId xmlns:p14="http://schemas.microsoft.com/office/powerpoint/2010/main" val="3980294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a:t>Who has good wellbeing?</a:t>
            </a:r>
          </a:p>
        </p:txBody>
      </p:sp>
      <p:sp>
        <p:nvSpPr>
          <p:cNvPr id="3" name="Content Placeholder 2"/>
          <p:cNvSpPr>
            <a:spLocks noGrp="1"/>
          </p:cNvSpPr>
          <p:nvPr>
            <p:ph idx="1"/>
          </p:nvPr>
        </p:nvSpPr>
        <p:spPr>
          <a:xfrm>
            <a:off x="457200" y="1340768"/>
            <a:ext cx="8229600" cy="5184576"/>
          </a:xfrm>
        </p:spPr>
        <p:txBody>
          <a:bodyPr>
            <a:normAutofit fontScale="77500" lnSpcReduction="20000"/>
          </a:bodyPr>
          <a:lstStyle/>
          <a:p>
            <a:r>
              <a:rPr lang="en-GB" i="1" dirty="0"/>
              <a:t>Well- being is higher among:</a:t>
            </a:r>
          </a:p>
          <a:p>
            <a:pPr marL="0" indent="0">
              <a:buNone/>
            </a:pPr>
            <a:endParaRPr lang="en-GB" i="1" dirty="0"/>
          </a:p>
          <a:p>
            <a:pPr lvl="1"/>
            <a:r>
              <a:rPr lang="en-GB" dirty="0"/>
              <a:t>Women</a:t>
            </a:r>
          </a:p>
          <a:p>
            <a:pPr lvl="1"/>
            <a:r>
              <a:rPr lang="en-GB" dirty="0"/>
              <a:t>Married people</a:t>
            </a:r>
          </a:p>
          <a:p>
            <a:pPr lvl="1"/>
            <a:r>
              <a:rPr lang="en-GB" dirty="0"/>
              <a:t>The highly educated</a:t>
            </a:r>
          </a:p>
          <a:p>
            <a:pPr lvl="1"/>
            <a:r>
              <a:rPr lang="en-GB" dirty="0"/>
              <a:t>Those actively involved in religion</a:t>
            </a:r>
          </a:p>
          <a:p>
            <a:pPr lvl="1"/>
            <a:r>
              <a:rPr lang="en-GB" dirty="0"/>
              <a:t>The healthy</a:t>
            </a:r>
          </a:p>
          <a:p>
            <a:pPr lvl="1"/>
            <a:r>
              <a:rPr lang="en-GB" dirty="0"/>
              <a:t>Those with high income</a:t>
            </a:r>
          </a:p>
          <a:p>
            <a:pPr lvl="1"/>
            <a:r>
              <a:rPr lang="en-GB" dirty="0"/>
              <a:t>The young and the old—U- shaped in age</a:t>
            </a:r>
          </a:p>
          <a:p>
            <a:pPr lvl="1"/>
            <a:r>
              <a:rPr lang="en-GB" dirty="0"/>
              <a:t>The self- employed</a:t>
            </a:r>
          </a:p>
          <a:p>
            <a:pPr lvl="1"/>
            <a:r>
              <a:rPr lang="en-GB" dirty="0"/>
              <a:t>Those with low blood pressure</a:t>
            </a:r>
          </a:p>
          <a:p>
            <a:pPr lvl="1"/>
            <a:r>
              <a:rPr lang="en-GB" dirty="0"/>
              <a:t>The sexually active, and especially those who have sex at least once a week</a:t>
            </a:r>
          </a:p>
          <a:p>
            <a:pPr lvl="1"/>
            <a:r>
              <a:rPr lang="en-GB" dirty="0"/>
              <a:t>Those with one sex partner</a:t>
            </a:r>
          </a:p>
          <a:p>
            <a:pPr lvl="1"/>
            <a:r>
              <a:rPr lang="en-GB" dirty="0"/>
              <a:t>Those without children</a:t>
            </a:r>
          </a:p>
        </p:txBody>
      </p:sp>
    </p:spTree>
    <p:extLst>
      <p:ext uri="{BB962C8B-B14F-4D97-AF65-F5344CB8AC3E}">
        <p14:creationId xmlns:p14="http://schemas.microsoft.com/office/powerpoint/2010/main" val="3733856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Who has poorer wellbeing?</a:t>
            </a:r>
          </a:p>
        </p:txBody>
      </p:sp>
      <p:sp>
        <p:nvSpPr>
          <p:cNvPr id="3" name="Content Placeholder 2"/>
          <p:cNvSpPr>
            <a:spLocks noGrp="1"/>
          </p:cNvSpPr>
          <p:nvPr>
            <p:ph idx="1"/>
          </p:nvPr>
        </p:nvSpPr>
        <p:spPr>
          <a:xfrm>
            <a:off x="457200" y="1196752"/>
            <a:ext cx="8229600" cy="4997152"/>
          </a:xfrm>
        </p:spPr>
        <p:txBody>
          <a:bodyPr>
            <a:normAutofit fontScale="85000" lnSpcReduction="20000"/>
          </a:bodyPr>
          <a:lstStyle/>
          <a:p>
            <a:r>
              <a:rPr lang="en-GB" i="1" dirty="0"/>
              <a:t>Well- being is lower among:</a:t>
            </a:r>
          </a:p>
          <a:p>
            <a:pPr marL="0" indent="0">
              <a:buNone/>
            </a:pPr>
            <a:endParaRPr lang="en-GB" i="1" dirty="0"/>
          </a:p>
          <a:p>
            <a:pPr lvl="1"/>
            <a:r>
              <a:rPr lang="en-GB" dirty="0"/>
              <a:t>Newly divorced and separated people</a:t>
            </a:r>
          </a:p>
          <a:p>
            <a:pPr lvl="1"/>
            <a:r>
              <a:rPr lang="en-GB" dirty="0"/>
              <a:t>Adults in their mid to late forties</a:t>
            </a:r>
          </a:p>
          <a:p>
            <a:pPr lvl="1"/>
            <a:r>
              <a:rPr lang="en-GB" dirty="0"/>
              <a:t>The unemployed</a:t>
            </a:r>
          </a:p>
          <a:p>
            <a:pPr lvl="1"/>
            <a:r>
              <a:rPr lang="en-GB" dirty="0"/>
              <a:t>Immigrants and minorities</a:t>
            </a:r>
          </a:p>
          <a:p>
            <a:pPr lvl="1"/>
            <a:r>
              <a:rPr lang="en-GB" dirty="0"/>
              <a:t>Those in poor health</a:t>
            </a:r>
          </a:p>
          <a:p>
            <a:pPr lvl="1"/>
            <a:r>
              <a:rPr lang="en-GB" dirty="0"/>
              <a:t>Commuters</a:t>
            </a:r>
          </a:p>
          <a:p>
            <a:pPr lvl="1"/>
            <a:r>
              <a:rPr lang="en-GB" dirty="0"/>
              <a:t>People with high blood pressure</a:t>
            </a:r>
          </a:p>
          <a:p>
            <a:pPr lvl="1"/>
            <a:r>
              <a:rPr lang="en-GB" dirty="0"/>
              <a:t>The less educated</a:t>
            </a:r>
          </a:p>
          <a:p>
            <a:pPr lvl="1"/>
            <a:r>
              <a:rPr lang="en-GB" dirty="0"/>
              <a:t>The poor</a:t>
            </a:r>
          </a:p>
          <a:p>
            <a:pPr lvl="1"/>
            <a:r>
              <a:rPr lang="en-GB" dirty="0"/>
              <a:t>The sexually inactive</a:t>
            </a:r>
          </a:p>
          <a:p>
            <a:pPr lvl="1"/>
            <a:r>
              <a:rPr lang="en-GB" dirty="0"/>
              <a:t>Those with children</a:t>
            </a:r>
          </a:p>
        </p:txBody>
      </p:sp>
    </p:spTree>
    <p:extLst>
      <p:ext uri="{BB962C8B-B14F-4D97-AF65-F5344CB8AC3E}">
        <p14:creationId xmlns:p14="http://schemas.microsoft.com/office/powerpoint/2010/main" val="2496927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facts about wellbeing</a:t>
            </a:r>
          </a:p>
        </p:txBody>
      </p:sp>
      <p:sp>
        <p:nvSpPr>
          <p:cNvPr id="3" name="Content Placeholder 2"/>
          <p:cNvSpPr>
            <a:spLocks noGrp="1"/>
          </p:cNvSpPr>
          <p:nvPr>
            <p:ph idx="1"/>
          </p:nvPr>
        </p:nvSpPr>
        <p:spPr>
          <a:xfrm>
            <a:off x="457200" y="1484784"/>
            <a:ext cx="8229600" cy="5472608"/>
          </a:xfrm>
        </p:spPr>
        <p:txBody>
          <a:bodyPr>
            <a:noAutofit/>
          </a:bodyPr>
          <a:lstStyle/>
          <a:p>
            <a:pPr marL="0" indent="0">
              <a:buNone/>
            </a:pPr>
            <a:r>
              <a:rPr lang="en-GB" sz="1600" dirty="0"/>
              <a:t>1. Very loosely, for the typical individual, a doubling of salary makes a lot less difference than do life events like marriage or unemployment.</a:t>
            </a:r>
          </a:p>
          <a:p>
            <a:pPr marL="0" indent="0">
              <a:buNone/>
            </a:pPr>
            <a:r>
              <a:rPr lang="en-GB" sz="1600" dirty="0"/>
              <a:t>2. Whole countries, at least in the West where almost all the research has been done, do not seem to get much happier as they get richer.</a:t>
            </a:r>
          </a:p>
          <a:p>
            <a:pPr marL="0" indent="0">
              <a:buNone/>
            </a:pPr>
            <a:r>
              <a:rPr lang="en-GB" sz="1600" dirty="0"/>
              <a:t>3. Happiness is U- shaped in age. Women report higher well- being than men. Two of the biggest negatives in life are unemployment and divorce.</a:t>
            </a:r>
          </a:p>
          <a:p>
            <a:pPr marL="0" indent="0">
              <a:buNone/>
            </a:pPr>
            <a:r>
              <a:rPr lang="en-GB" sz="1600" dirty="0"/>
              <a:t>4. Happy people are less likely to commit suicide (</a:t>
            </a:r>
            <a:r>
              <a:rPr lang="en-GB" sz="1600" dirty="0" err="1"/>
              <a:t>Koivumaa</a:t>
            </a:r>
            <a:r>
              <a:rPr lang="en-GB" sz="1600" dirty="0"/>
              <a:t>- </a:t>
            </a:r>
            <a:r>
              <a:rPr lang="en-GB" sz="1600" dirty="0" err="1"/>
              <a:t>Honkanen</a:t>
            </a:r>
            <a:r>
              <a:rPr lang="en-GB" sz="1600" dirty="0"/>
              <a:t> et al. 2001).</a:t>
            </a:r>
          </a:p>
          <a:p>
            <a:pPr marL="0" indent="0">
              <a:buNone/>
            </a:pPr>
            <a:r>
              <a:rPr lang="en-GB" sz="1600" dirty="0"/>
              <a:t>5. The broad statistical patterns look the same in France, Britain, and the United</a:t>
            </a:r>
          </a:p>
          <a:p>
            <a:pPr marL="0" indent="0">
              <a:buNone/>
            </a:pPr>
            <a:r>
              <a:rPr lang="en-GB" sz="1600" dirty="0"/>
              <a:t>States. </a:t>
            </a:r>
          </a:p>
          <a:p>
            <a:pPr marL="0" indent="0">
              <a:buNone/>
            </a:pPr>
            <a:r>
              <a:rPr lang="en-GB" sz="1600" dirty="0"/>
              <a:t>6. There is some evidence that the same is true in panels of people (that is, in longitudinal data). Particularly useful evidence comes from looking at</a:t>
            </a:r>
          </a:p>
          <a:p>
            <a:pPr marL="0" indent="0">
              <a:buNone/>
            </a:pPr>
            <a:r>
              <a:rPr lang="en-GB" sz="1600" dirty="0"/>
              <a:t>windfalls like lottery wins.</a:t>
            </a:r>
          </a:p>
          <a:p>
            <a:pPr marL="0" indent="0">
              <a:buNone/>
            </a:pPr>
            <a:r>
              <a:rPr lang="en-GB" sz="1600" dirty="0"/>
              <a:t>7. There is adaptation. Good and bad life events wear off, at least partially, as people get used to them.</a:t>
            </a:r>
          </a:p>
          <a:p>
            <a:pPr marL="0" indent="0">
              <a:buNone/>
            </a:pPr>
            <a:r>
              <a:rPr lang="en-GB" sz="1600" dirty="0"/>
              <a:t>8. Relative things matter a great deal. First, in experiments, people care about how they are treated compared to those who are like them, and in the</a:t>
            </a:r>
          </a:p>
          <a:p>
            <a:pPr marL="0" indent="0">
              <a:buNone/>
            </a:pPr>
            <a:r>
              <a:rPr lang="en-GB" sz="1600" dirty="0"/>
              <a:t>laboratory will even pay to hurt others to restore what they see as fairness.</a:t>
            </a:r>
          </a:p>
        </p:txBody>
      </p:sp>
    </p:spTree>
    <p:extLst>
      <p:ext uri="{BB962C8B-B14F-4D97-AF65-F5344CB8AC3E}">
        <p14:creationId xmlns:p14="http://schemas.microsoft.com/office/powerpoint/2010/main" val="934478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Cantril’s</a:t>
            </a:r>
            <a:r>
              <a:rPr lang="en-GB" dirty="0"/>
              <a:t> Ladder</a:t>
            </a:r>
          </a:p>
        </p:txBody>
      </p:sp>
      <p:sp>
        <p:nvSpPr>
          <p:cNvPr id="3" name="Content Placeholder 2"/>
          <p:cNvSpPr>
            <a:spLocks noGrp="1"/>
          </p:cNvSpPr>
          <p:nvPr>
            <p:ph sz="half" idx="1"/>
          </p:nvPr>
        </p:nvSpPr>
        <p:spPr/>
        <p:txBody>
          <a:bodyPr>
            <a:normAutofit fontScale="77500" lnSpcReduction="20000"/>
          </a:bodyPr>
          <a:lstStyle/>
          <a:p>
            <a:r>
              <a:rPr lang="en-GB" dirty="0"/>
              <a:t>Please imagine a ladder with steps numbered from zero at the bottom to ten at the top. Suppose we say that the top of the ladder represents the best possible life for you and the bottom of the ladder represents the worst possible life for you.</a:t>
            </a:r>
          </a:p>
          <a:p>
            <a:pPr marL="0" indent="0">
              <a:buNone/>
            </a:pPr>
            <a:endParaRPr lang="en-GB" dirty="0"/>
          </a:p>
          <a:p>
            <a:r>
              <a:rPr lang="en-GB" dirty="0"/>
              <a:t>If the top step is 10 and the bottom step is 0, on which step of the ladder do you feel you personally stand at the present time?</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427983" y="1700808"/>
            <a:ext cx="4624531" cy="43204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859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Aristotle and ‘the good’</a:t>
            </a:r>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2420887"/>
            <a:ext cx="2629272" cy="3059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Content Placeholder 3"/>
          <p:cNvSpPr>
            <a:spLocks noGrp="1"/>
          </p:cNvSpPr>
          <p:nvPr>
            <p:ph sz="half" idx="2"/>
          </p:nvPr>
        </p:nvSpPr>
        <p:spPr>
          <a:xfrm>
            <a:off x="3131840" y="1340768"/>
            <a:ext cx="5554960" cy="5040560"/>
          </a:xfrm>
        </p:spPr>
        <p:txBody>
          <a:bodyPr>
            <a:noAutofit/>
          </a:bodyPr>
          <a:lstStyle/>
          <a:p>
            <a:r>
              <a:rPr lang="en-GB" sz="2400" dirty="0"/>
              <a:t>To a caveman, </a:t>
            </a:r>
            <a:r>
              <a:rPr lang="en-GB" sz="2400" i="1" dirty="0" err="1"/>
              <a:t>eudaimonia</a:t>
            </a:r>
            <a:r>
              <a:rPr lang="en-GB" sz="2400" i="1" dirty="0"/>
              <a:t> </a:t>
            </a:r>
            <a:r>
              <a:rPr lang="en-GB" sz="2400" dirty="0"/>
              <a:t>would be a nice, safe, warm cave somewhere.  For many people in a famine-stricken country, </a:t>
            </a:r>
            <a:r>
              <a:rPr lang="en-GB" sz="2400" i="1" dirty="0" err="1"/>
              <a:t>eudaimonia</a:t>
            </a:r>
            <a:r>
              <a:rPr lang="en-GB" sz="2400" i="1" dirty="0"/>
              <a:t> </a:t>
            </a:r>
            <a:r>
              <a:rPr lang="en-GB" sz="2400" dirty="0"/>
              <a:t>would be regular meals.  </a:t>
            </a:r>
            <a:r>
              <a:rPr lang="en-GB" sz="2400" i="1" dirty="0" err="1"/>
              <a:t>Eudaimonia</a:t>
            </a:r>
            <a:r>
              <a:rPr lang="en-GB" sz="2400" i="1" dirty="0"/>
              <a:t> </a:t>
            </a:r>
            <a:r>
              <a:rPr lang="en-GB" sz="2400" dirty="0"/>
              <a:t>seems to be that which we have not got and, once we have got it, then it becomes the mundane. The Good, then, is not some objective state over and above other states that can be attained and maintained, but in itself something that is transitory in that it becomes transformed into a state of ordinariness through the possession of it.</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150840" cy="3665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2910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Linking wealth and wellbeing</a:t>
            </a:r>
          </a:p>
        </p:txBody>
      </p:sp>
      <p:sp>
        <p:nvSpPr>
          <p:cNvPr id="3" name="Content Placeholder 2"/>
          <p:cNvSpPr>
            <a:spLocks noGrp="1"/>
          </p:cNvSpPr>
          <p:nvPr>
            <p:ph idx="1"/>
          </p:nvPr>
        </p:nvSpPr>
        <p:spPr/>
        <p:txBody>
          <a:bodyPr>
            <a:normAutofit/>
          </a:bodyPr>
          <a:lstStyle/>
          <a:p>
            <a:r>
              <a:rPr lang="en-GB" dirty="0">
                <a:hlinkClick r:id="rId2"/>
              </a:rPr>
              <a:t>https://www.youtube.com/watch?v=Xe1a1wHxTyo</a:t>
            </a:r>
            <a:r>
              <a:rPr lang="en-GB" dirty="0"/>
              <a:t> </a:t>
            </a:r>
          </a:p>
          <a:p>
            <a:endParaRPr lang="en-GB" sz="1400" dirty="0"/>
          </a:p>
          <a:p>
            <a:r>
              <a:rPr lang="en-GB" dirty="0"/>
              <a:t>Origins of the link come from Thomas Hobbes in his book Leviathan, published in 1651.</a:t>
            </a:r>
          </a:p>
          <a:p>
            <a:endParaRPr lang="en-GB" sz="1400" dirty="0"/>
          </a:p>
          <a:p>
            <a:pPr lvl="1"/>
            <a:r>
              <a:rPr lang="en-GB" dirty="0"/>
              <a:t>and which is worst of all, continual fear, and danger of violent death; and the life of man, solitary, poor, nasty, brutish, and short’ (Leviathan, </a:t>
            </a:r>
            <a:r>
              <a:rPr lang="en-GB" dirty="0" err="1"/>
              <a:t>i</a:t>
            </a:r>
            <a:r>
              <a:rPr lang="en-GB" dirty="0"/>
              <a:t>. xiii. 9). </a:t>
            </a:r>
          </a:p>
        </p:txBody>
      </p:sp>
    </p:spTree>
    <p:extLst>
      <p:ext uri="{BB962C8B-B14F-4D97-AF65-F5344CB8AC3E}">
        <p14:creationId xmlns:p14="http://schemas.microsoft.com/office/powerpoint/2010/main" val="232142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Early thinkers</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8" name="Text Placeholder 7"/>
          <p:cNvSpPr>
            <a:spLocks noGrp="1"/>
          </p:cNvSpPr>
          <p:nvPr>
            <p:ph type="body" sz="half" idx="2"/>
          </p:nvPr>
        </p:nvSpPr>
        <p:spPr>
          <a:xfrm>
            <a:off x="457200" y="1435100"/>
            <a:ext cx="5266928" cy="4691063"/>
          </a:xfrm>
        </p:spPr>
        <p:txBody>
          <a:bodyPr>
            <a:normAutofit fontScale="70000" lnSpcReduction="20000"/>
          </a:bodyPr>
          <a:lstStyle/>
          <a:p>
            <a:r>
              <a:rPr lang="en-GB" sz="4000" dirty="0"/>
              <a:t>Jeremy Bentham developed a theory of ‘the greatest happiness of the greatest Number’ </a:t>
            </a:r>
          </a:p>
          <a:p>
            <a:endParaRPr lang="en-GB" dirty="0"/>
          </a:p>
          <a:p>
            <a:endParaRPr lang="en-GB" dirty="0"/>
          </a:p>
          <a:p>
            <a:endParaRPr lang="en-GB" dirty="0"/>
          </a:p>
          <a:p>
            <a:endParaRPr lang="en-GB" dirty="0"/>
          </a:p>
          <a:p>
            <a:endParaRPr lang="en-GB" dirty="0"/>
          </a:p>
          <a:p>
            <a:endParaRPr lang="en-GB" dirty="0"/>
          </a:p>
          <a:p>
            <a:endParaRPr lang="en-GB" dirty="0"/>
          </a:p>
          <a:p>
            <a:endParaRPr lang="en-GB" sz="3600" dirty="0"/>
          </a:p>
          <a:p>
            <a:endParaRPr lang="en-GB" sz="3600" dirty="0"/>
          </a:p>
          <a:p>
            <a:r>
              <a:rPr lang="en-GB" sz="3600" dirty="0"/>
              <a:t>So a concern with the necessities of life in the 17</a:t>
            </a:r>
            <a:r>
              <a:rPr lang="en-GB" sz="3600" baseline="30000" dirty="0"/>
              <a:t>th</a:t>
            </a:r>
            <a:r>
              <a:rPr lang="en-GB" sz="3600" dirty="0"/>
              <a:t> century prompted politicians and philosophers such as JS Mill  to revisit the ideas of Hobbes and develop theories of social justice </a:t>
            </a:r>
          </a:p>
          <a:p>
            <a:endParaRPr lang="en-GB" sz="3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748" y="3672021"/>
            <a:ext cx="2157092" cy="2709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052736"/>
            <a:ext cx="2186161" cy="25974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04990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err="1"/>
              <a:t>Amartya</a:t>
            </a:r>
            <a:r>
              <a:rPr lang="en-GB" sz="4000" dirty="0"/>
              <a:t> Sen</a:t>
            </a:r>
          </a:p>
        </p:txBody>
      </p:sp>
      <p:sp>
        <p:nvSpPr>
          <p:cNvPr id="4" name="Text Placeholder 3"/>
          <p:cNvSpPr>
            <a:spLocks noGrp="1"/>
          </p:cNvSpPr>
          <p:nvPr>
            <p:ph type="body" sz="half" idx="2"/>
          </p:nvPr>
        </p:nvSpPr>
        <p:spPr>
          <a:xfrm>
            <a:off x="467544" y="2636912"/>
            <a:ext cx="7859216" cy="4691063"/>
          </a:xfrm>
        </p:spPr>
        <p:txBody>
          <a:bodyPr>
            <a:noAutofit/>
          </a:bodyPr>
          <a:lstStyle/>
          <a:p>
            <a:r>
              <a:rPr lang="en-GB" sz="2000" dirty="0"/>
              <a:t>I would distinguish broadly between two ways of seeing a person's interests and their fulfilment, and I shall call them respectively 'well-being' and 'advantage'. 'Well-being' is concerned with a person's achievement: how 'well' is his or her 'being'? 'Advantage' refers to the real opportunities that the person has, especially compared with others. The opportunities are not judged only by the results achieved, and therefore not just by the level of well-being achieved. It is possible for a person to have genuine advantage and still to 'muff' them.  Or to sacrifice one's own well-being for other goals, and not to make full use of one's freedom to achieve a high level of well-being.  The notion of advantage deals with a person's real opportunities compared with others. The freedom to achieve well-being is closer to the notion of advantage than well-being itself.</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48064" y="188640"/>
            <a:ext cx="3250455" cy="2160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9542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Britain in the 21</a:t>
            </a:r>
            <a:r>
              <a:rPr lang="en-GB" baseline="30000" dirty="0"/>
              <a:t>st</a:t>
            </a:r>
            <a:r>
              <a:rPr lang="en-GB" dirty="0"/>
              <a:t> Century</a:t>
            </a:r>
          </a:p>
        </p:txBody>
      </p:sp>
      <p:sp>
        <p:nvSpPr>
          <p:cNvPr id="6" name="Content Placeholder 5"/>
          <p:cNvSpPr>
            <a:spLocks noGrp="1"/>
          </p:cNvSpPr>
          <p:nvPr>
            <p:ph sz="half" idx="1"/>
          </p:nvPr>
        </p:nvSpPr>
        <p:spPr/>
        <p:txBody>
          <a:bodyPr>
            <a:normAutofit fontScale="77500" lnSpcReduction="20000"/>
          </a:bodyPr>
          <a:lstStyle/>
          <a:p>
            <a:pPr algn="just"/>
            <a:r>
              <a:rPr lang="en-GB" dirty="0"/>
              <a:t>Richard Layard is a key figure in modern approaches to happiness and wellbeing and stated that </a:t>
            </a:r>
          </a:p>
          <a:p>
            <a:pPr algn="just"/>
            <a:endParaRPr lang="en-GB" dirty="0"/>
          </a:p>
          <a:p>
            <a:pPr algn="just"/>
            <a:r>
              <a:rPr lang="en-GB" dirty="0"/>
              <a:t>Although people in the West have for decades got richer, they have not become happier.  Studies show that people are not happier today than 50 years ago. And this is despite the fact that the real median income in this period has more </a:t>
            </a:r>
            <a:r>
              <a:rPr lang="en-GB"/>
              <a:t>than doubled (Layard 2011).</a:t>
            </a:r>
            <a:endParaRPr lang="en-GB" dirty="0"/>
          </a:p>
        </p:txBody>
      </p:sp>
      <p:sp>
        <p:nvSpPr>
          <p:cNvPr id="7" name="Content Placeholder 6"/>
          <p:cNvSpPr>
            <a:spLocks noGrp="1"/>
          </p:cNvSpPr>
          <p:nvPr>
            <p:ph sz="half" idx="2"/>
          </p:nvPr>
        </p:nvSpPr>
        <p:spPr>
          <a:xfrm>
            <a:off x="4949329" y="3271369"/>
            <a:ext cx="4038600" cy="4525963"/>
          </a:xfrm>
        </p:spPr>
        <p:txBody>
          <a:bodyPr>
            <a:noAutofit/>
          </a:bodyPr>
          <a:lstStyle/>
          <a:p>
            <a:r>
              <a:rPr lang="en-GB" dirty="0"/>
              <a:t>On the contrary, people are getting richer externally, and internally unhappier. The likelihood of suffering from a clinical depression is now ten times as large as a century ago.  What does that suggest to us?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260648"/>
            <a:ext cx="2255689" cy="29755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567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1026"/>
                                        </p:tgtEl>
                                      </p:cBhvr>
                                    </p:animEffect>
                                    <p:anim calcmode="lin" valueType="num">
                                      <p:cBhvr>
                                        <p:cTn id="7" dur="1000"/>
                                        <p:tgtEl>
                                          <p:spTgt spid="1026"/>
                                        </p:tgtEl>
                                        <p:attrNameLst>
                                          <p:attrName>ppt_x</p:attrName>
                                        </p:attrNameLst>
                                      </p:cBhvr>
                                      <p:tavLst>
                                        <p:tav tm="0">
                                          <p:val>
                                            <p:strVal val="ppt_x"/>
                                          </p:val>
                                        </p:tav>
                                        <p:tav tm="100000">
                                          <p:val>
                                            <p:strVal val="ppt_x"/>
                                          </p:val>
                                        </p:tav>
                                      </p:tavLst>
                                    </p:anim>
                                    <p:anim calcmode="lin" valueType="num">
                                      <p:cBhvr>
                                        <p:cTn id="8" dur="1000"/>
                                        <p:tgtEl>
                                          <p:spTgt spid="1026"/>
                                        </p:tgtEl>
                                        <p:attrNameLst>
                                          <p:attrName>ppt_y</p:attrName>
                                        </p:attrNameLst>
                                      </p:cBhvr>
                                      <p:tavLst>
                                        <p:tav tm="0">
                                          <p:val>
                                            <p:strVal val="ppt_y"/>
                                          </p:val>
                                        </p:tav>
                                        <p:tav tm="100000">
                                          <p:val>
                                            <p:strVal val="ppt_y+.1"/>
                                          </p:val>
                                        </p:tav>
                                      </p:tavLst>
                                    </p:anim>
                                    <p:set>
                                      <p:cBhvr>
                                        <p:cTn id="9" dur="1" fill="hold">
                                          <p:stCondLst>
                                            <p:cond delay="999"/>
                                          </p:stCondLst>
                                        </p:cTn>
                                        <p:tgtEl>
                                          <p:spTgt spid="102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Story of Stuff</a:t>
            </a:r>
          </a:p>
        </p:txBody>
      </p:sp>
      <p:sp>
        <p:nvSpPr>
          <p:cNvPr id="6" name="Content Placeholder 5"/>
          <p:cNvSpPr>
            <a:spLocks noGrp="1"/>
          </p:cNvSpPr>
          <p:nvPr>
            <p:ph sz="half" idx="1"/>
          </p:nvPr>
        </p:nvSpPr>
        <p:spPr/>
        <p:txBody>
          <a:bodyPr/>
          <a:lstStyle/>
          <a:p>
            <a:r>
              <a:rPr lang="en-GB" dirty="0">
                <a:hlinkClick r:id="rId2"/>
              </a:rPr>
              <a:t>http://storyofstuff.org/movies/the-story-of-solutions/</a:t>
            </a:r>
            <a:r>
              <a:rPr lang="en-GB" dirty="0"/>
              <a:t> </a:t>
            </a:r>
          </a:p>
        </p:txBody>
      </p:sp>
      <p:sp>
        <p:nvSpPr>
          <p:cNvPr id="7" name="Content Placeholder 6"/>
          <p:cNvSpPr>
            <a:spLocks noGrp="1"/>
          </p:cNvSpPr>
          <p:nvPr>
            <p:ph sz="half" idx="2"/>
          </p:nvPr>
        </p:nvSpPr>
        <p:spPr/>
        <p:txBody>
          <a:bodyPr/>
          <a:lstStyle/>
          <a:p>
            <a:r>
              <a:rPr lang="en-GB" sz="8800" dirty="0">
                <a:solidFill>
                  <a:schemeClr val="accent4">
                    <a:lumMod val="60000"/>
                    <a:lumOff val="40000"/>
                  </a:schemeClr>
                </a:solidFill>
                <a:effectLst>
                  <a:outerShdw blurRad="38100" dist="38100" dir="2700000" algn="tl">
                    <a:srgbClr val="000000">
                      <a:alpha val="43137"/>
                    </a:srgbClr>
                  </a:outerShdw>
                </a:effectLst>
              </a:rPr>
              <a:t>More</a:t>
            </a:r>
          </a:p>
          <a:p>
            <a:pPr lvl="1"/>
            <a:r>
              <a:rPr lang="en-GB" dirty="0"/>
              <a:t>Or</a:t>
            </a:r>
          </a:p>
          <a:p>
            <a:r>
              <a:rPr lang="en-GB" sz="8800" dirty="0">
                <a:solidFill>
                  <a:srgbClr val="0070C0"/>
                </a:solidFill>
                <a:effectLst>
                  <a:outerShdw blurRad="38100" dist="38100" dir="2700000" algn="tl">
                    <a:srgbClr val="000000">
                      <a:alpha val="43137"/>
                    </a:srgbClr>
                  </a:outerShdw>
                </a:effectLst>
              </a:rPr>
              <a:t>Better?</a:t>
            </a:r>
          </a:p>
        </p:txBody>
      </p:sp>
    </p:spTree>
    <p:extLst>
      <p:ext uri="{BB962C8B-B14F-4D97-AF65-F5344CB8AC3E}">
        <p14:creationId xmlns:p14="http://schemas.microsoft.com/office/powerpoint/2010/main" val="4018697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Another way of measuring</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029362898"/>
              </p:ext>
            </p:extLst>
          </p:nvPr>
        </p:nvGraphicFramePr>
        <p:xfrm>
          <a:off x="539552" y="1507686"/>
          <a:ext cx="7920880" cy="5017661"/>
        </p:xfrm>
        <a:graphic>
          <a:graphicData uri="http://schemas.openxmlformats.org/drawingml/2006/table">
            <a:tbl>
              <a:tblPr/>
              <a:tblGrid>
                <a:gridCol w="990110">
                  <a:extLst>
                    <a:ext uri="{9D8B030D-6E8A-4147-A177-3AD203B41FA5}">
                      <a16:colId xmlns:a16="http://schemas.microsoft.com/office/drawing/2014/main" val="20000"/>
                    </a:ext>
                  </a:extLst>
                </a:gridCol>
                <a:gridCol w="990110">
                  <a:extLst>
                    <a:ext uri="{9D8B030D-6E8A-4147-A177-3AD203B41FA5}">
                      <a16:colId xmlns:a16="http://schemas.microsoft.com/office/drawing/2014/main" val="20001"/>
                    </a:ext>
                  </a:extLst>
                </a:gridCol>
                <a:gridCol w="990110">
                  <a:extLst>
                    <a:ext uri="{9D8B030D-6E8A-4147-A177-3AD203B41FA5}">
                      <a16:colId xmlns:a16="http://schemas.microsoft.com/office/drawing/2014/main" val="20002"/>
                    </a:ext>
                  </a:extLst>
                </a:gridCol>
                <a:gridCol w="990110">
                  <a:extLst>
                    <a:ext uri="{9D8B030D-6E8A-4147-A177-3AD203B41FA5}">
                      <a16:colId xmlns:a16="http://schemas.microsoft.com/office/drawing/2014/main" val="20003"/>
                    </a:ext>
                  </a:extLst>
                </a:gridCol>
                <a:gridCol w="990110">
                  <a:extLst>
                    <a:ext uri="{9D8B030D-6E8A-4147-A177-3AD203B41FA5}">
                      <a16:colId xmlns:a16="http://schemas.microsoft.com/office/drawing/2014/main" val="20004"/>
                    </a:ext>
                  </a:extLst>
                </a:gridCol>
                <a:gridCol w="990110">
                  <a:extLst>
                    <a:ext uri="{9D8B030D-6E8A-4147-A177-3AD203B41FA5}">
                      <a16:colId xmlns:a16="http://schemas.microsoft.com/office/drawing/2014/main" val="20005"/>
                    </a:ext>
                  </a:extLst>
                </a:gridCol>
                <a:gridCol w="990110">
                  <a:extLst>
                    <a:ext uri="{9D8B030D-6E8A-4147-A177-3AD203B41FA5}">
                      <a16:colId xmlns:a16="http://schemas.microsoft.com/office/drawing/2014/main" val="20006"/>
                    </a:ext>
                  </a:extLst>
                </a:gridCol>
                <a:gridCol w="990110">
                  <a:extLst>
                    <a:ext uri="{9D8B030D-6E8A-4147-A177-3AD203B41FA5}">
                      <a16:colId xmlns:a16="http://schemas.microsoft.com/office/drawing/2014/main" val="20007"/>
                    </a:ext>
                  </a:extLst>
                </a:gridCol>
              </a:tblGrid>
              <a:tr h="681821">
                <a:tc>
                  <a:txBody>
                    <a:bodyPr/>
                    <a:lstStyle/>
                    <a:p>
                      <a:r>
                        <a:rPr lang="en-GB" sz="800"/>
                        <a:t>A league table of child well-being</a:t>
                      </a:r>
                    </a:p>
                  </a:txBody>
                  <a:tcPr marL="39017" marR="39017" marT="19508" marB="19508" anchor="ctr">
                    <a:lnL>
                      <a:noFill/>
                    </a:lnL>
                    <a:lnR>
                      <a:noFill/>
                    </a:lnR>
                    <a:lnT>
                      <a:noFill/>
                    </a:lnT>
                    <a:lnB>
                      <a:noFill/>
                    </a:lnB>
                  </a:tcPr>
                </a:tc>
                <a:tc>
                  <a:txBody>
                    <a:bodyPr/>
                    <a:lstStyle/>
                    <a:p>
                      <a:endParaRPr lang="en-GB" sz="800" dirty="0"/>
                    </a:p>
                  </a:txBody>
                  <a:tcPr marL="39017" marR="39017" marT="19508" marB="19508">
                    <a:lnL>
                      <a:noFill/>
                    </a:lnL>
                  </a:tcPr>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extLst>
                  <a:ext uri="{0D108BD9-81ED-4DB2-BD59-A6C34878D82A}">
                    <a16:rowId xmlns:a16="http://schemas.microsoft.com/office/drawing/2014/main" val="10000"/>
                  </a:ext>
                </a:extLst>
              </a:tr>
              <a:tr h="175772">
                <a:tc>
                  <a:txBody>
                    <a:bodyPr/>
                    <a:lstStyle/>
                    <a:p>
                      <a:endParaRPr lang="en-GB" sz="800"/>
                    </a:p>
                  </a:txBody>
                  <a:tcPr marL="39017" marR="39017" marT="19508" marB="19508" anchor="ctr">
                    <a:lnL>
                      <a:noFill/>
                    </a:lnL>
                    <a:lnR>
                      <a:noFill/>
                    </a:lnR>
                    <a:lnT>
                      <a:noFill/>
                    </a:lnT>
                    <a:lnB>
                      <a:noFill/>
                    </a:lnB>
                  </a:tcPr>
                </a:tc>
                <a:tc>
                  <a:txBody>
                    <a:bodyPr/>
                    <a:lstStyle/>
                    <a:p>
                      <a:endParaRPr lang="en-GB" sz="800"/>
                    </a:p>
                  </a:txBody>
                  <a:tcPr marL="39017" marR="39017" marT="19508" marB="19508">
                    <a:lnL>
                      <a:noFill/>
                    </a:lnL>
                  </a:tcPr>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tc>
                  <a:txBody>
                    <a:bodyPr/>
                    <a:lstStyle/>
                    <a:p>
                      <a:endParaRPr lang="en-GB" sz="800"/>
                    </a:p>
                  </a:txBody>
                  <a:tcPr marL="39017" marR="39017" marT="19508" marB="19508"/>
                </a:tc>
                <a:extLst>
                  <a:ext uri="{0D108BD9-81ED-4DB2-BD59-A6C34878D82A}">
                    <a16:rowId xmlns:a16="http://schemas.microsoft.com/office/drawing/2014/main" val="10001"/>
                  </a:ext>
                </a:extLst>
              </a:tr>
              <a:tr h="255683">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B>
                      <a:noFill/>
                    </a:lnB>
                  </a:tcPr>
                </a:tc>
                <a:tc>
                  <a:txBody>
                    <a:bodyPr/>
                    <a:lstStyle/>
                    <a:p>
                      <a:r>
                        <a:rPr lang="en-GB" sz="800"/>
                        <a:t> </a:t>
                      </a:r>
                    </a:p>
                  </a:txBody>
                  <a:tcPr marL="0" marR="0" marT="0" marB="0" anchor="ctr">
                    <a:lnL>
                      <a:noFill/>
                    </a:lnL>
                    <a:lnR>
                      <a:noFill/>
                    </a:lnR>
                    <a:lnB>
                      <a:noFill/>
                    </a:lnB>
                  </a:tcPr>
                </a:tc>
                <a:tc>
                  <a:txBody>
                    <a:bodyPr/>
                    <a:lstStyle/>
                    <a:p>
                      <a:r>
                        <a:rPr lang="en-GB" sz="800"/>
                        <a:t>Dimension 1</a:t>
                      </a:r>
                    </a:p>
                  </a:txBody>
                  <a:tcPr marL="0" marR="0" marT="0" marB="0" anchor="ctr">
                    <a:lnL>
                      <a:noFill/>
                    </a:lnL>
                    <a:lnR>
                      <a:noFill/>
                    </a:lnR>
                    <a:lnB>
                      <a:noFill/>
                    </a:lnB>
                  </a:tcPr>
                </a:tc>
                <a:tc>
                  <a:txBody>
                    <a:bodyPr/>
                    <a:lstStyle/>
                    <a:p>
                      <a:r>
                        <a:rPr lang="en-GB" sz="800"/>
                        <a:t>Dimension 2</a:t>
                      </a:r>
                    </a:p>
                  </a:txBody>
                  <a:tcPr marL="0" marR="0" marT="0" marB="0" anchor="ctr">
                    <a:lnL>
                      <a:noFill/>
                    </a:lnL>
                    <a:lnR>
                      <a:noFill/>
                    </a:lnR>
                    <a:lnB>
                      <a:noFill/>
                    </a:lnB>
                  </a:tcPr>
                </a:tc>
                <a:tc>
                  <a:txBody>
                    <a:bodyPr/>
                    <a:lstStyle/>
                    <a:p>
                      <a:r>
                        <a:rPr lang="en-GB" sz="800"/>
                        <a:t>Dimension 3</a:t>
                      </a:r>
                    </a:p>
                  </a:txBody>
                  <a:tcPr marL="0" marR="0" marT="0" marB="0" anchor="ctr">
                    <a:lnL>
                      <a:noFill/>
                    </a:lnL>
                    <a:lnR>
                      <a:noFill/>
                    </a:lnR>
                    <a:lnB>
                      <a:noFill/>
                    </a:lnB>
                  </a:tcPr>
                </a:tc>
                <a:tc>
                  <a:txBody>
                    <a:bodyPr/>
                    <a:lstStyle/>
                    <a:p>
                      <a:r>
                        <a:rPr lang="en-GB" sz="800"/>
                        <a:t>Dimension 4</a:t>
                      </a:r>
                    </a:p>
                  </a:txBody>
                  <a:tcPr marL="0" marR="0" marT="0" marB="0" anchor="ctr">
                    <a:lnL>
                      <a:noFill/>
                    </a:lnL>
                    <a:lnR>
                      <a:noFill/>
                    </a:lnR>
                    <a:lnB>
                      <a:noFill/>
                    </a:lnB>
                  </a:tcPr>
                </a:tc>
                <a:tc>
                  <a:txBody>
                    <a:bodyPr/>
                    <a:lstStyle/>
                    <a:p>
                      <a:r>
                        <a:rPr lang="en-GB" sz="800"/>
                        <a:t>Dimension 5</a:t>
                      </a:r>
                    </a:p>
                  </a:txBody>
                  <a:tcPr marL="0" marR="0" marT="0" marB="0" anchor="ctr">
                    <a:lnL>
                      <a:noFill/>
                    </a:lnL>
                    <a:lnR>
                      <a:noFill/>
                    </a:lnR>
                    <a:lnB>
                      <a:noFill/>
                    </a:lnB>
                  </a:tcPr>
                </a:tc>
                <a:extLst>
                  <a:ext uri="{0D108BD9-81ED-4DB2-BD59-A6C34878D82A}">
                    <a16:rowId xmlns:a16="http://schemas.microsoft.com/office/drawing/2014/main" val="10002"/>
                  </a:ext>
                </a:extLst>
              </a:tr>
              <a:tr h="511366">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Average rank</a:t>
                      </a:r>
                    </a:p>
                  </a:txBody>
                  <a:tcPr marL="0" marR="0" marT="0" marB="0" anchor="ctr">
                    <a:lnL>
                      <a:noFill/>
                    </a:lnL>
                    <a:lnR>
                      <a:noFill/>
                    </a:lnR>
                    <a:lnT>
                      <a:noFill/>
                    </a:lnT>
                    <a:lnB>
                      <a:noFill/>
                    </a:lnB>
                  </a:tcPr>
                </a:tc>
                <a:tc>
                  <a:txBody>
                    <a:bodyPr/>
                    <a:lstStyle/>
                    <a:p>
                      <a:r>
                        <a:rPr lang="en-GB" sz="800"/>
                        <a:t>Material well-being</a:t>
                      </a:r>
                    </a:p>
                  </a:txBody>
                  <a:tcPr marL="0" marR="0" marT="0" marB="0" anchor="ctr">
                    <a:lnL>
                      <a:noFill/>
                    </a:lnL>
                    <a:lnR>
                      <a:noFill/>
                    </a:lnR>
                    <a:lnT>
                      <a:noFill/>
                    </a:lnT>
                    <a:lnB>
                      <a:noFill/>
                    </a:lnB>
                  </a:tcPr>
                </a:tc>
                <a:tc>
                  <a:txBody>
                    <a:bodyPr/>
                    <a:lstStyle/>
                    <a:p>
                      <a:r>
                        <a:rPr lang="en-GB" sz="800"/>
                        <a:t>Health and safety</a:t>
                      </a:r>
                    </a:p>
                  </a:txBody>
                  <a:tcPr marL="0" marR="0" marT="0" marB="0" anchor="ctr">
                    <a:lnL>
                      <a:noFill/>
                    </a:lnL>
                    <a:lnR>
                      <a:noFill/>
                    </a:lnR>
                    <a:lnT>
                      <a:noFill/>
                    </a:lnT>
                    <a:lnB>
                      <a:noFill/>
                    </a:lnB>
                  </a:tcPr>
                </a:tc>
                <a:tc>
                  <a:txBody>
                    <a:bodyPr/>
                    <a:lstStyle/>
                    <a:p>
                      <a:r>
                        <a:rPr lang="en-GB" sz="800"/>
                        <a:t>Education</a:t>
                      </a:r>
                    </a:p>
                  </a:txBody>
                  <a:tcPr marL="0" marR="0" marT="0" marB="0" anchor="ctr">
                    <a:lnL>
                      <a:noFill/>
                    </a:lnL>
                    <a:lnR>
                      <a:noFill/>
                    </a:lnR>
                    <a:lnT>
                      <a:noFill/>
                    </a:lnT>
                    <a:lnB>
                      <a:noFill/>
                    </a:lnB>
                  </a:tcPr>
                </a:tc>
                <a:tc>
                  <a:txBody>
                    <a:bodyPr/>
                    <a:lstStyle/>
                    <a:p>
                      <a:r>
                        <a:rPr lang="en-GB" sz="800"/>
                        <a:t>Behaviours and risks</a:t>
                      </a:r>
                    </a:p>
                  </a:txBody>
                  <a:tcPr marL="0" marR="0" marT="0" marB="0" anchor="ctr">
                    <a:lnL>
                      <a:noFill/>
                    </a:lnL>
                    <a:lnR>
                      <a:noFill/>
                    </a:lnR>
                    <a:lnT>
                      <a:noFill/>
                    </a:lnT>
                    <a:lnB>
                      <a:noFill/>
                    </a:lnB>
                  </a:tcPr>
                </a:tc>
                <a:tc>
                  <a:txBody>
                    <a:bodyPr/>
                    <a:lstStyle/>
                    <a:p>
                      <a:r>
                        <a:rPr lang="en-GB" sz="800"/>
                        <a:t>Housing and environment</a:t>
                      </a:r>
                    </a:p>
                  </a:txBody>
                  <a:tcPr marL="0" marR="0" marT="0" marB="0" anchor="ctr">
                    <a:lnL>
                      <a:noFill/>
                    </a:lnL>
                    <a:lnR>
                      <a:noFill/>
                    </a:lnR>
                    <a:lnT>
                      <a:noFill/>
                    </a:lnT>
                    <a:lnB>
                      <a:noFill/>
                    </a:lnB>
                  </a:tcPr>
                </a:tc>
                <a:extLst>
                  <a:ext uri="{0D108BD9-81ED-4DB2-BD59-A6C34878D82A}">
                    <a16:rowId xmlns:a16="http://schemas.microsoft.com/office/drawing/2014/main" val="10003"/>
                  </a:ext>
                </a:extLst>
              </a:tr>
              <a:tr h="383524">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(all 5 dimensions)</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extLst>
                  <a:ext uri="{0D108BD9-81ED-4DB2-BD59-A6C34878D82A}">
                    <a16:rowId xmlns:a16="http://schemas.microsoft.com/office/drawing/2014/main" val="10004"/>
                  </a:ext>
                </a:extLst>
              </a:tr>
              <a:tr h="133160">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 </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tc>
                  <a:txBody>
                    <a:bodyPr/>
                    <a:lstStyle/>
                    <a:p>
                      <a:r>
                        <a:rPr lang="en-GB" sz="800"/>
                        <a:t>(rank)</a:t>
                      </a:r>
                    </a:p>
                  </a:txBody>
                  <a:tcPr marL="0" marR="0" marT="0" marB="0" anchor="ctr">
                    <a:lnL>
                      <a:noFill/>
                    </a:lnL>
                    <a:lnR>
                      <a:noFill/>
                    </a:lnR>
                    <a:lnT>
                      <a:noFill/>
                    </a:lnT>
                    <a:lnB>
                      <a:noFill/>
                    </a:lnB>
                  </a:tcPr>
                </a:tc>
                <a:extLst>
                  <a:ext uri="{0D108BD9-81ED-4DB2-BD59-A6C34878D82A}">
                    <a16:rowId xmlns:a16="http://schemas.microsoft.com/office/drawing/2014/main" val="10005"/>
                  </a:ext>
                </a:extLst>
              </a:tr>
              <a:tr h="255683">
                <a:tc>
                  <a:txBody>
                    <a:bodyPr/>
                    <a:lstStyle/>
                    <a:p>
                      <a:r>
                        <a:rPr lang="en-GB" sz="800"/>
                        <a:t>1</a:t>
                      </a:r>
                    </a:p>
                  </a:txBody>
                  <a:tcPr marL="0" marR="0" marT="0" marB="0" anchor="ctr">
                    <a:lnL>
                      <a:noFill/>
                    </a:lnL>
                    <a:lnR>
                      <a:noFill/>
                    </a:lnR>
                    <a:lnT>
                      <a:noFill/>
                    </a:lnT>
                    <a:lnB>
                      <a:noFill/>
                    </a:lnB>
                  </a:tcPr>
                </a:tc>
                <a:tc>
                  <a:txBody>
                    <a:bodyPr/>
                    <a:lstStyle/>
                    <a:p>
                      <a:r>
                        <a:rPr lang="en-GB" sz="800"/>
                        <a:t>Netherlands</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extLst>
                  <a:ext uri="{0D108BD9-81ED-4DB2-BD59-A6C34878D82A}">
                    <a16:rowId xmlns:a16="http://schemas.microsoft.com/office/drawing/2014/main" val="10006"/>
                  </a:ext>
                </a:extLst>
              </a:tr>
              <a:tr h="133160">
                <a:tc>
                  <a:txBody>
                    <a:bodyPr/>
                    <a:lstStyle/>
                    <a:p>
                      <a:r>
                        <a:rPr lang="en-GB" sz="800"/>
                        <a:t>2</a:t>
                      </a:r>
                    </a:p>
                  </a:txBody>
                  <a:tcPr marL="0" marR="0" marT="0" marB="0" anchor="ctr">
                    <a:lnL>
                      <a:noFill/>
                    </a:lnL>
                    <a:lnR>
                      <a:noFill/>
                    </a:lnR>
                    <a:lnT>
                      <a:noFill/>
                    </a:lnT>
                    <a:lnB>
                      <a:noFill/>
                    </a:lnB>
                  </a:tcPr>
                </a:tc>
                <a:tc>
                  <a:txBody>
                    <a:bodyPr/>
                    <a:lstStyle/>
                    <a:p>
                      <a:r>
                        <a:rPr lang="en-GB" sz="800"/>
                        <a:t>Norway</a:t>
                      </a:r>
                    </a:p>
                  </a:txBody>
                  <a:tcPr marL="0" marR="0" marT="0" marB="0" anchor="ctr">
                    <a:lnL>
                      <a:noFill/>
                    </a:lnL>
                    <a:lnR>
                      <a:noFill/>
                    </a:lnR>
                    <a:lnT>
                      <a:noFill/>
                    </a:lnT>
                    <a:lnB>
                      <a:noFill/>
                    </a:lnB>
                  </a:tcPr>
                </a:tc>
                <a:tc>
                  <a:txBody>
                    <a:bodyPr/>
                    <a:lstStyle/>
                    <a:p>
                      <a:r>
                        <a:rPr lang="en-GB" sz="800"/>
                        <a:t>4.6</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extLst>
                  <a:ext uri="{0D108BD9-81ED-4DB2-BD59-A6C34878D82A}">
                    <a16:rowId xmlns:a16="http://schemas.microsoft.com/office/drawing/2014/main" val="10007"/>
                  </a:ext>
                </a:extLst>
              </a:tr>
              <a:tr h="133160">
                <a:tc>
                  <a:txBody>
                    <a:bodyPr/>
                    <a:lstStyle/>
                    <a:p>
                      <a:r>
                        <a:rPr lang="en-GB" sz="800"/>
                        <a:t>3</a:t>
                      </a:r>
                    </a:p>
                  </a:txBody>
                  <a:tcPr marL="0" marR="0" marT="0" marB="0" anchor="ctr">
                    <a:lnL>
                      <a:noFill/>
                    </a:lnL>
                    <a:lnR>
                      <a:noFill/>
                    </a:lnR>
                    <a:lnT>
                      <a:noFill/>
                    </a:lnT>
                    <a:lnB>
                      <a:noFill/>
                    </a:lnB>
                  </a:tcPr>
                </a:tc>
                <a:tc>
                  <a:txBody>
                    <a:bodyPr/>
                    <a:lstStyle/>
                    <a:p>
                      <a:r>
                        <a:rPr lang="en-GB" sz="800"/>
                        <a:t>Iceland</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extLst>
                  <a:ext uri="{0D108BD9-81ED-4DB2-BD59-A6C34878D82A}">
                    <a16:rowId xmlns:a16="http://schemas.microsoft.com/office/drawing/2014/main" val="10008"/>
                  </a:ext>
                </a:extLst>
              </a:tr>
              <a:tr h="133160">
                <a:tc>
                  <a:txBody>
                    <a:bodyPr/>
                    <a:lstStyle/>
                    <a:p>
                      <a:r>
                        <a:rPr lang="en-GB" sz="800"/>
                        <a:t>4</a:t>
                      </a:r>
                    </a:p>
                  </a:txBody>
                  <a:tcPr marL="0" marR="0" marT="0" marB="0" anchor="ctr">
                    <a:lnL>
                      <a:noFill/>
                    </a:lnL>
                    <a:lnR>
                      <a:noFill/>
                    </a:lnR>
                    <a:lnT>
                      <a:noFill/>
                    </a:lnT>
                    <a:lnB>
                      <a:noFill/>
                    </a:lnB>
                  </a:tcPr>
                </a:tc>
                <a:tc>
                  <a:txBody>
                    <a:bodyPr/>
                    <a:lstStyle/>
                    <a:p>
                      <a:r>
                        <a:rPr lang="en-GB" sz="800"/>
                        <a:t>Finland </a:t>
                      </a:r>
                    </a:p>
                  </a:txBody>
                  <a:tcPr marL="0" marR="0" marT="0" marB="0" anchor="ctr">
                    <a:lnL>
                      <a:noFill/>
                    </a:lnL>
                    <a:lnR>
                      <a:noFill/>
                    </a:lnR>
                    <a:lnT>
                      <a:noFill/>
                    </a:lnT>
                    <a:lnB>
                      <a:noFill/>
                    </a:lnB>
                  </a:tcPr>
                </a:tc>
                <a:tc>
                  <a:txBody>
                    <a:bodyPr/>
                    <a:lstStyle/>
                    <a:p>
                      <a:r>
                        <a:rPr lang="en-GB" sz="800"/>
                        <a:t>5.4</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extLst>
                  <a:ext uri="{0D108BD9-81ED-4DB2-BD59-A6C34878D82A}">
                    <a16:rowId xmlns:a16="http://schemas.microsoft.com/office/drawing/2014/main" val="10009"/>
                  </a:ext>
                </a:extLst>
              </a:tr>
              <a:tr h="133160">
                <a:tc>
                  <a:txBody>
                    <a:bodyPr/>
                    <a:lstStyle/>
                    <a:p>
                      <a:r>
                        <a:rPr lang="en-GB" sz="800"/>
                        <a:t>5</a:t>
                      </a:r>
                    </a:p>
                  </a:txBody>
                  <a:tcPr marL="0" marR="0" marT="0" marB="0" anchor="ctr">
                    <a:lnL>
                      <a:noFill/>
                    </a:lnL>
                    <a:lnR>
                      <a:noFill/>
                    </a:lnR>
                    <a:lnT>
                      <a:noFill/>
                    </a:lnT>
                    <a:lnB>
                      <a:noFill/>
                    </a:lnB>
                  </a:tcPr>
                </a:tc>
                <a:tc>
                  <a:txBody>
                    <a:bodyPr/>
                    <a:lstStyle/>
                    <a:p>
                      <a:r>
                        <a:rPr lang="en-GB" sz="800"/>
                        <a:t>Sweden</a:t>
                      </a:r>
                    </a:p>
                  </a:txBody>
                  <a:tcPr marL="0" marR="0" marT="0" marB="0" anchor="ctr">
                    <a:lnL>
                      <a:noFill/>
                    </a:lnL>
                    <a:lnR>
                      <a:noFill/>
                    </a:lnR>
                    <a:lnT>
                      <a:noFill/>
                    </a:lnT>
                    <a:lnB>
                      <a:noFill/>
                    </a:lnB>
                  </a:tcPr>
                </a:tc>
                <a:tc>
                  <a:txBody>
                    <a:bodyPr/>
                    <a:lstStyle/>
                    <a:p>
                      <a:r>
                        <a:rPr lang="en-GB" sz="800"/>
                        <a:t>6.2</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extLst>
                  <a:ext uri="{0D108BD9-81ED-4DB2-BD59-A6C34878D82A}">
                    <a16:rowId xmlns:a16="http://schemas.microsoft.com/office/drawing/2014/main" val="10010"/>
                  </a:ext>
                </a:extLst>
              </a:tr>
              <a:tr h="133160">
                <a:tc>
                  <a:txBody>
                    <a:bodyPr/>
                    <a:lstStyle/>
                    <a:p>
                      <a:r>
                        <a:rPr lang="en-GB" sz="800"/>
                        <a:t>6</a:t>
                      </a:r>
                    </a:p>
                  </a:txBody>
                  <a:tcPr marL="0" marR="0" marT="0" marB="0" anchor="ctr">
                    <a:lnL>
                      <a:noFill/>
                    </a:lnL>
                    <a:lnR>
                      <a:noFill/>
                    </a:lnR>
                    <a:lnT>
                      <a:noFill/>
                    </a:lnT>
                    <a:lnB>
                      <a:noFill/>
                    </a:lnB>
                  </a:tcPr>
                </a:tc>
                <a:tc>
                  <a:txBody>
                    <a:bodyPr/>
                    <a:lstStyle/>
                    <a:p>
                      <a:r>
                        <a:rPr lang="en-GB" sz="800"/>
                        <a:t>Germany</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3</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extLst>
                  <a:ext uri="{0D108BD9-81ED-4DB2-BD59-A6C34878D82A}">
                    <a16:rowId xmlns:a16="http://schemas.microsoft.com/office/drawing/2014/main" val="10011"/>
                  </a:ext>
                </a:extLst>
              </a:tr>
              <a:tr h="255683">
                <a:tc>
                  <a:txBody>
                    <a:bodyPr/>
                    <a:lstStyle/>
                    <a:p>
                      <a:r>
                        <a:rPr lang="en-GB" sz="800"/>
                        <a:t>7</a:t>
                      </a:r>
                    </a:p>
                  </a:txBody>
                  <a:tcPr marL="0" marR="0" marT="0" marB="0" anchor="ctr">
                    <a:lnL>
                      <a:noFill/>
                    </a:lnL>
                    <a:lnR>
                      <a:noFill/>
                    </a:lnR>
                    <a:lnT>
                      <a:noFill/>
                    </a:lnT>
                    <a:lnB>
                      <a:noFill/>
                    </a:lnB>
                  </a:tcPr>
                </a:tc>
                <a:tc>
                  <a:txBody>
                    <a:bodyPr/>
                    <a:lstStyle/>
                    <a:p>
                      <a:r>
                        <a:rPr lang="en-GB" sz="800"/>
                        <a:t>Luxembourg </a:t>
                      </a:r>
                    </a:p>
                  </a:txBody>
                  <a:tcPr marL="0" marR="0" marT="0" marB="0" anchor="ctr">
                    <a:lnL>
                      <a:noFill/>
                    </a:lnL>
                    <a:lnR>
                      <a:noFill/>
                    </a:lnR>
                    <a:lnT>
                      <a:noFill/>
                    </a:lnT>
                    <a:lnB>
                      <a:noFill/>
                    </a:lnB>
                  </a:tcPr>
                </a:tc>
                <a:tc>
                  <a:txBody>
                    <a:bodyPr/>
                    <a:lstStyle/>
                    <a:p>
                      <a:r>
                        <a:rPr lang="en-GB" sz="800"/>
                        <a:t>9.2</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4</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extLst>
                  <a:ext uri="{0D108BD9-81ED-4DB2-BD59-A6C34878D82A}">
                    <a16:rowId xmlns:a16="http://schemas.microsoft.com/office/drawing/2014/main" val="10012"/>
                  </a:ext>
                </a:extLst>
              </a:tr>
              <a:tr h="255683">
                <a:tc>
                  <a:txBody>
                    <a:bodyPr/>
                    <a:lstStyle/>
                    <a:p>
                      <a:r>
                        <a:rPr lang="en-GB" sz="800"/>
                        <a:t>8</a:t>
                      </a:r>
                    </a:p>
                  </a:txBody>
                  <a:tcPr marL="0" marR="0" marT="0" marB="0" anchor="ctr">
                    <a:lnL>
                      <a:noFill/>
                    </a:lnL>
                    <a:lnR>
                      <a:noFill/>
                    </a:lnR>
                    <a:lnT>
                      <a:noFill/>
                    </a:lnT>
                    <a:lnB>
                      <a:noFill/>
                    </a:lnB>
                  </a:tcPr>
                </a:tc>
                <a:tc>
                  <a:txBody>
                    <a:bodyPr/>
                    <a:lstStyle/>
                    <a:p>
                      <a:r>
                        <a:rPr lang="en-GB" sz="800"/>
                        <a:t>Switzerland</a:t>
                      </a:r>
                    </a:p>
                  </a:txBody>
                  <a:tcPr marL="0" marR="0" marT="0" marB="0" anchor="ctr">
                    <a:lnL>
                      <a:noFill/>
                    </a:lnL>
                    <a:lnR>
                      <a:noFill/>
                    </a:lnR>
                    <a:lnT>
                      <a:noFill/>
                    </a:lnT>
                    <a:lnB>
                      <a:noFill/>
                    </a:lnB>
                  </a:tcPr>
                </a:tc>
                <a:tc>
                  <a:txBody>
                    <a:bodyPr/>
                    <a:lstStyle/>
                    <a:p>
                      <a:r>
                        <a:rPr lang="en-GB" sz="800"/>
                        <a:t>9.6</a:t>
                      </a:r>
                    </a:p>
                  </a:txBody>
                  <a:tcPr marL="0" marR="0" marT="0" marB="0" anchor="ctr">
                    <a:lnL>
                      <a:noFill/>
                    </a:lnL>
                    <a:lnR>
                      <a:noFill/>
                    </a:lnR>
                    <a:lnT>
                      <a:noFill/>
                    </a:lnT>
                    <a:lnB>
                      <a:noFill/>
                    </a:lnB>
                  </a:tcPr>
                </a:tc>
                <a:tc>
                  <a:txBody>
                    <a:bodyPr/>
                    <a:lstStyle/>
                    <a:p>
                      <a:r>
                        <a:rPr lang="en-GB" sz="800"/>
                        <a:t>9</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11</a:t>
                      </a:r>
                    </a:p>
                  </a:txBody>
                  <a:tcPr marL="0" marR="0" marT="0" marB="0" anchor="ctr">
                    <a:lnL>
                      <a:noFill/>
                    </a:lnL>
                    <a:lnR>
                      <a:noFill/>
                    </a:lnR>
                    <a:lnT>
                      <a:noFill/>
                    </a:lnT>
                    <a:lnB>
                      <a:noFill/>
                    </a:lnB>
                  </a:tcPr>
                </a:tc>
                <a:tc>
                  <a:txBody>
                    <a:bodyPr/>
                    <a:lstStyle/>
                    <a:p>
                      <a:r>
                        <a:rPr lang="en-GB" sz="800"/>
                        <a:t>1</a:t>
                      </a:r>
                    </a:p>
                  </a:txBody>
                  <a:tcPr marL="0" marR="0" marT="0" marB="0" anchor="ctr">
                    <a:lnL>
                      <a:noFill/>
                    </a:lnL>
                    <a:lnR>
                      <a:noFill/>
                    </a:lnR>
                    <a:lnT>
                      <a:noFill/>
                    </a:lnT>
                    <a:lnB>
                      <a:noFill/>
                    </a:lnB>
                  </a:tcPr>
                </a:tc>
                <a:extLst>
                  <a:ext uri="{0D108BD9-81ED-4DB2-BD59-A6C34878D82A}">
                    <a16:rowId xmlns:a16="http://schemas.microsoft.com/office/drawing/2014/main" val="10013"/>
                  </a:ext>
                </a:extLst>
              </a:tr>
              <a:tr h="133160">
                <a:tc>
                  <a:txBody>
                    <a:bodyPr/>
                    <a:lstStyle/>
                    <a:p>
                      <a:r>
                        <a:rPr lang="en-GB" sz="800"/>
                        <a:t>9</a:t>
                      </a:r>
                    </a:p>
                  </a:txBody>
                  <a:tcPr marL="0" marR="0" marT="0" marB="0" anchor="ctr">
                    <a:lnL>
                      <a:noFill/>
                    </a:lnL>
                    <a:lnR>
                      <a:noFill/>
                    </a:lnR>
                    <a:lnT>
                      <a:noFill/>
                    </a:lnT>
                    <a:lnB>
                      <a:noFill/>
                    </a:lnB>
                  </a:tcPr>
                </a:tc>
                <a:tc>
                  <a:txBody>
                    <a:bodyPr/>
                    <a:lstStyle/>
                    <a:p>
                      <a:r>
                        <a:rPr lang="en-GB" sz="800"/>
                        <a:t>Belgium</a:t>
                      </a:r>
                    </a:p>
                  </a:txBody>
                  <a:tcPr marL="0" marR="0" marT="0" marB="0" anchor="ctr">
                    <a:lnL>
                      <a:noFill/>
                    </a:lnL>
                    <a:lnR>
                      <a:noFill/>
                    </a:lnR>
                    <a:lnT>
                      <a:noFill/>
                    </a:lnT>
                    <a:lnB>
                      <a:noFill/>
                    </a:lnB>
                  </a:tcPr>
                </a:tc>
                <a:tc>
                  <a:txBody>
                    <a:bodyPr/>
                    <a:lstStyle/>
                    <a:p>
                      <a:r>
                        <a:rPr lang="en-GB" sz="800"/>
                        <a:t>11.2</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extLst>
                  <a:ext uri="{0D108BD9-81ED-4DB2-BD59-A6C34878D82A}">
                    <a16:rowId xmlns:a16="http://schemas.microsoft.com/office/drawing/2014/main" val="10014"/>
                  </a:ext>
                </a:extLst>
              </a:tr>
              <a:tr h="133160">
                <a:tc>
                  <a:txBody>
                    <a:bodyPr/>
                    <a:lstStyle/>
                    <a:p>
                      <a:r>
                        <a:rPr lang="en-GB" sz="800"/>
                        <a:t>10</a:t>
                      </a:r>
                    </a:p>
                  </a:txBody>
                  <a:tcPr marL="0" marR="0" marT="0" marB="0" anchor="ctr">
                    <a:lnL>
                      <a:noFill/>
                    </a:lnL>
                    <a:lnR>
                      <a:noFill/>
                    </a:lnR>
                    <a:lnT>
                      <a:noFill/>
                    </a:lnT>
                    <a:lnB>
                      <a:noFill/>
                    </a:lnB>
                  </a:tcPr>
                </a:tc>
                <a:tc>
                  <a:txBody>
                    <a:bodyPr/>
                    <a:lstStyle/>
                    <a:p>
                      <a:r>
                        <a:rPr lang="en-GB" sz="800"/>
                        <a:t>Ireland</a:t>
                      </a:r>
                    </a:p>
                  </a:txBody>
                  <a:tcPr marL="0" marR="0" marT="0" marB="0" anchor="ctr">
                    <a:lnL>
                      <a:noFill/>
                    </a:lnL>
                    <a:lnR>
                      <a:noFill/>
                    </a:lnR>
                    <a:lnT>
                      <a:noFill/>
                    </a:lnT>
                    <a:lnB>
                      <a:noFill/>
                    </a:lnB>
                  </a:tcPr>
                </a:tc>
                <a:tc>
                  <a:txBody>
                    <a:bodyPr/>
                    <a:lstStyle/>
                    <a:p>
                      <a:r>
                        <a:rPr lang="en-GB" sz="800"/>
                        <a:t>11.6</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2 </a:t>
                      </a:r>
                    </a:p>
                  </a:txBody>
                  <a:tcPr marL="0" marR="0" marT="0" marB="0" anchor="ctr">
                    <a:lnL>
                      <a:noFill/>
                    </a:lnL>
                    <a:lnR>
                      <a:noFill/>
                    </a:lnR>
                    <a:lnT>
                      <a:noFill/>
                    </a:lnT>
                    <a:lnB>
                      <a:noFill/>
                    </a:lnB>
                  </a:tcPr>
                </a:tc>
                <a:extLst>
                  <a:ext uri="{0D108BD9-81ED-4DB2-BD59-A6C34878D82A}">
                    <a16:rowId xmlns:a16="http://schemas.microsoft.com/office/drawing/2014/main" val="10015"/>
                  </a:ext>
                </a:extLst>
              </a:tr>
              <a:tr h="133160">
                <a:tc>
                  <a:txBody>
                    <a:bodyPr/>
                    <a:lstStyle/>
                    <a:p>
                      <a:r>
                        <a:rPr lang="en-GB" sz="800"/>
                        <a:t>11</a:t>
                      </a:r>
                    </a:p>
                  </a:txBody>
                  <a:tcPr marL="0" marR="0" marT="0" marB="0" anchor="ctr">
                    <a:lnL>
                      <a:noFill/>
                    </a:lnL>
                    <a:lnR>
                      <a:noFill/>
                    </a:lnR>
                    <a:lnT>
                      <a:noFill/>
                    </a:lnT>
                    <a:lnB>
                      <a:noFill/>
                    </a:lnB>
                  </a:tcPr>
                </a:tc>
                <a:tc>
                  <a:txBody>
                    <a:bodyPr/>
                    <a:lstStyle/>
                    <a:p>
                      <a:r>
                        <a:rPr lang="en-GB" sz="800"/>
                        <a:t>Denmark</a:t>
                      </a:r>
                    </a:p>
                  </a:txBody>
                  <a:tcPr marL="0" marR="0" marT="0" marB="0" anchor="ctr">
                    <a:lnL>
                      <a:noFill/>
                    </a:lnL>
                    <a:lnR>
                      <a:noFill/>
                    </a:lnR>
                    <a:lnT>
                      <a:noFill/>
                    </a:lnT>
                    <a:lnB>
                      <a:noFill/>
                    </a:lnB>
                  </a:tcPr>
                </a:tc>
                <a:tc>
                  <a:txBody>
                    <a:bodyPr/>
                    <a:lstStyle/>
                    <a:p>
                      <a:r>
                        <a:rPr lang="en-GB" sz="800"/>
                        <a:t>11.8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23</a:t>
                      </a:r>
                    </a:p>
                  </a:txBody>
                  <a:tcPr marL="0" marR="0" marT="0" marB="0" anchor="ctr">
                    <a:lnL>
                      <a:noFill/>
                    </a:lnL>
                    <a:lnR>
                      <a:noFill/>
                    </a:lnR>
                    <a:lnT>
                      <a:noFill/>
                    </a:lnT>
                    <a:lnB>
                      <a:noFill/>
                    </a:lnB>
                  </a:tcPr>
                </a:tc>
                <a:tc>
                  <a:txBody>
                    <a:bodyPr/>
                    <a:lstStyle/>
                    <a:p>
                      <a:r>
                        <a:rPr lang="en-GB" sz="800"/>
                        <a:t>7</a:t>
                      </a:r>
                    </a:p>
                  </a:txBody>
                  <a:tcPr marL="0" marR="0" marT="0" marB="0" anchor="ctr">
                    <a:lnL>
                      <a:noFill/>
                    </a:lnL>
                    <a:lnR>
                      <a:noFill/>
                    </a:lnR>
                    <a:lnT>
                      <a:noFill/>
                    </a:lnT>
                    <a:lnB>
                      <a:noFill/>
                    </a:lnB>
                  </a:tcPr>
                </a:tc>
                <a:tc>
                  <a:txBody>
                    <a:bodyPr/>
                    <a:lstStyle/>
                    <a:p>
                      <a:r>
                        <a:rPr lang="en-GB" sz="800"/>
                        <a:t>2</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extLst>
                  <a:ext uri="{0D108BD9-81ED-4DB2-BD59-A6C34878D82A}">
                    <a16:rowId xmlns:a16="http://schemas.microsoft.com/office/drawing/2014/main" val="10016"/>
                  </a:ext>
                </a:extLst>
              </a:tr>
              <a:tr h="133160">
                <a:tc>
                  <a:txBody>
                    <a:bodyPr/>
                    <a:lstStyle/>
                    <a:p>
                      <a:r>
                        <a:rPr lang="en-GB" sz="800"/>
                        <a:t>12</a:t>
                      </a:r>
                    </a:p>
                  </a:txBody>
                  <a:tcPr marL="0" marR="0" marT="0" marB="0" anchor="ctr">
                    <a:lnL>
                      <a:noFill/>
                    </a:lnL>
                    <a:lnR>
                      <a:noFill/>
                    </a:lnR>
                    <a:lnT>
                      <a:noFill/>
                    </a:lnT>
                    <a:lnB>
                      <a:noFill/>
                    </a:lnB>
                  </a:tcPr>
                </a:tc>
                <a:tc>
                  <a:txBody>
                    <a:bodyPr/>
                    <a:lstStyle/>
                    <a:p>
                      <a:r>
                        <a:rPr lang="en-GB" sz="800"/>
                        <a:t>Slovenia</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6</a:t>
                      </a:r>
                    </a:p>
                  </a:txBody>
                  <a:tcPr marL="0" marR="0" marT="0" marB="0" anchor="ctr">
                    <a:lnL>
                      <a:noFill/>
                    </a:lnL>
                    <a:lnR>
                      <a:noFill/>
                    </a:lnR>
                    <a:lnT>
                      <a:noFill/>
                    </a:lnT>
                    <a:lnB>
                      <a:noFill/>
                    </a:lnB>
                  </a:tcPr>
                </a:tc>
                <a:tc>
                  <a:txBody>
                    <a:bodyPr/>
                    <a:lstStyle/>
                    <a:p>
                      <a:r>
                        <a:rPr lang="en-GB" sz="800"/>
                        <a:t>5</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20</a:t>
                      </a:r>
                    </a:p>
                  </a:txBody>
                  <a:tcPr marL="0" marR="0" marT="0" marB="0" anchor="ctr">
                    <a:lnL>
                      <a:noFill/>
                    </a:lnL>
                    <a:lnR>
                      <a:noFill/>
                    </a:lnR>
                    <a:lnT>
                      <a:noFill/>
                    </a:lnT>
                    <a:lnB>
                      <a:noFill/>
                    </a:lnB>
                  </a:tcPr>
                </a:tc>
                <a:extLst>
                  <a:ext uri="{0D108BD9-81ED-4DB2-BD59-A6C34878D82A}">
                    <a16:rowId xmlns:a16="http://schemas.microsoft.com/office/drawing/2014/main" val="10017"/>
                  </a:ext>
                </a:extLst>
              </a:tr>
              <a:tr h="133160">
                <a:tc>
                  <a:txBody>
                    <a:bodyPr/>
                    <a:lstStyle/>
                    <a:p>
                      <a:r>
                        <a:rPr lang="en-GB" sz="800"/>
                        <a:t>13</a:t>
                      </a:r>
                    </a:p>
                  </a:txBody>
                  <a:tcPr marL="0" marR="0" marT="0" marB="0" anchor="ctr">
                    <a:lnL>
                      <a:noFill/>
                    </a:lnL>
                    <a:lnR>
                      <a:noFill/>
                    </a:lnR>
                    <a:lnT>
                      <a:noFill/>
                    </a:lnT>
                    <a:lnB>
                      <a:noFill/>
                    </a:lnB>
                  </a:tcPr>
                </a:tc>
                <a:tc>
                  <a:txBody>
                    <a:bodyPr/>
                    <a:lstStyle/>
                    <a:p>
                      <a:r>
                        <a:rPr lang="en-GB" sz="800"/>
                        <a:t>France</a:t>
                      </a:r>
                    </a:p>
                  </a:txBody>
                  <a:tcPr marL="0" marR="0" marT="0" marB="0" anchor="ctr">
                    <a:lnL>
                      <a:noFill/>
                    </a:lnL>
                    <a:lnR>
                      <a:noFill/>
                    </a:lnR>
                    <a:lnT>
                      <a:noFill/>
                    </a:lnT>
                    <a:lnB>
                      <a:noFill/>
                    </a:lnB>
                  </a:tcPr>
                </a:tc>
                <a:tc>
                  <a:txBody>
                    <a:bodyPr/>
                    <a:lstStyle/>
                    <a:p>
                      <a:r>
                        <a:rPr lang="en-GB" sz="800"/>
                        <a:t>12.8</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13</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extLst>
                  <a:ext uri="{0D108BD9-81ED-4DB2-BD59-A6C34878D82A}">
                    <a16:rowId xmlns:a16="http://schemas.microsoft.com/office/drawing/2014/main" val="10018"/>
                  </a:ext>
                </a:extLst>
              </a:tr>
              <a:tr h="255683">
                <a:tc>
                  <a:txBody>
                    <a:bodyPr/>
                    <a:lstStyle/>
                    <a:p>
                      <a:r>
                        <a:rPr lang="en-GB" sz="800"/>
                        <a:t>14</a:t>
                      </a:r>
                    </a:p>
                  </a:txBody>
                  <a:tcPr marL="0" marR="0" marT="0" marB="0" anchor="ctr">
                    <a:lnL>
                      <a:noFill/>
                    </a:lnL>
                    <a:lnR>
                      <a:noFill/>
                    </a:lnR>
                    <a:lnT>
                      <a:noFill/>
                    </a:lnT>
                    <a:lnB>
                      <a:noFill/>
                    </a:lnB>
                  </a:tcPr>
                </a:tc>
                <a:tc>
                  <a:txBody>
                    <a:bodyPr/>
                    <a:lstStyle/>
                    <a:p>
                      <a:r>
                        <a:rPr lang="en-GB" sz="800"/>
                        <a:t>Czech Republic</a:t>
                      </a:r>
                    </a:p>
                  </a:txBody>
                  <a:tcPr marL="0" marR="0" marT="0" marB="0" anchor="ctr">
                    <a:lnL>
                      <a:noFill/>
                    </a:lnL>
                    <a:lnR>
                      <a:noFill/>
                    </a:lnR>
                    <a:lnT>
                      <a:noFill/>
                    </a:lnT>
                    <a:lnB>
                      <a:noFill/>
                    </a:lnB>
                  </a:tcPr>
                </a:tc>
                <a:tc>
                  <a:txBody>
                    <a:bodyPr/>
                    <a:lstStyle/>
                    <a:p>
                      <a:r>
                        <a:rPr lang="en-GB" sz="800"/>
                        <a:t>15.2</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12</a:t>
                      </a:r>
                    </a:p>
                  </a:txBody>
                  <a:tcPr marL="0" marR="0" marT="0" marB="0" anchor="ctr">
                    <a:lnL>
                      <a:noFill/>
                    </a:lnL>
                    <a:lnR>
                      <a:noFill/>
                    </a:lnR>
                    <a:lnT>
                      <a:noFill/>
                    </a:lnT>
                    <a:lnB>
                      <a:noFill/>
                    </a:lnB>
                  </a:tcPr>
                </a:tc>
                <a:tc>
                  <a:txBody>
                    <a:bodyPr/>
                    <a:lstStyle/>
                    <a:p>
                      <a:r>
                        <a:rPr lang="en-GB" sz="800"/>
                        <a:t>22</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extLst>
                  <a:ext uri="{0D108BD9-81ED-4DB2-BD59-A6C34878D82A}">
                    <a16:rowId xmlns:a16="http://schemas.microsoft.com/office/drawing/2014/main" val="10019"/>
                  </a:ext>
                </a:extLst>
              </a:tr>
              <a:tr h="133160">
                <a:tc>
                  <a:txBody>
                    <a:bodyPr/>
                    <a:lstStyle/>
                    <a:p>
                      <a:r>
                        <a:rPr lang="en-GB" sz="800"/>
                        <a:t>15</a:t>
                      </a:r>
                    </a:p>
                  </a:txBody>
                  <a:tcPr marL="0" marR="0" marT="0" marB="0" anchor="ctr">
                    <a:lnL>
                      <a:noFill/>
                    </a:lnL>
                    <a:lnR>
                      <a:noFill/>
                    </a:lnR>
                    <a:lnT>
                      <a:noFill/>
                    </a:lnT>
                    <a:lnB>
                      <a:noFill/>
                    </a:lnB>
                  </a:tcPr>
                </a:tc>
                <a:tc>
                  <a:txBody>
                    <a:bodyPr/>
                    <a:lstStyle/>
                    <a:p>
                      <a:r>
                        <a:rPr lang="en-GB" sz="800"/>
                        <a:t>Portugal</a:t>
                      </a:r>
                    </a:p>
                  </a:txBody>
                  <a:tcPr marL="0" marR="0" marT="0" marB="0" anchor="ctr">
                    <a:lnL>
                      <a:noFill/>
                    </a:lnL>
                    <a:lnR>
                      <a:noFill/>
                    </a:lnR>
                    <a:lnT>
                      <a:noFill/>
                    </a:lnT>
                    <a:lnB>
                      <a:noFill/>
                    </a:lnB>
                  </a:tcPr>
                </a:tc>
                <a:tc>
                  <a:txBody>
                    <a:bodyPr/>
                    <a:lstStyle/>
                    <a:p>
                      <a:r>
                        <a:rPr lang="en-GB" sz="800"/>
                        <a:t>15.6</a:t>
                      </a:r>
                    </a:p>
                  </a:txBody>
                  <a:tcPr marL="0" marR="0" marT="0" marB="0" anchor="ctr">
                    <a:lnL>
                      <a:noFill/>
                    </a:lnL>
                    <a:lnR>
                      <a:noFill/>
                    </a:lnR>
                    <a:lnT>
                      <a:noFill/>
                    </a:lnT>
                    <a:lnB>
                      <a:noFill/>
                    </a:lnB>
                  </a:tcPr>
                </a:tc>
                <a:tc>
                  <a:txBody>
                    <a:bodyPr/>
                    <a:lstStyle/>
                    <a:p>
                      <a:r>
                        <a:rPr lang="en-GB" sz="800"/>
                        <a:t>21</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18</a:t>
                      </a:r>
                    </a:p>
                  </a:txBody>
                  <a:tcPr marL="0" marR="0" marT="0" marB="0" anchor="ctr">
                    <a:lnL>
                      <a:noFill/>
                    </a:lnL>
                    <a:lnR>
                      <a:noFill/>
                    </a:lnR>
                    <a:lnT>
                      <a:noFill/>
                    </a:lnT>
                    <a:lnB>
                      <a:noFill/>
                    </a:lnB>
                  </a:tcPr>
                </a:tc>
                <a:tc>
                  <a:txBody>
                    <a:bodyPr/>
                    <a:lstStyle/>
                    <a:p>
                      <a:r>
                        <a:rPr lang="en-GB" sz="800"/>
                        <a:t>8</a:t>
                      </a:r>
                    </a:p>
                  </a:txBody>
                  <a:tcPr marL="0" marR="0" marT="0" marB="0" anchor="ctr">
                    <a:lnL>
                      <a:noFill/>
                    </a:lnL>
                    <a:lnR>
                      <a:noFill/>
                    </a:lnR>
                    <a:lnT>
                      <a:noFill/>
                    </a:lnT>
                    <a:lnB>
                      <a:noFill/>
                    </a:lnB>
                  </a:tcPr>
                </a:tc>
                <a:tc>
                  <a:txBody>
                    <a:bodyPr/>
                    <a:lstStyle/>
                    <a:p>
                      <a:r>
                        <a:rPr lang="en-GB" sz="800"/>
                        <a:t>17</a:t>
                      </a:r>
                    </a:p>
                  </a:txBody>
                  <a:tcPr marL="0" marR="0" marT="0" marB="0" anchor="ctr">
                    <a:lnL>
                      <a:noFill/>
                    </a:lnL>
                    <a:lnR>
                      <a:noFill/>
                    </a:lnR>
                    <a:lnT>
                      <a:noFill/>
                    </a:lnT>
                    <a:lnB>
                      <a:noFill/>
                    </a:lnB>
                  </a:tcPr>
                </a:tc>
                <a:extLst>
                  <a:ext uri="{0D108BD9-81ED-4DB2-BD59-A6C34878D82A}">
                    <a16:rowId xmlns:a16="http://schemas.microsoft.com/office/drawing/2014/main" val="10020"/>
                  </a:ext>
                </a:extLst>
              </a:tr>
              <a:tr h="255683">
                <a:tc>
                  <a:txBody>
                    <a:bodyPr/>
                    <a:lstStyle/>
                    <a:p>
                      <a:r>
                        <a:rPr lang="en-GB" sz="800"/>
                        <a:t>16</a:t>
                      </a:r>
                    </a:p>
                  </a:txBody>
                  <a:tcPr marL="0" marR="0" marT="0" marB="0" anchor="ctr">
                    <a:lnL>
                      <a:noFill/>
                    </a:lnL>
                    <a:lnR>
                      <a:noFill/>
                    </a:lnR>
                    <a:lnT>
                      <a:noFill/>
                    </a:lnT>
                    <a:lnB>
                      <a:noFill/>
                    </a:lnB>
                  </a:tcPr>
                </a:tc>
                <a:tc>
                  <a:txBody>
                    <a:bodyPr/>
                    <a:lstStyle/>
                    <a:p>
                      <a:r>
                        <a:rPr lang="en-GB" sz="800"/>
                        <a:t>United Kingdom</a:t>
                      </a:r>
                    </a:p>
                  </a:txBody>
                  <a:tcPr marL="0" marR="0" marT="0" marB="0" anchor="ctr">
                    <a:lnL>
                      <a:noFill/>
                    </a:lnL>
                    <a:lnR>
                      <a:noFill/>
                    </a:lnR>
                    <a:lnT>
                      <a:noFill/>
                    </a:lnT>
                    <a:lnB>
                      <a:noFill/>
                    </a:lnB>
                  </a:tcPr>
                </a:tc>
                <a:tc>
                  <a:txBody>
                    <a:bodyPr/>
                    <a:lstStyle/>
                    <a:p>
                      <a:r>
                        <a:rPr lang="en-GB" sz="800"/>
                        <a:t>15.8</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a:t>24</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10</a:t>
                      </a:r>
                    </a:p>
                  </a:txBody>
                  <a:tcPr marL="0" marR="0" marT="0" marB="0" anchor="ctr">
                    <a:lnL>
                      <a:noFill/>
                    </a:lnL>
                    <a:lnR>
                      <a:noFill/>
                    </a:lnR>
                    <a:lnT>
                      <a:noFill/>
                    </a:lnT>
                    <a:lnB>
                      <a:noFill/>
                    </a:lnB>
                  </a:tcPr>
                </a:tc>
                <a:extLst>
                  <a:ext uri="{0D108BD9-81ED-4DB2-BD59-A6C34878D82A}">
                    <a16:rowId xmlns:a16="http://schemas.microsoft.com/office/drawing/2014/main" val="10021"/>
                  </a:ext>
                </a:extLst>
              </a:tr>
              <a:tr h="133160">
                <a:tc>
                  <a:txBody>
                    <a:bodyPr/>
                    <a:lstStyle/>
                    <a:p>
                      <a:r>
                        <a:rPr lang="en-GB" sz="800"/>
                        <a:t>17</a:t>
                      </a:r>
                    </a:p>
                  </a:txBody>
                  <a:tcPr marL="0" marR="0" marT="0" marB="0" anchor="ctr">
                    <a:lnL>
                      <a:noFill/>
                    </a:lnL>
                    <a:lnR>
                      <a:noFill/>
                    </a:lnR>
                    <a:lnT>
                      <a:noFill/>
                    </a:lnT>
                    <a:lnB>
                      <a:noFill/>
                    </a:lnB>
                  </a:tcPr>
                </a:tc>
                <a:tc>
                  <a:txBody>
                    <a:bodyPr/>
                    <a:lstStyle/>
                    <a:p>
                      <a:r>
                        <a:rPr lang="en-GB" sz="800"/>
                        <a:t>Canada</a:t>
                      </a:r>
                    </a:p>
                  </a:txBody>
                  <a:tcPr marL="0" marR="0" marT="0" marB="0" anchor="ctr">
                    <a:lnL>
                      <a:noFill/>
                    </a:lnL>
                    <a:lnR>
                      <a:noFill/>
                    </a:lnR>
                    <a:lnT>
                      <a:noFill/>
                    </a:lnT>
                    <a:lnB>
                      <a:noFill/>
                    </a:lnB>
                  </a:tcPr>
                </a:tc>
                <a:tc>
                  <a:txBody>
                    <a:bodyPr/>
                    <a:lstStyle/>
                    <a:p>
                      <a:r>
                        <a:rPr lang="en-GB" sz="800"/>
                        <a:t>16.6</a:t>
                      </a:r>
                    </a:p>
                  </a:txBody>
                  <a:tcPr marL="0" marR="0" marT="0" marB="0" anchor="ctr">
                    <a:lnL>
                      <a:noFill/>
                    </a:lnL>
                    <a:lnR>
                      <a:noFill/>
                    </a:lnR>
                    <a:lnT>
                      <a:noFill/>
                    </a:lnT>
                    <a:lnB>
                      <a:noFill/>
                    </a:lnB>
                  </a:tcPr>
                </a:tc>
                <a:tc>
                  <a:txBody>
                    <a:bodyPr/>
                    <a:lstStyle/>
                    <a:p>
                      <a:r>
                        <a:rPr lang="en-GB" sz="800"/>
                        <a:t>15</a:t>
                      </a:r>
                    </a:p>
                  </a:txBody>
                  <a:tcPr marL="0" marR="0" marT="0" marB="0" anchor="ctr">
                    <a:lnL>
                      <a:noFill/>
                    </a:lnL>
                    <a:lnR>
                      <a:noFill/>
                    </a:lnR>
                    <a:lnT>
                      <a:noFill/>
                    </a:lnT>
                    <a:lnB>
                      <a:noFill/>
                    </a:lnB>
                  </a:tcPr>
                </a:tc>
                <a:tc>
                  <a:txBody>
                    <a:bodyPr/>
                    <a:lstStyle/>
                    <a:p>
                      <a:r>
                        <a:rPr lang="en-GB" sz="800"/>
                        <a:t>27</a:t>
                      </a:r>
                    </a:p>
                  </a:txBody>
                  <a:tcPr marL="0" marR="0" marT="0" marB="0" anchor="ctr">
                    <a:lnL>
                      <a:noFill/>
                    </a:lnL>
                    <a:lnR>
                      <a:noFill/>
                    </a:lnR>
                    <a:lnT>
                      <a:noFill/>
                    </a:lnT>
                    <a:lnB>
                      <a:noFill/>
                    </a:lnB>
                  </a:tcPr>
                </a:tc>
                <a:tc>
                  <a:txBody>
                    <a:bodyPr/>
                    <a:lstStyle/>
                    <a:p>
                      <a:r>
                        <a:rPr lang="en-GB" sz="800"/>
                        <a:t>14</a:t>
                      </a:r>
                    </a:p>
                  </a:txBody>
                  <a:tcPr marL="0" marR="0" marT="0" marB="0" anchor="ctr">
                    <a:lnL>
                      <a:noFill/>
                    </a:lnL>
                    <a:lnR>
                      <a:noFill/>
                    </a:lnR>
                    <a:lnT>
                      <a:noFill/>
                    </a:lnT>
                    <a:lnB>
                      <a:noFill/>
                    </a:lnB>
                  </a:tcPr>
                </a:tc>
                <a:tc>
                  <a:txBody>
                    <a:bodyPr/>
                    <a:lstStyle/>
                    <a:p>
                      <a:r>
                        <a:rPr lang="en-GB" sz="800"/>
                        <a:t>16</a:t>
                      </a:r>
                    </a:p>
                  </a:txBody>
                  <a:tcPr marL="0" marR="0" marT="0" marB="0" anchor="ctr">
                    <a:lnL>
                      <a:noFill/>
                    </a:lnL>
                    <a:lnR>
                      <a:noFill/>
                    </a:lnR>
                    <a:lnT>
                      <a:noFill/>
                    </a:lnT>
                    <a:lnB>
                      <a:noFill/>
                    </a:lnB>
                  </a:tcPr>
                </a:tc>
                <a:tc>
                  <a:txBody>
                    <a:bodyPr/>
                    <a:lstStyle/>
                    <a:p>
                      <a:r>
                        <a:rPr lang="en-GB" sz="800" dirty="0"/>
                        <a:t>11</a:t>
                      </a:r>
                    </a:p>
                  </a:txBody>
                  <a:tcPr marL="0" marR="0" marT="0" marB="0" anchor="ctr">
                    <a:lnL>
                      <a:noFill/>
                    </a:lnL>
                    <a:lnR>
                      <a:noFill/>
                    </a:lnR>
                    <a:lnT>
                      <a:noFill/>
                    </a:lnT>
                    <a:lnB>
                      <a:noFill/>
                    </a:lnB>
                  </a:tcPr>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35426920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subjective wellbeing?</a:t>
            </a:r>
          </a:p>
        </p:txBody>
      </p:sp>
      <p:sp>
        <p:nvSpPr>
          <p:cNvPr id="3" name="Content Placeholder 2"/>
          <p:cNvSpPr>
            <a:spLocks noGrp="1"/>
          </p:cNvSpPr>
          <p:nvPr>
            <p:ph sz="half" idx="1"/>
          </p:nvPr>
        </p:nvSpPr>
        <p:spPr>
          <a:xfrm>
            <a:off x="251520" y="1456184"/>
            <a:ext cx="4752528" cy="4997152"/>
          </a:xfrm>
        </p:spPr>
        <p:txBody>
          <a:bodyPr>
            <a:normAutofit fontScale="70000" lnSpcReduction="20000"/>
          </a:bodyPr>
          <a:lstStyle/>
          <a:p>
            <a:r>
              <a:rPr lang="en-GB" dirty="0"/>
              <a:t>Well-being is most usefully thought of as the dynamic process that gives people a sense of how their lives are going, through the interaction between their circumstances, activities and psychological resources or ‘mental capital’ </a:t>
            </a:r>
          </a:p>
          <a:p>
            <a:endParaRPr lang="en-GB" dirty="0"/>
          </a:p>
          <a:p>
            <a:r>
              <a:rPr lang="en-GB" dirty="0"/>
              <a:t>Because of this dynamic nature, high levels of well-being mean that we are more able to respond to difficult circumstances, to innovate and constructively engage with other people and the world around us. As well as representing a highly effective way of bringing about good outcomes in many different areas our lives, there is also a strong case for regarding well-being as an ultimate goal of human endeavour.</a:t>
            </a:r>
          </a:p>
          <a:p>
            <a:endParaRPr lang="en-GB" dirty="0"/>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807639" y="1988840"/>
            <a:ext cx="3726216" cy="2448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20653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Five Ways to Wellbeing</a:t>
            </a:r>
          </a:p>
        </p:txBody>
      </p:sp>
      <p:sp>
        <p:nvSpPr>
          <p:cNvPr id="6" name="Content Placeholder 5"/>
          <p:cNvSpPr>
            <a:spLocks noGrp="1"/>
          </p:cNvSpPr>
          <p:nvPr>
            <p:ph idx="1"/>
          </p:nvPr>
        </p:nvSpPr>
        <p:spPr/>
        <p:txBody>
          <a:bodyPr/>
          <a:lstStyle/>
          <a:p>
            <a:r>
              <a:rPr lang="en-GB" dirty="0"/>
              <a:t>Connect, with the world around you..</a:t>
            </a:r>
          </a:p>
          <a:p>
            <a:r>
              <a:rPr lang="en-GB" dirty="0"/>
              <a:t>Be active, go for a walk or a run..</a:t>
            </a:r>
          </a:p>
          <a:p>
            <a:r>
              <a:rPr lang="en-GB" dirty="0"/>
              <a:t>Take notice, be curious..</a:t>
            </a:r>
          </a:p>
          <a:p>
            <a:r>
              <a:rPr lang="en-GB" dirty="0"/>
              <a:t>Keep learning, try something new, rediscover something old..</a:t>
            </a:r>
          </a:p>
          <a:p>
            <a:r>
              <a:rPr lang="en-GB" dirty="0"/>
              <a:t>Give, do something nice for a friend or a stranger..</a:t>
            </a:r>
          </a:p>
          <a:p>
            <a:pPr marL="0" indent="0" algn="r">
              <a:buNone/>
            </a:pPr>
            <a:r>
              <a:rPr lang="en-GB" dirty="0"/>
              <a:t>New Economics Foundation</a:t>
            </a:r>
          </a:p>
        </p:txBody>
      </p:sp>
    </p:spTree>
    <p:extLst>
      <p:ext uri="{BB962C8B-B14F-4D97-AF65-F5344CB8AC3E}">
        <p14:creationId xmlns:p14="http://schemas.microsoft.com/office/powerpoint/2010/main" val="2717649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a:t>
            </a:r>
          </a:p>
        </p:txBody>
      </p:sp>
      <p:sp>
        <p:nvSpPr>
          <p:cNvPr id="3" name="Content Placeholder 2"/>
          <p:cNvSpPr>
            <a:spLocks noGrp="1"/>
          </p:cNvSpPr>
          <p:nvPr>
            <p:ph idx="1"/>
          </p:nvPr>
        </p:nvSpPr>
        <p:spPr/>
        <p:txBody>
          <a:bodyPr/>
          <a:lstStyle/>
          <a:p>
            <a:r>
              <a:rPr lang="en-GB" dirty="0"/>
              <a:t>In pairs or small groups for 30 minutes, take something from the five ways and develop a plan for how you will implement what you </a:t>
            </a:r>
            <a:r>
              <a:rPr lang="en-GB"/>
              <a:t>have found..</a:t>
            </a:r>
            <a:endParaRPr lang="en-GB" dirty="0"/>
          </a:p>
        </p:txBody>
      </p:sp>
    </p:spTree>
    <p:extLst>
      <p:ext uri="{BB962C8B-B14F-4D97-AF65-F5344CB8AC3E}">
        <p14:creationId xmlns:p14="http://schemas.microsoft.com/office/powerpoint/2010/main" val="36769075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Links</a:t>
            </a:r>
          </a:p>
        </p:txBody>
      </p:sp>
      <p:sp>
        <p:nvSpPr>
          <p:cNvPr id="7" name="Content Placeholder 6"/>
          <p:cNvSpPr>
            <a:spLocks noGrp="1"/>
          </p:cNvSpPr>
          <p:nvPr>
            <p:ph idx="1"/>
          </p:nvPr>
        </p:nvSpPr>
        <p:spPr/>
        <p:txBody>
          <a:bodyPr>
            <a:normAutofit fontScale="85000" lnSpcReduction="20000"/>
          </a:bodyPr>
          <a:lstStyle/>
          <a:p>
            <a:r>
              <a:rPr lang="en-GB" dirty="0">
                <a:hlinkClick r:id="rId2"/>
              </a:rPr>
              <a:t>http://www.nationalaccountsofwellbeing.org/learn/what-is-well-being.html </a:t>
            </a:r>
          </a:p>
          <a:p>
            <a:r>
              <a:rPr lang="en-GB" dirty="0">
                <a:hlinkClick r:id="rId2"/>
              </a:rPr>
              <a:t>http://www.nber.org/chapters/c5059.pdf</a:t>
            </a:r>
          </a:p>
          <a:p>
            <a:r>
              <a:rPr lang="en-GB" dirty="0">
                <a:hlinkClick r:id="rId2"/>
              </a:rPr>
              <a:t>http://www.neweconomics.org/issues/entry/well-being</a:t>
            </a:r>
          </a:p>
          <a:p>
            <a:r>
              <a:rPr lang="en-GB" dirty="0">
                <a:hlinkClick r:id="rId2"/>
              </a:rPr>
              <a:t>http://www.oecd-ilibrary.org/economics/how-s-life_9789264121164-en</a:t>
            </a:r>
            <a:r>
              <a:rPr lang="en-GB" dirty="0"/>
              <a:t> </a:t>
            </a:r>
          </a:p>
          <a:p>
            <a:r>
              <a:rPr lang="en-GB" dirty="0">
                <a:hlinkClick r:id="rId3"/>
              </a:rPr>
              <a:t>http://www.oecd.org/statistics/Pages%20from%20Guidelines%20on%20Measuring%20Subjective%20Well-being-Annexe-A.pdf</a:t>
            </a:r>
            <a:r>
              <a:rPr lang="en-GB" dirty="0"/>
              <a:t> </a:t>
            </a:r>
          </a:p>
          <a:p>
            <a:r>
              <a:rPr lang="en-GB" dirty="0">
                <a:hlinkClick r:id="rId4"/>
              </a:rPr>
              <a:t>http://www.unicef-irc.org/Report-Card-11/</a:t>
            </a:r>
            <a:r>
              <a:rPr lang="en-GB" dirty="0"/>
              <a:t> </a:t>
            </a:r>
          </a:p>
        </p:txBody>
      </p:sp>
    </p:spTree>
    <p:extLst>
      <p:ext uri="{BB962C8B-B14F-4D97-AF65-F5344CB8AC3E}">
        <p14:creationId xmlns:p14="http://schemas.microsoft.com/office/powerpoint/2010/main" val="1923808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847</TotalTime>
  <Words>1622</Words>
  <Application>Microsoft Office PowerPoint</Application>
  <PresentationFormat>On-screen Show (4:3)</PresentationFormat>
  <Paragraphs>293</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What is wellbeing?</vt:lpstr>
      <vt:lpstr>Ideas</vt:lpstr>
      <vt:lpstr>Some Philosophy</vt:lpstr>
      <vt:lpstr>Wellbeing </vt:lpstr>
      <vt:lpstr>Who has good wellbeing?</vt:lpstr>
      <vt:lpstr>Who has poorer wellbeing?</vt:lpstr>
      <vt:lpstr>Some facts about wellbeing</vt:lpstr>
      <vt:lpstr>Cantril’s Ladder</vt:lpstr>
      <vt:lpstr>Aristotle and ‘the good’</vt:lpstr>
      <vt:lpstr>Linking wealth and wellbeing</vt:lpstr>
      <vt:lpstr>Early thinkers</vt:lpstr>
      <vt:lpstr>Amartya Sen</vt:lpstr>
      <vt:lpstr>Britain in the 21st Century</vt:lpstr>
      <vt:lpstr>The Story of Stuff</vt:lpstr>
      <vt:lpstr>Another way of measuring</vt:lpstr>
      <vt:lpstr>So, what is subjective wellbeing?</vt:lpstr>
      <vt:lpstr>Five Ways to Wellbeing</vt:lpstr>
      <vt:lpstr>Implications</vt:lpstr>
      <vt:lpstr>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wellbeing?</dc:title>
  <dc:creator>Administrator</dc:creator>
  <cp:lastModifiedBy>Darrel Williams</cp:lastModifiedBy>
  <cp:revision>20</cp:revision>
  <dcterms:created xsi:type="dcterms:W3CDTF">2015-02-07T07:51:03Z</dcterms:created>
  <dcterms:modified xsi:type="dcterms:W3CDTF">2022-02-01T21:35:09Z</dcterms:modified>
</cp:coreProperties>
</file>