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8" r:id="rId3"/>
    <p:sldId id="261" r:id="rId4"/>
    <p:sldId id="263" r:id="rId5"/>
    <p:sldId id="262" r:id="rId6"/>
    <p:sldId id="259" r:id="rId7"/>
    <p:sldId id="260" r:id="rId8"/>
    <p:sldId id="25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48A3407-FF70-7B4E-9580-ED1D55ADD2A1}"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1622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spTree>
    <p:extLst>
      <p:ext uri="{BB962C8B-B14F-4D97-AF65-F5344CB8AC3E}">
        <p14:creationId xmlns:p14="http://schemas.microsoft.com/office/powerpoint/2010/main" val="868591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2999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88DF442-2E8E-CE4A-AC9C-8477D95E810E}" type="datetimeFigureOut">
              <a:rPr lang="en-US" smtClean="0"/>
              <a:t>9/25/21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A3407-FF70-7B4E-9580-ED1D55ADD2A1}" type="slidenum">
              <a:rPr lang="en-US" smtClean="0"/>
              <a:t>‹#›</a:t>
            </a:fld>
            <a:endParaRPr lang="en-US"/>
          </a:p>
        </p:txBody>
      </p:sp>
    </p:spTree>
    <p:extLst>
      <p:ext uri="{BB962C8B-B14F-4D97-AF65-F5344CB8AC3E}">
        <p14:creationId xmlns:p14="http://schemas.microsoft.com/office/powerpoint/2010/main" val="2470902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88DF442-2E8E-CE4A-AC9C-8477D95E810E}" type="datetimeFigureOut">
              <a:rPr lang="en-US" smtClean="0"/>
              <a:t>9/25/21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8A3407-FF70-7B4E-9580-ED1D55ADD2A1}"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4833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88DF442-2E8E-CE4A-AC9C-8477D95E810E}" type="datetimeFigureOut">
              <a:rPr lang="en-US" smtClean="0"/>
              <a:t>9/25/21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8A3407-FF70-7B4E-9580-ED1D55ADD2A1}"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7517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8DF442-2E8E-CE4A-AC9C-8477D95E810E}" type="datetimeFigureOut">
              <a:rPr lang="en-US" smtClean="0"/>
              <a:t>9/25/21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8A3407-FF70-7B4E-9580-ED1D55ADD2A1}" type="slidenum">
              <a:rPr lang="en-US" smtClean="0"/>
              <a:t>‹#›</a:t>
            </a:fld>
            <a:endParaRPr lang="en-US"/>
          </a:p>
        </p:txBody>
      </p:sp>
    </p:spTree>
    <p:extLst>
      <p:ext uri="{BB962C8B-B14F-4D97-AF65-F5344CB8AC3E}">
        <p14:creationId xmlns:p14="http://schemas.microsoft.com/office/powerpoint/2010/main" val="329635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88DF442-2E8E-CE4A-AC9C-8477D95E810E}" type="datetimeFigureOut">
              <a:rPr lang="en-US" smtClean="0"/>
              <a:t>9/25/21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A3407-FF70-7B4E-9580-ED1D55ADD2A1}"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7555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88DF442-2E8E-CE4A-AC9C-8477D95E810E}" type="datetimeFigureOut">
              <a:rPr lang="en-US" smtClean="0"/>
              <a:t>9/25/21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A3407-FF70-7B4E-9580-ED1D55ADD2A1}" type="slidenum">
              <a:rPr lang="en-US" smtClean="0"/>
              <a:t>‹#›</a:t>
            </a:fld>
            <a:endParaRPr lang="en-US"/>
          </a:p>
        </p:txBody>
      </p:sp>
    </p:spTree>
    <p:extLst>
      <p:ext uri="{BB962C8B-B14F-4D97-AF65-F5344CB8AC3E}">
        <p14:creationId xmlns:p14="http://schemas.microsoft.com/office/powerpoint/2010/main" val="242129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88DF442-2E8E-CE4A-AC9C-8477D95E810E}" type="datetimeFigureOut">
              <a:rPr lang="en-US" smtClean="0"/>
              <a:t>9/25/21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8A3407-FF70-7B4E-9580-ED1D55ADD2A1}" type="slidenum">
              <a:rPr lang="en-US" smtClean="0"/>
              <a:t>‹#›</a:t>
            </a:fld>
            <a:endParaRPr lang="en-US"/>
          </a:p>
        </p:txBody>
      </p:sp>
    </p:spTree>
    <p:extLst>
      <p:ext uri="{BB962C8B-B14F-4D97-AF65-F5344CB8AC3E}">
        <p14:creationId xmlns:p14="http://schemas.microsoft.com/office/powerpoint/2010/main" val="2634132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61398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7011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spTree>
    <p:extLst>
      <p:ext uri="{BB962C8B-B14F-4D97-AF65-F5344CB8AC3E}">
        <p14:creationId xmlns:p14="http://schemas.microsoft.com/office/powerpoint/2010/main" val="422701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7234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7594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5599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8DF442-2E8E-CE4A-AC9C-8477D95E810E}" type="datetimeFigureOut">
              <a:rPr lang="en-US" smtClean="0"/>
              <a:t>9/25/21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8A3407-FF70-7B4E-9580-ED1D55ADD2A1}"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1179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8DF442-2E8E-CE4A-AC9C-8477D95E810E}" type="datetimeFigureOut">
              <a:rPr lang="en-US" smtClean="0"/>
              <a:t>9/25/21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8A3407-FF70-7B4E-9580-ED1D55ADD2A1}" type="slidenum">
              <a:rPr lang="en-US" smtClean="0"/>
              <a:t>‹#›</a:t>
            </a:fld>
            <a:endParaRPr lang="en-US"/>
          </a:p>
        </p:txBody>
      </p:sp>
    </p:spTree>
    <p:extLst>
      <p:ext uri="{BB962C8B-B14F-4D97-AF65-F5344CB8AC3E}">
        <p14:creationId xmlns:p14="http://schemas.microsoft.com/office/powerpoint/2010/main" val="7116383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FCD8-5F33-2147-92A5-5FF6EC9A170E}"/>
              </a:ext>
            </a:extLst>
          </p:cNvPr>
          <p:cNvSpPr>
            <a:spLocks noGrp="1"/>
          </p:cNvSpPr>
          <p:nvPr>
            <p:ph type="ctrTitle"/>
          </p:nvPr>
        </p:nvSpPr>
        <p:spPr/>
        <p:txBody>
          <a:bodyPr>
            <a:noAutofit/>
          </a:bodyPr>
          <a:lstStyle/>
          <a:p>
            <a:r>
              <a:rPr lang="en-US" altLang="zh-CN" sz="4000" dirty="0"/>
              <a:t>HPHP4018</a:t>
            </a:r>
            <a:r>
              <a:rPr lang="zh-CN" altLang="en-US" sz="4000" dirty="0"/>
              <a:t> </a:t>
            </a:r>
            <a:br>
              <a:rPr lang="en-GB" altLang="zh-CN" sz="4000" dirty="0"/>
            </a:br>
            <a:r>
              <a:rPr lang="en-US" altLang="zh-CN" sz="4000" dirty="0"/>
              <a:t>Exploring</a:t>
            </a:r>
            <a:r>
              <a:rPr lang="zh-CN" altLang="en-US" sz="4000" dirty="0"/>
              <a:t> </a:t>
            </a:r>
            <a:r>
              <a:rPr lang="en-US" altLang="zh-CN" sz="4000" dirty="0"/>
              <a:t>the</a:t>
            </a:r>
            <a:r>
              <a:rPr lang="zh-CN" altLang="en-US" sz="4000" dirty="0"/>
              <a:t> </a:t>
            </a:r>
            <a:r>
              <a:rPr lang="en-US" altLang="zh-CN" sz="4000" dirty="0"/>
              <a:t>Humanities</a:t>
            </a:r>
            <a:r>
              <a:rPr lang="zh-CN" altLang="en-US" sz="4000" dirty="0"/>
              <a:t> </a:t>
            </a:r>
            <a:br>
              <a:rPr lang="en-GB" altLang="zh-CN" sz="4000" dirty="0"/>
            </a:br>
            <a:r>
              <a:rPr lang="en-US" altLang="zh-CN" sz="4000" dirty="0"/>
              <a:t>---</a:t>
            </a:r>
            <a:r>
              <a:rPr lang="zh-CN" altLang="en-US" sz="4000" dirty="0"/>
              <a:t> </a:t>
            </a:r>
            <a:r>
              <a:rPr lang="en-US" altLang="zh-CN" sz="2800" dirty="0"/>
              <a:t>An</a:t>
            </a:r>
            <a:r>
              <a:rPr lang="zh-CN" altLang="en-US" sz="2800" dirty="0"/>
              <a:t> </a:t>
            </a:r>
            <a:r>
              <a:rPr lang="en-US" altLang="zh-CN" sz="2800" dirty="0"/>
              <a:t>Introduction</a:t>
            </a:r>
            <a:r>
              <a:rPr lang="zh-CN" altLang="en-US" sz="2800" dirty="0"/>
              <a:t> </a:t>
            </a:r>
            <a:r>
              <a:rPr lang="en-US" altLang="zh-CN" sz="2800" dirty="0"/>
              <a:t>to</a:t>
            </a:r>
            <a:r>
              <a:rPr lang="zh-CN" altLang="en-US" sz="2800" dirty="0"/>
              <a:t> </a:t>
            </a:r>
            <a:r>
              <a:rPr lang="en-US" altLang="zh-CN" sz="2800" dirty="0"/>
              <a:t>Chinese</a:t>
            </a:r>
            <a:r>
              <a:rPr lang="zh-CN" altLang="en-US" sz="2800" dirty="0"/>
              <a:t> </a:t>
            </a:r>
            <a:r>
              <a:rPr lang="en-US" altLang="zh-CN" sz="2800" dirty="0"/>
              <a:t>Studies</a:t>
            </a:r>
            <a:endParaRPr lang="en-US" sz="4000" dirty="0"/>
          </a:p>
        </p:txBody>
      </p:sp>
      <p:sp>
        <p:nvSpPr>
          <p:cNvPr id="3" name="Subtitle 2">
            <a:extLst>
              <a:ext uri="{FF2B5EF4-FFF2-40B4-BE49-F238E27FC236}">
                <a16:creationId xmlns:a16="http://schemas.microsoft.com/office/drawing/2014/main" id="{F7B7551C-5C0D-D446-84B8-41A063814EA6}"/>
              </a:ext>
            </a:extLst>
          </p:cNvPr>
          <p:cNvSpPr>
            <a:spLocks noGrp="1"/>
          </p:cNvSpPr>
          <p:nvPr>
            <p:ph type="subTitle" idx="1"/>
          </p:nvPr>
        </p:nvSpPr>
        <p:spPr/>
        <p:txBody>
          <a:bodyPr/>
          <a:lstStyle/>
          <a:p>
            <a:r>
              <a:rPr lang="en-US" altLang="zh-CN" dirty="0" err="1"/>
              <a:t>Yiying</a:t>
            </a:r>
            <a:r>
              <a:rPr lang="zh-CN" altLang="en-US" dirty="0"/>
              <a:t> </a:t>
            </a:r>
            <a:r>
              <a:rPr lang="en-US" altLang="zh-CN" dirty="0"/>
              <a:t>Jiao</a:t>
            </a:r>
          </a:p>
          <a:p>
            <a:r>
              <a:rPr lang="en-US" altLang="zh-CN" dirty="0"/>
              <a:t>Lecturer</a:t>
            </a:r>
            <a:r>
              <a:rPr lang="zh-CN" altLang="en-US" dirty="0"/>
              <a:t> </a:t>
            </a:r>
            <a:r>
              <a:rPr lang="en-US" altLang="zh-CN" dirty="0"/>
              <a:t>in</a:t>
            </a:r>
            <a:r>
              <a:rPr lang="zh-CN" altLang="en-US" dirty="0"/>
              <a:t> </a:t>
            </a:r>
            <a:r>
              <a:rPr lang="en-US" altLang="zh-CN" dirty="0"/>
              <a:t>Chinese</a:t>
            </a:r>
            <a:r>
              <a:rPr lang="zh-CN" altLang="en-US" dirty="0"/>
              <a:t> </a:t>
            </a:r>
            <a:r>
              <a:rPr lang="en-US" altLang="zh-CN" dirty="0"/>
              <a:t>Studies</a:t>
            </a:r>
            <a:endParaRPr lang="en-US" dirty="0"/>
          </a:p>
        </p:txBody>
      </p:sp>
    </p:spTree>
    <p:extLst>
      <p:ext uri="{BB962C8B-B14F-4D97-AF65-F5344CB8AC3E}">
        <p14:creationId xmlns:p14="http://schemas.microsoft.com/office/powerpoint/2010/main" val="626961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61A6-0312-1C46-B9D1-00686CBF6189}"/>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Chinese</a:t>
            </a:r>
            <a:r>
              <a:rPr lang="zh-CN" altLang="en-US" dirty="0"/>
              <a:t> </a:t>
            </a:r>
            <a:r>
              <a:rPr lang="en-US" altLang="zh-CN" dirty="0"/>
              <a:t>Studies?</a:t>
            </a:r>
            <a:endParaRPr lang="en-US" dirty="0"/>
          </a:p>
        </p:txBody>
      </p:sp>
      <p:sp>
        <p:nvSpPr>
          <p:cNvPr id="3" name="Content Placeholder 2">
            <a:extLst>
              <a:ext uri="{FF2B5EF4-FFF2-40B4-BE49-F238E27FC236}">
                <a16:creationId xmlns:a16="http://schemas.microsoft.com/office/drawing/2014/main" id="{5A562837-5046-A941-B814-8474C858E2C8}"/>
              </a:ext>
            </a:extLst>
          </p:cNvPr>
          <p:cNvSpPr>
            <a:spLocks noGrp="1"/>
          </p:cNvSpPr>
          <p:nvPr>
            <p:ph idx="1"/>
          </p:nvPr>
        </p:nvSpPr>
        <p:spPr/>
        <p:txBody>
          <a:bodyPr/>
          <a:lstStyle/>
          <a:p>
            <a:pPr marL="0" indent="0">
              <a:buNone/>
            </a:pPr>
            <a:r>
              <a:rPr lang="en-US" altLang="zh-CN" dirty="0"/>
              <a:t>General</a:t>
            </a:r>
            <a:r>
              <a:rPr lang="zh-CN" altLang="en-US" dirty="0"/>
              <a:t> </a:t>
            </a:r>
            <a:r>
              <a:rPr lang="en-US" altLang="zh-CN" dirty="0"/>
              <a:t>understanding:</a:t>
            </a:r>
            <a:r>
              <a:rPr lang="zh-CN" altLang="en-US" dirty="0"/>
              <a:t> </a:t>
            </a:r>
            <a:r>
              <a:rPr lang="en-US" altLang="zh-CN" dirty="0"/>
              <a:t>a</a:t>
            </a:r>
            <a:r>
              <a:rPr lang="zh-CN" altLang="en-US" dirty="0"/>
              <a:t> </a:t>
            </a:r>
            <a:r>
              <a:rPr lang="en-US" altLang="zh-CN" dirty="0"/>
              <a:t>study</a:t>
            </a:r>
            <a:r>
              <a:rPr lang="zh-CN" altLang="en-US" dirty="0"/>
              <a:t> </a:t>
            </a:r>
            <a:r>
              <a:rPr lang="en-US" altLang="zh-CN" dirty="0"/>
              <a:t>of</a:t>
            </a:r>
            <a:r>
              <a:rPr lang="zh-CN" altLang="en-US" dirty="0"/>
              <a:t> </a:t>
            </a:r>
            <a:r>
              <a:rPr lang="en-US" altLang="zh-CN" dirty="0"/>
              <a:t>China.</a:t>
            </a:r>
          </a:p>
          <a:p>
            <a:pPr marL="0" indent="0">
              <a:buNone/>
            </a:pPr>
            <a:r>
              <a:rPr lang="en-US" altLang="zh-CN" dirty="0"/>
              <a:t>Other</a:t>
            </a:r>
            <a:r>
              <a:rPr lang="zh-CN" altLang="en-US" dirty="0"/>
              <a:t> </a:t>
            </a:r>
            <a:r>
              <a:rPr lang="en-US" altLang="zh-CN" dirty="0"/>
              <a:t>names:</a:t>
            </a:r>
          </a:p>
          <a:p>
            <a:r>
              <a:rPr lang="en-US" altLang="zh-CN" dirty="0"/>
              <a:t>China</a:t>
            </a:r>
            <a:r>
              <a:rPr lang="zh-CN" altLang="en-US" dirty="0"/>
              <a:t> </a:t>
            </a:r>
            <a:r>
              <a:rPr lang="en-US" altLang="zh-CN" dirty="0"/>
              <a:t>Studies</a:t>
            </a:r>
          </a:p>
          <a:p>
            <a:r>
              <a:rPr lang="en-US" altLang="zh-CN" dirty="0"/>
              <a:t>Sinology</a:t>
            </a:r>
            <a:r>
              <a:rPr lang="zh-CN" altLang="en-US" dirty="0"/>
              <a:t> </a:t>
            </a:r>
            <a:r>
              <a:rPr lang="en-US" altLang="zh-CN" dirty="0"/>
              <a:t>(Eastern</a:t>
            </a:r>
            <a:r>
              <a:rPr lang="zh-CN" altLang="en-US" dirty="0"/>
              <a:t> </a:t>
            </a:r>
            <a:r>
              <a:rPr lang="en-US" altLang="zh-CN" dirty="0"/>
              <a:t>and</a:t>
            </a:r>
            <a:r>
              <a:rPr lang="zh-CN" altLang="en-US" dirty="0"/>
              <a:t> </a:t>
            </a:r>
            <a:r>
              <a:rPr lang="en-US" altLang="zh-CN" dirty="0"/>
              <a:t>Western)</a:t>
            </a:r>
          </a:p>
          <a:p>
            <a:r>
              <a:rPr lang="en-US" altLang="zh-CN" dirty="0"/>
              <a:t>Han</a:t>
            </a:r>
            <a:r>
              <a:rPr lang="zh-CN" altLang="en-US" dirty="0"/>
              <a:t> </a:t>
            </a:r>
            <a:r>
              <a:rPr lang="en-US" altLang="zh-CN" dirty="0"/>
              <a:t>Studies</a:t>
            </a:r>
            <a:r>
              <a:rPr lang="zh-CN" altLang="en-US" dirty="0"/>
              <a:t> </a:t>
            </a:r>
            <a:r>
              <a:rPr lang="en-US" altLang="zh-CN" dirty="0"/>
              <a:t>(</a:t>
            </a:r>
            <a:r>
              <a:rPr lang="zh-CN" altLang="en-US" dirty="0"/>
              <a:t>汉学</a:t>
            </a:r>
            <a:r>
              <a:rPr lang="en-US" altLang="zh-CN" dirty="0"/>
              <a:t>,</a:t>
            </a:r>
            <a:r>
              <a:rPr lang="zh-CN" altLang="en-US" dirty="0"/>
              <a:t> </a:t>
            </a:r>
            <a:r>
              <a:rPr lang="en-US" altLang="zh-CN" dirty="0"/>
              <a:t>Easter</a:t>
            </a:r>
            <a:r>
              <a:rPr lang="zh-CN" altLang="en-US" dirty="0"/>
              <a:t> </a:t>
            </a:r>
            <a:r>
              <a:rPr lang="en-US" altLang="zh-CN" dirty="0"/>
              <a:t>Sinology)</a:t>
            </a:r>
          </a:p>
          <a:p>
            <a:r>
              <a:rPr lang="en-US" altLang="zh-CN" dirty="0"/>
              <a:t>National</a:t>
            </a:r>
            <a:r>
              <a:rPr lang="zh-CN" altLang="en-US" dirty="0"/>
              <a:t> </a:t>
            </a:r>
            <a:r>
              <a:rPr lang="en-US" altLang="zh-CN" dirty="0"/>
              <a:t>Studies</a:t>
            </a:r>
            <a:r>
              <a:rPr lang="zh-CN" altLang="en-US" dirty="0"/>
              <a:t> </a:t>
            </a:r>
            <a:r>
              <a:rPr lang="en-US" altLang="zh-CN" dirty="0"/>
              <a:t>(</a:t>
            </a:r>
            <a:r>
              <a:rPr lang="zh-CN" altLang="en-US" dirty="0"/>
              <a:t>国学</a:t>
            </a:r>
            <a:r>
              <a:rPr lang="en-US" altLang="zh-CN" dirty="0"/>
              <a:t>,</a:t>
            </a:r>
            <a:r>
              <a:rPr lang="zh-CN" altLang="en-US" dirty="0"/>
              <a:t> </a:t>
            </a:r>
            <a:r>
              <a:rPr lang="en-US" altLang="zh-CN" dirty="0"/>
              <a:t>Easter</a:t>
            </a:r>
            <a:r>
              <a:rPr lang="zh-CN" altLang="en-US" dirty="0"/>
              <a:t> </a:t>
            </a:r>
            <a:r>
              <a:rPr lang="en-US" altLang="zh-CN" dirty="0"/>
              <a:t>Sinology)</a:t>
            </a:r>
          </a:p>
        </p:txBody>
      </p:sp>
    </p:spTree>
    <p:extLst>
      <p:ext uri="{BB962C8B-B14F-4D97-AF65-F5344CB8AC3E}">
        <p14:creationId xmlns:p14="http://schemas.microsoft.com/office/powerpoint/2010/main" val="162919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3975-7D76-CC4C-93EC-BB447459FFBC}"/>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Chinese</a:t>
            </a:r>
            <a:r>
              <a:rPr lang="zh-CN" altLang="en-US" dirty="0"/>
              <a:t> </a:t>
            </a:r>
            <a:r>
              <a:rPr lang="en-US" altLang="zh-CN" dirty="0"/>
              <a:t>Studies?</a:t>
            </a:r>
            <a:endParaRPr lang="en-US" dirty="0"/>
          </a:p>
        </p:txBody>
      </p:sp>
      <p:sp>
        <p:nvSpPr>
          <p:cNvPr id="3" name="Content Placeholder 2">
            <a:extLst>
              <a:ext uri="{FF2B5EF4-FFF2-40B4-BE49-F238E27FC236}">
                <a16:creationId xmlns:a16="http://schemas.microsoft.com/office/drawing/2014/main" id="{F3C4B140-8D15-9A49-A74E-3B1EF4A1F502}"/>
              </a:ext>
            </a:extLst>
          </p:cNvPr>
          <p:cNvSpPr>
            <a:spLocks noGrp="1"/>
          </p:cNvSpPr>
          <p:nvPr>
            <p:ph idx="1"/>
          </p:nvPr>
        </p:nvSpPr>
        <p:spPr/>
        <p:txBody>
          <a:bodyPr/>
          <a:lstStyle/>
          <a:p>
            <a:pPr marL="0" indent="0">
              <a:buNone/>
            </a:pPr>
            <a:r>
              <a:rPr lang="en-US" u="sng" dirty="0"/>
              <a:t>One</a:t>
            </a:r>
            <a:r>
              <a:rPr lang="zh-CN" altLang="en-US" u="sng" dirty="0"/>
              <a:t> </a:t>
            </a:r>
            <a:r>
              <a:rPr lang="en-US" altLang="zh-CN" u="sng" dirty="0"/>
              <a:t>definition:</a:t>
            </a:r>
            <a:endParaRPr lang="en-US" u="sng" dirty="0"/>
          </a:p>
          <a:p>
            <a:pPr marL="0" indent="0">
              <a:buNone/>
            </a:pPr>
            <a:r>
              <a:rPr lang="en-US" dirty="0"/>
              <a:t>Sinology</a:t>
            </a:r>
            <a:r>
              <a:rPr lang="zh-CN" altLang="en-US" dirty="0"/>
              <a:t> </a:t>
            </a:r>
            <a:r>
              <a:rPr lang="en-US" altLang="zh-CN" dirty="0"/>
              <a:t>is</a:t>
            </a:r>
            <a:r>
              <a:rPr lang="zh-CN" altLang="en-US" dirty="0"/>
              <a:t> </a:t>
            </a:r>
            <a:r>
              <a:rPr lang="en-US" altLang="zh-CN" dirty="0"/>
              <a:t>the</a:t>
            </a:r>
            <a:r>
              <a:rPr lang="zh-CN" altLang="en-US" dirty="0"/>
              <a:t> </a:t>
            </a:r>
            <a:r>
              <a:rPr lang="en-US" altLang="zh-CN" dirty="0"/>
              <a:t>discipline</a:t>
            </a:r>
            <a:r>
              <a:rPr lang="zh-CN" altLang="en-US" dirty="0"/>
              <a:t> </a:t>
            </a:r>
            <a:r>
              <a:rPr lang="en-US" altLang="zh-CN" dirty="0"/>
              <a:t>on</a:t>
            </a:r>
            <a:r>
              <a:rPr lang="zh-CN" altLang="en-US" dirty="0"/>
              <a:t> </a:t>
            </a:r>
            <a:r>
              <a:rPr lang="en-US" altLang="zh-CN" dirty="0"/>
              <a:t>studying</a:t>
            </a:r>
            <a:r>
              <a:rPr lang="zh-CN" altLang="en-US" dirty="0"/>
              <a:t> </a:t>
            </a:r>
            <a:r>
              <a:rPr lang="en-US" altLang="zh-CN" dirty="0"/>
              <a:t>all</a:t>
            </a:r>
            <a:r>
              <a:rPr lang="zh-CN" altLang="en-US" dirty="0"/>
              <a:t> </a:t>
            </a:r>
            <a:r>
              <a:rPr lang="en-US" altLang="zh-CN" dirty="0"/>
              <a:t>different</a:t>
            </a:r>
            <a:r>
              <a:rPr lang="zh-CN" altLang="en-US" dirty="0"/>
              <a:t> </a:t>
            </a:r>
            <a:r>
              <a:rPr lang="en-US" altLang="zh-CN" dirty="0"/>
              <a:t>aspects</a:t>
            </a:r>
            <a:r>
              <a:rPr lang="zh-CN" altLang="en-US" dirty="0"/>
              <a:t> </a:t>
            </a:r>
            <a:r>
              <a:rPr lang="en-US" altLang="zh-CN" dirty="0"/>
              <a:t>of</a:t>
            </a:r>
            <a:r>
              <a:rPr lang="zh-CN" altLang="en-US" dirty="0"/>
              <a:t> </a:t>
            </a:r>
            <a:r>
              <a:rPr lang="en-US" altLang="zh-CN" dirty="0"/>
              <a:t>China</a:t>
            </a:r>
            <a:r>
              <a:rPr lang="zh-CN" altLang="en-US" dirty="0"/>
              <a:t> </a:t>
            </a:r>
            <a:r>
              <a:rPr lang="en-US" altLang="zh-CN" dirty="0"/>
              <a:t>by</a:t>
            </a:r>
            <a:r>
              <a:rPr lang="zh-CN" altLang="en-US" dirty="0"/>
              <a:t> </a:t>
            </a:r>
            <a:r>
              <a:rPr lang="en-US" altLang="zh-CN" dirty="0"/>
              <a:t>non-China</a:t>
            </a:r>
            <a:r>
              <a:rPr lang="zh-CN" altLang="en-US" dirty="0"/>
              <a:t> </a:t>
            </a:r>
            <a:r>
              <a:rPr lang="en-US" altLang="zh-CN" dirty="0"/>
              <a:t>based</a:t>
            </a:r>
            <a:r>
              <a:rPr lang="zh-CN" altLang="en-US" dirty="0"/>
              <a:t> </a:t>
            </a:r>
            <a:r>
              <a:rPr lang="en-US" altLang="zh-CN" dirty="0"/>
              <a:t>scholars,</a:t>
            </a:r>
            <a:r>
              <a:rPr lang="zh-CN" altLang="en-US" dirty="0"/>
              <a:t> </a:t>
            </a:r>
            <a:r>
              <a:rPr lang="en-US" altLang="zh-CN" dirty="0"/>
              <a:t>these</a:t>
            </a:r>
            <a:r>
              <a:rPr lang="zh-CN" altLang="en-US" dirty="0"/>
              <a:t> </a:t>
            </a:r>
            <a:r>
              <a:rPr lang="en-US" altLang="zh-CN" dirty="0"/>
              <a:t>aspects</a:t>
            </a:r>
            <a:r>
              <a:rPr lang="zh-CN" altLang="en-US" dirty="0"/>
              <a:t> </a:t>
            </a:r>
            <a:r>
              <a:rPr lang="en-US" altLang="zh-CN" dirty="0"/>
              <a:t>include:</a:t>
            </a:r>
            <a:r>
              <a:rPr lang="zh-CN" altLang="en-US" dirty="0"/>
              <a:t> </a:t>
            </a:r>
            <a:r>
              <a:rPr lang="en-US" altLang="zh-CN" dirty="0"/>
              <a:t>Chinese</a:t>
            </a:r>
            <a:r>
              <a:rPr lang="zh-CN" altLang="en-US" dirty="0"/>
              <a:t> </a:t>
            </a:r>
            <a:r>
              <a:rPr lang="en-US" altLang="zh-CN" dirty="0"/>
              <a:t>history,</a:t>
            </a:r>
            <a:r>
              <a:rPr lang="zh-CN" altLang="en-US" dirty="0"/>
              <a:t> </a:t>
            </a:r>
            <a:r>
              <a:rPr lang="en-US" altLang="zh-CN" dirty="0"/>
              <a:t>politics,</a:t>
            </a:r>
            <a:r>
              <a:rPr lang="zh-CN" altLang="en-US" dirty="0"/>
              <a:t> </a:t>
            </a:r>
            <a:r>
              <a:rPr lang="en-US" altLang="zh-CN" dirty="0"/>
              <a:t>society,</a:t>
            </a:r>
            <a:r>
              <a:rPr lang="zh-CN" altLang="en-US" dirty="0"/>
              <a:t> </a:t>
            </a:r>
            <a:r>
              <a:rPr lang="en-US" altLang="zh-CN" dirty="0"/>
              <a:t>literature,</a:t>
            </a:r>
            <a:r>
              <a:rPr lang="zh-CN" altLang="en-US" dirty="0"/>
              <a:t> </a:t>
            </a:r>
            <a:r>
              <a:rPr lang="en-US" altLang="zh-CN" dirty="0"/>
              <a:t>philosophy,</a:t>
            </a:r>
            <a:r>
              <a:rPr lang="zh-CN" altLang="en-US" dirty="0"/>
              <a:t> </a:t>
            </a:r>
            <a:r>
              <a:rPr lang="en-US" altLang="zh-CN" dirty="0"/>
              <a:t>philology,</a:t>
            </a:r>
            <a:r>
              <a:rPr lang="zh-CN" altLang="en-US" dirty="0"/>
              <a:t> </a:t>
            </a:r>
            <a:r>
              <a:rPr lang="en-US" altLang="zh-CN" dirty="0"/>
              <a:t>historiography,</a:t>
            </a:r>
            <a:r>
              <a:rPr lang="zh-CN" altLang="en-US" dirty="0"/>
              <a:t> </a:t>
            </a:r>
            <a:r>
              <a:rPr lang="en-US" altLang="zh-CN" dirty="0"/>
              <a:t>economics,</a:t>
            </a:r>
            <a:r>
              <a:rPr lang="zh-CN" altLang="en-US" dirty="0"/>
              <a:t> </a:t>
            </a:r>
            <a:r>
              <a:rPr lang="en-US" altLang="zh-CN" dirty="0"/>
              <a:t>calligraphy</a:t>
            </a:r>
            <a:r>
              <a:rPr lang="zh-CN" altLang="en-US" dirty="0"/>
              <a:t> </a:t>
            </a:r>
            <a:r>
              <a:rPr lang="en-US" altLang="zh-CN" dirty="0"/>
              <a:t>and</a:t>
            </a:r>
            <a:r>
              <a:rPr lang="zh-CN" altLang="en-US" dirty="0"/>
              <a:t> </a:t>
            </a:r>
            <a:r>
              <a:rPr lang="en-US" altLang="zh-CN" dirty="0"/>
              <a:t>so</a:t>
            </a:r>
            <a:r>
              <a:rPr lang="zh-CN" altLang="en-US" dirty="0"/>
              <a:t> </a:t>
            </a:r>
            <a:r>
              <a:rPr lang="en-US" altLang="zh-CN" dirty="0"/>
              <a:t>on.</a:t>
            </a:r>
            <a:r>
              <a:rPr lang="zh-CN" altLang="en-US" dirty="0"/>
              <a:t> </a:t>
            </a:r>
            <a:r>
              <a:rPr lang="en-US" altLang="zh-CN" dirty="0"/>
              <a:t>It</a:t>
            </a:r>
            <a:r>
              <a:rPr lang="zh-CN" altLang="en-US" dirty="0"/>
              <a:t> </a:t>
            </a:r>
            <a:r>
              <a:rPr lang="en-US" altLang="zh-CN" dirty="0"/>
              <a:t>also</a:t>
            </a:r>
            <a:r>
              <a:rPr lang="zh-CN" altLang="en-US" dirty="0"/>
              <a:t> </a:t>
            </a:r>
            <a:r>
              <a:rPr lang="en-US" altLang="zh-CN" dirty="0"/>
              <a:t>include</a:t>
            </a:r>
            <a:r>
              <a:rPr lang="zh-CN" altLang="en-US" dirty="0"/>
              <a:t> </a:t>
            </a:r>
            <a:r>
              <a:rPr lang="en-US" altLang="zh-CN" dirty="0"/>
              <a:t>the</a:t>
            </a:r>
            <a:r>
              <a:rPr lang="zh-CN" altLang="en-US" dirty="0"/>
              <a:t> </a:t>
            </a:r>
            <a:r>
              <a:rPr lang="en-US" altLang="zh-CN" dirty="0"/>
              <a:t>study</a:t>
            </a:r>
            <a:r>
              <a:rPr lang="zh-CN" altLang="en-US" dirty="0"/>
              <a:t> </a:t>
            </a:r>
            <a:r>
              <a:rPr lang="en-US" altLang="zh-CN" dirty="0"/>
              <a:t>on</a:t>
            </a:r>
            <a:r>
              <a:rPr lang="zh-CN" altLang="en-US" dirty="0"/>
              <a:t> </a:t>
            </a:r>
            <a:r>
              <a:rPr lang="en-US" altLang="zh-CN" dirty="0"/>
              <a:t>oversea</a:t>
            </a:r>
            <a:r>
              <a:rPr lang="zh-CN" altLang="en-US" dirty="0"/>
              <a:t> </a:t>
            </a:r>
            <a:r>
              <a:rPr lang="en-US" altLang="zh-CN" dirty="0"/>
              <a:t>Chinese</a:t>
            </a:r>
            <a:r>
              <a:rPr lang="zh-CN" altLang="en-US" dirty="0"/>
              <a:t> </a:t>
            </a:r>
            <a:r>
              <a:rPr lang="en-US" altLang="zh-CN" dirty="0"/>
              <a:t>people</a:t>
            </a:r>
            <a:r>
              <a:rPr lang="zh-CN" altLang="en-US" dirty="0"/>
              <a:t> </a:t>
            </a:r>
            <a:r>
              <a:rPr lang="en-US" altLang="zh-CN" dirty="0"/>
              <a:t>and</a:t>
            </a:r>
            <a:r>
              <a:rPr lang="zh-CN" altLang="en-US" dirty="0"/>
              <a:t> </a:t>
            </a:r>
            <a:r>
              <a:rPr lang="en-US" altLang="zh-CN" dirty="0"/>
              <a:t>community.</a:t>
            </a:r>
          </a:p>
          <a:p>
            <a:pPr marL="0" indent="0">
              <a:buNone/>
            </a:pPr>
            <a:r>
              <a:rPr lang="en-US" altLang="zh-CN" dirty="0"/>
              <a:t>China</a:t>
            </a:r>
            <a:r>
              <a:rPr lang="zh-CN" altLang="en-US" dirty="0"/>
              <a:t> </a:t>
            </a:r>
            <a:r>
              <a:rPr lang="en-US" altLang="zh-CN" dirty="0"/>
              <a:t>Studies</a:t>
            </a:r>
            <a:r>
              <a:rPr lang="zh-CN" altLang="en-US" dirty="0"/>
              <a:t> </a:t>
            </a:r>
            <a:r>
              <a:rPr lang="en-US" altLang="zh-CN" dirty="0"/>
              <a:t>on</a:t>
            </a:r>
            <a:r>
              <a:rPr lang="zh-CN" altLang="en-US" dirty="0"/>
              <a:t> </a:t>
            </a:r>
            <a:r>
              <a:rPr lang="en-US" altLang="zh-CN" dirty="0"/>
              <a:t>the</a:t>
            </a:r>
            <a:r>
              <a:rPr lang="zh-CN" altLang="en-US" dirty="0"/>
              <a:t> </a:t>
            </a:r>
            <a:r>
              <a:rPr lang="en-US" altLang="zh-CN" dirty="0"/>
              <a:t>other</a:t>
            </a:r>
            <a:r>
              <a:rPr lang="zh-CN" altLang="en-US" dirty="0"/>
              <a:t> </a:t>
            </a:r>
            <a:r>
              <a:rPr lang="en-US" altLang="zh-CN" dirty="0"/>
              <a:t>hand</a:t>
            </a:r>
            <a:r>
              <a:rPr lang="zh-CN" altLang="en-US" dirty="0"/>
              <a:t> </a:t>
            </a:r>
            <a:r>
              <a:rPr lang="en-US" altLang="zh-CN" dirty="0"/>
              <a:t>is</a:t>
            </a:r>
            <a:r>
              <a:rPr lang="zh-CN" altLang="en-US" dirty="0"/>
              <a:t> </a:t>
            </a:r>
            <a:r>
              <a:rPr lang="en-US" altLang="zh-CN" dirty="0"/>
              <a:t>developed</a:t>
            </a:r>
            <a:r>
              <a:rPr lang="zh-CN" altLang="en-US" dirty="0"/>
              <a:t> </a:t>
            </a:r>
            <a:r>
              <a:rPr lang="en-US" altLang="zh-CN" dirty="0"/>
              <a:t>by</a:t>
            </a:r>
            <a:r>
              <a:rPr lang="zh-CN" altLang="en-US" dirty="0"/>
              <a:t> </a:t>
            </a:r>
            <a:r>
              <a:rPr lang="en-GB" dirty="0"/>
              <a:t>John King Fairbank</a:t>
            </a:r>
            <a:r>
              <a:rPr lang="zh-CN" altLang="en-US" dirty="0"/>
              <a:t> </a:t>
            </a:r>
            <a:r>
              <a:rPr lang="en-US" altLang="zh-CN" dirty="0"/>
              <a:t>(</a:t>
            </a:r>
            <a:r>
              <a:rPr lang="zh-CN" altLang="en-US" dirty="0"/>
              <a:t>费正清</a:t>
            </a:r>
            <a:r>
              <a:rPr lang="en-US" altLang="zh-CN" dirty="0"/>
              <a:t>),</a:t>
            </a:r>
            <a:r>
              <a:rPr lang="zh-CN" altLang="en-US" dirty="0"/>
              <a:t> </a:t>
            </a:r>
            <a:r>
              <a:rPr lang="en-US" altLang="zh-CN" dirty="0"/>
              <a:t>and</a:t>
            </a:r>
            <a:r>
              <a:rPr lang="zh-CN" altLang="en-US" dirty="0"/>
              <a:t> </a:t>
            </a:r>
            <a:r>
              <a:rPr lang="en-US" altLang="zh-CN" dirty="0"/>
              <a:t>mainly</a:t>
            </a:r>
            <a:r>
              <a:rPr lang="zh-CN" altLang="en-US" dirty="0"/>
              <a:t> </a:t>
            </a:r>
            <a:r>
              <a:rPr lang="en-US" altLang="zh-CN" dirty="0"/>
              <a:t>focuses</a:t>
            </a:r>
            <a:r>
              <a:rPr lang="zh-CN" altLang="en-US" dirty="0"/>
              <a:t> </a:t>
            </a:r>
            <a:r>
              <a:rPr lang="en-US" altLang="zh-CN" dirty="0"/>
              <a:t>on</a:t>
            </a:r>
            <a:r>
              <a:rPr lang="zh-CN" altLang="en-US" dirty="0"/>
              <a:t> </a:t>
            </a:r>
            <a:r>
              <a:rPr lang="en-US" altLang="zh-CN" dirty="0"/>
              <a:t>diplomacy,</a:t>
            </a:r>
            <a:r>
              <a:rPr lang="zh-CN" altLang="en-US" dirty="0"/>
              <a:t> </a:t>
            </a:r>
            <a:r>
              <a:rPr lang="en-US" altLang="zh-CN" dirty="0"/>
              <a:t>political</a:t>
            </a:r>
            <a:r>
              <a:rPr lang="zh-CN" altLang="en-US" dirty="0"/>
              <a:t> </a:t>
            </a:r>
            <a:r>
              <a:rPr lang="en-US" altLang="zh-CN" dirty="0"/>
              <a:t>system</a:t>
            </a:r>
            <a:r>
              <a:rPr lang="zh-CN" altLang="en-US" dirty="0"/>
              <a:t> </a:t>
            </a:r>
            <a:r>
              <a:rPr lang="en-US" altLang="zh-CN" dirty="0"/>
              <a:t>and</a:t>
            </a:r>
            <a:r>
              <a:rPr lang="zh-CN" altLang="en-US" dirty="0"/>
              <a:t> </a:t>
            </a:r>
            <a:r>
              <a:rPr lang="en-US" altLang="zh-CN" dirty="0"/>
              <a:t>international</a:t>
            </a:r>
            <a:r>
              <a:rPr lang="zh-CN" altLang="en-US" dirty="0"/>
              <a:t> </a:t>
            </a:r>
            <a:r>
              <a:rPr lang="en-US" altLang="zh-CN" dirty="0"/>
              <a:t>relations</a:t>
            </a:r>
            <a:r>
              <a:rPr lang="zh-CN" altLang="en-US" dirty="0"/>
              <a:t> </a:t>
            </a:r>
            <a:r>
              <a:rPr lang="en-US" altLang="zh-CN" dirty="0"/>
              <a:t>and</a:t>
            </a:r>
            <a:r>
              <a:rPr lang="zh-CN" altLang="en-US" dirty="0"/>
              <a:t> </a:t>
            </a:r>
            <a:r>
              <a:rPr lang="en-US" altLang="zh-CN" dirty="0"/>
              <a:t>so</a:t>
            </a:r>
            <a:r>
              <a:rPr lang="zh-CN" altLang="en-US" dirty="0"/>
              <a:t> </a:t>
            </a:r>
            <a:r>
              <a:rPr lang="en-US" altLang="zh-CN" dirty="0"/>
              <a:t>on.</a:t>
            </a:r>
            <a:endParaRPr lang="en-US" dirty="0"/>
          </a:p>
        </p:txBody>
      </p:sp>
    </p:spTree>
    <p:extLst>
      <p:ext uri="{BB962C8B-B14F-4D97-AF65-F5344CB8AC3E}">
        <p14:creationId xmlns:p14="http://schemas.microsoft.com/office/powerpoint/2010/main" val="935351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285EF-9EE2-D043-8B7B-83816E3D7B7A}"/>
              </a:ext>
            </a:extLst>
          </p:cNvPr>
          <p:cNvSpPr>
            <a:spLocks noGrp="1"/>
          </p:cNvSpPr>
          <p:nvPr>
            <p:ph type="title"/>
          </p:nvPr>
        </p:nvSpPr>
        <p:spPr/>
        <p:txBody>
          <a:bodyPr/>
          <a:lstStyle/>
          <a:p>
            <a:r>
              <a:rPr lang="en-US" altLang="zh-CN" dirty="0"/>
              <a:t>Sinology</a:t>
            </a:r>
            <a:endParaRPr lang="en-US" dirty="0"/>
          </a:p>
        </p:txBody>
      </p:sp>
      <p:sp>
        <p:nvSpPr>
          <p:cNvPr id="3" name="Content Placeholder 2">
            <a:extLst>
              <a:ext uri="{FF2B5EF4-FFF2-40B4-BE49-F238E27FC236}">
                <a16:creationId xmlns:a16="http://schemas.microsoft.com/office/drawing/2014/main" id="{889BAA68-DE16-FA4E-8CF9-33259F9E3CCA}"/>
              </a:ext>
            </a:extLst>
          </p:cNvPr>
          <p:cNvSpPr>
            <a:spLocks noGrp="1"/>
          </p:cNvSpPr>
          <p:nvPr>
            <p:ph idx="1"/>
          </p:nvPr>
        </p:nvSpPr>
        <p:spPr/>
        <p:txBody>
          <a:bodyPr>
            <a:normAutofit fontScale="92500"/>
          </a:bodyPr>
          <a:lstStyle/>
          <a:p>
            <a:pPr marL="0" indent="0">
              <a:buNone/>
            </a:pPr>
            <a:r>
              <a:rPr lang="en-US" altLang="zh-CN" dirty="0"/>
              <a:t>Sinology</a:t>
            </a:r>
            <a:r>
              <a:rPr lang="zh-CN" altLang="en-US" dirty="0"/>
              <a:t> </a:t>
            </a:r>
            <a:r>
              <a:rPr lang="en-US" altLang="zh-CN" dirty="0"/>
              <a:t>was originally just the study of ancient Chinese culture, mainly studying classical</a:t>
            </a:r>
            <a:r>
              <a:rPr lang="zh-CN" altLang="en-US" dirty="0"/>
              <a:t> </a:t>
            </a:r>
            <a:r>
              <a:rPr lang="en-US" altLang="zh-CN" dirty="0"/>
              <a:t>Chinese</a:t>
            </a:r>
            <a:r>
              <a:rPr lang="zh-CN" altLang="en-US" dirty="0"/>
              <a:t> </a:t>
            </a:r>
            <a:r>
              <a:rPr lang="en-US" altLang="zh-CN" dirty="0"/>
              <a:t>and philosophy, literature, philology and history, excluding the study of modern China. After World War II, people began to study modern China.</a:t>
            </a:r>
          </a:p>
          <a:p>
            <a:pPr marL="0" indent="0">
              <a:buNone/>
            </a:pPr>
            <a:endParaRPr lang="en-US" altLang="zh-CN" dirty="0"/>
          </a:p>
          <a:p>
            <a:pPr marL="0" indent="0">
              <a:buNone/>
            </a:pPr>
            <a:r>
              <a:rPr lang="en-US" altLang="zh-CN" dirty="0"/>
              <a:t>Sinology can be divided into “ancient” Sinology and “modern” Sinology. According to different divisions, ancient Sinology is mainly the study of China before 1850, 1911 or 1949, and the later period belongs to the field of modern Sinology.</a:t>
            </a:r>
          </a:p>
        </p:txBody>
      </p:sp>
    </p:spTree>
    <p:extLst>
      <p:ext uri="{BB962C8B-B14F-4D97-AF65-F5344CB8AC3E}">
        <p14:creationId xmlns:p14="http://schemas.microsoft.com/office/powerpoint/2010/main" val="1895341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6DE4-1D3D-864E-A7CB-2B480AEB3B4E}"/>
              </a:ext>
            </a:extLst>
          </p:cNvPr>
          <p:cNvSpPr>
            <a:spLocks noGrp="1"/>
          </p:cNvSpPr>
          <p:nvPr>
            <p:ph type="title"/>
          </p:nvPr>
        </p:nvSpPr>
        <p:spPr/>
        <p:txBody>
          <a:bodyPr/>
          <a:lstStyle/>
          <a:p>
            <a:r>
              <a:rPr lang="en-GB" dirty="0" err="1"/>
              <a:t>国学</a:t>
            </a:r>
            <a:r>
              <a:rPr lang="zh-CN" altLang="en-US" dirty="0"/>
              <a:t> </a:t>
            </a:r>
            <a:r>
              <a:rPr lang="en-US" altLang="zh-CN" dirty="0"/>
              <a:t>National</a:t>
            </a:r>
            <a:r>
              <a:rPr lang="zh-CN" altLang="en-US" dirty="0"/>
              <a:t> </a:t>
            </a:r>
            <a:r>
              <a:rPr lang="en-US" altLang="zh-CN" dirty="0"/>
              <a:t>Studies</a:t>
            </a:r>
            <a:endParaRPr lang="en-US" dirty="0"/>
          </a:p>
        </p:txBody>
      </p:sp>
      <p:sp>
        <p:nvSpPr>
          <p:cNvPr id="3" name="Content Placeholder 2">
            <a:extLst>
              <a:ext uri="{FF2B5EF4-FFF2-40B4-BE49-F238E27FC236}">
                <a16:creationId xmlns:a16="http://schemas.microsoft.com/office/drawing/2014/main" id="{A942408A-7464-EA4B-8658-F4649956AF98}"/>
              </a:ext>
            </a:extLst>
          </p:cNvPr>
          <p:cNvSpPr>
            <a:spLocks noGrp="1"/>
          </p:cNvSpPr>
          <p:nvPr>
            <p:ph idx="1"/>
          </p:nvPr>
        </p:nvSpPr>
        <p:spPr/>
        <p:txBody>
          <a:bodyPr/>
          <a:lstStyle/>
          <a:p>
            <a:pPr marL="0" indent="0">
              <a:buNone/>
            </a:pPr>
            <a:r>
              <a:rPr lang="en-US" altLang="zh-CN" dirty="0"/>
              <a:t>Sinology in a broad sense refers to the cultural inheritance and academic records of Chinese dynasties, including ancient Chinese history, philosophy, geography, politics, economy, calligraphy and painting, music, Yi-ology, Shu Shu, medicine, astrology, architecture, etc.</a:t>
            </a:r>
          </a:p>
          <a:p>
            <a:pPr marL="0" indent="0">
              <a:buNone/>
            </a:pPr>
            <a:r>
              <a:rPr lang="en-US" altLang="zh-CN" dirty="0"/>
              <a:t>In the narrow sense, Sinology refers to the ancient Chinese theory, which represents the thoughts and theories of the pre-Qin scholars, including Confucianism, Daoism, military</a:t>
            </a:r>
            <a:r>
              <a:rPr lang="zh-CN" altLang="en-US" dirty="0"/>
              <a:t> </a:t>
            </a:r>
            <a:r>
              <a:rPr lang="en-US" altLang="zh-CN" dirty="0"/>
              <a:t>strategists, Legalism, Mohism and so on.</a:t>
            </a:r>
            <a:endParaRPr lang="en-US" dirty="0"/>
          </a:p>
        </p:txBody>
      </p:sp>
    </p:spTree>
    <p:extLst>
      <p:ext uri="{BB962C8B-B14F-4D97-AF65-F5344CB8AC3E}">
        <p14:creationId xmlns:p14="http://schemas.microsoft.com/office/powerpoint/2010/main" val="2393332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3983-D7D4-484C-9F6B-87DEFCF74E32}"/>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Chinese</a:t>
            </a:r>
            <a:r>
              <a:rPr lang="zh-CN" altLang="en-US" dirty="0"/>
              <a:t> </a:t>
            </a:r>
            <a:r>
              <a:rPr lang="en-US" altLang="zh-CN" dirty="0"/>
              <a:t>Studies?</a:t>
            </a:r>
            <a:endParaRPr lang="en-US" dirty="0"/>
          </a:p>
        </p:txBody>
      </p:sp>
      <p:sp>
        <p:nvSpPr>
          <p:cNvPr id="3" name="Content Placeholder 2">
            <a:extLst>
              <a:ext uri="{FF2B5EF4-FFF2-40B4-BE49-F238E27FC236}">
                <a16:creationId xmlns:a16="http://schemas.microsoft.com/office/drawing/2014/main" id="{B5530F4F-67A5-794D-BC02-BDF138B886E2}"/>
              </a:ext>
            </a:extLst>
          </p:cNvPr>
          <p:cNvSpPr>
            <a:spLocks noGrp="1"/>
          </p:cNvSpPr>
          <p:nvPr>
            <p:ph idx="1"/>
          </p:nvPr>
        </p:nvSpPr>
        <p:spPr/>
        <p:txBody>
          <a:bodyPr/>
          <a:lstStyle/>
          <a:p>
            <a:pPr marL="0" indent="0">
              <a:buNone/>
            </a:pPr>
            <a:r>
              <a:rPr lang="en-US" altLang="zh-CN" dirty="0"/>
              <a:t>In</a:t>
            </a:r>
            <a:r>
              <a:rPr lang="zh-CN" altLang="en-US" dirty="0"/>
              <a:t> </a:t>
            </a:r>
            <a:r>
              <a:rPr lang="en-US" altLang="zh-CN" dirty="0"/>
              <a:t>Europe:</a:t>
            </a:r>
            <a:r>
              <a:rPr lang="zh-CN" altLang="en-US" dirty="0"/>
              <a:t> </a:t>
            </a:r>
            <a:r>
              <a:rPr lang="en-US" altLang="zh-CN" dirty="0"/>
              <a:t>Sinology</a:t>
            </a:r>
            <a:r>
              <a:rPr lang="zh-CN" altLang="en-US" dirty="0"/>
              <a:t> </a:t>
            </a:r>
            <a:r>
              <a:rPr lang="en-US" altLang="zh-CN" dirty="0"/>
              <a:t>=</a:t>
            </a:r>
            <a:r>
              <a:rPr lang="zh-CN" altLang="en-US" dirty="0"/>
              <a:t> </a:t>
            </a:r>
            <a:r>
              <a:rPr lang="en-US" altLang="zh-CN" dirty="0"/>
              <a:t>Chinese</a:t>
            </a:r>
            <a:r>
              <a:rPr lang="zh-CN" altLang="en-US" dirty="0"/>
              <a:t> </a:t>
            </a:r>
            <a:r>
              <a:rPr lang="en-US" altLang="zh-CN" dirty="0"/>
              <a:t>Studies</a:t>
            </a:r>
            <a:r>
              <a:rPr lang="zh-CN" altLang="en-US" dirty="0"/>
              <a:t> </a:t>
            </a:r>
            <a:r>
              <a:rPr lang="en-US" altLang="zh-CN" dirty="0"/>
              <a:t>(focuses on the study of China primarily through Chinese philosophy, language, literature, culture and history and often refers to Western scholarship)</a:t>
            </a:r>
          </a:p>
          <a:p>
            <a:pPr marL="0" indent="0">
              <a:buNone/>
            </a:pPr>
            <a:endParaRPr lang="en-US" altLang="zh-CN" dirty="0"/>
          </a:p>
          <a:p>
            <a:pPr marL="0" indent="0">
              <a:buNone/>
            </a:pPr>
            <a:r>
              <a:rPr lang="en-US" altLang="zh-CN" dirty="0"/>
              <a:t>In</a:t>
            </a:r>
            <a:r>
              <a:rPr lang="zh-CN" altLang="en-US" dirty="0"/>
              <a:t> </a:t>
            </a:r>
            <a:r>
              <a:rPr lang="en-US" altLang="zh-CN" dirty="0"/>
              <a:t>USA:</a:t>
            </a:r>
            <a:r>
              <a:rPr lang="zh-CN" altLang="en-US" dirty="0"/>
              <a:t> </a:t>
            </a:r>
            <a:r>
              <a:rPr lang="en-US" altLang="zh-CN" dirty="0"/>
              <a:t>Chinese</a:t>
            </a:r>
            <a:r>
              <a:rPr lang="zh-CN" altLang="en-US" dirty="0"/>
              <a:t> </a:t>
            </a:r>
            <a:r>
              <a:rPr lang="en-US" altLang="zh-CN" dirty="0"/>
              <a:t>Studies</a:t>
            </a:r>
            <a:r>
              <a:rPr lang="zh-CN" altLang="en-US" dirty="0"/>
              <a:t> </a:t>
            </a:r>
            <a:r>
              <a:rPr lang="en-US" altLang="zh-CN" dirty="0"/>
              <a:t>(contemporary</a:t>
            </a:r>
            <a:r>
              <a:rPr lang="zh-CN" altLang="en-US" dirty="0"/>
              <a:t> </a:t>
            </a:r>
            <a:r>
              <a:rPr lang="en-US" altLang="zh-CN" dirty="0"/>
              <a:t>and</a:t>
            </a:r>
            <a:r>
              <a:rPr lang="zh-CN" altLang="en-US" dirty="0"/>
              <a:t> </a:t>
            </a:r>
            <a:r>
              <a:rPr lang="en-US" altLang="zh-CN" dirty="0"/>
              <a:t>ancient)</a:t>
            </a:r>
            <a:r>
              <a:rPr lang="zh-CN" altLang="en-US" dirty="0"/>
              <a:t> </a:t>
            </a:r>
            <a:r>
              <a:rPr lang="en-US" altLang="zh-CN" dirty="0"/>
              <a:t>&gt;</a:t>
            </a:r>
            <a:r>
              <a:rPr lang="zh-CN" altLang="en-US" dirty="0"/>
              <a:t> </a:t>
            </a:r>
            <a:r>
              <a:rPr lang="en-US" altLang="zh-CN" dirty="0"/>
              <a:t>Sinology</a:t>
            </a:r>
            <a:r>
              <a:rPr lang="zh-CN" altLang="en-US" dirty="0"/>
              <a:t> </a:t>
            </a:r>
            <a:r>
              <a:rPr lang="en-US" altLang="zh-CN" dirty="0"/>
              <a:t>(sub-field)</a:t>
            </a:r>
            <a:endParaRPr lang="en-US" dirty="0"/>
          </a:p>
        </p:txBody>
      </p:sp>
    </p:spTree>
    <p:extLst>
      <p:ext uri="{BB962C8B-B14F-4D97-AF65-F5344CB8AC3E}">
        <p14:creationId xmlns:p14="http://schemas.microsoft.com/office/powerpoint/2010/main" val="173790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A6F0C-3A21-A94C-A86F-E59C774E70DF}"/>
              </a:ext>
            </a:extLst>
          </p:cNvPr>
          <p:cNvSpPr>
            <a:spLocks noGrp="1"/>
          </p:cNvSpPr>
          <p:nvPr>
            <p:ph type="title"/>
          </p:nvPr>
        </p:nvSpPr>
        <p:spPr/>
        <p:txBody>
          <a:bodyPr/>
          <a:lstStyle/>
          <a:p>
            <a:r>
              <a:rPr lang="en-US" altLang="zh-CN" dirty="0"/>
              <a:t>China</a:t>
            </a:r>
            <a:endParaRPr lang="en-US" dirty="0"/>
          </a:p>
        </p:txBody>
      </p:sp>
      <p:sp>
        <p:nvSpPr>
          <p:cNvPr id="3" name="Content Placeholder 2">
            <a:extLst>
              <a:ext uri="{FF2B5EF4-FFF2-40B4-BE49-F238E27FC236}">
                <a16:creationId xmlns:a16="http://schemas.microsoft.com/office/drawing/2014/main" id="{74D9E8EC-A5EA-7348-B6AB-A793A0E2CA09}"/>
              </a:ext>
            </a:extLst>
          </p:cNvPr>
          <p:cNvSpPr>
            <a:spLocks noGrp="1"/>
          </p:cNvSpPr>
          <p:nvPr>
            <p:ph idx="1"/>
          </p:nvPr>
        </p:nvSpPr>
        <p:spPr/>
        <p:txBody>
          <a:bodyPr/>
          <a:lstStyle/>
          <a:p>
            <a:r>
              <a:rPr lang="en-US" altLang="zh-CN" dirty="0"/>
              <a:t>Uninterrupted</a:t>
            </a:r>
            <a:r>
              <a:rPr lang="zh-CN" altLang="en-US" dirty="0"/>
              <a:t> </a:t>
            </a:r>
            <a:r>
              <a:rPr lang="en-US" altLang="zh-CN" dirty="0"/>
              <a:t>history:</a:t>
            </a:r>
            <a:endParaRPr lang="en-GB" altLang="zh-CN" dirty="0"/>
          </a:p>
          <a:p>
            <a:pPr lvl="1"/>
            <a:r>
              <a:rPr lang="en-US" altLang="zh-CN" dirty="0"/>
              <a:t>The earliest known written records of the history of China date from as early as 1250 BCE, from the Shang dynasty (c. 1600–1046 BCE)</a:t>
            </a:r>
            <a:endParaRPr lang="en-US" dirty="0"/>
          </a:p>
        </p:txBody>
      </p:sp>
    </p:spTree>
    <p:extLst>
      <p:ext uri="{BB962C8B-B14F-4D97-AF65-F5344CB8AC3E}">
        <p14:creationId xmlns:p14="http://schemas.microsoft.com/office/powerpoint/2010/main" val="1629554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E4F1D-2435-2445-BB31-93E614D0E8D5}"/>
              </a:ext>
            </a:extLst>
          </p:cNvPr>
          <p:cNvSpPr>
            <a:spLocks noGrp="1"/>
          </p:cNvSpPr>
          <p:nvPr>
            <p:ph type="title"/>
          </p:nvPr>
        </p:nvSpPr>
        <p:spPr/>
        <p:txBody>
          <a:bodyPr/>
          <a:lstStyle/>
          <a:p>
            <a:r>
              <a:rPr lang="en-US" altLang="zh-CN" dirty="0"/>
              <a:t>In</a:t>
            </a:r>
            <a:r>
              <a:rPr lang="zh-CN" altLang="en-US" dirty="0"/>
              <a:t> </a:t>
            </a:r>
            <a:r>
              <a:rPr lang="en-US" altLang="zh-CN" dirty="0"/>
              <a:t>terms</a:t>
            </a:r>
            <a:r>
              <a:rPr lang="zh-CN" altLang="en-US" dirty="0"/>
              <a:t> </a:t>
            </a:r>
            <a:r>
              <a:rPr lang="en-US" altLang="zh-CN" dirty="0"/>
              <a:t>of</a:t>
            </a:r>
            <a:r>
              <a:rPr lang="zh-CN" altLang="en-US" dirty="0"/>
              <a:t> </a:t>
            </a:r>
            <a:r>
              <a:rPr lang="en-US" altLang="zh-CN" dirty="0"/>
              <a:t>discipline?</a:t>
            </a:r>
            <a:r>
              <a:rPr lang="zh-CN" altLang="en-US" dirty="0"/>
              <a:t> </a:t>
            </a:r>
            <a:r>
              <a:rPr lang="en-US" altLang="zh-CN" dirty="0"/>
              <a:t>–</a:t>
            </a:r>
            <a:r>
              <a:rPr lang="zh-CN" altLang="en-US" dirty="0"/>
              <a:t> </a:t>
            </a:r>
            <a:r>
              <a:rPr lang="en-US" altLang="zh-CN" dirty="0"/>
              <a:t>lots</a:t>
            </a:r>
            <a:r>
              <a:rPr lang="zh-CN" altLang="en-US" dirty="0"/>
              <a:t> </a:t>
            </a:r>
            <a:r>
              <a:rPr lang="en-US" altLang="zh-CN" dirty="0"/>
              <a:t>of</a:t>
            </a:r>
            <a:r>
              <a:rPr lang="zh-CN" altLang="en-US" dirty="0"/>
              <a:t> </a:t>
            </a:r>
            <a:r>
              <a:rPr lang="en-US" altLang="zh-CN" dirty="0"/>
              <a:t>overlaps</a:t>
            </a:r>
          </a:p>
        </p:txBody>
      </p:sp>
      <p:sp>
        <p:nvSpPr>
          <p:cNvPr id="3" name="Content Placeholder 2">
            <a:extLst>
              <a:ext uri="{FF2B5EF4-FFF2-40B4-BE49-F238E27FC236}">
                <a16:creationId xmlns:a16="http://schemas.microsoft.com/office/drawing/2014/main" id="{DF82988C-2DDE-AA4C-B9C9-8CB2FB7EFED7}"/>
              </a:ext>
            </a:extLst>
          </p:cNvPr>
          <p:cNvSpPr>
            <a:spLocks noGrp="1"/>
          </p:cNvSpPr>
          <p:nvPr>
            <p:ph idx="1"/>
          </p:nvPr>
        </p:nvSpPr>
        <p:spPr>
          <a:xfrm>
            <a:off x="1295402" y="2399277"/>
            <a:ext cx="9601196" cy="3476591"/>
          </a:xfrm>
        </p:spPr>
        <p:txBody>
          <a:bodyPr numCol="3">
            <a:noAutofit/>
          </a:bodyPr>
          <a:lstStyle/>
          <a:p>
            <a:pPr lvl="1"/>
            <a:r>
              <a:rPr lang="en-US" altLang="zh-CN" sz="1600" dirty="0"/>
              <a:t>Archaeology</a:t>
            </a:r>
          </a:p>
          <a:p>
            <a:pPr lvl="1"/>
            <a:r>
              <a:rPr lang="en-US" altLang="zh-CN" sz="1600" dirty="0"/>
              <a:t>Art</a:t>
            </a:r>
          </a:p>
          <a:p>
            <a:pPr lvl="1"/>
            <a:r>
              <a:rPr lang="en-US" altLang="zh-CN" sz="1600" dirty="0"/>
              <a:t>Ancient</a:t>
            </a:r>
            <a:r>
              <a:rPr lang="zh-CN" altLang="en-US" sz="1600" dirty="0"/>
              <a:t> </a:t>
            </a:r>
            <a:r>
              <a:rPr lang="en-US" altLang="zh-CN" sz="1600" dirty="0"/>
              <a:t>civilization</a:t>
            </a:r>
          </a:p>
          <a:p>
            <a:pPr lvl="1"/>
            <a:r>
              <a:rPr lang="en-US" altLang="zh-CN" sz="1600" dirty="0"/>
              <a:t>Anthropology</a:t>
            </a:r>
          </a:p>
          <a:p>
            <a:pPr lvl="1"/>
            <a:r>
              <a:rPr lang="en-US" altLang="zh-CN" sz="1600" dirty="0"/>
              <a:t>Business</a:t>
            </a:r>
          </a:p>
          <a:p>
            <a:pPr lvl="1"/>
            <a:r>
              <a:rPr lang="en-US" altLang="zh-CN" sz="1600" dirty="0"/>
              <a:t>Culture</a:t>
            </a:r>
            <a:r>
              <a:rPr lang="zh-CN" altLang="en-US" sz="1600" dirty="0"/>
              <a:t> </a:t>
            </a:r>
            <a:r>
              <a:rPr lang="en-US" altLang="zh-CN" sz="1600" dirty="0"/>
              <a:t>(traditional,</a:t>
            </a:r>
            <a:r>
              <a:rPr lang="zh-CN" altLang="en-US" sz="1600" dirty="0"/>
              <a:t> </a:t>
            </a:r>
            <a:r>
              <a:rPr lang="en-US" altLang="zh-CN" sz="1600" dirty="0"/>
              <a:t>contemporary,</a:t>
            </a:r>
            <a:r>
              <a:rPr lang="zh-CN" altLang="en-US" sz="1600" dirty="0"/>
              <a:t> </a:t>
            </a:r>
            <a:r>
              <a:rPr lang="en-US" altLang="zh-CN" sz="1600" dirty="0"/>
              <a:t>popular)</a:t>
            </a:r>
          </a:p>
          <a:p>
            <a:pPr lvl="1"/>
            <a:r>
              <a:rPr lang="en-US" altLang="zh-CN" sz="1600" dirty="0"/>
              <a:t>Economics</a:t>
            </a:r>
          </a:p>
          <a:p>
            <a:pPr lvl="1"/>
            <a:r>
              <a:rPr lang="en-US" altLang="zh-CN" sz="1600" dirty="0"/>
              <a:t>Education</a:t>
            </a:r>
          </a:p>
          <a:p>
            <a:pPr lvl="1"/>
            <a:r>
              <a:rPr lang="en-US" altLang="zh-CN" sz="1600" dirty="0"/>
              <a:t>Film</a:t>
            </a:r>
            <a:r>
              <a:rPr lang="zh-CN" altLang="en-US" sz="1600" dirty="0"/>
              <a:t> </a:t>
            </a:r>
            <a:r>
              <a:rPr lang="en-US" altLang="zh-CN" sz="1600" dirty="0"/>
              <a:t>and</a:t>
            </a:r>
            <a:r>
              <a:rPr lang="zh-CN" altLang="en-US" sz="1600" dirty="0"/>
              <a:t> </a:t>
            </a:r>
            <a:r>
              <a:rPr lang="en-US" altLang="zh-CN" sz="1600" dirty="0"/>
              <a:t>Media</a:t>
            </a:r>
          </a:p>
          <a:p>
            <a:pPr lvl="1"/>
            <a:r>
              <a:rPr lang="en-US" altLang="zh-CN" sz="1600" dirty="0"/>
              <a:t>Geology</a:t>
            </a:r>
          </a:p>
          <a:p>
            <a:pPr lvl="1"/>
            <a:r>
              <a:rPr lang="en-US" altLang="zh-CN" sz="1600" dirty="0"/>
              <a:t>Government</a:t>
            </a:r>
          </a:p>
          <a:p>
            <a:pPr lvl="1"/>
            <a:r>
              <a:rPr lang="en-US" altLang="zh-CN" sz="1600" dirty="0"/>
              <a:t>History</a:t>
            </a:r>
          </a:p>
          <a:p>
            <a:pPr lvl="1"/>
            <a:r>
              <a:rPr lang="en-US" altLang="zh-CN" sz="1600" dirty="0"/>
              <a:t>International</a:t>
            </a:r>
            <a:r>
              <a:rPr lang="zh-CN" altLang="en-US" sz="1600" dirty="0"/>
              <a:t> </a:t>
            </a:r>
            <a:r>
              <a:rPr lang="en-US" altLang="zh-CN" sz="1600" dirty="0"/>
              <a:t>developments</a:t>
            </a:r>
          </a:p>
          <a:p>
            <a:pPr lvl="1"/>
            <a:r>
              <a:rPr lang="en-US" altLang="zh-CN" sz="1600" dirty="0"/>
              <a:t>International</a:t>
            </a:r>
            <a:r>
              <a:rPr lang="zh-CN" altLang="en-US" sz="1600" dirty="0"/>
              <a:t> </a:t>
            </a:r>
            <a:r>
              <a:rPr lang="en-US" altLang="zh-CN" sz="1600" dirty="0"/>
              <a:t>relations</a:t>
            </a:r>
          </a:p>
          <a:p>
            <a:pPr lvl="1"/>
            <a:r>
              <a:rPr lang="en-US" altLang="zh-CN" sz="1600" dirty="0"/>
              <a:t>Language/Linguistics/Translation/Philology</a:t>
            </a:r>
          </a:p>
          <a:p>
            <a:pPr lvl="1"/>
            <a:r>
              <a:rPr lang="en-US" altLang="zh-CN" sz="1600" dirty="0"/>
              <a:t>Law</a:t>
            </a:r>
          </a:p>
          <a:p>
            <a:pPr lvl="1"/>
            <a:r>
              <a:rPr lang="en-US" altLang="zh-CN" sz="1600" dirty="0"/>
              <a:t>Literature</a:t>
            </a:r>
          </a:p>
          <a:p>
            <a:pPr lvl="1"/>
            <a:r>
              <a:rPr lang="en-US" altLang="zh-CN" sz="1600" dirty="0"/>
              <a:t>Logistics</a:t>
            </a:r>
          </a:p>
          <a:p>
            <a:pPr lvl="1"/>
            <a:r>
              <a:rPr lang="en-US" altLang="zh-CN" sz="1600" dirty="0"/>
              <a:t>Management</a:t>
            </a:r>
          </a:p>
          <a:p>
            <a:pPr lvl="1"/>
            <a:r>
              <a:rPr lang="en-US" altLang="zh-CN" sz="1600" dirty="0"/>
              <a:t>Medical</a:t>
            </a:r>
            <a:r>
              <a:rPr lang="zh-CN" altLang="en-US" sz="1600" dirty="0"/>
              <a:t> </a:t>
            </a:r>
            <a:r>
              <a:rPr lang="en-US" altLang="zh-CN" sz="1600" dirty="0"/>
              <a:t>science</a:t>
            </a:r>
          </a:p>
          <a:p>
            <a:pPr lvl="1"/>
            <a:r>
              <a:rPr lang="en-US" altLang="zh-CN" sz="1600" dirty="0"/>
              <a:t>Philosophy</a:t>
            </a:r>
            <a:r>
              <a:rPr lang="zh-CN" altLang="en-US" sz="1600" dirty="0"/>
              <a:t> </a:t>
            </a:r>
            <a:r>
              <a:rPr lang="en-US" altLang="zh-CN" sz="1600" dirty="0"/>
              <a:t>(incl.</a:t>
            </a:r>
            <a:r>
              <a:rPr lang="zh-CN" altLang="en-US" sz="1600" dirty="0"/>
              <a:t> </a:t>
            </a:r>
            <a:r>
              <a:rPr lang="en-US" altLang="zh-CN" sz="1600" dirty="0"/>
              <a:t>ethics)</a:t>
            </a:r>
          </a:p>
          <a:p>
            <a:pPr lvl="1"/>
            <a:r>
              <a:rPr lang="en-US" altLang="zh-CN" sz="1600" dirty="0"/>
              <a:t>Religion</a:t>
            </a:r>
          </a:p>
          <a:p>
            <a:pPr lvl="1"/>
            <a:r>
              <a:rPr lang="en-US" altLang="zh-CN" sz="1600" dirty="0"/>
              <a:t>Technology</a:t>
            </a:r>
          </a:p>
          <a:p>
            <a:pPr lvl="1"/>
            <a:r>
              <a:rPr lang="en-US" altLang="zh-CN" sz="1600" dirty="0"/>
              <a:t>Tourism/hospitality</a:t>
            </a:r>
          </a:p>
          <a:p>
            <a:pPr lvl="1"/>
            <a:r>
              <a:rPr lang="en-US" altLang="zh-CN" sz="1600" dirty="0"/>
              <a:t>Wellbeing</a:t>
            </a:r>
          </a:p>
          <a:p>
            <a:pPr lvl="1"/>
            <a:r>
              <a:rPr lang="en-US" altLang="zh-CN" sz="1600" dirty="0"/>
              <a:t>…</a:t>
            </a:r>
          </a:p>
          <a:p>
            <a:pPr marL="457200" lvl="1" indent="0">
              <a:buNone/>
            </a:pPr>
            <a:endParaRPr lang="en-US" altLang="zh-CN" sz="1600" dirty="0"/>
          </a:p>
          <a:p>
            <a:pPr marL="457200" lvl="1" indent="0">
              <a:buNone/>
            </a:pPr>
            <a:r>
              <a:rPr lang="en-US" altLang="zh-CN" sz="1600" dirty="0"/>
              <a:t>Interdisciplinary</a:t>
            </a:r>
          </a:p>
          <a:p>
            <a:pPr marL="457200" lvl="1" indent="0">
              <a:buNone/>
            </a:pPr>
            <a:endParaRPr lang="en-US" altLang="zh-CN" sz="1600" dirty="0"/>
          </a:p>
          <a:p>
            <a:pPr lvl="1"/>
            <a:endParaRPr lang="en-US" altLang="zh-CN" sz="1600" dirty="0"/>
          </a:p>
        </p:txBody>
      </p:sp>
    </p:spTree>
    <p:extLst>
      <p:ext uri="{BB962C8B-B14F-4D97-AF65-F5344CB8AC3E}">
        <p14:creationId xmlns:p14="http://schemas.microsoft.com/office/powerpoint/2010/main" val="410616716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1298</TotalTime>
  <Words>480</Words>
  <Application>Microsoft Macintosh PowerPoint</Application>
  <PresentationFormat>Widescreen</PresentationFormat>
  <Paragraphs>57</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Garamond</vt:lpstr>
      <vt:lpstr>Organic</vt:lpstr>
      <vt:lpstr>HPHP4018  Exploring the Humanities  --- An Introduction to Chinese Studies</vt:lpstr>
      <vt:lpstr>What is Chinese Studies?</vt:lpstr>
      <vt:lpstr>What is Chinese Studies?</vt:lpstr>
      <vt:lpstr>Sinology</vt:lpstr>
      <vt:lpstr>国学 National Studies</vt:lpstr>
      <vt:lpstr>What is Chinese Studies?</vt:lpstr>
      <vt:lpstr>China</vt:lpstr>
      <vt:lpstr>In terms of discipline? – lots of overlaps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HPHP4018  Exploring the Humanities  --- An Introduction to Chinese Studies</dc:title>
  <dc:creator>Yiying Jiao</dc:creator>
  <cp:lastModifiedBy>Yiying Jiao</cp:lastModifiedBy>
  <cp:revision>3</cp:revision>
  <dcterms:created xsi:type="dcterms:W3CDTF">2021-09-20T18:40:16Z</dcterms:created>
  <dcterms:modified xsi:type="dcterms:W3CDTF">2021-09-25T08:14:03Z</dcterms:modified>
</cp:coreProperties>
</file>