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handoutMasterIdLst>
    <p:handoutMasterId r:id="rId45"/>
  </p:handoutMasterIdLst>
  <p:sldIdLst>
    <p:sldId id="274" r:id="rId2"/>
    <p:sldId id="287" r:id="rId3"/>
    <p:sldId id="268" r:id="rId4"/>
    <p:sldId id="285" r:id="rId5"/>
    <p:sldId id="327" r:id="rId6"/>
    <p:sldId id="286" r:id="rId7"/>
    <p:sldId id="292" r:id="rId8"/>
    <p:sldId id="291" r:id="rId9"/>
    <p:sldId id="288" r:id="rId10"/>
    <p:sldId id="289" r:id="rId11"/>
    <p:sldId id="296" r:id="rId12"/>
    <p:sldId id="297" r:id="rId13"/>
    <p:sldId id="294" r:id="rId14"/>
    <p:sldId id="293" r:id="rId15"/>
    <p:sldId id="298" r:id="rId16"/>
    <p:sldId id="299" r:id="rId17"/>
    <p:sldId id="303" r:id="rId18"/>
    <p:sldId id="302" r:id="rId19"/>
    <p:sldId id="305" r:id="rId20"/>
    <p:sldId id="304" r:id="rId21"/>
    <p:sldId id="308" r:id="rId22"/>
    <p:sldId id="307" r:id="rId23"/>
    <p:sldId id="311" r:id="rId24"/>
    <p:sldId id="313" r:id="rId25"/>
    <p:sldId id="312" r:id="rId26"/>
    <p:sldId id="314" r:id="rId27"/>
    <p:sldId id="310" r:id="rId28"/>
    <p:sldId id="306" r:id="rId29"/>
    <p:sldId id="300" r:id="rId30"/>
    <p:sldId id="321" r:id="rId31"/>
    <p:sldId id="315" r:id="rId32"/>
    <p:sldId id="318" r:id="rId33"/>
    <p:sldId id="317" r:id="rId34"/>
    <p:sldId id="319" r:id="rId35"/>
    <p:sldId id="309" r:id="rId36"/>
    <p:sldId id="320" r:id="rId37"/>
    <p:sldId id="322" r:id="rId38"/>
    <p:sldId id="323" r:id="rId39"/>
    <p:sldId id="324" r:id="rId40"/>
    <p:sldId id="326" r:id="rId41"/>
    <p:sldId id="325" r:id="rId42"/>
    <p:sldId id="328"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8qS966BAkKTozVF6d5jICw==" hashData="eGJ2cPBb+NGvwNPy7Dm6cTaqbHKAaeHGmR+p9oXWMwp1LQdFt6h1JW3rUO76JwNUpGLxHUyQ6X+r1gtQFjWrb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eil,Sharon swp3514" initials="Ns" lastIdx="0" clrIdx="0">
    <p:extLst>
      <p:ext uri="{19B8F6BF-5375-455C-9EA6-DF929625EA0E}">
        <p15:presenceInfo xmlns:p15="http://schemas.microsoft.com/office/powerpoint/2012/main" userId="Neil,Sharon swp3514"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2516F"/>
    <a:srgbClr val="CD1141"/>
    <a:srgbClr val="FFFFCC"/>
    <a:srgbClr val="FFCCCC"/>
    <a:srgbClr val="99FF99"/>
    <a:srgbClr val="CC99FF"/>
    <a:srgbClr val="CC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5002" autoAdjust="0"/>
    <p:restoredTop sz="69158" autoAdjust="0"/>
  </p:normalViewPr>
  <p:slideViewPr>
    <p:cSldViewPr snapToGrid="0">
      <p:cViewPr varScale="1">
        <p:scale>
          <a:sx n="81" d="100"/>
          <a:sy n="81" d="100"/>
        </p:scale>
        <p:origin x="1740" y="64"/>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56" d="100"/>
          <a:sy n="56" d="100"/>
        </p:scale>
        <p:origin x="2856"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26/02/2019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26/02/2019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r>
              <a:rPr lang="en-GB" altLang="en-US" sz="1100" dirty="0" smtClean="0">
                <a:latin typeface="Arial" panose="020B0604020202020204" pitchFamily="34" charset="0"/>
                <a:cs typeface="Arial" panose="020B0604020202020204" pitchFamily="34" charset="0"/>
              </a:rPr>
              <a:t>By the end of the lesson, you will be able to:</a:t>
            </a:r>
          </a:p>
          <a:p>
            <a:pPr eaLnBrk="1" hangingPunct="1">
              <a:lnSpc>
                <a:spcPct val="100000"/>
              </a:lnSpc>
            </a:pPr>
            <a:endParaRPr lang="en-GB" altLang="en-US" sz="1100" dirty="0" smtClean="0">
              <a:latin typeface="Arial" panose="020B0604020202020204" pitchFamily="34" charset="0"/>
              <a:cs typeface="Arial" panose="020B0604020202020204" pitchFamily="34" charset="0"/>
            </a:endParaRPr>
          </a:p>
          <a:p>
            <a:pPr marL="228600" lvl="0" indent="-228600">
              <a:lnSpc>
                <a:spcPct val="100000"/>
              </a:lnSpc>
              <a:buFont typeface="+mj-lt"/>
              <a:buAutoNum type="arabicPeriod"/>
            </a:pPr>
            <a:r>
              <a:rPr lang="en-GB" sz="1100" kern="1200" dirty="0" smtClean="0">
                <a:solidFill>
                  <a:schemeClr val="tx1"/>
                </a:solidFill>
                <a:effectLst/>
                <a:latin typeface="Arial" panose="020B0604020202020204" pitchFamily="34" charset="0"/>
                <a:ea typeface="+mn-ea"/>
                <a:cs typeface="Arial" panose="020B0604020202020204" pitchFamily="34" charset="0"/>
              </a:rPr>
              <a:t>Summarise the basic responsibilities of employer and employee under the Health and Safety at Work Act 1974.</a:t>
            </a:r>
          </a:p>
          <a:p>
            <a:pPr marL="228600" lvl="0" indent="-228600">
              <a:lnSpc>
                <a:spcPct val="100000"/>
              </a:lnSpc>
              <a:buFont typeface="+mj-lt"/>
              <a:buAutoNum type="arabicPeriod"/>
            </a:pPr>
            <a:r>
              <a:rPr lang="en-GB" sz="1100" kern="1200" dirty="0" smtClean="0">
                <a:solidFill>
                  <a:schemeClr val="tx1"/>
                </a:solidFill>
                <a:effectLst/>
                <a:latin typeface="Arial" panose="020B0604020202020204" pitchFamily="34" charset="0"/>
                <a:ea typeface="+mn-ea"/>
                <a:cs typeface="Arial" panose="020B0604020202020204" pitchFamily="34" charset="0"/>
              </a:rPr>
              <a:t>Define Manual Handling.</a:t>
            </a:r>
          </a:p>
          <a:p>
            <a:pPr marL="228600" indent="-228600">
              <a:lnSpc>
                <a:spcPct val="100000"/>
              </a:lnSpc>
              <a:buFont typeface="+mj-lt"/>
              <a:buAutoNum type="arabicPeriod"/>
            </a:pPr>
            <a:r>
              <a:rPr lang="en-GB" sz="1100" kern="1200" dirty="0" smtClean="0">
                <a:solidFill>
                  <a:schemeClr val="tx1"/>
                </a:solidFill>
                <a:effectLst/>
                <a:latin typeface="Arial" panose="020B0604020202020204" pitchFamily="34" charset="0"/>
                <a:ea typeface="+mn-ea"/>
                <a:cs typeface="Arial" panose="020B0604020202020204" pitchFamily="34" charset="0"/>
              </a:rPr>
              <a:t>Identify the personal risks of Manual Handling associated injuries.</a:t>
            </a:r>
          </a:p>
          <a:p>
            <a:pPr marL="228600" lvl="0" indent="-228600">
              <a:lnSpc>
                <a:spcPct val="100000"/>
              </a:lnSpc>
              <a:buFont typeface="+mj-lt"/>
              <a:buAutoNum type="arabicPeriod"/>
            </a:pPr>
            <a:r>
              <a:rPr lang="en-GB" sz="1100" kern="1200" dirty="0" smtClean="0">
                <a:solidFill>
                  <a:schemeClr val="tx1"/>
                </a:solidFill>
                <a:effectLst/>
                <a:latin typeface="Arial" panose="020B0604020202020204" pitchFamily="34" charset="0"/>
                <a:ea typeface="+mn-ea"/>
                <a:cs typeface="Arial" panose="020B0604020202020204" pitchFamily="34" charset="0"/>
              </a:rPr>
              <a:t>Outline the function and areas of the spine.</a:t>
            </a:r>
          </a:p>
          <a:p>
            <a:pPr marL="228600" indent="-228600">
              <a:lnSpc>
                <a:spcPct val="100000"/>
              </a:lnSpc>
              <a:buFont typeface="+mj-lt"/>
              <a:buAutoNum type="arabicPeriod"/>
            </a:pPr>
            <a:r>
              <a:rPr lang="en-GB" sz="1100" kern="1200" dirty="0" smtClean="0">
                <a:solidFill>
                  <a:schemeClr val="tx1"/>
                </a:solidFill>
                <a:effectLst/>
                <a:latin typeface="Arial" panose="020B0604020202020204" pitchFamily="34" charset="0"/>
                <a:ea typeface="+mn-ea"/>
                <a:cs typeface="Arial" panose="020B0604020202020204" pitchFamily="34" charset="0"/>
              </a:rPr>
              <a:t>State role-specific Manual Handling hazards in the workplace and simple concepts for assessing risk.</a:t>
            </a:r>
          </a:p>
          <a:p>
            <a:pPr marL="228600" lvl="0" indent="-228600">
              <a:lnSpc>
                <a:spcPct val="100000"/>
              </a:lnSpc>
              <a:buFont typeface="+mj-lt"/>
              <a:buAutoNum type="arabicPeriod"/>
            </a:pPr>
            <a:r>
              <a:rPr lang="en-GB" sz="1100" kern="1200" dirty="0" smtClean="0">
                <a:solidFill>
                  <a:schemeClr val="tx1"/>
                </a:solidFill>
                <a:effectLst/>
                <a:latin typeface="Arial" panose="020B0604020202020204" pitchFamily="34" charset="0"/>
                <a:ea typeface="+mn-ea"/>
                <a:cs typeface="Arial" panose="020B0604020202020204" pitchFamily="34" charset="0"/>
              </a:rPr>
              <a:t>Identify the principles and techniques of kinetic lifting.</a:t>
            </a:r>
          </a:p>
          <a:p>
            <a:pPr marL="228600" indent="-228600">
              <a:lnSpc>
                <a:spcPct val="100000"/>
              </a:lnSpc>
              <a:buFont typeface="+mj-lt"/>
              <a:buAutoNum type="arabicPeriod"/>
            </a:pPr>
            <a:r>
              <a:rPr lang="en-GB" sz="1100" kern="1200" dirty="0" smtClean="0">
                <a:solidFill>
                  <a:schemeClr val="tx1"/>
                </a:solidFill>
                <a:effectLst/>
                <a:latin typeface="Arial" panose="020B0604020202020204" pitchFamily="34" charset="0"/>
                <a:ea typeface="+mn-ea"/>
                <a:cs typeface="Arial" panose="020B0604020202020204" pitchFamily="34" charset="0"/>
              </a:rPr>
              <a:t>Demonstrate the kinetic lifting principles.</a:t>
            </a:r>
          </a:p>
          <a:p>
            <a:pPr eaLnBrk="1" hangingPunct="1">
              <a:lnSpc>
                <a:spcPct val="100000"/>
              </a:lnSpc>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pPr>
            <a:r>
              <a:rPr lang="en-GB" altLang="en-US" sz="1100" dirty="0" smtClean="0">
                <a:latin typeface="Arial" panose="020B0604020202020204" pitchFamily="34" charset="0"/>
                <a:cs typeface="Arial" panose="020B0604020202020204" pitchFamily="34" charset="0"/>
              </a:rPr>
              <a:t>By its very nature policing has always been and will continue to be a potentially hazardous occupation.  Whilst risks are present in all work activities, operational police officers are more frequently exposed to risks, whether dealing with environmental incidents or disorderly behaviour.</a:t>
            </a:r>
          </a:p>
          <a:p>
            <a:pPr eaLnBrk="1" hangingPunct="1">
              <a:lnSpc>
                <a:spcPct val="100000"/>
              </a:lnSpc>
            </a:pPr>
            <a:r>
              <a:rPr lang="en-GB" altLang="en-US" sz="1100" dirty="0" smtClean="0">
                <a:latin typeface="Arial" panose="020B0604020202020204" pitchFamily="34" charset="0"/>
                <a:cs typeface="Arial" panose="020B0604020202020204" pitchFamily="34" charset="0"/>
              </a:rPr>
              <a:t>The police provide an essential service to the public, which includes the duty of care which is at the centre of policing.</a:t>
            </a:r>
          </a:p>
          <a:p>
            <a:pPr eaLnBrk="1" hangingPunct="1">
              <a:lnSpc>
                <a:spcPct val="100000"/>
              </a:lnSpc>
            </a:pPr>
            <a:endParaRPr lang="en-GB" altLang="en-US"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In this session we will look at the Health &amp; Safety at Work Act (in addition to Manual Handling Regulations 1992).  This Act has been amended by The Police (Health &amp; Safety) Regulations 1999 which made a number of additions to the 1974 Act to make it police specific.</a:t>
            </a:r>
          </a:p>
          <a:p>
            <a:pPr eaLnBrk="1" hangingPunct="1"/>
            <a:endParaRPr lang="en-GB" altLang="en-US"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15672268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2624321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Refer back to handout which details the responsibilities of both employer and employee under</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39511822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31411994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 Health and Safety at Work Act sets out the general duties which employers have towards employees and members of the public, and employees have to themselves and to each other . </a:t>
            </a:r>
          </a:p>
          <a:p>
            <a:r>
              <a:rPr lang="en-GB" sz="1100" dirty="0" smtClean="0">
                <a:latin typeface="Arial" panose="020B0604020202020204" pitchFamily="34" charset="0"/>
                <a:cs typeface="Arial" panose="020B0604020202020204" pitchFamily="34" charset="0"/>
              </a:rPr>
              <a:t>These duties are qualified in the Act by the principle of </a:t>
            </a:r>
            <a:r>
              <a:rPr lang="en-GB" sz="1100" i="1" dirty="0" smtClean="0">
                <a:latin typeface="Arial" panose="020B0604020202020204" pitchFamily="34" charset="0"/>
                <a:cs typeface="Arial" panose="020B0604020202020204" pitchFamily="34" charset="0"/>
              </a:rPr>
              <a:t>‘so far as is reasonably practicable’</a:t>
            </a:r>
            <a:r>
              <a:rPr lang="en-GB" sz="1100" dirty="0" smtClean="0">
                <a:latin typeface="Arial" panose="020B0604020202020204" pitchFamily="34" charset="0"/>
                <a:cs typeface="Arial" panose="020B0604020202020204" pitchFamily="34" charset="0"/>
              </a:rPr>
              <a:t>. In other words, an employer does not have to take measures to avoid or reduce the risk if they are technically impossible or if the time, trouble or cost of the measures would be grossly disproportionate to the risk.</a:t>
            </a:r>
          </a:p>
          <a:p>
            <a:endParaRPr lang="en-GB" altLang="en-US" sz="1100" dirty="0" smtClean="0">
              <a:latin typeface="Arial" panose="020B0604020202020204" pitchFamily="34" charset="0"/>
              <a:cs typeface="Arial" panose="020B0604020202020204" pitchFamily="34" charset="0"/>
            </a:endParaRPr>
          </a:p>
          <a:p>
            <a:pPr>
              <a:spcAft>
                <a:spcPts val="2463"/>
              </a:spcAft>
            </a:pPr>
            <a:r>
              <a:rPr lang="en-GB" sz="1100" dirty="0" smtClean="0">
                <a:latin typeface="Arial" panose="020B0604020202020204" pitchFamily="34" charset="0"/>
                <a:cs typeface="Arial" panose="020B0604020202020204" pitchFamily="34" charset="0"/>
              </a:rPr>
              <a:t>Employers must: Provide a safe place of work, provide safe plant and equipment, provide a safe system</a:t>
            </a:r>
            <a:r>
              <a:rPr lang="en-GB" sz="1100" baseline="0" dirty="0" smtClean="0">
                <a:latin typeface="Arial" panose="020B0604020202020204" pitchFamily="34" charset="0"/>
                <a:cs typeface="Arial" panose="020B0604020202020204" pitchFamily="34" charset="0"/>
              </a:rPr>
              <a:t> of work and provide safe and competent fellow employees (including adequate supervision, instruction and training).</a:t>
            </a:r>
          </a:p>
          <a:p>
            <a:pPr>
              <a:spcAft>
                <a:spcPts val="2463"/>
              </a:spcAft>
            </a:pPr>
            <a:endParaRPr lang="en-GB" sz="1100" baseline="0" dirty="0" smtClean="0">
              <a:latin typeface="Arial" panose="020B0604020202020204" pitchFamily="34" charset="0"/>
              <a:cs typeface="Arial" panose="020B0604020202020204" pitchFamily="34" charset="0"/>
            </a:endParaRPr>
          </a:p>
          <a:p>
            <a:pPr>
              <a:spcAft>
                <a:spcPts val="2463"/>
              </a:spcAft>
            </a:pPr>
            <a:r>
              <a:rPr lang="en-GB" sz="1100" dirty="0" smtClean="0">
                <a:latin typeface="Arial" panose="020B0604020202020204" pitchFamily="34" charset="0"/>
                <a:cs typeface="Arial" panose="020B0604020202020204" pitchFamily="34" charset="0"/>
              </a:rPr>
              <a:t>The Health and Safety at Work Act sets out the general duties which employers have towards employees and members of the public, and employees have to themselves and to each other . </a:t>
            </a:r>
          </a:p>
          <a:p>
            <a:pPr>
              <a:spcAft>
                <a:spcPts val="2463"/>
              </a:spcAft>
            </a:pPr>
            <a:r>
              <a:rPr lang="en-GB" sz="1100" dirty="0" smtClean="0">
                <a:latin typeface="Arial" panose="020B0604020202020204" pitchFamily="34" charset="0"/>
                <a:cs typeface="Arial" panose="020B0604020202020204" pitchFamily="34" charset="0"/>
              </a:rPr>
              <a:t>These duties are qualified in the Act by the principle of </a:t>
            </a:r>
            <a:r>
              <a:rPr lang="en-GB" sz="1100" i="1" dirty="0" smtClean="0">
                <a:latin typeface="Arial" panose="020B0604020202020204" pitchFamily="34" charset="0"/>
                <a:cs typeface="Arial" panose="020B0604020202020204" pitchFamily="34" charset="0"/>
              </a:rPr>
              <a:t>‘so far as is reasonably practicable’</a:t>
            </a:r>
            <a:r>
              <a:rPr lang="en-GB" sz="1100" dirty="0" smtClean="0">
                <a:latin typeface="Arial" panose="020B0604020202020204" pitchFamily="34" charset="0"/>
                <a:cs typeface="Arial" panose="020B0604020202020204" pitchFamily="34" charset="0"/>
              </a:rPr>
              <a:t>. </a:t>
            </a:r>
          </a:p>
          <a:p>
            <a:pPr>
              <a:spcAft>
                <a:spcPts val="2463"/>
              </a:spcAft>
            </a:pPr>
            <a:r>
              <a:rPr lang="en-GB" sz="1100" dirty="0" smtClean="0">
                <a:latin typeface="Arial" panose="020B0604020202020204" pitchFamily="34" charset="0"/>
                <a:cs typeface="Arial" panose="020B0604020202020204" pitchFamily="34" charset="0"/>
              </a:rPr>
              <a:t>In other words, an employer does not have to take measures to avoid or reduce the risk if they are technically impossible or if the time, trouble or cost of the measures would be grossly disproportionate to the risk.</a:t>
            </a:r>
            <a:endParaRPr lang="en-US" altLang="en-US" sz="1100" dirty="0" smtClean="0">
              <a:latin typeface="Arial" panose="020B0604020202020204" pitchFamily="34" charset="0"/>
              <a:cs typeface="Arial" panose="020B0604020202020204" pitchFamily="34" charset="0"/>
            </a:endParaRPr>
          </a:p>
          <a:p>
            <a:pPr>
              <a:spcAft>
                <a:spcPts val="2463"/>
              </a:spcAft>
            </a:pPr>
            <a:r>
              <a:rPr lang="en-US" altLang="en-US" sz="1100" dirty="0" smtClean="0">
                <a:latin typeface="Arial" panose="020B0604020202020204" pitchFamily="34" charset="0"/>
                <a:cs typeface="Arial" panose="020B0604020202020204" pitchFamily="34" charset="0"/>
              </a:rPr>
              <a:t>I have already mentioned that the police officer’s role is by definition a more dangerous place to work and, as the police work on the streets it would be very difficult to provide a safe working environment.  </a:t>
            </a:r>
          </a:p>
          <a:p>
            <a:pPr>
              <a:spcAft>
                <a:spcPts val="2463"/>
              </a:spcAft>
            </a:pPr>
            <a:r>
              <a:rPr lang="en-US" altLang="en-US" sz="1100" dirty="0" smtClean="0">
                <a:latin typeface="Arial" panose="020B0604020202020204" pitchFamily="34" charset="0"/>
                <a:cs typeface="Arial" panose="020B0604020202020204" pitchFamily="34" charset="0"/>
              </a:rPr>
              <a:t>This is why personal safety is most important.</a:t>
            </a:r>
          </a:p>
          <a:p>
            <a:endParaRPr lang="en-US" altLang="en-US"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1335411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smtClean="0">
                <a:latin typeface="Arial" panose="020B0604020202020204" pitchFamily="34" charset="0"/>
                <a:cs typeface="Arial" panose="020B0604020202020204" pitchFamily="34" charset="0"/>
              </a:rPr>
              <a:t>Section</a:t>
            </a:r>
            <a:r>
              <a:rPr lang="en-US" altLang="en-US" sz="1100" b="1" baseline="0" dirty="0" smtClean="0">
                <a:latin typeface="Arial" panose="020B0604020202020204" pitchFamily="34" charset="0"/>
                <a:cs typeface="Arial" panose="020B0604020202020204" pitchFamily="34" charset="0"/>
              </a:rPr>
              <a:t> </a:t>
            </a:r>
            <a:r>
              <a:rPr lang="en-US" altLang="en-US" sz="1100" b="1" dirty="0" smtClean="0">
                <a:latin typeface="Arial" panose="020B0604020202020204" pitchFamily="34" charset="0"/>
                <a:cs typeface="Arial" panose="020B0604020202020204" pitchFamily="34" charset="0"/>
              </a:rPr>
              <a:t>7: </a:t>
            </a:r>
          </a:p>
          <a:p>
            <a:r>
              <a:rPr lang="en-US" altLang="en-US" sz="1100" dirty="0" smtClean="0">
                <a:latin typeface="Arial" panose="020B0604020202020204" pitchFamily="34" charset="0"/>
                <a:cs typeface="Arial" panose="020B0604020202020204" pitchFamily="34" charset="0"/>
              </a:rPr>
              <a:t>HASAW is Criminal Law, For the employer to be held responsible, we must inform them of what is going on! If we fail to advise of a problem, how can we expect the employer to do anything about it!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9205914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2433226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E.G Loss of job,  injury, domestic life, financial problems, stress,</a:t>
            </a:r>
            <a:r>
              <a:rPr lang="en-GB" sz="1100" baseline="0" dirty="0" smtClean="0">
                <a:latin typeface="Arial" panose="020B0604020202020204" pitchFamily="34" charset="0"/>
                <a:cs typeface="Arial" panose="020B0604020202020204" pitchFamily="34" charset="0"/>
              </a:rPr>
              <a:t> quality of life.</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6378105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In your everyday activities it is important to use the Risk Assessment and Kinetic Lifting Techniques that you will be shown during the session.</a:t>
            </a:r>
          </a:p>
          <a:p>
            <a:r>
              <a:rPr lang="en-GB" sz="1100" b="1" dirty="0" smtClean="0">
                <a:latin typeface="Arial" panose="020B0604020202020204" pitchFamily="34" charset="0"/>
                <a:cs typeface="Arial" panose="020B0604020202020204" pitchFamily="34" charset="0"/>
              </a:rPr>
              <a:t>You must, however, decide for yourself what </a:t>
            </a:r>
            <a:r>
              <a:rPr lang="en-GB" sz="1100" b="1" dirty="0">
                <a:latin typeface="Arial" panose="020B0604020202020204" pitchFamily="34" charset="0"/>
                <a:cs typeface="Arial" panose="020B0604020202020204" pitchFamily="34" charset="0"/>
              </a:rPr>
              <a:t>y</a:t>
            </a:r>
            <a:r>
              <a:rPr lang="en-GB" sz="1100" b="1" dirty="0" smtClean="0">
                <a:latin typeface="Arial" panose="020B0604020202020204" pitchFamily="34" charset="0"/>
                <a:cs typeface="Arial" panose="020B0604020202020204" pitchFamily="34" charset="0"/>
              </a:rPr>
              <a:t>ou can and cannot lift safely at the time.</a:t>
            </a:r>
          </a:p>
          <a:p>
            <a:r>
              <a:rPr lang="en-GB" sz="1100" dirty="0" smtClean="0">
                <a:latin typeface="Arial" panose="020B0604020202020204" pitchFamily="34" charset="0"/>
                <a:cs typeface="Arial" panose="020B0604020202020204" pitchFamily="34" charset="0"/>
              </a:rPr>
              <a:t>It is important that you apply the techniques you will be taught today at work and also at home – </a:t>
            </a:r>
            <a:r>
              <a:rPr lang="en-GB" sz="1100" i="1" dirty="0" smtClean="0">
                <a:latin typeface="Arial" panose="020B0604020202020204" pitchFamily="34" charset="0"/>
                <a:cs typeface="Arial" panose="020B0604020202020204" pitchFamily="34" charset="0"/>
              </a:rPr>
              <a:t>you are more prone to injury whilst at home as you tend to relax and attempt tasks that you would not normally accept in work.</a:t>
            </a:r>
          </a:p>
          <a:p>
            <a:r>
              <a:rPr lang="en-GB" sz="1100" dirty="0" smtClean="0">
                <a:latin typeface="Arial" panose="020B0604020202020204" pitchFamily="34" charset="0"/>
                <a:cs typeface="Arial" panose="020B0604020202020204" pitchFamily="34" charset="0"/>
              </a:rPr>
              <a:t>Similarly we tend to attempt tasks without proper preparation or warm-up (such as moving furniture) and push ourselves unnecessarily. This often leads to injury!</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20248425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It is generally assumed that MH only involves </a:t>
            </a:r>
            <a:r>
              <a:rPr lang="en-GB" sz="1100" b="1" dirty="0" smtClean="0">
                <a:latin typeface="Arial" panose="020B0604020202020204" pitchFamily="34" charset="0"/>
                <a:cs typeface="Arial" panose="020B0604020202020204" pitchFamily="34" charset="0"/>
              </a:rPr>
              <a:t>lifting and carrying</a:t>
            </a:r>
            <a:r>
              <a:rPr lang="en-GB" sz="1100" dirty="0" smtClean="0">
                <a:latin typeface="Arial" panose="020B0604020202020204" pitchFamily="34" charset="0"/>
                <a:cs typeface="Arial" panose="020B0604020202020204" pitchFamily="34" charset="0"/>
              </a:rPr>
              <a:t>. However, many MH injuries are caused by </a:t>
            </a:r>
            <a:r>
              <a:rPr lang="en-GB" sz="1100" b="1" dirty="0" smtClean="0">
                <a:latin typeface="Arial" panose="020B0604020202020204" pitchFamily="34" charset="0"/>
                <a:cs typeface="Arial" panose="020B0604020202020204" pitchFamily="34" charset="0"/>
              </a:rPr>
              <a:t>repetitive movements </a:t>
            </a:r>
            <a:r>
              <a:rPr lang="en-GB" sz="1100" dirty="0" smtClean="0">
                <a:latin typeface="Arial" panose="020B0604020202020204" pitchFamily="34" charset="0"/>
                <a:cs typeface="Arial" panose="020B0604020202020204" pitchFamily="34" charset="0"/>
              </a:rPr>
              <a:t>without the individual having to relocate the load to another location.</a:t>
            </a:r>
          </a:p>
          <a:p>
            <a:r>
              <a:rPr lang="en-GB" sz="1100" dirty="0" smtClean="0">
                <a:latin typeface="Arial" panose="020B0604020202020204" pitchFamily="34" charset="0"/>
                <a:cs typeface="Arial" panose="020B0604020202020204" pitchFamily="34" charset="0"/>
              </a:rPr>
              <a:t>You do not need to take the load anywhere for an activity to be classed as MH.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a checkout operator who moves items along a conveyor belt but they do not physically travel anywhere. This activity is still classed as MH. </a:t>
            </a:r>
          </a:p>
          <a:p>
            <a:r>
              <a:rPr lang="en-GB" sz="1100" dirty="0" smtClean="0">
                <a:latin typeface="Arial" panose="020B0604020202020204" pitchFamily="34" charset="0"/>
                <a:cs typeface="Arial" panose="020B0604020202020204" pitchFamily="34" charset="0"/>
              </a:rPr>
              <a:t>These operators also have to twist products and lift them clear of the belt whilst sitting down. </a:t>
            </a:r>
          </a:p>
          <a:p>
            <a:r>
              <a:rPr lang="en-GB" sz="1100" i="1" dirty="0" smtClean="0">
                <a:latin typeface="Arial" panose="020B0604020202020204" pitchFamily="34" charset="0"/>
                <a:cs typeface="Arial" panose="020B0604020202020204" pitchFamily="34" charset="0"/>
              </a:rPr>
              <a:t>Both of these activities can exacerbate potential damage to the back.</a:t>
            </a: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Where do we manually Handle in our personal lives?</a:t>
            </a:r>
          </a:p>
          <a:p>
            <a:r>
              <a:rPr lang="en-GB" sz="1100" dirty="0" smtClean="0">
                <a:latin typeface="Arial" panose="020B0604020202020204" pitchFamily="34" charset="0"/>
                <a:cs typeface="Arial" panose="020B0604020202020204" pitchFamily="34" charset="0"/>
              </a:rPr>
              <a:t>Everywhere –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carrying shopping bags from the car to the house and the injury potential – how many trips do we want to make? (as few as possible!)</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11969426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24505956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Manual handling is the cause of </a:t>
            </a:r>
            <a:r>
              <a:rPr lang="en-GB" sz="1100" b="1" dirty="0" smtClean="0">
                <a:latin typeface="Arial" panose="020B0604020202020204" pitchFamily="34" charset="0"/>
                <a:cs typeface="Arial" panose="020B0604020202020204" pitchFamily="34" charset="0"/>
              </a:rPr>
              <a:t>36% </a:t>
            </a:r>
            <a:r>
              <a:rPr lang="en-GB" sz="1100" dirty="0" smtClean="0">
                <a:latin typeface="Arial" panose="020B0604020202020204" pitchFamily="34" charset="0"/>
                <a:cs typeface="Arial" panose="020B0604020202020204" pitchFamily="34" charset="0"/>
              </a:rPr>
              <a:t>of workplace injuries. The next most common type of accidents are those attributable to slips and trips, which account for 20% of total accidents.</a:t>
            </a:r>
          </a:p>
          <a:p>
            <a:r>
              <a:rPr lang="en-GB" sz="1100" dirty="0" smtClean="0">
                <a:latin typeface="Arial" panose="020B0604020202020204" pitchFamily="34" charset="0"/>
                <a:cs typeface="Arial" panose="020B0604020202020204" pitchFamily="34" charset="0"/>
              </a:rPr>
              <a:t>This equates to 900,00 being MH-related or nearly two MH accidents every minute.</a:t>
            </a:r>
          </a:p>
          <a:p>
            <a:r>
              <a:rPr lang="en-GB" sz="1100" b="1" dirty="0" smtClean="0">
                <a:latin typeface="Arial" panose="020B0604020202020204" pitchFamily="34" charset="0"/>
                <a:cs typeface="Arial" panose="020B0604020202020204" pitchFamily="34" charset="0"/>
              </a:rPr>
              <a:t>73% </a:t>
            </a:r>
            <a:r>
              <a:rPr lang="en-GB" sz="1100" dirty="0" smtClean="0">
                <a:latin typeface="Arial" panose="020B0604020202020204" pitchFamily="34" charset="0"/>
                <a:cs typeface="Arial" panose="020B0604020202020204" pitchFamily="34" charset="0"/>
              </a:rPr>
              <a:t>of accidents reported involve sprains and strains caused by MH activities</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34951481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There are approximately</a:t>
            </a:r>
            <a:r>
              <a:rPr lang="en-GB" sz="1100" baseline="0" dirty="0" smtClean="0">
                <a:latin typeface="Arial" panose="020B0604020202020204" pitchFamily="34" charset="0"/>
                <a:cs typeface="Arial" panose="020B0604020202020204" pitchFamily="34" charset="0"/>
              </a:rPr>
              <a:t> </a:t>
            </a:r>
            <a:r>
              <a:rPr lang="en-GB" sz="1100" b="1" baseline="0" dirty="0" smtClean="0">
                <a:latin typeface="Arial" panose="020B0604020202020204" pitchFamily="34" charset="0"/>
                <a:cs typeface="Arial" panose="020B0604020202020204" pitchFamily="34" charset="0"/>
              </a:rPr>
              <a:t>two and a half million </a:t>
            </a:r>
            <a:r>
              <a:rPr lang="en-GB" sz="1100" baseline="0" dirty="0" smtClean="0">
                <a:latin typeface="Arial" panose="020B0604020202020204" pitchFamily="34" charset="0"/>
                <a:cs typeface="Arial" panose="020B0604020202020204" pitchFamily="34" charset="0"/>
              </a:rPr>
              <a:t>accidents in the UK each year.</a:t>
            </a:r>
          </a:p>
          <a:p>
            <a:r>
              <a:rPr lang="en-GB" sz="1100" baseline="0" dirty="0" smtClean="0">
                <a:latin typeface="Arial" panose="020B0604020202020204" pitchFamily="34" charset="0"/>
                <a:cs typeface="Arial" panose="020B0604020202020204" pitchFamily="34" charset="0"/>
              </a:rPr>
              <a:t>Out of these </a:t>
            </a:r>
            <a:r>
              <a:rPr lang="en-GB" sz="1100" b="1" baseline="0" dirty="0" smtClean="0">
                <a:latin typeface="Arial" panose="020B0604020202020204" pitchFamily="34" charset="0"/>
                <a:cs typeface="Arial" panose="020B0604020202020204" pitchFamily="34" charset="0"/>
              </a:rPr>
              <a:t>36% </a:t>
            </a:r>
            <a:r>
              <a:rPr lang="en-GB" sz="1100" baseline="0" dirty="0" smtClean="0">
                <a:latin typeface="Arial" panose="020B0604020202020204" pitchFamily="34" charset="0"/>
                <a:cs typeface="Arial" panose="020B0604020202020204" pitchFamily="34" charset="0"/>
              </a:rPr>
              <a:t>are caused by MH activities.</a:t>
            </a:r>
          </a:p>
          <a:p>
            <a:r>
              <a:rPr lang="en-GB" sz="1100" baseline="0" dirty="0" smtClean="0">
                <a:latin typeface="Arial" panose="020B0604020202020204" pitchFamily="34" charset="0"/>
                <a:cs typeface="Arial" panose="020B0604020202020204" pitchFamily="34" charset="0"/>
              </a:rPr>
              <a:t>This equates to 900.00 being MH related or nearly two MH accidents every minute.</a:t>
            </a:r>
          </a:p>
          <a:p>
            <a:r>
              <a:rPr lang="en-GB" sz="1100" baseline="0" dirty="0" smtClean="0">
                <a:latin typeface="Arial" panose="020B0604020202020204" pitchFamily="34" charset="0"/>
                <a:cs typeface="Arial" panose="020B0604020202020204" pitchFamily="34" charset="0"/>
              </a:rPr>
              <a:t>N.B The next most common type of accidents are those attributable to slips and trips, which account for 20% of total accidents.</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1455990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6527532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Pretty much every joint or muscle in the body has the potential to be injured by improper MH</a:t>
            </a:r>
          </a:p>
          <a:p>
            <a:r>
              <a:rPr lang="en-GB" sz="1100" b="1" dirty="0" smtClean="0">
                <a:latin typeface="Arial" panose="020B0604020202020204" pitchFamily="34" charset="0"/>
                <a:cs typeface="Arial" panose="020B0604020202020204" pitchFamily="34" charset="0"/>
              </a:rPr>
              <a:t>Hernia</a:t>
            </a:r>
            <a:r>
              <a:rPr lang="en-GB" sz="1100" dirty="0" smtClean="0">
                <a:latin typeface="Arial" panose="020B0604020202020204" pitchFamily="34" charset="0"/>
                <a:cs typeface="Arial" panose="020B0604020202020204" pitchFamily="34" charset="0"/>
              </a:rPr>
              <a:t> – when excessive pressure is applied to the lower region of your stomach, your intestines can bulge through the wall of your stomach causing a hernia. The condition is extremely painful as partially digested food still has to pass through the part that has protruded through the lining. Sometimes the muscles in the stomach wall can tighten around the intestine causing a </a:t>
            </a:r>
            <a:r>
              <a:rPr lang="en-GB" sz="1100" i="1" dirty="0" smtClean="0">
                <a:latin typeface="Arial" panose="020B0604020202020204" pitchFamily="34" charset="0"/>
                <a:cs typeface="Arial" panose="020B0604020202020204" pitchFamily="34" charset="0"/>
              </a:rPr>
              <a:t>strangulated hernia</a:t>
            </a:r>
          </a:p>
          <a:p>
            <a:r>
              <a:rPr lang="en-GB" sz="1100" b="1" dirty="0" smtClean="0">
                <a:latin typeface="Arial" panose="020B0604020202020204" pitchFamily="34" charset="0"/>
                <a:cs typeface="Arial" panose="020B0604020202020204" pitchFamily="34" charset="0"/>
              </a:rPr>
              <a:t>Pregnancy – </a:t>
            </a:r>
            <a:r>
              <a:rPr lang="en-GB" sz="1100" dirty="0" smtClean="0">
                <a:latin typeface="Arial" panose="020B0604020202020204" pitchFamily="34" charset="0"/>
                <a:cs typeface="Arial" panose="020B0604020202020204" pitchFamily="34" charset="0"/>
              </a:rPr>
              <a:t>carrying out MH activities whilst pregnant can expose a person to significant risk of miscarriage. The MH risk is particularly high as the muscles in the abdomen are already stretched to accommodate the foetus.</a:t>
            </a:r>
          </a:p>
          <a:p>
            <a:r>
              <a:rPr lang="en-GB" sz="1100" b="1" dirty="0" smtClean="0">
                <a:latin typeface="Arial" panose="020B0604020202020204" pitchFamily="34" charset="0"/>
                <a:cs typeface="Arial" panose="020B0604020202020204" pitchFamily="34" charset="0"/>
              </a:rPr>
              <a:t>Spine and discs – </a:t>
            </a:r>
            <a:r>
              <a:rPr lang="en-GB" sz="1100" dirty="0" smtClean="0">
                <a:latin typeface="Arial" panose="020B0604020202020204" pitchFamily="34" charset="0"/>
                <a:cs typeface="Arial" panose="020B0604020202020204" pitchFamily="34" charset="0"/>
              </a:rPr>
              <a:t>this area is at the highest risk.</a:t>
            </a:r>
          </a:p>
          <a:p>
            <a:r>
              <a:rPr lang="en-GB" sz="1100" b="1" dirty="0" smtClean="0">
                <a:latin typeface="Arial" panose="020B0604020202020204" pitchFamily="34" charset="0"/>
                <a:cs typeface="Arial" panose="020B0604020202020204" pitchFamily="34" charset="0"/>
              </a:rPr>
              <a:t>WRULDS – Work related upper limb disorders, </a:t>
            </a:r>
            <a:r>
              <a:rPr lang="en-GB" sz="1100" b="0" dirty="0" smtClean="0">
                <a:latin typeface="Arial" panose="020B0604020202020204" pitchFamily="34" charset="0"/>
                <a:cs typeface="Arial" panose="020B0604020202020204" pitchFamily="34" charset="0"/>
              </a:rPr>
              <a:t>such as carpal tunnel syndrome</a:t>
            </a:r>
            <a:endParaRPr lang="en-GB"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10784780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92088" algn="l" eaLnBrk="1" hangingPunct="1">
              <a:lnSpc>
                <a:spcPct val="100000"/>
              </a:lnSpc>
            </a:pPr>
            <a:r>
              <a:rPr lang="en-GB" altLang="en-US" sz="1100" b="1" dirty="0" smtClean="0">
                <a:latin typeface="Arial" panose="020B0604020202020204" pitchFamily="34" charset="0"/>
              </a:rPr>
              <a:t>50%</a:t>
            </a:r>
            <a:r>
              <a:rPr lang="en-GB" altLang="en-US" sz="1100" dirty="0" smtClean="0">
                <a:latin typeface="Arial" panose="020B0604020202020204" pitchFamily="34" charset="0"/>
              </a:rPr>
              <a:t> of accidents reported involve injuries to the back with obvious potential for serious injury to the bones of the spine and discs. </a:t>
            </a:r>
          </a:p>
          <a:p>
            <a:pPr marL="192088" algn="l" eaLnBrk="1" hangingPunct="1">
              <a:lnSpc>
                <a:spcPct val="100000"/>
              </a:lnSpc>
            </a:pPr>
            <a:endParaRPr lang="en-GB" altLang="en-US" sz="1100" dirty="0" smtClean="0">
              <a:latin typeface="Arial" panose="020B0604020202020204" pitchFamily="34" charset="0"/>
            </a:endParaRPr>
          </a:p>
          <a:p>
            <a:pPr marL="192088" algn="l" eaLnBrk="1" hangingPunct="1">
              <a:lnSpc>
                <a:spcPct val="100000"/>
              </a:lnSpc>
            </a:pPr>
            <a:r>
              <a:rPr lang="en-GB" altLang="en-US" sz="1100" b="1" dirty="0" smtClean="0">
                <a:solidFill>
                  <a:srgbClr val="0000FF"/>
                </a:solidFill>
                <a:latin typeface="Arial" panose="020B0604020202020204" pitchFamily="34" charset="0"/>
              </a:rPr>
              <a:t>This represents 450,000 people experiencing unnecessary back pain each year.</a:t>
            </a:r>
          </a:p>
          <a:p>
            <a:pPr marL="192088" algn="l" eaLnBrk="1" hangingPunct="1">
              <a:lnSpc>
                <a:spcPct val="100000"/>
              </a:lnSpc>
            </a:pPr>
            <a:endParaRPr lang="en-GB" altLang="en-US" sz="1100" dirty="0" smtClean="0">
              <a:latin typeface="Arial" panose="020B0604020202020204" pitchFamily="34" charset="0"/>
            </a:endParaRPr>
          </a:p>
          <a:p>
            <a:pPr marL="192088" algn="l" eaLnBrk="1" hangingPunct="1">
              <a:lnSpc>
                <a:spcPct val="100000"/>
              </a:lnSpc>
            </a:pPr>
            <a:r>
              <a:rPr lang="en-GB" altLang="en-US" sz="1100" dirty="0" smtClean="0">
                <a:latin typeface="Arial" panose="020B0604020202020204" pitchFamily="34" charset="0"/>
              </a:rPr>
              <a:t>It is estimated that MH-related injuries account for </a:t>
            </a:r>
            <a:r>
              <a:rPr lang="en-GB" altLang="en-US" sz="1100" b="1" dirty="0" smtClean="0">
                <a:latin typeface="Arial" panose="020B0604020202020204" pitchFamily="34" charset="0"/>
              </a:rPr>
              <a:t>£1 billion</a:t>
            </a:r>
            <a:r>
              <a:rPr lang="en-GB" altLang="en-US" sz="1100" dirty="0" smtClean="0">
                <a:latin typeface="Arial" panose="020B0604020202020204" pitchFamily="34" charset="0"/>
              </a:rPr>
              <a:t> annually in lost time, issue of painkillers and other treatments. </a:t>
            </a:r>
          </a:p>
          <a:p>
            <a:pPr marL="192088" algn="l" eaLnBrk="1" hangingPunct="1">
              <a:lnSpc>
                <a:spcPct val="100000"/>
              </a:lnSpc>
            </a:pPr>
            <a:r>
              <a:rPr lang="en-GB" altLang="en-US" sz="1100" i="1" dirty="0" smtClean="0">
                <a:latin typeface="Arial" panose="020B0604020202020204" pitchFamily="34" charset="0"/>
              </a:rPr>
              <a:t>Whilst there is law in place to minimise MH-related injuries (HASAWA), such injuries continue! </a:t>
            </a:r>
          </a:p>
          <a:p>
            <a:pPr marL="192088" algn="l" eaLnBrk="1" hangingPunct="1">
              <a:lnSpc>
                <a:spcPct val="100000"/>
              </a:lnSpc>
            </a:pPr>
            <a:endParaRPr lang="en-GB" altLang="en-US" sz="1100" dirty="0" smtClean="0">
              <a:latin typeface="Arial" panose="020B0604020202020204" pitchFamily="34" charset="0"/>
            </a:endParaRPr>
          </a:p>
          <a:p>
            <a:pPr marL="192088" algn="l" eaLnBrk="1" hangingPunct="1">
              <a:lnSpc>
                <a:spcPct val="100000"/>
              </a:lnSpc>
            </a:pPr>
            <a:r>
              <a:rPr lang="en-GB" altLang="en-US" sz="1100" dirty="0" smtClean="0">
                <a:latin typeface="Arial" panose="020B0604020202020204" pitchFamily="34" charset="0"/>
              </a:rPr>
              <a:t>If you experience any time off from work, it is highly likely to be caused by a MH-related injury. </a:t>
            </a:r>
          </a:p>
          <a:p>
            <a:pPr marL="192088" algn="ctr" eaLnBrk="1" hangingPunct="1">
              <a:lnSpc>
                <a:spcPct val="90000"/>
              </a:lnSpc>
            </a:pPr>
            <a:endParaRPr lang="en-GB" altLang="en-US" sz="1200"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34554071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dirty="0" smtClean="0">
                <a:latin typeface="Arial" panose="020B0604020202020204" pitchFamily="34" charset="0"/>
                <a:cs typeface="Arial" panose="020B0604020202020204" pitchFamily="34" charset="0"/>
              </a:rPr>
              <a:t>Poor MH Risk Assessment and incorrect lifting technique can lead to any number of injuries.  </a:t>
            </a:r>
          </a:p>
          <a:p>
            <a:pPr algn="l" eaLnBrk="1" hangingPunct="1">
              <a:spcBef>
                <a:spcPct val="0"/>
              </a:spcBef>
            </a:pPr>
            <a:endParaRPr lang="en-GB" altLang="en-US" sz="1100" dirty="0" smtClean="0">
              <a:latin typeface="Arial" panose="020B0604020202020204" pitchFamily="34" charset="0"/>
              <a:cs typeface="Arial" panose="020B0604020202020204" pitchFamily="34" charset="0"/>
            </a:endParaRPr>
          </a:p>
          <a:p>
            <a:pPr algn="l" eaLnBrk="1" hangingPunct="1">
              <a:spcBef>
                <a:spcPct val="0"/>
              </a:spcBef>
            </a:pPr>
            <a:r>
              <a:rPr lang="en-GB" altLang="en-US" sz="1100" dirty="0" smtClean="0">
                <a:latin typeface="Arial" panose="020B0604020202020204" pitchFamily="34" charset="0"/>
                <a:cs typeface="Arial" panose="020B0604020202020204" pitchFamily="34" charset="0"/>
              </a:rPr>
              <a:t>Back problems are by far the most common type of resulting injury, but other limbs and parts of the body are also at risk.</a:t>
            </a:r>
          </a:p>
          <a:p>
            <a:pPr algn="l" eaLnBrk="1" hangingPunct="1">
              <a:spcBef>
                <a:spcPct val="0"/>
              </a:spcBef>
            </a:pPr>
            <a:endParaRPr lang="en-GB" altLang="en-US" sz="1100" dirty="0" smtClean="0">
              <a:latin typeface="Arial" panose="020B0604020202020204" pitchFamily="34" charset="0"/>
              <a:cs typeface="Arial" panose="020B0604020202020204" pitchFamily="34" charset="0"/>
            </a:endParaRPr>
          </a:p>
          <a:p>
            <a:pPr algn="l" eaLnBrk="1" hangingPunct="1">
              <a:spcBef>
                <a:spcPct val="0"/>
              </a:spcBef>
            </a:pPr>
            <a:r>
              <a:rPr lang="en-GB" altLang="en-US" sz="1100" dirty="0" smtClean="0">
                <a:latin typeface="Arial" panose="020B0604020202020204" pitchFamily="34" charset="0"/>
                <a:cs typeface="Arial" panose="020B0604020202020204" pitchFamily="34" charset="0"/>
              </a:rPr>
              <a:t>Trainer to reveal each “Injury” and facilitate the specifics of each before revealing the “Description” for each in turn.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3246337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28675516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7313" algn="l" eaLnBrk="1" hangingPunct="1">
              <a:spcBef>
                <a:spcPct val="0"/>
              </a:spcBef>
            </a:pPr>
            <a:r>
              <a:rPr lang="en-GB" altLang="en-US" sz="1100" b="1" dirty="0" smtClean="0">
                <a:solidFill>
                  <a:srgbClr val="0000FF"/>
                </a:solidFill>
                <a:latin typeface="Arial" panose="020B0604020202020204" pitchFamily="34" charset="0"/>
              </a:rPr>
              <a:t>This slide shows the spine in more detail. </a:t>
            </a:r>
          </a:p>
          <a:p>
            <a:pPr marL="87313" algn="l" eaLnBrk="1" hangingPunct="1">
              <a:spcBef>
                <a:spcPct val="0"/>
              </a:spcBef>
            </a:pPr>
            <a:endParaRPr lang="en-GB" altLang="en-US" sz="1100" dirty="0" smtClean="0">
              <a:latin typeface="Arial" panose="020B0604020202020204" pitchFamily="34" charset="0"/>
            </a:endParaRPr>
          </a:p>
          <a:p>
            <a:pPr marL="87313" algn="l" eaLnBrk="1" hangingPunct="1">
              <a:spcBef>
                <a:spcPct val="0"/>
              </a:spcBef>
            </a:pPr>
            <a:r>
              <a:rPr lang="en-GB" altLang="en-US" sz="1100" dirty="0" smtClean="0">
                <a:latin typeface="Arial" panose="020B0604020202020204" pitchFamily="34" charset="0"/>
              </a:rPr>
              <a:t>Discs are made of a tough outer cover and a interior which has a jam-like consistency. </a:t>
            </a:r>
          </a:p>
          <a:p>
            <a:pPr marL="87313" algn="l" eaLnBrk="1" hangingPunct="1">
              <a:spcBef>
                <a:spcPct val="0"/>
              </a:spcBef>
            </a:pPr>
            <a:endParaRPr lang="en-GB" altLang="en-US" sz="1100" dirty="0" smtClean="0">
              <a:latin typeface="Arial" panose="020B0604020202020204" pitchFamily="34" charset="0"/>
            </a:endParaRPr>
          </a:p>
          <a:p>
            <a:pPr marL="87313" algn="l" eaLnBrk="1" hangingPunct="1">
              <a:spcBef>
                <a:spcPct val="0"/>
              </a:spcBef>
            </a:pPr>
            <a:r>
              <a:rPr lang="en-GB" altLang="en-US" sz="1100" dirty="0" smtClean="0">
                <a:latin typeface="Arial" panose="020B0604020202020204" pitchFamily="34" charset="0"/>
              </a:rPr>
              <a:t>When we bend, our Discs are “squashed,” bulging at one side and compressing at the other. </a:t>
            </a:r>
            <a:r>
              <a:rPr lang="en-GB" altLang="en-US" sz="1100" i="1" dirty="0" smtClean="0">
                <a:latin typeface="Arial" panose="020B0604020202020204" pitchFamily="34" charset="0"/>
              </a:rPr>
              <a:t>Like a jam-filled doughnut, if the centre bulges too much it can burst - This is called a Prolapse or Slipped Disc (</a:t>
            </a:r>
            <a:r>
              <a:rPr lang="en-GB" altLang="en-US" sz="1100" i="1" dirty="0" smtClean="0">
                <a:solidFill>
                  <a:srgbClr val="000000"/>
                </a:solidFill>
                <a:latin typeface="Arial" panose="020B0604020202020204" pitchFamily="34" charset="0"/>
              </a:rPr>
              <a:t>The Disc does not “slip”’ as such, but bulges and protrudes). </a:t>
            </a:r>
          </a:p>
          <a:p>
            <a:pPr marL="87313" algn="l" eaLnBrk="1" hangingPunct="1">
              <a:spcBef>
                <a:spcPct val="0"/>
              </a:spcBef>
            </a:pPr>
            <a:endParaRPr lang="en-GB" altLang="en-US" sz="1100" dirty="0" smtClean="0">
              <a:latin typeface="Arial" panose="020B0604020202020204" pitchFamily="34" charset="0"/>
            </a:endParaRPr>
          </a:p>
          <a:p>
            <a:pPr marL="87313" algn="l" eaLnBrk="1" hangingPunct="1">
              <a:spcBef>
                <a:spcPct val="0"/>
              </a:spcBef>
            </a:pPr>
            <a:r>
              <a:rPr lang="en-GB" altLang="en-US" sz="1100" dirty="0" smtClean="0">
                <a:latin typeface="Arial" panose="020B0604020202020204" pitchFamily="34" charset="0"/>
              </a:rPr>
              <a:t>If the prolapsed Disc makes contact with nerves or the Spinal Cord, it can cause extreme pain, loss of movement and sometimes incontinence. Pain may not be restricted to the area of the prolapse but may affect other areas such as the legs or arms. </a:t>
            </a:r>
          </a:p>
          <a:p>
            <a:pPr marL="87313" algn="l" eaLnBrk="1" hangingPunct="1">
              <a:spcBef>
                <a:spcPct val="0"/>
              </a:spcBef>
            </a:pPr>
            <a:endParaRPr lang="en-GB" altLang="en-US" sz="1100" dirty="0" smtClean="0">
              <a:latin typeface="Arial" panose="020B0604020202020204" pitchFamily="34" charset="0"/>
            </a:endParaRPr>
          </a:p>
          <a:p>
            <a:pPr marL="87313" algn="l" eaLnBrk="1" hangingPunct="1">
              <a:spcBef>
                <a:spcPct val="0"/>
              </a:spcBef>
            </a:pPr>
            <a:r>
              <a:rPr lang="en-GB" altLang="en-US" sz="1100" dirty="0" smtClean="0">
                <a:latin typeface="Arial" panose="020B0604020202020204" pitchFamily="34" charset="0"/>
              </a:rPr>
              <a:t>Constant or repeated bending and poor posture can cause Discs to break down (degenerate) resulting in Prolapse. It is estimated that the majority of back damage from incorrect lifting, posture, etc. occurs before the age of 40. </a:t>
            </a:r>
            <a:r>
              <a:rPr lang="en-GB" altLang="en-US" sz="1100" i="1" dirty="0" smtClean="0">
                <a:latin typeface="Arial" panose="020B0604020202020204" pitchFamily="34" charset="0"/>
              </a:rPr>
              <a:t>Assuming that most people live at least 80 years, individuals have another 40-years of life expectancy with a spine that is already damaged!</a:t>
            </a:r>
          </a:p>
          <a:p>
            <a:pPr marL="87313" algn="l" eaLnBrk="1" hangingPunct="1">
              <a:spcBef>
                <a:spcPct val="0"/>
              </a:spcBef>
            </a:pPr>
            <a:endParaRPr lang="en-GB" altLang="en-US" sz="1100" dirty="0" smtClean="0">
              <a:latin typeface="Arial" panose="020B0604020202020204" pitchFamily="34" charset="0"/>
            </a:endParaRPr>
          </a:p>
          <a:p>
            <a:pPr marL="87313" algn="l" eaLnBrk="1" hangingPunct="1">
              <a:spcBef>
                <a:spcPct val="0"/>
              </a:spcBef>
            </a:pPr>
            <a:r>
              <a:rPr lang="en-GB" altLang="en-US" sz="1100" dirty="0" smtClean="0">
                <a:solidFill>
                  <a:srgbClr val="0000FF"/>
                </a:solidFill>
                <a:latin typeface="Arial" panose="020B0604020202020204" pitchFamily="34" charset="0"/>
              </a:rPr>
              <a:t>It is not surprising therefore that back problems affect us in later life! This is often not a result of “old age” but rather damage at an earlier age. </a:t>
            </a:r>
            <a:endParaRPr lang="en-GB" altLang="en-US" sz="1100"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33562729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dirty="0" smtClean="0">
                <a:latin typeface="Arial" panose="020B0604020202020204" pitchFamily="34" charset="0"/>
              </a:rPr>
              <a:t>Whilst the </a:t>
            </a:r>
            <a:r>
              <a:rPr lang="en-GB" altLang="en-US" sz="1100" b="1" dirty="0" smtClean="0">
                <a:solidFill>
                  <a:srgbClr val="0000FF"/>
                </a:solidFill>
                <a:latin typeface="Arial" panose="020B0604020202020204" pitchFamily="34" charset="0"/>
              </a:rPr>
              <a:t>Vertebrae</a:t>
            </a:r>
            <a:r>
              <a:rPr lang="en-GB" altLang="en-US" sz="1100" dirty="0" smtClean="0">
                <a:latin typeface="Arial" panose="020B0604020202020204" pitchFamily="34" charset="0"/>
              </a:rPr>
              <a:t> and </a:t>
            </a:r>
            <a:r>
              <a:rPr lang="en-GB" altLang="en-US" sz="1100" b="1" dirty="0" smtClean="0">
                <a:solidFill>
                  <a:srgbClr val="0000FF"/>
                </a:solidFill>
                <a:latin typeface="Arial" panose="020B0604020202020204" pitchFamily="34" charset="0"/>
              </a:rPr>
              <a:t>Discs</a:t>
            </a:r>
            <a:r>
              <a:rPr lang="en-GB" altLang="en-US" sz="1100" dirty="0" smtClean="0">
                <a:latin typeface="Arial" panose="020B0604020202020204" pitchFamily="34" charset="0"/>
              </a:rPr>
              <a:t> are vulnerable to MH-related injury, it is more likely that </a:t>
            </a:r>
            <a:r>
              <a:rPr lang="en-GB" altLang="en-US" sz="1100" b="1" dirty="0" smtClean="0">
                <a:solidFill>
                  <a:srgbClr val="0000FF"/>
                </a:solidFill>
                <a:latin typeface="Arial" panose="020B0604020202020204" pitchFamily="34" charset="0"/>
              </a:rPr>
              <a:t>muscles</a:t>
            </a:r>
            <a:r>
              <a:rPr lang="en-GB" altLang="en-US" sz="1100" dirty="0" smtClean="0">
                <a:latin typeface="Arial" panose="020B0604020202020204" pitchFamily="34" charset="0"/>
              </a:rPr>
              <a:t>, </a:t>
            </a:r>
            <a:r>
              <a:rPr lang="en-GB" altLang="en-US" sz="1100" b="1" dirty="0" smtClean="0">
                <a:solidFill>
                  <a:srgbClr val="0000FF"/>
                </a:solidFill>
                <a:latin typeface="Arial" panose="020B0604020202020204" pitchFamily="34" charset="0"/>
              </a:rPr>
              <a:t>tendons</a:t>
            </a:r>
            <a:r>
              <a:rPr lang="en-GB" altLang="en-US" sz="1100" dirty="0" smtClean="0">
                <a:latin typeface="Arial" panose="020B0604020202020204" pitchFamily="34" charset="0"/>
              </a:rPr>
              <a:t> and </a:t>
            </a:r>
            <a:r>
              <a:rPr lang="en-GB" altLang="en-US" sz="1100" b="1" dirty="0" smtClean="0">
                <a:solidFill>
                  <a:srgbClr val="0000FF"/>
                </a:solidFill>
                <a:latin typeface="Arial" panose="020B0604020202020204" pitchFamily="34" charset="0"/>
              </a:rPr>
              <a:t>ligaments</a:t>
            </a:r>
            <a:r>
              <a:rPr lang="en-GB" altLang="en-US" sz="1100" dirty="0" smtClean="0">
                <a:latin typeface="Arial" panose="020B0604020202020204" pitchFamily="34" charset="0"/>
              </a:rPr>
              <a:t> will suffer injuries.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When a joint is flexed beyond its normal extent, </a:t>
            </a:r>
            <a:r>
              <a:rPr lang="en-GB" altLang="en-US" sz="1100" b="1" dirty="0" smtClean="0">
                <a:solidFill>
                  <a:srgbClr val="0000FF"/>
                </a:solidFill>
                <a:latin typeface="Arial" panose="020B0604020202020204" pitchFamily="34" charset="0"/>
              </a:rPr>
              <a:t>tendons</a:t>
            </a:r>
            <a:r>
              <a:rPr lang="en-GB" altLang="en-US" sz="1100" dirty="0" smtClean="0">
                <a:latin typeface="Arial" panose="020B0604020202020204" pitchFamily="34" charset="0"/>
              </a:rPr>
              <a:t> are stretched and can be pulled away from the bone. </a:t>
            </a:r>
          </a:p>
          <a:p>
            <a:pPr algn="l" eaLnBrk="1" hangingPunct="1">
              <a:spcBef>
                <a:spcPct val="0"/>
              </a:spcBef>
            </a:pPr>
            <a:endParaRPr lang="en-GB" altLang="en-US" sz="1100" dirty="0" smtClean="0">
              <a:solidFill>
                <a:srgbClr val="FF0000"/>
              </a:solidFill>
              <a:latin typeface="Arial" panose="020B0604020202020204" pitchFamily="34" charset="0"/>
            </a:endParaRPr>
          </a:p>
          <a:p>
            <a:pPr algn="l" eaLnBrk="1" hangingPunct="1">
              <a:spcBef>
                <a:spcPct val="0"/>
              </a:spcBef>
            </a:pPr>
            <a:r>
              <a:rPr lang="en-GB" altLang="en-US" sz="1100" dirty="0" smtClean="0">
                <a:solidFill>
                  <a:srgbClr val="FF0000"/>
                </a:solidFill>
                <a:latin typeface="Arial" panose="020B0604020202020204" pitchFamily="34" charset="0"/>
              </a:rPr>
              <a:t>Stretching and damage of the </a:t>
            </a:r>
            <a:r>
              <a:rPr lang="en-GB" altLang="en-US" sz="1100" b="1" dirty="0" smtClean="0">
                <a:solidFill>
                  <a:srgbClr val="FF0000"/>
                </a:solidFill>
                <a:latin typeface="Arial" panose="020B0604020202020204" pitchFamily="34" charset="0"/>
              </a:rPr>
              <a:t>muscle</a:t>
            </a:r>
            <a:r>
              <a:rPr lang="en-GB" altLang="en-US" sz="1100" dirty="0" smtClean="0">
                <a:solidFill>
                  <a:srgbClr val="FF0000"/>
                </a:solidFill>
                <a:latin typeface="Arial" panose="020B0604020202020204" pitchFamily="34" charset="0"/>
              </a:rPr>
              <a:t> is called a </a:t>
            </a:r>
            <a:r>
              <a:rPr lang="en-GB" altLang="en-US" sz="1100" b="1" dirty="0" smtClean="0">
                <a:solidFill>
                  <a:srgbClr val="FF0000"/>
                </a:solidFill>
                <a:latin typeface="Arial" panose="020B0604020202020204" pitchFamily="34" charset="0"/>
              </a:rPr>
              <a:t>strain</a:t>
            </a:r>
            <a:r>
              <a:rPr lang="en-GB" altLang="en-US" sz="1100" dirty="0" smtClean="0">
                <a:solidFill>
                  <a:srgbClr val="FF0000"/>
                </a:solidFill>
                <a:latin typeface="Arial" panose="020B0604020202020204" pitchFamily="34" charset="0"/>
              </a:rPr>
              <a:t>.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solidFill>
                  <a:srgbClr val="FF0000"/>
                </a:solidFill>
                <a:latin typeface="Arial" panose="020B0604020202020204" pitchFamily="34" charset="0"/>
              </a:rPr>
              <a:t>Stretching and damage to the </a:t>
            </a:r>
            <a:r>
              <a:rPr lang="en-GB" altLang="en-US" sz="1100" b="1" dirty="0" smtClean="0">
                <a:solidFill>
                  <a:srgbClr val="FF0000"/>
                </a:solidFill>
                <a:latin typeface="Arial" panose="020B0604020202020204" pitchFamily="34" charset="0"/>
              </a:rPr>
              <a:t>tendon</a:t>
            </a:r>
            <a:r>
              <a:rPr lang="en-GB" altLang="en-US" sz="1100" dirty="0" smtClean="0">
                <a:solidFill>
                  <a:srgbClr val="FF0000"/>
                </a:solidFill>
                <a:latin typeface="Arial" panose="020B0604020202020204" pitchFamily="34" charset="0"/>
              </a:rPr>
              <a:t> is called a </a:t>
            </a:r>
            <a:r>
              <a:rPr lang="en-GB" altLang="en-US" sz="1100" b="1" dirty="0" smtClean="0">
                <a:solidFill>
                  <a:srgbClr val="FF0000"/>
                </a:solidFill>
                <a:latin typeface="Arial" panose="020B0604020202020204" pitchFamily="34" charset="0"/>
              </a:rPr>
              <a:t>sprain</a:t>
            </a:r>
            <a:r>
              <a:rPr lang="en-GB" altLang="en-US" sz="1100" dirty="0" smtClean="0">
                <a:solidFill>
                  <a:srgbClr val="FF0000"/>
                </a:solidFill>
                <a:latin typeface="Arial" panose="020B0604020202020204" pitchFamily="34" charset="0"/>
              </a:rPr>
              <a:t> </a:t>
            </a:r>
            <a:r>
              <a:rPr lang="en-GB" altLang="en-US" sz="1100" dirty="0" smtClean="0">
                <a:latin typeface="Arial" panose="020B0604020202020204" pitchFamily="34" charset="0"/>
              </a:rPr>
              <a:t>-</a:t>
            </a:r>
            <a:r>
              <a:rPr lang="en-GB" altLang="en-US" sz="1100" dirty="0" smtClean="0">
                <a:solidFill>
                  <a:srgbClr val="FF0000"/>
                </a:solidFill>
                <a:latin typeface="Arial" panose="020B0604020202020204" pitchFamily="34" charset="0"/>
              </a:rPr>
              <a:t> </a:t>
            </a:r>
            <a:r>
              <a:rPr lang="en-GB" altLang="en-US" sz="1100" dirty="0" smtClean="0">
                <a:latin typeface="Arial" panose="020B0604020202020204" pitchFamily="34" charset="0"/>
              </a:rPr>
              <a:t>Surgery may be required to reattach a severed tendon incurring considerable recovery time.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b="1" dirty="0" smtClean="0">
                <a:solidFill>
                  <a:srgbClr val="0000FF"/>
                </a:solidFill>
                <a:latin typeface="Arial" panose="020B0604020202020204" pitchFamily="34" charset="0"/>
              </a:rPr>
              <a:t>Ligaments </a:t>
            </a:r>
            <a:r>
              <a:rPr lang="en-GB" altLang="en-US" sz="1100" dirty="0" smtClean="0">
                <a:latin typeface="Arial" panose="020B0604020202020204" pitchFamily="34" charset="0"/>
              </a:rPr>
              <a:t>hold joints together are equally vulnerable. They are like elastic bands that keep the joint together and only allow limited movement. </a:t>
            </a:r>
            <a:r>
              <a:rPr lang="en-GB" altLang="en-US" sz="1100" i="1" dirty="0" smtClean="0">
                <a:latin typeface="Arial" panose="020B0604020202020204" pitchFamily="34" charset="0"/>
              </a:rPr>
              <a:t>Ligaments can be stretched causing a sprain or in severe cases the ligament can snap.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A typical example is the </a:t>
            </a:r>
            <a:r>
              <a:rPr lang="en-GB" altLang="en-US" sz="1100" b="1" dirty="0" smtClean="0">
                <a:solidFill>
                  <a:srgbClr val="0000FF"/>
                </a:solidFill>
                <a:latin typeface="Arial" panose="020B0604020202020204" pitchFamily="34" charset="0"/>
              </a:rPr>
              <a:t>cruciate ligament of the knee</a:t>
            </a:r>
            <a:r>
              <a:rPr lang="en-GB" altLang="en-US" sz="1100" dirty="0" smtClean="0">
                <a:latin typeface="Arial" panose="020B0604020202020204" pitchFamily="34" charset="0"/>
              </a:rPr>
              <a:t>. Surgery is often required to repair damage and recovery may take up to a year! </a:t>
            </a:r>
          </a:p>
          <a:p>
            <a:pPr algn="ctr" eaLnBrk="1" hangingPunct="1">
              <a:spcBef>
                <a:spcPct val="0"/>
              </a:spcBef>
            </a:pPr>
            <a:endParaRPr lang="en-GB" altLang="en-US" sz="1200" dirty="0" smtClean="0">
              <a:latin typeface="Arial" panose="020B0604020202020204" pitchFamily="34" charset="0"/>
            </a:endParaRPr>
          </a:p>
          <a:p>
            <a:pPr algn="ctr" eaLnBrk="1" hangingPunct="1">
              <a:spcBef>
                <a:spcPct val="0"/>
              </a:spcBef>
            </a:pPr>
            <a:endParaRPr lang="en-GB" altLang="en-US" sz="1200"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19715372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b="1" dirty="0" smtClean="0">
                <a:solidFill>
                  <a:srgbClr val="0000FF"/>
                </a:solidFill>
                <a:latin typeface="Arial" panose="020B0604020202020204" pitchFamily="34" charset="0"/>
              </a:rPr>
              <a:t>There are five main areas of back-related pain caused by MH:</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b="1" dirty="0" smtClean="0">
                <a:solidFill>
                  <a:srgbClr val="0000FF"/>
                </a:solidFill>
                <a:latin typeface="Arial" panose="020B0604020202020204" pitchFamily="34" charset="0"/>
              </a:rPr>
              <a:t>Degeneration:</a:t>
            </a:r>
            <a:r>
              <a:rPr lang="en-GB" altLang="en-US" sz="1100" dirty="0" smtClean="0">
                <a:solidFill>
                  <a:srgbClr val="0000FF"/>
                </a:solidFill>
                <a:latin typeface="Arial" panose="020B0604020202020204" pitchFamily="34" charset="0"/>
              </a:rPr>
              <a:t> </a:t>
            </a:r>
            <a:r>
              <a:rPr lang="en-GB" altLang="en-US" sz="1100" dirty="0" smtClean="0">
                <a:latin typeface="Arial" panose="020B0604020202020204" pitchFamily="34" charset="0"/>
              </a:rPr>
              <a:t>Our spines naturally degenerate over time. However, repeated and frequent bending can exacerbate the effect. </a:t>
            </a:r>
          </a:p>
          <a:p>
            <a:pPr algn="l" eaLnBrk="1" hangingPunct="1">
              <a:spcBef>
                <a:spcPct val="0"/>
              </a:spcBef>
            </a:pPr>
            <a:r>
              <a:rPr lang="en-GB" altLang="en-US" sz="1100" i="1" dirty="0" smtClean="0">
                <a:latin typeface="Arial" panose="020B0604020202020204" pitchFamily="34" charset="0"/>
              </a:rPr>
              <a:t>The majority of damage to the spine is caused before the age of 40.</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b="1" dirty="0" smtClean="0">
                <a:solidFill>
                  <a:srgbClr val="0000FF"/>
                </a:solidFill>
                <a:latin typeface="Arial" panose="020B0604020202020204" pitchFamily="34" charset="0"/>
              </a:rPr>
              <a:t>Trauma:</a:t>
            </a:r>
            <a:r>
              <a:rPr lang="en-GB" altLang="en-US" sz="1100" b="1" dirty="0" smtClean="0">
                <a:latin typeface="Arial" panose="020B0604020202020204" pitchFamily="34" charset="0"/>
              </a:rPr>
              <a:t> </a:t>
            </a:r>
            <a:r>
              <a:rPr lang="en-GB" altLang="en-US" sz="1100" dirty="0" smtClean="0">
                <a:latin typeface="Arial" panose="020B0604020202020204" pitchFamily="34" charset="0"/>
              </a:rPr>
              <a:t>Injury caused as a result of an accident or injury as a result of incorrect lifting or beyond one’s capability or after insufficient rest or recovery, or injury caused by elongated static posture.  </a:t>
            </a:r>
          </a:p>
          <a:p>
            <a:pPr algn="l" eaLnBrk="1" hangingPunct="1">
              <a:spcBef>
                <a:spcPct val="0"/>
              </a:spcBef>
            </a:pPr>
            <a:endParaRPr lang="en-GB" altLang="en-US" sz="1100" b="1" dirty="0" smtClean="0">
              <a:latin typeface="Arial" panose="020B0604020202020204" pitchFamily="34" charset="0"/>
            </a:endParaRPr>
          </a:p>
          <a:p>
            <a:pPr algn="l" eaLnBrk="1" hangingPunct="1">
              <a:spcBef>
                <a:spcPct val="0"/>
              </a:spcBef>
            </a:pPr>
            <a:r>
              <a:rPr lang="en-GB" altLang="en-US" sz="1100" b="1" dirty="0" smtClean="0">
                <a:solidFill>
                  <a:srgbClr val="0000FF"/>
                </a:solidFill>
                <a:latin typeface="Arial" panose="020B0604020202020204" pitchFamily="34" charset="0"/>
              </a:rPr>
              <a:t>Cumulative: </a:t>
            </a:r>
            <a:r>
              <a:rPr lang="en-GB" altLang="en-US" sz="1100" dirty="0" smtClean="0">
                <a:latin typeface="Arial" panose="020B0604020202020204" pitchFamily="34" charset="0"/>
              </a:rPr>
              <a:t>Caused by incorrect lifting but particularly poor posture. As a result of habit we do not tend to sit, sleep, or walk properly and slouch as a result. </a:t>
            </a:r>
          </a:p>
          <a:p>
            <a:pPr algn="l" eaLnBrk="1" hangingPunct="1">
              <a:spcBef>
                <a:spcPct val="0"/>
              </a:spcBef>
            </a:pPr>
            <a:r>
              <a:rPr lang="en-GB" altLang="en-US" sz="1100" dirty="0" smtClean="0">
                <a:latin typeface="Arial" panose="020B0604020202020204" pitchFamily="34" charset="0"/>
              </a:rPr>
              <a:t>By slouching the natural curves of the spine are lost and a classic hunched ‘C’ shape to the spine is exhibited. Over a long period of time the muscles which allow support of the natural curves, become wasted and can no longer provide the correct degree of support in later life.</a:t>
            </a:r>
          </a:p>
          <a:p>
            <a:pPr algn="l" eaLnBrk="1" hangingPunct="1">
              <a:spcBef>
                <a:spcPct val="0"/>
              </a:spcBef>
            </a:pPr>
            <a:endParaRPr lang="en-GB" altLang="en-US" sz="1100" b="1" dirty="0" smtClean="0">
              <a:latin typeface="Arial" panose="020B0604020202020204" pitchFamily="34" charset="0"/>
            </a:endParaRPr>
          </a:p>
          <a:p>
            <a:pPr algn="l" eaLnBrk="1" hangingPunct="1">
              <a:spcBef>
                <a:spcPct val="0"/>
              </a:spcBef>
            </a:pPr>
            <a:r>
              <a:rPr lang="en-GB" altLang="en-US" sz="1100" b="1" dirty="0" smtClean="0">
                <a:solidFill>
                  <a:srgbClr val="0000FF"/>
                </a:solidFill>
                <a:latin typeface="Arial" panose="020B0604020202020204" pitchFamily="34" charset="0"/>
              </a:rPr>
              <a:t>WRULDs:</a:t>
            </a:r>
            <a:r>
              <a:rPr lang="en-GB" altLang="en-US" sz="1100" b="1" dirty="0" smtClean="0">
                <a:latin typeface="Arial" panose="020B0604020202020204" pitchFamily="34" charset="0"/>
              </a:rPr>
              <a:t> </a:t>
            </a:r>
            <a:r>
              <a:rPr lang="en-GB" altLang="en-US" sz="1100" dirty="0" smtClean="0">
                <a:latin typeface="Arial" panose="020B0604020202020204" pitchFamily="34" charset="0"/>
              </a:rPr>
              <a:t>Work Related Upper Limb Disorders are caused by repetitive movements of ordinary tasks. </a:t>
            </a:r>
          </a:p>
          <a:p>
            <a:pPr algn="l" eaLnBrk="1" hangingPunct="1">
              <a:spcBef>
                <a:spcPct val="0"/>
              </a:spcBef>
            </a:pPr>
            <a:r>
              <a:rPr lang="en-GB" altLang="en-US" sz="1100" dirty="0" smtClean="0">
                <a:latin typeface="Arial" panose="020B0604020202020204" pitchFamily="34" charset="0"/>
              </a:rPr>
              <a:t>Examples of WRULDs include </a:t>
            </a:r>
            <a:r>
              <a:rPr lang="en-GB" altLang="en-US" sz="1100" i="1" dirty="0" err="1" smtClean="0">
                <a:solidFill>
                  <a:srgbClr val="0000FF"/>
                </a:solidFill>
                <a:latin typeface="Arial" panose="020B0604020202020204" pitchFamily="34" charset="0"/>
              </a:rPr>
              <a:t>tynosynovitis</a:t>
            </a:r>
            <a:r>
              <a:rPr lang="en-GB" altLang="en-US" sz="1100" dirty="0" smtClean="0">
                <a:latin typeface="Arial" panose="020B0604020202020204" pitchFamily="34" charset="0"/>
              </a:rPr>
              <a:t> (inflammation of the wrist and hand tendons), which is common amongst typists where there is repetitive movement of the hands and restricted blood flow at the interface between the wrist and desktop. </a:t>
            </a:r>
          </a:p>
          <a:p>
            <a:pPr algn="l" eaLnBrk="1" hangingPunct="1">
              <a:spcBef>
                <a:spcPct val="0"/>
              </a:spcBef>
            </a:pPr>
            <a:r>
              <a:rPr lang="en-GB" altLang="en-US" sz="1100" b="1" dirty="0" smtClean="0">
                <a:solidFill>
                  <a:srgbClr val="0000FF"/>
                </a:solidFill>
                <a:latin typeface="Arial" panose="020B0604020202020204" pitchFamily="34" charset="0"/>
              </a:rPr>
              <a:t>Bursitis</a:t>
            </a:r>
            <a:r>
              <a:rPr lang="en-GB" altLang="en-US" sz="1100" dirty="0" smtClean="0">
                <a:latin typeface="Arial" panose="020B0604020202020204" pitchFamily="34" charset="0"/>
              </a:rPr>
              <a:t> (tennis elbow) is another example, where the ligaments over the elbow joint become inflamed and restrict movement. </a:t>
            </a:r>
            <a:endParaRPr lang="en-GB" altLang="en-US" sz="1100" b="1" dirty="0" smtClean="0">
              <a:latin typeface="Arial" panose="020B0604020202020204" pitchFamily="34" charset="0"/>
            </a:endParaRPr>
          </a:p>
          <a:p>
            <a:pPr algn="ctr" eaLnBrk="1" hangingPunct="1">
              <a:spcBef>
                <a:spcPct val="0"/>
              </a:spcBef>
            </a:pPr>
            <a:endParaRPr lang="en-GB" altLang="en-US" sz="1200"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36667184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b="1" dirty="0" smtClean="0">
                <a:solidFill>
                  <a:srgbClr val="FF0000"/>
                </a:solidFill>
                <a:latin typeface="Arial" panose="020B0604020202020204" pitchFamily="34" charset="0"/>
              </a:rPr>
              <a:t>Before we look at the methodology for safe lifting, a word about back care.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We saw in earlier slides how the back is constructed and particularly how it is supported by groups of muscles and ligaments.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Your body needs exercise to keep it working properly. This applies equally to your back!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Ensure that if you start exercise you seek advice from a medical practitioner or fitness instructor </a:t>
            </a:r>
            <a:r>
              <a:rPr lang="en-GB" altLang="en-US" sz="1100" b="1" dirty="0" smtClean="0">
                <a:latin typeface="Arial" panose="020B0604020202020204" pitchFamily="34" charset="0"/>
              </a:rPr>
              <a:t>before you start.</a:t>
            </a:r>
            <a:endParaRPr lang="en-GB" altLang="en-US" sz="1100" b="1" i="1" dirty="0" smtClean="0">
              <a:latin typeface="Arial" panose="020B0604020202020204" pitchFamily="34" charset="0"/>
            </a:endParaRPr>
          </a:p>
          <a:p>
            <a:pPr algn="l" eaLnBrk="1" hangingPunct="1">
              <a:spcBef>
                <a:spcPct val="0"/>
              </a:spcBef>
            </a:pPr>
            <a:endParaRPr lang="en-GB" altLang="en-US" sz="1100" b="1" i="1" dirty="0" smtClean="0">
              <a:latin typeface="Arial" panose="020B0604020202020204" pitchFamily="34" charset="0"/>
            </a:endParaRPr>
          </a:p>
          <a:p>
            <a:pPr algn="l" eaLnBrk="1" hangingPunct="1">
              <a:spcBef>
                <a:spcPct val="0"/>
              </a:spcBef>
            </a:pPr>
            <a:r>
              <a:rPr lang="en-GB" altLang="en-US" sz="1100" b="1" dirty="0" smtClean="0">
                <a:solidFill>
                  <a:srgbClr val="0000FF"/>
                </a:solidFill>
                <a:latin typeface="Arial" panose="020B0604020202020204" pitchFamily="34" charset="0"/>
              </a:rPr>
              <a:t>Make sure that you are aware of your own limitations!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24830726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defTabSz="188913" eaLnBrk="1" hangingPunct="1">
              <a:lnSpc>
                <a:spcPct val="100000"/>
              </a:lnSpc>
            </a:pPr>
            <a:r>
              <a:rPr lang="en-GB" altLang="en-US" sz="1100" dirty="0" smtClean="0">
                <a:latin typeface="Arial" panose="020B0604020202020204" pitchFamily="34" charset="0"/>
              </a:rPr>
              <a:t>The </a:t>
            </a:r>
            <a:r>
              <a:rPr lang="en-GB" altLang="en-US" sz="1100" b="1" dirty="0" smtClean="0">
                <a:solidFill>
                  <a:srgbClr val="0000FF"/>
                </a:solidFill>
                <a:latin typeface="Arial" panose="020B0604020202020204" pitchFamily="34" charset="0"/>
              </a:rPr>
              <a:t>Manual Handling Operations Regulations 1992</a:t>
            </a:r>
            <a:r>
              <a:rPr lang="en-GB" altLang="en-US" sz="1100" dirty="0" smtClean="0">
                <a:solidFill>
                  <a:srgbClr val="0000FF"/>
                </a:solidFill>
                <a:latin typeface="Arial" panose="020B0604020202020204" pitchFamily="34" charset="0"/>
              </a:rPr>
              <a:t> </a:t>
            </a:r>
            <a:r>
              <a:rPr lang="en-GB" altLang="en-US" sz="1100" dirty="0" smtClean="0">
                <a:latin typeface="Arial" panose="020B0604020202020204" pitchFamily="34" charset="0"/>
              </a:rPr>
              <a:t>aim to reduce instances of manual handling injury using a three-tiered approach:</a:t>
            </a:r>
            <a:endParaRPr lang="en-GB" altLang="en-US" sz="1100" i="1" dirty="0" smtClean="0">
              <a:latin typeface="Arial" panose="020B0604020202020204" pitchFamily="34" charset="0"/>
            </a:endParaRPr>
          </a:p>
          <a:p>
            <a:pPr algn="l" defTabSz="188913" eaLnBrk="1" hangingPunct="1">
              <a:lnSpc>
                <a:spcPct val="100000"/>
              </a:lnSpc>
            </a:pPr>
            <a:r>
              <a:rPr lang="en-GB" altLang="en-US" sz="1100" b="1" dirty="0" smtClean="0">
                <a:solidFill>
                  <a:srgbClr val="0000FF"/>
                </a:solidFill>
                <a:latin typeface="Arial" panose="020B0604020202020204" pitchFamily="34" charset="0"/>
              </a:rPr>
              <a:t>AVOID</a:t>
            </a:r>
            <a:r>
              <a:rPr lang="en-GB" altLang="en-US" sz="1100" dirty="0" smtClean="0">
                <a:latin typeface="Arial" panose="020B0604020202020204" pitchFamily="34" charset="0"/>
              </a:rPr>
              <a:t> MH operations where there is an obvious risk of injury. </a:t>
            </a:r>
          </a:p>
          <a:p>
            <a:pPr algn="l" defTabSz="188913" eaLnBrk="1" hangingPunct="1">
              <a:lnSpc>
                <a:spcPct val="100000"/>
              </a:lnSpc>
            </a:pPr>
            <a:endParaRPr lang="en-GB" altLang="en-US" sz="1100" i="1" dirty="0" smtClean="0">
              <a:latin typeface="Arial" panose="020B0604020202020204" pitchFamily="34" charset="0"/>
            </a:endParaRPr>
          </a:p>
          <a:p>
            <a:pPr algn="l" defTabSz="188913" eaLnBrk="1" hangingPunct="1">
              <a:lnSpc>
                <a:spcPct val="100000"/>
              </a:lnSpc>
            </a:pPr>
            <a:r>
              <a:rPr lang="en-GB" altLang="en-US" sz="1100" i="1" dirty="0" smtClean="0">
                <a:latin typeface="Arial" panose="020B0604020202020204" pitchFamily="34" charset="0"/>
              </a:rPr>
              <a:t>As it will not be possible to avoid MH activities in all cases:</a:t>
            </a:r>
          </a:p>
          <a:p>
            <a:pPr algn="l" defTabSz="188913" eaLnBrk="1" hangingPunct="1">
              <a:lnSpc>
                <a:spcPct val="100000"/>
              </a:lnSpc>
            </a:pPr>
            <a:endParaRPr lang="en-GB" altLang="en-US" sz="1100" i="1" dirty="0" smtClean="0">
              <a:latin typeface="Arial" panose="020B0604020202020204" pitchFamily="34" charset="0"/>
            </a:endParaRPr>
          </a:p>
          <a:p>
            <a:pPr algn="l" defTabSz="188913" eaLnBrk="1" hangingPunct="1">
              <a:lnSpc>
                <a:spcPct val="100000"/>
              </a:lnSpc>
            </a:pPr>
            <a:r>
              <a:rPr lang="en-GB" altLang="en-US" sz="1100" b="1" dirty="0" smtClean="0">
                <a:solidFill>
                  <a:srgbClr val="0000FF"/>
                </a:solidFill>
                <a:latin typeface="Arial" panose="020B0604020202020204" pitchFamily="34" charset="0"/>
              </a:rPr>
              <a:t>ASSESS</a:t>
            </a:r>
            <a:r>
              <a:rPr lang="en-GB" altLang="en-US" sz="1100" b="1" dirty="0" smtClean="0">
                <a:latin typeface="Arial" panose="020B0604020202020204" pitchFamily="34" charset="0"/>
              </a:rPr>
              <a:t> </a:t>
            </a:r>
            <a:r>
              <a:rPr lang="en-GB" altLang="en-US" sz="1100" dirty="0" smtClean="0">
                <a:latin typeface="Arial" panose="020B0604020202020204" pitchFamily="34" charset="0"/>
              </a:rPr>
              <a:t>the degree of injury risk - We will look at a simple RA process later in the session.</a:t>
            </a:r>
          </a:p>
          <a:p>
            <a:pPr algn="l" defTabSz="188913" eaLnBrk="1" hangingPunct="1">
              <a:lnSpc>
                <a:spcPct val="100000"/>
              </a:lnSpc>
            </a:pPr>
            <a:r>
              <a:rPr lang="en-GB" altLang="en-US" sz="1100" dirty="0" smtClean="0">
                <a:latin typeface="Arial" panose="020B0604020202020204" pitchFamily="34" charset="0"/>
              </a:rPr>
              <a:t> </a:t>
            </a:r>
          </a:p>
          <a:p>
            <a:pPr algn="l" defTabSz="188913" eaLnBrk="1" hangingPunct="1">
              <a:lnSpc>
                <a:spcPct val="100000"/>
              </a:lnSpc>
            </a:pPr>
            <a:r>
              <a:rPr lang="en-GB" altLang="en-US" sz="1100" b="1" dirty="0" smtClean="0">
                <a:solidFill>
                  <a:srgbClr val="0000FF"/>
                </a:solidFill>
                <a:latin typeface="Arial" panose="020B0604020202020204" pitchFamily="34" charset="0"/>
              </a:rPr>
              <a:t>REDUCE</a:t>
            </a:r>
            <a:r>
              <a:rPr lang="en-GB" altLang="en-US" sz="1100" dirty="0" smtClean="0">
                <a:latin typeface="Arial" panose="020B0604020202020204" pitchFamily="34" charset="0"/>
              </a:rPr>
              <a:t> the risk of injury by applying Kinetic Lifting principles or use alternative lifting methods such as assistance, mechanical means or lifting aids. </a:t>
            </a:r>
          </a:p>
          <a:p>
            <a:pPr algn="l" defTabSz="188913" eaLnBrk="1" hangingPunct="1">
              <a:lnSpc>
                <a:spcPct val="100000"/>
              </a:lnSpc>
              <a:buFontTx/>
              <a:buAutoNum type="arabicPeriod" startAt="2"/>
            </a:pPr>
            <a:endParaRPr lang="en-GB" altLang="en-US" sz="1100" i="1" dirty="0" smtClean="0">
              <a:latin typeface="Arial" panose="020B0604020202020204" pitchFamily="34" charset="0"/>
            </a:endParaRPr>
          </a:p>
          <a:p>
            <a:pPr algn="l" defTabSz="188913" eaLnBrk="1" hangingPunct="1">
              <a:lnSpc>
                <a:spcPct val="100000"/>
              </a:lnSpc>
            </a:pPr>
            <a:r>
              <a:rPr lang="en-GB" altLang="en-US" sz="1100" b="1" dirty="0" smtClean="0">
                <a:solidFill>
                  <a:srgbClr val="0000FF"/>
                </a:solidFill>
                <a:latin typeface="Arial" panose="020B0604020202020204" pitchFamily="34" charset="0"/>
              </a:rPr>
              <a:t>Basically: </a:t>
            </a:r>
            <a:r>
              <a:rPr lang="en-GB" altLang="en-US" sz="1100" dirty="0" smtClean="0">
                <a:solidFill>
                  <a:srgbClr val="0000FF"/>
                </a:solidFill>
                <a:latin typeface="Arial" panose="020B0604020202020204" pitchFamily="34" charset="0"/>
              </a:rPr>
              <a:t>Employers are required to do all that they can to minimise the MH risks </a:t>
            </a:r>
            <a:r>
              <a:rPr lang="en-GB" altLang="en-US" sz="1100" i="1" dirty="0" smtClean="0">
                <a:solidFill>
                  <a:srgbClr val="0000FF"/>
                </a:solidFill>
                <a:latin typeface="Arial" panose="020B0604020202020204" pitchFamily="34" charset="0"/>
              </a:rPr>
              <a:t>“as low as is reasonably practicable.” </a:t>
            </a:r>
          </a:p>
          <a:p>
            <a:pPr algn="l" defTabSz="188913" eaLnBrk="1" hangingPunct="1">
              <a:lnSpc>
                <a:spcPct val="100000"/>
              </a:lnSpc>
            </a:pPr>
            <a:r>
              <a:rPr lang="en-GB" altLang="en-US" sz="1100" b="1" dirty="0" smtClean="0">
                <a:latin typeface="Arial" panose="020B0604020202020204" pitchFamily="34" charset="0"/>
              </a:rPr>
              <a:t>and</a:t>
            </a:r>
          </a:p>
          <a:p>
            <a:pPr algn="l" defTabSz="188913" eaLnBrk="1" hangingPunct="1">
              <a:lnSpc>
                <a:spcPct val="100000"/>
              </a:lnSpc>
            </a:pPr>
            <a:r>
              <a:rPr lang="en-GB" altLang="en-US" sz="1100" b="1" dirty="0" smtClean="0">
                <a:solidFill>
                  <a:srgbClr val="FF0000"/>
                </a:solidFill>
                <a:latin typeface="Arial" panose="020B0604020202020204" pitchFamily="34" charset="0"/>
              </a:rPr>
              <a:t>Employees have a </a:t>
            </a:r>
            <a:r>
              <a:rPr lang="en-GB" altLang="en-US" sz="1100" b="1" i="1" dirty="0" smtClean="0">
                <a:solidFill>
                  <a:srgbClr val="FF0000"/>
                </a:solidFill>
                <a:latin typeface="Arial" panose="020B0604020202020204" pitchFamily="34" charset="0"/>
              </a:rPr>
              <a:t>positive duty </a:t>
            </a:r>
            <a:r>
              <a:rPr lang="en-GB" altLang="en-US" sz="1100" b="1" dirty="0" smtClean="0">
                <a:solidFill>
                  <a:srgbClr val="FF0000"/>
                </a:solidFill>
                <a:latin typeface="Arial" panose="020B0604020202020204" pitchFamily="34" charset="0"/>
              </a:rPr>
              <a:t>to assist Employers in doing so.</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42587856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lnSpc>
                <a:spcPct val="100000"/>
              </a:lnSpc>
              <a:spcBef>
                <a:spcPct val="0"/>
              </a:spcBef>
            </a:pPr>
            <a:r>
              <a:rPr lang="en-GB" altLang="en-US" sz="1100" b="1" dirty="0" smtClean="0">
                <a:solidFill>
                  <a:srgbClr val="0000FF"/>
                </a:solidFill>
                <a:latin typeface="Arial" panose="020B0604020202020204" pitchFamily="34" charset="0"/>
              </a:rPr>
              <a:t>The next part of the session looks at the TILE method used for assessing risks associated specifically with MH. </a:t>
            </a:r>
          </a:p>
          <a:p>
            <a:pPr algn="l" eaLnBrk="1" hangingPunct="1">
              <a:lnSpc>
                <a:spcPct val="100000"/>
              </a:lnSpc>
              <a:spcBef>
                <a:spcPct val="0"/>
              </a:spcBef>
            </a:pPr>
            <a:endParaRPr lang="en-GB" altLang="en-US" sz="1100" dirty="0" smtClean="0">
              <a:latin typeface="Arial" panose="020B0604020202020204" pitchFamily="34" charset="0"/>
            </a:endParaRPr>
          </a:p>
          <a:p>
            <a:pPr algn="l" eaLnBrk="1" hangingPunct="1">
              <a:lnSpc>
                <a:spcPct val="100000"/>
              </a:lnSpc>
              <a:spcBef>
                <a:spcPct val="0"/>
              </a:spcBef>
            </a:pPr>
            <a:r>
              <a:rPr lang="en-GB" altLang="en-US" sz="1100" dirty="0" smtClean="0">
                <a:latin typeface="Arial" panose="020B0604020202020204" pitchFamily="34" charset="0"/>
              </a:rPr>
              <a:t>Trainer to establish student awareness of TILE.</a:t>
            </a:r>
          </a:p>
          <a:p>
            <a:pPr algn="l" eaLnBrk="1" hangingPunct="1">
              <a:lnSpc>
                <a:spcPct val="100000"/>
              </a:lnSpc>
              <a:spcBef>
                <a:spcPct val="0"/>
              </a:spcBef>
            </a:pPr>
            <a:endParaRPr lang="en-GB" altLang="en-US" sz="1100" dirty="0" smtClean="0">
              <a:latin typeface="Arial" panose="020B0604020202020204" pitchFamily="34" charset="0"/>
            </a:endParaRPr>
          </a:p>
          <a:p>
            <a:pPr algn="l" eaLnBrk="1" hangingPunct="1">
              <a:lnSpc>
                <a:spcPct val="100000"/>
              </a:lnSpc>
              <a:spcBef>
                <a:spcPct val="0"/>
              </a:spcBef>
            </a:pPr>
            <a:r>
              <a:rPr lang="en-GB" altLang="en-US" sz="1100" b="1" dirty="0" smtClean="0">
                <a:latin typeface="Arial" panose="020B0604020202020204" pitchFamily="34" charset="0"/>
              </a:rPr>
              <a:t>TILE stands for:</a:t>
            </a:r>
          </a:p>
          <a:p>
            <a:pPr algn="l" eaLnBrk="1" hangingPunct="1">
              <a:lnSpc>
                <a:spcPct val="100000"/>
              </a:lnSpc>
              <a:spcBef>
                <a:spcPct val="0"/>
              </a:spcBef>
            </a:pPr>
            <a:r>
              <a:rPr lang="en-GB" altLang="en-US" sz="1100" dirty="0" smtClean="0">
                <a:latin typeface="Arial" panose="020B0604020202020204" pitchFamily="34" charset="0"/>
              </a:rPr>
              <a:t>Task</a:t>
            </a:r>
          </a:p>
          <a:p>
            <a:pPr algn="l" eaLnBrk="1" hangingPunct="1">
              <a:lnSpc>
                <a:spcPct val="100000"/>
              </a:lnSpc>
              <a:spcBef>
                <a:spcPct val="0"/>
              </a:spcBef>
            </a:pPr>
            <a:r>
              <a:rPr lang="en-GB" altLang="en-US" sz="1100" dirty="0" smtClean="0">
                <a:latin typeface="Arial" panose="020B0604020202020204" pitchFamily="34" charset="0"/>
              </a:rPr>
              <a:t>Individual</a:t>
            </a:r>
          </a:p>
          <a:p>
            <a:pPr algn="l" eaLnBrk="1" hangingPunct="1">
              <a:lnSpc>
                <a:spcPct val="100000"/>
              </a:lnSpc>
              <a:spcBef>
                <a:spcPct val="0"/>
              </a:spcBef>
            </a:pPr>
            <a:r>
              <a:rPr lang="en-GB" altLang="en-US" sz="1100" dirty="0" smtClean="0">
                <a:latin typeface="Arial" panose="020B0604020202020204" pitchFamily="34" charset="0"/>
              </a:rPr>
              <a:t>Load </a:t>
            </a:r>
          </a:p>
          <a:p>
            <a:pPr algn="l" eaLnBrk="1" hangingPunct="1">
              <a:lnSpc>
                <a:spcPct val="100000"/>
              </a:lnSpc>
              <a:spcBef>
                <a:spcPct val="0"/>
              </a:spcBef>
            </a:pPr>
            <a:r>
              <a:rPr lang="en-GB" altLang="en-US" sz="1100" dirty="0" smtClean="0">
                <a:latin typeface="Arial" panose="020B0604020202020204" pitchFamily="34" charset="0"/>
              </a:rPr>
              <a:t>Environment. </a:t>
            </a:r>
          </a:p>
          <a:p>
            <a:pPr algn="ctr" defTabSz="188913" eaLnBrk="1" hangingPunct="1">
              <a:lnSpc>
                <a:spcPct val="90000"/>
              </a:lnSpc>
            </a:pPr>
            <a:endParaRPr lang="en-GB" altLang="en-US" sz="1200" b="1" dirty="0" smtClean="0">
              <a:solidFill>
                <a:srgbClr val="FF0000"/>
              </a:solidFill>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110808956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dirty="0" smtClean="0">
                <a:latin typeface="Arial" panose="020B0604020202020204" pitchFamily="34" charset="0"/>
              </a:rPr>
              <a:t>The first RA factor related to the task looks at postural problems, as these pose the greatest risk of injury.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The greater the distance that objects are handled away from the trunk, the greater the force is on the spine and subsequently the greater the risk of injury.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If we are off-balance when we pick up the object and there will be unequal loading on bones and discs.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Any task which involves bending and twisting of the spine increases the pressures on the discs and hence injury potential.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b="1" dirty="0" smtClean="0">
                <a:solidFill>
                  <a:srgbClr val="FF0000"/>
                </a:solidFill>
                <a:latin typeface="Arial" panose="020B0604020202020204" pitchFamily="34" charset="0"/>
              </a:rPr>
              <a:t>Combined Factors: </a:t>
            </a:r>
            <a:r>
              <a:rPr lang="en-GB" altLang="en-US" sz="1100" i="1" dirty="0" smtClean="0">
                <a:latin typeface="Arial" panose="020B0604020202020204" pitchFamily="34" charset="0"/>
              </a:rPr>
              <a:t>If balance, bending and twisting factors are combined the potential for injury is at its greatest.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7636952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dirty="0" smtClean="0">
                <a:latin typeface="Arial" panose="020B0604020202020204" pitchFamily="34" charset="0"/>
              </a:rPr>
              <a:t>Whilst </a:t>
            </a:r>
            <a:r>
              <a:rPr lang="en-GB" altLang="en-US" sz="1100" i="1" dirty="0" smtClean="0">
                <a:solidFill>
                  <a:srgbClr val="FF0000"/>
                </a:solidFill>
                <a:latin typeface="Arial" panose="020B0604020202020204" pitchFamily="34" charset="0"/>
              </a:rPr>
              <a:t>in general </a:t>
            </a:r>
            <a:r>
              <a:rPr lang="en-GB" altLang="en-US" sz="1100" dirty="0" smtClean="0">
                <a:latin typeface="Arial" panose="020B0604020202020204" pitchFamily="34" charset="0"/>
              </a:rPr>
              <a:t>the 25Kg (16Kg) limits can be used to assess safe lifting, each person is different and should only attempt a lift within their own capability.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Underlying health problems such as asthma, heart conditions (and pregnancy) can all have an effect on an individual’s capability.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Some occupations, such as labouring, pose a significant risk to individuals initially but once the person is used to the type and frequency of lifting, the risk is reduced.</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Whilst PPE can be issued to minimise the risk of injury it can also pose a hazard, i.e. wet vinyl gloves for chemical protection will not offer a suitable degree of grip.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15133027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dirty="0" smtClean="0">
                <a:latin typeface="Arial" panose="020B0604020202020204" pitchFamily="34" charset="0"/>
              </a:rPr>
              <a:t>The load plays an important factor. Of particular relevance is the weight </a:t>
            </a:r>
            <a:r>
              <a:rPr lang="en-GB" altLang="en-US" sz="1100" b="1" dirty="0" smtClean="0">
                <a:latin typeface="Arial" panose="020B0604020202020204" pitchFamily="34" charset="0"/>
              </a:rPr>
              <a:t>and</a:t>
            </a:r>
            <a:r>
              <a:rPr lang="en-GB" altLang="en-US" sz="1100" dirty="0" smtClean="0">
                <a:latin typeface="Arial" panose="020B0604020202020204" pitchFamily="34" charset="0"/>
              </a:rPr>
              <a:t> the bulk.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i="1" dirty="0" smtClean="0">
                <a:solidFill>
                  <a:srgbClr val="0000FF"/>
                </a:solidFill>
                <a:latin typeface="Arial" panose="020B0604020202020204" pitchFamily="34" charset="0"/>
              </a:rPr>
              <a:t>As a (VERY) general rule </a:t>
            </a:r>
            <a:r>
              <a:rPr lang="en-GB" altLang="en-US" sz="1100" dirty="0" smtClean="0">
                <a:latin typeface="Arial" panose="020B0604020202020204" pitchFamily="34" charset="0"/>
              </a:rPr>
              <a:t>- For most men a maximum safe limit is around 25Kg and for women around 16Kg. Related to weight is bulk.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Objects may be relatively light in weight but too bulky to lift. Obviously if we cannot physically get our arms and hands around the object then it cannot be lifted.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Objects may be so large that we cannot see around them safely, i.e. a mattress; or have integral hazards such as sharp edges, heat, cold which will make them hazardous to lift.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Employees should make use of Personal Protective Equipment to minimise the risk report any issues they experience with the suitability of the PPE issued. </a:t>
            </a:r>
          </a:p>
          <a:p>
            <a:pPr algn="ctr" eaLnBrk="1" hangingPunct="1">
              <a:spcBef>
                <a:spcPct val="0"/>
              </a:spcBef>
            </a:pPr>
            <a:endParaRPr lang="en-GB" altLang="en-US" sz="1200" dirty="0" smtClean="0">
              <a:latin typeface="Arial" panose="020B0604020202020204" pitchFamily="34" charset="0"/>
            </a:endParaRPr>
          </a:p>
          <a:p>
            <a:pPr algn="ctr" eaLnBrk="1" hangingPunct="1">
              <a:spcBef>
                <a:spcPct val="0"/>
              </a:spcBef>
            </a:pPr>
            <a:endParaRPr lang="en-GB" altLang="en-US" sz="1200" dirty="0" smtClean="0">
              <a:latin typeface="Arial" panose="020B0604020202020204" pitchFamily="34" charset="0"/>
            </a:endParaRPr>
          </a:p>
          <a:p>
            <a:pPr algn="ctr" eaLnBrk="1" hangingPunct="1">
              <a:spcBef>
                <a:spcPct val="0"/>
              </a:spcBef>
            </a:pPr>
            <a:endParaRPr lang="en-GB" altLang="en-US" sz="1200"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18504702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 closer the load is to your body the less effort it requires.</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1677302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b="1" dirty="0" smtClean="0">
                <a:latin typeface="Arial" panose="020B0604020202020204" pitchFamily="34" charset="0"/>
              </a:rPr>
              <a:t>What is the </a:t>
            </a:r>
            <a:r>
              <a:rPr lang="en-GB" altLang="en-US" sz="1100" b="1" dirty="0" err="1" smtClean="0">
                <a:latin typeface="Arial" panose="020B0604020202020204" pitchFamily="34" charset="0"/>
              </a:rPr>
              <a:t>CoG</a:t>
            </a:r>
            <a:r>
              <a:rPr lang="en-GB" altLang="en-US" sz="1100" b="1" dirty="0" smtClean="0">
                <a:latin typeface="Arial" panose="020B0604020202020204" pitchFamily="34" charset="0"/>
              </a:rPr>
              <a:t>?</a:t>
            </a:r>
            <a:r>
              <a:rPr lang="en-GB" altLang="en-US" sz="1100" dirty="0" smtClean="0">
                <a:latin typeface="Arial" panose="020B0604020202020204" pitchFamily="34" charset="0"/>
              </a:rPr>
              <a:t>  The balancing point for your body, centred in the abdomen area. Basically - If we overbalance, we fall.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Objects also have a </a:t>
            </a:r>
            <a:r>
              <a:rPr lang="en-GB" altLang="en-US" sz="1100" dirty="0" err="1" smtClean="0">
                <a:latin typeface="Arial" panose="020B0604020202020204" pitchFamily="34" charset="0"/>
              </a:rPr>
              <a:t>CoG</a:t>
            </a:r>
            <a:r>
              <a:rPr lang="en-GB" altLang="en-US" sz="1100" dirty="0" smtClean="0">
                <a:latin typeface="Arial" panose="020B0604020202020204" pitchFamily="34" charset="0"/>
              </a:rPr>
              <a:t>. Where is the </a:t>
            </a:r>
            <a:r>
              <a:rPr lang="en-GB" altLang="en-US" sz="1100" dirty="0" err="1" smtClean="0">
                <a:latin typeface="Arial" panose="020B0604020202020204" pitchFamily="34" charset="0"/>
              </a:rPr>
              <a:t>CoG</a:t>
            </a:r>
            <a:r>
              <a:rPr lang="en-GB" altLang="en-US" sz="1100" dirty="0" smtClean="0">
                <a:latin typeface="Arial" panose="020B0604020202020204" pitchFamily="34" charset="0"/>
              </a:rPr>
              <a:t> for a CRT TV?  It is at the front (tube side). If we attempt to lift the TV from behind the heavy side falls away from us and we will be unable to lift safely. </a:t>
            </a:r>
          </a:p>
          <a:p>
            <a:pPr algn="l" eaLnBrk="1" hangingPunct="1">
              <a:spcBef>
                <a:spcPct val="0"/>
              </a:spcBef>
            </a:pPr>
            <a:endParaRPr lang="en-GB" altLang="en-US" sz="1100" b="1" dirty="0" smtClean="0">
              <a:latin typeface="Arial" panose="020B0604020202020204" pitchFamily="34" charset="0"/>
            </a:endParaRPr>
          </a:p>
          <a:p>
            <a:pPr algn="l" eaLnBrk="1" hangingPunct="1">
              <a:spcBef>
                <a:spcPct val="0"/>
              </a:spcBef>
            </a:pPr>
            <a:r>
              <a:rPr lang="en-GB" altLang="en-US" sz="1100" b="1" dirty="0" smtClean="0">
                <a:solidFill>
                  <a:srgbClr val="0000FF"/>
                </a:solidFill>
                <a:latin typeface="Arial" panose="020B0604020202020204" pitchFamily="34" charset="0"/>
              </a:rPr>
              <a:t>Demonstrate the importance of balance as follows: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Request a volunteer and get them to stand with their feet together. Push them gently so that they loose their balance. Then ask the student to stand in “Ready Stance” - Feet apart the same width as the shoulders, one leg in front of the other. When pushed gently they will now retain their balance as they have a firmer base.</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The second factor is related to </a:t>
            </a:r>
            <a:r>
              <a:rPr lang="en-GB" altLang="en-US" sz="1100" b="1" dirty="0" smtClean="0">
                <a:solidFill>
                  <a:srgbClr val="0000FF"/>
                </a:solidFill>
                <a:latin typeface="Arial" panose="020B0604020202020204" pitchFamily="34" charset="0"/>
              </a:rPr>
              <a:t>Leverage</a:t>
            </a:r>
            <a:r>
              <a:rPr lang="en-GB" altLang="en-US" sz="1100" dirty="0" smtClean="0">
                <a:latin typeface="Arial" panose="020B0604020202020204" pitchFamily="34" charset="0"/>
              </a:rPr>
              <a:t>. Our spine acts as a lever overcoming the forces of gravity. In a standing position the weight on the front of the body is balanced with that at the rear. When handling a load however the balance is disrupted and the spine has to compensate to prevent us from falling over.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If you stand upright holding a 10Kg load, the force on your spine is in a ratio of 3:1 (30kg).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If you hold the load fully away from the body, a lever effect is produced and the ratio increases to 6:1 (60kg).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Stooping increases the leverage effect as the weight of the upper body (some 2/3rds of total body weight) is also included. The ratio increases to nearly 10:1 (100kg).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b="1" dirty="0" smtClean="0">
                <a:solidFill>
                  <a:srgbClr val="FF0000"/>
                </a:solidFill>
                <a:latin typeface="Arial" panose="020B0604020202020204" pitchFamily="34" charset="0"/>
              </a:rPr>
              <a:t>Assuming that we normally pick up objects in 20kg range, the force on our spine could be as much as 200kg!</a:t>
            </a:r>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13313398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b="1" dirty="0" smtClean="0">
                <a:solidFill>
                  <a:srgbClr val="0000FF"/>
                </a:solidFill>
                <a:latin typeface="Arial" panose="020B0604020202020204" pitchFamily="34" charset="0"/>
                <a:cs typeface="Arial" panose="020B0604020202020204" pitchFamily="34" charset="0"/>
              </a:rPr>
              <a:t>QTS:</a:t>
            </a:r>
            <a:r>
              <a:rPr lang="en-GB" altLang="en-US" sz="1100" dirty="0" smtClean="0">
                <a:latin typeface="Arial" panose="020B0604020202020204" pitchFamily="34" charset="0"/>
                <a:cs typeface="Arial" panose="020B0604020202020204" pitchFamily="34" charset="0"/>
              </a:rPr>
              <a:t> “What is the optimum position to carry a load?”</a:t>
            </a:r>
          </a:p>
          <a:p>
            <a:pPr algn="l" eaLnBrk="1" hangingPunct="1">
              <a:spcBef>
                <a:spcPct val="0"/>
              </a:spcBef>
            </a:pPr>
            <a:endParaRPr lang="en-GB" altLang="en-US" sz="1100" dirty="0" smtClean="0">
              <a:latin typeface="Arial" panose="020B0604020202020204" pitchFamily="34" charset="0"/>
              <a:cs typeface="Arial" panose="020B0604020202020204" pitchFamily="34" charset="0"/>
            </a:endParaRPr>
          </a:p>
          <a:p>
            <a:pPr algn="l" eaLnBrk="1" hangingPunct="1">
              <a:spcBef>
                <a:spcPct val="0"/>
              </a:spcBef>
            </a:pPr>
            <a:r>
              <a:rPr lang="en-GB" altLang="en-US" sz="1100" dirty="0" smtClean="0">
                <a:solidFill>
                  <a:srgbClr val="0000FF"/>
                </a:solidFill>
                <a:latin typeface="Arial" panose="020B0604020202020204" pitchFamily="34" charset="0"/>
                <a:cs typeface="Arial" panose="020B0604020202020204" pitchFamily="34" charset="0"/>
              </a:rPr>
              <a:t>Reveal diagram - Emphasising that the weights shown must be considered as GUIDELINES ONLY!</a:t>
            </a:r>
          </a:p>
          <a:p>
            <a:pPr algn="l" eaLnBrk="1" hangingPunct="1">
              <a:spcBef>
                <a:spcPct val="0"/>
              </a:spcBef>
            </a:pPr>
            <a:endParaRPr lang="en-GB" altLang="en-US" sz="1100" dirty="0" smtClean="0">
              <a:latin typeface="Arial" panose="020B0604020202020204" pitchFamily="34" charset="0"/>
              <a:cs typeface="Arial" panose="020B0604020202020204" pitchFamily="34" charset="0"/>
            </a:endParaRPr>
          </a:p>
          <a:p>
            <a:pPr algn="l" eaLnBrk="1" hangingPunct="1">
              <a:spcBef>
                <a:spcPct val="0"/>
              </a:spcBef>
            </a:pPr>
            <a:r>
              <a:rPr lang="en-GB" altLang="en-US" sz="1100" dirty="0" smtClean="0">
                <a:latin typeface="Arial" panose="020B0604020202020204" pitchFamily="34" charset="0"/>
                <a:cs typeface="Arial" panose="020B0604020202020204" pitchFamily="34" charset="0"/>
              </a:rPr>
              <a:t>The diagram shows how a person’s lifting capacity decreases significantly if the load is not held close to the body.  </a:t>
            </a:r>
          </a:p>
          <a:p>
            <a:pPr algn="l" eaLnBrk="1" hangingPunct="1">
              <a:spcBef>
                <a:spcPct val="0"/>
              </a:spcBef>
            </a:pPr>
            <a:endParaRPr lang="en-GB" altLang="en-US" sz="1100" dirty="0" smtClean="0">
              <a:latin typeface="Arial" panose="020B0604020202020204" pitchFamily="34" charset="0"/>
              <a:cs typeface="Arial" panose="020B0604020202020204" pitchFamily="34" charset="0"/>
            </a:endParaRPr>
          </a:p>
          <a:p>
            <a:pPr algn="l" eaLnBrk="1" hangingPunct="1">
              <a:spcBef>
                <a:spcPct val="0"/>
              </a:spcBef>
            </a:pPr>
            <a:r>
              <a:rPr lang="en-GB" altLang="en-US" sz="1100" dirty="0" smtClean="0">
                <a:solidFill>
                  <a:srgbClr val="FF0000"/>
                </a:solidFill>
                <a:latin typeface="Arial" panose="020B0604020202020204" pitchFamily="34" charset="0"/>
                <a:cs typeface="Arial" panose="020B0604020202020204" pitchFamily="34" charset="0"/>
              </a:rPr>
              <a:t>The optimum height at which to hold and transport a load is between knuckle and elbow height.</a:t>
            </a:r>
            <a:endParaRPr lang="en-GB" altLang="en-US" sz="1100" dirty="0" smtClean="0">
              <a:latin typeface="Arial" panose="020B0604020202020204" pitchFamily="34" charset="0"/>
              <a:cs typeface="Arial" panose="020B0604020202020204" pitchFamily="34" charset="0"/>
            </a:endParaRPr>
          </a:p>
          <a:p>
            <a:pPr algn="l" eaLnBrk="1" hangingPunct="1">
              <a:spcBef>
                <a:spcPct val="0"/>
              </a:spcBef>
            </a:pPr>
            <a:endParaRPr lang="en-GB" altLang="en-US" sz="1100" dirty="0" smtClean="0">
              <a:solidFill>
                <a:srgbClr val="FF0000"/>
              </a:solidFill>
              <a:latin typeface="Arial" panose="020B0604020202020204" pitchFamily="34" charset="0"/>
              <a:cs typeface="Arial" panose="020B0604020202020204" pitchFamily="34" charset="0"/>
            </a:endParaRPr>
          </a:p>
          <a:p>
            <a:pPr algn="l" eaLnBrk="1" hangingPunct="1">
              <a:spcBef>
                <a:spcPct val="0"/>
              </a:spcBef>
            </a:pPr>
            <a:r>
              <a:rPr lang="en-GB" altLang="en-US" sz="1100" i="1" dirty="0" smtClean="0">
                <a:latin typeface="Arial" panose="020B0604020202020204" pitchFamily="34" charset="0"/>
                <a:cs typeface="Arial" panose="020B0604020202020204" pitchFamily="34" charset="0"/>
              </a:rPr>
              <a:t>The following slides discuss the principles behind this in more depth.</a:t>
            </a:r>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108498623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b="1" dirty="0" smtClean="0">
                <a:solidFill>
                  <a:srgbClr val="0000FF"/>
                </a:solidFill>
                <a:latin typeface="Arial" panose="020B0604020202020204" pitchFamily="34" charset="0"/>
              </a:rPr>
              <a:t>Environmental factors </a:t>
            </a:r>
            <a:r>
              <a:rPr lang="en-GB" altLang="en-US" sz="1100" dirty="0" smtClean="0">
                <a:latin typeface="Arial" panose="020B0604020202020204" pitchFamily="34" charset="0"/>
              </a:rPr>
              <a:t>include slip hazards, weather effects and lighting.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b="1" dirty="0" smtClean="0">
                <a:solidFill>
                  <a:srgbClr val="0000FF"/>
                </a:solidFill>
                <a:latin typeface="Arial" panose="020B0604020202020204" pitchFamily="34" charset="0"/>
              </a:rPr>
              <a:t>Space</a:t>
            </a:r>
            <a:r>
              <a:rPr lang="en-GB" altLang="en-US" sz="1100" dirty="0" smtClean="0">
                <a:latin typeface="Arial" panose="020B0604020202020204" pitchFamily="34" charset="0"/>
              </a:rPr>
              <a:t> is the critical factor as handling in a confined space creates postural problems.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You  should ensure that there is enough room around the object to be lifted before attempting the lift.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Snow, ice, heavy rain and wind create difficult conditions for MH, particularly the risk of slipping.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b="1" dirty="0" smtClean="0">
                <a:solidFill>
                  <a:srgbClr val="0000FF"/>
                </a:solidFill>
                <a:latin typeface="Arial" panose="020B0604020202020204" pitchFamily="34" charset="0"/>
              </a:rPr>
              <a:t>Poor lighting conditions </a:t>
            </a:r>
            <a:r>
              <a:rPr lang="en-GB" altLang="en-US" sz="1100" dirty="0" smtClean="0">
                <a:latin typeface="Arial" panose="020B0604020202020204" pitchFamily="34" charset="0"/>
              </a:rPr>
              <a:t>may hide potential slip hazards.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94863814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203496602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altLang="en-US" sz="1100" dirty="0" smtClean="0">
                <a:latin typeface="Arial" panose="020B0604020202020204" pitchFamily="34" charset="0"/>
              </a:rPr>
              <a:t>Trainer to explore student awareness of the simple, safe lifting method </a:t>
            </a:r>
            <a:r>
              <a:rPr lang="en-GB" altLang="en-US" sz="1100" i="1" dirty="0" smtClean="0">
                <a:latin typeface="Arial" panose="020B0604020202020204" pitchFamily="34" charset="0"/>
              </a:rPr>
              <a:t>recommended by the HSE </a:t>
            </a:r>
            <a:r>
              <a:rPr lang="en-GB" altLang="en-US" sz="1100" dirty="0" smtClean="0">
                <a:latin typeface="Arial" panose="020B0604020202020204" pitchFamily="34" charset="0"/>
              </a:rPr>
              <a:t>- The </a:t>
            </a:r>
            <a:r>
              <a:rPr lang="en-GB" altLang="en-US" sz="1100" b="1" dirty="0" smtClean="0">
                <a:latin typeface="Arial" panose="020B0604020202020204" pitchFamily="34" charset="0"/>
              </a:rPr>
              <a:t>Principle of Kinetic Lifting</a:t>
            </a:r>
            <a:r>
              <a:rPr lang="en-GB" altLang="en-US" sz="1100" dirty="0" smtClean="0">
                <a:latin typeface="Arial" panose="020B0604020202020204" pitchFamily="34" charset="0"/>
              </a:rPr>
              <a:t>.</a:t>
            </a:r>
            <a:r>
              <a:rPr lang="en-GB" altLang="en-US" sz="1100" b="1" dirty="0" smtClean="0">
                <a:latin typeface="Arial" panose="020B0604020202020204" pitchFamily="34" charset="0"/>
              </a:rPr>
              <a:t> </a:t>
            </a:r>
            <a:r>
              <a:rPr lang="en-GB" altLang="en-US" sz="1100" dirty="0" smtClean="0">
                <a:latin typeface="Arial" panose="020B0604020202020204" pitchFamily="34" charset="0"/>
              </a:rPr>
              <a:t>This utilises six main points in its approach.</a:t>
            </a:r>
          </a:p>
          <a:p>
            <a:pPr algn="l"/>
            <a:endParaRPr lang="en-GB" altLang="en-US" sz="1100" dirty="0" smtClean="0">
              <a:latin typeface="Arial" panose="020B0604020202020204" pitchFamily="34" charset="0"/>
            </a:endParaRPr>
          </a:p>
          <a:p>
            <a:pPr algn="l"/>
            <a:r>
              <a:rPr lang="en-GB" altLang="en-US" sz="1100" dirty="0" smtClean="0">
                <a:solidFill>
                  <a:srgbClr val="0000FF"/>
                </a:solidFill>
                <a:latin typeface="Arial" panose="020B0604020202020204" pitchFamily="34" charset="0"/>
              </a:rPr>
              <a:t>Going back to Legislation (Avoid, Assess, Reduce) it is always advisable to Avoid lifting heavy loads from ground level.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165007454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lnSpc>
                <a:spcPct val="100000"/>
              </a:lnSpc>
            </a:pPr>
            <a:r>
              <a:rPr lang="en-GB" altLang="en-US" sz="1100" b="1" dirty="0" smtClean="0">
                <a:solidFill>
                  <a:srgbClr val="0000FF"/>
                </a:solidFill>
                <a:latin typeface="Arial" panose="020B0604020202020204" pitchFamily="34" charset="0"/>
              </a:rPr>
              <a:t>STEP 1</a:t>
            </a:r>
          </a:p>
          <a:p>
            <a:pPr algn="l" eaLnBrk="1" hangingPunct="1">
              <a:lnSpc>
                <a:spcPct val="100000"/>
              </a:lnSpc>
            </a:pPr>
            <a:r>
              <a:rPr lang="en-GB" altLang="en-US" sz="1100" dirty="0" smtClean="0">
                <a:latin typeface="Arial" panose="020B0604020202020204" pitchFamily="34" charset="0"/>
              </a:rPr>
              <a:t>At the planning stage we should assess and control external hazards and think of the process at hand, i.e. do we need a lifting aid or assistance, can the load be made safe before moving it, etc. </a:t>
            </a:r>
          </a:p>
          <a:p>
            <a:pPr algn="l" eaLnBrk="1" hangingPunct="1">
              <a:lnSpc>
                <a:spcPct val="100000"/>
              </a:lnSpc>
            </a:pPr>
            <a:endParaRPr lang="en-GB" altLang="en-US" sz="1100" dirty="0" smtClean="0">
              <a:latin typeface="Arial" panose="020B0604020202020204" pitchFamily="34" charset="0"/>
            </a:endParaRPr>
          </a:p>
          <a:p>
            <a:pPr algn="l">
              <a:lnSpc>
                <a:spcPct val="100000"/>
              </a:lnSpc>
            </a:pPr>
            <a:r>
              <a:rPr lang="en-GB" altLang="en-US" sz="1100" b="1" dirty="0" smtClean="0">
                <a:solidFill>
                  <a:srgbClr val="0000FF"/>
                </a:solidFill>
                <a:latin typeface="Arial" panose="020B0604020202020204" pitchFamily="34" charset="0"/>
              </a:rPr>
              <a:t>STEP 2 </a:t>
            </a:r>
          </a:p>
          <a:p>
            <a:pPr algn="l">
              <a:lnSpc>
                <a:spcPct val="100000"/>
              </a:lnSpc>
            </a:pPr>
            <a:endParaRPr lang="en-GB" altLang="en-US" sz="1100" b="1" dirty="0" smtClean="0">
              <a:solidFill>
                <a:srgbClr val="0000FF"/>
              </a:solidFill>
              <a:latin typeface="Arial" panose="020B0604020202020204" pitchFamily="34" charset="0"/>
            </a:endParaRPr>
          </a:p>
          <a:p>
            <a:pPr algn="l">
              <a:lnSpc>
                <a:spcPct val="100000"/>
              </a:lnSpc>
            </a:pPr>
            <a:r>
              <a:rPr lang="en-GB" altLang="en-US" sz="1100" dirty="0" smtClean="0">
                <a:latin typeface="Arial" panose="020B0604020202020204" pitchFamily="34" charset="0"/>
              </a:rPr>
              <a:t>The feet should be placed either side of the load as per the illustration (Demonstrate &amp; reiterate </a:t>
            </a:r>
            <a:r>
              <a:rPr lang="en-GB" altLang="en-US" sz="1100" dirty="0" err="1" smtClean="0">
                <a:latin typeface="Arial" panose="020B0604020202020204" pitchFamily="34" charset="0"/>
              </a:rPr>
              <a:t>CoG</a:t>
            </a:r>
            <a:r>
              <a:rPr lang="en-GB" altLang="en-US" sz="1100" dirty="0" smtClean="0">
                <a:latin typeface="Arial" panose="020B0604020202020204" pitchFamily="34" charset="0"/>
              </a:rPr>
              <a:t>).  </a:t>
            </a:r>
          </a:p>
          <a:p>
            <a:pPr algn="l">
              <a:lnSpc>
                <a:spcPct val="100000"/>
              </a:lnSpc>
            </a:pPr>
            <a:endParaRPr lang="en-GB" altLang="en-US" sz="1100" dirty="0" smtClean="0">
              <a:latin typeface="Arial" panose="020B0604020202020204" pitchFamily="34" charset="0"/>
            </a:endParaRPr>
          </a:p>
          <a:p>
            <a:pPr algn="l">
              <a:lnSpc>
                <a:spcPct val="100000"/>
              </a:lnSpc>
            </a:pPr>
            <a:r>
              <a:rPr lang="en-GB" altLang="en-US" sz="1100" dirty="0" smtClean="0">
                <a:latin typeface="Arial" panose="020B0604020202020204" pitchFamily="34" charset="0"/>
              </a:rPr>
              <a:t>The leading leg (right or left as desired) should be placed comfortably forward of the object and facing the direction of travel. </a:t>
            </a:r>
          </a:p>
          <a:p>
            <a:pPr algn="l">
              <a:lnSpc>
                <a:spcPct val="100000"/>
              </a:lnSpc>
            </a:pPr>
            <a:endParaRPr lang="en-GB" altLang="en-US" sz="1100" dirty="0" smtClean="0">
              <a:latin typeface="Arial" panose="020B0604020202020204" pitchFamily="34" charset="0"/>
            </a:endParaRPr>
          </a:p>
          <a:p>
            <a:pPr algn="l">
              <a:lnSpc>
                <a:spcPct val="100000"/>
              </a:lnSpc>
            </a:pPr>
            <a:r>
              <a:rPr lang="en-GB" altLang="en-US" sz="1100" dirty="0" smtClean="0">
                <a:latin typeface="Arial" panose="020B0604020202020204" pitchFamily="34" charset="0"/>
              </a:rPr>
              <a:t>Bend down flexing the knees (but do not kneel, as your legs are to be used for thrust. Force will be lost if trying to lift from a kneeling position). </a:t>
            </a:r>
          </a:p>
          <a:p>
            <a:pPr algn="l">
              <a:lnSpc>
                <a:spcPct val="100000"/>
              </a:lnSpc>
            </a:pPr>
            <a:endParaRPr lang="en-GB" altLang="en-US" sz="1100" dirty="0" smtClean="0">
              <a:latin typeface="Arial" panose="020B0604020202020204" pitchFamily="34" charset="0"/>
            </a:endParaRPr>
          </a:p>
          <a:p>
            <a:pPr algn="l">
              <a:lnSpc>
                <a:spcPct val="100000"/>
              </a:lnSpc>
            </a:pPr>
            <a:r>
              <a:rPr lang="en-GB" altLang="en-US" sz="1100" dirty="0" smtClean="0">
                <a:latin typeface="Arial" panose="020B0604020202020204" pitchFamily="34" charset="0"/>
              </a:rPr>
              <a:t>The front foot should be placed flat with the rear of the ball of the foot.  </a:t>
            </a:r>
          </a:p>
          <a:p>
            <a:pPr algn="l">
              <a:lnSpc>
                <a:spcPct val="100000"/>
              </a:lnSpc>
            </a:pPr>
            <a:endParaRPr lang="en-GB" altLang="en-US" sz="1100" dirty="0" smtClean="0">
              <a:latin typeface="Arial" panose="020B0604020202020204" pitchFamily="34" charset="0"/>
            </a:endParaRPr>
          </a:p>
          <a:p>
            <a:pPr algn="l">
              <a:lnSpc>
                <a:spcPct val="100000"/>
              </a:lnSpc>
            </a:pPr>
            <a:r>
              <a:rPr lang="en-GB" altLang="en-US" sz="1100" dirty="0" smtClean="0">
                <a:latin typeface="Arial" panose="020B0604020202020204" pitchFamily="34" charset="0"/>
              </a:rPr>
              <a:t>Keep the back straight (but not rigid).</a:t>
            </a:r>
          </a:p>
          <a:p>
            <a:pPr algn="l">
              <a:lnSpc>
                <a:spcPct val="100000"/>
              </a:lnSpc>
            </a:pPr>
            <a:endParaRPr lang="en-GB" altLang="en-US" sz="1100" dirty="0" smtClean="0">
              <a:latin typeface="Arial" panose="020B0604020202020204" pitchFamily="34" charset="0"/>
            </a:endParaRPr>
          </a:p>
          <a:p>
            <a:pPr algn="l">
              <a:lnSpc>
                <a:spcPct val="100000"/>
              </a:lnSpc>
            </a:pPr>
            <a:r>
              <a:rPr lang="en-GB" altLang="en-US" sz="1100" dirty="0" smtClean="0">
                <a:latin typeface="Arial" panose="020B0604020202020204" pitchFamily="34" charset="0"/>
              </a:rPr>
              <a:t>Keep head level or tucked in slightly. </a:t>
            </a:r>
          </a:p>
          <a:p>
            <a:pPr algn="l">
              <a:lnSpc>
                <a:spcPct val="100000"/>
              </a:lnSpc>
            </a:pPr>
            <a:endParaRPr lang="en-GB" altLang="en-US" sz="1100" dirty="0" smtClean="0">
              <a:latin typeface="Arial" panose="020B0604020202020204" pitchFamily="34" charset="0"/>
            </a:endParaRPr>
          </a:p>
          <a:p>
            <a:pPr algn="l">
              <a:lnSpc>
                <a:spcPct val="100000"/>
              </a:lnSpc>
            </a:pPr>
            <a:r>
              <a:rPr lang="en-GB" altLang="en-US" sz="1100" dirty="0" smtClean="0">
                <a:latin typeface="Arial" panose="020B0604020202020204" pitchFamily="34" charset="0"/>
              </a:rPr>
              <a:t>Ensure that the shoulders are parallel with the hips to prevent twisting of the spine. </a:t>
            </a:r>
          </a:p>
          <a:p>
            <a:pPr algn="ctr" eaLnBrk="1" hangingPunct="1">
              <a:lnSpc>
                <a:spcPct val="80000"/>
              </a:lnSpc>
            </a:pPr>
            <a:r>
              <a:rPr lang="en-GB" altLang="en-US" sz="900" dirty="0" smtClean="0">
                <a:latin typeface="Arial" panose="020B0604020202020204" pitchFamily="34" charset="0"/>
              </a:rPr>
              <a:t> </a:t>
            </a:r>
          </a:p>
          <a:p>
            <a:pPr algn="ctr" eaLnBrk="1" hangingPunct="1">
              <a:lnSpc>
                <a:spcPct val="80000"/>
              </a:lnSpc>
            </a:pPr>
            <a:endParaRPr lang="en-GB" altLang="en-US" sz="900" dirty="0" smtClean="0">
              <a:latin typeface="Arial" panose="020B0604020202020204" pitchFamily="34" charset="0"/>
            </a:endParaRPr>
          </a:p>
          <a:p>
            <a:pPr algn="ctr" eaLnBrk="1" hangingPunct="1">
              <a:lnSpc>
                <a:spcPct val="80000"/>
              </a:lnSpc>
            </a:pPr>
            <a:endParaRPr lang="en-GB" altLang="en-US" sz="900"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292021041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r>
              <a:rPr lang="en-GB" altLang="en-US" sz="1100" b="1" dirty="0" smtClean="0">
                <a:solidFill>
                  <a:srgbClr val="0000FF"/>
                </a:solidFill>
                <a:latin typeface="Arial" panose="020B0604020202020204" pitchFamily="34" charset="0"/>
              </a:rPr>
              <a:t>STEP 3 and 4</a:t>
            </a:r>
          </a:p>
          <a:p>
            <a:pPr algn="l" eaLnBrk="1" hangingPunct="1"/>
            <a:r>
              <a:rPr lang="en-GB" altLang="en-US" sz="1100" dirty="0" smtClean="0">
                <a:latin typeface="Arial" panose="020B0604020202020204" pitchFamily="34" charset="0"/>
              </a:rPr>
              <a:t>Test the load to assess its weight and centre of gravity. Turn the object to ensure that the centre of gravity is toward the body. </a:t>
            </a:r>
          </a:p>
          <a:p>
            <a:pPr algn="l" eaLnBrk="1" hangingPunct="1"/>
            <a:endParaRPr lang="en-GB" altLang="en-US" sz="1100" dirty="0" smtClean="0">
              <a:latin typeface="Arial" panose="020B0604020202020204" pitchFamily="34" charset="0"/>
            </a:endParaRPr>
          </a:p>
          <a:p>
            <a:pPr algn="l" eaLnBrk="1" hangingPunct="1"/>
            <a:r>
              <a:rPr lang="en-GB" altLang="en-US" sz="1100" dirty="0" smtClean="0">
                <a:latin typeface="Arial" panose="020B0604020202020204" pitchFamily="34" charset="0"/>
              </a:rPr>
              <a:t>When the arms are placed around the object they should ideally, not exceed the boundary of the legs. If they exceed the boundary excessively, then the item is too bulky to lift safely. </a:t>
            </a:r>
          </a:p>
          <a:p>
            <a:pPr algn="l" eaLnBrk="1" hangingPunct="1"/>
            <a:endParaRPr lang="en-GB" altLang="en-US" sz="1100" dirty="0" smtClean="0">
              <a:latin typeface="Arial" panose="020B0604020202020204" pitchFamily="34" charset="0"/>
            </a:endParaRPr>
          </a:p>
          <a:p>
            <a:pPr algn="l" eaLnBrk="1" hangingPunct="1"/>
            <a:r>
              <a:rPr lang="en-GB" altLang="en-US" sz="1100" dirty="0" smtClean="0">
                <a:latin typeface="Arial" panose="020B0604020202020204" pitchFamily="34" charset="0"/>
              </a:rPr>
              <a:t>The hands grip most effectively when in a hooked position and least effectively when held flat. We can exert most pressure and obtain most control of an object when we position our hands diagonally at the corners rather than parallel at the sides. If we need to change grip when lifting this is acceptable but should be done smoothly and under control. On no account should we try to ’bump’ the load, i.e. throw it upwards momentarily and adjust our hand position as this jolts the spine. </a:t>
            </a:r>
          </a:p>
          <a:p>
            <a:pPr algn="l" eaLnBrk="1" hangingPunct="1"/>
            <a:endParaRPr lang="en-GB" altLang="en-US" sz="1100" dirty="0" smtClean="0">
              <a:latin typeface="Arial" panose="020B0604020202020204" pitchFamily="34" charset="0"/>
            </a:endParaRPr>
          </a:p>
          <a:p>
            <a:pPr algn="l"/>
            <a:r>
              <a:rPr lang="en-GB" altLang="en-US" sz="1100" b="1" dirty="0" smtClean="0">
                <a:solidFill>
                  <a:srgbClr val="0000FF"/>
                </a:solidFill>
                <a:latin typeface="Arial" panose="020B0604020202020204" pitchFamily="34" charset="0"/>
              </a:rPr>
              <a:t>STEP 4 </a:t>
            </a:r>
          </a:p>
          <a:p>
            <a:pPr algn="l"/>
            <a:r>
              <a:rPr lang="en-GB" altLang="en-US" sz="1100" dirty="0" smtClean="0">
                <a:latin typeface="Arial" panose="020B0604020202020204" pitchFamily="34" charset="0"/>
              </a:rPr>
              <a:t>The lifting operation should be carried out smoothly. As the lift progresses the head should be lifted to the horizontal. If the lift cannot be controlled, the load should be placed back on the ground and the process repeated.</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392989103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r>
              <a:rPr lang="en-GB" altLang="en-US" sz="1100" dirty="0" smtClean="0">
                <a:latin typeface="Arial" panose="020B0604020202020204" pitchFamily="34" charset="0"/>
              </a:rPr>
              <a:t>If you are lifting an object placed away from you, slide it closer to enable a better posture. As full height is attained, pull the load close to the body. </a:t>
            </a:r>
          </a:p>
          <a:p>
            <a:pPr algn="l" eaLnBrk="1" hangingPunct="1"/>
            <a:endParaRPr lang="en-GB" altLang="en-US" sz="1100" dirty="0" smtClean="0">
              <a:latin typeface="Arial" panose="020B0604020202020204" pitchFamily="34" charset="0"/>
            </a:endParaRPr>
          </a:p>
          <a:p>
            <a:pPr algn="l" eaLnBrk="1" hangingPunct="1"/>
            <a:r>
              <a:rPr lang="en-GB" altLang="en-US" sz="1100" dirty="0" smtClean="0">
                <a:latin typeface="Arial" panose="020B0604020202020204" pitchFamily="34" charset="0"/>
              </a:rPr>
              <a:t>When moving off, ensure that you move your feet first rather than your body as twisting of the spine will result.  </a:t>
            </a:r>
          </a:p>
          <a:p>
            <a:pPr algn="l" eaLnBrk="1" hangingPunct="1"/>
            <a:endParaRPr lang="en-GB" altLang="en-US" sz="1100" dirty="0" smtClean="0">
              <a:latin typeface="Arial" panose="020B0604020202020204" pitchFamily="34" charset="0"/>
            </a:endParaRPr>
          </a:p>
          <a:p>
            <a:pPr algn="l" eaLnBrk="1" hangingPunct="1"/>
            <a:r>
              <a:rPr lang="en-GB" altLang="en-US" sz="1100" dirty="0" smtClean="0">
                <a:latin typeface="Arial" panose="020B0604020202020204" pitchFamily="34" charset="0"/>
              </a:rPr>
              <a:t>Observe any environmental conditions, cold, wind, etc. </a:t>
            </a:r>
          </a:p>
          <a:p>
            <a:pPr algn="l" eaLnBrk="1" hangingPunct="1"/>
            <a:endParaRPr lang="en-GB" altLang="en-US" sz="1100" dirty="0" smtClean="0">
              <a:latin typeface="Arial" panose="020B0604020202020204" pitchFamily="34" charset="0"/>
            </a:endParaRPr>
          </a:p>
          <a:p>
            <a:pPr algn="l" eaLnBrk="1" hangingPunct="1"/>
            <a:r>
              <a:rPr lang="en-GB" altLang="en-US" sz="1100" b="1" dirty="0" smtClean="0">
                <a:solidFill>
                  <a:srgbClr val="0000FF"/>
                </a:solidFill>
                <a:latin typeface="Arial" panose="020B0604020202020204" pitchFamily="34" charset="0"/>
              </a:rPr>
              <a:t>STEP 6</a:t>
            </a:r>
          </a:p>
          <a:p>
            <a:pPr algn="l"/>
            <a:r>
              <a:rPr lang="en-GB" altLang="en-US" sz="1100" dirty="0" smtClean="0">
                <a:latin typeface="Arial" panose="020B0604020202020204" pitchFamily="34" charset="0"/>
              </a:rPr>
              <a:t>Locate the object on the surface keeping the fingers out of the way to prevent trapping injuries.</a:t>
            </a:r>
          </a:p>
          <a:p>
            <a:pPr algn="l"/>
            <a:endParaRPr lang="en-GB" altLang="en-US" sz="1100" dirty="0" smtClean="0">
              <a:latin typeface="Arial" panose="020B0604020202020204" pitchFamily="34" charset="0"/>
            </a:endParaRPr>
          </a:p>
          <a:p>
            <a:pPr algn="l"/>
            <a:r>
              <a:rPr lang="en-GB" altLang="en-US" sz="1100" dirty="0" smtClean="0">
                <a:latin typeface="Arial" panose="020B0604020202020204" pitchFamily="34" charset="0"/>
              </a:rPr>
              <a:t>Slide the object into position, never try to lift it into position or poor posture will result.   </a:t>
            </a:r>
          </a:p>
          <a:p>
            <a:pPr algn="l" eaLnBrk="1" hangingPunct="1"/>
            <a:endParaRPr lang="en-GB" altLang="en-US" sz="1100" b="1" dirty="0" smtClean="0">
              <a:latin typeface="Arial" panose="020B0604020202020204" pitchFamily="34" charset="0"/>
            </a:endParaRPr>
          </a:p>
          <a:p>
            <a:pPr algn="l" eaLnBrk="1" hangingPunct="1"/>
            <a:r>
              <a:rPr lang="en-GB" altLang="en-US" sz="1100" b="1" dirty="0" smtClean="0">
                <a:solidFill>
                  <a:srgbClr val="FF0000"/>
                </a:solidFill>
                <a:latin typeface="Arial" panose="020B0604020202020204" pitchFamily="34" charset="0"/>
              </a:rPr>
              <a:t>The job is not complete until the load is safely placed in its final resting place!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271380664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0"/>
              </a:spcBef>
            </a:pPr>
            <a:r>
              <a:rPr lang="en-GB" altLang="en-US" sz="1100" b="1" dirty="0" smtClean="0">
                <a:latin typeface="Arial" panose="020B0604020202020204" pitchFamily="34" charset="0"/>
              </a:rPr>
              <a:t>QTS: </a:t>
            </a:r>
            <a:r>
              <a:rPr lang="en-GB" altLang="en-US" sz="1100" i="1" dirty="0" smtClean="0">
                <a:latin typeface="Arial" panose="020B0604020202020204" pitchFamily="34" charset="0"/>
              </a:rPr>
              <a:t>“Is the injury potential generally lower when pulling or pushing a load?”</a:t>
            </a:r>
          </a:p>
          <a:p>
            <a:pPr algn="l">
              <a:spcBef>
                <a:spcPct val="0"/>
              </a:spcBef>
            </a:pPr>
            <a:endParaRPr lang="en-GB" altLang="en-US" sz="1100" dirty="0" smtClean="0">
              <a:latin typeface="Arial" panose="020B0604020202020204" pitchFamily="34" charset="0"/>
            </a:endParaRPr>
          </a:p>
          <a:p>
            <a:pPr algn="l">
              <a:spcBef>
                <a:spcPct val="0"/>
              </a:spcBef>
            </a:pPr>
            <a:r>
              <a:rPr lang="en-GB" altLang="en-US" sz="1100" dirty="0" smtClean="0">
                <a:latin typeface="Arial" panose="020B0604020202020204" pitchFamily="34" charset="0"/>
              </a:rPr>
              <a:t>Trainer to discuss injury potential of pushing or pulling loads, referring back to the principles discussed during the session.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37</a:t>
            </a:fld>
            <a:endParaRPr lang="en-GB"/>
          </a:p>
        </p:txBody>
      </p:sp>
    </p:spTree>
    <p:extLst>
      <p:ext uri="{BB962C8B-B14F-4D97-AF65-F5344CB8AC3E}">
        <p14:creationId xmlns:p14="http://schemas.microsoft.com/office/powerpoint/2010/main" val="102923126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rPr>
              <a:t>Trainer to discuss the enhanced injury potential of lifting to and lowering from height, referring back to the principles discussed during the session.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38</a:t>
            </a:fld>
            <a:endParaRPr lang="en-GB"/>
          </a:p>
        </p:txBody>
      </p:sp>
    </p:spTree>
    <p:extLst>
      <p:ext uri="{BB962C8B-B14F-4D97-AF65-F5344CB8AC3E}">
        <p14:creationId xmlns:p14="http://schemas.microsoft.com/office/powerpoint/2010/main" val="287129491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dirty="0" smtClean="0">
                <a:latin typeface="Arial" panose="020B0604020202020204" pitchFamily="34" charset="0"/>
              </a:rPr>
              <a:t>It is not always possible to lift alone. You may need assistance to lift heavier/bulky items. </a:t>
            </a:r>
            <a:r>
              <a:rPr lang="en-GB" altLang="en-US" sz="1100" b="1" dirty="0" smtClean="0">
                <a:latin typeface="Arial" panose="020B0604020202020204" pitchFamily="34" charset="0"/>
              </a:rPr>
              <a:t>There are some general rules: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If a person’s individual lifting capability is considered to be 20Kg, </a:t>
            </a:r>
            <a:r>
              <a:rPr lang="en-GB" altLang="en-US" sz="1100" b="1" dirty="0" smtClean="0">
                <a:solidFill>
                  <a:srgbClr val="FF0000"/>
                </a:solidFill>
                <a:latin typeface="Arial" panose="020B0604020202020204" pitchFamily="34" charset="0"/>
              </a:rPr>
              <a:t>we often assume that when two people lift it is assumed that they can lift twice the individual amount (i.e. 40kg) between them.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If one individual does not lift at the same time as the other or drops their end of the load however, then the remaining individual is exposed to the full 40kg weight which may be far greater than their capability!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When assessing loads for lifting by two people we should use two thirds of the combined capability as an acceptable limit, i.e. 2/3rds of 40Kg = 26.5Kg.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The most important factor in dual and team lifting is that the lift is equally distributed between the individuals and that one person coordinates the lift (“ready, brace, lift”).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External factors, steps, stairs, slopes, etc., should be assessed </a:t>
            </a:r>
            <a:r>
              <a:rPr lang="en-GB" altLang="en-US" sz="1100" i="1" dirty="0" smtClean="0">
                <a:latin typeface="Arial" panose="020B0604020202020204" pitchFamily="34" charset="0"/>
              </a:rPr>
              <a:t>before the lift is attempted </a:t>
            </a:r>
            <a:r>
              <a:rPr lang="en-GB" altLang="en-US" sz="1100" dirty="0" smtClean="0">
                <a:latin typeface="Arial" panose="020B0604020202020204" pitchFamily="34" charset="0"/>
              </a:rPr>
              <a:t>and a safe system of work devised to ensure that individuals are not unnecessarily exposed to excessive force or weight.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i="1" dirty="0" smtClean="0">
                <a:solidFill>
                  <a:srgbClr val="0000FF"/>
                </a:solidFill>
                <a:latin typeface="Arial" panose="020B0604020202020204" pitchFamily="34" charset="0"/>
              </a:rPr>
              <a:t>Trainer to discuss the example of two people carrying a wardrobe up stairs…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39</a:t>
            </a:fld>
            <a:endParaRPr lang="en-GB"/>
          </a:p>
        </p:txBody>
      </p:sp>
    </p:spTree>
    <p:extLst>
      <p:ext uri="{BB962C8B-B14F-4D97-AF65-F5344CB8AC3E}">
        <p14:creationId xmlns:p14="http://schemas.microsoft.com/office/powerpoint/2010/main" val="196444730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dirty="0" smtClean="0">
                <a:latin typeface="Arial" panose="020B0604020202020204" pitchFamily="34" charset="0"/>
              </a:rPr>
              <a:t>Trainer to summarise the main points of the session. </a:t>
            </a:r>
            <a:r>
              <a:rPr lang="en-GB" altLang="en-US" sz="1100" i="1" dirty="0" smtClean="0">
                <a:latin typeface="Arial" panose="020B0604020202020204" pitchFamily="34" charset="0"/>
              </a:rPr>
              <a:t>An important factor to stress is that the six-point lift demonstrated has concentrated on a lift from ground level.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In everyday situations we rarely lift in this way and will have to adapt what we have leaned to make other lifting situations safe. </a:t>
            </a:r>
          </a:p>
          <a:p>
            <a:pPr algn="l" eaLnBrk="1" hangingPunct="1">
              <a:spcBef>
                <a:spcPct val="0"/>
              </a:spcBef>
            </a:pPr>
            <a:endParaRPr lang="en-GB" altLang="en-US" sz="1100" dirty="0" smtClean="0">
              <a:latin typeface="Arial" panose="020B0604020202020204" pitchFamily="34" charset="0"/>
            </a:endParaRPr>
          </a:p>
          <a:p>
            <a:pPr algn="l" eaLnBrk="1" hangingPunct="1">
              <a:spcBef>
                <a:spcPct val="0"/>
              </a:spcBef>
            </a:pPr>
            <a:r>
              <a:rPr lang="en-GB" altLang="en-US" sz="1100" dirty="0" smtClean="0">
                <a:latin typeface="Arial" panose="020B0604020202020204" pitchFamily="34" charset="0"/>
              </a:rPr>
              <a:t>Trainer to emphasise that it is our own responsibility to assess each MH-related task we undertake and ensure that we use the correct technique to minimise the likelihood of injury and impact on our back.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40</a:t>
            </a:fld>
            <a:endParaRPr lang="en-GB"/>
          </a:p>
        </p:txBody>
      </p:sp>
    </p:spTree>
    <p:extLst>
      <p:ext uri="{BB962C8B-B14F-4D97-AF65-F5344CB8AC3E}">
        <p14:creationId xmlns:p14="http://schemas.microsoft.com/office/powerpoint/2010/main" val="18142894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41</a:t>
            </a:fld>
            <a:endParaRPr lang="en-GB"/>
          </a:p>
        </p:txBody>
      </p:sp>
    </p:spTree>
    <p:extLst>
      <p:ext uri="{BB962C8B-B14F-4D97-AF65-F5344CB8AC3E}">
        <p14:creationId xmlns:p14="http://schemas.microsoft.com/office/powerpoint/2010/main" val="158641402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42</a:t>
            </a:fld>
            <a:endParaRPr lang="en-GB"/>
          </a:p>
        </p:txBody>
      </p:sp>
    </p:spTree>
    <p:extLst>
      <p:ext uri="{BB962C8B-B14F-4D97-AF65-F5344CB8AC3E}">
        <p14:creationId xmlns:p14="http://schemas.microsoft.com/office/powerpoint/2010/main" val="42548488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26/02/2019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26/02/2019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26/02/2019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26/02/2019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jpg"/><Relationship Id="rId4" Type="http://schemas.openxmlformats.org/officeDocument/2006/relationships/image" Target="../media/image13.jp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6.emf"/></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7.emf"/></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9.emf"/></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8.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8.xml"/><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9.xml"/><Relationship Id="rId4" Type="http://schemas.openxmlformats.org/officeDocument/2006/relationships/image" Target="../media/image23.png"/></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9.xml"/><Relationship Id="rId5" Type="http://schemas.openxmlformats.org/officeDocument/2006/relationships/image" Target="../media/image24.png"/><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6.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3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3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3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4.xml"/><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34.png"/></Relationships>
</file>

<file path=ppt/slides/_rels/slide3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5.xml"/><Relationship Id="rId1" Type="http://schemas.openxmlformats.org/officeDocument/2006/relationships/slideLayout" Target="../slideLayouts/slideLayout7.xml"/><Relationship Id="rId5" Type="http://schemas.openxmlformats.org/officeDocument/2006/relationships/image" Target="../media/image37.png"/><Relationship Id="rId4" Type="http://schemas.openxmlformats.org/officeDocument/2006/relationships/image" Target="../media/image36.png"/></Relationships>
</file>

<file path=ppt/slides/_rels/slide3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openxmlformats.org/officeDocument/2006/relationships/image" Target="../media/image39.png"/><Relationship Id="rId4" Type="http://schemas.openxmlformats.org/officeDocument/2006/relationships/image" Target="../media/image38.png"/></Relationships>
</file>

<file path=ppt/slides/_rels/slide3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3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3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9.xml"/><Relationship Id="rId1" Type="http://schemas.openxmlformats.org/officeDocument/2006/relationships/slideLayout" Target="../slideLayouts/slideLayout9.xml"/><Relationship Id="rId4" Type="http://schemas.openxmlformats.org/officeDocument/2006/relationships/image" Target="../media/image42.png"/></Relationships>
</file>

<file path=ppt/slides/_rels/slide4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image" Target="../media/image44.png"/><Relationship Id="rId4" Type="http://schemas.openxmlformats.org/officeDocument/2006/relationships/image" Target="../media/image43.jpg"/></Relationships>
</file>

<file path=ppt/slides/_rels/slide4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image" Target="../media/image4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486185" y="2597880"/>
            <a:ext cx="4551903" cy="1631216"/>
          </a:xfrm>
          <a:prstGeom prst="rect">
            <a:avLst/>
          </a:prstGeom>
          <a:noFill/>
        </p:spPr>
        <p:txBody>
          <a:bodyPr wrap="square" rtlCol="0">
            <a:spAutoFit/>
          </a:bodyPr>
          <a:lstStyle/>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Health &amp; Safety Manual Handling</a:t>
            </a:r>
          </a:p>
          <a:p>
            <a:endParaRPr lang="en-GB" sz="2000" dirty="0">
              <a:solidFill>
                <a:srgbClr val="CD1141"/>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75254" y="192505"/>
            <a:ext cx="792549" cy="957155"/>
          </a:xfrm>
          <a:prstGeom prst="rect">
            <a:avLst/>
          </a:prstGeom>
        </p:spPr>
      </p:pic>
    </p:spTree>
    <p:extLst>
      <p:ext uri="{BB962C8B-B14F-4D97-AF65-F5344CB8AC3E}">
        <p14:creationId xmlns:p14="http://schemas.microsoft.com/office/powerpoint/2010/main" val="1256355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838200" y="265579"/>
            <a:ext cx="10484110" cy="584775"/>
          </a:xfrm>
          <a:prstGeom prst="rect">
            <a:avLst/>
          </a:prstGeom>
          <a:solidFill>
            <a:srgbClr val="002060"/>
          </a:solidFill>
        </p:spPr>
        <p:txBody>
          <a:bodyPr wrap="square" rtlCol="0">
            <a:spAutoFit/>
          </a:bodyPr>
          <a:lstStyle/>
          <a:p>
            <a:pPr algn="ctr"/>
            <a:r>
              <a:rPr lang="en-GB" sz="3200" b="1" dirty="0" smtClean="0">
                <a:solidFill>
                  <a:schemeClr val="bg1"/>
                </a:solidFill>
              </a:rPr>
              <a:t>What attitudes cause avoidable injuries or damage?</a:t>
            </a:r>
            <a:endParaRPr lang="en-GB" sz="3200" b="1" dirty="0">
              <a:solidFill>
                <a:schemeClr val="bg1"/>
              </a:solidFill>
            </a:endParaRPr>
          </a:p>
        </p:txBody>
      </p:sp>
      <p:sp>
        <p:nvSpPr>
          <p:cNvPr id="6" name="Cloud Callout 5"/>
          <p:cNvSpPr/>
          <p:nvPr/>
        </p:nvSpPr>
        <p:spPr>
          <a:xfrm>
            <a:off x="7785617" y="1372239"/>
            <a:ext cx="3749545" cy="1828460"/>
          </a:xfrm>
          <a:prstGeom prst="cloudCallout">
            <a:avLst>
              <a:gd name="adj1" fmla="val -25371"/>
              <a:gd name="adj2" fmla="val 92445"/>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loud Callout 6"/>
          <p:cNvSpPr/>
          <p:nvPr/>
        </p:nvSpPr>
        <p:spPr>
          <a:xfrm>
            <a:off x="3733799" y="2516063"/>
            <a:ext cx="4121410" cy="2644140"/>
          </a:xfrm>
          <a:prstGeom prst="cloudCallout">
            <a:avLst>
              <a:gd name="adj1" fmla="val 55529"/>
              <a:gd name="adj2" fmla="val 71131"/>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loud Callout 7"/>
          <p:cNvSpPr/>
          <p:nvPr/>
        </p:nvSpPr>
        <p:spPr>
          <a:xfrm>
            <a:off x="533401" y="1561956"/>
            <a:ext cx="3448050" cy="1449026"/>
          </a:xfrm>
          <a:prstGeom prst="cloudCallout">
            <a:avLst>
              <a:gd name="adj1" fmla="val 44448"/>
              <a:gd name="adj2" fmla="val 6219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974855" y="1868619"/>
            <a:ext cx="2857500" cy="954107"/>
          </a:xfrm>
          <a:prstGeom prst="rect">
            <a:avLst/>
          </a:prstGeom>
          <a:noFill/>
        </p:spPr>
        <p:txBody>
          <a:bodyPr wrap="square" rtlCol="0">
            <a:spAutoFit/>
          </a:bodyPr>
          <a:lstStyle/>
          <a:p>
            <a:r>
              <a:rPr lang="en-GB" sz="2800" dirty="0" smtClean="0"/>
              <a:t>‘It’s easier doing it like this.’</a:t>
            </a:r>
            <a:endParaRPr lang="en-GB" sz="2800" dirty="0"/>
          </a:p>
        </p:txBody>
      </p:sp>
      <p:sp>
        <p:nvSpPr>
          <p:cNvPr id="10" name="TextBox 9"/>
          <p:cNvSpPr txBox="1"/>
          <p:nvPr/>
        </p:nvSpPr>
        <p:spPr>
          <a:xfrm>
            <a:off x="8464810" y="1797327"/>
            <a:ext cx="2857500" cy="954107"/>
          </a:xfrm>
          <a:prstGeom prst="rect">
            <a:avLst/>
          </a:prstGeom>
          <a:noFill/>
        </p:spPr>
        <p:txBody>
          <a:bodyPr wrap="square" rtlCol="0">
            <a:spAutoFit/>
          </a:bodyPr>
          <a:lstStyle/>
          <a:p>
            <a:r>
              <a:rPr lang="en-GB" sz="2800" dirty="0" smtClean="0"/>
              <a:t>‘We’ve always done it this way.’</a:t>
            </a:r>
            <a:endParaRPr lang="en-GB" sz="2800" dirty="0"/>
          </a:p>
        </p:txBody>
      </p:sp>
      <p:sp>
        <p:nvSpPr>
          <p:cNvPr id="11" name="TextBox 10"/>
          <p:cNvSpPr txBox="1"/>
          <p:nvPr/>
        </p:nvSpPr>
        <p:spPr>
          <a:xfrm>
            <a:off x="4454784" y="3010982"/>
            <a:ext cx="2857500" cy="1815882"/>
          </a:xfrm>
          <a:prstGeom prst="rect">
            <a:avLst/>
          </a:prstGeom>
          <a:noFill/>
        </p:spPr>
        <p:txBody>
          <a:bodyPr wrap="square" rtlCol="0">
            <a:spAutoFit/>
          </a:bodyPr>
          <a:lstStyle/>
          <a:p>
            <a:r>
              <a:rPr lang="en-GB" sz="2800" dirty="0" smtClean="0"/>
              <a:t>‘Don’t give me all that H&amp;S cobblers.  Let’s just get it done!’</a:t>
            </a:r>
            <a:endParaRPr lang="en-GB" sz="2800" dirty="0"/>
          </a:p>
        </p:txBody>
      </p:sp>
    </p:spTree>
    <p:extLst>
      <p:ext uri="{BB962C8B-B14F-4D97-AF65-F5344CB8AC3E}">
        <p14:creationId xmlns:p14="http://schemas.microsoft.com/office/powerpoint/2010/main" val="1411737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291832"/>
            <a:ext cx="10515600" cy="1184275"/>
          </a:xfrm>
        </p:spPr>
        <p:txBody>
          <a:bodyPr>
            <a:normAutofit/>
          </a:bodyPr>
          <a:lstStyle/>
          <a:p>
            <a:pPr marL="0" indent="0" algn="ctr">
              <a:buNone/>
            </a:pPr>
            <a:r>
              <a:rPr lang="en-GB" sz="3200" dirty="0" smtClean="0"/>
              <a:t>Protecting you, your colleagues, the organisation and others who may be affected (visitors etc.)</a:t>
            </a:r>
            <a:endParaRPr lang="en-GB" sz="3200" dirty="0"/>
          </a:p>
        </p:txBody>
      </p:sp>
      <p:sp>
        <p:nvSpPr>
          <p:cNvPr id="4" name="TextBox 3"/>
          <p:cNvSpPr txBox="1"/>
          <p:nvPr/>
        </p:nvSpPr>
        <p:spPr>
          <a:xfrm>
            <a:off x="838200" y="265579"/>
            <a:ext cx="10484110" cy="584775"/>
          </a:xfrm>
          <a:prstGeom prst="rect">
            <a:avLst/>
          </a:prstGeom>
          <a:solidFill>
            <a:srgbClr val="002060"/>
          </a:solidFill>
        </p:spPr>
        <p:txBody>
          <a:bodyPr wrap="square" rtlCol="0">
            <a:spAutoFit/>
          </a:bodyPr>
          <a:lstStyle/>
          <a:p>
            <a:pPr algn="ctr"/>
            <a:r>
              <a:rPr lang="en-GB" sz="3200" b="1" dirty="0" smtClean="0">
                <a:solidFill>
                  <a:schemeClr val="bg1"/>
                </a:solidFill>
              </a:rPr>
              <a:t>What is Health &amp; Safety all about …?</a:t>
            </a:r>
            <a:endParaRPr lang="en-GB" sz="3200" b="1" dirty="0">
              <a:solidFill>
                <a:schemeClr val="bg1"/>
              </a:solidFill>
            </a:endParaRPr>
          </a:p>
        </p:txBody>
      </p:sp>
      <p:pic>
        <p:nvPicPr>
          <p:cNvPr id="7" name="Picture 6"/>
          <p:cNvPicPr>
            <a:picLocks noChangeAspect="1"/>
          </p:cNvPicPr>
          <p:nvPr/>
        </p:nvPicPr>
        <p:blipFill>
          <a:blip r:embed="rId4"/>
          <a:stretch>
            <a:fillRect/>
          </a:stretch>
        </p:blipFill>
        <p:spPr>
          <a:xfrm>
            <a:off x="2355980" y="2660957"/>
            <a:ext cx="7448550" cy="3011370"/>
          </a:xfrm>
          <a:prstGeom prst="rect">
            <a:avLst/>
          </a:prstGeom>
        </p:spPr>
      </p:pic>
    </p:spTree>
    <p:extLst>
      <p:ext uri="{BB962C8B-B14F-4D97-AF65-F5344CB8AC3E}">
        <p14:creationId xmlns:p14="http://schemas.microsoft.com/office/powerpoint/2010/main" val="1047483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736980" y="1559267"/>
            <a:ext cx="6686550" cy="688975"/>
          </a:xfrm>
        </p:spPr>
        <p:txBody>
          <a:bodyPr>
            <a:normAutofit/>
          </a:bodyPr>
          <a:lstStyle/>
          <a:p>
            <a:pPr marL="0" indent="0" algn="ctr">
              <a:buNone/>
            </a:pPr>
            <a:r>
              <a:rPr lang="en-GB" sz="3200" dirty="0" smtClean="0"/>
              <a:t>Both the Employer </a:t>
            </a:r>
            <a:r>
              <a:rPr lang="en-GB" sz="3200" dirty="0" smtClean="0">
                <a:solidFill>
                  <a:srgbClr val="FF0000"/>
                </a:solidFill>
              </a:rPr>
              <a:t>and</a:t>
            </a:r>
            <a:r>
              <a:rPr lang="en-GB" sz="3200" dirty="0" smtClean="0"/>
              <a:t> Employee</a:t>
            </a:r>
            <a:endParaRPr lang="en-GB" sz="3200" dirty="0"/>
          </a:p>
        </p:txBody>
      </p:sp>
      <p:sp>
        <p:nvSpPr>
          <p:cNvPr id="4" name="TextBox 3"/>
          <p:cNvSpPr txBox="1"/>
          <p:nvPr/>
        </p:nvSpPr>
        <p:spPr>
          <a:xfrm>
            <a:off x="838200" y="265579"/>
            <a:ext cx="10484110" cy="584775"/>
          </a:xfrm>
          <a:prstGeom prst="rect">
            <a:avLst/>
          </a:prstGeom>
          <a:solidFill>
            <a:srgbClr val="002060"/>
          </a:solidFill>
        </p:spPr>
        <p:txBody>
          <a:bodyPr wrap="square" rtlCol="0">
            <a:spAutoFit/>
          </a:bodyPr>
          <a:lstStyle/>
          <a:p>
            <a:pPr algn="ctr"/>
            <a:r>
              <a:rPr lang="en-GB" sz="3200" b="1" dirty="0" smtClean="0">
                <a:solidFill>
                  <a:schemeClr val="bg1"/>
                </a:solidFill>
              </a:rPr>
              <a:t>Who is responsible for H&amp;S when we are in work</a:t>
            </a:r>
            <a:endParaRPr lang="en-GB" sz="3200" b="1" dirty="0">
              <a:solidFill>
                <a:schemeClr val="bg1"/>
              </a:solidFill>
            </a:endParaRPr>
          </a:p>
        </p:txBody>
      </p:sp>
      <p:pic>
        <p:nvPicPr>
          <p:cNvPr id="6" name="Picture 5"/>
          <p:cNvPicPr>
            <a:picLocks noChangeAspect="1"/>
          </p:cNvPicPr>
          <p:nvPr/>
        </p:nvPicPr>
        <p:blipFill rotWithShape="1">
          <a:blip r:embed="rId4"/>
          <a:srcRect t="26650" b="13452"/>
          <a:stretch/>
        </p:blipFill>
        <p:spPr>
          <a:xfrm>
            <a:off x="2309324" y="2895599"/>
            <a:ext cx="7541862" cy="2590801"/>
          </a:xfrm>
          <a:prstGeom prst="rect">
            <a:avLst/>
          </a:prstGeom>
        </p:spPr>
      </p:pic>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rot="2067152">
            <a:off x="9113614" y="2105347"/>
            <a:ext cx="2857500" cy="1666875"/>
          </a:xfrm>
          <a:prstGeom prst="rect">
            <a:avLst/>
          </a:prstGeom>
        </p:spPr>
      </p:pic>
      <p:sp>
        <p:nvSpPr>
          <p:cNvPr id="5" name="Content Placeholder 4"/>
          <p:cNvSpPr>
            <a:spLocks noGrp="1"/>
          </p:cNvSpPr>
          <p:nvPr>
            <p:ph idx="1"/>
          </p:nvPr>
        </p:nvSpPr>
        <p:spPr>
          <a:xfrm>
            <a:off x="838200" y="1062681"/>
            <a:ext cx="10515600" cy="5114282"/>
          </a:xfrm>
        </p:spPr>
        <p:txBody>
          <a:bodyPr>
            <a:normAutofit/>
          </a:bodyPr>
          <a:lstStyle/>
          <a:p>
            <a:pPr marL="0" indent="0">
              <a:buNone/>
            </a:pPr>
            <a:r>
              <a:rPr lang="en-GB" sz="2600" b="1" dirty="0" smtClean="0">
                <a:solidFill>
                  <a:srgbClr val="0070C0"/>
                </a:solidFill>
              </a:rPr>
              <a:t>Employer Responsibilities:</a:t>
            </a:r>
          </a:p>
          <a:p>
            <a:r>
              <a:rPr lang="en-GB" sz="2600" dirty="0" smtClean="0"/>
              <a:t>To protect the Health, Safety and welfare of employees as far as is reasonably practicable.</a:t>
            </a:r>
          </a:p>
          <a:p>
            <a:r>
              <a:rPr lang="en-GB" sz="2600" dirty="0" smtClean="0"/>
              <a:t>By providing:-</a:t>
            </a:r>
          </a:p>
          <a:p>
            <a:r>
              <a:rPr lang="en-GB" sz="2600" dirty="0" smtClean="0"/>
              <a:t>Safe systems of work</a:t>
            </a:r>
          </a:p>
          <a:p>
            <a:r>
              <a:rPr lang="en-GB" sz="2600" dirty="0" smtClean="0"/>
              <a:t>Safe handling, storage, maintenance and transport of articles and substances</a:t>
            </a:r>
          </a:p>
          <a:p>
            <a:r>
              <a:rPr lang="en-GB" sz="2600" dirty="0" smtClean="0"/>
              <a:t>Necessary information, instruction, training and supervision</a:t>
            </a:r>
          </a:p>
          <a:p>
            <a:r>
              <a:rPr lang="en-GB" sz="2600" dirty="0" smtClean="0"/>
              <a:t>A safe place of work with safe access and egress</a:t>
            </a:r>
          </a:p>
          <a:p>
            <a:r>
              <a:rPr lang="en-GB" sz="2600" dirty="0" smtClean="0"/>
              <a:t>A safe working environment with adequate welfare facilities.</a:t>
            </a:r>
          </a:p>
        </p:txBody>
      </p:sp>
      <p:sp>
        <p:nvSpPr>
          <p:cNvPr id="6" name="TextBox 5"/>
          <p:cNvSpPr txBox="1"/>
          <p:nvPr/>
        </p:nvSpPr>
        <p:spPr>
          <a:xfrm>
            <a:off x="838200" y="265579"/>
            <a:ext cx="10484110" cy="646331"/>
          </a:xfrm>
          <a:prstGeom prst="rect">
            <a:avLst/>
          </a:prstGeom>
          <a:solidFill>
            <a:srgbClr val="002060"/>
          </a:solidFill>
        </p:spPr>
        <p:txBody>
          <a:bodyPr wrap="square" rtlCol="0">
            <a:spAutoFit/>
          </a:bodyPr>
          <a:lstStyle/>
          <a:p>
            <a:pPr algn="ctr"/>
            <a:r>
              <a:rPr lang="en-GB" sz="3600" b="1" dirty="0" smtClean="0">
                <a:solidFill>
                  <a:schemeClr val="bg1"/>
                </a:solidFill>
              </a:rPr>
              <a:t>Legislation: HASAW Act 1974</a:t>
            </a:r>
            <a:endParaRPr lang="en-GB" sz="3600" b="1" dirty="0">
              <a:solidFill>
                <a:schemeClr val="bg1"/>
              </a:solidFill>
            </a:endParaRPr>
          </a:p>
        </p:txBody>
      </p:sp>
    </p:spTree>
    <p:extLst>
      <p:ext uri="{BB962C8B-B14F-4D97-AF65-F5344CB8AC3E}">
        <p14:creationId xmlns:p14="http://schemas.microsoft.com/office/powerpoint/2010/main" val="5238516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fade">
                                      <p:cBhvr>
                                        <p:cTn id="37" dur="500"/>
                                        <p:tgtEl>
                                          <p:spTgt spid="5">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fade">
                                      <p:cBhvr>
                                        <p:cTn id="42" dur="500"/>
                                        <p:tgtEl>
                                          <p:spTgt spid="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2987" y="1216024"/>
            <a:ext cx="6191250" cy="4251326"/>
          </a:xfrm>
        </p:spPr>
        <p:txBody>
          <a:bodyPr>
            <a:noAutofit/>
          </a:bodyPr>
          <a:lstStyle/>
          <a:p>
            <a:pPr marL="0" indent="0">
              <a:buNone/>
            </a:pPr>
            <a:r>
              <a:rPr lang="en-GB" sz="3200" b="1" dirty="0" smtClean="0">
                <a:solidFill>
                  <a:srgbClr val="0070C0"/>
                </a:solidFill>
              </a:rPr>
              <a:t>Employee </a:t>
            </a:r>
            <a:r>
              <a:rPr lang="en-GB" sz="3200" b="1" dirty="0">
                <a:solidFill>
                  <a:srgbClr val="0070C0"/>
                </a:solidFill>
              </a:rPr>
              <a:t>Responsibilities</a:t>
            </a:r>
            <a:r>
              <a:rPr lang="en-GB" sz="3200" b="1" dirty="0" smtClean="0">
                <a:solidFill>
                  <a:srgbClr val="0070C0"/>
                </a:solidFill>
              </a:rPr>
              <a:t>:</a:t>
            </a:r>
            <a:endParaRPr lang="en-GB" sz="3200" dirty="0" smtClean="0"/>
          </a:p>
          <a:p>
            <a:r>
              <a:rPr lang="en-GB" sz="3200" dirty="0" smtClean="0"/>
              <a:t>To take reasonable care of their own Health and Safety and that of others who mat be affected by their acts or their omissions.</a:t>
            </a:r>
          </a:p>
          <a:p>
            <a:pPr marL="0" indent="0">
              <a:buNone/>
            </a:pPr>
            <a:endParaRPr lang="en-GB" sz="3200" dirty="0" smtClean="0"/>
          </a:p>
          <a:p>
            <a:r>
              <a:rPr lang="en-GB" sz="3200" dirty="0" smtClean="0"/>
              <a:t>Co-operate with their employer with regards to any duty imposed.</a:t>
            </a:r>
            <a:endParaRPr lang="en-GB" sz="3200" dirty="0"/>
          </a:p>
        </p:txBody>
      </p:sp>
      <p:pic>
        <p:nvPicPr>
          <p:cNvPr id="6" name="Picture 5"/>
          <p:cNvPicPr>
            <a:picLocks noChangeAspect="1"/>
          </p:cNvPicPr>
          <p:nvPr/>
        </p:nvPicPr>
        <p:blipFill>
          <a:blip r:embed="rId4"/>
          <a:stretch>
            <a:fillRect/>
          </a:stretch>
        </p:blipFill>
        <p:spPr>
          <a:xfrm>
            <a:off x="7234237" y="1522411"/>
            <a:ext cx="4314825" cy="3143250"/>
          </a:xfrm>
          <a:prstGeom prst="rect">
            <a:avLst/>
          </a:prstGeom>
        </p:spPr>
      </p:pic>
      <p:sp>
        <p:nvSpPr>
          <p:cNvPr id="7" name="TextBox 6"/>
          <p:cNvSpPr txBox="1"/>
          <p:nvPr/>
        </p:nvSpPr>
        <p:spPr>
          <a:xfrm>
            <a:off x="838200" y="265579"/>
            <a:ext cx="10484110" cy="646331"/>
          </a:xfrm>
          <a:prstGeom prst="rect">
            <a:avLst/>
          </a:prstGeom>
          <a:solidFill>
            <a:srgbClr val="002060"/>
          </a:solidFill>
        </p:spPr>
        <p:txBody>
          <a:bodyPr wrap="square" rtlCol="0">
            <a:spAutoFit/>
          </a:bodyPr>
          <a:lstStyle/>
          <a:p>
            <a:pPr algn="ctr"/>
            <a:r>
              <a:rPr lang="en-GB" sz="3600" b="1" dirty="0" smtClean="0">
                <a:solidFill>
                  <a:schemeClr val="bg1"/>
                </a:solidFill>
              </a:rPr>
              <a:t>Legislation: HASAW Act 1974</a:t>
            </a:r>
            <a:endParaRPr lang="en-GB" sz="3600" b="1" dirty="0">
              <a:solidFill>
                <a:schemeClr val="bg1"/>
              </a:solidFill>
            </a:endParaRPr>
          </a:p>
        </p:txBody>
      </p:sp>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5410201" y="106680"/>
            <a:ext cx="5791200" cy="5882639"/>
          </a:xfrm>
        </p:spPr>
      </p:pic>
      <p:sp>
        <p:nvSpPr>
          <p:cNvPr id="8" name="Text Placeholder 7"/>
          <p:cNvSpPr>
            <a:spLocks noGrp="1"/>
          </p:cNvSpPr>
          <p:nvPr>
            <p:ph type="body" sz="half" idx="2"/>
          </p:nvPr>
        </p:nvSpPr>
        <p:spPr>
          <a:xfrm>
            <a:off x="1766380" y="1059053"/>
            <a:ext cx="3932237" cy="4797743"/>
          </a:xfrm>
        </p:spPr>
        <p:txBody>
          <a:bodyPr>
            <a:normAutofit/>
          </a:bodyPr>
          <a:lstStyle/>
          <a:p>
            <a:pPr algn="ctr"/>
            <a:r>
              <a:rPr lang="en-GB" sz="4800" b="1" dirty="0" smtClean="0"/>
              <a:t>An introduction to Manual Handling and Kinetic Lifting</a:t>
            </a:r>
            <a:endParaRPr lang="en-GB" sz="4800" b="1" dirty="0"/>
          </a:p>
        </p:txBody>
      </p:sp>
    </p:spTree>
    <p:extLst>
      <p:ext uri="{BB962C8B-B14F-4D97-AF65-F5344CB8AC3E}">
        <p14:creationId xmlns:p14="http://schemas.microsoft.com/office/powerpoint/2010/main" val="25692605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7" name="Content Placeholder 6"/>
          <p:cNvPicPr>
            <a:picLocks noGrp="1" noChangeAspect="1"/>
          </p:cNvPicPr>
          <p:nvPr>
            <p:ph idx="1"/>
          </p:nvPr>
        </p:nvPicPr>
        <p:blipFill>
          <a:blip r:embed="rId4"/>
          <a:stretch>
            <a:fillRect/>
          </a:stretch>
        </p:blipFill>
        <p:spPr>
          <a:xfrm>
            <a:off x="6473952" y="1751648"/>
            <a:ext cx="3539390" cy="3963028"/>
          </a:xfrm>
          <a:prstGeom prst="rect">
            <a:avLst/>
          </a:prstGeom>
        </p:spPr>
      </p:pic>
      <p:pic>
        <p:nvPicPr>
          <p:cNvPr id="5" name="Picture 4"/>
          <p:cNvPicPr>
            <a:picLocks noChangeAspect="1"/>
          </p:cNvPicPr>
          <p:nvPr/>
        </p:nvPicPr>
        <p:blipFill>
          <a:blip r:embed="rId5"/>
          <a:stretch>
            <a:fillRect/>
          </a:stretch>
        </p:blipFill>
        <p:spPr>
          <a:xfrm>
            <a:off x="2072849" y="1885761"/>
            <a:ext cx="3788321" cy="3539679"/>
          </a:xfrm>
          <a:prstGeom prst="rect">
            <a:avLst/>
          </a:prstGeom>
        </p:spPr>
      </p:pic>
      <p:sp>
        <p:nvSpPr>
          <p:cNvPr id="6" name="TextBox 5"/>
          <p:cNvSpPr txBox="1"/>
          <p:nvPr/>
        </p:nvSpPr>
        <p:spPr>
          <a:xfrm>
            <a:off x="838200" y="265579"/>
            <a:ext cx="10484110" cy="1077218"/>
          </a:xfrm>
          <a:prstGeom prst="rect">
            <a:avLst/>
          </a:prstGeom>
          <a:solidFill>
            <a:srgbClr val="002060"/>
          </a:solidFill>
        </p:spPr>
        <p:txBody>
          <a:bodyPr wrap="square" rtlCol="0">
            <a:spAutoFit/>
          </a:bodyPr>
          <a:lstStyle/>
          <a:p>
            <a:pPr algn="ctr"/>
            <a:r>
              <a:rPr lang="en-GB" sz="3200" b="1" dirty="0" smtClean="0">
                <a:solidFill>
                  <a:schemeClr val="bg1"/>
                </a:solidFill>
              </a:rPr>
              <a:t>What impact would a serious back injury have on your life and career?</a:t>
            </a:r>
            <a:endParaRPr lang="en-GB" sz="3200" b="1" dirty="0">
              <a:solidFill>
                <a:schemeClr val="bg1"/>
              </a:solidFill>
            </a:endParaRPr>
          </a:p>
        </p:txBody>
      </p:sp>
    </p:spTree>
    <p:extLst>
      <p:ext uri="{BB962C8B-B14F-4D97-AF65-F5344CB8AC3E}">
        <p14:creationId xmlns:p14="http://schemas.microsoft.com/office/powerpoint/2010/main" val="1968741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22455" y="1535431"/>
            <a:ext cx="10515600" cy="3665220"/>
          </a:xfrm>
        </p:spPr>
        <p:txBody>
          <a:bodyPr>
            <a:normAutofit/>
          </a:bodyPr>
          <a:lstStyle/>
          <a:p>
            <a:pPr marL="0" indent="0" algn="ctr">
              <a:buNone/>
            </a:pPr>
            <a:r>
              <a:rPr lang="en-GB" sz="3200" dirty="0" smtClean="0"/>
              <a:t>On a day-to-day basis you must decide for yourself the safest way to carry out any Manual Handling tasks that you undertake.</a:t>
            </a:r>
          </a:p>
          <a:p>
            <a:pPr marL="0" indent="0" algn="ctr">
              <a:buNone/>
            </a:pPr>
            <a:r>
              <a:rPr lang="en-GB" sz="3200" i="1" dirty="0" smtClean="0"/>
              <a:t>You also need to recognise your own limitations….</a:t>
            </a:r>
          </a:p>
          <a:p>
            <a:pPr marL="0" indent="0" algn="ctr">
              <a:buNone/>
            </a:pPr>
            <a:endParaRPr lang="en-GB" sz="3200" i="1" dirty="0" smtClean="0"/>
          </a:p>
          <a:p>
            <a:pPr marL="0" indent="0" algn="ctr">
              <a:buNone/>
            </a:pPr>
            <a:r>
              <a:rPr lang="en-GB" sz="3200" dirty="0" smtClean="0">
                <a:solidFill>
                  <a:srgbClr val="FF0000"/>
                </a:solidFill>
              </a:rPr>
              <a:t>To minimise the risk of injury you need to put this training into practice both at work and at home.</a:t>
            </a:r>
            <a:endParaRPr lang="en-GB" sz="3200" dirty="0">
              <a:solidFill>
                <a:srgbClr val="FF0000"/>
              </a:solidFill>
            </a:endParaRPr>
          </a:p>
        </p:txBody>
      </p:sp>
      <p:sp>
        <p:nvSpPr>
          <p:cNvPr id="5" name="TextBox 4"/>
          <p:cNvSpPr txBox="1"/>
          <p:nvPr/>
        </p:nvSpPr>
        <p:spPr>
          <a:xfrm>
            <a:off x="838200" y="265579"/>
            <a:ext cx="10484110" cy="646331"/>
          </a:xfrm>
          <a:prstGeom prst="rect">
            <a:avLst/>
          </a:prstGeom>
          <a:solidFill>
            <a:srgbClr val="002060"/>
          </a:solidFill>
        </p:spPr>
        <p:txBody>
          <a:bodyPr wrap="square" rtlCol="0">
            <a:spAutoFit/>
          </a:bodyPr>
          <a:lstStyle/>
          <a:p>
            <a:pPr algn="ctr"/>
            <a:r>
              <a:rPr lang="en-GB" sz="3600" b="1" dirty="0" smtClean="0">
                <a:solidFill>
                  <a:schemeClr val="bg1"/>
                </a:solidFill>
              </a:rPr>
              <a:t>Disclaimer</a:t>
            </a:r>
            <a:endParaRPr lang="en-GB" sz="3600" b="1" dirty="0">
              <a:solidFill>
                <a:schemeClr val="bg1"/>
              </a:solidFill>
            </a:endParaRPr>
          </a:p>
        </p:txBody>
      </p:sp>
    </p:spTree>
    <p:extLst>
      <p:ext uri="{BB962C8B-B14F-4D97-AF65-F5344CB8AC3E}">
        <p14:creationId xmlns:p14="http://schemas.microsoft.com/office/powerpoint/2010/main" val="3199427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4"/>
          <a:stretch>
            <a:fillRect/>
          </a:stretch>
        </p:blipFill>
        <p:spPr>
          <a:xfrm>
            <a:off x="7650480" y="1143000"/>
            <a:ext cx="4069080" cy="4404360"/>
          </a:xfrm>
          <a:prstGeom prst="rect">
            <a:avLst/>
          </a:prstGeom>
        </p:spPr>
      </p:pic>
      <p:sp>
        <p:nvSpPr>
          <p:cNvPr id="7" name="Text Placeholder 6"/>
          <p:cNvSpPr>
            <a:spLocks noGrp="1"/>
          </p:cNvSpPr>
          <p:nvPr>
            <p:ph type="body" sz="half" idx="2"/>
          </p:nvPr>
        </p:nvSpPr>
        <p:spPr>
          <a:xfrm>
            <a:off x="839788" y="1453896"/>
            <a:ext cx="6810692" cy="4573588"/>
          </a:xfrm>
        </p:spPr>
        <p:txBody>
          <a:bodyPr>
            <a:normAutofit/>
          </a:bodyPr>
          <a:lstStyle/>
          <a:p>
            <a:pPr algn="ctr"/>
            <a:r>
              <a:rPr lang="en-GB" sz="3200" dirty="0" smtClean="0"/>
              <a:t>Any transporting or supporting of a load, (including </a:t>
            </a:r>
            <a:r>
              <a:rPr lang="en-GB" sz="3200" b="1" dirty="0" smtClean="0"/>
              <a:t>lifting</a:t>
            </a:r>
            <a:r>
              <a:rPr lang="en-GB" sz="3200" dirty="0" smtClean="0"/>
              <a:t>, </a:t>
            </a:r>
            <a:r>
              <a:rPr lang="en-GB" sz="3200" b="1" dirty="0" smtClean="0"/>
              <a:t>putting down</a:t>
            </a:r>
            <a:r>
              <a:rPr lang="en-GB" sz="3200" dirty="0" smtClean="0"/>
              <a:t>, </a:t>
            </a:r>
            <a:r>
              <a:rPr lang="en-GB" sz="3200" b="1" dirty="0" smtClean="0"/>
              <a:t>pulling</a:t>
            </a:r>
            <a:r>
              <a:rPr lang="en-GB" sz="3200" dirty="0" smtClean="0"/>
              <a:t>, </a:t>
            </a:r>
            <a:r>
              <a:rPr lang="en-GB" sz="3200" b="1" dirty="0" smtClean="0"/>
              <a:t>pushing</a:t>
            </a:r>
            <a:r>
              <a:rPr lang="en-GB" sz="3200" dirty="0" smtClean="0"/>
              <a:t>, </a:t>
            </a:r>
            <a:r>
              <a:rPr lang="en-GB" sz="3200" b="1" dirty="0" smtClean="0"/>
              <a:t>carrying</a:t>
            </a:r>
            <a:r>
              <a:rPr lang="en-GB" sz="3200" dirty="0" smtClean="0"/>
              <a:t> or </a:t>
            </a:r>
            <a:r>
              <a:rPr lang="en-GB" sz="3200" b="1" dirty="0" smtClean="0"/>
              <a:t>moving</a:t>
            </a:r>
            <a:r>
              <a:rPr lang="en-GB" sz="3200" dirty="0" smtClean="0"/>
              <a:t>) by hand or bodily force.</a:t>
            </a:r>
          </a:p>
          <a:p>
            <a:pPr algn="ctr"/>
            <a:r>
              <a:rPr lang="en-GB" sz="3200" dirty="0" smtClean="0"/>
              <a:t>This includes the use of handling aids such as trolleys or sack trucks.</a:t>
            </a:r>
          </a:p>
          <a:p>
            <a:pPr algn="ctr"/>
            <a:r>
              <a:rPr lang="en-GB" sz="3200" dirty="0" smtClean="0"/>
              <a:t>But does not include tools or machinery.</a:t>
            </a:r>
            <a:endParaRPr lang="en-GB" sz="3200" dirty="0"/>
          </a:p>
        </p:txBody>
      </p:sp>
      <p:sp>
        <p:nvSpPr>
          <p:cNvPr id="8" name="TextBox 7"/>
          <p:cNvSpPr txBox="1"/>
          <p:nvPr/>
        </p:nvSpPr>
        <p:spPr>
          <a:xfrm>
            <a:off x="838200" y="265579"/>
            <a:ext cx="10484110" cy="646331"/>
          </a:xfrm>
          <a:prstGeom prst="rect">
            <a:avLst/>
          </a:prstGeom>
          <a:solidFill>
            <a:srgbClr val="002060"/>
          </a:solidFill>
        </p:spPr>
        <p:txBody>
          <a:bodyPr wrap="square" rtlCol="0">
            <a:spAutoFit/>
          </a:bodyPr>
          <a:lstStyle/>
          <a:p>
            <a:pPr algn="ctr"/>
            <a:r>
              <a:rPr lang="en-GB" sz="3600" b="1" dirty="0" smtClean="0">
                <a:solidFill>
                  <a:schemeClr val="bg1"/>
                </a:solidFill>
              </a:rPr>
              <a:t>What is Manual Handling?</a:t>
            </a:r>
            <a:endParaRPr lang="en-GB" sz="3600" b="1" dirty="0">
              <a:solidFill>
                <a:schemeClr val="bg1"/>
              </a:solidFill>
            </a:endParaRPr>
          </a:p>
        </p:txBody>
      </p:sp>
    </p:spTree>
    <p:extLst>
      <p:ext uri="{BB962C8B-B14F-4D97-AF65-F5344CB8AC3E}">
        <p14:creationId xmlns:p14="http://schemas.microsoft.com/office/powerpoint/2010/main" val="4068500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838200" y="265579"/>
            <a:ext cx="10484110" cy="1200329"/>
          </a:xfrm>
          <a:prstGeom prst="rect">
            <a:avLst/>
          </a:prstGeom>
          <a:solidFill>
            <a:srgbClr val="002060"/>
          </a:solidFill>
        </p:spPr>
        <p:txBody>
          <a:bodyPr wrap="square" rtlCol="0">
            <a:spAutoFit/>
          </a:bodyPr>
          <a:lstStyle/>
          <a:p>
            <a:pPr algn="ctr"/>
            <a:r>
              <a:rPr lang="en-GB" sz="3600" b="1" dirty="0" smtClean="0">
                <a:solidFill>
                  <a:schemeClr val="bg1"/>
                </a:solidFill>
              </a:rPr>
              <a:t>What manual </a:t>
            </a:r>
            <a:r>
              <a:rPr lang="en-GB" sz="3600" b="1" dirty="0">
                <a:solidFill>
                  <a:schemeClr val="bg1"/>
                </a:solidFill>
              </a:rPr>
              <a:t>h</a:t>
            </a:r>
            <a:r>
              <a:rPr lang="en-GB" sz="3600" b="1" dirty="0" smtClean="0">
                <a:solidFill>
                  <a:schemeClr val="bg1"/>
                </a:solidFill>
              </a:rPr>
              <a:t>andling tasks do we carry out as part of our role?</a:t>
            </a:r>
            <a:endParaRPr lang="en-GB" sz="3600" b="1" dirty="0">
              <a:solidFill>
                <a:schemeClr val="bg1"/>
              </a:solidFill>
            </a:endParaRPr>
          </a:p>
        </p:txBody>
      </p:sp>
      <p:pic>
        <p:nvPicPr>
          <p:cNvPr id="6" name="Picture 5"/>
          <p:cNvPicPr>
            <a:picLocks noChangeAspect="1"/>
          </p:cNvPicPr>
          <p:nvPr/>
        </p:nvPicPr>
        <p:blipFill>
          <a:blip r:embed="rId4"/>
          <a:stretch>
            <a:fillRect/>
          </a:stretch>
        </p:blipFill>
        <p:spPr>
          <a:xfrm>
            <a:off x="3889505" y="1712129"/>
            <a:ext cx="4381500" cy="4381500"/>
          </a:xfrm>
          <a:prstGeom prst="rect">
            <a:avLst/>
          </a:prstGeom>
        </p:spPr>
      </p:pic>
    </p:spTree>
    <p:extLst>
      <p:ext uri="{BB962C8B-B14F-4D97-AF65-F5344CB8AC3E}">
        <p14:creationId xmlns:p14="http://schemas.microsoft.com/office/powerpoint/2010/main" val="2185121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2920" y="110870"/>
            <a:ext cx="5220986" cy="3962731"/>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80166" y="110870"/>
            <a:ext cx="5988373" cy="3762580"/>
          </a:xfrm>
          <a:prstGeom prst="rect">
            <a:avLst/>
          </a:prstGeom>
        </p:spPr>
      </p:pic>
      <p:pic>
        <p:nvPicPr>
          <p:cNvPr id="2" name="Picture 1"/>
          <p:cNvPicPr>
            <a:picLocks noChangeAspect="1"/>
          </p:cNvPicPr>
          <p:nvPr/>
        </p:nvPicPr>
        <p:blipFill>
          <a:blip r:embed="rId6"/>
          <a:stretch>
            <a:fillRect/>
          </a:stretch>
        </p:blipFill>
        <p:spPr>
          <a:xfrm>
            <a:off x="3849429" y="3182588"/>
            <a:ext cx="4493141" cy="2814452"/>
          </a:xfrm>
          <a:prstGeom prst="rect">
            <a:avLst/>
          </a:prstGeom>
        </p:spPr>
      </p:pic>
    </p:spTree>
    <p:extLst>
      <p:ext uri="{BB962C8B-B14F-4D97-AF65-F5344CB8AC3E}">
        <p14:creationId xmlns:p14="http://schemas.microsoft.com/office/powerpoint/2010/main" val="3554405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911910"/>
            <a:ext cx="10515600" cy="1344922"/>
          </a:xfrm>
        </p:spPr>
        <p:txBody>
          <a:bodyPr>
            <a:normAutofit/>
          </a:bodyPr>
          <a:lstStyle/>
          <a:p>
            <a:pPr algn="ctr"/>
            <a:r>
              <a:rPr lang="en-GB" sz="3200" b="1" dirty="0" smtClean="0"/>
              <a:t>Manual Handling is the cause of 36% of workplace injuries </a:t>
            </a:r>
            <a:endParaRPr lang="en-GB" sz="4000" b="1" dirty="0"/>
          </a:p>
        </p:txBody>
      </p:sp>
      <p:pic>
        <p:nvPicPr>
          <p:cNvPr id="3" name="Content Placeholder 2"/>
          <p:cNvPicPr>
            <a:picLocks noGrp="1" noChangeAspect="1"/>
          </p:cNvPicPr>
          <p:nvPr>
            <p:ph idx="1"/>
          </p:nvPr>
        </p:nvPicPr>
        <p:blipFill>
          <a:blip r:embed="rId4"/>
          <a:stretch>
            <a:fillRect/>
          </a:stretch>
        </p:blipFill>
        <p:spPr>
          <a:xfrm>
            <a:off x="838200" y="1150176"/>
            <a:ext cx="10484110" cy="5364192"/>
          </a:xfrm>
          <a:prstGeom prst="rect">
            <a:avLst/>
          </a:prstGeom>
        </p:spPr>
      </p:pic>
      <p:sp>
        <p:nvSpPr>
          <p:cNvPr id="4" name="TextBox 3"/>
          <p:cNvSpPr txBox="1"/>
          <p:nvPr/>
        </p:nvSpPr>
        <p:spPr>
          <a:xfrm>
            <a:off x="838200" y="265579"/>
            <a:ext cx="10484110" cy="646331"/>
          </a:xfrm>
          <a:prstGeom prst="rect">
            <a:avLst/>
          </a:prstGeom>
          <a:solidFill>
            <a:srgbClr val="002060"/>
          </a:solidFill>
        </p:spPr>
        <p:txBody>
          <a:bodyPr wrap="square" rtlCol="0">
            <a:spAutoFit/>
          </a:bodyPr>
          <a:lstStyle/>
          <a:p>
            <a:pPr algn="ctr"/>
            <a:r>
              <a:rPr lang="en-GB" sz="3600" b="1" dirty="0" smtClean="0">
                <a:solidFill>
                  <a:schemeClr val="bg1"/>
                </a:solidFill>
              </a:rPr>
              <a:t>Injury Potential</a:t>
            </a:r>
            <a:endParaRPr lang="en-GB" sz="3600" b="1" dirty="0">
              <a:solidFill>
                <a:schemeClr val="bg1"/>
              </a:solidFill>
            </a:endParaRPr>
          </a:p>
        </p:txBody>
      </p:sp>
    </p:spTree>
    <p:extLst>
      <p:ext uri="{BB962C8B-B14F-4D97-AF65-F5344CB8AC3E}">
        <p14:creationId xmlns:p14="http://schemas.microsoft.com/office/powerpoint/2010/main" val="1347495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955675"/>
            <a:ext cx="10515600" cy="1325563"/>
          </a:xfrm>
        </p:spPr>
        <p:txBody>
          <a:bodyPr>
            <a:normAutofit/>
          </a:bodyPr>
          <a:lstStyle/>
          <a:p>
            <a:pPr algn="ctr"/>
            <a:r>
              <a:rPr lang="en-GB" sz="3400" b="1" dirty="0" smtClean="0"/>
              <a:t>73% of Manual Handling incidents result in sprains or strains</a:t>
            </a:r>
            <a:endParaRPr lang="en-GB" sz="3400" b="1" dirty="0">
              <a:solidFill>
                <a:srgbClr val="FF0000"/>
              </a:solidFill>
            </a:endParaRPr>
          </a:p>
        </p:txBody>
      </p:sp>
      <p:pic>
        <p:nvPicPr>
          <p:cNvPr id="4" name="Content Placeholder 3"/>
          <p:cNvPicPr>
            <a:picLocks noGrp="1" noChangeAspect="1"/>
          </p:cNvPicPr>
          <p:nvPr>
            <p:ph idx="1"/>
          </p:nvPr>
        </p:nvPicPr>
        <p:blipFill>
          <a:blip r:embed="rId4"/>
          <a:stretch>
            <a:fillRect/>
          </a:stretch>
        </p:blipFill>
        <p:spPr>
          <a:xfrm>
            <a:off x="1980249" y="1460665"/>
            <a:ext cx="8231502" cy="4716298"/>
          </a:xfrm>
          <a:prstGeom prst="rect">
            <a:avLst/>
          </a:prstGeom>
        </p:spPr>
      </p:pic>
      <p:sp>
        <p:nvSpPr>
          <p:cNvPr id="5" name="TextBox 4"/>
          <p:cNvSpPr txBox="1"/>
          <p:nvPr/>
        </p:nvSpPr>
        <p:spPr>
          <a:xfrm>
            <a:off x="838200" y="265579"/>
            <a:ext cx="10484110" cy="646331"/>
          </a:xfrm>
          <a:prstGeom prst="rect">
            <a:avLst/>
          </a:prstGeom>
          <a:solidFill>
            <a:srgbClr val="002060"/>
          </a:solidFill>
        </p:spPr>
        <p:txBody>
          <a:bodyPr wrap="square" rtlCol="0">
            <a:spAutoFit/>
          </a:bodyPr>
          <a:lstStyle/>
          <a:p>
            <a:pPr algn="ctr"/>
            <a:r>
              <a:rPr lang="en-GB" sz="3600" b="1" dirty="0" smtClean="0">
                <a:solidFill>
                  <a:schemeClr val="bg1"/>
                </a:solidFill>
              </a:rPr>
              <a:t>Injury Potential</a:t>
            </a:r>
            <a:endParaRPr lang="en-GB" sz="3600" b="1" dirty="0">
              <a:solidFill>
                <a:schemeClr val="bg1"/>
              </a:solidFill>
            </a:endParaRPr>
          </a:p>
        </p:txBody>
      </p:sp>
    </p:spTree>
    <p:extLst>
      <p:ext uri="{BB962C8B-B14F-4D97-AF65-F5344CB8AC3E}">
        <p14:creationId xmlns:p14="http://schemas.microsoft.com/office/powerpoint/2010/main" val="966069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4"/>
          <a:stretch>
            <a:fillRect/>
          </a:stretch>
        </p:blipFill>
        <p:spPr>
          <a:xfrm>
            <a:off x="3373396" y="1000897"/>
            <a:ext cx="5424616" cy="4927463"/>
          </a:xfrm>
          <a:prstGeom prst="rect">
            <a:avLst/>
          </a:prstGeom>
        </p:spPr>
      </p:pic>
      <p:sp>
        <p:nvSpPr>
          <p:cNvPr id="5" name="TextBox 4"/>
          <p:cNvSpPr txBox="1"/>
          <p:nvPr/>
        </p:nvSpPr>
        <p:spPr>
          <a:xfrm>
            <a:off x="838200" y="265579"/>
            <a:ext cx="10484110" cy="646331"/>
          </a:xfrm>
          <a:prstGeom prst="rect">
            <a:avLst/>
          </a:prstGeom>
          <a:solidFill>
            <a:srgbClr val="002060"/>
          </a:solidFill>
        </p:spPr>
        <p:txBody>
          <a:bodyPr wrap="square" rtlCol="0">
            <a:spAutoFit/>
          </a:bodyPr>
          <a:lstStyle/>
          <a:p>
            <a:pPr algn="ctr"/>
            <a:r>
              <a:rPr lang="en-GB" sz="3600" b="1" dirty="0" smtClean="0">
                <a:solidFill>
                  <a:schemeClr val="bg1"/>
                </a:solidFill>
              </a:rPr>
              <a:t>Injury Sites and Types</a:t>
            </a:r>
            <a:endParaRPr lang="en-GB" sz="3600" b="1" dirty="0">
              <a:solidFill>
                <a:schemeClr val="bg1"/>
              </a:solidFill>
            </a:endParaRPr>
          </a:p>
        </p:txBody>
      </p:sp>
    </p:spTree>
    <p:extLst>
      <p:ext uri="{BB962C8B-B14F-4D97-AF65-F5344CB8AC3E}">
        <p14:creationId xmlns:p14="http://schemas.microsoft.com/office/powerpoint/2010/main" val="687779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833220"/>
            <a:ext cx="10515600" cy="1325563"/>
          </a:xfrm>
        </p:spPr>
        <p:txBody>
          <a:bodyPr>
            <a:normAutofit/>
          </a:bodyPr>
          <a:lstStyle/>
          <a:p>
            <a:pPr algn="ctr"/>
            <a:r>
              <a:rPr lang="en-GB" sz="3600" b="1" dirty="0" smtClean="0"/>
              <a:t>50% of Manual Handling injuries are to the back</a:t>
            </a:r>
            <a:endParaRPr lang="en-GB" b="1" dirty="0">
              <a:solidFill>
                <a:srgbClr val="FF0000"/>
              </a:solidFill>
            </a:endParaRPr>
          </a:p>
        </p:txBody>
      </p:sp>
      <p:pic>
        <p:nvPicPr>
          <p:cNvPr id="4" name="Content Placeholder 3"/>
          <p:cNvPicPr>
            <a:picLocks noGrp="1" noChangeAspect="1"/>
          </p:cNvPicPr>
          <p:nvPr>
            <p:ph idx="1"/>
          </p:nvPr>
        </p:nvPicPr>
        <p:blipFill>
          <a:blip r:embed="rId4"/>
          <a:stretch>
            <a:fillRect/>
          </a:stretch>
        </p:blipFill>
        <p:spPr>
          <a:xfrm>
            <a:off x="1987066" y="1223158"/>
            <a:ext cx="8217867" cy="5474525"/>
          </a:xfrm>
          <a:prstGeom prst="rect">
            <a:avLst/>
          </a:prstGeom>
        </p:spPr>
      </p:pic>
      <p:sp>
        <p:nvSpPr>
          <p:cNvPr id="5" name="TextBox 4"/>
          <p:cNvSpPr txBox="1"/>
          <p:nvPr/>
        </p:nvSpPr>
        <p:spPr>
          <a:xfrm>
            <a:off x="838200" y="265579"/>
            <a:ext cx="10484110" cy="646331"/>
          </a:xfrm>
          <a:prstGeom prst="rect">
            <a:avLst/>
          </a:prstGeom>
          <a:solidFill>
            <a:srgbClr val="002060"/>
          </a:solidFill>
        </p:spPr>
        <p:txBody>
          <a:bodyPr wrap="square" rtlCol="0">
            <a:spAutoFit/>
          </a:bodyPr>
          <a:lstStyle/>
          <a:p>
            <a:pPr algn="ctr"/>
            <a:r>
              <a:rPr lang="en-GB" sz="3600" b="1" dirty="0" smtClean="0">
                <a:solidFill>
                  <a:schemeClr val="bg1"/>
                </a:solidFill>
              </a:rPr>
              <a:t>Injury Potential</a:t>
            </a:r>
            <a:endParaRPr lang="en-GB" sz="3600" b="1" dirty="0">
              <a:solidFill>
                <a:schemeClr val="bg1"/>
              </a:solidFill>
            </a:endParaRPr>
          </a:p>
        </p:txBody>
      </p:sp>
    </p:spTree>
    <p:extLst>
      <p:ext uri="{BB962C8B-B14F-4D97-AF65-F5344CB8AC3E}">
        <p14:creationId xmlns:p14="http://schemas.microsoft.com/office/powerpoint/2010/main" val="2640177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4152918235"/>
              </p:ext>
            </p:extLst>
          </p:nvPr>
        </p:nvGraphicFramePr>
        <p:xfrm>
          <a:off x="838200" y="1094554"/>
          <a:ext cx="10515600" cy="4810704"/>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4180502934"/>
                    </a:ext>
                  </a:extLst>
                </a:gridCol>
                <a:gridCol w="5257800">
                  <a:extLst>
                    <a:ext uri="{9D8B030D-6E8A-4147-A177-3AD203B41FA5}">
                      <a16:colId xmlns:a16="http://schemas.microsoft.com/office/drawing/2014/main" val="3883326931"/>
                    </a:ext>
                  </a:extLst>
                </a:gridCol>
              </a:tblGrid>
              <a:tr h="638214">
                <a:tc>
                  <a:txBody>
                    <a:bodyPr/>
                    <a:lstStyle/>
                    <a:p>
                      <a:pPr algn="ctr"/>
                      <a:r>
                        <a:rPr lang="en-GB" sz="2400" dirty="0" smtClean="0">
                          <a:solidFill>
                            <a:schemeClr val="tx1"/>
                          </a:solidFill>
                        </a:rPr>
                        <a:t>Injury</a:t>
                      </a:r>
                      <a:endParaRPr lang="en-GB" sz="2400" dirty="0">
                        <a:solidFill>
                          <a:schemeClr val="tx1"/>
                        </a:solidFill>
                      </a:endParaRPr>
                    </a:p>
                  </a:txBody>
                  <a:tcPr/>
                </a:tc>
                <a:tc>
                  <a:txBody>
                    <a:bodyPr/>
                    <a:lstStyle/>
                    <a:p>
                      <a:pPr algn="ctr"/>
                      <a:r>
                        <a:rPr lang="en-GB" sz="2400" dirty="0" smtClean="0">
                          <a:solidFill>
                            <a:schemeClr val="tx1"/>
                          </a:solidFill>
                        </a:rPr>
                        <a:t>Description</a:t>
                      </a:r>
                      <a:endParaRPr lang="en-GB" sz="2400" dirty="0">
                        <a:solidFill>
                          <a:schemeClr val="tx1"/>
                        </a:solidFill>
                      </a:endParaRPr>
                    </a:p>
                  </a:txBody>
                  <a:tcPr/>
                </a:tc>
                <a:extLst>
                  <a:ext uri="{0D108BD9-81ED-4DB2-BD59-A6C34878D82A}">
                    <a16:rowId xmlns:a16="http://schemas.microsoft.com/office/drawing/2014/main" val="2393925215"/>
                  </a:ext>
                </a:extLst>
              </a:tr>
              <a:tr h="638214">
                <a:tc>
                  <a:txBody>
                    <a:bodyPr/>
                    <a:lstStyle/>
                    <a:p>
                      <a:r>
                        <a:rPr lang="en-GB" sz="2000" dirty="0" smtClean="0"/>
                        <a:t>Lower back pain</a:t>
                      </a:r>
                      <a:endParaRPr lang="en-GB" sz="2000" dirty="0"/>
                    </a:p>
                  </a:txBody>
                  <a:tcPr/>
                </a:tc>
                <a:tc>
                  <a:txBody>
                    <a:bodyPr/>
                    <a:lstStyle/>
                    <a:p>
                      <a:r>
                        <a:rPr lang="en-GB" sz="2000" dirty="0" smtClean="0"/>
                        <a:t>Strain of ligaments connected</a:t>
                      </a:r>
                      <a:r>
                        <a:rPr lang="en-GB" sz="2000" baseline="0" dirty="0" smtClean="0"/>
                        <a:t> to the vertebrae</a:t>
                      </a:r>
                      <a:endParaRPr lang="en-GB" sz="2000" dirty="0"/>
                    </a:p>
                  </a:txBody>
                  <a:tcPr/>
                </a:tc>
                <a:extLst>
                  <a:ext uri="{0D108BD9-81ED-4DB2-BD59-A6C34878D82A}">
                    <a16:rowId xmlns:a16="http://schemas.microsoft.com/office/drawing/2014/main" val="369317794"/>
                  </a:ext>
                </a:extLst>
              </a:tr>
              <a:tr h="731674">
                <a:tc>
                  <a:txBody>
                    <a:bodyPr/>
                    <a:lstStyle/>
                    <a:p>
                      <a:r>
                        <a:rPr lang="en-GB" sz="2000" dirty="0" smtClean="0"/>
                        <a:t>Sciatica</a:t>
                      </a:r>
                      <a:endParaRPr lang="en-GB" sz="2000" dirty="0"/>
                    </a:p>
                  </a:txBody>
                  <a:tcPr/>
                </a:tc>
                <a:tc>
                  <a:txBody>
                    <a:bodyPr/>
                    <a:lstStyle/>
                    <a:p>
                      <a:r>
                        <a:rPr lang="en-GB" sz="2000" dirty="0" smtClean="0"/>
                        <a:t>Pain caused by irritation of the main nerve into the leg</a:t>
                      </a:r>
                      <a:endParaRPr lang="en-GB" sz="2000" dirty="0"/>
                    </a:p>
                  </a:txBody>
                  <a:tcPr/>
                </a:tc>
                <a:extLst>
                  <a:ext uri="{0D108BD9-81ED-4DB2-BD59-A6C34878D82A}">
                    <a16:rowId xmlns:a16="http://schemas.microsoft.com/office/drawing/2014/main" val="1474291871"/>
                  </a:ext>
                </a:extLst>
              </a:tr>
              <a:tr h="731674">
                <a:tc>
                  <a:txBody>
                    <a:bodyPr/>
                    <a:lstStyle/>
                    <a:p>
                      <a:r>
                        <a:rPr lang="en-GB" sz="2000" dirty="0" smtClean="0"/>
                        <a:t>Tension neck/shoulder</a:t>
                      </a:r>
                      <a:endParaRPr lang="en-GB" sz="2000" dirty="0"/>
                    </a:p>
                  </a:txBody>
                  <a:tcPr/>
                </a:tc>
                <a:tc>
                  <a:txBody>
                    <a:bodyPr/>
                    <a:lstStyle/>
                    <a:p>
                      <a:r>
                        <a:rPr lang="en-GB" sz="2000" dirty="0" smtClean="0"/>
                        <a:t>Inflammation</a:t>
                      </a:r>
                      <a:r>
                        <a:rPr lang="en-GB" sz="2000" baseline="0" dirty="0" smtClean="0"/>
                        <a:t> of the neck/shoulder muscles and tendons</a:t>
                      </a:r>
                      <a:endParaRPr lang="en-GB" sz="2000" dirty="0"/>
                    </a:p>
                  </a:txBody>
                  <a:tcPr/>
                </a:tc>
                <a:extLst>
                  <a:ext uri="{0D108BD9-81ED-4DB2-BD59-A6C34878D82A}">
                    <a16:rowId xmlns:a16="http://schemas.microsoft.com/office/drawing/2014/main" val="392351977"/>
                  </a:ext>
                </a:extLst>
              </a:tr>
              <a:tr h="731674">
                <a:tc>
                  <a:txBody>
                    <a:bodyPr/>
                    <a:lstStyle/>
                    <a:p>
                      <a:r>
                        <a:rPr lang="en-GB" sz="2000" dirty="0" smtClean="0"/>
                        <a:t>Bursitis</a:t>
                      </a:r>
                      <a:endParaRPr lang="en-GB" sz="2000" dirty="0"/>
                    </a:p>
                  </a:txBody>
                  <a:tcPr/>
                </a:tc>
                <a:tc>
                  <a:txBody>
                    <a:bodyPr/>
                    <a:lstStyle/>
                    <a:p>
                      <a:r>
                        <a:rPr lang="en-GB" sz="2000" dirty="0" smtClean="0"/>
                        <a:t>Inflammation of soft tissue between bone and tendon at knee, elbow or shoulder</a:t>
                      </a:r>
                      <a:endParaRPr lang="en-GB" sz="2000" dirty="0"/>
                    </a:p>
                  </a:txBody>
                  <a:tcPr/>
                </a:tc>
                <a:extLst>
                  <a:ext uri="{0D108BD9-81ED-4DB2-BD59-A6C34878D82A}">
                    <a16:rowId xmlns:a16="http://schemas.microsoft.com/office/drawing/2014/main" val="557517668"/>
                  </a:ext>
                </a:extLst>
              </a:tr>
              <a:tr h="638214">
                <a:tc>
                  <a:txBody>
                    <a:bodyPr/>
                    <a:lstStyle/>
                    <a:p>
                      <a:r>
                        <a:rPr lang="en-GB" sz="2000" dirty="0" smtClean="0"/>
                        <a:t>Carpel Tunnel Syndrome</a:t>
                      </a:r>
                      <a:endParaRPr lang="en-GB" sz="2000" dirty="0"/>
                    </a:p>
                  </a:txBody>
                  <a:tcPr/>
                </a:tc>
                <a:tc>
                  <a:txBody>
                    <a:bodyPr/>
                    <a:lstStyle/>
                    <a:p>
                      <a:r>
                        <a:rPr lang="en-GB" sz="2000" dirty="0" smtClean="0"/>
                        <a:t>Pressure on the nerves which travel up the wrist</a:t>
                      </a:r>
                      <a:endParaRPr lang="en-GB" sz="2000" dirty="0"/>
                    </a:p>
                  </a:txBody>
                  <a:tcPr/>
                </a:tc>
                <a:extLst>
                  <a:ext uri="{0D108BD9-81ED-4DB2-BD59-A6C34878D82A}">
                    <a16:rowId xmlns:a16="http://schemas.microsoft.com/office/drawing/2014/main" val="3467304502"/>
                  </a:ext>
                </a:extLst>
              </a:tr>
              <a:tr h="638214">
                <a:tc>
                  <a:txBody>
                    <a:bodyPr/>
                    <a:lstStyle/>
                    <a:p>
                      <a:r>
                        <a:rPr lang="en-GB" sz="2000" dirty="0" smtClean="0"/>
                        <a:t>Tendonitis</a:t>
                      </a:r>
                      <a:endParaRPr lang="en-GB" sz="2000" dirty="0"/>
                    </a:p>
                  </a:txBody>
                  <a:tcPr/>
                </a:tc>
                <a:tc>
                  <a:txBody>
                    <a:bodyPr/>
                    <a:lstStyle/>
                    <a:p>
                      <a:r>
                        <a:rPr lang="en-GB" sz="2000" dirty="0" smtClean="0"/>
                        <a:t>Inflammation of the area where muscle and tendon join</a:t>
                      </a:r>
                      <a:endParaRPr lang="en-GB" sz="2000" dirty="0"/>
                    </a:p>
                  </a:txBody>
                  <a:tcPr/>
                </a:tc>
                <a:extLst>
                  <a:ext uri="{0D108BD9-81ED-4DB2-BD59-A6C34878D82A}">
                    <a16:rowId xmlns:a16="http://schemas.microsoft.com/office/drawing/2014/main" val="200403412"/>
                  </a:ext>
                </a:extLst>
              </a:tr>
            </a:tbl>
          </a:graphicData>
        </a:graphic>
      </p:graphicFrame>
      <p:sp>
        <p:nvSpPr>
          <p:cNvPr id="6" name="TextBox 5"/>
          <p:cNvSpPr txBox="1"/>
          <p:nvPr/>
        </p:nvSpPr>
        <p:spPr>
          <a:xfrm>
            <a:off x="838200" y="265579"/>
            <a:ext cx="10484110" cy="584775"/>
          </a:xfrm>
          <a:prstGeom prst="rect">
            <a:avLst/>
          </a:prstGeom>
          <a:solidFill>
            <a:srgbClr val="002060"/>
          </a:solidFill>
        </p:spPr>
        <p:txBody>
          <a:bodyPr wrap="square" rtlCol="0">
            <a:spAutoFit/>
          </a:bodyPr>
          <a:lstStyle/>
          <a:p>
            <a:pPr algn="ctr"/>
            <a:r>
              <a:rPr lang="en-GB" sz="3200" b="1" dirty="0" smtClean="0">
                <a:solidFill>
                  <a:schemeClr val="bg1"/>
                </a:solidFill>
              </a:rPr>
              <a:t>Most Common Manual Handling Injuries</a:t>
            </a:r>
            <a:endParaRPr lang="en-GB" sz="3200" b="1" dirty="0">
              <a:solidFill>
                <a:schemeClr val="bg1"/>
              </a:solidFill>
            </a:endParaRPr>
          </a:p>
        </p:txBody>
      </p:sp>
    </p:spTree>
    <p:extLst>
      <p:ext uri="{BB962C8B-B14F-4D97-AF65-F5344CB8AC3E}">
        <p14:creationId xmlns:p14="http://schemas.microsoft.com/office/powerpoint/2010/main" val="3803134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83" name="Content Placeholder 182"/>
          <p:cNvSpPr>
            <a:spLocks noGrp="1"/>
          </p:cNvSpPr>
          <p:nvPr>
            <p:ph idx="1"/>
          </p:nvPr>
        </p:nvSpPr>
        <p:spPr>
          <a:xfrm>
            <a:off x="2023872" y="1508900"/>
            <a:ext cx="9329928" cy="4668063"/>
          </a:xfrm>
        </p:spPr>
        <p:txBody>
          <a:bodyPr/>
          <a:lstStyle/>
          <a:p>
            <a:pPr marL="0" indent="0">
              <a:buNone/>
            </a:pPr>
            <a:r>
              <a:rPr lang="en-GB" b="1" dirty="0" smtClean="0"/>
              <a:t>The Vertebrae</a:t>
            </a:r>
          </a:p>
          <a:p>
            <a:pPr marL="0" indent="0">
              <a:buNone/>
            </a:pPr>
            <a:r>
              <a:rPr lang="en-GB" dirty="0" smtClean="0"/>
              <a:t>Protect the spinal cord</a:t>
            </a:r>
          </a:p>
          <a:p>
            <a:pPr marL="0" indent="0">
              <a:buNone/>
            </a:pPr>
            <a:r>
              <a:rPr lang="en-GB" dirty="0" smtClean="0"/>
              <a:t>Provide flexibility</a:t>
            </a:r>
          </a:p>
          <a:p>
            <a:pPr marL="0" indent="0">
              <a:buNone/>
            </a:pPr>
            <a:r>
              <a:rPr lang="en-GB" b="1" dirty="0" smtClean="0"/>
              <a:t>The Discs</a:t>
            </a:r>
          </a:p>
          <a:p>
            <a:pPr marL="0" indent="0">
              <a:buNone/>
            </a:pPr>
            <a:r>
              <a:rPr lang="en-GB" dirty="0" smtClean="0"/>
              <a:t>Act as shock absorbers</a:t>
            </a:r>
          </a:p>
          <a:p>
            <a:pPr marL="0" indent="0">
              <a:buNone/>
            </a:pPr>
            <a:r>
              <a:rPr lang="en-GB" dirty="0" smtClean="0"/>
              <a:t>Provide flexibility</a:t>
            </a:r>
          </a:p>
          <a:p>
            <a:pPr marL="0" indent="0">
              <a:buNone/>
            </a:pPr>
            <a:r>
              <a:rPr lang="en-GB" dirty="0" smtClean="0"/>
              <a:t>Connect the vertebrae</a:t>
            </a:r>
          </a:p>
          <a:p>
            <a:pPr marL="0" indent="0">
              <a:buNone/>
            </a:pPr>
            <a:r>
              <a:rPr lang="en-GB" dirty="0" smtClean="0"/>
              <a:t>Minimise bone wear</a:t>
            </a:r>
          </a:p>
          <a:p>
            <a:pPr marL="0" indent="0">
              <a:buNone/>
            </a:pPr>
            <a:endParaRPr lang="en-GB" b="1" dirty="0"/>
          </a:p>
        </p:txBody>
      </p:sp>
      <p:grpSp>
        <p:nvGrpSpPr>
          <p:cNvPr id="9" name="Group 222"/>
          <p:cNvGrpSpPr>
            <a:grpSpLocks/>
          </p:cNvGrpSpPr>
          <p:nvPr/>
        </p:nvGrpSpPr>
        <p:grpSpPr bwMode="auto">
          <a:xfrm>
            <a:off x="9674088" y="689113"/>
            <a:ext cx="1484242" cy="5022574"/>
            <a:chOff x="4656" y="1355"/>
            <a:chExt cx="408" cy="2273"/>
          </a:xfrm>
        </p:grpSpPr>
        <p:sp>
          <p:nvSpPr>
            <p:cNvPr id="10" name="Freeform 9"/>
            <p:cNvSpPr>
              <a:spLocks/>
            </p:cNvSpPr>
            <p:nvPr/>
          </p:nvSpPr>
          <p:spPr bwMode="auto">
            <a:xfrm>
              <a:off x="4664" y="1355"/>
              <a:ext cx="400" cy="500"/>
            </a:xfrm>
            <a:custGeom>
              <a:avLst/>
              <a:gdLst>
                <a:gd name="T0" fmla="*/ 3 w 480"/>
                <a:gd name="T1" fmla="*/ 1224 h 488"/>
                <a:gd name="T2" fmla="*/ 3 w 480"/>
                <a:gd name="T3" fmla="*/ 1197 h 488"/>
                <a:gd name="T4" fmla="*/ 3 w 480"/>
                <a:gd name="T5" fmla="*/ 1168 h 488"/>
                <a:gd name="T6" fmla="*/ 3 w 480"/>
                <a:gd name="T7" fmla="*/ 1019 h 488"/>
                <a:gd name="T8" fmla="*/ 3 w 480"/>
                <a:gd name="T9" fmla="*/ 841 h 488"/>
                <a:gd name="T10" fmla="*/ 0 w 480"/>
                <a:gd name="T11" fmla="*/ 698 h 488"/>
                <a:gd name="T12" fmla="*/ 3 w 480"/>
                <a:gd name="T13" fmla="*/ 518 h 488"/>
                <a:gd name="T14" fmla="*/ 3 w 480"/>
                <a:gd name="T15" fmla="*/ 349 h 488"/>
                <a:gd name="T16" fmla="*/ 3 w 480"/>
                <a:gd name="T17" fmla="*/ 209 h 488"/>
                <a:gd name="T18" fmla="*/ 3 w 480"/>
                <a:gd name="T19" fmla="*/ 108 h 488"/>
                <a:gd name="T20" fmla="*/ 3 w 480"/>
                <a:gd name="T21" fmla="*/ 9 h 488"/>
                <a:gd name="T22" fmla="*/ 3 w 480"/>
                <a:gd name="T23" fmla="*/ 0 h 488"/>
                <a:gd name="T24" fmla="*/ 3 w 480"/>
                <a:gd name="T25" fmla="*/ 9 h 488"/>
                <a:gd name="T26" fmla="*/ 3 w 480"/>
                <a:gd name="T27" fmla="*/ 17 h 488"/>
                <a:gd name="T28" fmla="*/ 3 w 480"/>
                <a:gd name="T29" fmla="*/ 88 h 488"/>
                <a:gd name="T30" fmla="*/ 3 w 480"/>
                <a:gd name="T31" fmla="*/ 135 h 488"/>
                <a:gd name="T32" fmla="*/ 3 w 480"/>
                <a:gd name="T33" fmla="*/ 260 h 488"/>
                <a:gd name="T34" fmla="*/ 3 w 480"/>
                <a:gd name="T35" fmla="*/ 434 h 488"/>
                <a:gd name="T36" fmla="*/ 3 w 480"/>
                <a:gd name="T37" fmla="*/ 518 h 488"/>
                <a:gd name="T38" fmla="*/ 3 w 480"/>
                <a:gd name="T39" fmla="*/ 612 h 488"/>
                <a:gd name="T40" fmla="*/ 3 w 480"/>
                <a:gd name="T41" fmla="*/ 671 h 488"/>
                <a:gd name="T42" fmla="*/ 3 w 480"/>
                <a:gd name="T43" fmla="*/ 727 h 488"/>
                <a:gd name="T44" fmla="*/ 3 w 480"/>
                <a:gd name="T45" fmla="*/ 816 h 488"/>
                <a:gd name="T46" fmla="*/ 3 w 480"/>
                <a:gd name="T47" fmla="*/ 992 h 488"/>
                <a:gd name="T48" fmla="*/ 3 w 480"/>
                <a:gd name="T49" fmla="*/ 1019 h 488"/>
                <a:gd name="T50" fmla="*/ 3 w 480"/>
                <a:gd name="T51" fmla="*/ 1019 h 488"/>
                <a:gd name="T52" fmla="*/ 3 w 480"/>
                <a:gd name="T53" fmla="*/ 1077 h 488"/>
                <a:gd name="T54" fmla="*/ 3 w 480"/>
                <a:gd name="T55" fmla="*/ 1168 h 488"/>
                <a:gd name="T56" fmla="*/ 3 w 480"/>
                <a:gd name="T57" fmla="*/ 1254 h 488"/>
                <a:gd name="T58" fmla="*/ 3 w 480"/>
                <a:gd name="T59" fmla="*/ 1339 h 488"/>
                <a:gd name="T60" fmla="*/ 3 w 480"/>
                <a:gd name="T61" fmla="*/ 1369 h 488"/>
                <a:gd name="T62" fmla="*/ 3 w 480"/>
                <a:gd name="T63" fmla="*/ 1432 h 488"/>
                <a:gd name="T64" fmla="*/ 3 w 480"/>
                <a:gd name="T65" fmla="*/ 1487 h 488"/>
                <a:gd name="T66" fmla="*/ 3 w 480"/>
                <a:gd name="T67" fmla="*/ 1544 h 488"/>
                <a:gd name="T68" fmla="*/ 3 w 480"/>
                <a:gd name="T69" fmla="*/ 1577 h 488"/>
                <a:gd name="T70" fmla="*/ 3 w 480"/>
                <a:gd name="T71" fmla="*/ 1577 h 488"/>
                <a:gd name="T72" fmla="*/ 3 w 480"/>
                <a:gd name="T73" fmla="*/ 1512 h 488"/>
                <a:gd name="T74" fmla="*/ 3 w 480"/>
                <a:gd name="T75" fmla="*/ 1512 h 488"/>
                <a:gd name="T76" fmla="*/ 3 w 480"/>
                <a:gd name="T77" fmla="*/ 1512 h 488"/>
                <a:gd name="T78" fmla="*/ 3 w 480"/>
                <a:gd name="T79" fmla="*/ 1399 h 488"/>
                <a:gd name="T80" fmla="*/ 3 w 480"/>
                <a:gd name="T81" fmla="*/ 1339 h 488"/>
                <a:gd name="T82" fmla="*/ 3 w 480"/>
                <a:gd name="T83" fmla="*/ 1254 h 488"/>
                <a:gd name="T84" fmla="*/ 3 w 480"/>
                <a:gd name="T85" fmla="*/ 1197 h 488"/>
                <a:gd name="T86" fmla="*/ 3 w 480"/>
                <a:gd name="T87" fmla="*/ 1140 h 488"/>
                <a:gd name="T88" fmla="*/ 3 w 480"/>
                <a:gd name="T89" fmla="*/ 1168 h 488"/>
                <a:gd name="T90" fmla="*/ 3 w 480"/>
                <a:gd name="T91" fmla="*/ 1197 h 488"/>
                <a:gd name="T92" fmla="*/ 3 w 480"/>
                <a:gd name="T93" fmla="*/ 1197 h 488"/>
                <a:gd name="T94" fmla="*/ 3 w 480"/>
                <a:gd name="T95" fmla="*/ 1224 h 488"/>
                <a:gd name="T96" fmla="*/ 3 w 480"/>
                <a:gd name="T97" fmla="*/ 1197 h 4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480"/>
                <a:gd name="T148" fmla="*/ 0 h 488"/>
                <a:gd name="T149" fmla="*/ 480 w 480"/>
                <a:gd name="T150" fmla="*/ 488 h 48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480" h="488">
                  <a:moveTo>
                    <a:pt x="177" y="364"/>
                  </a:moveTo>
                  <a:lnTo>
                    <a:pt x="133" y="372"/>
                  </a:lnTo>
                  <a:lnTo>
                    <a:pt x="106" y="372"/>
                  </a:lnTo>
                  <a:lnTo>
                    <a:pt x="89" y="364"/>
                  </a:lnTo>
                  <a:lnTo>
                    <a:pt x="80" y="364"/>
                  </a:lnTo>
                  <a:lnTo>
                    <a:pt x="71" y="355"/>
                  </a:lnTo>
                  <a:lnTo>
                    <a:pt x="44" y="310"/>
                  </a:lnTo>
                  <a:lnTo>
                    <a:pt x="26" y="275"/>
                  </a:lnTo>
                  <a:lnTo>
                    <a:pt x="18" y="257"/>
                  </a:lnTo>
                  <a:lnTo>
                    <a:pt x="9" y="230"/>
                  </a:lnTo>
                  <a:lnTo>
                    <a:pt x="0" y="213"/>
                  </a:lnTo>
                  <a:lnTo>
                    <a:pt x="0" y="186"/>
                  </a:lnTo>
                  <a:lnTo>
                    <a:pt x="9" y="159"/>
                  </a:lnTo>
                  <a:lnTo>
                    <a:pt x="18" y="133"/>
                  </a:lnTo>
                  <a:lnTo>
                    <a:pt x="26" y="106"/>
                  </a:lnTo>
                  <a:lnTo>
                    <a:pt x="35" y="80"/>
                  </a:lnTo>
                  <a:lnTo>
                    <a:pt x="53" y="62"/>
                  </a:lnTo>
                  <a:lnTo>
                    <a:pt x="71" y="44"/>
                  </a:lnTo>
                  <a:lnTo>
                    <a:pt x="98" y="35"/>
                  </a:lnTo>
                  <a:lnTo>
                    <a:pt x="133" y="26"/>
                  </a:lnTo>
                  <a:lnTo>
                    <a:pt x="177" y="9"/>
                  </a:lnTo>
                  <a:lnTo>
                    <a:pt x="222" y="0"/>
                  </a:lnTo>
                  <a:lnTo>
                    <a:pt x="240" y="0"/>
                  </a:lnTo>
                  <a:lnTo>
                    <a:pt x="266" y="0"/>
                  </a:lnTo>
                  <a:lnTo>
                    <a:pt x="284" y="9"/>
                  </a:lnTo>
                  <a:lnTo>
                    <a:pt x="320" y="17"/>
                  </a:lnTo>
                  <a:lnTo>
                    <a:pt x="337" y="17"/>
                  </a:lnTo>
                  <a:lnTo>
                    <a:pt x="355" y="17"/>
                  </a:lnTo>
                  <a:lnTo>
                    <a:pt x="373" y="26"/>
                  </a:lnTo>
                  <a:lnTo>
                    <a:pt x="391" y="26"/>
                  </a:lnTo>
                  <a:lnTo>
                    <a:pt x="408" y="44"/>
                  </a:lnTo>
                  <a:lnTo>
                    <a:pt x="426" y="62"/>
                  </a:lnTo>
                  <a:lnTo>
                    <a:pt x="435" y="80"/>
                  </a:lnTo>
                  <a:lnTo>
                    <a:pt x="453" y="106"/>
                  </a:lnTo>
                  <a:lnTo>
                    <a:pt x="462" y="133"/>
                  </a:lnTo>
                  <a:lnTo>
                    <a:pt x="462" y="151"/>
                  </a:lnTo>
                  <a:lnTo>
                    <a:pt x="471" y="159"/>
                  </a:lnTo>
                  <a:lnTo>
                    <a:pt x="462" y="177"/>
                  </a:lnTo>
                  <a:lnTo>
                    <a:pt x="462" y="186"/>
                  </a:lnTo>
                  <a:lnTo>
                    <a:pt x="453" y="195"/>
                  </a:lnTo>
                  <a:lnTo>
                    <a:pt x="453" y="204"/>
                  </a:lnTo>
                  <a:lnTo>
                    <a:pt x="462" y="213"/>
                  </a:lnTo>
                  <a:lnTo>
                    <a:pt x="471" y="222"/>
                  </a:lnTo>
                  <a:lnTo>
                    <a:pt x="480" y="239"/>
                  </a:lnTo>
                  <a:lnTo>
                    <a:pt x="471" y="248"/>
                  </a:lnTo>
                  <a:lnTo>
                    <a:pt x="462" y="266"/>
                  </a:lnTo>
                  <a:lnTo>
                    <a:pt x="462" y="301"/>
                  </a:lnTo>
                  <a:lnTo>
                    <a:pt x="453" y="310"/>
                  </a:lnTo>
                  <a:lnTo>
                    <a:pt x="462" y="310"/>
                  </a:lnTo>
                  <a:lnTo>
                    <a:pt x="471" y="310"/>
                  </a:lnTo>
                  <a:lnTo>
                    <a:pt x="480" y="310"/>
                  </a:lnTo>
                  <a:lnTo>
                    <a:pt x="480" y="319"/>
                  </a:lnTo>
                  <a:lnTo>
                    <a:pt x="471" y="328"/>
                  </a:lnTo>
                  <a:lnTo>
                    <a:pt x="471" y="346"/>
                  </a:lnTo>
                  <a:lnTo>
                    <a:pt x="471" y="355"/>
                  </a:lnTo>
                  <a:lnTo>
                    <a:pt x="480" y="372"/>
                  </a:lnTo>
                  <a:lnTo>
                    <a:pt x="480" y="381"/>
                  </a:lnTo>
                  <a:lnTo>
                    <a:pt x="480" y="390"/>
                  </a:lnTo>
                  <a:lnTo>
                    <a:pt x="480" y="408"/>
                  </a:lnTo>
                  <a:lnTo>
                    <a:pt x="471" y="417"/>
                  </a:lnTo>
                  <a:lnTo>
                    <a:pt x="471" y="426"/>
                  </a:lnTo>
                  <a:lnTo>
                    <a:pt x="471" y="435"/>
                  </a:lnTo>
                  <a:lnTo>
                    <a:pt x="471" y="452"/>
                  </a:lnTo>
                  <a:lnTo>
                    <a:pt x="471" y="461"/>
                  </a:lnTo>
                  <a:lnTo>
                    <a:pt x="471" y="470"/>
                  </a:lnTo>
                  <a:lnTo>
                    <a:pt x="462" y="479"/>
                  </a:lnTo>
                  <a:lnTo>
                    <a:pt x="453" y="488"/>
                  </a:lnTo>
                  <a:lnTo>
                    <a:pt x="426" y="479"/>
                  </a:lnTo>
                  <a:lnTo>
                    <a:pt x="382" y="470"/>
                  </a:lnTo>
                  <a:lnTo>
                    <a:pt x="364" y="461"/>
                  </a:lnTo>
                  <a:lnTo>
                    <a:pt x="355" y="461"/>
                  </a:lnTo>
                  <a:lnTo>
                    <a:pt x="337" y="461"/>
                  </a:lnTo>
                  <a:lnTo>
                    <a:pt x="329" y="461"/>
                  </a:lnTo>
                  <a:lnTo>
                    <a:pt x="311" y="443"/>
                  </a:lnTo>
                  <a:lnTo>
                    <a:pt x="302" y="426"/>
                  </a:lnTo>
                  <a:lnTo>
                    <a:pt x="293" y="417"/>
                  </a:lnTo>
                  <a:lnTo>
                    <a:pt x="293" y="408"/>
                  </a:lnTo>
                  <a:lnTo>
                    <a:pt x="293" y="399"/>
                  </a:lnTo>
                  <a:lnTo>
                    <a:pt x="293" y="381"/>
                  </a:lnTo>
                  <a:lnTo>
                    <a:pt x="293" y="372"/>
                  </a:lnTo>
                  <a:lnTo>
                    <a:pt x="293" y="364"/>
                  </a:lnTo>
                  <a:lnTo>
                    <a:pt x="293" y="355"/>
                  </a:lnTo>
                  <a:lnTo>
                    <a:pt x="284" y="346"/>
                  </a:lnTo>
                  <a:lnTo>
                    <a:pt x="257" y="355"/>
                  </a:lnTo>
                  <a:lnTo>
                    <a:pt x="249" y="355"/>
                  </a:lnTo>
                  <a:lnTo>
                    <a:pt x="240" y="364"/>
                  </a:lnTo>
                  <a:lnTo>
                    <a:pt x="231" y="364"/>
                  </a:lnTo>
                  <a:lnTo>
                    <a:pt x="222" y="364"/>
                  </a:lnTo>
                  <a:lnTo>
                    <a:pt x="213" y="372"/>
                  </a:lnTo>
                  <a:lnTo>
                    <a:pt x="195" y="372"/>
                  </a:lnTo>
                  <a:lnTo>
                    <a:pt x="186" y="372"/>
                  </a:lnTo>
                  <a:lnTo>
                    <a:pt x="177" y="364"/>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11" name="Freeform 10"/>
            <p:cNvSpPr>
              <a:spLocks/>
            </p:cNvSpPr>
            <p:nvPr/>
          </p:nvSpPr>
          <p:spPr bwMode="auto">
            <a:xfrm>
              <a:off x="4664" y="1355"/>
              <a:ext cx="400" cy="500"/>
            </a:xfrm>
            <a:custGeom>
              <a:avLst/>
              <a:gdLst>
                <a:gd name="T0" fmla="*/ 3 w 480"/>
                <a:gd name="T1" fmla="*/ 1224 h 488"/>
                <a:gd name="T2" fmla="*/ 3 w 480"/>
                <a:gd name="T3" fmla="*/ 1197 h 488"/>
                <a:gd name="T4" fmla="*/ 3 w 480"/>
                <a:gd name="T5" fmla="*/ 1168 h 488"/>
                <a:gd name="T6" fmla="*/ 3 w 480"/>
                <a:gd name="T7" fmla="*/ 1019 h 488"/>
                <a:gd name="T8" fmla="*/ 3 w 480"/>
                <a:gd name="T9" fmla="*/ 841 h 488"/>
                <a:gd name="T10" fmla="*/ 0 w 480"/>
                <a:gd name="T11" fmla="*/ 698 h 488"/>
                <a:gd name="T12" fmla="*/ 3 w 480"/>
                <a:gd name="T13" fmla="*/ 518 h 488"/>
                <a:gd name="T14" fmla="*/ 3 w 480"/>
                <a:gd name="T15" fmla="*/ 349 h 488"/>
                <a:gd name="T16" fmla="*/ 3 w 480"/>
                <a:gd name="T17" fmla="*/ 209 h 488"/>
                <a:gd name="T18" fmla="*/ 3 w 480"/>
                <a:gd name="T19" fmla="*/ 108 h 488"/>
                <a:gd name="T20" fmla="*/ 3 w 480"/>
                <a:gd name="T21" fmla="*/ 9 h 488"/>
                <a:gd name="T22" fmla="*/ 3 w 480"/>
                <a:gd name="T23" fmla="*/ 0 h 488"/>
                <a:gd name="T24" fmla="*/ 3 w 480"/>
                <a:gd name="T25" fmla="*/ 9 h 488"/>
                <a:gd name="T26" fmla="*/ 3 w 480"/>
                <a:gd name="T27" fmla="*/ 17 h 488"/>
                <a:gd name="T28" fmla="*/ 3 w 480"/>
                <a:gd name="T29" fmla="*/ 88 h 488"/>
                <a:gd name="T30" fmla="*/ 3 w 480"/>
                <a:gd name="T31" fmla="*/ 135 h 488"/>
                <a:gd name="T32" fmla="*/ 3 w 480"/>
                <a:gd name="T33" fmla="*/ 260 h 488"/>
                <a:gd name="T34" fmla="*/ 3 w 480"/>
                <a:gd name="T35" fmla="*/ 434 h 488"/>
                <a:gd name="T36" fmla="*/ 3 w 480"/>
                <a:gd name="T37" fmla="*/ 518 h 488"/>
                <a:gd name="T38" fmla="*/ 3 w 480"/>
                <a:gd name="T39" fmla="*/ 612 h 488"/>
                <a:gd name="T40" fmla="*/ 3 w 480"/>
                <a:gd name="T41" fmla="*/ 671 h 488"/>
                <a:gd name="T42" fmla="*/ 3 w 480"/>
                <a:gd name="T43" fmla="*/ 727 h 488"/>
                <a:gd name="T44" fmla="*/ 3 w 480"/>
                <a:gd name="T45" fmla="*/ 816 h 488"/>
                <a:gd name="T46" fmla="*/ 3 w 480"/>
                <a:gd name="T47" fmla="*/ 992 h 488"/>
                <a:gd name="T48" fmla="*/ 3 w 480"/>
                <a:gd name="T49" fmla="*/ 1019 h 488"/>
                <a:gd name="T50" fmla="*/ 3 w 480"/>
                <a:gd name="T51" fmla="*/ 1019 h 488"/>
                <a:gd name="T52" fmla="*/ 3 w 480"/>
                <a:gd name="T53" fmla="*/ 1077 h 488"/>
                <a:gd name="T54" fmla="*/ 3 w 480"/>
                <a:gd name="T55" fmla="*/ 1168 h 488"/>
                <a:gd name="T56" fmla="*/ 3 w 480"/>
                <a:gd name="T57" fmla="*/ 1254 h 488"/>
                <a:gd name="T58" fmla="*/ 3 w 480"/>
                <a:gd name="T59" fmla="*/ 1339 h 488"/>
                <a:gd name="T60" fmla="*/ 3 w 480"/>
                <a:gd name="T61" fmla="*/ 1369 h 488"/>
                <a:gd name="T62" fmla="*/ 3 w 480"/>
                <a:gd name="T63" fmla="*/ 1432 h 488"/>
                <a:gd name="T64" fmla="*/ 3 w 480"/>
                <a:gd name="T65" fmla="*/ 1487 h 488"/>
                <a:gd name="T66" fmla="*/ 3 w 480"/>
                <a:gd name="T67" fmla="*/ 1544 h 488"/>
                <a:gd name="T68" fmla="*/ 3 w 480"/>
                <a:gd name="T69" fmla="*/ 1577 h 488"/>
                <a:gd name="T70" fmla="*/ 3 w 480"/>
                <a:gd name="T71" fmla="*/ 1577 h 488"/>
                <a:gd name="T72" fmla="*/ 3 w 480"/>
                <a:gd name="T73" fmla="*/ 1512 h 488"/>
                <a:gd name="T74" fmla="*/ 3 w 480"/>
                <a:gd name="T75" fmla="*/ 1512 h 488"/>
                <a:gd name="T76" fmla="*/ 3 w 480"/>
                <a:gd name="T77" fmla="*/ 1512 h 488"/>
                <a:gd name="T78" fmla="*/ 3 w 480"/>
                <a:gd name="T79" fmla="*/ 1399 h 488"/>
                <a:gd name="T80" fmla="*/ 3 w 480"/>
                <a:gd name="T81" fmla="*/ 1339 h 488"/>
                <a:gd name="T82" fmla="*/ 3 w 480"/>
                <a:gd name="T83" fmla="*/ 1254 h 488"/>
                <a:gd name="T84" fmla="*/ 3 w 480"/>
                <a:gd name="T85" fmla="*/ 1197 h 488"/>
                <a:gd name="T86" fmla="*/ 3 w 480"/>
                <a:gd name="T87" fmla="*/ 1140 h 488"/>
                <a:gd name="T88" fmla="*/ 3 w 480"/>
                <a:gd name="T89" fmla="*/ 1168 h 488"/>
                <a:gd name="T90" fmla="*/ 3 w 480"/>
                <a:gd name="T91" fmla="*/ 1197 h 488"/>
                <a:gd name="T92" fmla="*/ 3 w 480"/>
                <a:gd name="T93" fmla="*/ 1197 h 488"/>
                <a:gd name="T94" fmla="*/ 3 w 480"/>
                <a:gd name="T95" fmla="*/ 1224 h 488"/>
                <a:gd name="T96" fmla="*/ 3 w 480"/>
                <a:gd name="T97" fmla="*/ 1197 h 4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480"/>
                <a:gd name="T148" fmla="*/ 0 h 488"/>
                <a:gd name="T149" fmla="*/ 480 w 480"/>
                <a:gd name="T150" fmla="*/ 488 h 48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480" h="488">
                  <a:moveTo>
                    <a:pt x="177" y="364"/>
                  </a:moveTo>
                  <a:lnTo>
                    <a:pt x="133" y="372"/>
                  </a:lnTo>
                  <a:lnTo>
                    <a:pt x="106" y="372"/>
                  </a:lnTo>
                  <a:lnTo>
                    <a:pt x="89" y="364"/>
                  </a:lnTo>
                  <a:lnTo>
                    <a:pt x="80" y="364"/>
                  </a:lnTo>
                  <a:lnTo>
                    <a:pt x="71" y="355"/>
                  </a:lnTo>
                  <a:lnTo>
                    <a:pt x="44" y="310"/>
                  </a:lnTo>
                  <a:lnTo>
                    <a:pt x="26" y="275"/>
                  </a:lnTo>
                  <a:lnTo>
                    <a:pt x="18" y="257"/>
                  </a:lnTo>
                  <a:lnTo>
                    <a:pt x="9" y="230"/>
                  </a:lnTo>
                  <a:lnTo>
                    <a:pt x="0" y="213"/>
                  </a:lnTo>
                  <a:lnTo>
                    <a:pt x="0" y="186"/>
                  </a:lnTo>
                  <a:lnTo>
                    <a:pt x="9" y="159"/>
                  </a:lnTo>
                  <a:lnTo>
                    <a:pt x="18" y="133"/>
                  </a:lnTo>
                  <a:lnTo>
                    <a:pt x="26" y="106"/>
                  </a:lnTo>
                  <a:lnTo>
                    <a:pt x="35" y="80"/>
                  </a:lnTo>
                  <a:lnTo>
                    <a:pt x="53" y="62"/>
                  </a:lnTo>
                  <a:lnTo>
                    <a:pt x="71" y="44"/>
                  </a:lnTo>
                  <a:lnTo>
                    <a:pt x="98" y="35"/>
                  </a:lnTo>
                  <a:lnTo>
                    <a:pt x="133" y="26"/>
                  </a:lnTo>
                  <a:lnTo>
                    <a:pt x="177" y="9"/>
                  </a:lnTo>
                  <a:lnTo>
                    <a:pt x="222" y="0"/>
                  </a:lnTo>
                  <a:lnTo>
                    <a:pt x="240" y="0"/>
                  </a:lnTo>
                  <a:lnTo>
                    <a:pt x="266" y="0"/>
                  </a:lnTo>
                  <a:lnTo>
                    <a:pt x="284" y="9"/>
                  </a:lnTo>
                  <a:lnTo>
                    <a:pt x="320" y="17"/>
                  </a:lnTo>
                  <a:lnTo>
                    <a:pt x="337" y="17"/>
                  </a:lnTo>
                  <a:lnTo>
                    <a:pt x="355" y="17"/>
                  </a:lnTo>
                  <a:lnTo>
                    <a:pt x="373" y="26"/>
                  </a:lnTo>
                  <a:lnTo>
                    <a:pt x="391" y="26"/>
                  </a:lnTo>
                  <a:lnTo>
                    <a:pt x="408" y="44"/>
                  </a:lnTo>
                  <a:lnTo>
                    <a:pt x="426" y="62"/>
                  </a:lnTo>
                  <a:lnTo>
                    <a:pt x="435" y="80"/>
                  </a:lnTo>
                  <a:lnTo>
                    <a:pt x="453" y="106"/>
                  </a:lnTo>
                  <a:lnTo>
                    <a:pt x="462" y="133"/>
                  </a:lnTo>
                  <a:lnTo>
                    <a:pt x="462" y="151"/>
                  </a:lnTo>
                  <a:lnTo>
                    <a:pt x="471" y="159"/>
                  </a:lnTo>
                  <a:lnTo>
                    <a:pt x="462" y="177"/>
                  </a:lnTo>
                  <a:lnTo>
                    <a:pt x="462" y="186"/>
                  </a:lnTo>
                  <a:lnTo>
                    <a:pt x="453" y="195"/>
                  </a:lnTo>
                  <a:lnTo>
                    <a:pt x="453" y="204"/>
                  </a:lnTo>
                  <a:lnTo>
                    <a:pt x="462" y="213"/>
                  </a:lnTo>
                  <a:lnTo>
                    <a:pt x="471" y="222"/>
                  </a:lnTo>
                  <a:lnTo>
                    <a:pt x="480" y="239"/>
                  </a:lnTo>
                  <a:lnTo>
                    <a:pt x="471" y="248"/>
                  </a:lnTo>
                  <a:lnTo>
                    <a:pt x="462" y="266"/>
                  </a:lnTo>
                  <a:lnTo>
                    <a:pt x="462" y="301"/>
                  </a:lnTo>
                  <a:lnTo>
                    <a:pt x="453" y="310"/>
                  </a:lnTo>
                  <a:lnTo>
                    <a:pt x="462" y="310"/>
                  </a:lnTo>
                  <a:lnTo>
                    <a:pt x="471" y="310"/>
                  </a:lnTo>
                  <a:lnTo>
                    <a:pt x="480" y="310"/>
                  </a:lnTo>
                  <a:lnTo>
                    <a:pt x="480" y="319"/>
                  </a:lnTo>
                  <a:lnTo>
                    <a:pt x="471" y="328"/>
                  </a:lnTo>
                  <a:lnTo>
                    <a:pt x="471" y="346"/>
                  </a:lnTo>
                  <a:lnTo>
                    <a:pt x="471" y="355"/>
                  </a:lnTo>
                  <a:lnTo>
                    <a:pt x="480" y="372"/>
                  </a:lnTo>
                  <a:lnTo>
                    <a:pt x="480" y="381"/>
                  </a:lnTo>
                  <a:lnTo>
                    <a:pt x="480" y="390"/>
                  </a:lnTo>
                  <a:lnTo>
                    <a:pt x="480" y="408"/>
                  </a:lnTo>
                  <a:lnTo>
                    <a:pt x="471" y="417"/>
                  </a:lnTo>
                  <a:lnTo>
                    <a:pt x="471" y="426"/>
                  </a:lnTo>
                  <a:lnTo>
                    <a:pt x="471" y="435"/>
                  </a:lnTo>
                  <a:lnTo>
                    <a:pt x="471" y="452"/>
                  </a:lnTo>
                  <a:lnTo>
                    <a:pt x="471" y="461"/>
                  </a:lnTo>
                  <a:lnTo>
                    <a:pt x="471" y="470"/>
                  </a:lnTo>
                  <a:lnTo>
                    <a:pt x="462" y="479"/>
                  </a:lnTo>
                  <a:lnTo>
                    <a:pt x="453" y="488"/>
                  </a:lnTo>
                  <a:lnTo>
                    <a:pt x="426" y="479"/>
                  </a:lnTo>
                  <a:lnTo>
                    <a:pt x="382" y="470"/>
                  </a:lnTo>
                  <a:lnTo>
                    <a:pt x="364" y="461"/>
                  </a:lnTo>
                  <a:lnTo>
                    <a:pt x="355" y="461"/>
                  </a:lnTo>
                  <a:lnTo>
                    <a:pt x="337" y="461"/>
                  </a:lnTo>
                  <a:lnTo>
                    <a:pt x="329" y="461"/>
                  </a:lnTo>
                  <a:lnTo>
                    <a:pt x="311" y="443"/>
                  </a:lnTo>
                  <a:lnTo>
                    <a:pt x="302" y="426"/>
                  </a:lnTo>
                  <a:lnTo>
                    <a:pt x="293" y="417"/>
                  </a:lnTo>
                  <a:lnTo>
                    <a:pt x="293" y="408"/>
                  </a:lnTo>
                  <a:lnTo>
                    <a:pt x="293" y="399"/>
                  </a:lnTo>
                  <a:lnTo>
                    <a:pt x="293" y="381"/>
                  </a:lnTo>
                  <a:lnTo>
                    <a:pt x="293" y="372"/>
                  </a:lnTo>
                  <a:lnTo>
                    <a:pt x="293" y="364"/>
                  </a:lnTo>
                  <a:lnTo>
                    <a:pt x="293" y="355"/>
                  </a:lnTo>
                  <a:lnTo>
                    <a:pt x="284" y="346"/>
                  </a:lnTo>
                  <a:lnTo>
                    <a:pt x="257" y="355"/>
                  </a:lnTo>
                  <a:lnTo>
                    <a:pt x="249" y="355"/>
                  </a:lnTo>
                  <a:lnTo>
                    <a:pt x="240" y="364"/>
                  </a:lnTo>
                  <a:lnTo>
                    <a:pt x="231" y="364"/>
                  </a:lnTo>
                  <a:lnTo>
                    <a:pt x="222" y="364"/>
                  </a:lnTo>
                  <a:lnTo>
                    <a:pt x="213" y="372"/>
                  </a:lnTo>
                  <a:lnTo>
                    <a:pt x="195" y="372"/>
                  </a:lnTo>
                  <a:lnTo>
                    <a:pt x="186" y="372"/>
                  </a:lnTo>
                  <a:lnTo>
                    <a:pt x="177" y="364"/>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 name="Line 11"/>
            <p:cNvSpPr>
              <a:spLocks noChangeShapeType="1"/>
            </p:cNvSpPr>
            <p:nvPr/>
          </p:nvSpPr>
          <p:spPr bwMode="auto">
            <a:xfrm flipH="1" flipV="1">
              <a:off x="4789" y="1709"/>
              <a:ext cx="22" cy="19"/>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 name="Freeform 12"/>
            <p:cNvSpPr>
              <a:spLocks/>
            </p:cNvSpPr>
            <p:nvPr/>
          </p:nvSpPr>
          <p:spPr bwMode="auto">
            <a:xfrm>
              <a:off x="4767" y="1437"/>
              <a:ext cx="82" cy="99"/>
            </a:xfrm>
            <a:custGeom>
              <a:avLst/>
              <a:gdLst>
                <a:gd name="T0" fmla="*/ 0 w 98"/>
                <a:gd name="T1" fmla="*/ 259 h 97"/>
                <a:gd name="T2" fmla="*/ 3 w 98"/>
                <a:gd name="T3" fmla="*/ 162 h 97"/>
                <a:gd name="T4" fmla="*/ 3 w 98"/>
                <a:gd name="T5" fmla="*/ 77 h 97"/>
                <a:gd name="T6" fmla="*/ 3 w 98"/>
                <a:gd name="T7" fmla="*/ 17 h 97"/>
                <a:gd name="T8" fmla="*/ 3 w 98"/>
                <a:gd name="T9" fmla="*/ 8 h 97"/>
                <a:gd name="T10" fmla="*/ 3 w 98"/>
                <a:gd name="T11" fmla="*/ 0 h 97"/>
                <a:gd name="T12" fmla="*/ 3 w 98"/>
                <a:gd name="T13" fmla="*/ 0 h 97"/>
                <a:gd name="T14" fmla="*/ 0 60000 65536"/>
                <a:gd name="T15" fmla="*/ 0 60000 65536"/>
                <a:gd name="T16" fmla="*/ 0 60000 65536"/>
                <a:gd name="T17" fmla="*/ 0 60000 65536"/>
                <a:gd name="T18" fmla="*/ 0 60000 65536"/>
                <a:gd name="T19" fmla="*/ 0 60000 65536"/>
                <a:gd name="T20" fmla="*/ 0 60000 65536"/>
                <a:gd name="T21" fmla="*/ 0 w 98"/>
                <a:gd name="T22" fmla="*/ 0 h 97"/>
                <a:gd name="T23" fmla="*/ 98 w 98"/>
                <a:gd name="T24" fmla="*/ 97 h 9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8" h="97">
                  <a:moveTo>
                    <a:pt x="0" y="97"/>
                  </a:moveTo>
                  <a:lnTo>
                    <a:pt x="18" y="62"/>
                  </a:lnTo>
                  <a:lnTo>
                    <a:pt x="36" y="26"/>
                  </a:lnTo>
                  <a:lnTo>
                    <a:pt x="53" y="17"/>
                  </a:lnTo>
                  <a:lnTo>
                    <a:pt x="62" y="8"/>
                  </a:lnTo>
                  <a:lnTo>
                    <a:pt x="80" y="0"/>
                  </a:lnTo>
                  <a:lnTo>
                    <a:pt x="98"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 name="Freeform 13"/>
            <p:cNvSpPr>
              <a:spLocks/>
            </p:cNvSpPr>
            <p:nvPr/>
          </p:nvSpPr>
          <p:spPr bwMode="auto">
            <a:xfrm>
              <a:off x="4893" y="1427"/>
              <a:ext cx="82" cy="46"/>
            </a:xfrm>
            <a:custGeom>
              <a:avLst/>
              <a:gdLst>
                <a:gd name="T0" fmla="*/ 0 w 98"/>
                <a:gd name="T1" fmla="*/ 0 h 44"/>
                <a:gd name="T2" fmla="*/ 3 w 98"/>
                <a:gd name="T3" fmla="*/ 9 h 44"/>
                <a:gd name="T4" fmla="*/ 3 w 98"/>
                <a:gd name="T5" fmla="*/ 9 h 44"/>
                <a:gd name="T6" fmla="*/ 3 w 98"/>
                <a:gd name="T7" fmla="*/ 148 h 44"/>
                <a:gd name="T8" fmla="*/ 3 w 98"/>
                <a:gd name="T9" fmla="*/ 148 h 44"/>
                <a:gd name="T10" fmla="*/ 3 w 98"/>
                <a:gd name="T11" fmla="*/ 221 h 44"/>
                <a:gd name="T12" fmla="*/ 3 w 98"/>
                <a:gd name="T13" fmla="*/ 386 h 44"/>
                <a:gd name="T14" fmla="*/ 0 60000 65536"/>
                <a:gd name="T15" fmla="*/ 0 60000 65536"/>
                <a:gd name="T16" fmla="*/ 0 60000 65536"/>
                <a:gd name="T17" fmla="*/ 0 60000 65536"/>
                <a:gd name="T18" fmla="*/ 0 60000 65536"/>
                <a:gd name="T19" fmla="*/ 0 60000 65536"/>
                <a:gd name="T20" fmla="*/ 0 60000 65536"/>
                <a:gd name="T21" fmla="*/ 0 w 98"/>
                <a:gd name="T22" fmla="*/ 0 h 44"/>
                <a:gd name="T23" fmla="*/ 98 w 98"/>
                <a:gd name="T24" fmla="*/ 44 h 4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8" h="44">
                  <a:moveTo>
                    <a:pt x="0" y="0"/>
                  </a:moveTo>
                  <a:lnTo>
                    <a:pt x="27" y="9"/>
                  </a:lnTo>
                  <a:lnTo>
                    <a:pt x="54" y="9"/>
                  </a:lnTo>
                  <a:lnTo>
                    <a:pt x="62" y="17"/>
                  </a:lnTo>
                  <a:lnTo>
                    <a:pt x="80" y="17"/>
                  </a:lnTo>
                  <a:lnTo>
                    <a:pt x="89" y="26"/>
                  </a:lnTo>
                  <a:lnTo>
                    <a:pt x="98" y="44"/>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 name="Freeform 14"/>
            <p:cNvSpPr>
              <a:spLocks/>
            </p:cNvSpPr>
            <p:nvPr/>
          </p:nvSpPr>
          <p:spPr bwMode="auto">
            <a:xfrm>
              <a:off x="4864" y="1500"/>
              <a:ext cx="140" cy="146"/>
            </a:xfrm>
            <a:custGeom>
              <a:avLst/>
              <a:gdLst>
                <a:gd name="T0" fmla="*/ 3 w 168"/>
                <a:gd name="T1" fmla="*/ 0 h 142"/>
                <a:gd name="T2" fmla="*/ 3 w 168"/>
                <a:gd name="T3" fmla="*/ 17 h 142"/>
                <a:gd name="T4" fmla="*/ 3 w 168"/>
                <a:gd name="T5" fmla="*/ 99 h 142"/>
                <a:gd name="T6" fmla="*/ 3 w 168"/>
                <a:gd name="T7" fmla="*/ 162 h 142"/>
                <a:gd name="T8" fmla="*/ 3 w 168"/>
                <a:gd name="T9" fmla="*/ 209 h 142"/>
                <a:gd name="T10" fmla="*/ 3 w 168"/>
                <a:gd name="T11" fmla="*/ 275 h 142"/>
                <a:gd name="T12" fmla="*/ 3 w 168"/>
                <a:gd name="T13" fmla="*/ 344 h 142"/>
                <a:gd name="T14" fmla="*/ 3 w 168"/>
                <a:gd name="T15" fmla="*/ 344 h 142"/>
                <a:gd name="T16" fmla="*/ 3 w 168"/>
                <a:gd name="T17" fmla="*/ 375 h 142"/>
                <a:gd name="T18" fmla="*/ 3 w 168"/>
                <a:gd name="T19" fmla="*/ 443 h 142"/>
                <a:gd name="T20" fmla="*/ 3 w 168"/>
                <a:gd name="T21" fmla="*/ 520 h 142"/>
                <a:gd name="T22" fmla="*/ 3 w 168"/>
                <a:gd name="T23" fmla="*/ 552 h 142"/>
                <a:gd name="T24" fmla="*/ 3 w 168"/>
                <a:gd name="T25" fmla="*/ 552 h 142"/>
                <a:gd name="T26" fmla="*/ 3 w 168"/>
                <a:gd name="T27" fmla="*/ 552 h 142"/>
                <a:gd name="T28" fmla="*/ 3 w 168"/>
                <a:gd name="T29" fmla="*/ 552 h 142"/>
                <a:gd name="T30" fmla="*/ 3 w 168"/>
                <a:gd name="T31" fmla="*/ 552 h 142"/>
                <a:gd name="T32" fmla="*/ 0 w 168"/>
                <a:gd name="T33" fmla="*/ 552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68"/>
                <a:gd name="T52" fmla="*/ 0 h 142"/>
                <a:gd name="T53" fmla="*/ 168 w 168"/>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68" h="142">
                  <a:moveTo>
                    <a:pt x="160" y="0"/>
                  </a:moveTo>
                  <a:lnTo>
                    <a:pt x="168" y="17"/>
                  </a:lnTo>
                  <a:lnTo>
                    <a:pt x="168" y="26"/>
                  </a:lnTo>
                  <a:lnTo>
                    <a:pt x="160" y="44"/>
                  </a:lnTo>
                  <a:lnTo>
                    <a:pt x="151" y="53"/>
                  </a:lnTo>
                  <a:lnTo>
                    <a:pt x="142" y="71"/>
                  </a:lnTo>
                  <a:lnTo>
                    <a:pt x="133" y="88"/>
                  </a:lnTo>
                  <a:lnTo>
                    <a:pt x="133" y="97"/>
                  </a:lnTo>
                  <a:lnTo>
                    <a:pt x="133" y="115"/>
                  </a:lnTo>
                  <a:lnTo>
                    <a:pt x="124" y="133"/>
                  </a:lnTo>
                  <a:lnTo>
                    <a:pt x="115" y="142"/>
                  </a:lnTo>
                  <a:lnTo>
                    <a:pt x="106" y="142"/>
                  </a:lnTo>
                  <a:lnTo>
                    <a:pt x="80" y="142"/>
                  </a:lnTo>
                  <a:lnTo>
                    <a:pt x="53" y="142"/>
                  </a:lnTo>
                  <a:lnTo>
                    <a:pt x="26" y="142"/>
                  </a:lnTo>
                  <a:lnTo>
                    <a:pt x="0" y="142"/>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 name="Freeform 15"/>
            <p:cNvSpPr>
              <a:spLocks/>
            </p:cNvSpPr>
            <p:nvPr/>
          </p:nvSpPr>
          <p:spPr bwMode="auto">
            <a:xfrm>
              <a:off x="4864" y="1655"/>
              <a:ext cx="170" cy="36"/>
            </a:xfrm>
            <a:custGeom>
              <a:avLst/>
              <a:gdLst>
                <a:gd name="T0" fmla="*/ 0 w 204"/>
                <a:gd name="T1" fmla="*/ 0 h 35"/>
                <a:gd name="T2" fmla="*/ 3 w 204"/>
                <a:gd name="T3" fmla="*/ 8 h 35"/>
                <a:gd name="T4" fmla="*/ 3 w 204"/>
                <a:gd name="T5" fmla="*/ 8 h 35"/>
                <a:gd name="T6" fmla="*/ 3 w 204"/>
                <a:gd name="T7" fmla="*/ 8 h 35"/>
                <a:gd name="T8" fmla="*/ 3 w 204"/>
                <a:gd name="T9" fmla="*/ 8 h 35"/>
                <a:gd name="T10" fmla="*/ 3 w 204"/>
                <a:gd name="T11" fmla="*/ 8 h 35"/>
                <a:gd name="T12" fmla="*/ 3 w 204"/>
                <a:gd name="T13" fmla="*/ 8 h 35"/>
                <a:gd name="T14" fmla="*/ 3 w 204"/>
                <a:gd name="T15" fmla="*/ 101 h 35"/>
                <a:gd name="T16" fmla="*/ 3 w 204"/>
                <a:gd name="T17" fmla="*/ 129 h 35"/>
                <a:gd name="T18" fmla="*/ 3 w 204"/>
                <a:gd name="T19" fmla="*/ 129 h 35"/>
                <a:gd name="T20" fmla="*/ 3 w 204"/>
                <a:gd name="T21" fmla="*/ 129 h 35"/>
                <a:gd name="T22" fmla="*/ 3 w 204"/>
                <a:gd name="T23" fmla="*/ 101 h 35"/>
                <a:gd name="T24" fmla="*/ 3 w 204"/>
                <a:gd name="T25" fmla="*/ 101 h 35"/>
                <a:gd name="T26" fmla="*/ 3 w 204"/>
                <a:gd name="T27" fmla="*/ 17 h 35"/>
                <a:gd name="T28" fmla="*/ 3 w 204"/>
                <a:gd name="T29" fmla="*/ 8 h 35"/>
                <a:gd name="T30" fmla="*/ 3 w 204"/>
                <a:gd name="T31" fmla="*/ 0 h 35"/>
                <a:gd name="T32" fmla="*/ 3 w 204"/>
                <a:gd name="T33" fmla="*/ 0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04"/>
                <a:gd name="T52" fmla="*/ 0 h 35"/>
                <a:gd name="T53" fmla="*/ 204 w 204"/>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04" h="35">
                  <a:moveTo>
                    <a:pt x="0" y="0"/>
                  </a:moveTo>
                  <a:lnTo>
                    <a:pt x="35" y="8"/>
                  </a:lnTo>
                  <a:lnTo>
                    <a:pt x="62" y="8"/>
                  </a:lnTo>
                  <a:lnTo>
                    <a:pt x="71" y="8"/>
                  </a:lnTo>
                  <a:lnTo>
                    <a:pt x="80" y="8"/>
                  </a:lnTo>
                  <a:lnTo>
                    <a:pt x="97" y="8"/>
                  </a:lnTo>
                  <a:lnTo>
                    <a:pt x="106" y="8"/>
                  </a:lnTo>
                  <a:lnTo>
                    <a:pt x="124" y="26"/>
                  </a:lnTo>
                  <a:lnTo>
                    <a:pt x="142" y="35"/>
                  </a:lnTo>
                  <a:lnTo>
                    <a:pt x="160" y="35"/>
                  </a:lnTo>
                  <a:lnTo>
                    <a:pt x="168" y="26"/>
                  </a:lnTo>
                  <a:lnTo>
                    <a:pt x="177" y="26"/>
                  </a:lnTo>
                  <a:lnTo>
                    <a:pt x="186" y="17"/>
                  </a:lnTo>
                  <a:lnTo>
                    <a:pt x="186" y="8"/>
                  </a:lnTo>
                  <a:lnTo>
                    <a:pt x="195" y="0"/>
                  </a:lnTo>
                  <a:lnTo>
                    <a:pt x="204"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 name="Freeform 16"/>
            <p:cNvSpPr>
              <a:spLocks/>
            </p:cNvSpPr>
            <p:nvPr/>
          </p:nvSpPr>
          <p:spPr bwMode="auto">
            <a:xfrm>
              <a:off x="4990" y="1545"/>
              <a:ext cx="36" cy="91"/>
            </a:xfrm>
            <a:custGeom>
              <a:avLst/>
              <a:gdLst>
                <a:gd name="T0" fmla="*/ 2 w 44"/>
                <a:gd name="T1" fmla="*/ 0 h 89"/>
                <a:gd name="T2" fmla="*/ 2 w 44"/>
                <a:gd name="T3" fmla="*/ 9 h 89"/>
                <a:gd name="T4" fmla="*/ 2 w 44"/>
                <a:gd name="T5" fmla="*/ 85 h 89"/>
                <a:gd name="T6" fmla="*/ 2 w 44"/>
                <a:gd name="T7" fmla="*/ 103 h 89"/>
                <a:gd name="T8" fmla="*/ 2 w 44"/>
                <a:gd name="T9" fmla="*/ 122 h 89"/>
                <a:gd name="T10" fmla="*/ 0 w 44"/>
                <a:gd name="T11" fmla="*/ 149 h 89"/>
                <a:gd name="T12" fmla="*/ 2 w 44"/>
                <a:gd name="T13" fmla="*/ 212 h 89"/>
                <a:gd name="T14" fmla="*/ 2 w 44"/>
                <a:gd name="T15" fmla="*/ 259 h 89"/>
                <a:gd name="T16" fmla="*/ 2 w 44"/>
                <a:gd name="T17" fmla="*/ 259 h 89"/>
                <a:gd name="T18" fmla="*/ 2 w 44"/>
                <a:gd name="T19" fmla="*/ 259 h 89"/>
                <a:gd name="T20" fmla="*/ 2 w 44"/>
                <a:gd name="T21" fmla="*/ 259 h 89"/>
                <a:gd name="T22" fmla="*/ 2 w 44"/>
                <a:gd name="T23" fmla="*/ 259 h 89"/>
                <a:gd name="T24" fmla="*/ 2 w 44"/>
                <a:gd name="T25" fmla="*/ 236 h 8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4"/>
                <a:gd name="T40" fmla="*/ 0 h 89"/>
                <a:gd name="T41" fmla="*/ 44 w 44"/>
                <a:gd name="T42" fmla="*/ 89 h 8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4" h="89">
                  <a:moveTo>
                    <a:pt x="35" y="0"/>
                  </a:moveTo>
                  <a:lnTo>
                    <a:pt x="26" y="9"/>
                  </a:lnTo>
                  <a:lnTo>
                    <a:pt x="26" y="27"/>
                  </a:lnTo>
                  <a:lnTo>
                    <a:pt x="9" y="36"/>
                  </a:lnTo>
                  <a:lnTo>
                    <a:pt x="9" y="44"/>
                  </a:lnTo>
                  <a:lnTo>
                    <a:pt x="0" y="53"/>
                  </a:lnTo>
                  <a:lnTo>
                    <a:pt x="9" y="71"/>
                  </a:lnTo>
                  <a:lnTo>
                    <a:pt x="9" y="89"/>
                  </a:lnTo>
                  <a:lnTo>
                    <a:pt x="17" y="89"/>
                  </a:lnTo>
                  <a:lnTo>
                    <a:pt x="26" y="89"/>
                  </a:lnTo>
                  <a:lnTo>
                    <a:pt x="44" y="89"/>
                  </a:lnTo>
                  <a:lnTo>
                    <a:pt x="44" y="8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 name="Freeform 17"/>
            <p:cNvSpPr>
              <a:spLocks/>
            </p:cNvSpPr>
            <p:nvPr/>
          </p:nvSpPr>
          <p:spPr bwMode="auto">
            <a:xfrm>
              <a:off x="4900" y="1663"/>
              <a:ext cx="45" cy="19"/>
            </a:xfrm>
            <a:custGeom>
              <a:avLst/>
              <a:gdLst>
                <a:gd name="T0" fmla="*/ 3 w 53"/>
                <a:gd name="T1" fmla="*/ 0 h 18"/>
                <a:gd name="T2" fmla="*/ 3 w 53"/>
                <a:gd name="T3" fmla="*/ 151 h 18"/>
                <a:gd name="T4" fmla="*/ 3 w 53"/>
                <a:gd name="T5" fmla="*/ 245 h 18"/>
                <a:gd name="T6" fmla="*/ 3 w 53"/>
                <a:gd name="T7" fmla="*/ 245 h 18"/>
                <a:gd name="T8" fmla="*/ 3 w 53"/>
                <a:gd name="T9" fmla="*/ 245 h 18"/>
                <a:gd name="T10" fmla="*/ 3 w 53"/>
                <a:gd name="T11" fmla="*/ 245 h 18"/>
                <a:gd name="T12" fmla="*/ 3 w 53"/>
                <a:gd name="T13" fmla="*/ 245 h 18"/>
                <a:gd name="T14" fmla="*/ 3 w 53"/>
                <a:gd name="T15" fmla="*/ 151 h 18"/>
                <a:gd name="T16" fmla="*/ 0 w 53"/>
                <a:gd name="T17" fmla="*/ 151 h 1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3"/>
                <a:gd name="T28" fmla="*/ 0 h 18"/>
                <a:gd name="T29" fmla="*/ 53 w 53"/>
                <a:gd name="T30" fmla="*/ 18 h 1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3" h="18">
                  <a:moveTo>
                    <a:pt x="53" y="0"/>
                  </a:moveTo>
                  <a:lnTo>
                    <a:pt x="53" y="9"/>
                  </a:lnTo>
                  <a:lnTo>
                    <a:pt x="45" y="18"/>
                  </a:lnTo>
                  <a:lnTo>
                    <a:pt x="36" y="18"/>
                  </a:lnTo>
                  <a:lnTo>
                    <a:pt x="27" y="18"/>
                  </a:lnTo>
                  <a:lnTo>
                    <a:pt x="18" y="18"/>
                  </a:lnTo>
                  <a:lnTo>
                    <a:pt x="9" y="9"/>
                  </a:lnTo>
                  <a:lnTo>
                    <a:pt x="0" y="9"/>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 name="Freeform 18"/>
            <p:cNvSpPr>
              <a:spLocks/>
            </p:cNvSpPr>
            <p:nvPr/>
          </p:nvSpPr>
          <p:spPr bwMode="auto">
            <a:xfrm>
              <a:off x="4878" y="1663"/>
              <a:ext cx="22" cy="46"/>
            </a:xfrm>
            <a:custGeom>
              <a:avLst/>
              <a:gdLst>
                <a:gd name="T0" fmla="*/ 2 w 27"/>
                <a:gd name="T1" fmla="*/ 0 h 45"/>
                <a:gd name="T2" fmla="*/ 2 w 27"/>
                <a:gd name="T3" fmla="*/ 0 h 45"/>
                <a:gd name="T4" fmla="*/ 0 w 27"/>
                <a:gd name="T5" fmla="*/ 9 h 45"/>
                <a:gd name="T6" fmla="*/ 0 w 27"/>
                <a:gd name="T7" fmla="*/ 9 h 45"/>
                <a:gd name="T8" fmla="*/ 0 w 27"/>
                <a:gd name="T9" fmla="*/ 18 h 45"/>
                <a:gd name="T10" fmla="*/ 2 w 27"/>
                <a:gd name="T11" fmla="*/ 84 h 45"/>
                <a:gd name="T12" fmla="*/ 2 w 27"/>
                <a:gd name="T13" fmla="*/ 123 h 45"/>
                <a:gd name="T14" fmla="*/ 0 60000 65536"/>
                <a:gd name="T15" fmla="*/ 0 60000 65536"/>
                <a:gd name="T16" fmla="*/ 0 60000 65536"/>
                <a:gd name="T17" fmla="*/ 0 60000 65536"/>
                <a:gd name="T18" fmla="*/ 0 60000 65536"/>
                <a:gd name="T19" fmla="*/ 0 60000 65536"/>
                <a:gd name="T20" fmla="*/ 0 60000 65536"/>
                <a:gd name="T21" fmla="*/ 0 w 27"/>
                <a:gd name="T22" fmla="*/ 0 h 45"/>
                <a:gd name="T23" fmla="*/ 27 w 27"/>
                <a:gd name="T24" fmla="*/ 45 h 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7" h="45">
                  <a:moveTo>
                    <a:pt x="27" y="0"/>
                  </a:moveTo>
                  <a:lnTo>
                    <a:pt x="9" y="0"/>
                  </a:lnTo>
                  <a:lnTo>
                    <a:pt x="0" y="9"/>
                  </a:lnTo>
                  <a:lnTo>
                    <a:pt x="0" y="18"/>
                  </a:lnTo>
                  <a:lnTo>
                    <a:pt x="18" y="27"/>
                  </a:lnTo>
                  <a:lnTo>
                    <a:pt x="27" y="45"/>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 name="Freeform 19"/>
            <p:cNvSpPr>
              <a:spLocks/>
            </p:cNvSpPr>
            <p:nvPr/>
          </p:nvSpPr>
          <p:spPr bwMode="auto">
            <a:xfrm>
              <a:off x="4960" y="1682"/>
              <a:ext cx="44" cy="91"/>
            </a:xfrm>
            <a:custGeom>
              <a:avLst/>
              <a:gdLst>
                <a:gd name="T0" fmla="*/ 2 w 53"/>
                <a:gd name="T1" fmla="*/ 0 h 89"/>
                <a:gd name="T2" fmla="*/ 2 w 53"/>
                <a:gd name="T3" fmla="*/ 9 h 89"/>
                <a:gd name="T4" fmla="*/ 2 w 53"/>
                <a:gd name="T5" fmla="*/ 18 h 89"/>
                <a:gd name="T6" fmla="*/ 2 w 53"/>
                <a:gd name="T7" fmla="*/ 103 h 89"/>
                <a:gd name="T8" fmla="*/ 2 w 53"/>
                <a:gd name="T9" fmla="*/ 149 h 89"/>
                <a:gd name="T10" fmla="*/ 2 w 53"/>
                <a:gd name="T11" fmla="*/ 212 h 89"/>
                <a:gd name="T12" fmla="*/ 0 w 53"/>
                <a:gd name="T13" fmla="*/ 236 h 89"/>
                <a:gd name="T14" fmla="*/ 2 w 53"/>
                <a:gd name="T15" fmla="*/ 259 h 89"/>
                <a:gd name="T16" fmla="*/ 2 w 53"/>
                <a:gd name="T17" fmla="*/ 259 h 89"/>
                <a:gd name="T18" fmla="*/ 2 w 53"/>
                <a:gd name="T19" fmla="*/ 236 h 89"/>
                <a:gd name="T20" fmla="*/ 2 w 53"/>
                <a:gd name="T21" fmla="*/ 236 h 89"/>
                <a:gd name="T22" fmla="*/ 2 w 53"/>
                <a:gd name="T23" fmla="*/ 212 h 89"/>
                <a:gd name="T24" fmla="*/ 2 w 53"/>
                <a:gd name="T25" fmla="*/ 212 h 89"/>
                <a:gd name="T26" fmla="*/ 2 w 53"/>
                <a:gd name="T27" fmla="*/ 212 h 89"/>
                <a:gd name="T28" fmla="*/ 2 w 53"/>
                <a:gd name="T29" fmla="*/ 236 h 89"/>
                <a:gd name="T30" fmla="*/ 2 w 53"/>
                <a:gd name="T31" fmla="*/ 236 h 89"/>
                <a:gd name="T32" fmla="*/ 2 w 53"/>
                <a:gd name="T33" fmla="*/ 236 h 89"/>
                <a:gd name="T34" fmla="*/ 2 w 53"/>
                <a:gd name="T35" fmla="*/ 236 h 89"/>
                <a:gd name="T36" fmla="*/ 2 w 53"/>
                <a:gd name="T37" fmla="*/ 236 h 89"/>
                <a:gd name="T38" fmla="*/ 2 w 53"/>
                <a:gd name="T39" fmla="*/ 236 h 89"/>
                <a:gd name="T40" fmla="*/ 2 w 53"/>
                <a:gd name="T41" fmla="*/ 236 h 89"/>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53"/>
                <a:gd name="T64" fmla="*/ 0 h 89"/>
                <a:gd name="T65" fmla="*/ 53 w 53"/>
                <a:gd name="T66" fmla="*/ 89 h 89"/>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53" h="89">
                  <a:moveTo>
                    <a:pt x="9" y="0"/>
                  </a:moveTo>
                  <a:lnTo>
                    <a:pt x="18" y="9"/>
                  </a:lnTo>
                  <a:lnTo>
                    <a:pt x="18" y="18"/>
                  </a:lnTo>
                  <a:lnTo>
                    <a:pt x="18" y="36"/>
                  </a:lnTo>
                  <a:lnTo>
                    <a:pt x="9" y="53"/>
                  </a:lnTo>
                  <a:lnTo>
                    <a:pt x="9" y="71"/>
                  </a:lnTo>
                  <a:lnTo>
                    <a:pt x="0" y="80"/>
                  </a:lnTo>
                  <a:lnTo>
                    <a:pt x="9" y="89"/>
                  </a:lnTo>
                  <a:lnTo>
                    <a:pt x="9" y="80"/>
                  </a:lnTo>
                  <a:lnTo>
                    <a:pt x="18" y="71"/>
                  </a:lnTo>
                  <a:lnTo>
                    <a:pt x="27" y="71"/>
                  </a:lnTo>
                  <a:lnTo>
                    <a:pt x="27" y="80"/>
                  </a:lnTo>
                  <a:lnTo>
                    <a:pt x="36" y="80"/>
                  </a:lnTo>
                  <a:lnTo>
                    <a:pt x="45" y="80"/>
                  </a:lnTo>
                  <a:lnTo>
                    <a:pt x="53" y="8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 name="Freeform 20"/>
            <p:cNvSpPr>
              <a:spLocks/>
            </p:cNvSpPr>
            <p:nvPr/>
          </p:nvSpPr>
          <p:spPr bwMode="auto">
            <a:xfrm>
              <a:off x="4990" y="1782"/>
              <a:ext cx="14" cy="1"/>
            </a:xfrm>
            <a:custGeom>
              <a:avLst/>
              <a:gdLst>
                <a:gd name="T0" fmla="*/ 2 w 17"/>
                <a:gd name="T1" fmla="*/ 0 h 1"/>
                <a:gd name="T2" fmla="*/ 2 w 17"/>
                <a:gd name="T3" fmla="*/ 0 h 1"/>
                <a:gd name="T4" fmla="*/ 2 w 17"/>
                <a:gd name="T5" fmla="*/ 0 h 1"/>
                <a:gd name="T6" fmla="*/ 0 w 17"/>
                <a:gd name="T7" fmla="*/ 0 h 1"/>
                <a:gd name="T8" fmla="*/ 0 w 17"/>
                <a:gd name="T9" fmla="*/ 0 h 1"/>
                <a:gd name="T10" fmla="*/ 0 60000 65536"/>
                <a:gd name="T11" fmla="*/ 0 60000 65536"/>
                <a:gd name="T12" fmla="*/ 0 60000 65536"/>
                <a:gd name="T13" fmla="*/ 0 60000 65536"/>
                <a:gd name="T14" fmla="*/ 0 60000 65536"/>
                <a:gd name="T15" fmla="*/ 0 w 17"/>
                <a:gd name="T16" fmla="*/ 0 h 1"/>
                <a:gd name="T17" fmla="*/ 17 w 17"/>
                <a:gd name="T18" fmla="*/ 1 h 1"/>
              </a:gdLst>
              <a:ahLst/>
              <a:cxnLst>
                <a:cxn ang="T10">
                  <a:pos x="T0" y="T1"/>
                </a:cxn>
                <a:cxn ang="T11">
                  <a:pos x="T2" y="T3"/>
                </a:cxn>
                <a:cxn ang="T12">
                  <a:pos x="T4" y="T5"/>
                </a:cxn>
                <a:cxn ang="T13">
                  <a:pos x="T6" y="T7"/>
                </a:cxn>
                <a:cxn ang="T14">
                  <a:pos x="T8" y="T9"/>
                </a:cxn>
              </a:cxnLst>
              <a:rect l="T15" t="T16" r="T17" b="T18"/>
              <a:pathLst>
                <a:path w="17" h="1">
                  <a:moveTo>
                    <a:pt x="17" y="0"/>
                  </a:moveTo>
                  <a:lnTo>
                    <a:pt x="9" y="0"/>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2" name="Freeform 21"/>
            <p:cNvSpPr>
              <a:spLocks/>
            </p:cNvSpPr>
            <p:nvPr/>
          </p:nvSpPr>
          <p:spPr bwMode="auto">
            <a:xfrm>
              <a:off x="4967" y="1736"/>
              <a:ext cx="23" cy="27"/>
            </a:xfrm>
            <a:custGeom>
              <a:avLst/>
              <a:gdLst>
                <a:gd name="T0" fmla="*/ 0 w 27"/>
                <a:gd name="T1" fmla="*/ 27 h 27"/>
                <a:gd name="T2" fmla="*/ 0 w 27"/>
                <a:gd name="T3" fmla="*/ 18 h 27"/>
                <a:gd name="T4" fmla="*/ 0 w 27"/>
                <a:gd name="T5" fmla="*/ 9 h 27"/>
                <a:gd name="T6" fmla="*/ 3 w 27"/>
                <a:gd name="T7" fmla="*/ 9 h 27"/>
                <a:gd name="T8" fmla="*/ 3 w 27"/>
                <a:gd name="T9" fmla="*/ 0 h 27"/>
                <a:gd name="T10" fmla="*/ 3 w 27"/>
                <a:gd name="T11" fmla="*/ 0 h 27"/>
                <a:gd name="T12" fmla="*/ 3 w 27"/>
                <a:gd name="T13" fmla="*/ 9 h 27"/>
                <a:gd name="T14" fmla="*/ 3 w 27"/>
                <a:gd name="T15" fmla="*/ 18 h 27"/>
                <a:gd name="T16" fmla="*/ 0 60000 65536"/>
                <a:gd name="T17" fmla="*/ 0 60000 65536"/>
                <a:gd name="T18" fmla="*/ 0 60000 65536"/>
                <a:gd name="T19" fmla="*/ 0 60000 65536"/>
                <a:gd name="T20" fmla="*/ 0 60000 65536"/>
                <a:gd name="T21" fmla="*/ 0 60000 65536"/>
                <a:gd name="T22" fmla="*/ 0 60000 65536"/>
                <a:gd name="T23" fmla="*/ 0 60000 65536"/>
                <a:gd name="T24" fmla="*/ 0 w 27"/>
                <a:gd name="T25" fmla="*/ 0 h 27"/>
                <a:gd name="T26" fmla="*/ 27 w 27"/>
                <a:gd name="T27" fmla="*/ 27 h 2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7" h="27">
                  <a:moveTo>
                    <a:pt x="0" y="27"/>
                  </a:moveTo>
                  <a:lnTo>
                    <a:pt x="0" y="18"/>
                  </a:lnTo>
                  <a:lnTo>
                    <a:pt x="0" y="9"/>
                  </a:lnTo>
                  <a:lnTo>
                    <a:pt x="9" y="9"/>
                  </a:lnTo>
                  <a:lnTo>
                    <a:pt x="9" y="0"/>
                  </a:lnTo>
                  <a:lnTo>
                    <a:pt x="18" y="0"/>
                  </a:lnTo>
                  <a:lnTo>
                    <a:pt x="27" y="9"/>
                  </a:lnTo>
                  <a:lnTo>
                    <a:pt x="27"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3" name="Freeform 22"/>
            <p:cNvSpPr>
              <a:spLocks/>
            </p:cNvSpPr>
            <p:nvPr/>
          </p:nvSpPr>
          <p:spPr bwMode="auto">
            <a:xfrm>
              <a:off x="4990" y="1745"/>
              <a:ext cx="36" cy="18"/>
            </a:xfrm>
            <a:custGeom>
              <a:avLst/>
              <a:gdLst>
                <a:gd name="T0" fmla="*/ 0 w 44"/>
                <a:gd name="T1" fmla="*/ 9 h 18"/>
                <a:gd name="T2" fmla="*/ 0 w 44"/>
                <a:gd name="T3" fmla="*/ 0 h 18"/>
                <a:gd name="T4" fmla="*/ 2 w 44"/>
                <a:gd name="T5" fmla="*/ 0 h 18"/>
                <a:gd name="T6" fmla="*/ 2 w 44"/>
                <a:gd name="T7" fmla="*/ 0 h 18"/>
                <a:gd name="T8" fmla="*/ 2 w 44"/>
                <a:gd name="T9" fmla="*/ 0 h 18"/>
                <a:gd name="T10" fmla="*/ 2 w 44"/>
                <a:gd name="T11" fmla="*/ 0 h 18"/>
                <a:gd name="T12" fmla="*/ 2 w 44"/>
                <a:gd name="T13" fmla="*/ 0 h 18"/>
                <a:gd name="T14" fmla="*/ 2 w 44"/>
                <a:gd name="T15" fmla="*/ 0 h 18"/>
                <a:gd name="T16" fmla="*/ 2 w 44"/>
                <a:gd name="T17" fmla="*/ 0 h 18"/>
                <a:gd name="T18" fmla="*/ 2 w 44"/>
                <a:gd name="T19" fmla="*/ 9 h 18"/>
                <a:gd name="T20" fmla="*/ 2 w 44"/>
                <a:gd name="T21" fmla="*/ 9 h 18"/>
                <a:gd name="T22" fmla="*/ 2 w 44"/>
                <a:gd name="T23" fmla="*/ 18 h 18"/>
                <a:gd name="T24" fmla="*/ 2 w 44"/>
                <a:gd name="T25" fmla="*/ 18 h 18"/>
                <a:gd name="T26" fmla="*/ 2 w 44"/>
                <a:gd name="T27" fmla="*/ 18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4"/>
                <a:gd name="T43" fmla="*/ 0 h 18"/>
                <a:gd name="T44" fmla="*/ 44 w 44"/>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4" h="18">
                  <a:moveTo>
                    <a:pt x="0" y="9"/>
                  </a:moveTo>
                  <a:lnTo>
                    <a:pt x="0" y="0"/>
                  </a:lnTo>
                  <a:lnTo>
                    <a:pt x="9" y="0"/>
                  </a:lnTo>
                  <a:lnTo>
                    <a:pt x="17" y="0"/>
                  </a:lnTo>
                  <a:lnTo>
                    <a:pt x="26" y="0"/>
                  </a:lnTo>
                  <a:lnTo>
                    <a:pt x="35" y="0"/>
                  </a:lnTo>
                  <a:lnTo>
                    <a:pt x="44" y="0"/>
                  </a:lnTo>
                  <a:lnTo>
                    <a:pt x="44" y="9"/>
                  </a:lnTo>
                  <a:lnTo>
                    <a:pt x="35" y="18"/>
                  </a:lnTo>
                  <a:lnTo>
                    <a:pt x="26"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 name="Freeform 23"/>
            <p:cNvSpPr>
              <a:spLocks/>
            </p:cNvSpPr>
            <p:nvPr/>
          </p:nvSpPr>
          <p:spPr bwMode="auto">
            <a:xfrm>
              <a:off x="5011" y="1763"/>
              <a:ext cx="8" cy="19"/>
            </a:xfrm>
            <a:custGeom>
              <a:avLst/>
              <a:gdLst>
                <a:gd name="T0" fmla="*/ 4 w 9"/>
                <a:gd name="T1" fmla="*/ 0 h 18"/>
                <a:gd name="T2" fmla="*/ 4 w 9"/>
                <a:gd name="T3" fmla="*/ 151 h 18"/>
                <a:gd name="T4" fmla="*/ 4 w 9"/>
                <a:gd name="T5" fmla="*/ 245 h 18"/>
                <a:gd name="T6" fmla="*/ 0 w 9"/>
                <a:gd name="T7" fmla="*/ 245 h 18"/>
                <a:gd name="T8" fmla="*/ 0 w 9"/>
                <a:gd name="T9" fmla="*/ 245 h 18"/>
                <a:gd name="T10" fmla="*/ 0 60000 65536"/>
                <a:gd name="T11" fmla="*/ 0 60000 65536"/>
                <a:gd name="T12" fmla="*/ 0 60000 65536"/>
                <a:gd name="T13" fmla="*/ 0 60000 65536"/>
                <a:gd name="T14" fmla="*/ 0 60000 65536"/>
                <a:gd name="T15" fmla="*/ 0 w 9"/>
                <a:gd name="T16" fmla="*/ 0 h 18"/>
                <a:gd name="T17" fmla="*/ 9 w 9"/>
                <a:gd name="T18" fmla="*/ 18 h 18"/>
              </a:gdLst>
              <a:ahLst/>
              <a:cxnLst>
                <a:cxn ang="T10">
                  <a:pos x="T0" y="T1"/>
                </a:cxn>
                <a:cxn ang="T11">
                  <a:pos x="T2" y="T3"/>
                </a:cxn>
                <a:cxn ang="T12">
                  <a:pos x="T4" y="T5"/>
                </a:cxn>
                <a:cxn ang="T13">
                  <a:pos x="T6" y="T7"/>
                </a:cxn>
                <a:cxn ang="T14">
                  <a:pos x="T8" y="T9"/>
                </a:cxn>
              </a:cxnLst>
              <a:rect l="T15" t="T16" r="T17" b="T18"/>
              <a:pathLst>
                <a:path w="9" h="18">
                  <a:moveTo>
                    <a:pt x="9" y="0"/>
                  </a:moveTo>
                  <a:lnTo>
                    <a:pt x="9" y="9"/>
                  </a:lnTo>
                  <a:lnTo>
                    <a:pt x="9" y="18"/>
                  </a:lnTo>
                  <a:lnTo>
                    <a:pt x="0"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5" name="Freeform 24"/>
            <p:cNvSpPr>
              <a:spLocks/>
            </p:cNvSpPr>
            <p:nvPr/>
          </p:nvSpPr>
          <p:spPr bwMode="auto">
            <a:xfrm>
              <a:off x="5004" y="1745"/>
              <a:ext cx="1" cy="37"/>
            </a:xfrm>
            <a:custGeom>
              <a:avLst/>
              <a:gdLst>
                <a:gd name="T0" fmla="*/ 0 w 1"/>
                <a:gd name="T1" fmla="*/ 127 h 36"/>
                <a:gd name="T2" fmla="*/ 0 w 1"/>
                <a:gd name="T3" fmla="*/ 127 h 36"/>
                <a:gd name="T4" fmla="*/ 0 w 1"/>
                <a:gd name="T5" fmla="*/ 100 h 36"/>
                <a:gd name="T6" fmla="*/ 0 w 1"/>
                <a:gd name="T7" fmla="*/ 79 h 36"/>
                <a:gd name="T8" fmla="*/ 0 w 1"/>
                <a:gd name="T9" fmla="*/ 79 h 36"/>
                <a:gd name="T10" fmla="*/ 0 w 1"/>
                <a:gd name="T11" fmla="*/ 9 h 36"/>
                <a:gd name="T12" fmla="*/ 0 w 1"/>
                <a:gd name="T13" fmla="*/ 0 h 36"/>
                <a:gd name="T14" fmla="*/ 0 60000 65536"/>
                <a:gd name="T15" fmla="*/ 0 60000 65536"/>
                <a:gd name="T16" fmla="*/ 0 60000 65536"/>
                <a:gd name="T17" fmla="*/ 0 60000 65536"/>
                <a:gd name="T18" fmla="*/ 0 60000 65536"/>
                <a:gd name="T19" fmla="*/ 0 60000 65536"/>
                <a:gd name="T20" fmla="*/ 0 60000 65536"/>
                <a:gd name="T21" fmla="*/ 0 w 1"/>
                <a:gd name="T22" fmla="*/ 0 h 36"/>
                <a:gd name="T23" fmla="*/ 1 w 1"/>
                <a:gd name="T24" fmla="*/ 36 h 3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 h="36">
                  <a:moveTo>
                    <a:pt x="0" y="36"/>
                  </a:moveTo>
                  <a:lnTo>
                    <a:pt x="0" y="36"/>
                  </a:lnTo>
                  <a:lnTo>
                    <a:pt x="0" y="27"/>
                  </a:lnTo>
                  <a:lnTo>
                    <a:pt x="0" y="18"/>
                  </a:lnTo>
                  <a:lnTo>
                    <a:pt x="0"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6" name="Freeform 25"/>
            <p:cNvSpPr>
              <a:spLocks/>
            </p:cNvSpPr>
            <p:nvPr/>
          </p:nvSpPr>
          <p:spPr bwMode="auto">
            <a:xfrm>
              <a:off x="5026" y="1763"/>
              <a:ext cx="8" cy="19"/>
            </a:xfrm>
            <a:custGeom>
              <a:avLst/>
              <a:gdLst>
                <a:gd name="T0" fmla="*/ 4 w 9"/>
                <a:gd name="T1" fmla="*/ 245 h 18"/>
                <a:gd name="T2" fmla="*/ 0 w 9"/>
                <a:gd name="T3" fmla="*/ 245 h 18"/>
                <a:gd name="T4" fmla="*/ 0 w 9"/>
                <a:gd name="T5" fmla="*/ 245 h 18"/>
                <a:gd name="T6" fmla="*/ 0 w 9"/>
                <a:gd name="T7" fmla="*/ 151 h 18"/>
                <a:gd name="T8" fmla="*/ 4 w 9"/>
                <a:gd name="T9" fmla="*/ 0 h 18"/>
                <a:gd name="T10" fmla="*/ 0 60000 65536"/>
                <a:gd name="T11" fmla="*/ 0 60000 65536"/>
                <a:gd name="T12" fmla="*/ 0 60000 65536"/>
                <a:gd name="T13" fmla="*/ 0 60000 65536"/>
                <a:gd name="T14" fmla="*/ 0 60000 65536"/>
                <a:gd name="T15" fmla="*/ 0 w 9"/>
                <a:gd name="T16" fmla="*/ 0 h 18"/>
                <a:gd name="T17" fmla="*/ 9 w 9"/>
                <a:gd name="T18" fmla="*/ 18 h 18"/>
              </a:gdLst>
              <a:ahLst/>
              <a:cxnLst>
                <a:cxn ang="T10">
                  <a:pos x="T0" y="T1"/>
                </a:cxn>
                <a:cxn ang="T11">
                  <a:pos x="T2" y="T3"/>
                </a:cxn>
                <a:cxn ang="T12">
                  <a:pos x="T4" y="T5"/>
                </a:cxn>
                <a:cxn ang="T13">
                  <a:pos x="T6" y="T7"/>
                </a:cxn>
                <a:cxn ang="T14">
                  <a:pos x="T8" y="T9"/>
                </a:cxn>
              </a:cxnLst>
              <a:rect l="T15" t="T16" r="T17" b="T18"/>
              <a:pathLst>
                <a:path w="9" h="18">
                  <a:moveTo>
                    <a:pt x="9" y="18"/>
                  </a:moveTo>
                  <a:lnTo>
                    <a:pt x="0" y="18"/>
                  </a:lnTo>
                  <a:lnTo>
                    <a:pt x="0" y="9"/>
                  </a:lnTo>
                  <a:lnTo>
                    <a:pt x="9"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7" name="Freeform 26"/>
            <p:cNvSpPr>
              <a:spLocks/>
            </p:cNvSpPr>
            <p:nvPr/>
          </p:nvSpPr>
          <p:spPr bwMode="auto">
            <a:xfrm>
              <a:off x="5026" y="1745"/>
              <a:ext cx="23" cy="18"/>
            </a:xfrm>
            <a:custGeom>
              <a:avLst/>
              <a:gdLst>
                <a:gd name="T0" fmla="*/ 3 w 27"/>
                <a:gd name="T1" fmla="*/ 18 h 18"/>
                <a:gd name="T2" fmla="*/ 0 w 27"/>
                <a:gd name="T3" fmla="*/ 18 h 18"/>
                <a:gd name="T4" fmla="*/ 0 w 27"/>
                <a:gd name="T5" fmla="*/ 18 h 18"/>
                <a:gd name="T6" fmla="*/ 0 w 27"/>
                <a:gd name="T7" fmla="*/ 9 h 18"/>
                <a:gd name="T8" fmla="*/ 0 w 27"/>
                <a:gd name="T9" fmla="*/ 9 h 18"/>
                <a:gd name="T10" fmla="*/ 0 w 27"/>
                <a:gd name="T11" fmla="*/ 0 h 18"/>
                <a:gd name="T12" fmla="*/ 3 w 27"/>
                <a:gd name="T13" fmla="*/ 0 h 18"/>
                <a:gd name="T14" fmla="*/ 3 w 27"/>
                <a:gd name="T15" fmla="*/ 0 h 18"/>
                <a:gd name="T16" fmla="*/ 3 w 27"/>
                <a:gd name="T17" fmla="*/ 0 h 18"/>
                <a:gd name="T18" fmla="*/ 3 w 27"/>
                <a:gd name="T19" fmla="*/ 0 h 18"/>
                <a:gd name="T20" fmla="*/ 3 w 27"/>
                <a:gd name="T21" fmla="*/ 0 h 18"/>
                <a:gd name="T22" fmla="*/ 3 w 27"/>
                <a:gd name="T23" fmla="*/ 0 h 18"/>
                <a:gd name="T24" fmla="*/ 3 w 27"/>
                <a:gd name="T25" fmla="*/ 9 h 18"/>
                <a:gd name="T26" fmla="*/ 3 w 27"/>
                <a:gd name="T27" fmla="*/ 9 h 18"/>
                <a:gd name="T28" fmla="*/ 3 w 27"/>
                <a:gd name="T29" fmla="*/ 18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7"/>
                <a:gd name="T46" fmla="*/ 0 h 18"/>
                <a:gd name="T47" fmla="*/ 27 w 2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7" h="18">
                  <a:moveTo>
                    <a:pt x="9" y="18"/>
                  </a:moveTo>
                  <a:lnTo>
                    <a:pt x="0" y="18"/>
                  </a:lnTo>
                  <a:lnTo>
                    <a:pt x="0" y="9"/>
                  </a:lnTo>
                  <a:lnTo>
                    <a:pt x="0" y="0"/>
                  </a:lnTo>
                  <a:lnTo>
                    <a:pt x="9" y="0"/>
                  </a:lnTo>
                  <a:lnTo>
                    <a:pt x="18" y="0"/>
                  </a:lnTo>
                  <a:lnTo>
                    <a:pt x="27" y="0"/>
                  </a:lnTo>
                  <a:lnTo>
                    <a:pt x="27" y="9"/>
                  </a:lnTo>
                  <a:lnTo>
                    <a:pt x="27"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8" name="Freeform 27"/>
            <p:cNvSpPr>
              <a:spLocks/>
            </p:cNvSpPr>
            <p:nvPr/>
          </p:nvSpPr>
          <p:spPr bwMode="auto">
            <a:xfrm>
              <a:off x="5041" y="1763"/>
              <a:ext cx="1" cy="19"/>
            </a:xfrm>
            <a:custGeom>
              <a:avLst/>
              <a:gdLst>
                <a:gd name="T0" fmla="*/ 0 w 1"/>
                <a:gd name="T1" fmla="*/ 0 h 18"/>
                <a:gd name="T2" fmla="*/ 0 w 1"/>
                <a:gd name="T3" fmla="*/ 151 h 18"/>
                <a:gd name="T4" fmla="*/ 0 w 1"/>
                <a:gd name="T5" fmla="*/ 245 h 18"/>
                <a:gd name="T6" fmla="*/ 0 60000 65536"/>
                <a:gd name="T7" fmla="*/ 0 60000 65536"/>
                <a:gd name="T8" fmla="*/ 0 60000 65536"/>
                <a:gd name="T9" fmla="*/ 0 w 1"/>
                <a:gd name="T10" fmla="*/ 0 h 18"/>
                <a:gd name="T11" fmla="*/ 1 w 1"/>
                <a:gd name="T12" fmla="*/ 18 h 18"/>
              </a:gdLst>
              <a:ahLst/>
              <a:cxnLst>
                <a:cxn ang="T6">
                  <a:pos x="T0" y="T1"/>
                </a:cxn>
                <a:cxn ang="T7">
                  <a:pos x="T2" y="T3"/>
                </a:cxn>
                <a:cxn ang="T8">
                  <a:pos x="T4" y="T5"/>
                </a:cxn>
              </a:cxnLst>
              <a:rect l="T9" t="T10" r="T11" b="T12"/>
              <a:pathLst>
                <a:path w="1" h="18">
                  <a:moveTo>
                    <a:pt x="0" y="0"/>
                  </a:moveTo>
                  <a:lnTo>
                    <a:pt x="0" y="9"/>
                  </a:lnTo>
                  <a:lnTo>
                    <a:pt x="0"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 name="Line 28"/>
            <p:cNvSpPr>
              <a:spLocks noChangeShapeType="1"/>
            </p:cNvSpPr>
            <p:nvPr/>
          </p:nvSpPr>
          <p:spPr bwMode="auto">
            <a:xfrm flipV="1">
              <a:off x="5034" y="1745"/>
              <a:ext cx="7" cy="1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 name="Freeform 29"/>
            <p:cNvSpPr>
              <a:spLocks/>
            </p:cNvSpPr>
            <p:nvPr/>
          </p:nvSpPr>
          <p:spPr bwMode="auto">
            <a:xfrm>
              <a:off x="5049" y="1745"/>
              <a:ext cx="7" cy="18"/>
            </a:xfrm>
            <a:custGeom>
              <a:avLst/>
              <a:gdLst>
                <a:gd name="T0" fmla="*/ 0 w 9"/>
                <a:gd name="T1" fmla="*/ 0 h 18"/>
                <a:gd name="T2" fmla="*/ 2 w 9"/>
                <a:gd name="T3" fmla="*/ 0 h 18"/>
                <a:gd name="T4" fmla="*/ 2 w 9"/>
                <a:gd name="T5" fmla="*/ 0 h 18"/>
                <a:gd name="T6" fmla="*/ 2 w 9"/>
                <a:gd name="T7" fmla="*/ 0 h 18"/>
                <a:gd name="T8" fmla="*/ 2 w 9"/>
                <a:gd name="T9" fmla="*/ 9 h 18"/>
                <a:gd name="T10" fmla="*/ 2 w 9"/>
                <a:gd name="T11" fmla="*/ 18 h 18"/>
                <a:gd name="T12" fmla="*/ 0 60000 65536"/>
                <a:gd name="T13" fmla="*/ 0 60000 65536"/>
                <a:gd name="T14" fmla="*/ 0 60000 65536"/>
                <a:gd name="T15" fmla="*/ 0 60000 65536"/>
                <a:gd name="T16" fmla="*/ 0 60000 65536"/>
                <a:gd name="T17" fmla="*/ 0 60000 65536"/>
                <a:gd name="T18" fmla="*/ 0 w 9"/>
                <a:gd name="T19" fmla="*/ 0 h 18"/>
                <a:gd name="T20" fmla="*/ 9 w 9"/>
                <a:gd name="T21" fmla="*/ 18 h 18"/>
              </a:gdLst>
              <a:ahLst/>
              <a:cxnLst>
                <a:cxn ang="T12">
                  <a:pos x="T0" y="T1"/>
                </a:cxn>
                <a:cxn ang="T13">
                  <a:pos x="T2" y="T3"/>
                </a:cxn>
                <a:cxn ang="T14">
                  <a:pos x="T4" y="T5"/>
                </a:cxn>
                <a:cxn ang="T15">
                  <a:pos x="T6" y="T7"/>
                </a:cxn>
                <a:cxn ang="T16">
                  <a:pos x="T8" y="T9"/>
                </a:cxn>
                <a:cxn ang="T17">
                  <a:pos x="T10" y="T11"/>
                </a:cxn>
              </a:cxnLst>
              <a:rect l="T18" t="T19" r="T20" b="T21"/>
              <a:pathLst>
                <a:path w="9" h="18">
                  <a:moveTo>
                    <a:pt x="0" y="0"/>
                  </a:moveTo>
                  <a:lnTo>
                    <a:pt x="9" y="0"/>
                  </a:lnTo>
                  <a:lnTo>
                    <a:pt x="9" y="9"/>
                  </a:lnTo>
                  <a:lnTo>
                    <a:pt x="9"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 name="Line 30"/>
            <p:cNvSpPr>
              <a:spLocks noChangeShapeType="1"/>
            </p:cNvSpPr>
            <p:nvPr/>
          </p:nvSpPr>
          <p:spPr bwMode="auto">
            <a:xfrm>
              <a:off x="5049" y="1763"/>
              <a:ext cx="1" cy="19"/>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 name="Freeform 31"/>
            <p:cNvSpPr>
              <a:spLocks/>
            </p:cNvSpPr>
            <p:nvPr/>
          </p:nvSpPr>
          <p:spPr bwMode="auto">
            <a:xfrm>
              <a:off x="5049" y="1763"/>
              <a:ext cx="7" cy="19"/>
            </a:xfrm>
            <a:custGeom>
              <a:avLst/>
              <a:gdLst>
                <a:gd name="T0" fmla="*/ 0 w 9"/>
                <a:gd name="T1" fmla="*/ 245 h 18"/>
                <a:gd name="T2" fmla="*/ 2 w 9"/>
                <a:gd name="T3" fmla="*/ 151 h 18"/>
                <a:gd name="T4" fmla="*/ 2 w 9"/>
                <a:gd name="T5" fmla="*/ 0 h 18"/>
                <a:gd name="T6" fmla="*/ 0 60000 65536"/>
                <a:gd name="T7" fmla="*/ 0 60000 65536"/>
                <a:gd name="T8" fmla="*/ 0 60000 65536"/>
                <a:gd name="T9" fmla="*/ 0 w 9"/>
                <a:gd name="T10" fmla="*/ 0 h 18"/>
                <a:gd name="T11" fmla="*/ 9 w 9"/>
                <a:gd name="T12" fmla="*/ 18 h 18"/>
              </a:gdLst>
              <a:ahLst/>
              <a:cxnLst>
                <a:cxn ang="T6">
                  <a:pos x="T0" y="T1"/>
                </a:cxn>
                <a:cxn ang="T7">
                  <a:pos x="T2" y="T3"/>
                </a:cxn>
                <a:cxn ang="T8">
                  <a:pos x="T4" y="T5"/>
                </a:cxn>
              </a:cxnLst>
              <a:rect l="T9" t="T10" r="T11" b="T12"/>
              <a:pathLst>
                <a:path w="9" h="18">
                  <a:moveTo>
                    <a:pt x="0" y="18"/>
                  </a:moveTo>
                  <a:lnTo>
                    <a:pt x="9" y="9"/>
                  </a:lnTo>
                  <a:lnTo>
                    <a:pt x="9"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3" name="Freeform 32"/>
            <p:cNvSpPr>
              <a:spLocks/>
            </p:cNvSpPr>
            <p:nvPr/>
          </p:nvSpPr>
          <p:spPr bwMode="auto">
            <a:xfrm>
              <a:off x="5056" y="1736"/>
              <a:ext cx="8" cy="9"/>
            </a:xfrm>
            <a:custGeom>
              <a:avLst/>
              <a:gdLst>
                <a:gd name="T0" fmla="*/ 0 w 9"/>
                <a:gd name="T1" fmla="*/ 9 h 9"/>
                <a:gd name="T2" fmla="*/ 0 w 9"/>
                <a:gd name="T3" fmla="*/ 0 h 9"/>
                <a:gd name="T4" fmla="*/ 4 w 9"/>
                <a:gd name="T5" fmla="*/ 9 h 9"/>
                <a:gd name="T6" fmla="*/ 0 60000 65536"/>
                <a:gd name="T7" fmla="*/ 0 60000 65536"/>
                <a:gd name="T8" fmla="*/ 0 60000 65536"/>
                <a:gd name="T9" fmla="*/ 0 w 9"/>
                <a:gd name="T10" fmla="*/ 0 h 9"/>
                <a:gd name="T11" fmla="*/ 9 w 9"/>
                <a:gd name="T12" fmla="*/ 9 h 9"/>
              </a:gdLst>
              <a:ahLst/>
              <a:cxnLst>
                <a:cxn ang="T6">
                  <a:pos x="T0" y="T1"/>
                </a:cxn>
                <a:cxn ang="T7">
                  <a:pos x="T2" y="T3"/>
                </a:cxn>
                <a:cxn ang="T8">
                  <a:pos x="T4" y="T5"/>
                </a:cxn>
              </a:cxnLst>
              <a:rect l="T9" t="T10" r="T11" b="T12"/>
              <a:pathLst>
                <a:path w="9" h="9">
                  <a:moveTo>
                    <a:pt x="0" y="9"/>
                  </a:moveTo>
                  <a:lnTo>
                    <a:pt x="0" y="0"/>
                  </a:lnTo>
                  <a:lnTo>
                    <a:pt x="9" y="9"/>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4" name="Freeform 33"/>
            <p:cNvSpPr>
              <a:spLocks/>
            </p:cNvSpPr>
            <p:nvPr/>
          </p:nvSpPr>
          <p:spPr bwMode="auto">
            <a:xfrm>
              <a:off x="4715" y="1718"/>
              <a:ext cx="185" cy="355"/>
            </a:xfrm>
            <a:custGeom>
              <a:avLst/>
              <a:gdLst>
                <a:gd name="T0" fmla="*/ 3 w 222"/>
                <a:gd name="T1" fmla="*/ 1185 h 346"/>
                <a:gd name="T2" fmla="*/ 3 w 222"/>
                <a:gd name="T3" fmla="*/ 1216 h 346"/>
                <a:gd name="T4" fmla="*/ 0 w 222"/>
                <a:gd name="T5" fmla="*/ 1155 h 346"/>
                <a:gd name="T6" fmla="*/ 3 w 222"/>
                <a:gd name="T7" fmla="*/ 1123 h 346"/>
                <a:gd name="T8" fmla="*/ 3 w 222"/>
                <a:gd name="T9" fmla="*/ 1089 h 346"/>
                <a:gd name="T10" fmla="*/ 3 w 222"/>
                <a:gd name="T11" fmla="*/ 1061 h 346"/>
                <a:gd name="T12" fmla="*/ 3 w 222"/>
                <a:gd name="T13" fmla="*/ 1000 h 346"/>
                <a:gd name="T14" fmla="*/ 3 w 222"/>
                <a:gd name="T15" fmla="*/ 933 h 346"/>
                <a:gd name="T16" fmla="*/ 3 w 222"/>
                <a:gd name="T17" fmla="*/ 933 h 346"/>
                <a:gd name="T18" fmla="*/ 3 w 222"/>
                <a:gd name="T19" fmla="*/ 876 h 346"/>
                <a:gd name="T20" fmla="*/ 3 w 222"/>
                <a:gd name="T21" fmla="*/ 933 h 346"/>
                <a:gd name="T22" fmla="*/ 3 w 222"/>
                <a:gd name="T23" fmla="*/ 838 h 346"/>
                <a:gd name="T24" fmla="*/ 3 w 222"/>
                <a:gd name="T25" fmla="*/ 814 h 346"/>
                <a:gd name="T26" fmla="*/ 3 w 222"/>
                <a:gd name="T27" fmla="*/ 753 h 346"/>
                <a:gd name="T28" fmla="*/ 3 w 222"/>
                <a:gd name="T29" fmla="*/ 682 h 346"/>
                <a:gd name="T30" fmla="*/ 3 w 222"/>
                <a:gd name="T31" fmla="*/ 780 h 346"/>
                <a:gd name="T32" fmla="*/ 3 w 222"/>
                <a:gd name="T33" fmla="*/ 717 h 346"/>
                <a:gd name="T34" fmla="*/ 3 w 222"/>
                <a:gd name="T35" fmla="*/ 682 h 346"/>
                <a:gd name="T36" fmla="*/ 3 w 222"/>
                <a:gd name="T37" fmla="*/ 626 h 346"/>
                <a:gd name="T38" fmla="*/ 3 w 222"/>
                <a:gd name="T39" fmla="*/ 558 h 346"/>
                <a:gd name="T40" fmla="*/ 3 w 222"/>
                <a:gd name="T41" fmla="*/ 528 h 346"/>
                <a:gd name="T42" fmla="*/ 3 w 222"/>
                <a:gd name="T43" fmla="*/ 626 h 346"/>
                <a:gd name="T44" fmla="*/ 3 w 222"/>
                <a:gd name="T45" fmla="*/ 558 h 346"/>
                <a:gd name="T46" fmla="*/ 3 w 222"/>
                <a:gd name="T47" fmla="*/ 528 h 346"/>
                <a:gd name="T48" fmla="*/ 3 w 222"/>
                <a:gd name="T49" fmla="*/ 467 h 346"/>
                <a:gd name="T50" fmla="*/ 3 w 222"/>
                <a:gd name="T51" fmla="*/ 400 h 346"/>
                <a:gd name="T52" fmla="*/ 3 w 222"/>
                <a:gd name="T53" fmla="*/ 467 h 346"/>
                <a:gd name="T54" fmla="*/ 3 w 222"/>
                <a:gd name="T55" fmla="*/ 305 h 346"/>
                <a:gd name="T56" fmla="*/ 3 w 222"/>
                <a:gd name="T57" fmla="*/ 275 h 346"/>
                <a:gd name="T58" fmla="*/ 3 w 222"/>
                <a:gd name="T59" fmla="*/ 218 h 346"/>
                <a:gd name="T60" fmla="*/ 3 w 222"/>
                <a:gd name="T61" fmla="*/ 182 h 346"/>
                <a:gd name="T62" fmla="*/ 3 w 222"/>
                <a:gd name="T63" fmla="*/ 145 h 346"/>
                <a:gd name="T64" fmla="*/ 3 w 222"/>
                <a:gd name="T65" fmla="*/ 116 h 346"/>
                <a:gd name="T66" fmla="*/ 3 w 222"/>
                <a:gd name="T67" fmla="*/ 92 h 346"/>
                <a:gd name="T68" fmla="*/ 3 w 222"/>
                <a:gd name="T69" fmla="*/ 17 h 346"/>
                <a:gd name="T70" fmla="*/ 3 w 222"/>
                <a:gd name="T71" fmla="*/ 0 h 346"/>
                <a:gd name="T72" fmla="*/ 3 w 222"/>
                <a:gd name="T73" fmla="*/ 17 h 346"/>
                <a:gd name="T74" fmla="*/ 3 w 222"/>
                <a:gd name="T75" fmla="*/ 17 h 346"/>
                <a:gd name="T76" fmla="*/ 3 w 222"/>
                <a:gd name="T77" fmla="*/ 116 h 346"/>
                <a:gd name="T78" fmla="*/ 3 w 222"/>
                <a:gd name="T79" fmla="*/ 182 h 346"/>
                <a:gd name="T80" fmla="*/ 3 w 222"/>
                <a:gd name="T81" fmla="*/ 343 h 346"/>
                <a:gd name="T82" fmla="*/ 3 w 222"/>
                <a:gd name="T83" fmla="*/ 343 h 346"/>
                <a:gd name="T84" fmla="*/ 3 w 222"/>
                <a:gd name="T85" fmla="*/ 400 h 346"/>
                <a:gd name="T86" fmla="*/ 3 w 222"/>
                <a:gd name="T87" fmla="*/ 432 h 346"/>
                <a:gd name="T88" fmla="*/ 3 w 222"/>
                <a:gd name="T89" fmla="*/ 528 h 346"/>
                <a:gd name="T90" fmla="*/ 3 w 222"/>
                <a:gd name="T91" fmla="*/ 501 h 346"/>
                <a:gd name="T92" fmla="*/ 3 w 222"/>
                <a:gd name="T93" fmla="*/ 558 h 346"/>
                <a:gd name="T94" fmla="*/ 3 w 222"/>
                <a:gd name="T95" fmla="*/ 717 h 346"/>
                <a:gd name="T96" fmla="*/ 3 w 222"/>
                <a:gd name="T97" fmla="*/ 682 h 346"/>
                <a:gd name="T98" fmla="*/ 3 w 222"/>
                <a:gd name="T99" fmla="*/ 717 h 346"/>
                <a:gd name="T100" fmla="*/ 3 w 222"/>
                <a:gd name="T101" fmla="*/ 876 h 346"/>
                <a:gd name="T102" fmla="*/ 3 w 222"/>
                <a:gd name="T103" fmla="*/ 904 h 346"/>
                <a:gd name="T104" fmla="*/ 3 w 222"/>
                <a:gd name="T105" fmla="*/ 904 h 346"/>
                <a:gd name="T106" fmla="*/ 3 w 222"/>
                <a:gd name="T107" fmla="*/ 971 h 346"/>
                <a:gd name="T108" fmla="*/ 3 w 222"/>
                <a:gd name="T109" fmla="*/ 1061 h 346"/>
                <a:gd name="T110" fmla="*/ 3 w 222"/>
                <a:gd name="T111" fmla="*/ 1029 h 346"/>
                <a:gd name="T112" fmla="*/ 3 w 222"/>
                <a:gd name="T113" fmla="*/ 1089 h 346"/>
                <a:gd name="T114" fmla="*/ 3 w 222"/>
                <a:gd name="T115" fmla="*/ 1216 h 346"/>
                <a:gd name="T116" fmla="*/ 3 w 222"/>
                <a:gd name="T117" fmla="*/ 1185 h 346"/>
                <a:gd name="T118" fmla="*/ 3 w 222"/>
                <a:gd name="T119" fmla="*/ 1123 h 34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222"/>
                <a:gd name="T181" fmla="*/ 0 h 346"/>
                <a:gd name="T182" fmla="*/ 222 w 222"/>
                <a:gd name="T183" fmla="*/ 346 h 34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222" h="346">
                  <a:moveTo>
                    <a:pt x="89" y="328"/>
                  </a:moveTo>
                  <a:lnTo>
                    <a:pt x="80" y="328"/>
                  </a:lnTo>
                  <a:lnTo>
                    <a:pt x="62" y="337"/>
                  </a:lnTo>
                  <a:lnTo>
                    <a:pt x="44" y="337"/>
                  </a:lnTo>
                  <a:lnTo>
                    <a:pt x="36" y="337"/>
                  </a:lnTo>
                  <a:lnTo>
                    <a:pt x="27" y="337"/>
                  </a:lnTo>
                  <a:lnTo>
                    <a:pt x="9" y="346"/>
                  </a:lnTo>
                  <a:lnTo>
                    <a:pt x="0" y="346"/>
                  </a:lnTo>
                  <a:lnTo>
                    <a:pt x="0" y="337"/>
                  </a:lnTo>
                  <a:lnTo>
                    <a:pt x="0" y="328"/>
                  </a:lnTo>
                  <a:lnTo>
                    <a:pt x="0" y="319"/>
                  </a:lnTo>
                  <a:lnTo>
                    <a:pt x="9" y="319"/>
                  </a:lnTo>
                  <a:lnTo>
                    <a:pt x="18" y="319"/>
                  </a:lnTo>
                  <a:lnTo>
                    <a:pt x="27" y="319"/>
                  </a:lnTo>
                  <a:lnTo>
                    <a:pt x="36" y="310"/>
                  </a:lnTo>
                  <a:lnTo>
                    <a:pt x="44" y="310"/>
                  </a:lnTo>
                  <a:lnTo>
                    <a:pt x="53" y="310"/>
                  </a:lnTo>
                  <a:lnTo>
                    <a:pt x="62" y="310"/>
                  </a:lnTo>
                  <a:lnTo>
                    <a:pt x="80" y="302"/>
                  </a:lnTo>
                  <a:lnTo>
                    <a:pt x="62" y="302"/>
                  </a:lnTo>
                  <a:lnTo>
                    <a:pt x="53" y="302"/>
                  </a:lnTo>
                  <a:lnTo>
                    <a:pt x="44" y="293"/>
                  </a:lnTo>
                  <a:lnTo>
                    <a:pt x="53" y="293"/>
                  </a:lnTo>
                  <a:lnTo>
                    <a:pt x="53" y="284"/>
                  </a:lnTo>
                  <a:lnTo>
                    <a:pt x="71" y="284"/>
                  </a:lnTo>
                  <a:lnTo>
                    <a:pt x="89" y="275"/>
                  </a:lnTo>
                  <a:lnTo>
                    <a:pt x="98" y="275"/>
                  </a:lnTo>
                  <a:lnTo>
                    <a:pt x="98" y="266"/>
                  </a:lnTo>
                  <a:lnTo>
                    <a:pt x="107" y="257"/>
                  </a:lnTo>
                  <a:lnTo>
                    <a:pt x="115" y="257"/>
                  </a:lnTo>
                  <a:lnTo>
                    <a:pt x="124" y="266"/>
                  </a:lnTo>
                  <a:lnTo>
                    <a:pt x="133" y="257"/>
                  </a:lnTo>
                  <a:lnTo>
                    <a:pt x="142" y="248"/>
                  </a:lnTo>
                  <a:lnTo>
                    <a:pt x="142" y="239"/>
                  </a:lnTo>
                  <a:lnTo>
                    <a:pt x="124" y="248"/>
                  </a:lnTo>
                  <a:lnTo>
                    <a:pt x="115" y="248"/>
                  </a:lnTo>
                  <a:lnTo>
                    <a:pt x="107" y="257"/>
                  </a:lnTo>
                  <a:lnTo>
                    <a:pt x="98" y="257"/>
                  </a:lnTo>
                  <a:lnTo>
                    <a:pt x="98" y="266"/>
                  </a:lnTo>
                  <a:lnTo>
                    <a:pt x="98" y="257"/>
                  </a:lnTo>
                  <a:lnTo>
                    <a:pt x="89" y="257"/>
                  </a:lnTo>
                  <a:lnTo>
                    <a:pt x="89" y="248"/>
                  </a:lnTo>
                  <a:lnTo>
                    <a:pt x="89" y="239"/>
                  </a:lnTo>
                  <a:lnTo>
                    <a:pt x="98" y="239"/>
                  </a:lnTo>
                  <a:lnTo>
                    <a:pt x="115" y="239"/>
                  </a:lnTo>
                  <a:lnTo>
                    <a:pt x="115" y="231"/>
                  </a:lnTo>
                  <a:lnTo>
                    <a:pt x="124" y="222"/>
                  </a:lnTo>
                  <a:lnTo>
                    <a:pt x="142" y="213"/>
                  </a:lnTo>
                  <a:lnTo>
                    <a:pt x="151" y="213"/>
                  </a:lnTo>
                  <a:lnTo>
                    <a:pt x="151" y="204"/>
                  </a:lnTo>
                  <a:lnTo>
                    <a:pt x="151" y="195"/>
                  </a:lnTo>
                  <a:lnTo>
                    <a:pt x="115" y="204"/>
                  </a:lnTo>
                  <a:lnTo>
                    <a:pt x="107" y="213"/>
                  </a:lnTo>
                  <a:lnTo>
                    <a:pt x="107" y="222"/>
                  </a:lnTo>
                  <a:lnTo>
                    <a:pt x="98" y="222"/>
                  </a:lnTo>
                  <a:lnTo>
                    <a:pt x="98" y="204"/>
                  </a:lnTo>
                  <a:lnTo>
                    <a:pt x="98" y="195"/>
                  </a:lnTo>
                  <a:lnTo>
                    <a:pt x="107" y="195"/>
                  </a:lnTo>
                  <a:lnTo>
                    <a:pt x="115" y="195"/>
                  </a:lnTo>
                  <a:lnTo>
                    <a:pt x="124" y="186"/>
                  </a:lnTo>
                  <a:lnTo>
                    <a:pt x="124" y="177"/>
                  </a:lnTo>
                  <a:lnTo>
                    <a:pt x="133" y="177"/>
                  </a:lnTo>
                  <a:lnTo>
                    <a:pt x="133" y="168"/>
                  </a:lnTo>
                  <a:lnTo>
                    <a:pt x="142" y="168"/>
                  </a:lnTo>
                  <a:lnTo>
                    <a:pt x="151" y="168"/>
                  </a:lnTo>
                  <a:lnTo>
                    <a:pt x="151" y="160"/>
                  </a:lnTo>
                  <a:lnTo>
                    <a:pt x="142" y="160"/>
                  </a:lnTo>
                  <a:lnTo>
                    <a:pt x="142" y="151"/>
                  </a:lnTo>
                  <a:lnTo>
                    <a:pt x="142" y="142"/>
                  </a:lnTo>
                  <a:lnTo>
                    <a:pt x="133" y="151"/>
                  </a:lnTo>
                  <a:lnTo>
                    <a:pt x="115" y="160"/>
                  </a:lnTo>
                  <a:lnTo>
                    <a:pt x="107" y="168"/>
                  </a:lnTo>
                  <a:lnTo>
                    <a:pt x="98" y="177"/>
                  </a:lnTo>
                  <a:lnTo>
                    <a:pt x="89" y="177"/>
                  </a:lnTo>
                  <a:lnTo>
                    <a:pt x="89" y="160"/>
                  </a:lnTo>
                  <a:lnTo>
                    <a:pt x="98" y="151"/>
                  </a:lnTo>
                  <a:lnTo>
                    <a:pt x="107" y="151"/>
                  </a:lnTo>
                  <a:lnTo>
                    <a:pt x="115" y="142"/>
                  </a:lnTo>
                  <a:lnTo>
                    <a:pt x="115" y="133"/>
                  </a:lnTo>
                  <a:lnTo>
                    <a:pt x="124" y="124"/>
                  </a:lnTo>
                  <a:lnTo>
                    <a:pt x="133" y="124"/>
                  </a:lnTo>
                  <a:lnTo>
                    <a:pt x="133" y="115"/>
                  </a:lnTo>
                  <a:lnTo>
                    <a:pt x="124" y="115"/>
                  </a:lnTo>
                  <a:lnTo>
                    <a:pt x="107" y="124"/>
                  </a:lnTo>
                  <a:lnTo>
                    <a:pt x="80" y="133"/>
                  </a:lnTo>
                  <a:lnTo>
                    <a:pt x="80" y="115"/>
                  </a:lnTo>
                  <a:lnTo>
                    <a:pt x="80" y="106"/>
                  </a:lnTo>
                  <a:lnTo>
                    <a:pt x="89" y="97"/>
                  </a:lnTo>
                  <a:lnTo>
                    <a:pt x="107" y="88"/>
                  </a:lnTo>
                  <a:lnTo>
                    <a:pt x="107" y="80"/>
                  </a:lnTo>
                  <a:lnTo>
                    <a:pt x="115" y="80"/>
                  </a:lnTo>
                  <a:lnTo>
                    <a:pt x="124" y="80"/>
                  </a:lnTo>
                  <a:lnTo>
                    <a:pt x="133" y="80"/>
                  </a:lnTo>
                  <a:lnTo>
                    <a:pt x="151" y="71"/>
                  </a:lnTo>
                  <a:lnTo>
                    <a:pt x="151" y="62"/>
                  </a:lnTo>
                  <a:lnTo>
                    <a:pt x="151" y="53"/>
                  </a:lnTo>
                  <a:lnTo>
                    <a:pt x="133" y="53"/>
                  </a:lnTo>
                  <a:lnTo>
                    <a:pt x="115" y="53"/>
                  </a:lnTo>
                  <a:lnTo>
                    <a:pt x="107" y="62"/>
                  </a:lnTo>
                  <a:lnTo>
                    <a:pt x="98" y="53"/>
                  </a:lnTo>
                  <a:lnTo>
                    <a:pt x="98" y="44"/>
                  </a:lnTo>
                  <a:lnTo>
                    <a:pt x="107" y="44"/>
                  </a:lnTo>
                  <a:lnTo>
                    <a:pt x="115" y="35"/>
                  </a:lnTo>
                  <a:lnTo>
                    <a:pt x="133" y="35"/>
                  </a:lnTo>
                  <a:lnTo>
                    <a:pt x="142" y="35"/>
                  </a:lnTo>
                  <a:lnTo>
                    <a:pt x="142" y="26"/>
                  </a:lnTo>
                  <a:lnTo>
                    <a:pt x="142" y="17"/>
                  </a:lnTo>
                  <a:lnTo>
                    <a:pt x="160" y="17"/>
                  </a:lnTo>
                  <a:lnTo>
                    <a:pt x="160" y="9"/>
                  </a:lnTo>
                  <a:lnTo>
                    <a:pt x="169" y="9"/>
                  </a:lnTo>
                  <a:lnTo>
                    <a:pt x="169" y="17"/>
                  </a:lnTo>
                  <a:lnTo>
                    <a:pt x="195" y="0"/>
                  </a:lnTo>
                  <a:lnTo>
                    <a:pt x="204" y="0"/>
                  </a:lnTo>
                  <a:lnTo>
                    <a:pt x="204" y="9"/>
                  </a:lnTo>
                  <a:lnTo>
                    <a:pt x="204" y="17"/>
                  </a:lnTo>
                  <a:lnTo>
                    <a:pt x="213" y="17"/>
                  </a:lnTo>
                  <a:lnTo>
                    <a:pt x="222" y="17"/>
                  </a:lnTo>
                  <a:lnTo>
                    <a:pt x="222" y="26"/>
                  </a:lnTo>
                  <a:lnTo>
                    <a:pt x="213" y="35"/>
                  </a:lnTo>
                  <a:lnTo>
                    <a:pt x="204" y="44"/>
                  </a:lnTo>
                  <a:lnTo>
                    <a:pt x="204" y="53"/>
                  </a:lnTo>
                  <a:lnTo>
                    <a:pt x="213" y="53"/>
                  </a:lnTo>
                  <a:lnTo>
                    <a:pt x="213" y="62"/>
                  </a:lnTo>
                  <a:lnTo>
                    <a:pt x="213" y="80"/>
                  </a:lnTo>
                  <a:lnTo>
                    <a:pt x="222" y="88"/>
                  </a:lnTo>
                  <a:lnTo>
                    <a:pt x="222" y="97"/>
                  </a:lnTo>
                  <a:lnTo>
                    <a:pt x="213" y="97"/>
                  </a:lnTo>
                  <a:lnTo>
                    <a:pt x="204" y="97"/>
                  </a:lnTo>
                  <a:lnTo>
                    <a:pt x="195" y="97"/>
                  </a:lnTo>
                  <a:lnTo>
                    <a:pt x="195" y="106"/>
                  </a:lnTo>
                  <a:lnTo>
                    <a:pt x="204" y="106"/>
                  </a:lnTo>
                  <a:lnTo>
                    <a:pt x="204" y="115"/>
                  </a:lnTo>
                  <a:lnTo>
                    <a:pt x="213" y="115"/>
                  </a:lnTo>
                  <a:lnTo>
                    <a:pt x="222" y="115"/>
                  </a:lnTo>
                  <a:lnTo>
                    <a:pt x="222" y="124"/>
                  </a:lnTo>
                  <a:lnTo>
                    <a:pt x="222" y="133"/>
                  </a:lnTo>
                  <a:lnTo>
                    <a:pt x="222" y="142"/>
                  </a:lnTo>
                  <a:lnTo>
                    <a:pt x="222" y="151"/>
                  </a:lnTo>
                  <a:lnTo>
                    <a:pt x="213" y="151"/>
                  </a:lnTo>
                  <a:lnTo>
                    <a:pt x="195" y="142"/>
                  </a:lnTo>
                  <a:lnTo>
                    <a:pt x="195" y="151"/>
                  </a:lnTo>
                  <a:lnTo>
                    <a:pt x="204" y="151"/>
                  </a:lnTo>
                  <a:lnTo>
                    <a:pt x="204" y="160"/>
                  </a:lnTo>
                  <a:lnTo>
                    <a:pt x="213" y="160"/>
                  </a:lnTo>
                  <a:lnTo>
                    <a:pt x="222" y="168"/>
                  </a:lnTo>
                  <a:lnTo>
                    <a:pt x="222" y="186"/>
                  </a:lnTo>
                  <a:lnTo>
                    <a:pt x="222" y="204"/>
                  </a:lnTo>
                  <a:lnTo>
                    <a:pt x="213" y="204"/>
                  </a:lnTo>
                  <a:lnTo>
                    <a:pt x="204" y="195"/>
                  </a:lnTo>
                  <a:lnTo>
                    <a:pt x="195" y="195"/>
                  </a:lnTo>
                  <a:lnTo>
                    <a:pt x="187" y="195"/>
                  </a:lnTo>
                  <a:lnTo>
                    <a:pt x="195" y="204"/>
                  </a:lnTo>
                  <a:lnTo>
                    <a:pt x="204" y="213"/>
                  </a:lnTo>
                  <a:lnTo>
                    <a:pt x="213" y="222"/>
                  </a:lnTo>
                  <a:lnTo>
                    <a:pt x="213" y="231"/>
                  </a:lnTo>
                  <a:lnTo>
                    <a:pt x="213" y="248"/>
                  </a:lnTo>
                  <a:lnTo>
                    <a:pt x="204" y="257"/>
                  </a:lnTo>
                  <a:lnTo>
                    <a:pt x="195" y="248"/>
                  </a:lnTo>
                  <a:lnTo>
                    <a:pt x="187" y="239"/>
                  </a:lnTo>
                  <a:lnTo>
                    <a:pt x="178" y="239"/>
                  </a:lnTo>
                  <a:lnTo>
                    <a:pt x="187" y="257"/>
                  </a:lnTo>
                  <a:lnTo>
                    <a:pt x="195" y="266"/>
                  </a:lnTo>
                  <a:lnTo>
                    <a:pt x="204" y="275"/>
                  </a:lnTo>
                  <a:lnTo>
                    <a:pt x="195" y="284"/>
                  </a:lnTo>
                  <a:lnTo>
                    <a:pt x="195" y="293"/>
                  </a:lnTo>
                  <a:lnTo>
                    <a:pt x="187" y="302"/>
                  </a:lnTo>
                  <a:lnTo>
                    <a:pt x="178" y="293"/>
                  </a:lnTo>
                  <a:lnTo>
                    <a:pt x="169" y="293"/>
                  </a:lnTo>
                  <a:lnTo>
                    <a:pt x="169" y="310"/>
                  </a:lnTo>
                  <a:lnTo>
                    <a:pt x="178" y="310"/>
                  </a:lnTo>
                  <a:lnTo>
                    <a:pt x="178" y="319"/>
                  </a:lnTo>
                  <a:lnTo>
                    <a:pt x="178" y="328"/>
                  </a:lnTo>
                  <a:lnTo>
                    <a:pt x="169" y="346"/>
                  </a:lnTo>
                  <a:lnTo>
                    <a:pt x="160" y="346"/>
                  </a:lnTo>
                  <a:lnTo>
                    <a:pt x="160" y="337"/>
                  </a:lnTo>
                  <a:lnTo>
                    <a:pt x="151" y="337"/>
                  </a:lnTo>
                  <a:lnTo>
                    <a:pt x="133" y="337"/>
                  </a:lnTo>
                  <a:lnTo>
                    <a:pt x="124" y="337"/>
                  </a:lnTo>
                  <a:lnTo>
                    <a:pt x="124" y="328"/>
                  </a:lnTo>
                  <a:lnTo>
                    <a:pt x="115" y="328"/>
                  </a:lnTo>
                  <a:lnTo>
                    <a:pt x="107" y="319"/>
                  </a:lnTo>
                  <a:lnTo>
                    <a:pt x="98" y="319"/>
                  </a:lnTo>
                  <a:lnTo>
                    <a:pt x="89" y="319"/>
                  </a:lnTo>
                  <a:lnTo>
                    <a:pt x="89" y="328"/>
                  </a:lnTo>
                  <a:close/>
                </a:path>
              </a:pathLst>
            </a:custGeom>
            <a:solidFill>
              <a:srgbClr val="F2E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5" name="Freeform 34"/>
            <p:cNvSpPr>
              <a:spLocks/>
            </p:cNvSpPr>
            <p:nvPr/>
          </p:nvSpPr>
          <p:spPr bwMode="auto">
            <a:xfrm>
              <a:off x="4715" y="1718"/>
              <a:ext cx="185" cy="355"/>
            </a:xfrm>
            <a:custGeom>
              <a:avLst/>
              <a:gdLst>
                <a:gd name="T0" fmla="*/ 3 w 222"/>
                <a:gd name="T1" fmla="*/ 1185 h 346"/>
                <a:gd name="T2" fmla="*/ 3 w 222"/>
                <a:gd name="T3" fmla="*/ 1216 h 346"/>
                <a:gd name="T4" fmla="*/ 0 w 222"/>
                <a:gd name="T5" fmla="*/ 1155 h 346"/>
                <a:gd name="T6" fmla="*/ 3 w 222"/>
                <a:gd name="T7" fmla="*/ 1123 h 346"/>
                <a:gd name="T8" fmla="*/ 3 w 222"/>
                <a:gd name="T9" fmla="*/ 1089 h 346"/>
                <a:gd name="T10" fmla="*/ 3 w 222"/>
                <a:gd name="T11" fmla="*/ 1061 h 346"/>
                <a:gd name="T12" fmla="*/ 3 w 222"/>
                <a:gd name="T13" fmla="*/ 1000 h 346"/>
                <a:gd name="T14" fmla="*/ 3 w 222"/>
                <a:gd name="T15" fmla="*/ 933 h 346"/>
                <a:gd name="T16" fmla="*/ 3 w 222"/>
                <a:gd name="T17" fmla="*/ 933 h 346"/>
                <a:gd name="T18" fmla="*/ 3 w 222"/>
                <a:gd name="T19" fmla="*/ 876 h 346"/>
                <a:gd name="T20" fmla="*/ 3 w 222"/>
                <a:gd name="T21" fmla="*/ 933 h 346"/>
                <a:gd name="T22" fmla="*/ 3 w 222"/>
                <a:gd name="T23" fmla="*/ 838 h 346"/>
                <a:gd name="T24" fmla="*/ 3 w 222"/>
                <a:gd name="T25" fmla="*/ 814 h 346"/>
                <a:gd name="T26" fmla="*/ 3 w 222"/>
                <a:gd name="T27" fmla="*/ 753 h 346"/>
                <a:gd name="T28" fmla="*/ 3 w 222"/>
                <a:gd name="T29" fmla="*/ 682 h 346"/>
                <a:gd name="T30" fmla="*/ 3 w 222"/>
                <a:gd name="T31" fmla="*/ 780 h 346"/>
                <a:gd name="T32" fmla="*/ 3 w 222"/>
                <a:gd name="T33" fmla="*/ 717 h 346"/>
                <a:gd name="T34" fmla="*/ 3 w 222"/>
                <a:gd name="T35" fmla="*/ 682 h 346"/>
                <a:gd name="T36" fmla="*/ 3 w 222"/>
                <a:gd name="T37" fmla="*/ 626 h 346"/>
                <a:gd name="T38" fmla="*/ 3 w 222"/>
                <a:gd name="T39" fmla="*/ 558 h 346"/>
                <a:gd name="T40" fmla="*/ 3 w 222"/>
                <a:gd name="T41" fmla="*/ 528 h 346"/>
                <a:gd name="T42" fmla="*/ 3 w 222"/>
                <a:gd name="T43" fmla="*/ 626 h 346"/>
                <a:gd name="T44" fmla="*/ 3 w 222"/>
                <a:gd name="T45" fmla="*/ 558 h 346"/>
                <a:gd name="T46" fmla="*/ 3 w 222"/>
                <a:gd name="T47" fmla="*/ 528 h 346"/>
                <a:gd name="T48" fmla="*/ 3 w 222"/>
                <a:gd name="T49" fmla="*/ 467 h 346"/>
                <a:gd name="T50" fmla="*/ 3 w 222"/>
                <a:gd name="T51" fmla="*/ 400 h 346"/>
                <a:gd name="T52" fmla="*/ 3 w 222"/>
                <a:gd name="T53" fmla="*/ 467 h 346"/>
                <a:gd name="T54" fmla="*/ 3 w 222"/>
                <a:gd name="T55" fmla="*/ 305 h 346"/>
                <a:gd name="T56" fmla="*/ 3 w 222"/>
                <a:gd name="T57" fmla="*/ 275 h 346"/>
                <a:gd name="T58" fmla="*/ 3 w 222"/>
                <a:gd name="T59" fmla="*/ 218 h 346"/>
                <a:gd name="T60" fmla="*/ 3 w 222"/>
                <a:gd name="T61" fmla="*/ 182 h 346"/>
                <a:gd name="T62" fmla="*/ 3 w 222"/>
                <a:gd name="T63" fmla="*/ 145 h 346"/>
                <a:gd name="T64" fmla="*/ 3 w 222"/>
                <a:gd name="T65" fmla="*/ 116 h 346"/>
                <a:gd name="T66" fmla="*/ 3 w 222"/>
                <a:gd name="T67" fmla="*/ 92 h 346"/>
                <a:gd name="T68" fmla="*/ 3 w 222"/>
                <a:gd name="T69" fmla="*/ 17 h 346"/>
                <a:gd name="T70" fmla="*/ 3 w 222"/>
                <a:gd name="T71" fmla="*/ 0 h 346"/>
                <a:gd name="T72" fmla="*/ 3 w 222"/>
                <a:gd name="T73" fmla="*/ 17 h 346"/>
                <a:gd name="T74" fmla="*/ 3 w 222"/>
                <a:gd name="T75" fmla="*/ 17 h 346"/>
                <a:gd name="T76" fmla="*/ 3 w 222"/>
                <a:gd name="T77" fmla="*/ 116 h 346"/>
                <a:gd name="T78" fmla="*/ 3 w 222"/>
                <a:gd name="T79" fmla="*/ 182 h 346"/>
                <a:gd name="T80" fmla="*/ 3 w 222"/>
                <a:gd name="T81" fmla="*/ 343 h 346"/>
                <a:gd name="T82" fmla="*/ 3 w 222"/>
                <a:gd name="T83" fmla="*/ 343 h 346"/>
                <a:gd name="T84" fmla="*/ 3 w 222"/>
                <a:gd name="T85" fmla="*/ 400 h 346"/>
                <a:gd name="T86" fmla="*/ 3 w 222"/>
                <a:gd name="T87" fmla="*/ 432 h 346"/>
                <a:gd name="T88" fmla="*/ 3 w 222"/>
                <a:gd name="T89" fmla="*/ 528 h 346"/>
                <a:gd name="T90" fmla="*/ 3 w 222"/>
                <a:gd name="T91" fmla="*/ 501 h 346"/>
                <a:gd name="T92" fmla="*/ 3 w 222"/>
                <a:gd name="T93" fmla="*/ 558 h 346"/>
                <a:gd name="T94" fmla="*/ 3 w 222"/>
                <a:gd name="T95" fmla="*/ 717 h 346"/>
                <a:gd name="T96" fmla="*/ 3 w 222"/>
                <a:gd name="T97" fmla="*/ 682 h 346"/>
                <a:gd name="T98" fmla="*/ 3 w 222"/>
                <a:gd name="T99" fmla="*/ 717 h 346"/>
                <a:gd name="T100" fmla="*/ 3 w 222"/>
                <a:gd name="T101" fmla="*/ 876 h 346"/>
                <a:gd name="T102" fmla="*/ 3 w 222"/>
                <a:gd name="T103" fmla="*/ 904 h 346"/>
                <a:gd name="T104" fmla="*/ 3 w 222"/>
                <a:gd name="T105" fmla="*/ 904 h 346"/>
                <a:gd name="T106" fmla="*/ 3 w 222"/>
                <a:gd name="T107" fmla="*/ 971 h 346"/>
                <a:gd name="T108" fmla="*/ 3 w 222"/>
                <a:gd name="T109" fmla="*/ 1061 h 346"/>
                <a:gd name="T110" fmla="*/ 3 w 222"/>
                <a:gd name="T111" fmla="*/ 1029 h 346"/>
                <a:gd name="T112" fmla="*/ 3 w 222"/>
                <a:gd name="T113" fmla="*/ 1089 h 346"/>
                <a:gd name="T114" fmla="*/ 3 w 222"/>
                <a:gd name="T115" fmla="*/ 1216 h 346"/>
                <a:gd name="T116" fmla="*/ 3 w 222"/>
                <a:gd name="T117" fmla="*/ 1185 h 346"/>
                <a:gd name="T118" fmla="*/ 3 w 222"/>
                <a:gd name="T119" fmla="*/ 1123 h 34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222"/>
                <a:gd name="T181" fmla="*/ 0 h 346"/>
                <a:gd name="T182" fmla="*/ 222 w 222"/>
                <a:gd name="T183" fmla="*/ 346 h 34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222" h="346">
                  <a:moveTo>
                    <a:pt x="89" y="328"/>
                  </a:moveTo>
                  <a:lnTo>
                    <a:pt x="80" y="328"/>
                  </a:lnTo>
                  <a:lnTo>
                    <a:pt x="62" y="337"/>
                  </a:lnTo>
                  <a:lnTo>
                    <a:pt x="44" y="337"/>
                  </a:lnTo>
                  <a:lnTo>
                    <a:pt x="36" y="337"/>
                  </a:lnTo>
                  <a:lnTo>
                    <a:pt x="27" y="337"/>
                  </a:lnTo>
                  <a:lnTo>
                    <a:pt x="9" y="346"/>
                  </a:lnTo>
                  <a:lnTo>
                    <a:pt x="0" y="346"/>
                  </a:lnTo>
                  <a:lnTo>
                    <a:pt x="0" y="337"/>
                  </a:lnTo>
                  <a:lnTo>
                    <a:pt x="0" y="328"/>
                  </a:lnTo>
                  <a:lnTo>
                    <a:pt x="0" y="319"/>
                  </a:lnTo>
                  <a:lnTo>
                    <a:pt x="9" y="319"/>
                  </a:lnTo>
                  <a:lnTo>
                    <a:pt x="18" y="319"/>
                  </a:lnTo>
                  <a:lnTo>
                    <a:pt x="27" y="319"/>
                  </a:lnTo>
                  <a:lnTo>
                    <a:pt x="36" y="310"/>
                  </a:lnTo>
                  <a:lnTo>
                    <a:pt x="44" y="310"/>
                  </a:lnTo>
                  <a:lnTo>
                    <a:pt x="53" y="310"/>
                  </a:lnTo>
                  <a:lnTo>
                    <a:pt x="62" y="310"/>
                  </a:lnTo>
                  <a:lnTo>
                    <a:pt x="80" y="302"/>
                  </a:lnTo>
                  <a:lnTo>
                    <a:pt x="62" y="302"/>
                  </a:lnTo>
                  <a:lnTo>
                    <a:pt x="53" y="302"/>
                  </a:lnTo>
                  <a:lnTo>
                    <a:pt x="44" y="293"/>
                  </a:lnTo>
                  <a:lnTo>
                    <a:pt x="53" y="293"/>
                  </a:lnTo>
                  <a:lnTo>
                    <a:pt x="53" y="284"/>
                  </a:lnTo>
                  <a:lnTo>
                    <a:pt x="71" y="284"/>
                  </a:lnTo>
                  <a:lnTo>
                    <a:pt x="89" y="275"/>
                  </a:lnTo>
                  <a:lnTo>
                    <a:pt x="98" y="275"/>
                  </a:lnTo>
                  <a:lnTo>
                    <a:pt x="98" y="266"/>
                  </a:lnTo>
                  <a:lnTo>
                    <a:pt x="107" y="257"/>
                  </a:lnTo>
                  <a:lnTo>
                    <a:pt x="115" y="257"/>
                  </a:lnTo>
                  <a:lnTo>
                    <a:pt x="124" y="266"/>
                  </a:lnTo>
                  <a:lnTo>
                    <a:pt x="133" y="257"/>
                  </a:lnTo>
                  <a:lnTo>
                    <a:pt x="142" y="248"/>
                  </a:lnTo>
                  <a:lnTo>
                    <a:pt x="142" y="239"/>
                  </a:lnTo>
                  <a:lnTo>
                    <a:pt x="124" y="248"/>
                  </a:lnTo>
                  <a:lnTo>
                    <a:pt x="115" y="248"/>
                  </a:lnTo>
                  <a:lnTo>
                    <a:pt x="107" y="257"/>
                  </a:lnTo>
                  <a:lnTo>
                    <a:pt x="98" y="257"/>
                  </a:lnTo>
                  <a:lnTo>
                    <a:pt x="98" y="266"/>
                  </a:lnTo>
                  <a:lnTo>
                    <a:pt x="98" y="257"/>
                  </a:lnTo>
                  <a:lnTo>
                    <a:pt x="89" y="257"/>
                  </a:lnTo>
                  <a:lnTo>
                    <a:pt x="89" y="248"/>
                  </a:lnTo>
                  <a:lnTo>
                    <a:pt x="89" y="239"/>
                  </a:lnTo>
                  <a:lnTo>
                    <a:pt x="98" y="239"/>
                  </a:lnTo>
                  <a:lnTo>
                    <a:pt x="115" y="239"/>
                  </a:lnTo>
                  <a:lnTo>
                    <a:pt x="115" y="231"/>
                  </a:lnTo>
                  <a:lnTo>
                    <a:pt x="124" y="222"/>
                  </a:lnTo>
                  <a:lnTo>
                    <a:pt x="142" y="213"/>
                  </a:lnTo>
                  <a:lnTo>
                    <a:pt x="151" y="213"/>
                  </a:lnTo>
                  <a:lnTo>
                    <a:pt x="151" y="204"/>
                  </a:lnTo>
                  <a:lnTo>
                    <a:pt x="151" y="195"/>
                  </a:lnTo>
                  <a:lnTo>
                    <a:pt x="115" y="204"/>
                  </a:lnTo>
                  <a:lnTo>
                    <a:pt x="107" y="213"/>
                  </a:lnTo>
                  <a:lnTo>
                    <a:pt x="107" y="222"/>
                  </a:lnTo>
                  <a:lnTo>
                    <a:pt x="98" y="222"/>
                  </a:lnTo>
                  <a:lnTo>
                    <a:pt x="98" y="204"/>
                  </a:lnTo>
                  <a:lnTo>
                    <a:pt x="98" y="195"/>
                  </a:lnTo>
                  <a:lnTo>
                    <a:pt x="107" y="195"/>
                  </a:lnTo>
                  <a:lnTo>
                    <a:pt x="115" y="195"/>
                  </a:lnTo>
                  <a:lnTo>
                    <a:pt x="124" y="186"/>
                  </a:lnTo>
                  <a:lnTo>
                    <a:pt x="124" y="177"/>
                  </a:lnTo>
                  <a:lnTo>
                    <a:pt x="133" y="177"/>
                  </a:lnTo>
                  <a:lnTo>
                    <a:pt x="133" y="168"/>
                  </a:lnTo>
                  <a:lnTo>
                    <a:pt x="142" y="168"/>
                  </a:lnTo>
                  <a:lnTo>
                    <a:pt x="151" y="168"/>
                  </a:lnTo>
                  <a:lnTo>
                    <a:pt x="151" y="160"/>
                  </a:lnTo>
                  <a:lnTo>
                    <a:pt x="142" y="160"/>
                  </a:lnTo>
                  <a:lnTo>
                    <a:pt x="142" y="151"/>
                  </a:lnTo>
                  <a:lnTo>
                    <a:pt x="142" y="142"/>
                  </a:lnTo>
                  <a:lnTo>
                    <a:pt x="133" y="151"/>
                  </a:lnTo>
                  <a:lnTo>
                    <a:pt x="115" y="160"/>
                  </a:lnTo>
                  <a:lnTo>
                    <a:pt x="107" y="168"/>
                  </a:lnTo>
                  <a:lnTo>
                    <a:pt x="98" y="177"/>
                  </a:lnTo>
                  <a:lnTo>
                    <a:pt x="89" y="177"/>
                  </a:lnTo>
                  <a:lnTo>
                    <a:pt x="89" y="160"/>
                  </a:lnTo>
                  <a:lnTo>
                    <a:pt x="98" y="151"/>
                  </a:lnTo>
                  <a:lnTo>
                    <a:pt x="107" y="151"/>
                  </a:lnTo>
                  <a:lnTo>
                    <a:pt x="115" y="142"/>
                  </a:lnTo>
                  <a:lnTo>
                    <a:pt x="115" y="133"/>
                  </a:lnTo>
                  <a:lnTo>
                    <a:pt x="124" y="124"/>
                  </a:lnTo>
                  <a:lnTo>
                    <a:pt x="133" y="124"/>
                  </a:lnTo>
                  <a:lnTo>
                    <a:pt x="133" y="115"/>
                  </a:lnTo>
                  <a:lnTo>
                    <a:pt x="124" y="115"/>
                  </a:lnTo>
                  <a:lnTo>
                    <a:pt x="107" y="124"/>
                  </a:lnTo>
                  <a:lnTo>
                    <a:pt x="80" y="133"/>
                  </a:lnTo>
                  <a:lnTo>
                    <a:pt x="80" y="115"/>
                  </a:lnTo>
                  <a:lnTo>
                    <a:pt x="80" y="106"/>
                  </a:lnTo>
                  <a:lnTo>
                    <a:pt x="89" y="97"/>
                  </a:lnTo>
                  <a:lnTo>
                    <a:pt x="107" y="88"/>
                  </a:lnTo>
                  <a:lnTo>
                    <a:pt x="107" y="80"/>
                  </a:lnTo>
                  <a:lnTo>
                    <a:pt x="115" y="80"/>
                  </a:lnTo>
                  <a:lnTo>
                    <a:pt x="124" y="80"/>
                  </a:lnTo>
                  <a:lnTo>
                    <a:pt x="133" y="80"/>
                  </a:lnTo>
                  <a:lnTo>
                    <a:pt x="151" y="71"/>
                  </a:lnTo>
                  <a:lnTo>
                    <a:pt x="151" y="62"/>
                  </a:lnTo>
                  <a:lnTo>
                    <a:pt x="151" y="53"/>
                  </a:lnTo>
                  <a:lnTo>
                    <a:pt x="133" y="53"/>
                  </a:lnTo>
                  <a:lnTo>
                    <a:pt x="115" y="53"/>
                  </a:lnTo>
                  <a:lnTo>
                    <a:pt x="107" y="62"/>
                  </a:lnTo>
                  <a:lnTo>
                    <a:pt x="98" y="53"/>
                  </a:lnTo>
                  <a:lnTo>
                    <a:pt x="98" y="44"/>
                  </a:lnTo>
                  <a:lnTo>
                    <a:pt x="107" y="44"/>
                  </a:lnTo>
                  <a:lnTo>
                    <a:pt x="115" y="35"/>
                  </a:lnTo>
                  <a:lnTo>
                    <a:pt x="133" y="35"/>
                  </a:lnTo>
                  <a:lnTo>
                    <a:pt x="142" y="35"/>
                  </a:lnTo>
                  <a:lnTo>
                    <a:pt x="142" y="26"/>
                  </a:lnTo>
                  <a:lnTo>
                    <a:pt x="142" y="17"/>
                  </a:lnTo>
                  <a:lnTo>
                    <a:pt x="160" y="17"/>
                  </a:lnTo>
                  <a:lnTo>
                    <a:pt x="160" y="9"/>
                  </a:lnTo>
                  <a:lnTo>
                    <a:pt x="169" y="9"/>
                  </a:lnTo>
                  <a:lnTo>
                    <a:pt x="169" y="17"/>
                  </a:lnTo>
                  <a:lnTo>
                    <a:pt x="195" y="0"/>
                  </a:lnTo>
                  <a:lnTo>
                    <a:pt x="204" y="0"/>
                  </a:lnTo>
                  <a:lnTo>
                    <a:pt x="204" y="9"/>
                  </a:lnTo>
                  <a:lnTo>
                    <a:pt x="204" y="17"/>
                  </a:lnTo>
                  <a:lnTo>
                    <a:pt x="213" y="17"/>
                  </a:lnTo>
                  <a:lnTo>
                    <a:pt x="222" y="17"/>
                  </a:lnTo>
                  <a:lnTo>
                    <a:pt x="222" y="26"/>
                  </a:lnTo>
                  <a:lnTo>
                    <a:pt x="213" y="35"/>
                  </a:lnTo>
                  <a:lnTo>
                    <a:pt x="204" y="44"/>
                  </a:lnTo>
                  <a:lnTo>
                    <a:pt x="204" y="53"/>
                  </a:lnTo>
                  <a:lnTo>
                    <a:pt x="213" y="53"/>
                  </a:lnTo>
                  <a:lnTo>
                    <a:pt x="213" y="62"/>
                  </a:lnTo>
                  <a:lnTo>
                    <a:pt x="213" y="80"/>
                  </a:lnTo>
                  <a:lnTo>
                    <a:pt x="222" y="88"/>
                  </a:lnTo>
                  <a:lnTo>
                    <a:pt x="222" y="97"/>
                  </a:lnTo>
                  <a:lnTo>
                    <a:pt x="213" y="97"/>
                  </a:lnTo>
                  <a:lnTo>
                    <a:pt x="204" y="97"/>
                  </a:lnTo>
                  <a:lnTo>
                    <a:pt x="195" y="97"/>
                  </a:lnTo>
                  <a:lnTo>
                    <a:pt x="195" y="106"/>
                  </a:lnTo>
                  <a:lnTo>
                    <a:pt x="204" y="106"/>
                  </a:lnTo>
                  <a:lnTo>
                    <a:pt x="204" y="115"/>
                  </a:lnTo>
                  <a:lnTo>
                    <a:pt x="213" y="115"/>
                  </a:lnTo>
                  <a:lnTo>
                    <a:pt x="222" y="115"/>
                  </a:lnTo>
                  <a:lnTo>
                    <a:pt x="222" y="124"/>
                  </a:lnTo>
                  <a:lnTo>
                    <a:pt x="222" y="133"/>
                  </a:lnTo>
                  <a:lnTo>
                    <a:pt x="222" y="142"/>
                  </a:lnTo>
                  <a:lnTo>
                    <a:pt x="222" y="151"/>
                  </a:lnTo>
                  <a:lnTo>
                    <a:pt x="213" y="151"/>
                  </a:lnTo>
                  <a:lnTo>
                    <a:pt x="195" y="142"/>
                  </a:lnTo>
                  <a:lnTo>
                    <a:pt x="195" y="151"/>
                  </a:lnTo>
                  <a:lnTo>
                    <a:pt x="204" y="151"/>
                  </a:lnTo>
                  <a:lnTo>
                    <a:pt x="204" y="160"/>
                  </a:lnTo>
                  <a:lnTo>
                    <a:pt x="213" y="160"/>
                  </a:lnTo>
                  <a:lnTo>
                    <a:pt x="222" y="168"/>
                  </a:lnTo>
                  <a:lnTo>
                    <a:pt x="222" y="186"/>
                  </a:lnTo>
                  <a:lnTo>
                    <a:pt x="222" y="204"/>
                  </a:lnTo>
                  <a:lnTo>
                    <a:pt x="213" y="204"/>
                  </a:lnTo>
                  <a:lnTo>
                    <a:pt x="204" y="195"/>
                  </a:lnTo>
                  <a:lnTo>
                    <a:pt x="195" y="195"/>
                  </a:lnTo>
                  <a:lnTo>
                    <a:pt x="187" y="195"/>
                  </a:lnTo>
                  <a:lnTo>
                    <a:pt x="195" y="204"/>
                  </a:lnTo>
                  <a:lnTo>
                    <a:pt x="204" y="213"/>
                  </a:lnTo>
                  <a:lnTo>
                    <a:pt x="213" y="222"/>
                  </a:lnTo>
                  <a:lnTo>
                    <a:pt x="213" y="231"/>
                  </a:lnTo>
                  <a:lnTo>
                    <a:pt x="213" y="248"/>
                  </a:lnTo>
                  <a:lnTo>
                    <a:pt x="204" y="257"/>
                  </a:lnTo>
                  <a:lnTo>
                    <a:pt x="195" y="248"/>
                  </a:lnTo>
                  <a:lnTo>
                    <a:pt x="187" y="239"/>
                  </a:lnTo>
                  <a:lnTo>
                    <a:pt x="178" y="239"/>
                  </a:lnTo>
                  <a:lnTo>
                    <a:pt x="187" y="257"/>
                  </a:lnTo>
                  <a:lnTo>
                    <a:pt x="195" y="266"/>
                  </a:lnTo>
                  <a:lnTo>
                    <a:pt x="204" y="275"/>
                  </a:lnTo>
                  <a:lnTo>
                    <a:pt x="195" y="284"/>
                  </a:lnTo>
                  <a:lnTo>
                    <a:pt x="195" y="293"/>
                  </a:lnTo>
                  <a:lnTo>
                    <a:pt x="187" y="302"/>
                  </a:lnTo>
                  <a:lnTo>
                    <a:pt x="178" y="293"/>
                  </a:lnTo>
                  <a:lnTo>
                    <a:pt x="169" y="293"/>
                  </a:lnTo>
                  <a:lnTo>
                    <a:pt x="169" y="310"/>
                  </a:lnTo>
                  <a:lnTo>
                    <a:pt x="178" y="310"/>
                  </a:lnTo>
                  <a:lnTo>
                    <a:pt x="178" y="319"/>
                  </a:lnTo>
                  <a:lnTo>
                    <a:pt x="178" y="328"/>
                  </a:lnTo>
                  <a:lnTo>
                    <a:pt x="169" y="346"/>
                  </a:lnTo>
                  <a:lnTo>
                    <a:pt x="160" y="346"/>
                  </a:lnTo>
                  <a:lnTo>
                    <a:pt x="160" y="337"/>
                  </a:lnTo>
                  <a:lnTo>
                    <a:pt x="151" y="337"/>
                  </a:lnTo>
                  <a:lnTo>
                    <a:pt x="133" y="337"/>
                  </a:lnTo>
                  <a:lnTo>
                    <a:pt x="124" y="337"/>
                  </a:lnTo>
                  <a:lnTo>
                    <a:pt x="124" y="328"/>
                  </a:lnTo>
                  <a:lnTo>
                    <a:pt x="115" y="328"/>
                  </a:lnTo>
                  <a:lnTo>
                    <a:pt x="107" y="319"/>
                  </a:lnTo>
                  <a:lnTo>
                    <a:pt x="98" y="319"/>
                  </a:lnTo>
                  <a:lnTo>
                    <a:pt x="89" y="319"/>
                  </a:lnTo>
                  <a:lnTo>
                    <a:pt x="89" y="328"/>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6" name="Line 35"/>
            <p:cNvSpPr>
              <a:spLocks noChangeShapeType="1"/>
            </p:cNvSpPr>
            <p:nvPr/>
          </p:nvSpPr>
          <p:spPr bwMode="auto">
            <a:xfrm>
              <a:off x="4849" y="1736"/>
              <a:ext cx="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7" name="Freeform 36"/>
            <p:cNvSpPr>
              <a:spLocks/>
            </p:cNvSpPr>
            <p:nvPr/>
          </p:nvSpPr>
          <p:spPr bwMode="auto">
            <a:xfrm>
              <a:off x="4841" y="1773"/>
              <a:ext cx="30" cy="1"/>
            </a:xfrm>
            <a:custGeom>
              <a:avLst/>
              <a:gdLst>
                <a:gd name="T0" fmla="*/ 0 w 36"/>
                <a:gd name="T1" fmla="*/ 0 h 1"/>
                <a:gd name="T2" fmla="*/ 3 w 36"/>
                <a:gd name="T3" fmla="*/ 0 h 1"/>
                <a:gd name="T4" fmla="*/ 3 w 36"/>
                <a:gd name="T5" fmla="*/ 0 h 1"/>
                <a:gd name="T6" fmla="*/ 3 w 36"/>
                <a:gd name="T7" fmla="*/ 0 h 1"/>
                <a:gd name="T8" fmla="*/ 3 w 36"/>
                <a:gd name="T9" fmla="*/ 0 h 1"/>
                <a:gd name="T10" fmla="*/ 3 w 36"/>
                <a:gd name="T11" fmla="*/ 0 h 1"/>
                <a:gd name="T12" fmla="*/ 0 60000 65536"/>
                <a:gd name="T13" fmla="*/ 0 60000 65536"/>
                <a:gd name="T14" fmla="*/ 0 60000 65536"/>
                <a:gd name="T15" fmla="*/ 0 60000 65536"/>
                <a:gd name="T16" fmla="*/ 0 60000 65536"/>
                <a:gd name="T17" fmla="*/ 0 60000 65536"/>
                <a:gd name="T18" fmla="*/ 0 w 36"/>
                <a:gd name="T19" fmla="*/ 0 h 1"/>
                <a:gd name="T20" fmla="*/ 36 w 36"/>
                <a:gd name="T21" fmla="*/ 1 h 1"/>
              </a:gdLst>
              <a:ahLst/>
              <a:cxnLst>
                <a:cxn ang="T12">
                  <a:pos x="T0" y="T1"/>
                </a:cxn>
                <a:cxn ang="T13">
                  <a:pos x="T2" y="T3"/>
                </a:cxn>
                <a:cxn ang="T14">
                  <a:pos x="T4" y="T5"/>
                </a:cxn>
                <a:cxn ang="T15">
                  <a:pos x="T6" y="T7"/>
                </a:cxn>
                <a:cxn ang="T16">
                  <a:pos x="T8" y="T9"/>
                </a:cxn>
                <a:cxn ang="T17">
                  <a:pos x="T10" y="T11"/>
                </a:cxn>
              </a:cxnLst>
              <a:rect l="T18" t="T19" r="T20" b="T21"/>
              <a:pathLst>
                <a:path w="36" h="1">
                  <a:moveTo>
                    <a:pt x="0" y="0"/>
                  </a:moveTo>
                  <a:lnTo>
                    <a:pt x="9" y="0"/>
                  </a:lnTo>
                  <a:lnTo>
                    <a:pt x="18" y="0"/>
                  </a:lnTo>
                  <a:lnTo>
                    <a:pt x="36"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8" name="Freeform 37"/>
            <p:cNvSpPr>
              <a:spLocks/>
            </p:cNvSpPr>
            <p:nvPr/>
          </p:nvSpPr>
          <p:spPr bwMode="auto">
            <a:xfrm>
              <a:off x="4864" y="1745"/>
              <a:ext cx="14" cy="18"/>
            </a:xfrm>
            <a:custGeom>
              <a:avLst/>
              <a:gdLst>
                <a:gd name="T0" fmla="*/ 2 w 17"/>
                <a:gd name="T1" fmla="*/ 0 h 18"/>
                <a:gd name="T2" fmla="*/ 2 w 17"/>
                <a:gd name="T3" fmla="*/ 9 h 18"/>
                <a:gd name="T4" fmla="*/ 2 w 17"/>
                <a:gd name="T5" fmla="*/ 18 h 18"/>
                <a:gd name="T6" fmla="*/ 2 w 17"/>
                <a:gd name="T7" fmla="*/ 18 h 18"/>
                <a:gd name="T8" fmla="*/ 0 w 17"/>
                <a:gd name="T9" fmla="*/ 18 h 18"/>
                <a:gd name="T10" fmla="*/ 0 w 17"/>
                <a:gd name="T11" fmla="*/ 18 h 18"/>
                <a:gd name="T12" fmla="*/ 0 60000 65536"/>
                <a:gd name="T13" fmla="*/ 0 60000 65536"/>
                <a:gd name="T14" fmla="*/ 0 60000 65536"/>
                <a:gd name="T15" fmla="*/ 0 60000 65536"/>
                <a:gd name="T16" fmla="*/ 0 60000 65536"/>
                <a:gd name="T17" fmla="*/ 0 60000 65536"/>
                <a:gd name="T18" fmla="*/ 0 w 17"/>
                <a:gd name="T19" fmla="*/ 0 h 18"/>
                <a:gd name="T20" fmla="*/ 17 w 17"/>
                <a:gd name="T21" fmla="*/ 18 h 18"/>
              </a:gdLst>
              <a:ahLst/>
              <a:cxnLst>
                <a:cxn ang="T12">
                  <a:pos x="T0" y="T1"/>
                </a:cxn>
                <a:cxn ang="T13">
                  <a:pos x="T2" y="T3"/>
                </a:cxn>
                <a:cxn ang="T14">
                  <a:pos x="T4" y="T5"/>
                </a:cxn>
                <a:cxn ang="T15">
                  <a:pos x="T6" y="T7"/>
                </a:cxn>
                <a:cxn ang="T16">
                  <a:pos x="T8" y="T9"/>
                </a:cxn>
                <a:cxn ang="T17">
                  <a:pos x="T10" y="T11"/>
                </a:cxn>
              </a:cxnLst>
              <a:rect l="T18" t="T19" r="T20" b="T21"/>
              <a:pathLst>
                <a:path w="17" h="18">
                  <a:moveTo>
                    <a:pt x="17" y="0"/>
                  </a:moveTo>
                  <a:lnTo>
                    <a:pt x="17" y="9"/>
                  </a:lnTo>
                  <a:lnTo>
                    <a:pt x="9" y="18"/>
                  </a:lnTo>
                  <a:lnTo>
                    <a:pt x="0"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9" name="Freeform 38"/>
            <p:cNvSpPr>
              <a:spLocks/>
            </p:cNvSpPr>
            <p:nvPr/>
          </p:nvSpPr>
          <p:spPr bwMode="auto">
            <a:xfrm>
              <a:off x="4841" y="1773"/>
              <a:ext cx="44" cy="18"/>
            </a:xfrm>
            <a:custGeom>
              <a:avLst/>
              <a:gdLst>
                <a:gd name="T0" fmla="*/ 0 w 53"/>
                <a:gd name="T1" fmla="*/ 9 h 18"/>
                <a:gd name="T2" fmla="*/ 2 w 53"/>
                <a:gd name="T3" fmla="*/ 9 h 18"/>
                <a:gd name="T4" fmla="*/ 2 w 53"/>
                <a:gd name="T5" fmla="*/ 18 h 18"/>
                <a:gd name="T6" fmla="*/ 2 w 53"/>
                <a:gd name="T7" fmla="*/ 9 h 18"/>
                <a:gd name="T8" fmla="*/ 2 w 53"/>
                <a:gd name="T9" fmla="*/ 0 h 18"/>
                <a:gd name="T10" fmla="*/ 0 60000 65536"/>
                <a:gd name="T11" fmla="*/ 0 60000 65536"/>
                <a:gd name="T12" fmla="*/ 0 60000 65536"/>
                <a:gd name="T13" fmla="*/ 0 60000 65536"/>
                <a:gd name="T14" fmla="*/ 0 60000 65536"/>
                <a:gd name="T15" fmla="*/ 0 w 53"/>
                <a:gd name="T16" fmla="*/ 0 h 18"/>
                <a:gd name="T17" fmla="*/ 53 w 53"/>
                <a:gd name="T18" fmla="*/ 18 h 18"/>
              </a:gdLst>
              <a:ahLst/>
              <a:cxnLst>
                <a:cxn ang="T10">
                  <a:pos x="T0" y="T1"/>
                </a:cxn>
                <a:cxn ang="T11">
                  <a:pos x="T2" y="T3"/>
                </a:cxn>
                <a:cxn ang="T12">
                  <a:pos x="T4" y="T5"/>
                </a:cxn>
                <a:cxn ang="T13">
                  <a:pos x="T6" y="T7"/>
                </a:cxn>
                <a:cxn ang="T14">
                  <a:pos x="T8" y="T9"/>
                </a:cxn>
              </a:cxnLst>
              <a:rect l="T15" t="T16" r="T17" b="T18"/>
              <a:pathLst>
                <a:path w="53" h="18">
                  <a:moveTo>
                    <a:pt x="0" y="9"/>
                  </a:moveTo>
                  <a:lnTo>
                    <a:pt x="9" y="9"/>
                  </a:lnTo>
                  <a:lnTo>
                    <a:pt x="18" y="18"/>
                  </a:lnTo>
                  <a:lnTo>
                    <a:pt x="27" y="9"/>
                  </a:lnTo>
                  <a:lnTo>
                    <a:pt x="53"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0" name="Freeform 39"/>
            <p:cNvSpPr>
              <a:spLocks/>
            </p:cNvSpPr>
            <p:nvPr/>
          </p:nvSpPr>
          <p:spPr bwMode="auto">
            <a:xfrm>
              <a:off x="4864" y="1791"/>
              <a:ext cx="7" cy="18"/>
            </a:xfrm>
            <a:custGeom>
              <a:avLst/>
              <a:gdLst>
                <a:gd name="T0" fmla="*/ 0 w 9"/>
                <a:gd name="T1" fmla="*/ 164 h 17"/>
                <a:gd name="T2" fmla="*/ 2 w 9"/>
                <a:gd name="T3" fmla="*/ 0 h 17"/>
                <a:gd name="T4" fmla="*/ 2 w 9"/>
                <a:gd name="T5" fmla="*/ 0 h 17"/>
                <a:gd name="T6" fmla="*/ 2 w 9"/>
                <a:gd name="T7" fmla="*/ 164 h 17"/>
                <a:gd name="T8" fmla="*/ 2 w 9"/>
                <a:gd name="T9" fmla="*/ 259 h 17"/>
                <a:gd name="T10" fmla="*/ 2 w 9"/>
                <a:gd name="T11" fmla="*/ 259 h 17"/>
                <a:gd name="T12" fmla="*/ 0 60000 65536"/>
                <a:gd name="T13" fmla="*/ 0 60000 65536"/>
                <a:gd name="T14" fmla="*/ 0 60000 65536"/>
                <a:gd name="T15" fmla="*/ 0 60000 65536"/>
                <a:gd name="T16" fmla="*/ 0 60000 65536"/>
                <a:gd name="T17" fmla="*/ 0 60000 65536"/>
                <a:gd name="T18" fmla="*/ 0 w 9"/>
                <a:gd name="T19" fmla="*/ 0 h 17"/>
                <a:gd name="T20" fmla="*/ 9 w 9"/>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9" h="17">
                  <a:moveTo>
                    <a:pt x="0" y="9"/>
                  </a:moveTo>
                  <a:lnTo>
                    <a:pt x="9" y="0"/>
                  </a:lnTo>
                  <a:lnTo>
                    <a:pt x="9" y="9"/>
                  </a:lnTo>
                  <a:lnTo>
                    <a:pt x="9" y="17"/>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1" name="Freeform 40"/>
            <p:cNvSpPr>
              <a:spLocks/>
            </p:cNvSpPr>
            <p:nvPr/>
          </p:nvSpPr>
          <p:spPr bwMode="auto">
            <a:xfrm>
              <a:off x="4878" y="1791"/>
              <a:ext cx="7" cy="27"/>
            </a:xfrm>
            <a:custGeom>
              <a:avLst/>
              <a:gdLst>
                <a:gd name="T0" fmla="*/ 2 w 9"/>
                <a:gd name="T1" fmla="*/ 0 h 26"/>
                <a:gd name="T2" fmla="*/ 2 w 9"/>
                <a:gd name="T3" fmla="*/ 9 h 26"/>
                <a:gd name="T4" fmla="*/ 2 w 9"/>
                <a:gd name="T5" fmla="*/ 9 h 26"/>
                <a:gd name="T6" fmla="*/ 0 w 9"/>
                <a:gd name="T7" fmla="*/ 157 h 26"/>
                <a:gd name="T8" fmla="*/ 0 60000 65536"/>
                <a:gd name="T9" fmla="*/ 0 60000 65536"/>
                <a:gd name="T10" fmla="*/ 0 60000 65536"/>
                <a:gd name="T11" fmla="*/ 0 60000 65536"/>
                <a:gd name="T12" fmla="*/ 0 w 9"/>
                <a:gd name="T13" fmla="*/ 0 h 26"/>
                <a:gd name="T14" fmla="*/ 9 w 9"/>
                <a:gd name="T15" fmla="*/ 26 h 26"/>
              </a:gdLst>
              <a:ahLst/>
              <a:cxnLst>
                <a:cxn ang="T8">
                  <a:pos x="T0" y="T1"/>
                </a:cxn>
                <a:cxn ang="T9">
                  <a:pos x="T2" y="T3"/>
                </a:cxn>
                <a:cxn ang="T10">
                  <a:pos x="T4" y="T5"/>
                </a:cxn>
                <a:cxn ang="T11">
                  <a:pos x="T6" y="T7"/>
                </a:cxn>
              </a:cxnLst>
              <a:rect l="T12" t="T13" r="T14" b="T15"/>
              <a:pathLst>
                <a:path w="9" h="26">
                  <a:moveTo>
                    <a:pt x="9" y="0"/>
                  </a:moveTo>
                  <a:lnTo>
                    <a:pt x="9" y="9"/>
                  </a:lnTo>
                  <a:lnTo>
                    <a:pt x="0" y="26"/>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2" name="Freeform 41"/>
            <p:cNvSpPr>
              <a:spLocks/>
            </p:cNvSpPr>
            <p:nvPr/>
          </p:nvSpPr>
          <p:spPr bwMode="auto">
            <a:xfrm>
              <a:off x="4826" y="1818"/>
              <a:ext cx="52" cy="18"/>
            </a:xfrm>
            <a:custGeom>
              <a:avLst/>
              <a:gdLst>
                <a:gd name="T0" fmla="*/ 3 w 62"/>
                <a:gd name="T1" fmla="*/ 0 h 18"/>
                <a:gd name="T2" fmla="*/ 3 w 62"/>
                <a:gd name="T3" fmla="*/ 9 h 18"/>
                <a:gd name="T4" fmla="*/ 3 w 62"/>
                <a:gd name="T5" fmla="*/ 9 h 18"/>
                <a:gd name="T6" fmla="*/ 3 w 62"/>
                <a:gd name="T7" fmla="*/ 9 h 18"/>
                <a:gd name="T8" fmla="*/ 3 w 62"/>
                <a:gd name="T9" fmla="*/ 0 h 18"/>
                <a:gd name="T10" fmla="*/ 3 w 62"/>
                <a:gd name="T11" fmla="*/ 0 h 18"/>
                <a:gd name="T12" fmla="*/ 3 w 62"/>
                <a:gd name="T13" fmla="*/ 0 h 18"/>
                <a:gd name="T14" fmla="*/ 3 w 62"/>
                <a:gd name="T15" fmla="*/ 18 h 18"/>
                <a:gd name="T16" fmla="*/ 3 w 62"/>
                <a:gd name="T17" fmla="*/ 18 h 18"/>
                <a:gd name="T18" fmla="*/ 3 w 62"/>
                <a:gd name="T19" fmla="*/ 18 h 18"/>
                <a:gd name="T20" fmla="*/ 3 w 62"/>
                <a:gd name="T21" fmla="*/ 18 h 18"/>
                <a:gd name="T22" fmla="*/ 0 w 62"/>
                <a:gd name="T23" fmla="*/ 18 h 1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2"/>
                <a:gd name="T37" fmla="*/ 0 h 18"/>
                <a:gd name="T38" fmla="*/ 62 w 62"/>
                <a:gd name="T39" fmla="*/ 18 h 1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2" h="18">
                  <a:moveTo>
                    <a:pt x="62" y="0"/>
                  </a:moveTo>
                  <a:lnTo>
                    <a:pt x="54" y="9"/>
                  </a:lnTo>
                  <a:lnTo>
                    <a:pt x="45" y="9"/>
                  </a:lnTo>
                  <a:lnTo>
                    <a:pt x="36" y="0"/>
                  </a:lnTo>
                  <a:lnTo>
                    <a:pt x="27" y="0"/>
                  </a:lnTo>
                  <a:lnTo>
                    <a:pt x="18" y="18"/>
                  </a:lnTo>
                  <a:lnTo>
                    <a:pt x="9" y="18"/>
                  </a:lnTo>
                  <a:lnTo>
                    <a:pt x="0"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3" name="Freeform 42"/>
            <p:cNvSpPr>
              <a:spLocks/>
            </p:cNvSpPr>
            <p:nvPr/>
          </p:nvSpPr>
          <p:spPr bwMode="auto">
            <a:xfrm>
              <a:off x="4864" y="1836"/>
              <a:ext cx="14" cy="9"/>
            </a:xfrm>
            <a:custGeom>
              <a:avLst/>
              <a:gdLst>
                <a:gd name="T0" fmla="*/ 2 w 17"/>
                <a:gd name="T1" fmla="*/ 0 h 9"/>
                <a:gd name="T2" fmla="*/ 2 w 17"/>
                <a:gd name="T3" fmla="*/ 9 h 9"/>
                <a:gd name="T4" fmla="*/ 2 w 17"/>
                <a:gd name="T5" fmla="*/ 9 h 9"/>
                <a:gd name="T6" fmla="*/ 0 w 17"/>
                <a:gd name="T7" fmla="*/ 9 h 9"/>
                <a:gd name="T8" fmla="*/ 0 w 17"/>
                <a:gd name="T9" fmla="*/ 0 h 9"/>
                <a:gd name="T10" fmla="*/ 0 60000 65536"/>
                <a:gd name="T11" fmla="*/ 0 60000 65536"/>
                <a:gd name="T12" fmla="*/ 0 60000 65536"/>
                <a:gd name="T13" fmla="*/ 0 60000 65536"/>
                <a:gd name="T14" fmla="*/ 0 60000 65536"/>
                <a:gd name="T15" fmla="*/ 0 w 17"/>
                <a:gd name="T16" fmla="*/ 0 h 9"/>
                <a:gd name="T17" fmla="*/ 17 w 17"/>
                <a:gd name="T18" fmla="*/ 9 h 9"/>
              </a:gdLst>
              <a:ahLst/>
              <a:cxnLst>
                <a:cxn ang="T10">
                  <a:pos x="T0" y="T1"/>
                </a:cxn>
                <a:cxn ang="T11">
                  <a:pos x="T2" y="T3"/>
                </a:cxn>
                <a:cxn ang="T12">
                  <a:pos x="T4" y="T5"/>
                </a:cxn>
                <a:cxn ang="T13">
                  <a:pos x="T6" y="T7"/>
                </a:cxn>
                <a:cxn ang="T14">
                  <a:pos x="T8" y="T9"/>
                </a:cxn>
              </a:cxnLst>
              <a:rect l="T15" t="T16" r="T17" b="T18"/>
              <a:pathLst>
                <a:path w="17" h="9">
                  <a:moveTo>
                    <a:pt x="17" y="0"/>
                  </a:moveTo>
                  <a:lnTo>
                    <a:pt x="9" y="9"/>
                  </a:lnTo>
                  <a:lnTo>
                    <a:pt x="0"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4" name="Freeform 43"/>
            <p:cNvSpPr>
              <a:spLocks/>
            </p:cNvSpPr>
            <p:nvPr/>
          </p:nvSpPr>
          <p:spPr bwMode="auto">
            <a:xfrm>
              <a:off x="4856" y="1855"/>
              <a:ext cx="22" cy="18"/>
            </a:xfrm>
            <a:custGeom>
              <a:avLst/>
              <a:gdLst>
                <a:gd name="T0" fmla="*/ 3 w 26"/>
                <a:gd name="T1" fmla="*/ 9 h 18"/>
                <a:gd name="T2" fmla="*/ 3 w 26"/>
                <a:gd name="T3" fmla="*/ 18 h 18"/>
                <a:gd name="T4" fmla="*/ 3 w 26"/>
                <a:gd name="T5" fmla="*/ 9 h 18"/>
                <a:gd name="T6" fmla="*/ 3 w 26"/>
                <a:gd name="T7" fmla="*/ 9 h 18"/>
                <a:gd name="T8" fmla="*/ 0 w 26"/>
                <a:gd name="T9" fmla="*/ 0 h 18"/>
                <a:gd name="T10" fmla="*/ 0 60000 65536"/>
                <a:gd name="T11" fmla="*/ 0 60000 65536"/>
                <a:gd name="T12" fmla="*/ 0 60000 65536"/>
                <a:gd name="T13" fmla="*/ 0 60000 65536"/>
                <a:gd name="T14" fmla="*/ 0 60000 65536"/>
                <a:gd name="T15" fmla="*/ 0 w 26"/>
                <a:gd name="T16" fmla="*/ 0 h 18"/>
                <a:gd name="T17" fmla="*/ 26 w 26"/>
                <a:gd name="T18" fmla="*/ 18 h 18"/>
              </a:gdLst>
              <a:ahLst/>
              <a:cxnLst>
                <a:cxn ang="T10">
                  <a:pos x="T0" y="T1"/>
                </a:cxn>
                <a:cxn ang="T11">
                  <a:pos x="T2" y="T3"/>
                </a:cxn>
                <a:cxn ang="T12">
                  <a:pos x="T4" y="T5"/>
                </a:cxn>
                <a:cxn ang="T13">
                  <a:pos x="T6" y="T7"/>
                </a:cxn>
                <a:cxn ang="T14">
                  <a:pos x="T8" y="T9"/>
                </a:cxn>
              </a:cxnLst>
              <a:rect l="T15" t="T16" r="T17" b="T18"/>
              <a:pathLst>
                <a:path w="26" h="18">
                  <a:moveTo>
                    <a:pt x="26" y="9"/>
                  </a:moveTo>
                  <a:lnTo>
                    <a:pt x="18" y="18"/>
                  </a:lnTo>
                  <a:lnTo>
                    <a:pt x="9"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5" name="Freeform 44"/>
            <p:cNvSpPr>
              <a:spLocks/>
            </p:cNvSpPr>
            <p:nvPr/>
          </p:nvSpPr>
          <p:spPr bwMode="auto">
            <a:xfrm>
              <a:off x="4841" y="1864"/>
              <a:ext cx="23" cy="18"/>
            </a:xfrm>
            <a:custGeom>
              <a:avLst/>
              <a:gdLst>
                <a:gd name="T0" fmla="*/ 3 w 27"/>
                <a:gd name="T1" fmla="*/ 0 h 18"/>
                <a:gd name="T2" fmla="*/ 3 w 27"/>
                <a:gd name="T3" fmla="*/ 9 h 18"/>
                <a:gd name="T4" fmla="*/ 0 w 27"/>
                <a:gd name="T5" fmla="*/ 18 h 18"/>
                <a:gd name="T6" fmla="*/ 0 60000 65536"/>
                <a:gd name="T7" fmla="*/ 0 60000 65536"/>
                <a:gd name="T8" fmla="*/ 0 60000 65536"/>
                <a:gd name="T9" fmla="*/ 0 w 27"/>
                <a:gd name="T10" fmla="*/ 0 h 18"/>
                <a:gd name="T11" fmla="*/ 27 w 27"/>
                <a:gd name="T12" fmla="*/ 18 h 18"/>
              </a:gdLst>
              <a:ahLst/>
              <a:cxnLst>
                <a:cxn ang="T6">
                  <a:pos x="T0" y="T1"/>
                </a:cxn>
                <a:cxn ang="T7">
                  <a:pos x="T2" y="T3"/>
                </a:cxn>
                <a:cxn ang="T8">
                  <a:pos x="T4" y="T5"/>
                </a:cxn>
              </a:cxnLst>
              <a:rect l="T9" t="T10" r="T11" b="T12"/>
              <a:pathLst>
                <a:path w="27" h="18">
                  <a:moveTo>
                    <a:pt x="27" y="0"/>
                  </a:moveTo>
                  <a:lnTo>
                    <a:pt x="18" y="9"/>
                  </a:lnTo>
                  <a:lnTo>
                    <a:pt x="0"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6" name="Line 45"/>
            <p:cNvSpPr>
              <a:spLocks noChangeShapeType="1"/>
            </p:cNvSpPr>
            <p:nvPr/>
          </p:nvSpPr>
          <p:spPr bwMode="auto">
            <a:xfrm>
              <a:off x="4834" y="1864"/>
              <a:ext cx="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7" name="Line 46"/>
            <p:cNvSpPr>
              <a:spLocks noChangeShapeType="1"/>
            </p:cNvSpPr>
            <p:nvPr/>
          </p:nvSpPr>
          <p:spPr bwMode="auto">
            <a:xfrm>
              <a:off x="4841" y="1909"/>
              <a:ext cx="1" cy="9"/>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8" name="Freeform 47"/>
            <p:cNvSpPr>
              <a:spLocks/>
            </p:cNvSpPr>
            <p:nvPr/>
          </p:nvSpPr>
          <p:spPr bwMode="auto">
            <a:xfrm>
              <a:off x="4841" y="1918"/>
              <a:ext cx="30" cy="9"/>
            </a:xfrm>
            <a:custGeom>
              <a:avLst/>
              <a:gdLst>
                <a:gd name="T0" fmla="*/ 0 w 36"/>
                <a:gd name="T1" fmla="*/ 9 h 9"/>
                <a:gd name="T2" fmla="*/ 3 w 36"/>
                <a:gd name="T3" fmla="*/ 0 h 9"/>
                <a:gd name="T4" fmla="*/ 3 w 36"/>
                <a:gd name="T5" fmla="*/ 0 h 9"/>
                <a:gd name="T6" fmla="*/ 3 w 36"/>
                <a:gd name="T7" fmla="*/ 0 h 9"/>
                <a:gd name="T8" fmla="*/ 3 w 36"/>
                <a:gd name="T9" fmla="*/ 9 h 9"/>
                <a:gd name="T10" fmla="*/ 3 w 36"/>
                <a:gd name="T11" fmla="*/ 9 h 9"/>
                <a:gd name="T12" fmla="*/ 3 w 36"/>
                <a:gd name="T13" fmla="*/ 0 h 9"/>
                <a:gd name="T14" fmla="*/ 0 60000 65536"/>
                <a:gd name="T15" fmla="*/ 0 60000 65536"/>
                <a:gd name="T16" fmla="*/ 0 60000 65536"/>
                <a:gd name="T17" fmla="*/ 0 60000 65536"/>
                <a:gd name="T18" fmla="*/ 0 60000 65536"/>
                <a:gd name="T19" fmla="*/ 0 60000 65536"/>
                <a:gd name="T20" fmla="*/ 0 60000 65536"/>
                <a:gd name="T21" fmla="*/ 0 w 36"/>
                <a:gd name="T22" fmla="*/ 0 h 9"/>
                <a:gd name="T23" fmla="*/ 36 w 36"/>
                <a:gd name="T24" fmla="*/ 9 h 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6" h="9">
                  <a:moveTo>
                    <a:pt x="0" y="9"/>
                  </a:moveTo>
                  <a:lnTo>
                    <a:pt x="9" y="0"/>
                  </a:lnTo>
                  <a:lnTo>
                    <a:pt x="18" y="0"/>
                  </a:lnTo>
                  <a:lnTo>
                    <a:pt x="27" y="0"/>
                  </a:lnTo>
                  <a:lnTo>
                    <a:pt x="27" y="9"/>
                  </a:lnTo>
                  <a:lnTo>
                    <a:pt x="36" y="9"/>
                  </a:lnTo>
                  <a:lnTo>
                    <a:pt x="36"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9" name="Freeform 48"/>
            <p:cNvSpPr>
              <a:spLocks/>
            </p:cNvSpPr>
            <p:nvPr/>
          </p:nvSpPr>
          <p:spPr bwMode="auto">
            <a:xfrm>
              <a:off x="4878" y="1900"/>
              <a:ext cx="7" cy="18"/>
            </a:xfrm>
            <a:custGeom>
              <a:avLst/>
              <a:gdLst>
                <a:gd name="T0" fmla="*/ 0 w 9"/>
                <a:gd name="T1" fmla="*/ 18 h 18"/>
                <a:gd name="T2" fmla="*/ 0 w 9"/>
                <a:gd name="T3" fmla="*/ 9 h 18"/>
                <a:gd name="T4" fmla="*/ 2 w 9"/>
                <a:gd name="T5" fmla="*/ 0 h 18"/>
                <a:gd name="T6" fmla="*/ 0 60000 65536"/>
                <a:gd name="T7" fmla="*/ 0 60000 65536"/>
                <a:gd name="T8" fmla="*/ 0 60000 65536"/>
                <a:gd name="T9" fmla="*/ 0 w 9"/>
                <a:gd name="T10" fmla="*/ 0 h 18"/>
                <a:gd name="T11" fmla="*/ 9 w 9"/>
                <a:gd name="T12" fmla="*/ 18 h 18"/>
              </a:gdLst>
              <a:ahLst/>
              <a:cxnLst>
                <a:cxn ang="T6">
                  <a:pos x="T0" y="T1"/>
                </a:cxn>
                <a:cxn ang="T7">
                  <a:pos x="T2" y="T3"/>
                </a:cxn>
                <a:cxn ang="T8">
                  <a:pos x="T4" y="T5"/>
                </a:cxn>
              </a:cxnLst>
              <a:rect l="T9" t="T10" r="T11" b="T12"/>
              <a:pathLst>
                <a:path w="9" h="18">
                  <a:moveTo>
                    <a:pt x="0" y="18"/>
                  </a:moveTo>
                  <a:lnTo>
                    <a:pt x="0" y="9"/>
                  </a:lnTo>
                  <a:lnTo>
                    <a:pt x="9"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0" name="Freeform 49"/>
            <p:cNvSpPr>
              <a:spLocks/>
            </p:cNvSpPr>
            <p:nvPr/>
          </p:nvSpPr>
          <p:spPr bwMode="auto">
            <a:xfrm>
              <a:off x="4864" y="1891"/>
              <a:ext cx="14" cy="18"/>
            </a:xfrm>
            <a:custGeom>
              <a:avLst/>
              <a:gdLst>
                <a:gd name="T0" fmla="*/ 2 w 17"/>
                <a:gd name="T1" fmla="*/ 9 h 18"/>
                <a:gd name="T2" fmla="*/ 2 w 17"/>
                <a:gd name="T3" fmla="*/ 18 h 18"/>
                <a:gd name="T4" fmla="*/ 0 w 17"/>
                <a:gd name="T5" fmla="*/ 18 h 18"/>
                <a:gd name="T6" fmla="*/ 0 w 17"/>
                <a:gd name="T7" fmla="*/ 9 h 18"/>
                <a:gd name="T8" fmla="*/ 0 w 17"/>
                <a:gd name="T9" fmla="*/ 0 h 18"/>
                <a:gd name="T10" fmla="*/ 0 60000 65536"/>
                <a:gd name="T11" fmla="*/ 0 60000 65536"/>
                <a:gd name="T12" fmla="*/ 0 60000 65536"/>
                <a:gd name="T13" fmla="*/ 0 60000 65536"/>
                <a:gd name="T14" fmla="*/ 0 60000 65536"/>
                <a:gd name="T15" fmla="*/ 0 w 17"/>
                <a:gd name="T16" fmla="*/ 0 h 18"/>
                <a:gd name="T17" fmla="*/ 17 w 17"/>
                <a:gd name="T18" fmla="*/ 18 h 18"/>
              </a:gdLst>
              <a:ahLst/>
              <a:cxnLst>
                <a:cxn ang="T10">
                  <a:pos x="T0" y="T1"/>
                </a:cxn>
                <a:cxn ang="T11">
                  <a:pos x="T2" y="T3"/>
                </a:cxn>
                <a:cxn ang="T12">
                  <a:pos x="T4" y="T5"/>
                </a:cxn>
                <a:cxn ang="T13">
                  <a:pos x="T6" y="T7"/>
                </a:cxn>
                <a:cxn ang="T14">
                  <a:pos x="T8" y="T9"/>
                </a:cxn>
              </a:cxnLst>
              <a:rect l="T15" t="T16" r="T17" b="T18"/>
              <a:pathLst>
                <a:path w="17" h="18">
                  <a:moveTo>
                    <a:pt x="17" y="9"/>
                  </a:moveTo>
                  <a:lnTo>
                    <a:pt x="9" y="18"/>
                  </a:lnTo>
                  <a:lnTo>
                    <a:pt x="0" y="18"/>
                  </a:lnTo>
                  <a:lnTo>
                    <a:pt x="0"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1" name="Freeform 50"/>
            <p:cNvSpPr>
              <a:spLocks/>
            </p:cNvSpPr>
            <p:nvPr/>
          </p:nvSpPr>
          <p:spPr bwMode="auto">
            <a:xfrm>
              <a:off x="4864" y="1937"/>
              <a:ext cx="7" cy="18"/>
            </a:xfrm>
            <a:custGeom>
              <a:avLst/>
              <a:gdLst>
                <a:gd name="T0" fmla="*/ 2 w 9"/>
                <a:gd name="T1" fmla="*/ 18 h 18"/>
                <a:gd name="T2" fmla="*/ 0 w 9"/>
                <a:gd name="T3" fmla="*/ 18 h 18"/>
                <a:gd name="T4" fmla="*/ 0 w 9"/>
                <a:gd name="T5" fmla="*/ 9 h 18"/>
                <a:gd name="T6" fmla="*/ 0 w 9"/>
                <a:gd name="T7" fmla="*/ 0 h 18"/>
                <a:gd name="T8" fmla="*/ 0 60000 65536"/>
                <a:gd name="T9" fmla="*/ 0 60000 65536"/>
                <a:gd name="T10" fmla="*/ 0 60000 65536"/>
                <a:gd name="T11" fmla="*/ 0 60000 65536"/>
                <a:gd name="T12" fmla="*/ 0 w 9"/>
                <a:gd name="T13" fmla="*/ 0 h 18"/>
                <a:gd name="T14" fmla="*/ 9 w 9"/>
                <a:gd name="T15" fmla="*/ 18 h 18"/>
              </a:gdLst>
              <a:ahLst/>
              <a:cxnLst>
                <a:cxn ang="T8">
                  <a:pos x="T0" y="T1"/>
                </a:cxn>
                <a:cxn ang="T9">
                  <a:pos x="T2" y="T3"/>
                </a:cxn>
                <a:cxn ang="T10">
                  <a:pos x="T4" y="T5"/>
                </a:cxn>
                <a:cxn ang="T11">
                  <a:pos x="T6" y="T7"/>
                </a:cxn>
              </a:cxnLst>
              <a:rect l="T12" t="T13" r="T14" b="T15"/>
              <a:pathLst>
                <a:path w="9" h="18">
                  <a:moveTo>
                    <a:pt x="9" y="18"/>
                  </a:moveTo>
                  <a:lnTo>
                    <a:pt x="0" y="18"/>
                  </a:lnTo>
                  <a:lnTo>
                    <a:pt x="0"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2" name="Freeform 51"/>
            <p:cNvSpPr>
              <a:spLocks/>
            </p:cNvSpPr>
            <p:nvPr/>
          </p:nvSpPr>
          <p:spPr bwMode="auto">
            <a:xfrm>
              <a:off x="4871" y="1955"/>
              <a:ext cx="7" cy="8"/>
            </a:xfrm>
            <a:custGeom>
              <a:avLst/>
              <a:gdLst>
                <a:gd name="T0" fmla="*/ 4 w 8"/>
                <a:gd name="T1" fmla="*/ 0 h 8"/>
                <a:gd name="T2" fmla="*/ 0 w 8"/>
                <a:gd name="T3" fmla="*/ 8 h 8"/>
                <a:gd name="T4" fmla="*/ 0 w 8"/>
                <a:gd name="T5" fmla="*/ 8 h 8"/>
                <a:gd name="T6" fmla="*/ 0 60000 65536"/>
                <a:gd name="T7" fmla="*/ 0 60000 65536"/>
                <a:gd name="T8" fmla="*/ 0 60000 65536"/>
                <a:gd name="T9" fmla="*/ 0 w 8"/>
                <a:gd name="T10" fmla="*/ 0 h 8"/>
                <a:gd name="T11" fmla="*/ 8 w 8"/>
                <a:gd name="T12" fmla="*/ 8 h 8"/>
              </a:gdLst>
              <a:ahLst/>
              <a:cxnLst>
                <a:cxn ang="T6">
                  <a:pos x="T0" y="T1"/>
                </a:cxn>
                <a:cxn ang="T7">
                  <a:pos x="T2" y="T3"/>
                </a:cxn>
                <a:cxn ang="T8">
                  <a:pos x="T4" y="T5"/>
                </a:cxn>
              </a:cxnLst>
              <a:rect l="T9" t="T10" r="T11" b="T12"/>
              <a:pathLst>
                <a:path w="8" h="8">
                  <a:moveTo>
                    <a:pt x="8" y="0"/>
                  </a:moveTo>
                  <a:lnTo>
                    <a:pt x="0" y="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3" name="Freeform 52"/>
            <p:cNvSpPr>
              <a:spLocks/>
            </p:cNvSpPr>
            <p:nvPr/>
          </p:nvSpPr>
          <p:spPr bwMode="auto">
            <a:xfrm>
              <a:off x="4849" y="1955"/>
              <a:ext cx="15" cy="8"/>
            </a:xfrm>
            <a:custGeom>
              <a:avLst/>
              <a:gdLst>
                <a:gd name="T0" fmla="*/ 3 w 18"/>
                <a:gd name="T1" fmla="*/ 8 h 8"/>
                <a:gd name="T2" fmla="*/ 3 w 18"/>
                <a:gd name="T3" fmla="*/ 8 h 8"/>
                <a:gd name="T4" fmla="*/ 3 w 18"/>
                <a:gd name="T5" fmla="*/ 8 h 8"/>
                <a:gd name="T6" fmla="*/ 0 w 18"/>
                <a:gd name="T7" fmla="*/ 0 h 8"/>
                <a:gd name="T8" fmla="*/ 0 60000 65536"/>
                <a:gd name="T9" fmla="*/ 0 60000 65536"/>
                <a:gd name="T10" fmla="*/ 0 60000 65536"/>
                <a:gd name="T11" fmla="*/ 0 60000 65536"/>
                <a:gd name="T12" fmla="*/ 0 w 18"/>
                <a:gd name="T13" fmla="*/ 0 h 8"/>
                <a:gd name="T14" fmla="*/ 18 w 18"/>
                <a:gd name="T15" fmla="*/ 8 h 8"/>
              </a:gdLst>
              <a:ahLst/>
              <a:cxnLst>
                <a:cxn ang="T8">
                  <a:pos x="T0" y="T1"/>
                </a:cxn>
                <a:cxn ang="T9">
                  <a:pos x="T2" y="T3"/>
                </a:cxn>
                <a:cxn ang="T10">
                  <a:pos x="T4" y="T5"/>
                </a:cxn>
                <a:cxn ang="T11">
                  <a:pos x="T6" y="T7"/>
                </a:cxn>
              </a:cxnLst>
              <a:rect l="T12" t="T13" r="T14" b="T15"/>
              <a:pathLst>
                <a:path w="18" h="8">
                  <a:moveTo>
                    <a:pt x="18" y="8"/>
                  </a:moveTo>
                  <a:lnTo>
                    <a:pt x="18" y="8"/>
                  </a:lnTo>
                  <a:lnTo>
                    <a:pt x="9" y="8"/>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4" name="Freeform 53"/>
            <p:cNvSpPr>
              <a:spLocks/>
            </p:cNvSpPr>
            <p:nvPr/>
          </p:nvSpPr>
          <p:spPr bwMode="auto">
            <a:xfrm>
              <a:off x="4834" y="1955"/>
              <a:ext cx="22" cy="17"/>
            </a:xfrm>
            <a:custGeom>
              <a:avLst/>
              <a:gdLst>
                <a:gd name="T0" fmla="*/ 2 w 27"/>
                <a:gd name="T1" fmla="*/ 0 h 17"/>
                <a:gd name="T2" fmla="*/ 2 w 27"/>
                <a:gd name="T3" fmla="*/ 8 h 17"/>
                <a:gd name="T4" fmla="*/ 0 w 27"/>
                <a:gd name="T5" fmla="*/ 17 h 17"/>
                <a:gd name="T6" fmla="*/ 0 60000 65536"/>
                <a:gd name="T7" fmla="*/ 0 60000 65536"/>
                <a:gd name="T8" fmla="*/ 0 60000 65536"/>
                <a:gd name="T9" fmla="*/ 0 w 27"/>
                <a:gd name="T10" fmla="*/ 0 h 17"/>
                <a:gd name="T11" fmla="*/ 27 w 27"/>
                <a:gd name="T12" fmla="*/ 17 h 17"/>
              </a:gdLst>
              <a:ahLst/>
              <a:cxnLst>
                <a:cxn ang="T6">
                  <a:pos x="T0" y="T1"/>
                </a:cxn>
                <a:cxn ang="T7">
                  <a:pos x="T2" y="T3"/>
                </a:cxn>
                <a:cxn ang="T8">
                  <a:pos x="T4" y="T5"/>
                </a:cxn>
              </a:cxnLst>
              <a:rect l="T9" t="T10" r="T11" b="T12"/>
              <a:pathLst>
                <a:path w="27" h="17">
                  <a:moveTo>
                    <a:pt x="27" y="0"/>
                  </a:moveTo>
                  <a:lnTo>
                    <a:pt x="9" y="8"/>
                  </a:lnTo>
                  <a:lnTo>
                    <a:pt x="0" y="17"/>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5" name="Freeform 54"/>
            <p:cNvSpPr>
              <a:spLocks/>
            </p:cNvSpPr>
            <p:nvPr/>
          </p:nvSpPr>
          <p:spPr bwMode="auto">
            <a:xfrm>
              <a:off x="4856" y="1982"/>
              <a:ext cx="8" cy="27"/>
            </a:xfrm>
            <a:custGeom>
              <a:avLst/>
              <a:gdLst>
                <a:gd name="T0" fmla="*/ 0 w 9"/>
                <a:gd name="T1" fmla="*/ 0 h 27"/>
                <a:gd name="T2" fmla="*/ 0 w 9"/>
                <a:gd name="T3" fmla="*/ 9 h 27"/>
                <a:gd name="T4" fmla="*/ 0 w 9"/>
                <a:gd name="T5" fmla="*/ 18 h 27"/>
                <a:gd name="T6" fmla="*/ 0 w 9"/>
                <a:gd name="T7" fmla="*/ 18 h 27"/>
                <a:gd name="T8" fmla="*/ 0 w 9"/>
                <a:gd name="T9" fmla="*/ 18 h 27"/>
                <a:gd name="T10" fmla="*/ 0 w 9"/>
                <a:gd name="T11" fmla="*/ 27 h 27"/>
                <a:gd name="T12" fmla="*/ 4 w 9"/>
                <a:gd name="T13" fmla="*/ 27 h 27"/>
                <a:gd name="T14" fmla="*/ 4 w 9"/>
                <a:gd name="T15" fmla="*/ 18 h 27"/>
                <a:gd name="T16" fmla="*/ 4 w 9"/>
                <a:gd name="T17" fmla="*/ 18 h 27"/>
                <a:gd name="T18" fmla="*/ 4 w 9"/>
                <a:gd name="T19" fmla="*/ 9 h 2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9"/>
                <a:gd name="T31" fmla="*/ 0 h 27"/>
                <a:gd name="T32" fmla="*/ 9 w 9"/>
                <a:gd name="T33" fmla="*/ 27 h 2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9" h="27">
                  <a:moveTo>
                    <a:pt x="0" y="0"/>
                  </a:moveTo>
                  <a:lnTo>
                    <a:pt x="0" y="9"/>
                  </a:lnTo>
                  <a:lnTo>
                    <a:pt x="0" y="18"/>
                  </a:lnTo>
                  <a:lnTo>
                    <a:pt x="0" y="27"/>
                  </a:lnTo>
                  <a:lnTo>
                    <a:pt x="9" y="27"/>
                  </a:lnTo>
                  <a:lnTo>
                    <a:pt x="9" y="18"/>
                  </a:lnTo>
                  <a:lnTo>
                    <a:pt x="9" y="9"/>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6" name="Freeform 55"/>
            <p:cNvSpPr>
              <a:spLocks/>
            </p:cNvSpPr>
            <p:nvPr/>
          </p:nvSpPr>
          <p:spPr bwMode="auto">
            <a:xfrm>
              <a:off x="4782" y="2009"/>
              <a:ext cx="74" cy="19"/>
            </a:xfrm>
            <a:custGeom>
              <a:avLst/>
              <a:gdLst>
                <a:gd name="T0" fmla="*/ 2 w 89"/>
                <a:gd name="T1" fmla="*/ 151 h 18"/>
                <a:gd name="T2" fmla="*/ 2 w 89"/>
                <a:gd name="T3" fmla="*/ 151 h 18"/>
                <a:gd name="T4" fmla="*/ 2 w 89"/>
                <a:gd name="T5" fmla="*/ 151 h 18"/>
                <a:gd name="T6" fmla="*/ 2 w 89"/>
                <a:gd name="T7" fmla="*/ 0 h 18"/>
                <a:gd name="T8" fmla="*/ 2 w 89"/>
                <a:gd name="T9" fmla="*/ 0 h 18"/>
                <a:gd name="T10" fmla="*/ 2 w 89"/>
                <a:gd name="T11" fmla="*/ 0 h 18"/>
                <a:gd name="T12" fmla="*/ 2 w 89"/>
                <a:gd name="T13" fmla="*/ 0 h 18"/>
                <a:gd name="T14" fmla="*/ 2 w 89"/>
                <a:gd name="T15" fmla="*/ 151 h 18"/>
                <a:gd name="T16" fmla="*/ 2 w 89"/>
                <a:gd name="T17" fmla="*/ 151 h 18"/>
                <a:gd name="T18" fmla="*/ 2 w 89"/>
                <a:gd name="T19" fmla="*/ 151 h 18"/>
                <a:gd name="T20" fmla="*/ 0 w 89"/>
                <a:gd name="T21" fmla="*/ 245 h 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89"/>
                <a:gd name="T34" fmla="*/ 0 h 18"/>
                <a:gd name="T35" fmla="*/ 89 w 89"/>
                <a:gd name="T36" fmla="*/ 18 h 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89" h="18">
                  <a:moveTo>
                    <a:pt x="89" y="9"/>
                  </a:moveTo>
                  <a:lnTo>
                    <a:pt x="80" y="9"/>
                  </a:lnTo>
                  <a:lnTo>
                    <a:pt x="71" y="0"/>
                  </a:lnTo>
                  <a:lnTo>
                    <a:pt x="62" y="0"/>
                  </a:lnTo>
                  <a:lnTo>
                    <a:pt x="53" y="9"/>
                  </a:lnTo>
                  <a:lnTo>
                    <a:pt x="35" y="9"/>
                  </a:lnTo>
                  <a:lnTo>
                    <a:pt x="18" y="9"/>
                  </a:lnTo>
                  <a:lnTo>
                    <a:pt x="0"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7" name="Freeform 56"/>
            <p:cNvSpPr>
              <a:spLocks/>
            </p:cNvSpPr>
            <p:nvPr/>
          </p:nvSpPr>
          <p:spPr bwMode="auto">
            <a:xfrm>
              <a:off x="4834" y="2028"/>
              <a:ext cx="15" cy="26"/>
            </a:xfrm>
            <a:custGeom>
              <a:avLst/>
              <a:gdLst>
                <a:gd name="T0" fmla="*/ 3 w 18"/>
                <a:gd name="T1" fmla="*/ 0 h 26"/>
                <a:gd name="T2" fmla="*/ 3 w 18"/>
                <a:gd name="T3" fmla="*/ 8 h 26"/>
                <a:gd name="T4" fmla="*/ 0 w 18"/>
                <a:gd name="T5" fmla="*/ 17 h 26"/>
                <a:gd name="T6" fmla="*/ 0 w 18"/>
                <a:gd name="T7" fmla="*/ 26 h 26"/>
                <a:gd name="T8" fmla="*/ 3 w 18"/>
                <a:gd name="T9" fmla="*/ 26 h 26"/>
                <a:gd name="T10" fmla="*/ 3 w 18"/>
                <a:gd name="T11" fmla="*/ 17 h 26"/>
                <a:gd name="T12" fmla="*/ 3 w 18"/>
                <a:gd name="T13" fmla="*/ 17 h 26"/>
                <a:gd name="T14" fmla="*/ 0 60000 65536"/>
                <a:gd name="T15" fmla="*/ 0 60000 65536"/>
                <a:gd name="T16" fmla="*/ 0 60000 65536"/>
                <a:gd name="T17" fmla="*/ 0 60000 65536"/>
                <a:gd name="T18" fmla="*/ 0 60000 65536"/>
                <a:gd name="T19" fmla="*/ 0 60000 65536"/>
                <a:gd name="T20" fmla="*/ 0 60000 65536"/>
                <a:gd name="T21" fmla="*/ 0 w 18"/>
                <a:gd name="T22" fmla="*/ 0 h 26"/>
                <a:gd name="T23" fmla="*/ 18 w 18"/>
                <a:gd name="T24" fmla="*/ 26 h 2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 h="26">
                  <a:moveTo>
                    <a:pt x="9" y="0"/>
                  </a:moveTo>
                  <a:lnTo>
                    <a:pt x="9" y="8"/>
                  </a:lnTo>
                  <a:lnTo>
                    <a:pt x="0" y="17"/>
                  </a:lnTo>
                  <a:lnTo>
                    <a:pt x="0" y="26"/>
                  </a:lnTo>
                  <a:lnTo>
                    <a:pt x="9" y="26"/>
                  </a:lnTo>
                  <a:lnTo>
                    <a:pt x="18" y="17"/>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8" name="Line 57"/>
            <p:cNvSpPr>
              <a:spLocks noChangeShapeType="1"/>
            </p:cNvSpPr>
            <p:nvPr/>
          </p:nvSpPr>
          <p:spPr bwMode="auto">
            <a:xfrm>
              <a:off x="4849" y="2064"/>
              <a:ext cx="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 name="Freeform 58"/>
            <p:cNvSpPr>
              <a:spLocks/>
            </p:cNvSpPr>
            <p:nvPr/>
          </p:nvSpPr>
          <p:spPr bwMode="auto">
            <a:xfrm>
              <a:off x="4878" y="1818"/>
              <a:ext cx="22" cy="18"/>
            </a:xfrm>
            <a:custGeom>
              <a:avLst/>
              <a:gdLst>
                <a:gd name="T0" fmla="*/ 0 w 27"/>
                <a:gd name="T1" fmla="*/ 0 h 18"/>
                <a:gd name="T2" fmla="*/ 2 w 27"/>
                <a:gd name="T3" fmla="*/ 0 h 18"/>
                <a:gd name="T4" fmla="*/ 2 w 27"/>
                <a:gd name="T5" fmla="*/ 0 h 18"/>
                <a:gd name="T6" fmla="*/ 2 w 27"/>
                <a:gd name="T7" fmla="*/ 9 h 18"/>
                <a:gd name="T8" fmla="*/ 2 w 27"/>
                <a:gd name="T9" fmla="*/ 18 h 18"/>
                <a:gd name="T10" fmla="*/ 2 w 27"/>
                <a:gd name="T11" fmla="*/ 18 h 18"/>
                <a:gd name="T12" fmla="*/ 2 w 27"/>
                <a:gd name="T13" fmla="*/ 18 h 18"/>
                <a:gd name="T14" fmla="*/ 0 w 27"/>
                <a:gd name="T15" fmla="*/ 9 h 18"/>
                <a:gd name="T16" fmla="*/ 0 w 27"/>
                <a:gd name="T17" fmla="*/ 0 h 18"/>
                <a:gd name="T18" fmla="*/ 0 w 27"/>
                <a:gd name="T19" fmla="*/ 0 h 1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
                <a:gd name="T31" fmla="*/ 0 h 18"/>
                <a:gd name="T32" fmla="*/ 27 w 27"/>
                <a:gd name="T33" fmla="*/ 18 h 1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 h="18">
                  <a:moveTo>
                    <a:pt x="0" y="0"/>
                  </a:moveTo>
                  <a:lnTo>
                    <a:pt x="9" y="0"/>
                  </a:lnTo>
                  <a:lnTo>
                    <a:pt x="27" y="0"/>
                  </a:lnTo>
                  <a:lnTo>
                    <a:pt x="27" y="9"/>
                  </a:lnTo>
                  <a:lnTo>
                    <a:pt x="18" y="18"/>
                  </a:lnTo>
                  <a:lnTo>
                    <a:pt x="9" y="18"/>
                  </a:lnTo>
                  <a:lnTo>
                    <a:pt x="0" y="9"/>
                  </a:lnTo>
                  <a:lnTo>
                    <a:pt x="0" y="0"/>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0" name="Freeform 59"/>
            <p:cNvSpPr>
              <a:spLocks/>
            </p:cNvSpPr>
            <p:nvPr/>
          </p:nvSpPr>
          <p:spPr bwMode="auto">
            <a:xfrm>
              <a:off x="4878" y="1818"/>
              <a:ext cx="22" cy="18"/>
            </a:xfrm>
            <a:custGeom>
              <a:avLst/>
              <a:gdLst>
                <a:gd name="T0" fmla="*/ 0 w 27"/>
                <a:gd name="T1" fmla="*/ 0 h 18"/>
                <a:gd name="T2" fmla="*/ 2 w 27"/>
                <a:gd name="T3" fmla="*/ 0 h 18"/>
                <a:gd name="T4" fmla="*/ 2 w 27"/>
                <a:gd name="T5" fmla="*/ 0 h 18"/>
                <a:gd name="T6" fmla="*/ 2 w 27"/>
                <a:gd name="T7" fmla="*/ 9 h 18"/>
                <a:gd name="T8" fmla="*/ 2 w 27"/>
                <a:gd name="T9" fmla="*/ 18 h 18"/>
                <a:gd name="T10" fmla="*/ 2 w 27"/>
                <a:gd name="T11" fmla="*/ 18 h 18"/>
                <a:gd name="T12" fmla="*/ 2 w 27"/>
                <a:gd name="T13" fmla="*/ 18 h 18"/>
                <a:gd name="T14" fmla="*/ 0 w 27"/>
                <a:gd name="T15" fmla="*/ 9 h 18"/>
                <a:gd name="T16" fmla="*/ 0 w 27"/>
                <a:gd name="T17" fmla="*/ 0 h 18"/>
                <a:gd name="T18" fmla="*/ 0 w 27"/>
                <a:gd name="T19" fmla="*/ 0 h 1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
                <a:gd name="T31" fmla="*/ 0 h 18"/>
                <a:gd name="T32" fmla="*/ 27 w 27"/>
                <a:gd name="T33" fmla="*/ 18 h 1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 h="18">
                  <a:moveTo>
                    <a:pt x="0" y="0"/>
                  </a:moveTo>
                  <a:lnTo>
                    <a:pt x="9" y="0"/>
                  </a:lnTo>
                  <a:lnTo>
                    <a:pt x="27" y="0"/>
                  </a:lnTo>
                  <a:lnTo>
                    <a:pt x="27" y="9"/>
                  </a:lnTo>
                  <a:lnTo>
                    <a:pt x="18" y="18"/>
                  </a:lnTo>
                  <a:lnTo>
                    <a:pt x="9" y="18"/>
                  </a:lnTo>
                  <a:lnTo>
                    <a:pt x="0" y="9"/>
                  </a:lnTo>
                  <a:lnTo>
                    <a:pt x="0" y="0"/>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1" name="Freeform 60"/>
            <p:cNvSpPr>
              <a:spLocks/>
            </p:cNvSpPr>
            <p:nvPr/>
          </p:nvSpPr>
          <p:spPr bwMode="auto">
            <a:xfrm>
              <a:off x="4878" y="1864"/>
              <a:ext cx="22" cy="18"/>
            </a:xfrm>
            <a:custGeom>
              <a:avLst/>
              <a:gdLst>
                <a:gd name="T0" fmla="*/ 0 w 27"/>
                <a:gd name="T1" fmla="*/ 0 h 18"/>
                <a:gd name="T2" fmla="*/ 2 w 27"/>
                <a:gd name="T3" fmla="*/ 9 h 18"/>
                <a:gd name="T4" fmla="*/ 2 w 27"/>
                <a:gd name="T5" fmla="*/ 18 h 18"/>
                <a:gd name="T6" fmla="*/ 2 w 27"/>
                <a:gd name="T7" fmla="*/ 18 h 18"/>
                <a:gd name="T8" fmla="*/ 2 w 27"/>
                <a:gd name="T9" fmla="*/ 9 h 18"/>
                <a:gd name="T10" fmla="*/ 0 w 27"/>
                <a:gd name="T11" fmla="*/ 0 h 18"/>
                <a:gd name="T12" fmla="*/ 0 w 27"/>
                <a:gd name="T13" fmla="*/ 0 h 18"/>
                <a:gd name="T14" fmla="*/ 0 60000 65536"/>
                <a:gd name="T15" fmla="*/ 0 60000 65536"/>
                <a:gd name="T16" fmla="*/ 0 60000 65536"/>
                <a:gd name="T17" fmla="*/ 0 60000 65536"/>
                <a:gd name="T18" fmla="*/ 0 60000 65536"/>
                <a:gd name="T19" fmla="*/ 0 60000 65536"/>
                <a:gd name="T20" fmla="*/ 0 60000 65536"/>
                <a:gd name="T21" fmla="*/ 0 w 27"/>
                <a:gd name="T22" fmla="*/ 0 h 18"/>
                <a:gd name="T23" fmla="*/ 27 w 27"/>
                <a:gd name="T24" fmla="*/ 18 h 1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7" h="18">
                  <a:moveTo>
                    <a:pt x="0" y="0"/>
                  </a:moveTo>
                  <a:lnTo>
                    <a:pt x="27" y="9"/>
                  </a:lnTo>
                  <a:lnTo>
                    <a:pt x="18" y="18"/>
                  </a:lnTo>
                  <a:lnTo>
                    <a:pt x="9" y="18"/>
                  </a:lnTo>
                  <a:lnTo>
                    <a:pt x="9" y="9"/>
                  </a:lnTo>
                  <a:lnTo>
                    <a:pt x="0" y="0"/>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2" name="Freeform 61"/>
            <p:cNvSpPr>
              <a:spLocks/>
            </p:cNvSpPr>
            <p:nvPr/>
          </p:nvSpPr>
          <p:spPr bwMode="auto">
            <a:xfrm>
              <a:off x="4878" y="1864"/>
              <a:ext cx="22" cy="18"/>
            </a:xfrm>
            <a:custGeom>
              <a:avLst/>
              <a:gdLst>
                <a:gd name="T0" fmla="*/ 0 w 27"/>
                <a:gd name="T1" fmla="*/ 0 h 18"/>
                <a:gd name="T2" fmla="*/ 2 w 27"/>
                <a:gd name="T3" fmla="*/ 9 h 18"/>
                <a:gd name="T4" fmla="*/ 2 w 27"/>
                <a:gd name="T5" fmla="*/ 18 h 18"/>
                <a:gd name="T6" fmla="*/ 2 w 27"/>
                <a:gd name="T7" fmla="*/ 18 h 18"/>
                <a:gd name="T8" fmla="*/ 2 w 27"/>
                <a:gd name="T9" fmla="*/ 9 h 18"/>
                <a:gd name="T10" fmla="*/ 0 w 27"/>
                <a:gd name="T11" fmla="*/ 0 h 18"/>
                <a:gd name="T12" fmla="*/ 0 w 27"/>
                <a:gd name="T13" fmla="*/ 0 h 18"/>
                <a:gd name="T14" fmla="*/ 0 60000 65536"/>
                <a:gd name="T15" fmla="*/ 0 60000 65536"/>
                <a:gd name="T16" fmla="*/ 0 60000 65536"/>
                <a:gd name="T17" fmla="*/ 0 60000 65536"/>
                <a:gd name="T18" fmla="*/ 0 60000 65536"/>
                <a:gd name="T19" fmla="*/ 0 60000 65536"/>
                <a:gd name="T20" fmla="*/ 0 60000 65536"/>
                <a:gd name="T21" fmla="*/ 0 w 27"/>
                <a:gd name="T22" fmla="*/ 0 h 18"/>
                <a:gd name="T23" fmla="*/ 27 w 27"/>
                <a:gd name="T24" fmla="*/ 18 h 1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7" h="18">
                  <a:moveTo>
                    <a:pt x="0" y="0"/>
                  </a:moveTo>
                  <a:lnTo>
                    <a:pt x="27" y="9"/>
                  </a:lnTo>
                  <a:lnTo>
                    <a:pt x="18" y="18"/>
                  </a:lnTo>
                  <a:lnTo>
                    <a:pt x="9" y="18"/>
                  </a:lnTo>
                  <a:lnTo>
                    <a:pt x="9" y="9"/>
                  </a:lnTo>
                  <a:lnTo>
                    <a:pt x="0" y="0"/>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3" name="Freeform 62"/>
            <p:cNvSpPr>
              <a:spLocks/>
            </p:cNvSpPr>
            <p:nvPr/>
          </p:nvSpPr>
          <p:spPr bwMode="auto">
            <a:xfrm>
              <a:off x="4871" y="1918"/>
              <a:ext cx="22" cy="28"/>
            </a:xfrm>
            <a:custGeom>
              <a:avLst/>
              <a:gdLst>
                <a:gd name="T0" fmla="*/ 3 w 26"/>
                <a:gd name="T1" fmla="*/ 0 h 27"/>
                <a:gd name="T2" fmla="*/ 3 w 26"/>
                <a:gd name="T3" fmla="*/ 0 h 27"/>
                <a:gd name="T4" fmla="*/ 3 w 26"/>
                <a:gd name="T5" fmla="*/ 0 h 27"/>
                <a:gd name="T6" fmla="*/ 3 w 26"/>
                <a:gd name="T7" fmla="*/ 9 h 27"/>
                <a:gd name="T8" fmla="*/ 3 w 26"/>
                <a:gd name="T9" fmla="*/ 108 h 27"/>
                <a:gd name="T10" fmla="*/ 3 w 26"/>
                <a:gd name="T11" fmla="*/ 149 h 27"/>
                <a:gd name="T12" fmla="*/ 3 w 26"/>
                <a:gd name="T13" fmla="*/ 108 h 27"/>
                <a:gd name="T14" fmla="*/ 3 w 26"/>
                <a:gd name="T15" fmla="*/ 108 h 27"/>
                <a:gd name="T16" fmla="*/ 3 w 26"/>
                <a:gd name="T17" fmla="*/ 9 h 27"/>
                <a:gd name="T18" fmla="*/ 0 w 26"/>
                <a:gd name="T19" fmla="*/ 0 h 27"/>
                <a:gd name="T20" fmla="*/ 3 w 26"/>
                <a:gd name="T21" fmla="*/ 0 h 2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6"/>
                <a:gd name="T34" fmla="*/ 0 h 27"/>
                <a:gd name="T35" fmla="*/ 26 w 26"/>
                <a:gd name="T36" fmla="*/ 27 h 2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6" h="27">
                  <a:moveTo>
                    <a:pt x="8" y="0"/>
                  </a:moveTo>
                  <a:lnTo>
                    <a:pt x="8" y="0"/>
                  </a:lnTo>
                  <a:lnTo>
                    <a:pt x="17" y="0"/>
                  </a:lnTo>
                  <a:lnTo>
                    <a:pt x="26" y="9"/>
                  </a:lnTo>
                  <a:lnTo>
                    <a:pt x="26" y="18"/>
                  </a:lnTo>
                  <a:lnTo>
                    <a:pt x="26" y="27"/>
                  </a:lnTo>
                  <a:lnTo>
                    <a:pt x="17" y="18"/>
                  </a:lnTo>
                  <a:lnTo>
                    <a:pt x="8" y="18"/>
                  </a:lnTo>
                  <a:lnTo>
                    <a:pt x="8" y="9"/>
                  </a:lnTo>
                  <a:lnTo>
                    <a:pt x="0" y="0"/>
                  </a:lnTo>
                  <a:lnTo>
                    <a:pt x="8" y="0"/>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4" name="Freeform 63"/>
            <p:cNvSpPr>
              <a:spLocks/>
            </p:cNvSpPr>
            <p:nvPr/>
          </p:nvSpPr>
          <p:spPr bwMode="auto">
            <a:xfrm>
              <a:off x="4871" y="1918"/>
              <a:ext cx="22" cy="28"/>
            </a:xfrm>
            <a:custGeom>
              <a:avLst/>
              <a:gdLst>
                <a:gd name="T0" fmla="*/ 3 w 26"/>
                <a:gd name="T1" fmla="*/ 0 h 27"/>
                <a:gd name="T2" fmla="*/ 3 w 26"/>
                <a:gd name="T3" fmla="*/ 0 h 27"/>
                <a:gd name="T4" fmla="*/ 3 w 26"/>
                <a:gd name="T5" fmla="*/ 0 h 27"/>
                <a:gd name="T6" fmla="*/ 3 w 26"/>
                <a:gd name="T7" fmla="*/ 9 h 27"/>
                <a:gd name="T8" fmla="*/ 3 w 26"/>
                <a:gd name="T9" fmla="*/ 108 h 27"/>
                <a:gd name="T10" fmla="*/ 3 w 26"/>
                <a:gd name="T11" fmla="*/ 149 h 27"/>
                <a:gd name="T12" fmla="*/ 3 w 26"/>
                <a:gd name="T13" fmla="*/ 108 h 27"/>
                <a:gd name="T14" fmla="*/ 3 w 26"/>
                <a:gd name="T15" fmla="*/ 108 h 27"/>
                <a:gd name="T16" fmla="*/ 3 w 26"/>
                <a:gd name="T17" fmla="*/ 9 h 27"/>
                <a:gd name="T18" fmla="*/ 0 w 26"/>
                <a:gd name="T19" fmla="*/ 0 h 27"/>
                <a:gd name="T20" fmla="*/ 3 w 26"/>
                <a:gd name="T21" fmla="*/ 0 h 2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6"/>
                <a:gd name="T34" fmla="*/ 0 h 27"/>
                <a:gd name="T35" fmla="*/ 26 w 26"/>
                <a:gd name="T36" fmla="*/ 27 h 2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6" h="27">
                  <a:moveTo>
                    <a:pt x="8" y="0"/>
                  </a:moveTo>
                  <a:lnTo>
                    <a:pt x="8" y="0"/>
                  </a:lnTo>
                  <a:lnTo>
                    <a:pt x="17" y="0"/>
                  </a:lnTo>
                  <a:lnTo>
                    <a:pt x="26" y="9"/>
                  </a:lnTo>
                  <a:lnTo>
                    <a:pt x="26" y="18"/>
                  </a:lnTo>
                  <a:lnTo>
                    <a:pt x="26" y="27"/>
                  </a:lnTo>
                  <a:lnTo>
                    <a:pt x="17" y="18"/>
                  </a:lnTo>
                  <a:lnTo>
                    <a:pt x="8" y="18"/>
                  </a:lnTo>
                  <a:lnTo>
                    <a:pt x="8" y="9"/>
                  </a:lnTo>
                  <a:lnTo>
                    <a:pt x="0" y="0"/>
                  </a:lnTo>
                  <a:lnTo>
                    <a:pt x="8" y="0"/>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5" name="Freeform 64"/>
            <p:cNvSpPr>
              <a:spLocks/>
            </p:cNvSpPr>
            <p:nvPr/>
          </p:nvSpPr>
          <p:spPr bwMode="auto">
            <a:xfrm>
              <a:off x="4864" y="1963"/>
              <a:ext cx="21" cy="28"/>
            </a:xfrm>
            <a:custGeom>
              <a:avLst/>
              <a:gdLst>
                <a:gd name="T0" fmla="*/ 2 w 26"/>
                <a:gd name="T1" fmla="*/ 0 h 27"/>
                <a:gd name="T2" fmla="*/ 2 w 26"/>
                <a:gd name="T3" fmla="*/ 9 h 27"/>
                <a:gd name="T4" fmla="*/ 2 w 26"/>
                <a:gd name="T5" fmla="*/ 108 h 27"/>
                <a:gd name="T6" fmla="*/ 2 w 26"/>
                <a:gd name="T7" fmla="*/ 149 h 27"/>
                <a:gd name="T8" fmla="*/ 2 w 26"/>
                <a:gd name="T9" fmla="*/ 149 h 27"/>
                <a:gd name="T10" fmla="*/ 2 w 26"/>
                <a:gd name="T11" fmla="*/ 108 h 27"/>
                <a:gd name="T12" fmla="*/ 2 w 26"/>
                <a:gd name="T13" fmla="*/ 108 h 27"/>
                <a:gd name="T14" fmla="*/ 2 w 26"/>
                <a:gd name="T15" fmla="*/ 108 h 27"/>
                <a:gd name="T16" fmla="*/ 0 w 26"/>
                <a:gd name="T17" fmla="*/ 0 h 27"/>
                <a:gd name="T18" fmla="*/ 2 w 26"/>
                <a:gd name="T19" fmla="*/ 0 h 2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6"/>
                <a:gd name="T31" fmla="*/ 0 h 27"/>
                <a:gd name="T32" fmla="*/ 26 w 26"/>
                <a:gd name="T33" fmla="*/ 27 h 2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6" h="27">
                  <a:moveTo>
                    <a:pt x="9" y="0"/>
                  </a:moveTo>
                  <a:lnTo>
                    <a:pt x="17" y="9"/>
                  </a:lnTo>
                  <a:lnTo>
                    <a:pt x="26" y="18"/>
                  </a:lnTo>
                  <a:lnTo>
                    <a:pt x="26" y="27"/>
                  </a:lnTo>
                  <a:lnTo>
                    <a:pt x="17" y="27"/>
                  </a:lnTo>
                  <a:lnTo>
                    <a:pt x="9" y="18"/>
                  </a:lnTo>
                  <a:lnTo>
                    <a:pt x="0" y="0"/>
                  </a:lnTo>
                  <a:lnTo>
                    <a:pt x="9" y="0"/>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6" name="Freeform 65"/>
            <p:cNvSpPr>
              <a:spLocks/>
            </p:cNvSpPr>
            <p:nvPr/>
          </p:nvSpPr>
          <p:spPr bwMode="auto">
            <a:xfrm>
              <a:off x="4864" y="1963"/>
              <a:ext cx="21" cy="28"/>
            </a:xfrm>
            <a:custGeom>
              <a:avLst/>
              <a:gdLst>
                <a:gd name="T0" fmla="*/ 2 w 26"/>
                <a:gd name="T1" fmla="*/ 0 h 27"/>
                <a:gd name="T2" fmla="*/ 2 w 26"/>
                <a:gd name="T3" fmla="*/ 9 h 27"/>
                <a:gd name="T4" fmla="*/ 2 w 26"/>
                <a:gd name="T5" fmla="*/ 108 h 27"/>
                <a:gd name="T6" fmla="*/ 2 w 26"/>
                <a:gd name="T7" fmla="*/ 149 h 27"/>
                <a:gd name="T8" fmla="*/ 2 w 26"/>
                <a:gd name="T9" fmla="*/ 149 h 27"/>
                <a:gd name="T10" fmla="*/ 2 w 26"/>
                <a:gd name="T11" fmla="*/ 108 h 27"/>
                <a:gd name="T12" fmla="*/ 2 w 26"/>
                <a:gd name="T13" fmla="*/ 108 h 27"/>
                <a:gd name="T14" fmla="*/ 2 w 26"/>
                <a:gd name="T15" fmla="*/ 108 h 27"/>
                <a:gd name="T16" fmla="*/ 0 w 26"/>
                <a:gd name="T17" fmla="*/ 0 h 27"/>
                <a:gd name="T18" fmla="*/ 2 w 26"/>
                <a:gd name="T19" fmla="*/ 0 h 2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6"/>
                <a:gd name="T31" fmla="*/ 0 h 27"/>
                <a:gd name="T32" fmla="*/ 26 w 26"/>
                <a:gd name="T33" fmla="*/ 27 h 2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6" h="27">
                  <a:moveTo>
                    <a:pt x="9" y="0"/>
                  </a:moveTo>
                  <a:lnTo>
                    <a:pt x="17" y="9"/>
                  </a:lnTo>
                  <a:lnTo>
                    <a:pt x="26" y="18"/>
                  </a:lnTo>
                  <a:lnTo>
                    <a:pt x="26" y="27"/>
                  </a:lnTo>
                  <a:lnTo>
                    <a:pt x="17" y="27"/>
                  </a:lnTo>
                  <a:lnTo>
                    <a:pt x="9" y="18"/>
                  </a:lnTo>
                  <a:lnTo>
                    <a:pt x="0" y="0"/>
                  </a:lnTo>
                  <a:lnTo>
                    <a:pt x="9" y="0"/>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7" name="Freeform 66"/>
            <p:cNvSpPr>
              <a:spLocks/>
            </p:cNvSpPr>
            <p:nvPr/>
          </p:nvSpPr>
          <p:spPr bwMode="auto">
            <a:xfrm>
              <a:off x="4849" y="2019"/>
              <a:ext cx="22" cy="17"/>
            </a:xfrm>
            <a:custGeom>
              <a:avLst/>
              <a:gdLst>
                <a:gd name="T0" fmla="*/ 0 w 27"/>
                <a:gd name="T1" fmla="*/ 0 h 17"/>
                <a:gd name="T2" fmla="*/ 2 w 27"/>
                <a:gd name="T3" fmla="*/ 0 h 17"/>
                <a:gd name="T4" fmla="*/ 2 w 27"/>
                <a:gd name="T5" fmla="*/ 0 h 17"/>
                <a:gd name="T6" fmla="*/ 2 w 27"/>
                <a:gd name="T7" fmla="*/ 0 h 17"/>
                <a:gd name="T8" fmla="*/ 2 w 27"/>
                <a:gd name="T9" fmla="*/ 9 h 17"/>
                <a:gd name="T10" fmla="*/ 2 w 27"/>
                <a:gd name="T11" fmla="*/ 17 h 17"/>
                <a:gd name="T12" fmla="*/ 2 w 27"/>
                <a:gd name="T13" fmla="*/ 17 h 17"/>
                <a:gd name="T14" fmla="*/ 2 w 27"/>
                <a:gd name="T15" fmla="*/ 17 h 17"/>
                <a:gd name="T16" fmla="*/ 2 w 27"/>
                <a:gd name="T17" fmla="*/ 9 h 17"/>
                <a:gd name="T18" fmla="*/ 0 w 27"/>
                <a:gd name="T19" fmla="*/ 0 h 1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
                <a:gd name="T31" fmla="*/ 0 h 17"/>
                <a:gd name="T32" fmla="*/ 27 w 27"/>
                <a:gd name="T33" fmla="*/ 17 h 1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 h="17">
                  <a:moveTo>
                    <a:pt x="0" y="0"/>
                  </a:moveTo>
                  <a:lnTo>
                    <a:pt x="9" y="0"/>
                  </a:lnTo>
                  <a:lnTo>
                    <a:pt x="18" y="0"/>
                  </a:lnTo>
                  <a:lnTo>
                    <a:pt x="27" y="9"/>
                  </a:lnTo>
                  <a:lnTo>
                    <a:pt x="27" y="17"/>
                  </a:lnTo>
                  <a:lnTo>
                    <a:pt x="18" y="17"/>
                  </a:lnTo>
                  <a:lnTo>
                    <a:pt x="9" y="17"/>
                  </a:lnTo>
                  <a:lnTo>
                    <a:pt x="9" y="9"/>
                  </a:lnTo>
                  <a:lnTo>
                    <a:pt x="0" y="0"/>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8" name="Freeform 67"/>
            <p:cNvSpPr>
              <a:spLocks/>
            </p:cNvSpPr>
            <p:nvPr/>
          </p:nvSpPr>
          <p:spPr bwMode="auto">
            <a:xfrm>
              <a:off x="4849" y="2019"/>
              <a:ext cx="22" cy="17"/>
            </a:xfrm>
            <a:custGeom>
              <a:avLst/>
              <a:gdLst>
                <a:gd name="T0" fmla="*/ 0 w 27"/>
                <a:gd name="T1" fmla="*/ 0 h 17"/>
                <a:gd name="T2" fmla="*/ 2 w 27"/>
                <a:gd name="T3" fmla="*/ 0 h 17"/>
                <a:gd name="T4" fmla="*/ 2 w 27"/>
                <a:gd name="T5" fmla="*/ 0 h 17"/>
                <a:gd name="T6" fmla="*/ 2 w 27"/>
                <a:gd name="T7" fmla="*/ 0 h 17"/>
                <a:gd name="T8" fmla="*/ 2 w 27"/>
                <a:gd name="T9" fmla="*/ 9 h 17"/>
                <a:gd name="T10" fmla="*/ 2 w 27"/>
                <a:gd name="T11" fmla="*/ 17 h 17"/>
                <a:gd name="T12" fmla="*/ 2 w 27"/>
                <a:gd name="T13" fmla="*/ 17 h 17"/>
                <a:gd name="T14" fmla="*/ 2 w 27"/>
                <a:gd name="T15" fmla="*/ 17 h 17"/>
                <a:gd name="T16" fmla="*/ 2 w 27"/>
                <a:gd name="T17" fmla="*/ 9 h 17"/>
                <a:gd name="T18" fmla="*/ 0 w 27"/>
                <a:gd name="T19" fmla="*/ 0 h 1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
                <a:gd name="T31" fmla="*/ 0 h 17"/>
                <a:gd name="T32" fmla="*/ 27 w 27"/>
                <a:gd name="T33" fmla="*/ 17 h 1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 h="17">
                  <a:moveTo>
                    <a:pt x="0" y="0"/>
                  </a:moveTo>
                  <a:lnTo>
                    <a:pt x="9" y="0"/>
                  </a:lnTo>
                  <a:lnTo>
                    <a:pt x="18" y="0"/>
                  </a:lnTo>
                  <a:lnTo>
                    <a:pt x="27" y="9"/>
                  </a:lnTo>
                  <a:lnTo>
                    <a:pt x="27" y="17"/>
                  </a:lnTo>
                  <a:lnTo>
                    <a:pt x="18" y="17"/>
                  </a:lnTo>
                  <a:lnTo>
                    <a:pt x="9" y="17"/>
                  </a:lnTo>
                  <a:lnTo>
                    <a:pt x="9" y="9"/>
                  </a:lnTo>
                  <a:lnTo>
                    <a:pt x="0" y="0"/>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9" name="Freeform 68"/>
            <p:cNvSpPr>
              <a:spLocks/>
            </p:cNvSpPr>
            <p:nvPr/>
          </p:nvSpPr>
          <p:spPr bwMode="auto">
            <a:xfrm>
              <a:off x="4656" y="2045"/>
              <a:ext cx="259" cy="892"/>
            </a:xfrm>
            <a:custGeom>
              <a:avLst/>
              <a:gdLst>
                <a:gd name="T0" fmla="*/ 2 w 311"/>
                <a:gd name="T1" fmla="*/ 2838 h 870"/>
                <a:gd name="T2" fmla="*/ 2 w 311"/>
                <a:gd name="T3" fmla="*/ 2744 h 870"/>
                <a:gd name="T4" fmla="*/ 2 w 311"/>
                <a:gd name="T5" fmla="*/ 2532 h 870"/>
                <a:gd name="T6" fmla="*/ 2 w 311"/>
                <a:gd name="T7" fmla="*/ 2409 h 870"/>
                <a:gd name="T8" fmla="*/ 2 w 311"/>
                <a:gd name="T9" fmla="*/ 2267 h 870"/>
                <a:gd name="T10" fmla="*/ 2 w 311"/>
                <a:gd name="T11" fmla="*/ 2117 h 870"/>
                <a:gd name="T12" fmla="*/ 2 w 311"/>
                <a:gd name="T13" fmla="*/ 1873 h 870"/>
                <a:gd name="T14" fmla="*/ 2 w 311"/>
                <a:gd name="T15" fmla="*/ 1479 h 870"/>
                <a:gd name="T16" fmla="*/ 2 w 311"/>
                <a:gd name="T17" fmla="*/ 1388 h 870"/>
                <a:gd name="T18" fmla="*/ 2 w 311"/>
                <a:gd name="T19" fmla="*/ 1055 h 870"/>
                <a:gd name="T20" fmla="*/ 2 w 311"/>
                <a:gd name="T21" fmla="*/ 782 h 870"/>
                <a:gd name="T22" fmla="*/ 2 w 311"/>
                <a:gd name="T23" fmla="*/ 609 h 870"/>
                <a:gd name="T24" fmla="*/ 2 w 311"/>
                <a:gd name="T25" fmla="*/ 364 h 870"/>
                <a:gd name="T26" fmla="*/ 2 w 311"/>
                <a:gd name="T27" fmla="*/ 298 h 870"/>
                <a:gd name="T28" fmla="*/ 2 w 311"/>
                <a:gd name="T29" fmla="*/ 179 h 870"/>
                <a:gd name="T30" fmla="*/ 2 w 311"/>
                <a:gd name="T31" fmla="*/ 115 h 870"/>
                <a:gd name="T32" fmla="*/ 2 w 311"/>
                <a:gd name="T33" fmla="*/ 0 h 870"/>
                <a:gd name="T34" fmla="*/ 2 w 311"/>
                <a:gd name="T35" fmla="*/ 143 h 870"/>
                <a:gd name="T36" fmla="*/ 2 w 311"/>
                <a:gd name="T37" fmla="*/ 239 h 870"/>
                <a:gd name="T38" fmla="*/ 2 w 311"/>
                <a:gd name="T39" fmla="*/ 214 h 870"/>
                <a:gd name="T40" fmla="*/ 2 w 311"/>
                <a:gd name="T41" fmla="*/ 364 h 870"/>
                <a:gd name="T42" fmla="*/ 2 w 311"/>
                <a:gd name="T43" fmla="*/ 335 h 870"/>
                <a:gd name="T44" fmla="*/ 2 w 311"/>
                <a:gd name="T45" fmla="*/ 452 h 870"/>
                <a:gd name="T46" fmla="*/ 2 w 311"/>
                <a:gd name="T47" fmla="*/ 638 h 870"/>
                <a:gd name="T48" fmla="*/ 2 w 311"/>
                <a:gd name="T49" fmla="*/ 512 h 870"/>
                <a:gd name="T50" fmla="*/ 2 w 311"/>
                <a:gd name="T51" fmla="*/ 609 h 870"/>
                <a:gd name="T52" fmla="*/ 2 w 311"/>
                <a:gd name="T53" fmla="*/ 638 h 870"/>
                <a:gd name="T54" fmla="*/ 2 w 311"/>
                <a:gd name="T55" fmla="*/ 819 h 870"/>
                <a:gd name="T56" fmla="*/ 2 w 311"/>
                <a:gd name="T57" fmla="*/ 725 h 870"/>
                <a:gd name="T58" fmla="*/ 2 w 311"/>
                <a:gd name="T59" fmla="*/ 819 h 870"/>
                <a:gd name="T60" fmla="*/ 2 w 311"/>
                <a:gd name="T61" fmla="*/ 907 h 870"/>
                <a:gd name="T62" fmla="*/ 2 w 311"/>
                <a:gd name="T63" fmla="*/ 1000 h 870"/>
                <a:gd name="T64" fmla="*/ 2 w 311"/>
                <a:gd name="T65" fmla="*/ 1083 h 870"/>
                <a:gd name="T66" fmla="*/ 2 w 311"/>
                <a:gd name="T67" fmla="*/ 1236 h 870"/>
                <a:gd name="T68" fmla="*/ 2 w 311"/>
                <a:gd name="T69" fmla="*/ 1206 h 870"/>
                <a:gd name="T70" fmla="*/ 2 w 311"/>
                <a:gd name="T71" fmla="*/ 1325 h 870"/>
                <a:gd name="T72" fmla="*/ 2 w 311"/>
                <a:gd name="T73" fmla="*/ 1356 h 870"/>
                <a:gd name="T74" fmla="*/ 2 w 311"/>
                <a:gd name="T75" fmla="*/ 1536 h 870"/>
                <a:gd name="T76" fmla="*/ 2 w 311"/>
                <a:gd name="T77" fmla="*/ 1536 h 870"/>
                <a:gd name="T78" fmla="*/ 2 w 311"/>
                <a:gd name="T79" fmla="*/ 1572 h 870"/>
                <a:gd name="T80" fmla="*/ 2 w 311"/>
                <a:gd name="T81" fmla="*/ 1749 h 870"/>
                <a:gd name="T82" fmla="*/ 2 w 311"/>
                <a:gd name="T83" fmla="*/ 1719 h 870"/>
                <a:gd name="T84" fmla="*/ 2 w 311"/>
                <a:gd name="T85" fmla="*/ 1841 h 870"/>
                <a:gd name="T86" fmla="*/ 2 w 311"/>
                <a:gd name="T87" fmla="*/ 1782 h 870"/>
                <a:gd name="T88" fmla="*/ 2 w 311"/>
                <a:gd name="T89" fmla="*/ 1993 h 870"/>
                <a:gd name="T90" fmla="*/ 2 w 311"/>
                <a:gd name="T91" fmla="*/ 2020 h 870"/>
                <a:gd name="T92" fmla="*/ 2 w 311"/>
                <a:gd name="T93" fmla="*/ 2082 h 870"/>
                <a:gd name="T94" fmla="*/ 2 w 311"/>
                <a:gd name="T95" fmla="*/ 2020 h 870"/>
                <a:gd name="T96" fmla="*/ 2 w 311"/>
                <a:gd name="T97" fmla="*/ 2232 h 870"/>
                <a:gd name="T98" fmla="*/ 2 w 311"/>
                <a:gd name="T99" fmla="*/ 2290 h 870"/>
                <a:gd name="T100" fmla="*/ 2 w 311"/>
                <a:gd name="T101" fmla="*/ 2334 h 870"/>
                <a:gd name="T102" fmla="*/ 2 w 311"/>
                <a:gd name="T103" fmla="*/ 2395 h 870"/>
                <a:gd name="T104" fmla="*/ 2 w 311"/>
                <a:gd name="T105" fmla="*/ 2532 h 870"/>
                <a:gd name="T106" fmla="*/ 2 w 311"/>
                <a:gd name="T107" fmla="*/ 2628 h 870"/>
                <a:gd name="T108" fmla="*/ 2 w 311"/>
                <a:gd name="T109" fmla="*/ 2568 h 870"/>
                <a:gd name="T110" fmla="*/ 2 w 311"/>
                <a:gd name="T111" fmla="*/ 2628 h 870"/>
                <a:gd name="T112" fmla="*/ 2 w 311"/>
                <a:gd name="T113" fmla="*/ 2744 h 87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11"/>
                <a:gd name="T172" fmla="*/ 0 h 870"/>
                <a:gd name="T173" fmla="*/ 311 w 311"/>
                <a:gd name="T174" fmla="*/ 870 h 87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11" h="870">
                  <a:moveTo>
                    <a:pt x="186" y="861"/>
                  </a:moveTo>
                  <a:lnTo>
                    <a:pt x="160" y="870"/>
                  </a:lnTo>
                  <a:lnTo>
                    <a:pt x="151" y="870"/>
                  </a:lnTo>
                  <a:lnTo>
                    <a:pt x="142" y="870"/>
                  </a:lnTo>
                  <a:lnTo>
                    <a:pt x="142" y="852"/>
                  </a:lnTo>
                  <a:lnTo>
                    <a:pt x="142" y="844"/>
                  </a:lnTo>
                  <a:lnTo>
                    <a:pt x="151" y="844"/>
                  </a:lnTo>
                  <a:lnTo>
                    <a:pt x="151" y="835"/>
                  </a:lnTo>
                  <a:lnTo>
                    <a:pt x="169" y="817"/>
                  </a:lnTo>
                  <a:lnTo>
                    <a:pt x="178" y="808"/>
                  </a:lnTo>
                  <a:lnTo>
                    <a:pt x="178" y="799"/>
                  </a:lnTo>
                  <a:lnTo>
                    <a:pt x="160" y="790"/>
                  </a:lnTo>
                  <a:lnTo>
                    <a:pt x="142" y="817"/>
                  </a:lnTo>
                  <a:lnTo>
                    <a:pt x="133" y="817"/>
                  </a:lnTo>
                  <a:lnTo>
                    <a:pt x="124" y="817"/>
                  </a:lnTo>
                  <a:lnTo>
                    <a:pt x="124" y="808"/>
                  </a:lnTo>
                  <a:lnTo>
                    <a:pt x="124" y="799"/>
                  </a:lnTo>
                  <a:lnTo>
                    <a:pt x="124" y="790"/>
                  </a:lnTo>
                  <a:lnTo>
                    <a:pt x="133" y="781"/>
                  </a:lnTo>
                  <a:lnTo>
                    <a:pt x="142" y="764"/>
                  </a:lnTo>
                  <a:lnTo>
                    <a:pt x="142" y="755"/>
                  </a:lnTo>
                  <a:lnTo>
                    <a:pt x="142" y="746"/>
                  </a:lnTo>
                  <a:lnTo>
                    <a:pt x="133" y="746"/>
                  </a:lnTo>
                  <a:lnTo>
                    <a:pt x="124" y="746"/>
                  </a:lnTo>
                  <a:lnTo>
                    <a:pt x="124" y="737"/>
                  </a:lnTo>
                  <a:lnTo>
                    <a:pt x="115" y="746"/>
                  </a:lnTo>
                  <a:lnTo>
                    <a:pt x="115" y="755"/>
                  </a:lnTo>
                  <a:lnTo>
                    <a:pt x="107" y="755"/>
                  </a:lnTo>
                  <a:lnTo>
                    <a:pt x="98" y="746"/>
                  </a:lnTo>
                  <a:lnTo>
                    <a:pt x="98" y="737"/>
                  </a:lnTo>
                  <a:lnTo>
                    <a:pt x="107" y="719"/>
                  </a:lnTo>
                  <a:lnTo>
                    <a:pt x="107" y="710"/>
                  </a:lnTo>
                  <a:lnTo>
                    <a:pt x="107" y="684"/>
                  </a:lnTo>
                  <a:lnTo>
                    <a:pt x="98" y="675"/>
                  </a:lnTo>
                  <a:lnTo>
                    <a:pt x="89" y="684"/>
                  </a:lnTo>
                  <a:lnTo>
                    <a:pt x="80" y="684"/>
                  </a:lnTo>
                  <a:lnTo>
                    <a:pt x="71" y="693"/>
                  </a:lnTo>
                  <a:lnTo>
                    <a:pt x="62" y="675"/>
                  </a:lnTo>
                  <a:lnTo>
                    <a:pt x="62" y="666"/>
                  </a:lnTo>
                  <a:lnTo>
                    <a:pt x="71" y="648"/>
                  </a:lnTo>
                  <a:lnTo>
                    <a:pt x="80" y="622"/>
                  </a:lnTo>
                  <a:lnTo>
                    <a:pt x="80" y="613"/>
                  </a:lnTo>
                  <a:lnTo>
                    <a:pt x="71" y="604"/>
                  </a:lnTo>
                  <a:lnTo>
                    <a:pt x="62" y="604"/>
                  </a:lnTo>
                  <a:lnTo>
                    <a:pt x="44" y="622"/>
                  </a:lnTo>
                  <a:lnTo>
                    <a:pt x="35" y="622"/>
                  </a:lnTo>
                  <a:lnTo>
                    <a:pt x="35" y="604"/>
                  </a:lnTo>
                  <a:lnTo>
                    <a:pt x="35" y="595"/>
                  </a:lnTo>
                  <a:lnTo>
                    <a:pt x="44" y="568"/>
                  </a:lnTo>
                  <a:lnTo>
                    <a:pt x="44" y="542"/>
                  </a:lnTo>
                  <a:lnTo>
                    <a:pt x="53" y="533"/>
                  </a:lnTo>
                  <a:lnTo>
                    <a:pt x="44" y="515"/>
                  </a:lnTo>
                  <a:lnTo>
                    <a:pt x="44" y="524"/>
                  </a:lnTo>
                  <a:lnTo>
                    <a:pt x="35" y="533"/>
                  </a:lnTo>
                  <a:lnTo>
                    <a:pt x="35" y="542"/>
                  </a:lnTo>
                  <a:lnTo>
                    <a:pt x="27" y="551"/>
                  </a:lnTo>
                  <a:lnTo>
                    <a:pt x="18" y="551"/>
                  </a:lnTo>
                  <a:lnTo>
                    <a:pt x="9" y="542"/>
                  </a:lnTo>
                  <a:lnTo>
                    <a:pt x="9" y="533"/>
                  </a:lnTo>
                  <a:lnTo>
                    <a:pt x="9" y="515"/>
                  </a:lnTo>
                  <a:lnTo>
                    <a:pt x="9" y="506"/>
                  </a:lnTo>
                  <a:lnTo>
                    <a:pt x="18" y="489"/>
                  </a:lnTo>
                  <a:lnTo>
                    <a:pt x="27" y="462"/>
                  </a:lnTo>
                  <a:lnTo>
                    <a:pt x="35" y="453"/>
                  </a:lnTo>
                  <a:lnTo>
                    <a:pt x="35" y="435"/>
                  </a:lnTo>
                  <a:lnTo>
                    <a:pt x="27" y="435"/>
                  </a:lnTo>
                  <a:lnTo>
                    <a:pt x="27" y="453"/>
                  </a:lnTo>
                  <a:lnTo>
                    <a:pt x="18" y="453"/>
                  </a:lnTo>
                  <a:lnTo>
                    <a:pt x="9" y="462"/>
                  </a:lnTo>
                  <a:lnTo>
                    <a:pt x="9" y="453"/>
                  </a:lnTo>
                  <a:lnTo>
                    <a:pt x="0" y="444"/>
                  </a:lnTo>
                  <a:lnTo>
                    <a:pt x="0" y="426"/>
                  </a:lnTo>
                  <a:lnTo>
                    <a:pt x="9" y="417"/>
                  </a:lnTo>
                  <a:lnTo>
                    <a:pt x="9" y="409"/>
                  </a:lnTo>
                  <a:lnTo>
                    <a:pt x="18" y="391"/>
                  </a:lnTo>
                  <a:lnTo>
                    <a:pt x="27" y="382"/>
                  </a:lnTo>
                  <a:lnTo>
                    <a:pt x="35" y="364"/>
                  </a:lnTo>
                  <a:lnTo>
                    <a:pt x="27" y="364"/>
                  </a:lnTo>
                  <a:lnTo>
                    <a:pt x="18" y="355"/>
                  </a:lnTo>
                  <a:lnTo>
                    <a:pt x="9" y="364"/>
                  </a:lnTo>
                  <a:lnTo>
                    <a:pt x="0" y="355"/>
                  </a:lnTo>
                  <a:lnTo>
                    <a:pt x="9" y="346"/>
                  </a:lnTo>
                  <a:lnTo>
                    <a:pt x="18" y="311"/>
                  </a:lnTo>
                  <a:lnTo>
                    <a:pt x="35" y="284"/>
                  </a:lnTo>
                  <a:lnTo>
                    <a:pt x="27" y="284"/>
                  </a:lnTo>
                  <a:lnTo>
                    <a:pt x="27" y="275"/>
                  </a:lnTo>
                  <a:lnTo>
                    <a:pt x="27" y="267"/>
                  </a:lnTo>
                  <a:lnTo>
                    <a:pt x="18" y="267"/>
                  </a:lnTo>
                  <a:lnTo>
                    <a:pt x="18" y="258"/>
                  </a:lnTo>
                  <a:lnTo>
                    <a:pt x="27" y="249"/>
                  </a:lnTo>
                  <a:lnTo>
                    <a:pt x="35" y="231"/>
                  </a:lnTo>
                  <a:lnTo>
                    <a:pt x="44" y="222"/>
                  </a:lnTo>
                  <a:lnTo>
                    <a:pt x="53" y="213"/>
                  </a:lnTo>
                  <a:lnTo>
                    <a:pt x="62" y="204"/>
                  </a:lnTo>
                  <a:lnTo>
                    <a:pt x="53" y="196"/>
                  </a:lnTo>
                  <a:lnTo>
                    <a:pt x="53" y="187"/>
                  </a:lnTo>
                  <a:lnTo>
                    <a:pt x="35" y="196"/>
                  </a:lnTo>
                  <a:lnTo>
                    <a:pt x="27" y="187"/>
                  </a:lnTo>
                  <a:lnTo>
                    <a:pt x="27" y="178"/>
                  </a:lnTo>
                  <a:lnTo>
                    <a:pt x="35" y="169"/>
                  </a:lnTo>
                  <a:lnTo>
                    <a:pt x="44" y="169"/>
                  </a:lnTo>
                  <a:lnTo>
                    <a:pt x="53" y="160"/>
                  </a:lnTo>
                  <a:lnTo>
                    <a:pt x="89" y="133"/>
                  </a:lnTo>
                  <a:lnTo>
                    <a:pt x="80" y="125"/>
                  </a:lnTo>
                  <a:lnTo>
                    <a:pt x="80" y="116"/>
                  </a:lnTo>
                  <a:lnTo>
                    <a:pt x="80" y="107"/>
                  </a:lnTo>
                  <a:lnTo>
                    <a:pt x="71" y="107"/>
                  </a:lnTo>
                  <a:lnTo>
                    <a:pt x="62" y="116"/>
                  </a:lnTo>
                  <a:lnTo>
                    <a:pt x="44" y="116"/>
                  </a:lnTo>
                  <a:lnTo>
                    <a:pt x="44" y="107"/>
                  </a:lnTo>
                  <a:lnTo>
                    <a:pt x="44" y="98"/>
                  </a:lnTo>
                  <a:lnTo>
                    <a:pt x="53" y="89"/>
                  </a:lnTo>
                  <a:lnTo>
                    <a:pt x="62" y="89"/>
                  </a:lnTo>
                  <a:lnTo>
                    <a:pt x="71" y="89"/>
                  </a:lnTo>
                  <a:lnTo>
                    <a:pt x="98" y="89"/>
                  </a:lnTo>
                  <a:lnTo>
                    <a:pt x="107" y="80"/>
                  </a:lnTo>
                  <a:lnTo>
                    <a:pt x="115" y="80"/>
                  </a:lnTo>
                  <a:lnTo>
                    <a:pt x="115" y="71"/>
                  </a:lnTo>
                  <a:lnTo>
                    <a:pt x="107" y="71"/>
                  </a:lnTo>
                  <a:lnTo>
                    <a:pt x="115" y="54"/>
                  </a:lnTo>
                  <a:lnTo>
                    <a:pt x="98" y="54"/>
                  </a:lnTo>
                  <a:lnTo>
                    <a:pt x="80" y="54"/>
                  </a:lnTo>
                  <a:lnTo>
                    <a:pt x="71" y="62"/>
                  </a:lnTo>
                  <a:lnTo>
                    <a:pt x="62" y="62"/>
                  </a:lnTo>
                  <a:lnTo>
                    <a:pt x="62" y="45"/>
                  </a:lnTo>
                  <a:lnTo>
                    <a:pt x="62" y="36"/>
                  </a:lnTo>
                  <a:lnTo>
                    <a:pt x="71" y="36"/>
                  </a:lnTo>
                  <a:lnTo>
                    <a:pt x="80" y="36"/>
                  </a:lnTo>
                  <a:lnTo>
                    <a:pt x="115" y="36"/>
                  </a:lnTo>
                  <a:lnTo>
                    <a:pt x="133" y="36"/>
                  </a:lnTo>
                  <a:lnTo>
                    <a:pt x="133" y="27"/>
                  </a:lnTo>
                  <a:lnTo>
                    <a:pt x="142" y="27"/>
                  </a:lnTo>
                  <a:lnTo>
                    <a:pt x="142" y="18"/>
                  </a:lnTo>
                  <a:lnTo>
                    <a:pt x="151" y="9"/>
                  </a:lnTo>
                  <a:lnTo>
                    <a:pt x="160" y="9"/>
                  </a:lnTo>
                  <a:lnTo>
                    <a:pt x="160" y="0"/>
                  </a:lnTo>
                  <a:lnTo>
                    <a:pt x="169" y="0"/>
                  </a:lnTo>
                  <a:lnTo>
                    <a:pt x="178" y="0"/>
                  </a:lnTo>
                  <a:lnTo>
                    <a:pt x="186" y="9"/>
                  </a:lnTo>
                  <a:lnTo>
                    <a:pt x="186" y="18"/>
                  </a:lnTo>
                  <a:lnTo>
                    <a:pt x="186" y="27"/>
                  </a:lnTo>
                  <a:lnTo>
                    <a:pt x="195" y="36"/>
                  </a:lnTo>
                  <a:lnTo>
                    <a:pt x="195" y="27"/>
                  </a:lnTo>
                  <a:lnTo>
                    <a:pt x="204" y="27"/>
                  </a:lnTo>
                  <a:lnTo>
                    <a:pt x="213" y="36"/>
                  </a:lnTo>
                  <a:lnTo>
                    <a:pt x="222" y="45"/>
                  </a:lnTo>
                  <a:lnTo>
                    <a:pt x="231" y="45"/>
                  </a:lnTo>
                  <a:lnTo>
                    <a:pt x="240" y="45"/>
                  </a:lnTo>
                  <a:lnTo>
                    <a:pt x="240" y="54"/>
                  </a:lnTo>
                  <a:lnTo>
                    <a:pt x="231" y="62"/>
                  </a:lnTo>
                  <a:lnTo>
                    <a:pt x="222" y="71"/>
                  </a:lnTo>
                  <a:lnTo>
                    <a:pt x="222" y="80"/>
                  </a:lnTo>
                  <a:lnTo>
                    <a:pt x="213" y="80"/>
                  </a:lnTo>
                  <a:lnTo>
                    <a:pt x="204" y="71"/>
                  </a:lnTo>
                  <a:lnTo>
                    <a:pt x="186" y="71"/>
                  </a:lnTo>
                  <a:lnTo>
                    <a:pt x="178" y="62"/>
                  </a:lnTo>
                  <a:lnTo>
                    <a:pt x="178" y="54"/>
                  </a:lnTo>
                  <a:lnTo>
                    <a:pt x="178" y="45"/>
                  </a:lnTo>
                  <a:lnTo>
                    <a:pt x="169" y="45"/>
                  </a:lnTo>
                  <a:lnTo>
                    <a:pt x="169" y="54"/>
                  </a:lnTo>
                  <a:lnTo>
                    <a:pt x="160" y="62"/>
                  </a:lnTo>
                  <a:lnTo>
                    <a:pt x="169" y="71"/>
                  </a:lnTo>
                  <a:lnTo>
                    <a:pt x="178" y="71"/>
                  </a:lnTo>
                  <a:lnTo>
                    <a:pt x="213" y="89"/>
                  </a:lnTo>
                  <a:lnTo>
                    <a:pt x="213" y="98"/>
                  </a:lnTo>
                  <a:lnTo>
                    <a:pt x="204" y="98"/>
                  </a:lnTo>
                  <a:lnTo>
                    <a:pt x="204" y="107"/>
                  </a:lnTo>
                  <a:lnTo>
                    <a:pt x="195" y="116"/>
                  </a:lnTo>
                  <a:lnTo>
                    <a:pt x="195" y="125"/>
                  </a:lnTo>
                  <a:lnTo>
                    <a:pt x="195" y="133"/>
                  </a:lnTo>
                  <a:lnTo>
                    <a:pt x="186" y="125"/>
                  </a:lnTo>
                  <a:lnTo>
                    <a:pt x="169" y="116"/>
                  </a:lnTo>
                  <a:lnTo>
                    <a:pt x="160" y="116"/>
                  </a:lnTo>
                  <a:lnTo>
                    <a:pt x="151" y="116"/>
                  </a:lnTo>
                  <a:lnTo>
                    <a:pt x="151" y="107"/>
                  </a:lnTo>
                  <a:lnTo>
                    <a:pt x="151" y="98"/>
                  </a:lnTo>
                  <a:lnTo>
                    <a:pt x="142" y="89"/>
                  </a:lnTo>
                  <a:lnTo>
                    <a:pt x="142" y="98"/>
                  </a:lnTo>
                  <a:lnTo>
                    <a:pt x="133" y="98"/>
                  </a:lnTo>
                  <a:lnTo>
                    <a:pt x="133" y="107"/>
                  </a:lnTo>
                  <a:lnTo>
                    <a:pt x="133" y="116"/>
                  </a:lnTo>
                  <a:lnTo>
                    <a:pt x="133" y="125"/>
                  </a:lnTo>
                  <a:lnTo>
                    <a:pt x="133" y="133"/>
                  </a:lnTo>
                  <a:lnTo>
                    <a:pt x="151" y="125"/>
                  </a:lnTo>
                  <a:lnTo>
                    <a:pt x="160" y="133"/>
                  </a:lnTo>
                  <a:lnTo>
                    <a:pt x="178" y="142"/>
                  </a:lnTo>
                  <a:lnTo>
                    <a:pt x="186" y="142"/>
                  </a:lnTo>
                  <a:lnTo>
                    <a:pt x="195" y="142"/>
                  </a:lnTo>
                  <a:lnTo>
                    <a:pt x="195" y="151"/>
                  </a:lnTo>
                  <a:lnTo>
                    <a:pt x="186" y="160"/>
                  </a:lnTo>
                  <a:lnTo>
                    <a:pt x="186" y="169"/>
                  </a:lnTo>
                  <a:lnTo>
                    <a:pt x="178" y="178"/>
                  </a:lnTo>
                  <a:lnTo>
                    <a:pt x="178" y="187"/>
                  </a:lnTo>
                  <a:lnTo>
                    <a:pt x="169" y="187"/>
                  </a:lnTo>
                  <a:lnTo>
                    <a:pt x="151" y="178"/>
                  </a:lnTo>
                  <a:lnTo>
                    <a:pt x="142" y="178"/>
                  </a:lnTo>
                  <a:lnTo>
                    <a:pt x="133" y="178"/>
                  </a:lnTo>
                  <a:lnTo>
                    <a:pt x="133" y="169"/>
                  </a:lnTo>
                  <a:lnTo>
                    <a:pt x="124" y="169"/>
                  </a:lnTo>
                  <a:lnTo>
                    <a:pt x="133" y="160"/>
                  </a:lnTo>
                  <a:lnTo>
                    <a:pt x="133" y="151"/>
                  </a:lnTo>
                  <a:lnTo>
                    <a:pt x="124" y="142"/>
                  </a:lnTo>
                  <a:lnTo>
                    <a:pt x="115" y="151"/>
                  </a:lnTo>
                  <a:lnTo>
                    <a:pt x="107" y="160"/>
                  </a:lnTo>
                  <a:lnTo>
                    <a:pt x="107" y="169"/>
                  </a:lnTo>
                  <a:lnTo>
                    <a:pt x="98" y="169"/>
                  </a:lnTo>
                  <a:lnTo>
                    <a:pt x="89" y="169"/>
                  </a:lnTo>
                  <a:lnTo>
                    <a:pt x="80" y="169"/>
                  </a:lnTo>
                  <a:lnTo>
                    <a:pt x="80" y="178"/>
                  </a:lnTo>
                  <a:lnTo>
                    <a:pt x="89" y="178"/>
                  </a:lnTo>
                  <a:lnTo>
                    <a:pt x="98" y="178"/>
                  </a:lnTo>
                  <a:lnTo>
                    <a:pt x="107" y="178"/>
                  </a:lnTo>
                  <a:lnTo>
                    <a:pt x="115" y="187"/>
                  </a:lnTo>
                  <a:lnTo>
                    <a:pt x="124" y="178"/>
                  </a:lnTo>
                  <a:lnTo>
                    <a:pt x="133" y="187"/>
                  </a:lnTo>
                  <a:lnTo>
                    <a:pt x="142" y="196"/>
                  </a:lnTo>
                  <a:lnTo>
                    <a:pt x="160" y="196"/>
                  </a:lnTo>
                  <a:lnTo>
                    <a:pt x="169" y="196"/>
                  </a:lnTo>
                  <a:lnTo>
                    <a:pt x="169" y="204"/>
                  </a:lnTo>
                  <a:lnTo>
                    <a:pt x="169" y="222"/>
                  </a:lnTo>
                  <a:lnTo>
                    <a:pt x="160" y="231"/>
                  </a:lnTo>
                  <a:lnTo>
                    <a:pt x="160" y="240"/>
                  </a:lnTo>
                  <a:lnTo>
                    <a:pt x="151" y="240"/>
                  </a:lnTo>
                  <a:lnTo>
                    <a:pt x="142" y="240"/>
                  </a:lnTo>
                  <a:lnTo>
                    <a:pt x="133" y="231"/>
                  </a:lnTo>
                  <a:lnTo>
                    <a:pt x="124" y="231"/>
                  </a:lnTo>
                  <a:lnTo>
                    <a:pt x="107" y="231"/>
                  </a:lnTo>
                  <a:lnTo>
                    <a:pt x="98" y="231"/>
                  </a:lnTo>
                  <a:lnTo>
                    <a:pt x="107" y="222"/>
                  </a:lnTo>
                  <a:lnTo>
                    <a:pt x="107" y="213"/>
                  </a:lnTo>
                  <a:lnTo>
                    <a:pt x="98" y="213"/>
                  </a:lnTo>
                  <a:lnTo>
                    <a:pt x="89" y="213"/>
                  </a:lnTo>
                  <a:lnTo>
                    <a:pt x="89" y="222"/>
                  </a:lnTo>
                  <a:lnTo>
                    <a:pt x="80" y="231"/>
                  </a:lnTo>
                  <a:lnTo>
                    <a:pt x="80" y="240"/>
                  </a:lnTo>
                  <a:lnTo>
                    <a:pt x="89" y="249"/>
                  </a:lnTo>
                  <a:lnTo>
                    <a:pt x="98" y="240"/>
                  </a:lnTo>
                  <a:lnTo>
                    <a:pt x="107" y="240"/>
                  </a:lnTo>
                  <a:lnTo>
                    <a:pt x="98" y="249"/>
                  </a:lnTo>
                  <a:lnTo>
                    <a:pt x="107" y="249"/>
                  </a:lnTo>
                  <a:lnTo>
                    <a:pt x="124" y="249"/>
                  </a:lnTo>
                  <a:lnTo>
                    <a:pt x="142" y="249"/>
                  </a:lnTo>
                  <a:lnTo>
                    <a:pt x="151" y="258"/>
                  </a:lnTo>
                  <a:lnTo>
                    <a:pt x="160" y="258"/>
                  </a:lnTo>
                  <a:lnTo>
                    <a:pt x="160" y="267"/>
                  </a:lnTo>
                  <a:lnTo>
                    <a:pt x="151" y="275"/>
                  </a:lnTo>
                  <a:lnTo>
                    <a:pt x="160" y="284"/>
                  </a:lnTo>
                  <a:lnTo>
                    <a:pt x="160" y="293"/>
                  </a:lnTo>
                  <a:lnTo>
                    <a:pt x="160" y="302"/>
                  </a:lnTo>
                  <a:lnTo>
                    <a:pt x="151" y="311"/>
                  </a:lnTo>
                  <a:lnTo>
                    <a:pt x="89" y="311"/>
                  </a:lnTo>
                  <a:lnTo>
                    <a:pt x="89" y="302"/>
                  </a:lnTo>
                  <a:lnTo>
                    <a:pt x="89" y="293"/>
                  </a:lnTo>
                  <a:lnTo>
                    <a:pt x="80" y="284"/>
                  </a:lnTo>
                  <a:lnTo>
                    <a:pt x="80" y="275"/>
                  </a:lnTo>
                  <a:lnTo>
                    <a:pt x="71" y="275"/>
                  </a:lnTo>
                  <a:lnTo>
                    <a:pt x="62" y="284"/>
                  </a:lnTo>
                  <a:lnTo>
                    <a:pt x="62" y="293"/>
                  </a:lnTo>
                  <a:lnTo>
                    <a:pt x="62" y="302"/>
                  </a:lnTo>
                  <a:lnTo>
                    <a:pt x="62" y="320"/>
                  </a:lnTo>
                  <a:lnTo>
                    <a:pt x="71" y="320"/>
                  </a:lnTo>
                  <a:lnTo>
                    <a:pt x="89" y="311"/>
                  </a:lnTo>
                  <a:lnTo>
                    <a:pt x="89" y="320"/>
                  </a:lnTo>
                  <a:lnTo>
                    <a:pt x="98" y="320"/>
                  </a:lnTo>
                  <a:lnTo>
                    <a:pt x="124" y="320"/>
                  </a:lnTo>
                  <a:lnTo>
                    <a:pt x="133" y="320"/>
                  </a:lnTo>
                  <a:lnTo>
                    <a:pt x="142" y="320"/>
                  </a:lnTo>
                  <a:lnTo>
                    <a:pt x="151" y="320"/>
                  </a:lnTo>
                  <a:lnTo>
                    <a:pt x="151" y="329"/>
                  </a:lnTo>
                  <a:lnTo>
                    <a:pt x="151" y="355"/>
                  </a:lnTo>
                  <a:lnTo>
                    <a:pt x="151" y="364"/>
                  </a:lnTo>
                  <a:lnTo>
                    <a:pt x="160" y="373"/>
                  </a:lnTo>
                  <a:lnTo>
                    <a:pt x="151" y="373"/>
                  </a:lnTo>
                  <a:lnTo>
                    <a:pt x="133" y="373"/>
                  </a:lnTo>
                  <a:lnTo>
                    <a:pt x="115" y="373"/>
                  </a:lnTo>
                  <a:lnTo>
                    <a:pt x="107" y="373"/>
                  </a:lnTo>
                  <a:lnTo>
                    <a:pt x="89" y="382"/>
                  </a:lnTo>
                  <a:lnTo>
                    <a:pt x="89" y="373"/>
                  </a:lnTo>
                  <a:lnTo>
                    <a:pt x="89" y="364"/>
                  </a:lnTo>
                  <a:lnTo>
                    <a:pt x="80" y="355"/>
                  </a:lnTo>
                  <a:lnTo>
                    <a:pt x="71" y="355"/>
                  </a:lnTo>
                  <a:lnTo>
                    <a:pt x="62" y="355"/>
                  </a:lnTo>
                  <a:lnTo>
                    <a:pt x="62" y="364"/>
                  </a:lnTo>
                  <a:lnTo>
                    <a:pt x="62" y="382"/>
                  </a:lnTo>
                  <a:lnTo>
                    <a:pt x="71" y="382"/>
                  </a:lnTo>
                  <a:lnTo>
                    <a:pt x="71" y="391"/>
                  </a:lnTo>
                  <a:lnTo>
                    <a:pt x="71" y="400"/>
                  </a:lnTo>
                  <a:lnTo>
                    <a:pt x="80" y="400"/>
                  </a:lnTo>
                  <a:lnTo>
                    <a:pt x="80" y="391"/>
                  </a:lnTo>
                  <a:lnTo>
                    <a:pt x="89" y="391"/>
                  </a:lnTo>
                  <a:lnTo>
                    <a:pt x="98" y="391"/>
                  </a:lnTo>
                  <a:lnTo>
                    <a:pt x="107" y="391"/>
                  </a:lnTo>
                  <a:lnTo>
                    <a:pt x="115" y="391"/>
                  </a:lnTo>
                  <a:lnTo>
                    <a:pt x="151" y="382"/>
                  </a:lnTo>
                  <a:lnTo>
                    <a:pt x="160" y="382"/>
                  </a:lnTo>
                  <a:lnTo>
                    <a:pt x="160" y="391"/>
                  </a:lnTo>
                  <a:lnTo>
                    <a:pt x="160" y="400"/>
                  </a:lnTo>
                  <a:lnTo>
                    <a:pt x="160" y="417"/>
                  </a:lnTo>
                  <a:lnTo>
                    <a:pt x="160" y="426"/>
                  </a:lnTo>
                  <a:lnTo>
                    <a:pt x="169" y="435"/>
                  </a:lnTo>
                  <a:lnTo>
                    <a:pt x="169" y="444"/>
                  </a:lnTo>
                  <a:lnTo>
                    <a:pt x="160" y="444"/>
                  </a:lnTo>
                  <a:lnTo>
                    <a:pt x="142" y="444"/>
                  </a:lnTo>
                  <a:lnTo>
                    <a:pt x="115" y="453"/>
                  </a:lnTo>
                  <a:lnTo>
                    <a:pt x="107" y="453"/>
                  </a:lnTo>
                  <a:lnTo>
                    <a:pt x="98" y="444"/>
                  </a:lnTo>
                  <a:lnTo>
                    <a:pt x="98" y="435"/>
                  </a:lnTo>
                  <a:lnTo>
                    <a:pt x="89" y="426"/>
                  </a:lnTo>
                  <a:lnTo>
                    <a:pt x="80" y="426"/>
                  </a:lnTo>
                  <a:lnTo>
                    <a:pt x="71" y="435"/>
                  </a:lnTo>
                  <a:lnTo>
                    <a:pt x="71" y="444"/>
                  </a:lnTo>
                  <a:lnTo>
                    <a:pt x="71" y="453"/>
                  </a:lnTo>
                  <a:lnTo>
                    <a:pt x="80" y="462"/>
                  </a:lnTo>
                  <a:lnTo>
                    <a:pt x="80" y="471"/>
                  </a:lnTo>
                  <a:lnTo>
                    <a:pt x="89" y="471"/>
                  </a:lnTo>
                  <a:lnTo>
                    <a:pt x="98" y="462"/>
                  </a:lnTo>
                  <a:lnTo>
                    <a:pt x="107" y="462"/>
                  </a:lnTo>
                  <a:lnTo>
                    <a:pt x="115" y="462"/>
                  </a:lnTo>
                  <a:lnTo>
                    <a:pt x="133" y="462"/>
                  </a:lnTo>
                  <a:lnTo>
                    <a:pt x="151" y="462"/>
                  </a:lnTo>
                  <a:lnTo>
                    <a:pt x="160" y="462"/>
                  </a:lnTo>
                  <a:lnTo>
                    <a:pt x="160" y="453"/>
                  </a:lnTo>
                  <a:lnTo>
                    <a:pt x="169" y="462"/>
                  </a:lnTo>
                  <a:lnTo>
                    <a:pt x="169" y="471"/>
                  </a:lnTo>
                  <a:lnTo>
                    <a:pt x="169" y="480"/>
                  </a:lnTo>
                  <a:lnTo>
                    <a:pt x="178" y="489"/>
                  </a:lnTo>
                  <a:lnTo>
                    <a:pt x="178" y="497"/>
                  </a:lnTo>
                  <a:lnTo>
                    <a:pt x="186" y="506"/>
                  </a:lnTo>
                  <a:lnTo>
                    <a:pt x="178" y="506"/>
                  </a:lnTo>
                  <a:lnTo>
                    <a:pt x="178" y="515"/>
                  </a:lnTo>
                  <a:lnTo>
                    <a:pt x="160" y="515"/>
                  </a:lnTo>
                  <a:lnTo>
                    <a:pt x="133" y="524"/>
                  </a:lnTo>
                  <a:lnTo>
                    <a:pt x="124" y="524"/>
                  </a:lnTo>
                  <a:lnTo>
                    <a:pt x="115" y="524"/>
                  </a:lnTo>
                  <a:lnTo>
                    <a:pt x="115" y="515"/>
                  </a:lnTo>
                  <a:lnTo>
                    <a:pt x="115" y="506"/>
                  </a:lnTo>
                  <a:lnTo>
                    <a:pt x="107" y="506"/>
                  </a:lnTo>
                  <a:lnTo>
                    <a:pt x="98" y="506"/>
                  </a:lnTo>
                  <a:lnTo>
                    <a:pt x="89" y="506"/>
                  </a:lnTo>
                  <a:lnTo>
                    <a:pt x="80" y="515"/>
                  </a:lnTo>
                  <a:lnTo>
                    <a:pt x="80" y="524"/>
                  </a:lnTo>
                  <a:lnTo>
                    <a:pt x="80" y="533"/>
                  </a:lnTo>
                  <a:lnTo>
                    <a:pt x="89" y="533"/>
                  </a:lnTo>
                  <a:lnTo>
                    <a:pt x="80" y="533"/>
                  </a:lnTo>
                  <a:lnTo>
                    <a:pt x="80" y="542"/>
                  </a:lnTo>
                  <a:lnTo>
                    <a:pt x="89" y="542"/>
                  </a:lnTo>
                  <a:lnTo>
                    <a:pt x="98" y="542"/>
                  </a:lnTo>
                  <a:lnTo>
                    <a:pt x="107" y="542"/>
                  </a:lnTo>
                  <a:lnTo>
                    <a:pt x="115" y="542"/>
                  </a:lnTo>
                  <a:lnTo>
                    <a:pt x="142" y="542"/>
                  </a:lnTo>
                  <a:lnTo>
                    <a:pt x="160" y="533"/>
                  </a:lnTo>
                  <a:lnTo>
                    <a:pt x="169" y="533"/>
                  </a:lnTo>
                  <a:lnTo>
                    <a:pt x="178" y="524"/>
                  </a:lnTo>
                  <a:lnTo>
                    <a:pt x="186" y="524"/>
                  </a:lnTo>
                  <a:lnTo>
                    <a:pt x="186" y="533"/>
                  </a:lnTo>
                  <a:lnTo>
                    <a:pt x="195" y="551"/>
                  </a:lnTo>
                  <a:lnTo>
                    <a:pt x="195" y="560"/>
                  </a:lnTo>
                  <a:lnTo>
                    <a:pt x="204" y="568"/>
                  </a:lnTo>
                  <a:lnTo>
                    <a:pt x="213" y="577"/>
                  </a:lnTo>
                  <a:lnTo>
                    <a:pt x="204" y="586"/>
                  </a:lnTo>
                  <a:lnTo>
                    <a:pt x="178" y="586"/>
                  </a:lnTo>
                  <a:lnTo>
                    <a:pt x="169" y="595"/>
                  </a:lnTo>
                  <a:lnTo>
                    <a:pt x="151" y="604"/>
                  </a:lnTo>
                  <a:lnTo>
                    <a:pt x="142" y="604"/>
                  </a:lnTo>
                  <a:lnTo>
                    <a:pt x="142" y="595"/>
                  </a:lnTo>
                  <a:lnTo>
                    <a:pt x="133" y="586"/>
                  </a:lnTo>
                  <a:lnTo>
                    <a:pt x="124" y="586"/>
                  </a:lnTo>
                  <a:lnTo>
                    <a:pt x="115" y="595"/>
                  </a:lnTo>
                  <a:lnTo>
                    <a:pt x="115" y="604"/>
                  </a:lnTo>
                  <a:lnTo>
                    <a:pt x="124" y="613"/>
                  </a:lnTo>
                  <a:lnTo>
                    <a:pt x="124" y="622"/>
                  </a:lnTo>
                  <a:lnTo>
                    <a:pt x="124" y="631"/>
                  </a:lnTo>
                  <a:lnTo>
                    <a:pt x="133" y="631"/>
                  </a:lnTo>
                  <a:lnTo>
                    <a:pt x="133" y="622"/>
                  </a:lnTo>
                  <a:lnTo>
                    <a:pt x="142" y="613"/>
                  </a:lnTo>
                  <a:lnTo>
                    <a:pt x="151" y="613"/>
                  </a:lnTo>
                  <a:lnTo>
                    <a:pt x="160" y="613"/>
                  </a:lnTo>
                  <a:lnTo>
                    <a:pt x="169" y="613"/>
                  </a:lnTo>
                  <a:lnTo>
                    <a:pt x="186" y="604"/>
                  </a:lnTo>
                  <a:lnTo>
                    <a:pt x="204" y="595"/>
                  </a:lnTo>
                  <a:lnTo>
                    <a:pt x="213" y="595"/>
                  </a:lnTo>
                  <a:lnTo>
                    <a:pt x="222" y="613"/>
                  </a:lnTo>
                  <a:lnTo>
                    <a:pt x="222" y="622"/>
                  </a:lnTo>
                  <a:lnTo>
                    <a:pt x="231" y="631"/>
                  </a:lnTo>
                  <a:lnTo>
                    <a:pt x="240" y="639"/>
                  </a:lnTo>
                  <a:lnTo>
                    <a:pt x="240" y="648"/>
                  </a:lnTo>
                  <a:lnTo>
                    <a:pt x="231" y="648"/>
                  </a:lnTo>
                  <a:lnTo>
                    <a:pt x="222" y="657"/>
                  </a:lnTo>
                  <a:lnTo>
                    <a:pt x="195" y="666"/>
                  </a:lnTo>
                  <a:lnTo>
                    <a:pt x="178" y="675"/>
                  </a:lnTo>
                  <a:lnTo>
                    <a:pt x="169" y="675"/>
                  </a:lnTo>
                  <a:lnTo>
                    <a:pt x="169" y="666"/>
                  </a:lnTo>
                  <a:lnTo>
                    <a:pt x="160" y="657"/>
                  </a:lnTo>
                  <a:lnTo>
                    <a:pt x="151" y="666"/>
                  </a:lnTo>
                  <a:lnTo>
                    <a:pt x="151" y="675"/>
                  </a:lnTo>
                  <a:lnTo>
                    <a:pt x="151" y="684"/>
                  </a:lnTo>
                  <a:lnTo>
                    <a:pt x="160" y="684"/>
                  </a:lnTo>
                  <a:lnTo>
                    <a:pt x="160" y="693"/>
                  </a:lnTo>
                  <a:lnTo>
                    <a:pt x="169" y="702"/>
                  </a:lnTo>
                  <a:lnTo>
                    <a:pt x="178" y="693"/>
                  </a:lnTo>
                  <a:lnTo>
                    <a:pt x="178" y="684"/>
                  </a:lnTo>
                  <a:lnTo>
                    <a:pt x="195" y="684"/>
                  </a:lnTo>
                  <a:lnTo>
                    <a:pt x="213" y="684"/>
                  </a:lnTo>
                  <a:lnTo>
                    <a:pt x="222" y="675"/>
                  </a:lnTo>
                  <a:lnTo>
                    <a:pt x="231" y="666"/>
                  </a:lnTo>
                  <a:lnTo>
                    <a:pt x="249" y="666"/>
                  </a:lnTo>
                  <a:lnTo>
                    <a:pt x="258" y="666"/>
                  </a:lnTo>
                  <a:lnTo>
                    <a:pt x="258" y="684"/>
                  </a:lnTo>
                  <a:lnTo>
                    <a:pt x="258" y="693"/>
                  </a:lnTo>
                  <a:lnTo>
                    <a:pt x="258" y="702"/>
                  </a:lnTo>
                  <a:lnTo>
                    <a:pt x="266" y="702"/>
                  </a:lnTo>
                  <a:lnTo>
                    <a:pt x="275" y="710"/>
                  </a:lnTo>
                  <a:lnTo>
                    <a:pt x="275" y="719"/>
                  </a:lnTo>
                  <a:lnTo>
                    <a:pt x="266" y="719"/>
                  </a:lnTo>
                  <a:lnTo>
                    <a:pt x="258" y="719"/>
                  </a:lnTo>
                  <a:lnTo>
                    <a:pt x="249" y="728"/>
                  </a:lnTo>
                  <a:lnTo>
                    <a:pt x="231" y="737"/>
                  </a:lnTo>
                  <a:lnTo>
                    <a:pt x="213" y="746"/>
                  </a:lnTo>
                  <a:lnTo>
                    <a:pt x="204" y="746"/>
                  </a:lnTo>
                  <a:lnTo>
                    <a:pt x="204" y="737"/>
                  </a:lnTo>
                  <a:lnTo>
                    <a:pt x="195" y="737"/>
                  </a:lnTo>
                  <a:lnTo>
                    <a:pt x="186" y="737"/>
                  </a:lnTo>
                  <a:lnTo>
                    <a:pt x="186" y="746"/>
                  </a:lnTo>
                  <a:lnTo>
                    <a:pt x="186" y="755"/>
                  </a:lnTo>
                  <a:lnTo>
                    <a:pt x="186" y="764"/>
                  </a:lnTo>
                  <a:lnTo>
                    <a:pt x="186" y="773"/>
                  </a:lnTo>
                  <a:lnTo>
                    <a:pt x="195" y="773"/>
                  </a:lnTo>
                  <a:lnTo>
                    <a:pt x="204" y="773"/>
                  </a:lnTo>
                  <a:lnTo>
                    <a:pt x="213" y="764"/>
                  </a:lnTo>
                  <a:lnTo>
                    <a:pt x="222" y="764"/>
                  </a:lnTo>
                  <a:lnTo>
                    <a:pt x="231" y="755"/>
                  </a:lnTo>
                  <a:lnTo>
                    <a:pt x="240" y="755"/>
                  </a:lnTo>
                  <a:lnTo>
                    <a:pt x="258" y="746"/>
                  </a:lnTo>
                  <a:lnTo>
                    <a:pt x="266" y="737"/>
                  </a:lnTo>
                  <a:lnTo>
                    <a:pt x="275" y="728"/>
                  </a:lnTo>
                  <a:lnTo>
                    <a:pt x="284" y="728"/>
                  </a:lnTo>
                  <a:lnTo>
                    <a:pt x="284" y="737"/>
                  </a:lnTo>
                  <a:lnTo>
                    <a:pt x="293" y="746"/>
                  </a:lnTo>
                  <a:lnTo>
                    <a:pt x="293" y="755"/>
                  </a:lnTo>
                  <a:lnTo>
                    <a:pt x="311" y="773"/>
                  </a:lnTo>
                  <a:lnTo>
                    <a:pt x="311" y="790"/>
                  </a:lnTo>
                  <a:lnTo>
                    <a:pt x="302" y="799"/>
                  </a:lnTo>
                  <a:lnTo>
                    <a:pt x="284" y="799"/>
                  </a:lnTo>
                  <a:lnTo>
                    <a:pt x="275" y="808"/>
                  </a:lnTo>
                  <a:lnTo>
                    <a:pt x="249" y="817"/>
                  </a:lnTo>
                  <a:lnTo>
                    <a:pt x="249" y="808"/>
                  </a:lnTo>
                  <a:lnTo>
                    <a:pt x="240" y="808"/>
                  </a:lnTo>
                  <a:lnTo>
                    <a:pt x="231" y="808"/>
                  </a:lnTo>
                  <a:lnTo>
                    <a:pt x="222" y="817"/>
                  </a:lnTo>
                  <a:lnTo>
                    <a:pt x="222" y="826"/>
                  </a:lnTo>
                  <a:lnTo>
                    <a:pt x="204" y="826"/>
                  </a:lnTo>
                  <a:lnTo>
                    <a:pt x="195" y="835"/>
                  </a:lnTo>
                  <a:lnTo>
                    <a:pt x="186" y="844"/>
                  </a:lnTo>
                  <a:lnTo>
                    <a:pt x="186" y="861"/>
                  </a:lnTo>
                  <a:close/>
                </a:path>
              </a:pathLst>
            </a:custGeom>
            <a:solidFill>
              <a:srgbClr val="BF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 name="Freeform 69"/>
            <p:cNvSpPr>
              <a:spLocks/>
            </p:cNvSpPr>
            <p:nvPr/>
          </p:nvSpPr>
          <p:spPr bwMode="auto">
            <a:xfrm>
              <a:off x="4656" y="2045"/>
              <a:ext cx="259" cy="892"/>
            </a:xfrm>
            <a:custGeom>
              <a:avLst/>
              <a:gdLst>
                <a:gd name="T0" fmla="*/ 2 w 311"/>
                <a:gd name="T1" fmla="*/ 2838 h 870"/>
                <a:gd name="T2" fmla="*/ 2 w 311"/>
                <a:gd name="T3" fmla="*/ 2744 h 870"/>
                <a:gd name="T4" fmla="*/ 2 w 311"/>
                <a:gd name="T5" fmla="*/ 2532 h 870"/>
                <a:gd name="T6" fmla="*/ 2 w 311"/>
                <a:gd name="T7" fmla="*/ 2409 h 870"/>
                <a:gd name="T8" fmla="*/ 2 w 311"/>
                <a:gd name="T9" fmla="*/ 2267 h 870"/>
                <a:gd name="T10" fmla="*/ 2 w 311"/>
                <a:gd name="T11" fmla="*/ 2117 h 870"/>
                <a:gd name="T12" fmla="*/ 2 w 311"/>
                <a:gd name="T13" fmla="*/ 1873 h 870"/>
                <a:gd name="T14" fmla="*/ 2 w 311"/>
                <a:gd name="T15" fmla="*/ 1479 h 870"/>
                <a:gd name="T16" fmla="*/ 2 w 311"/>
                <a:gd name="T17" fmla="*/ 1388 h 870"/>
                <a:gd name="T18" fmla="*/ 2 w 311"/>
                <a:gd name="T19" fmla="*/ 1055 h 870"/>
                <a:gd name="T20" fmla="*/ 2 w 311"/>
                <a:gd name="T21" fmla="*/ 782 h 870"/>
                <a:gd name="T22" fmla="*/ 2 w 311"/>
                <a:gd name="T23" fmla="*/ 609 h 870"/>
                <a:gd name="T24" fmla="*/ 2 w 311"/>
                <a:gd name="T25" fmla="*/ 364 h 870"/>
                <a:gd name="T26" fmla="*/ 2 w 311"/>
                <a:gd name="T27" fmla="*/ 298 h 870"/>
                <a:gd name="T28" fmla="*/ 2 w 311"/>
                <a:gd name="T29" fmla="*/ 179 h 870"/>
                <a:gd name="T30" fmla="*/ 2 w 311"/>
                <a:gd name="T31" fmla="*/ 115 h 870"/>
                <a:gd name="T32" fmla="*/ 2 w 311"/>
                <a:gd name="T33" fmla="*/ 0 h 870"/>
                <a:gd name="T34" fmla="*/ 2 w 311"/>
                <a:gd name="T35" fmla="*/ 143 h 870"/>
                <a:gd name="T36" fmla="*/ 2 w 311"/>
                <a:gd name="T37" fmla="*/ 239 h 870"/>
                <a:gd name="T38" fmla="*/ 2 w 311"/>
                <a:gd name="T39" fmla="*/ 214 h 870"/>
                <a:gd name="T40" fmla="*/ 2 w 311"/>
                <a:gd name="T41" fmla="*/ 364 h 870"/>
                <a:gd name="T42" fmla="*/ 2 w 311"/>
                <a:gd name="T43" fmla="*/ 335 h 870"/>
                <a:gd name="T44" fmla="*/ 2 w 311"/>
                <a:gd name="T45" fmla="*/ 452 h 870"/>
                <a:gd name="T46" fmla="*/ 2 w 311"/>
                <a:gd name="T47" fmla="*/ 638 h 870"/>
                <a:gd name="T48" fmla="*/ 2 w 311"/>
                <a:gd name="T49" fmla="*/ 512 h 870"/>
                <a:gd name="T50" fmla="*/ 2 w 311"/>
                <a:gd name="T51" fmla="*/ 609 h 870"/>
                <a:gd name="T52" fmla="*/ 2 w 311"/>
                <a:gd name="T53" fmla="*/ 638 h 870"/>
                <a:gd name="T54" fmla="*/ 2 w 311"/>
                <a:gd name="T55" fmla="*/ 819 h 870"/>
                <a:gd name="T56" fmla="*/ 2 w 311"/>
                <a:gd name="T57" fmla="*/ 725 h 870"/>
                <a:gd name="T58" fmla="*/ 2 w 311"/>
                <a:gd name="T59" fmla="*/ 819 h 870"/>
                <a:gd name="T60" fmla="*/ 2 w 311"/>
                <a:gd name="T61" fmla="*/ 907 h 870"/>
                <a:gd name="T62" fmla="*/ 2 w 311"/>
                <a:gd name="T63" fmla="*/ 1000 h 870"/>
                <a:gd name="T64" fmla="*/ 2 w 311"/>
                <a:gd name="T65" fmla="*/ 1083 h 870"/>
                <a:gd name="T66" fmla="*/ 2 w 311"/>
                <a:gd name="T67" fmla="*/ 1236 h 870"/>
                <a:gd name="T68" fmla="*/ 2 w 311"/>
                <a:gd name="T69" fmla="*/ 1206 h 870"/>
                <a:gd name="T70" fmla="*/ 2 w 311"/>
                <a:gd name="T71" fmla="*/ 1325 h 870"/>
                <a:gd name="T72" fmla="*/ 2 w 311"/>
                <a:gd name="T73" fmla="*/ 1356 h 870"/>
                <a:gd name="T74" fmla="*/ 2 w 311"/>
                <a:gd name="T75" fmla="*/ 1536 h 870"/>
                <a:gd name="T76" fmla="*/ 2 w 311"/>
                <a:gd name="T77" fmla="*/ 1536 h 870"/>
                <a:gd name="T78" fmla="*/ 2 w 311"/>
                <a:gd name="T79" fmla="*/ 1572 h 870"/>
                <a:gd name="T80" fmla="*/ 2 w 311"/>
                <a:gd name="T81" fmla="*/ 1749 h 870"/>
                <a:gd name="T82" fmla="*/ 2 w 311"/>
                <a:gd name="T83" fmla="*/ 1719 h 870"/>
                <a:gd name="T84" fmla="*/ 2 w 311"/>
                <a:gd name="T85" fmla="*/ 1841 h 870"/>
                <a:gd name="T86" fmla="*/ 2 w 311"/>
                <a:gd name="T87" fmla="*/ 1782 h 870"/>
                <a:gd name="T88" fmla="*/ 2 w 311"/>
                <a:gd name="T89" fmla="*/ 1993 h 870"/>
                <a:gd name="T90" fmla="*/ 2 w 311"/>
                <a:gd name="T91" fmla="*/ 2020 h 870"/>
                <a:gd name="T92" fmla="*/ 2 w 311"/>
                <a:gd name="T93" fmla="*/ 2082 h 870"/>
                <a:gd name="T94" fmla="*/ 2 w 311"/>
                <a:gd name="T95" fmla="*/ 2020 h 870"/>
                <a:gd name="T96" fmla="*/ 2 w 311"/>
                <a:gd name="T97" fmla="*/ 2232 h 870"/>
                <a:gd name="T98" fmla="*/ 2 w 311"/>
                <a:gd name="T99" fmla="*/ 2290 h 870"/>
                <a:gd name="T100" fmla="*/ 2 w 311"/>
                <a:gd name="T101" fmla="*/ 2334 h 870"/>
                <a:gd name="T102" fmla="*/ 2 w 311"/>
                <a:gd name="T103" fmla="*/ 2395 h 870"/>
                <a:gd name="T104" fmla="*/ 2 w 311"/>
                <a:gd name="T105" fmla="*/ 2532 h 870"/>
                <a:gd name="T106" fmla="*/ 2 w 311"/>
                <a:gd name="T107" fmla="*/ 2628 h 870"/>
                <a:gd name="T108" fmla="*/ 2 w 311"/>
                <a:gd name="T109" fmla="*/ 2568 h 870"/>
                <a:gd name="T110" fmla="*/ 2 w 311"/>
                <a:gd name="T111" fmla="*/ 2628 h 870"/>
                <a:gd name="T112" fmla="*/ 2 w 311"/>
                <a:gd name="T113" fmla="*/ 2744 h 87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11"/>
                <a:gd name="T172" fmla="*/ 0 h 870"/>
                <a:gd name="T173" fmla="*/ 311 w 311"/>
                <a:gd name="T174" fmla="*/ 870 h 87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11" h="870">
                  <a:moveTo>
                    <a:pt x="186" y="861"/>
                  </a:moveTo>
                  <a:lnTo>
                    <a:pt x="160" y="870"/>
                  </a:lnTo>
                  <a:lnTo>
                    <a:pt x="151" y="870"/>
                  </a:lnTo>
                  <a:lnTo>
                    <a:pt x="142" y="870"/>
                  </a:lnTo>
                  <a:lnTo>
                    <a:pt x="142" y="852"/>
                  </a:lnTo>
                  <a:lnTo>
                    <a:pt x="142" y="844"/>
                  </a:lnTo>
                  <a:lnTo>
                    <a:pt x="151" y="844"/>
                  </a:lnTo>
                  <a:lnTo>
                    <a:pt x="151" y="835"/>
                  </a:lnTo>
                  <a:lnTo>
                    <a:pt x="169" y="817"/>
                  </a:lnTo>
                  <a:lnTo>
                    <a:pt x="178" y="808"/>
                  </a:lnTo>
                  <a:lnTo>
                    <a:pt x="178" y="799"/>
                  </a:lnTo>
                  <a:lnTo>
                    <a:pt x="160" y="790"/>
                  </a:lnTo>
                  <a:lnTo>
                    <a:pt x="142" y="817"/>
                  </a:lnTo>
                  <a:lnTo>
                    <a:pt x="133" y="817"/>
                  </a:lnTo>
                  <a:lnTo>
                    <a:pt x="124" y="817"/>
                  </a:lnTo>
                  <a:lnTo>
                    <a:pt x="124" y="808"/>
                  </a:lnTo>
                  <a:lnTo>
                    <a:pt x="124" y="799"/>
                  </a:lnTo>
                  <a:lnTo>
                    <a:pt x="124" y="790"/>
                  </a:lnTo>
                  <a:lnTo>
                    <a:pt x="133" y="781"/>
                  </a:lnTo>
                  <a:lnTo>
                    <a:pt x="142" y="764"/>
                  </a:lnTo>
                  <a:lnTo>
                    <a:pt x="142" y="755"/>
                  </a:lnTo>
                  <a:lnTo>
                    <a:pt x="142" y="746"/>
                  </a:lnTo>
                  <a:lnTo>
                    <a:pt x="133" y="746"/>
                  </a:lnTo>
                  <a:lnTo>
                    <a:pt x="124" y="746"/>
                  </a:lnTo>
                  <a:lnTo>
                    <a:pt x="124" y="737"/>
                  </a:lnTo>
                  <a:lnTo>
                    <a:pt x="115" y="746"/>
                  </a:lnTo>
                  <a:lnTo>
                    <a:pt x="115" y="755"/>
                  </a:lnTo>
                  <a:lnTo>
                    <a:pt x="107" y="755"/>
                  </a:lnTo>
                  <a:lnTo>
                    <a:pt x="98" y="746"/>
                  </a:lnTo>
                  <a:lnTo>
                    <a:pt x="98" y="737"/>
                  </a:lnTo>
                  <a:lnTo>
                    <a:pt x="107" y="719"/>
                  </a:lnTo>
                  <a:lnTo>
                    <a:pt x="107" y="710"/>
                  </a:lnTo>
                  <a:lnTo>
                    <a:pt x="107" y="684"/>
                  </a:lnTo>
                  <a:lnTo>
                    <a:pt x="98" y="675"/>
                  </a:lnTo>
                  <a:lnTo>
                    <a:pt x="89" y="684"/>
                  </a:lnTo>
                  <a:lnTo>
                    <a:pt x="80" y="684"/>
                  </a:lnTo>
                  <a:lnTo>
                    <a:pt x="71" y="693"/>
                  </a:lnTo>
                  <a:lnTo>
                    <a:pt x="62" y="675"/>
                  </a:lnTo>
                  <a:lnTo>
                    <a:pt x="62" y="666"/>
                  </a:lnTo>
                  <a:lnTo>
                    <a:pt x="71" y="648"/>
                  </a:lnTo>
                  <a:lnTo>
                    <a:pt x="80" y="622"/>
                  </a:lnTo>
                  <a:lnTo>
                    <a:pt x="80" y="613"/>
                  </a:lnTo>
                  <a:lnTo>
                    <a:pt x="71" y="604"/>
                  </a:lnTo>
                  <a:lnTo>
                    <a:pt x="62" y="604"/>
                  </a:lnTo>
                  <a:lnTo>
                    <a:pt x="44" y="622"/>
                  </a:lnTo>
                  <a:lnTo>
                    <a:pt x="35" y="622"/>
                  </a:lnTo>
                  <a:lnTo>
                    <a:pt x="35" y="604"/>
                  </a:lnTo>
                  <a:lnTo>
                    <a:pt x="35" y="595"/>
                  </a:lnTo>
                  <a:lnTo>
                    <a:pt x="44" y="568"/>
                  </a:lnTo>
                  <a:lnTo>
                    <a:pt x="44" y="542"/>
                  </a:lnTo>
                  <a:lnTo>
                    <a:pt x="53" y="533"/>
                  </a:lnTo>
                  <a:lnTo>
                    <a:pt x="44" y="515"/>
                  </a:lnTo>
                  <a:lnTo>
                    <a:pt x="44" y="524"/>
                  </a:lnTo>
                  <a:lnTo>
                    <a:pt x="35" y="533"/>
                  </a:lnTo>
                  <a:lnTo>
                    <a:pt x="35" y="542"/>
                  </a:lnTo>
                  <a:lnTo>
                    <a:pt x="27" y="551"/>
                  </a:lnTo>
                  <a:lnTo>
                    <a:pt x="18" y="551"/>
                  </a:lnTo>
                  <a:lnTo>
                    <a:pt x="9" y="542"/>
                  </a:lnTo>
                  <a:lnTo>
                    <a:pt x="9" y="533"/>
                  </a:lnTo>
                  <a:lnTo>
                    <a:pt x="9" y="515"/>
                  </a:lnTo>
                  <a:lnTo>
                    <a:pt x="9" y="506"/>
                  </a:lnTo>
                  <a:lnTo>
                    <a:pt x="18" y="489"/>
                  </a:lnTo>
                  <a:lnTo>
                    <a:pt x="27" y="462"/>
                  </a:lnTo>
                  <a:lnTo>
                    <a:pt x="35" y="453"/>
                  </a:lnTo>
                  <a:lnTo>
                    <a:pt x="35" y="435"/>
                  </a:lnTo>
                  <a:lnTo>
                    <a:pt x="27" y="435"/>
                  </a:lnTo>
                  <a:lnTo>
                    <a:pt x="27" y="453"/>
                  </a:lnTo>
                  <a:lnTo>
                    <a:pt x="18" y="453"/>
                  </a:lnTo>
                  <a:lnTo>
                    <a:pt x="9" y="462"/>
                  </a:lnTo>
                  <a:lnTo>
                    <a:pt x="9" y="453"/>
                  </a:lnTo>
                  <a:lnTo>
                    <a:pt x="0" y="444"/>
                  </a:lnTo>
                  <a:lnTo>
                    <a:pt x="0" y="426"/>
                  </a:lnTo>
                  <a:lnTo>
                    <a:pt x="9" y="417"/>
                  </a:lnTo>
                  <a:lnTo>
                    <a:pt x="9" y="409"/>
                  </a:lnTo>
                  <a:lnTo>
                    <a:pt x="18" y="391"/>
                  </a:lnTo>
                  <a:lnTo>
                    <a:pt x="27" y="382"/>
                  </a:lnTo>
                  <a:lnTo>
                    <a:pt x="35" y="364"/>
                  </a:lnTo>
                  <a:lnTo>
                    <a:pt x="27" y="364"/>
                  </a:lnTo>
                  <a:lnTo>
                    <a:pt x="18" y="355"/>
                  </a:lnTo>
                  <a:lnTo>
                    <a:pt x="9" y="364"/>
                  </a:lnTo>
                  <a:lnTo>
                    <a:pt x="0" y="355"/>
                  </a:lnTo>
                  <a:lnTo>
                    <a:pt x="9" y="346"/>
                  </a:lnTo>
                  <a:lnTo>
                    <a:pt x="18" y="311"/>
                  </a:lnTo>
                  <a:lnTo>
                    <a:pt x="35" y="284"/>
                  </a:lnTo>
                  <a:lnTo>
                    <a:pt x="27" y="284"/>
                  </a:lnTo>
                  <a:lnTo>
                    <a:pt x="27" y="275"/>
                  </a:lnTo>
                  <a:lnTo>
                    <a:pt x="27" y="267"/>
                  </a:lnTo>
                  <a:lnTo>
                    <a:pt x="18" y="267"/>
                  </a:lnTo>
                  <a:lnTo>
                    <a:pt x="18" y="258"/>
                  </a:lnTo>
                  <a:lnTo>
                    <a:pt x="27" y="249"/>
                  </a:lnTo>
                  <a:lnTo>
                    <a:pt x="35" y="231"/>
                  </a:lnTo>
                  <a:lnTo>
                    <a:pt x="44" y="222"/>
                  </a:lnTo>
                  <a:lnTo>
                    <a:pt x="53" y="213"/>
                  </a:lnTo>
                  <a:lnTo>
                    <a:pt x="62" y="204"/>
                  </a:lnTo>
                  <a:lnTo>
                    <a:pt x="53" y="196"/>
                  </a:lnTo>
                  <a:lnTo>
                    <a:pt x="53" y="187"/>
                  </a:lnTo>
                  <a:lnTo>
                    <a:pt x="35" y="196"/>
                  </a:lnTo>
                  <a:lnTo>
                    <a:pt x="27" y="187"/>
                  </a:lnTo>
                  <a:lnTo>
                    <a:pt x="27" y="178"/>
                  </a:lnTo>
                  <a:lnTo>
                    <a:pt x="35" y="169"/>
                  </a:lnTo>
                  <a:lnTo>
                    <a:pt x="44" y="169"/>
                  </a:lnTo>
                  <a:lnTo>
                    <a:pt x="53" y="160"/>
                  </a:lnTo>
                  <a:lnTo>
                    <a:pt x="89" y="133"/>
                  </a:lnTo>
                  <a:lnTo>
                    <a:pt x="80" y="125"/>
                  </a:lnTo>
                  <a:lnTo>
                    <a:pt x="80" y="116"/>
                  </a:lnTo>
                  <a:lnTo>
                    <a:pt x="80" y="107"/>
                  </a:lnTo>
                  <a:lnTo>
                    <a:pt x="71" y="107"/>
                  </a:lnTo>
                  <a:lnTo>
                    <a:pt x="62" y="116"/>
                  </a:lnTo>
                  <a:lnTo>
                    <a:pt x="44" y="116"/>
                  </a:lnTo>
                  <a:lnTo>
                    <a:pt x="44" y="107"/>
                  </a:lnTo>
                  <a:lnTo>
                    <a:pt x="44" y="98"/>
                  </a:lnTo>
                  <a:lnTo>
                    <a:pt x="53" y="89"/>
                  </a:lnTo>
                  <a:lnTo>
                    <a:pt x="62" y="89"/>
                  </a:lnTo>
                  <a:lnTo>
                    <a:pt x="71" y="89"/>
                  </a:lnTo>
                  <a:lnTo>
                    <a:pt x="98" y="89"/>
                  </a:lnTo>
                  <a:lnTo>
                    <a:pt x="107" y="80"/>
                  </a:lnTo>
                  <a:lnTo>
                    <a:pt x="115" y="80"/>
                  </a:lnTo>
                  <a:lnTo>
                    <a:pt x="115" y="71"/>
                  </a:lnTo>
                  <a:lnTo>
                    <a:pt x="107" y="71"/>
                  </a:lnTo>
                  <a:lnTo>
                    <a:pt x="115" y="54"/>
                  </a:lnTo>
                  <a:lnTo>
                    <a:pt x="98" y="54"/>
                  </a:lnTo>
                  <a:lnTo>
                    <a:pt x="80" y="54"/>
                  </a:lnTo>
                  <a:lnTo>
                    <a:pt x="71" y="62"/>
                  </a:lnTo>
                  <a:lnTo>
                    <a:pt x="62" y="62"/>
                  </a:lnTo>
                  <a:lnTo>
                    <a:pt x="62" y="45"/>
                  </a:lnTo>
                  <a:lnTo>
                    <a:pt x="62" y="36"/>
                  </a:lnTo>
                  <a:lnTo>
                    <a:pt x="71" y="36"/>
                  </a:lnTo>
                  <a:lnTo>
                    <a:pt x="80" y="36"/>
                  </a:lnTo>
                  <a:lnTo>
                    <a:pt x="115" y="36"/>
                  </a:lnTo>
                  <a:lnTo>
                    <a:pt x="133" y="36"/>
                  </a:lnTo>
                  <a:lnTo>
                    <a:pt x="133" y="27"/>
                  </a:lnTo>
                  <a:lnTo>
                    <a:pt x="142" y="27"/>
                  </a:lnTo>
                  <a:lnTo>
                    <a:pt x="142" y="18"/>
                  </a:lnTo>
                  <a:lnTo>
                    <a:pt x="151" y="9"/>
                  </a:lnTo>
                  <a:lnTo>
                    <a:pt x="160" y="9"/>
                  </a:lnTo>
                  <a:lnTo>
                    <a:pt x="160" y="0"/>
                  </a:lnTo>
                  <a:lnTo>
                    <a:pt x="169" y="0"/>
                  </a:lnTo>
                  <a:lnTo>
                    <a:pt x="178" y="0"/>
                  </a:lnTo>
                  <a:lnTo>
                    <a:pt x="186" y="9"/>
                  </a:lnTo>
                  <a:lnTo>
                    <a:pt x="186" y="18"/>
                  </a:lnTo>
                  <a:lnTo>
                    <a:pt x="186" y="27"/>
                  </a:lnTo>
                  <a:lnTo>
                    <a:pt x="195" y="36"/>
                  </a:lnTo>
                  <a:lnTo>
                    <a:pt x="195" y="27"/>
                  </a:lnTo>
                  <a:lnTo>
                    <a:pt x="204" y="27"/>
                  </a:lnTo>
                  <a:lnTo>
                    <a:pt x="213" y="36"/>
                  </a:lnTo>
                  <a:lnTo>
                    <a:pt x="222" y="45"/>
                  </a:lnTo>
                  <a:lnTo>
                    <a:pt x="231" y="45"/>
                  </a:lnTo>
                  <a:lnTo>
                    <a:pt x="240" y="45"/>
                  </a:lnTo>
                  <a:lnTo>
                    <a:pt x="240" y="54"/>
                  </a:lnTo>
                  <a:lnTo>
                    <a:pt x="231" y="62"/>
                  </a:lnTo>
                  <a:lnTo>
                    <a:pt x="222" y="71"/>
                  </a:lnTo>
                  <a:lnTo>
                    <a:pt x="222" y="80"/>
                  </a:lnTo>
                  <a:lnTo>
                    <a:pt x="213" y="80"/>
                  </a:lnTo>
                  <a:lnTo>
                    <a:pt x="204" y="71"/>
                  </a:lnTo>
                  <a:lnTo>
                    <a:pt x="186" y="71"/>
                  </a:lnTo>
                  <a:lnTo>
                    <a:pt x="178" y="62"/>
                  </a:lnTo>
                  <a:lnTo>
                    <a:pt x="178" y="54"/>
                  </a:lnTo>
                  <a:lnTo>
                    <a:pt x="178" y="45"/>
                  </a:lnTo>
                  <a:lnTo>
                    <a:pt x="169" y="45"/>
                  </a:lnTo>
                  <a:lnTo>
                    <a:pt x="169" y="54"/>
                  </a:lnTo>
                  <a:lnTo>
                    <a:pt x="160" y="62"/>
                  </a:lnTo>
                  <a:lnTo>
                    <a:pt x="169" y="71"/>
                  </a:lnTo>
                  <a:lnTo>
                    <a:pt x="178" y="71"/>
                  </a:lnTo>
                  <a:lnTo>
                    <a:pt x="213" y="89"/>
                  </a:lnTo>
                  <a:lnTo>
                    <a:pt x="213" y="98"/>
                  </a:lnTo>
                  <a:lnTo>
                    <a:pt x="204" y="98"/>
                  </a:lnTo>
                  <a:lnTo>
                    <a:pt x="204" y="107"/>
                  </a:lnTo>
                  <a:lnTo>
                    <a:pt x="195" y="116"/>
                  </a:lnTo>
                  <a:lnTo>
                    <a:pt x="195" y="125"/>
                  </a:lnTo>
                  <a:lnTo>
                    <a:pt x="195" y="133"/>
                  </a:lnTo>
                  <a:lnTo>
                    <a:pt x="186" y="125"/>
                  </a:lnTo>
                  <a:lnTo>
                    <a:pt x="169" y="116"/>
                  </a:lnTo>
                  <a:lnTo>
                    <a:pt x="160" y="116"/>
                  </a:lnTo>
                  <a:lnTo>
                    <a:pt x="151" y="116"/>
                  </a:lnTo>
                  <a:lnTo>
                    <a:pt x="151" y="107"/>
                  </a:lnTo>
                  <a:lnTo>
                    <a:pt x="151" y="98"/>
                  </a:lnTo>
                  <a:lnTo>
                    <a:pt x="142" y="89"/>
                  </a:lnTo>
                  <a:lnTo>
                    <a:pt x="142" y="98"/>
                  </a:lnTo>
                  <a:lnTo>
                    <a:pt x="133" y="98"/>
                  </a:lnTo>
                  <a:lnTo>
                    <a:pt x="133" y="107"/>
                  </a:lnTo>
                  <a:lnTo>
                    <a:pt x="133" y="116"/>
                  </a:lnTo>
                  <a:lnTo>
                    <a:pt x="133" y="125"/>
                  </a:lnTo>
                  <a:lnTo>
                    <a:pt x="133" y="133"/>
                  </a:lnTo>
                  <a:lnTo>
                    <a:pt x="151" y="125"/>
                  </a:lnTo>
                  <a:lnTo>
                    <a:pt x="160" y="133"/>
                  </a:lnTo>
                  <a:lnTo>
                    <a:pt x="178" y="142"/>
                  </a:lnTo>
                  <a:lnTo>
                    <a:pt x="186" y="142"/>
                  </a:lnTo>
                  <a:lnTo>
                    <a:pt x="195" y="142"/>
                  </a:lnTo>
                  <a:lnTo>
                    <a:pt x="195" y="151"/>
                  </a:lnTo>
                  <a:lnTo>
                    <a:pt x="186" y="160"/>
                  </a:lnTo>
                  <a:lnTo>
                    <a:pt x="186" y="169"/>
                  </a:lnTo>
                  <a:lnTo>
                    <a:pt x="178" y="178"/>
                  </a:lnTo>
                  <a:lnTo>
                    <a:pt x="178" y="187"/>
                  </a:lnTo>
                  <a:lnTo>
                    <a:pt x="169" y="187"/>
                  </a:lnTo>
                  <a:lnTo>
                    <a:pt x="151" y="178"/>
                  </a:lnTo>
                  <a:lnTo>
                    <a:pt x="142" y="178"/>
                  </a:lnTo>
                  <a:lnTo>
                    <a:pt x="133" y="178"/>
                  </a:lnTo>
                  <a:lnTo>
                    <a:pt x="133" y="169"/>
                  </a:lnTo>
                  <a:lnTo>
                    <a:pt x="124" y="169"/>
                  </a:lnTo>
                  <a:lnTo>
                    <a:pt x="133" y="160"/>
                  </a:lnTo>
                  <a:lnTo>
                    <a:pt x="133" y="151"/>
                  </a:lnTo>
                  <a:lnTo>
                    <a:pt x="124" y="142"/>
                  </a:lnTo>
                  <a:lnTo>
                    <a:pt x="115" y="151"/>
                  </a:lnTo>
                  <a:lnTo>
                    <a:pt x="107" y="160"/>
                  </a:lnTo>
                  <a:lnTo>
                    <a:pt x="107" y="169"/>
                  </a:lnTo>
                  <a:lnTo>
                    <a:pt x="98" y="169"/>
                  </a:lnTo>
                  <a:lnTo>
                    <a:pt x="89" y="169"/>
                  </a:lnTo>
                  <a:lnTo>
                    <a:pt x="80" y="169"/>
                  </a:lnTo>
                  <a:lnTo>
                    <a:pt x="80" y="178"/>
                  </a:lnTo>
                  <a:lnTo>
                    <a:pt x="89" y="178"/>
                  </a:lnTo>
                  <a:lnTo>
                    <a:pt x="98" y="178"/>
                  </a:lnTo>
                  <a:lnTo>
                    <a:pt x="107" y="178"/>
                  </a:lnTo>
                  <a:lnTo>
                    <a:pt x="115" y="187"/>
                  </a:lnTo>
                  <a:lnTo>
                    <a:pt x="124" y="178"/>
                  </a:lnTo>
                  <a:lnTo>
                    <a:pt x="133" y="187"/>
                  </a:lnTo>
                  <a:lnTo>
                    <a:pt x="142" y="196"/>
                  </a:lnTo>
                  <a:lnTo>
                    <a:pt x="160" y="196"/>
                  </a:lnTo>
                  <a:lnTo>
                    <a:pt x="169" y="196"/>
                  </a:lnTo>
                  <a:lnTo>
                    <a:pt x="169" y="204"/>
                  </a:lnTo>
                  <a:lnTo>
                    <a:pt x="169" y="222"/>
                  </a:lnTo>
                  <a:lnTo>
                    <a:pt x="160" y="231"/>
                  </a:lnTo>
                  <a:lnTo>
                    <a:pt x="160" y="240"/>
                  </a:lnTo>
                  <a:lnTo>
                    <a:pt x="151" y="240"/>
                  </a:lnTo>
                  <a:lnTo>
                    <a:pt x="142" y="240"/>
                  </a:lnTo>
                  <a:lnTo>
                    <a:pt x="133" y="231"/>
                  </a:lnTo>
                  <a:lnTo>
                    <a:pt x="124" y="231"/>
                  </a:lnTo>
                  <a:lnTo>
                    <a:pt x="107" y="231"/>
                  </a:lnTo>
                  <a:lnTo>
                    <a:pt x="98" y="231"/>
                  </a:lnTo>
                  <a:lnTo>
                    <a:pt x="107" y="222"/>
                  </a:lnTo>
                  <a:lnTo>
                    <a:pt x="107" y="213"/>
                  </a:lnTo>
                  <a:lnTo>
                    <a:pt x="98" y="213"/>
                  </a:lnTo>
                  <a:lnTo>
                    <a:pt x="89" y="213"/>
                  </a:lnTo>
                  <a:lnTo>
                    <a:pt x="89" y="222"/>
                  </a:lnTo>
                  <a:lnTo>
                    <a:pt x="80" y="231"/>
                  </a:lnTo>
                  <a:lnTo>
                    <a:pt x="80" y="240"/>
                  </a:lnTo>
                  <a:lnTo>
                    <a:pt x="89" y="249"/>
                  </a:lnTo>
                  <a:lnTo>
                    <a:pt x="98" y="240"/>
                  </a:lnTo>
                  <a:lnTo>
                    <a:pt x="107" y="240"/>
                  </a:lnTo>
                  <a:lnTo>
                    <a:pt x="98" y="249"/>
                  </a:lnTo>
                  <a:lnTo>
                    <a:pt x="107" y="249"/>
                  </a:lnTo>
                  <a:lnTo>
                    <a:pt x="124" y="249"/>
                  </a:lnTo>
                  <a:lnTo>
                    <a:pt x="142" y="249"/>
                  </a:lnTo>
                  <a:lnTo>
                    <a:pt x="151" y="258"/>
                  </a:lnTo>
                  <a:lnTo>
                    <a:pt x="160" y="258"/>
                  </a:lnTo>
                  <a:lnTo>
                    <a:pt x="160" y="267"/>
                  </a:lnTo>
                  <a:lnTo>
                    <a:pt x="151" y="275"/>
                  </a:lnTo>
                  <a:lnTo>
                    <a:pt x="160" y="284"/>
                  </a:lnTo>
                  <a:lnTo>
                    <a:pt x="160" y="293"/>
                  </a:lnTo>
                  <a:lnTo>
                    <a:pt x="160" y="302"/>
                  </a:lnTo>
                  <a:lnTo>
                    <a:pt x="151" y="311"/>
                  </a:lnTo>
                  <a:lnTo>
                    <a:pt x="89" y="311"/>
                  </a:lnTo>
                  <a:lnTo>
                    <a:pt x="89" y="302"/>
                  </a:lnTo>
                  <a:lnTo>
                    <a:pt x="89" y="293"/>
                  </a:lnTo>
                  <a:lnTo>
                    <a:pt x="80" y="284"/>
                  </a:lnTo>
                  <a:lnTo>
                    <a:pt x="80" y="275"/>
                  </a:lnTo>
                  <a:lnTo>
                    <a:pt x="71" y="275"/>
                  </a:lnTo>
                  <a:lnTo>
                    <a:pt x="62" y="284"/>
                  </a:lnTo>
                  <a:lnTo>
                    <a:pt x="62" y="293"/>
                  </a:lnTo>
                  <a:lnTo>
                    <a:pt x="62" y="302"/>
                  </a:lnTo>
                  <a:lnTo>
                    <a:pt x="62" y="320"/>
                  </a:lnTo>
                  <a:lnTo>
                    <a:pt x="71" y="320"/>
                  </a:lnTo>
                  <a:lnTo>
                    <a:pt x="89" y="311"/>
                  </a:lnTo>
                  <a:lnTo>
                    <a:pt x="89" y="320"/>
                  </a:lnTo>
                  <a:lnTo>
                    <a:pt x="98" y="320"/>
                  </a:lnTo>
                  <a:lnTo>
                    <a:pt x="124" y="320"/>
                  </a:lnTo>
                  <a:lnTo>
                    <a:pt x="133" y="320"/>
                  </a:lnTo>
                  <a:lnTo>
                    <a:pt x="142" y="320"/>
                  </a:lnTo>
                  <a:lnTo>
                    <a:pt x="151" y="320"/>
                  </a:lnTo>
                  <a:lnTo>
                    <a:pt x="151" y="329"/>
                  </a:lnTo>
                  <a:lnTo>
                    <a:pt x="151" y="355"/>
                  </a:lnTo>
                  <a:lnTo>
                    <a:pt x="151" y="364"/>
                  </a:lnTo>
                  <a:lnTo>
                    <a:pt x="160" y="373"/>
                  </a:lnTo>
                  <a:lnTo>
                    <a:pt x="151" y="373"/>
                  </a:lnTo>
                  <a:lnTo>
                    <a:pt x="133" y="373"/>
                  </a:lnTo>
                  <a:lnTo>
                    <a:pt x="115" y="373"/>
                  </a:lnTo>
                  <a:lnTo>
                    <a:pt x="107" y="373"/>
                  </a:lnTo>
                  <a:lnTo>
                    <a:pt x="89" y="382"/>
                  </a:lnTo>
                  <a:lnTo>
                    <a:pt x="89" y="373"/>
                  </a:lnTo>
                  <a:lnTo>
                    <a:pt x="89" y="364"/>
                  </a:lnTo>
                  <a:lnTo>
                    <a:pt x="80" y="355"/>
                  </a:lnTo>
                  <a:lnTo>
                    <a:pt x="71" y="355"/>
                  </a:lnTo>
                  <a:lnTo>
                    <a:pt x="62" y="355"/>
                  </a:lnTo>
                  <a:lnTo>
                    <a:pt x="62" y="364"/>
                  </a:lnTo>
                  <a:lnTo>
                    <a:pt x="62" y="382"/>
                  </a:lnTo>
                  <a:lnTo>
                    <a:pt x="71" y="382"/>
                  </a:lnTo>
                  <a:lnTo>
                    <a:pt x="71" y="391"/>
                  </a:lnTo>
                  <a:lnTo>
                    <a:pt x="71" y="400"/>
                  </a:lnTo>
                  <a:lnTo>
                    <a:pt x="80" y="400"/>
                  </a:lnTo>
                  <a:lnTo>
                    <a:pt x="80" y="391"/>
                  </a:lnTo>
                  <a:lnTo>
                    <a:pt x="89" y="391"/>
                  </a:lnTo>
                  <a:lnTo>
                    <a:pt x="98" y="391"/>
                  </a:lnTo>
                  <a:lnTo>
                    <a:pt x="107" y="391"/>
                  </a:lnTo>
                  <a:lnTo>
                    <a:pt x="115" y="391"/>
                  </a:lnTo>
                  <a:lnTo>
                    <a:pt x="151" y="382"/>
                  </a:lnTo>
                  <a:lnTo>
                    <a:pt x="160" y="382"/>
                  </a:lnTo>
                  <a:lnTo>
                    <a:pt x="160" y="391"/>
                  </a:lnTo>
                  <a:lnTo>
                    <a:pt x="160" y="400"/>
                  </a:lnTo>
                  <a:lnTo>
                    <a:pt x="160" y="417"/>
                  </a:lnTo>
                  <a:lnTo>
                    <a:pt x="160" y="426"/>
                  </a:lnTo>
                  <a:lnTo>
                    <a:pt x="169" y="435"/>
                  </a:lnTo>
                  <a:lnTo>
                    <a:pt x="169" y="444"/>
                  </a:lnTo>
                  <a:lnTo>
                    <a:pt x="160" y="444"/>
                  </a:lnTo>
                  <a:lnTo>
                    <a:pt x="142" y="444"/>
                  </a:lnTo>
                  <a:lnTo>
                    <a:pt x="115" y="453"/>
                  </a:lnTo>
                  <a:lnTo>
                    <a:pt x="107" y="453"/>
                  </a:lnTo>
                  <a:lnTo>
                    <a:pt x="98" y="444"/>
                  </a:lnTo>
                  <a:lnTo>
                    <a:pt x="98" y="435"/>
                  </a:lnTo>
                  <a:lnTo>
                    <a:pt x="89" y="426"/>
                  </a:lnTo>
                  <a:lnTo>
                    <a:pt x="80" y="426"/>
                  </a:lnTo>
                  <a:lnTo>
                    <a:pt x="71" y="435"/>
                  </a:lnTo>
                  <a:lnTo>
                    <a:pt x="71" y="444"/>
                  </a:lnTo>
                  <a:lnTo>
                    <a:pt x="71" y="453"/>
                  </a:lnTo>
                  <a:lnTo>
                    <a:pt x="80" y="462"/>
                  </a:lnTo>
                  <a:lnTo>
                    <a:pt x="80" y="471"/>
                  </a:lnTo>
                  <a:lnTo>
                    <a:pt x="89" y="471"/>
                  </a:lnTo>
                  <a:lnTo>
                    <a:pt x="98" y="462"/>
                  </a:lnTo>
                  <a:lnTo>
                    <a:pt x="107" y="462"/>
                  </a:lnTo>
                  <a:lnTo>
                    <a:pt x="115" y="462"/>
                  </a:lnTo>
                  <a:lnTo>
                    <a:pt x="133" y="462"/>
                  </a:lnTo>
                  <a:lnTo>
                    <a:pt x="151" y="462"/>
                  </a:lnTo>
                  <a:lnTo>
                    <a:pt x="160" y="462"/>
                  </a:lnTo>
                  <a:lnTo>
                    <a:pt x="160" y="453"/>
                  </a:lnTo>
                  <a:lnTo>
                    <a:pt x="169" y="462"/>
                  </a:lnTo>
                  <a:lnTo>
                    <a:pt x="169" y="471"/>
                  </a:lnTo>
                  <a:lnTo>
                    <a:pt x="169" y="480"/>
                  </a:lnTo>
                  <a:lnTo>
                    <a:pt x="178" y="489"/>
                  </a:lnTo>
                  <a:lnTo>
                    <a:pt x="178" y="497"/>
                  </a:lnTo>
                  <a:lnTo>
                    <a:pt x="186" y="506"/>
                  </a:lnTo>
                  <a:lnTo>
                    <a:pt x="178" y="506"/>
                  </a:lnTo>
                  <a:lnTo>
                    <a:pt x="178" y="515"/>
                  </a:lnTo>
                  <a:lnTo>
                    <a:pt x="160" y="515"/>
                  </a:lnTo>
                  <a:lnTo>
                    <a:pt x="133" y="524"/>
                  </a:lnTo>
                  <a:lnTo>
                    <a:pt x="124" y="524"/>
                  </a:lnTo>
                  <a:lnTo>
                    <a:pt x="115" y="524"/>
                  </a:lnTo>
                  <a:lnTo>
                    <a:pt x="115" y="515"/>
                  </a:lnTo>
                  <a:lnTo>
                    <a:pt x="115" y="506"/>
                  </a:lnTo>
                  <a:lnTo>
                    <a:pt x="107" y="506"/>
                  </a:lnTo>
                  <a:lnTo>
                    <a:pt x="98" y="506"/>
                  </a:lnTo>
                  <a:lnTo>
                    <a:pt x="89" y="506"/>
                  </a:lnTo>
                  <a:lnTo>
                    <a:pt x="80" y="515"/>
                  </a:lnTo>
                  <a:lnTo>
                    <a:pt x="80" y="524"/>
                  </a:lnTo>
                  <a:lnTo>
                    <a:pt x="80" y="533"/>
                  </a:lnTo>
                  <a:lnTo>
                    <a:pt x="89" y="533"/>
                  </a:lnTo>
                  <a:lnTo>
                    <a:pt x="80" y="533"/>
                  </a:lnTo>
                  <a:lnTo>
                    <a:pt x="80" y="542"/>
                  </a:lnTo>
                  <a:lnTo>
                    <a:pt x="89" y="542"/>
                  </a:lnTo>
                  <a:lnTo>
                    <a:pt x="98" y="542"/>
                  </a:lnTo>
                  <a:lnTo>
                    <a:pt x="107" y="542"/>
                  </a:lnTo>
                  <a:lnTo>
                    <a:pt x="115" y="542"/>
                  </a:lnTo>
                  <a:lnTo>
                    <a:pt x="142" y="542"/>
                  </a:lnTo>
                  <a:lnTo>
                    <a:pt x="160" y="533"/>
                  </a:lnTo>
                  <a:lnTo>
                    <a:pt x="169" y="533"/>
                  </a:lnTo>
                  <a:lnTo>
                    <a:pt x="178" y="524"/>
                  </a:lnTo>
                  <a:lnTo>
                    <a:pt x="186" y="524"/>
                  </a:lnTo>
                  <a:lnTo>
                    <a:pt x="186" y="533"/>
                  </a:lnTo>
                  <a:lnTo>
                    <a:pt x="195" y="551"/>
                  </a:lnTo>
                  <a:lnTo>
                    <a:pt x="195" y="560"/>
                  </a:lnTo>
                  <a:lnTo>
                    <a:pt x="204" y="568"/>
                  </a:lnTo>
                  <a:lnTo>
                    <a:pt x="213" y="577"/>
                  </a:lnTo>
                  <a:lnTo>
                    <a:pt x="204" y="586"/>
                  </a:lnTo>
                  <a:lnTo>
                    <a:pt x="178" y="586"/>
                  </a:lnTo>
                  <a:lnTo>
                    <a:pt x="169" y="595"/>
                  </a:lnTo>
                  <a:lnTo>
                    <a:pt x="151" y="604"/>
                  </a:lnTo>
                  <a:lnTo>
                    <a:pt x="142" y="604"/>
                  </a:lnTo>
                  <a:lnTo>
                    <a:pt x="142" y="595"/>
                  </a:lnTo>
                  <a:lnTo>
                    <a:pt x="133" y="586"/>
                  </a:lnTo>
                  <a:lnTo>
                    <a:pt x="124" y="586"/>
                  </a:lnTo>
                  <a:lnTo>
                    <a:pt x="115" y="595"/>
                  </a:lnTo>
                  <a:lnTo>
                    <a:pt x="115" y="604"/>
                  </a:lnTo>
                  <a:lnTo>
                    <a:pt x="124" y="613"/>
                  </a:lnTo>
                  <a:lnTo>
                    <a:pt x="124" y="622"/>
                  </a:lnTo>
                  <a:lnTo>
                    <a:pt x="124" y="631"/>
                  </a:lnTo>
                  <a:lnTo>
                    <a:pt x="133" y="631"/>
                  </a:lnTo>
                  <a:lnTo>
                    <a:pt x="133" y="622"/>
                  </a:lnTo>
                  <a:lnTo>
                    <a:pt x="142" y="613"/>
                  </a:lnTo>
                  <a:lnTo>
                    <a:pt x="151" y="613"/>
                  </a:lnTo>
                  <a:lnTo>
                    <a:pt x="160" y="613"/>
                  </a:lnTo>
                  <a:lnTo>
                    <a:pt x="169" y="613"/>
                  </a:lnTo>
                  <a:lnTo>
                    <a:pt x="186" y="604"/>
                  </a:lnTo>
                  <a:lnTo>
                    <a:pt x="204" y="595"/>
                  </a:lnTo>
                  <a:lnTo>
                    <a:pt x="213" y="595"/>
                  </a:lnTo>
                  <a:lnTo>
                    <a:pt x="222" y="613"/>
                  </a:lnTo>
                  <a:lnTo>
                    <a:pt x="222" y="622"/>
                  </a:lnTo>
                  <a:lnTo>
                    <a:pt x="231" y="631"/>
                  </a:lnTo>
                  <a:lnTo>
                    <a:pt x="240" y="639"/>
                  </a:lnTo>
                  <a:lnTo>
                    <a:pt x="240" y="648"/>
                  </a:lnTo>
                  <a:lnTo>
                    <a:pt x="231" y="648"/>
                  </a:lnTo>
                  <a:lnTo>
                    <a:pt x="222" y="657"/>
                  </a:lnTo>
                  <a:lnTo>
                    <a:pt x="195" y="666"/>
                  </a:lnTo>
                  <a:lnTo>
                    <a:pt x="178" y="675"/>
                  </a:lnTo>
                  <a:lnTo>
                    <a:pt x="169" y="675"/>
                  </a:lnTo>
                  <a:lnTo>
                    <a:pt x="169" y="666"/>
                  </a:lnTo>
                  <a:lnTo>
                    <a:pt x="160" y="657"/>
                  </a:lnTo>
                  <a:lnTo>
                    <a:pt x="151" y="666"/>
                  </a:lnTo>
                  <a:lnTo>
                    <a:pt x="151" y="675"/>
                  </a:lnTo>
                  <a:lnTo>
                    <a:pt x="151" y="684"/>
                  </a:lnTo>
                  <a:lnTo>
                    <a:pt x="160" y="684"/>
                  </a:lnTo>
                  <a:lnTo>
                    <a:pt x="160" y="693"/>
                  </a:lnTo>
                  <a:lnTo>
                    <a:pt x="169" y="702"/>
                  </a:lnTo>
                  <a:lnTo>
                    <a:pt x="178" y="693"/>
                  </a:lnTo>
                  <a:lnTo>
                    <a:pt x="178" y="684"/>
                  </a:lnTo>
                  <a:lnTo>
                    <a:pt x="195" y="684"/>
                  </a:lnTo>
                  <a:lnTo>
                    <a:pt x="213" y="684"/>
                  </a:lnTo>
                  <a:lnTo>
                    <a:pt x="222" y="675"/>
                  </a:lnTo>
                  <a:lnTo>
                    <a:pt x="231" y="666"/>
                  </a:lnTo>
                  <a:lnTo>
                    <a:pt x="249" y="666"/>
                  </a:lnTo>
                  <a:lnTo>
                    <a:pt x="258" y="666"/>
                  </a:lnTo>
                  <a:lnTo>
                    <a:pt x="258" y="684"/>
                  </a:lnTo>
                  <a:lnTo>
                    <a:pt x="258" y="693"/>
                  </a:lnTo>
                  <a:lnTo>
                    <a:pt x="258" y="702"/>
                  </a:lnTo>
                  <a:lnTo>
                    <a:pt x="266" y="702"/>
                  </a:lnTo>
                  <a:lnTo>
                    <a:pt x="275" y="710"/>
                  </a:lnTo>
                  <a:lnTo>
                    <a:pt x="275" y="719"/>
                  </a:lnTo>
                  <a:lnTo>
                    <a:pt x="266" y="719"/>
                  </a:lnTo>
                  <a:lnTo>
                    <a:pt x="258" y="719"/>
                  </a:lnTo>
                  <a:lnTo>
                    <a:pt x="249" y="728"/>
                  </a:lnTo>
                  <a:lnTo>
                    <a:pt x="231" y="737"/>
                  </a:lnTo>
                  <a:lnTo>
                    <a:pt x="213" y="746"/>
                  </a:lnTo>
                  <a:lnTo>
                    <a:pt x="204" y="746"/>
                  </a:lnTo>
                  <a:lnTo>
                    <a:pt x="204" y="737"/>
                  </a:lnTo>
                  <a:lnTo>
                    <a:pt x="195" y="737"/>
                  </a:lnTo>
                  <a:lnTo>
                    <a:pt x="186" y="737"/>
                  </a:lnTo>
                  <a:lnTo>
                    <a:pt x="186" y="746"/>
                  </a:lnTo>
                  <a:lnTo>
                    <a:pt x="186" y="755"/>
                  </a:lnTo>
                  <a:lnTo>
                    <a:pt x="186" y="764"/>
                  </a:lnTo>
                  <a:lnTo>
                    <a:pt x="186" y="773"/>
                  </a:lnTo>
                  <a:lnTo>
                    <a:pt x="195" y="773"/>
                  </a:lnTo>
                  <a:lnTo>
                    <a:pt x="204" y="773"/>
                  </a:lnTo>
                  <a:lnTo>
                    <a:pt x="213" y="764"/>
                  </a:lnTo>
                  <a:lnTo>
                    <a:pt x="222" y="764"/>
                  </a:lnTo>
                  <a:lnTo>
                    <a:pt x="231" y="755"/>
                  </a:lnTo>
                  <a:lnTo>
                    <a:pt x="240" y="755"/>
                  </a:lnTo>
                  <a:lnTo>
                    <a:pt x="258" y="746"/>
                  </a:lnTo>
                  <a:lnTo>
                    <a:pt x="266" y="737"/>
                  </a:lnTo>
                  <a:lnTo>
                    <a:pt x="275" y="728"/>
                  </a:lnTo>
                  <a:lnTo>
                    <a:pt x="284" y="728"/>
                  </a:lnTo>
                  <a:lnTo>
                    <a:pt x="284" y="737"/>
                  </a:lnTo>
                  <a:lnTo>
                    <a:pt x="293" y="746"/>
                  </a:lnTo>
                  <a:lnTo>
                    <a:pt x="293" y="755"/>
                  </a:lnTo>
                  <a:lnTo>
                    <a:pt x="311" y="773"/>
                  </a:lnTo>
                  <a:lnTo>
                    <a:pt x="311" y="790"/>
                  </a:lnTo>
                  <a:lnTo>
                    <a:pt x="302" y="799"/>
                  </a:lnTo>
                  <a:lnTo>
                    <a:pt x="284" y="799"/>
                  </a:lnTo>
                  <a:lnTo>
                    <a:pt x="275" y="808"/>
                  </a:lnTo>
                  <a:lnTo>
                    <a:pt x="249" y="817"/>
                  </a:lnTo>
                  <a:lnTo>
                    <a:pt x="249" y="808"/>
                  </a:lnTo>
                  <a:lnTo>
                    <a:pt x="240" y="808"/>
                  </a:lnTo>
                  <a:lnTo>
                    <a:pt x="231" y="808"/>
                  </a:lnTo>
                  <a:lnTo>
                    <a:pt x="222" y="817"/>
                  </a:lnTo>
                  <a:lnTo>
                    <a:pt x="222" y="826"/>
                  </a:lnTo>
                  <a:lnTo>
                    <a:pt x="204" y="826"/>
                  </a:lnTo>
                  <a:lnTo>
                    <a:pt x="195" y="835"/>
                  </a:lnTo>
                  <a:lnTo>
                    <a:pt x="186" y="844"/>
                  </a:lnTo>
                  <a:lnTo>
                    <a:pt x="186" y="861"/>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71" name="Freeform 70"/>
            <p:cNvSpPr>
              <a:spLocks/>
            </p:cNvSpPr>
            <p:nvPr/>
          </p:nvSpPr>
          <p:spPr bwMode="auto">
            <a:xfrm>
              <a:off x="4774" y="2073"/>
              <a:ext cx="23" cy="9"/>
            </a:xfrm>
            <a:custGeom>
              <a:avLst/>
              <a:gdLst>
                <a:gd name="T0" fmla="*/ 0 w 27"/>
                <a:gd name="T1" fmla="*/ 0 h 9"/>
                <a:gd name="T2" fmla="*/ 3 w 27"/>
                <a:gd name="T3" fmla="*/ 9 h 9"/>
                <a:gd name="T4" fmla="*/ 3 w 27"/>
                <a:gd name="T5" fmla="*/ 9 h 9"/>
                <a:gd name="T6" fmla="*/ 3 w 27"/>
                <a:gd name="T7" fmla="*/ 9 h 9"/>
                <a:gd name="T8" fmla="*/ 0 60000 65536"/>
                <a:gd name="T9" fmla="*/ 0 60000 65536"/>
                <a:gd name="T10" fmla="*/ 0 60000 65536"/>
                <a:gd name="T11" fmla="*/ 0 60000 65536"/>
                <a:gd name="T12" fmla="*/ 0 w 27"/>
                <a:gd name="T13" fmla="*/ 0 h 9"/>
                <a:gd name="T14" fmla="*/ 27 w 27"/>
                <a:gd name="T15" fmla="*/ 9 h 9"/>
              </a:gdLst>
              <a:ahLst/>
              <a:cxnLst>
                <a:cxn ang="T8">
                  <a:pos x="T0" y="T1"/>
                </a:cxn>
                <a:cxn ang="T9">
                  <a:pos x="T2" y="T3"/>
                </a:cxn>
                <a:cxn ang="T10">
                  <a:pos x="T4" y="T5"/>
                </a:cxn>
                <a:cxn ang="T11">
                  <a:pos x="T6" y="T7"/>
                </a:cxn>
              </a:cxnLst>
              <a:rect l="T12" t="T13" r="T14" b="T15"/>
              <a:pathLst>
                <a:path w="27" h="9">
                  <a:moveTo>
                    <a:pt x="0" y="0"/>
                  </a:moveTo>
                  <a:lnTo>
                    <a:pt x="9" y="9"/>
                  </a:lnTo>
                  <a:lnTo>
                    <a:pt x="18" y="9"/>
                  </a:lnTo>
                  <a:lnTo>
                    <a:pt x="27" y="9"/>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2" name="Freeform 71"/>
            <p:cNvSpPr>
              <a:spLocks/>
            </p:cNvSpPr>
            <p:nvPr/>
          </p:nvSpPr>
          <p:spPr bwMode="auto">
            <a:xfrm>
              <a:off x="4819" y="2082"/>
              <a:ext cx="15" cy="9"/>
            </a:xfrm>
            <a:custGeom>
              <a:avLst/>
              <a:gdLst>
                <a:gd name="T0" fmla="*/ 3 w 18"/>
                <a:gd name="T1" fmla="*/ 0 h 9"/>
                <a:gd name="T2" fmla="*/ 3 w 18"/>
                <a:gd name="T3" fmla="*/ 9 h 9"/>
                <a:gd name="T4" fmla="*/ 0 w 18"/>
                <a:gd name="T5" fmla="*/ 9 h 9"/>
                <a:gd name="T6" fmla="*/ 0 w 18"/>
                <a:gd name="T7" fmla="*/ 9 h 9"/>
                <a:gd name="T8" fmla="*/ 0 w 18"/>
                <a:gd name="T9" fmla="*/ 9 h 9"/>
                <a:gd name="T10" fmla="*/ 0 60000 65536"/>
                <a:gd name="T11" fmla="*/ 0 60000 65536"/>
                <a:gd name="T12" fmla="*/ 0 60000 65536"/>
                <a:gd name="T13" fmla="*/ 0 60000 65536"/>
                <a:gd name="T14" fmla="*/ 0 60000 65536"/>
                <a:gd name="T15" fmla="*/ 0 w 18"/>
                <a:gd name="T16" fmla="*/ 0 h 9"/>
                <a:gd name="T17" fmla="*/ 18 w 18"/>
                <a:gd name="T18" fmla="*/ 9 h 9"/>
              </a:gdLst>
              <a:ahLst/>
              <a:cxnLst>
                <a:cxn ang="T10">
                  <a:pos x="T0" y="T1"/>
                </a:cxn>
                <a:cxn ang="T11">
                  <a:pos x="T2" y="T3"/>
                </a:cxn>
                <a:cxn ang="T12">
                  <a:pos x="T4" y="T5"/>
                </a:cxn>
                <a:cxn ang="T13">
                  <a:pos x="T6" y="T7"/>
                </a:cxn>
                <a:cxn ang="T14">
                  <a:pos x="T8" y="T9"/>
                </a:cxn>
              </a:cxnLst>
              <a:rect l="T15" t="T16" r="T17" b="T18"/>
              <a:pathLst>
                <a:path w="18" h="9">
                  <a:moveTo>
                    <a:pt x="18" y="0"/>
                  </a:moveTo>
                  <a:lnTo>
                    <a:pt x="9" y="9"/>
                  </a:lnTo>
                  <a:lnTo>
                    <a:pt x="0" y="9"/>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3" name="Freeform 72"/>
            <p:cNvSpPr>
              <a:spLocks/>
            </p:cNvSpPr>
            <p:nvPr/>
          </p:nvSpPr>
          <p:spPr bwMode="auto">
            <a:xfrm>
              <a:off x="4752" y="2091"/>
              <a:ext cx="37" cy="18"/>
            </a:xfrm>
            <a:custGeom>
              <a:avLst/>
              <a:gdLst>
                <a:gd name="T0" fmla="*/ 2 w 45"/>
                <a:gd name="T1" fmla="*/ 259 h 17"/>
                <a:gd name="T2" fmla="*/ 2 w 45"/>
                <a:gd name="T3" fmla="*/ 259 h 17"/>
                <a:gd name="T4" fmla="*/ 2 w 45"/>
                <a:gd name="T5" fmla="*/ 259 h 17"/>
                <a:gd name="T6" fmla="*/ 2 w 45"/>
                <a:gd name="T7" fmla="*/ 259 h 17"/>
                <a:gd name="T8" fmla="*/ 2 w 45"/>
                <a:gd name="T9" fmla="*/ 164 h 17"/>
                <a:gd name="T10" fmla="*/ 2 w 45"/>
                <a:gd name="T11" fmla="*/ 164 h 17"/>
                <a:gd name="T12" fmla="*/ 2 w 45"/>
                <a:gd name="T13" fmla="*/ 0 h 17"/>
                <a:gd name="T14" fmla="*/ 2 w 45"/>
                <a:gd name="T15" fmla="*/ 0 h 17"/>
                <a:gd name="T16" fmla="*/ 2 w 45"/>
                <a:gd name="T17" fmla="*/ 164 h 17"/>
                <a:gd name="T18" fmla="*/ 0 w 45"/>
                <a:gd name="T19" fmla="*/ 164 h 1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5"/>
                <a:gd name="T31" fmla="*/ 0 h 17"/>
                <a:gd name="T32" fmla="*/ 45 w 45"/>
                <a:gd name="T33" fmla="*/ 17 h 1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5" h="17">
                  <a:moveTo>
                    <a:pt x="45" y="17"/>
                  </a:moveTo>
                  <a:lnTo>
                    <a:pt x="45" y="17"/>
                  </a:lnTo>
                  <a:lnTo>
                    <a:pt x="36" y="17"/>
                  </a:lnTo>
                  <a:lnTo>
                    <a:pt x="27" y="9"/>
                  </a:lnTo>
                  <a:lnTo>
                    <a:pt x="27" y="0"/>
                  </a:lnTo>
                  <a:lnTo>
                    <a:pt x="18" y="0"/>
                  </a:lnTo>
                  <a:lnTo>
                    <a:pt x="9" y="9"/>
                  </a:lnTo>
                  <a:lnTo>
                    <a:pt x="0" y="9"/>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4" name="Line 73"/>
            <p:cNvSpPr>
              <a:spLocks noChangeShapeType="1"/>
            </p:cNvSpPr>
            <p:nvPr/>
          </p:nvSpPr>
          <p:spPr bwMode="auto">
            <a:xfrm>
              <a:off x="4752" y="2127"/>
              <a:ext cx="7"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5" name="Freeform 74"/>
            <p:cNvSpPr>
              <a:spLocks/>
            </p:cNvSpPr>
            <p:nvPr/>
          </p:nvSpPr>
          <p:spPr bwMode="auto">
            <a:xfrm>
              <a:off x="4797" y="2127"/>
              <a:ext cx="14" cy="9"/>
            </a:xfrm>
            <a:custGeom>
              <a:avLst/>
              <a:gdLst>
                <a:gd name="T0" fmla="*/ 2 w 17"/>
                <a:gd name="T1" fmla="*/ 9 h 9"/>
                <a:gd name="T2" fmla="*/ 2 w 17"/>
                <a:gd name="T3" fmla="*/ 9 h 9"/>
                <a:gd name="T4" fmla="*/ 0 w 17"/>
                <a:gd name="T5" fmla="*/ 9 h 9"/>
                <a:gd name="T6" fmla="*/ 0 w 17"/>
                <a:gd name="T7" fmla="*/ 9 h 9"/>
                <a:gd name="T8" fmla="*/ 0 w 17"/>
                <a:gd name="T9" fmla="*/ 0 h 9"/>
                <a:gd name="T10" fmla="*/ 0 60000 65536"/>
                <a:gd name="T11" fmla="*/ 0 60000 65536"/>
                <a:gd name="T12" fmla="*/ 0 60000 65536"/>
                <a:gd name="T13" fmla="*/ 0 60000 65536"/>
                <a:gd name="T14" fmla="*/ 0 60000 65536"/>
                <a:gd name="T15" fmla="*/ 0 w 17"/>
                <a:gd name="T16" fmla="*/ 0 h 9"/>
                <a:gd name="T17" fmla="*/ 17 w 17"/>
                <a:gd name="T18" fmla="*/ 9 h 9"/>
              </a:gdLst>
              <a:ahLst/>
              <a:cxnLst>
                <a:cxn ang="T10">
                  <a:pos x="T0" y="T1"/>
                </a:cxn>
                <a:cxn ang="T11">
                  <a:pos x="T2" y="T3"/>
                </a:cxn>
                <a:cxn ang="T12">
                  <a:pos x="T4" y="T5"/>
                </a:cxn>
                <a:cxn ang="T13">
                  <a:pos x="T6" y="T7"/>
                </a:cxn>
                <a:cxn ang="T14">
                  <a:pos x="T8" y="T9"/>
                </a:cxn>
              </a:cxnLst>
              <a:rect l="T15" t="T16" r="T17" b="T18"/>
              <a:pathLst>
                <a:path w="17" h="9">
                  <a:moveTo>
                    <a:pt x="17" y="9"/>
                  </a:moveTo>
                  <a:lnTo>
                    <a:pt x="9" y="9"/>
                  </a:lnTo>
                  <a:lnTo>
                    <a:pt x="0"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6" name="Freeform 75"/>
            <p:cNvSpPr>
              <a:spLocks/>
            </p:cNvSpPr>
            <p:nvPr/>
          </p:nvSpPr>
          <p:spPr bwMode="auto">
            <a:xfrm>
              <a:off x="4723" y="2146"/>
              <a:ext cx="44" cy="18"/>
            </a:xfrm>
            <a:custGeom>
              <a:avLst/>
              <a:gdLst>
                <a:gd name="T0" fmla="*/ 2 w 53"/>
                <a:gd name="T1" fmla="*/ 18 h 18"/>
                <a:gd name="T2" fmla="*/ 2 w 53"/>
                <a:gd name="T3" fmla="*/ 18 h 18"/>
                <a:gd name="T4" fmla="*/ 2 w 53"/>
                <a:gd name="T5" fmla="*/ 18 h 18"/>
                <a:gd name="T6" fmla="*/ 2 w 53"/>
                <a:gd name="T7" fmla="*/ 9 h 18"/>
                <a:gd name="T8" fmla="*/ 2 w 53"/>
                <a:gd name="T9" fmla="*/ 0 h 18"/>
                <a:gd name="T10" fmla="*/ 2 w 53"/>
                <a:gd name="T11" fmla="*/ 0 h 18"/>
                <a:gd name="T12" fmla="*/ 2 w 53"/>
                <a:gd name="T13" fmla="*/ 0 h 18"/>
                <a:gd name="T14" fmla="*/ 2 w 53"/>
                <a:gd name="T15" fmla="*/ 9 h 18"/>
                <a:gd name="T16" fmla="*/ 0 w 53"/>
                <a:gd name="T17" fmla="*/ 9 h 1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3"/>
                <a:gd name="T28" fmla="*/ 0 h 18"/>
                <a:gd name="T29" fmla="*/ 53 w 53"/>
                <a:gd name="T30" fmla="*/ 18 h 1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3" h="18">
                  <a:moveTo>
                    <a:pt x="53" y="18"/>
                  </a:moveTo>
                  <a:lnTo>
                    <a:pt x="35" y="18"/>
                  </a:lnTo>
                  <a:lnTo>
                    <a:pt x="35" y="9"/>
                  </a:lnTo>
                  <a:lnTo>
                    <a:pt x="27" y="0"/>
                  </a:lnTo>
                  <a:lnTo>
                    <a:pt x="18" y="0"/>
                  </a:lnTo>
                  <a:lnTo>
                    <a:pt x="9" y="9"/>
                  </a:lnTo>
                  <a:lnTo>
                    <a:pt x="0" y="9"/>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7" name="Freeform 76"/>
            <p:cNvSpPr>
              <a:spLocks/>
            </p:cNvSpPr>
            <p:nvPr/>
          </p:nvSpPr>
          <p:spPr bwMode="auto">
            <a:xfrm>
              <a:off x="4730" y="2181"/>
              <a:ext cx="8" cy="2"/>
            </a:xfrm>
            <a:custGeom>
              <a:avLst/>
              <a:gdLst>
                <a:gd name="T0" fmla="*/ 0 w 9"/>
                <a:gd name="T1" fmla="*/ 0 h 2"/>
                <a:gd name="T2" fmla="*/ 0 w 9"/>
                <a:gd name="T3" fmla="*/ 0 h 2"/>
                <a:gd name="T4" fmla="*/ 4 w 9"/>
                <a:gd name="T5" fmla="*/ 0 h 2"/>
                <a:gd name="T6" fmla="*/ 0 60000 65536"/>
                <a:gd name="T7" fmla="*/ 0 60000 65536"/>
                <a:gd name="T8" fmla="*/ 0 60000 65536"/>
                <a:gd name="T9" fmla="*/ 0 w 9"/>
                <a:gd name="T10" fmla="*/ 0 h 2"/>
                <a:gd name="T11" fmla="*/ 9 w 9"/>
                <a:gd name="T12" fmla="*/ 2 h 2"/>
              </a:gdLst>
              <a:ahLst/>
              <a:cxnLst>
                <a:cxn ang="T6">
                  <a:pos x="T0" y="T1"/>
                </a:cxn>
                <a:cxn ang="T7">
                  <a:pos x="T2" y="T3"/>
                </a:cxn>
                <a:cxn ang="T8">
                  <a:pos x="T4" y="T5"/>
                </a:cxn>
              </a:cxnLst>
              <a:rect l="T9" t="T10" r="T11" b="T12"/>
              <a:pathLst>
                <a:path w="9" h="2">
                  <a:moveTo>
                    <a:pt x="0" y="0"/>
                  </a:moveTo>
                  <a:lnTo>
                    <a:pt x="0" y="0"/>
                  </a:lnTo>
                  <a:lnTo>
                    <a:pt x="9"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8" name="Freeform 77"/>
            <p:cNvSpPr>
              <a:spLocks/>
            </p:cNvSpPr>
            <p:nvPr/>
          </p:nvSpPr>
          <p:spPr bwMode="auto">
            <a:xfrm>
              <a:off x="4774" y="2191"/>
              <a:ext cx="8" cy="9"/>
            </a:xfrm>
            <a:custGeom>
              <a:avLst/>
              <a:gdLst>
                <a:gd name="T0" fmla="*/ 0 w 9"/>
                <a:gd name="T1" fmla="*/ 0 h 9"/>
                <a:gd name="T2" fmla="*/ 0 w 9"/>
                <a:gd name="T3" fmla="*/ 0 h 9"/>
                <a:gd name="T4" fmla="*/ 0 w 9"/>
                <a:gd name="T5" fmla="*/ 9 h 9"/>
                <a:gd name="T6" fmla="*/ 4 w 9"/>
                <a:gd name="T7" fmla="*/ 9 h 9"/>
                <a:gd name="T8" fmla="*/ 4 w 9"/>
                <a:gd name="T9" fmla="*/ 0 h 9"/>
                <a:gd name="T10" fmla="*/ 0 60000 65536"/>
                <a:gd name="T11" fmla="*/ 0 60000 65536"/>
                <a:gd name="T12" fmla="*/ 0 60000 65536"/>
                <a:gd name="T13" fmla="*/ 0 60000 65536"/>
                <a:gd name="T14" fmla="*/ 0 60000 65536"/>
                <a:gd name="T15" fmla="*/ 0 w 9"/>
                <a:gd name="T16" fmla="*/ 0 h 9"/>
                <a:gd name="T17" fmla="*/ 9 w 9"/>
                <a:gd name="T18" fmla="*/ 9 h 9"/>
              </a:gdLst>
              <a:ahLst/>
              <a:cxnLst>
                <a:cxn ang="T10">
                  <a:pos x="T0" y="T1"/>
                </a:cxn>
                <a:cxn ang="T11">
                  <a:pos x="T2" y="T3"/>
                </a:cxn>
                <a:cxn ang="T12">
                  <a:pos x="T4" y="T5"/>
                </a:cxn>
                <a:cxn ang="T13">
                  <a:pos x="T6" y="T7"/>
                </a:cxn>
                <a:cxn ang="T14">
                  <a:pos x="T8" y="T9"/>
                </a:cxn>
              </a:cxnLst>
              <a:rect l="T15" t="T16" r="T17" b="T18"/>
              <a:pathLst>
                <a:path w="9" h="9">
                  <a:moveTo>
                    <a:pt x="0" y="0"/>
                  </a:moveTo>
                  <a:lnTo>
                    <a:pt x="0" y="0"/>
                  </a:lnTo>
                  <a:lnTo>
                    <a:pt x="0" y="9"/>
                  </a:lnTo>
                  <a:lnTo>
                    <a:pt x="9" y="9"/>
                  </a:lnTo>
                  <a:lnTo>
                    <a:pt x="9"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9" name="Freeform 78"/>
            <p:cNvSpPr>
              <a:spLocks/>
            </p:cNvSpPr>
            <p:nvPr/>
          </p:nvSpPr>
          <p:spPr bwMode="auto">
            <a:xfrm>
              <a:off x="4700" y="2218"/>
              <a:ext cx="23" cy="19"/>
            </a:xfrm>
            <a:custGeom>
              <a:avLst/>
              <a:gdLst>
                <a:gd name="T0" fmla="*/ 3 w 27"/>
                <a:gd name="T1" fmla="*/ 0 h 18"/>
                <a:gd name="T2" fmla="*/ 3 w 27"/>
                <a:gd name="T3" fmla="*/ 0 h 18"/>
                <a:gd name="T4" fmla="*/ 3 w 27"/>
                <a:gd name="T5" fmla="*/ 0 h 18"/>
                <a:gd name="T6" fmla="*/ 3 w 27"/>
                <a:gd name="T7" fmla="*/ 0 h 18"/>
                <a:gd name="T8" fmla="*/ 3 w 27"/>
                <a:gd name="T9" fmla="*/ 0 h 18"/>
                <a:gd name="T10" fmla="*/ 0 w 27"/>
                <a:gd name="T11" fmla="*/ 0 h 18"/>
                <a:gd name="T12" fmla="*/ 0 w 27"/>
                <a:gd name="T13" fmla="*/ 151 h 18"/>
                <a:gd name="T14" fmla="*/ 0 w 27"/>
                <a:gd name="T15" fmla="*/ 245 h 18"/>
                <a:gd name="T16" fmla="*/ 0 60000 65536"/>
                <a:gd name="T17" fmla="*/ 0 60000 65536"/>
                <a:gd name="T18" fmla="*/ 0 60000 65536"/>
                <a:gd name="T19" fmla="*/ 0 60000 65536"/>
                <a:gd name="T20" fmla="*/ 0 60000 65536"/>
                <a:gd name="T21" fmla="*/ 0 60000 65536"/>
                <a:gd name="T22" fmla="*/ 0 60000 65536"/>
                <a:gd name="T23" fmla="*/ 0 60000 65536"/>
                <a:gd name="T24" fmla="*/ 0 w 27"/>
                <a:gd name="T25" fmla="*/ 0 h 18"/>
                <a:gd name="T26" fmla="*/ 27 w 27"/>
                <a:gd name="T27" fmla="*/ 18 h 1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7" h="18">
                  <a:moveTo>
                    <a:pt x="27" y="0"/>
                  </a:moveTo>
                  <a:lnTo>
                    <a:pt x="27" y="0"/>
                  </a:lnTo>
                  <a:lnTo>
                    <a:pt x="18" y="0"/>
                  </a:lnTo>
                  <a:lnTo>
                    <a:pt x="9" y="0"/>
                  </a:lnTo>
                  <a:lnTo>
                    <a:pt x="0" y="0"/>
                  </a:lnTo>
                  <a:lnTo>
                    <a:pt x="0" y="9"/>
                  </a:lnTo>
                  <a:lnTo>
                    <a:pt x="0"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0" name="Freeform 79"/>
            <p:cNvSpPr>
              <a:spLocks/>
            </p:cNvSpPr>
            <p:nvPr/>
          </p:nvSpPr>
          <p:spPr bwMode="auto">
            <a:xfrm>
              <a:off x="4708" y="2254"/>
              <a:ext cx="7" cy="1"/>
            </a:xfrm>
            <a:custGeom>
              <a:avLst/>
              <a:gdLst>
                <a:gd name="T0" fmla="*/ 0 w 9"/>
                <a:gd name="T1" fmla="*/ 0 h 1"/>
                <a:gd name="T2" fmla="*/ 0 w 9"/>
                <a:gd name="T3" fmla="*/ 0 h 1"/>
                <a:gd name="T4" fmla="*/ 2 w 9"/>
                <a:gd name="T5" fmla="*/ 0 h 1"/>
                <a:gd name="T6" fmla="*/ 0 60000 65536"/>
                <a:gd name="T7" fmla="*/ 0 60000 65536"/>
                <a:gd name="T8" fmla="*/ 0 60000 65536"/>
                <a:gd name="T9" fmla="*/ 0 w 9"/>
                <a:gd name="T10" fmla="*/ 0 h 1"/>
                <a:gd name="T11" fmla="*/ 9 w 9"/>
                <a:gd name="T12" fmla="*/ 1 h 1"/>
              </a:gdLst>
              <a:ahLst/>
              <a:cxnLst>
                <a:cxn ang="T6">
                  <a:pos x="T0" y="T1"/>
                </a:cxn>
                <a:cxn ang="T7">
                  <a:pos x="T2" y="T3"/>
                </a:cxn>
                <a:cxn ang="T8">
                  <a:pos x="T4" y="T5"/>
                </a:cxn>
              </a:cxnLst>
              <a:rect l="T9" t="T10" r="T11" b="T12"/>
              <a:pathLst>
                <a:path w="9" h="1">
                  <a:moveTo>
                    <a:pt x="0" y="0"/>
                  </a:moveTo>
                  <a:lnTo>
                    <a:pt x="0" y="0"/>
                  </a:lnTo>
                  <a:lnTo>
                    <a:pt x="9"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1" name="Freeform 80"/>
            <p:cNvSpPr>
              <a:spLocks/>
            </p:cNvSpPr>
            <p:nvPr/>
          </p:nvSpPr>
          <p:spPr bwMode="auto">
            <a:xfrm>
              <a:off x="4752" y="2246"/>
              <a:ext cx="15" cy="8"/>
            </a:xfrm>
            <a:custGeom>
              <a:avLst/>
              <a:gdLst>
                <a:gd name="T0" fmla="*/ 3 w 18"/>
                <a:gd name="T1" fmla="*/ 0 h 8"/>
                <a:gd name="T2" fmla="*/ 0 w 18"/>
                <a:gd name="T3" fmla="*/ 8 h 8"/>
                <a:gd name="T4" fmla="*/ 3 w 18"/>
                <a:gd name="T5" fmla="*/ 8 h 8"/>
                <a:gd name="T6" fmla="*/ 3 w 18"/>
                <a:gd name="T7" fmla="*/ 8 h 8"/>
                <a:gd name="T8" fmla="*/ 3 w 18"/>
                <a:gd name="T9" fmla="*/ 0 h 8"/>
                <a:gd name="T10" fmla="*/ 0 60000 65536"/>
                <a:gd name="T11" fmla="*/ 0 60000 65536"/>
                <a:gd name="T12" fmla="*/ 0 60000 65536"/>
                <a:gd name="T13" fmla="*/ 0 60000 65536"/>
                <a:gd name="T14" fmla="*/ 0 60000 65536"/>
                <a:gd name="T15" fmla="*/ 0 w 18"/>
                <a:gd name="T16" fmla="*/ 0 h 8"/>
                <a:gd name="T17" fmla="*/ 18 w 18"/>
                <a:gd name="T18" fmla="*/ 8 h 8"/>
              </a:gdLst>
              <a:ahLst/>
              <a:cxnLst>
                <a:cxn ang="T10">
                  <a:pos x="T0" y="T1"/>
                </a:cxn>
                <a:cxn ang="T11">
                  <a:pos x="T2" y="T3"/>
                </a:cxn>
                <a:cxn ang="T12">
                  <a:pos x="T4" y="T5"/>
                </a:cxn>
                <a:cxn ang="T13">
                  <a:pos x="T6" y="T7"/>
                </a:cxn>
                <a:cxn ang="T14">
                  <a:pos x="T8" y="T9"/>
                </a:cxn>
              </a:cxnLst>
              <a:rect l="T15" t="T16" r="T17" b="T18"/>
              <a:pathLst>
                <a:path w="18" h="8">
                  <a:moveTo>
                    <a:pt x="9" y="0"/>
                  </a:moveTo>
                  <a:lnTo>
                    <a:pt x="0" y="8"/>
                  </a:lnTo>
                  <a:lnTo>
                    <a:pt x="9" y="8"/>
                  </a:lnTo>
                  <a:lnTo>
                    <a:pt x="18"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2" name="Freeform 81"/>
            <p:cNvSpPr>
              <a:spLocks/>
            </p:cNvSpPr>
            <p:nvPr/>
          </p:nvSpPr>
          <p:spPr bwMode="auto">
            <a:xfrm>
              <a:off x="4679" y="2282"/>
              <a:ext cx="44" cy="37"/>
            </a:xfrm>
            <a:custGeom>
              <a:avLst/>
              <a:gdLst>
                <a:gd name="T0" fmla="*/ 2 w 53"/>
                <a:gd name="T1" fmla="*/ 0 h 36"/>
                <a:gd name="T2" fmla="*/ 2 w 53"/>
                <a:gd name="T3" fmla="*/ 9 h 36"/>
                <a:gd name="T4" fmla="*/ 2 w 53"/>
                <a:gd name="T5" fmla="*/ 9 h 36"/>
                <a:gd name="T6" fmla="*/ 2 w 53"/>
                <a:gd name="T7" fmla="*/ 79 h 36"/>
                <a:gd name="T8" fmla="*/ 2 w 53"/>
                <a:gd name="T9" fmla="*/ 79 h 36"/>
                <a:gd name="T10" fmla="*/ 2 w 53"/>
                <a:gd name="T11" fmla="*/ 79 h 36"/>
                <a:gd name="T12" fmla="*/ 2 w 53"/>
                <a:gd name="T13" fmla="*/ 79 h 36"/>
                <a:gd name="T14" fmla="*/ 0 w 53"/>
                <a:gd name="T15" fmla="*/ 100 h 36"/>
                <a:gd name="T16" fmla="*/ 0 w 53"/>
                <a:gd name="T17" fmla="*/ 127 h 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3"/>
                <a:gd name="T28" fmla="*/ 0 h 36"/>
                <a:gd name="T29" fmla="*/ 53 w 53"/>
                <a:gd name="T30" fmla="*/ 36 h 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3" h="36">
                  <a:moveTo>
                    <a:pt x="53" y="0"/>
                  </a:moveTo>
                  <a:lnTo>
                    <a:pt x="44" y="9"/>
                  </a:lnTo>
                  <a:lnTo>
                    <a:pt x="35" y="9"/>
                  </a:lnTo>
                  <a:lnTo>
                    <a:pt x="35" y="18"/>
                  </a:lnTo>
                  <a:lnTo>
                    <a:pt x="26" y="18"/>
                  </a:lnTo>
                  <a:lnTo>
                    <a:pt x="17" y="18"/>
                  </a:lnTo>
                  <a:lnTo>
                    <a:pt x="8" y="18"/>
                  </a:lnTo>
                  <a:lnTo>
                    <a:pt x="0" y="27"/>
                  </a:lnTo>
                  <a:lnTo>
                    <a:pt x="0" y="36"/>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3" name="Line 82"/>
            <p:cNvSpPr>
              <a:spLocks noChangeShapeType="1"/>
            </p:cNvSpPr>
            <p:nvPr/>
          </p:nvSpPr>
          <p:spPr bwMode="auto">
            <a:xfrm>
              <a:off x="4685" y="2336"/>
              <a:ext cx="8"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4" name="Freeform 83"/>
            <p:cNvSpPr>
              <a:spLocks/>
            </p:cNvSpPr>
            <p:nvPr/>
          </p:nvSpPr>
          <p:spPr bwMode="auto">
            <a:xfrm>
              <a:off x="4738" y="2300"/>
              <a:ext cx="7" cy="19"/>
            </a:xfrm>
            <a:custGeom>
              <a:avLst/>
              <a:gdLst>
                <a:gd name="T0" fmla="*/ 0 w 9"/>
                <a:gd name="T1" fmla="*/ 0 h 18"/>
                <a:gd name="T2" fmla="*/ 0 w 9"/>
                <a:gd name="T3" fmla="*/ 151 h 18"/>
                <a:gd name="T4" fmla="*/ 0 w 9"/>
                <a:gd name="T5" fmla="*/ 245 h 18"/>
                <a:gd name="T6" fmla="*/ 2 w 9"/>
                <a:gd name="T7" fmla="*/ 245 h 18"/>
                <a:gd name="T8" fmla="*/ 2 w 9"/>
                <a:gd name="T9" fmla="*/ 245 h 18"/>
                <a:gd name="T10" fmla="*/ 0 60000 65536"/>
                <a:gd name="T11" fmla="*/ 0 60000 65536"/>
                <a:gd name="T12" fmla="*/ 0 60000 65536"/>
                <a:gd name="T13" fmla="*/ 0 60000 65536"/>
                <a:gd name="T14" fmla="*/ 0 60000 65536"/>
                <a:gd name="T15" fmla="*/ 0 w 9"/>
                <a:gd name="T16" fmla="*/ 0 h 18"/>
                <a:gd name="T17" fmla="*/ 9 w 9"/>
                <a:gd name="T18" fmla="*/ 18 h 18"/>
              </a:gdLst>
              <a:ahLst/>
              <a:cxnLst>
                <a:cxn ang="T10">
                  <a:pos x="T0" y="T1"/>
                </a:cxn>
                <a:cxn ang="T11">
                  <a:pos x="T2" y="T3"/>
                </a:cxn>
                <a:cxn ang="T12">
                  <a:pos x="T4" y="T5"/>
                </a:cxn>
                <a:cxn ang="T13">
                  <a:pos x="T6" y="T7"/>
                </a:cxn>
                <a:cxn ang="T14">
                  <a:pos x="T8" y="T9"/>
                </a:cxn>
              </a:cxnLst>
              <a:rect l="T15" t="T16" r="T17" b="T18"/>
              <a:pathLst>
                <a:path w="9" h="18">
                  <a:moveTo>
                    <a:pt x="0" y="0"/>
                  </a:moveTo>
                  <a:lnTo>
                    <a:pt x="0" y="9"/>
                  </a:lnTo>
                  <a:lnTo>
                    <a:pt x="0" y="18"/>
                  </a:lnTo>
                  <a:lnTo>
                    <a:pt x="9"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5" name="Freeform 84"/>
            <p:cNvSpPr>
              <a:spLocks/>
            </p:cNvSpPr>
            <p:nvPr/>
          </p:nvSpPr>
          <p:spPr bwMode="auto">
            <a:xfrm>
              <a:off x="4685" y="2355"/>
              <a:ext cx="23" cy="27"/>
            </a:xfrm>
            <a:custGeom>
              <a:avLst/>
              <a:gdLst>
                <a:gd name="T0" fmla="*/ 3 w 27"/>
                <a:gd name="T1" fmla="*/ 0 h 27"/>
                <a:gd name="T2" fmla="*/ 3 w 27"/>
                <a:gd name="T3" fmla="*/ 9 h 27"/>
                <a:gd name="T4" fmla="*/ 3 w 27"/>
                <a:gd name="T5" fmla="*/ 18 h 27"/>
                <a:gd name="T6" fmla="*/ 0 w 27"/>
                <a:gd name="T7" fmla="*/ 27 h 27"/>
                <a:gd name="T8" fmla="*/ 0 60000 65536"/>
                <a:gd name="T9" fmla="*/ 0 60000 65536"/>
                <a:gd name="T10" fmla="*/ 0 60000 65536"/>
                <a:gd name="T11" fmla="*/ 0 60000 65536"/>
                <a:gd name="T12" fmla="*/ 0 w 27"/>
                <a:gd name="T13" fmla="*/ 0 h 27"/>
                <a:gd name="T14" fmla="*/ 27 w 27"/>
                <a:gd name="T15" fmla="*/ 27 h 27"/>
              </a:gdLst>
              <a:ahLst/>
              <a:cxnLst>
                <a:cxn ang="T8">
                  <a:pos x="T0" y="T1"/>
                </a:cxn>
                <a:cxn ang="T9">
                  <a:pos x="T2" y="T3"/>
                </a:cxn>
                <a:cxn ang="T10">
                  <a:pos x="T4" y="T5"/>
                </a:cxn>
                <a:cxn ang="T11">
                  <a:pos x="T6" y="T7"/>
                </a:cxn>
              </a:cxnLst>
              <a:rect l="T12" t="T13" r="T14" b="T15"/>
              <a:pathLst>
                <a:path w="27" h="27">
                  <a:moveTo>
                    <a:pt x="27" y="0"/>
                  </a:moveTo>
                  <a:lnTo>
                    <a:pt x="9" y="9"/>
                  </a:lnTo>
                  <a:lnTo>
                    <a:pt x="9" y="18"/>
                  </a:lnTo>
                  <a:lnTo>
                    <a:pt x="0" y="27"/>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6" name="Freeform 85"/>
            <p:cNvSpPr>
              <a:spLocks/>
            </p:cNvSpPr>
            <p:nvPr/>
          </p:nvSpPr>
          <p:spPr bwMode="auto">
            <a:xfrm>
              <a:off x="4671" y="2373"/>
              <a:ext cx="29" cy="36"/>
            </a:xfrm>
            <a:custGeom>
              <a:avLst/>
              <a:gdLst>
                <a:gd name="T0" fmla="*/ 2 w 35"/>
                <a:gd name="T1" fmla="*/ 0 h 35"/>
                <a:gd name="T2" fmla="*/ 2 w 35"/>
                <a:gd name="T3" fmla="*/ 9 h 35"/>
                <a:gd name="T4" fmla="*/ 2 w 35"/>
                <a:gd name="T5" fmla="*/ 9 h 35"/>
                <a:gd name="T6" fmla="*/ 2 w 35"/>
                <a:gd name="T7" fmla="*/ 9 h 35"/>
                <a:gd name="T8" fmla="*/ 2 w 35"/>
                <a:gd name="T9" fmla="*/ 9 h 35"/>
                <a:gd name="T10" fmla="*/ 2 w 35"/>
                <a:gd name="T11" fmla="*/ 9 h 35"/>
                <a:gd name="T12" fmla="*/ 0 w 35"/>
                <a:gd name="T13" fmla="*/ 81 h 35"/>
                <a:gd name="T14" fmla="*/ 0 w 35"/>
                <a:gd name="T15" fmla="*/ 101 h 35"/>
                <a:gd name="T16" fmla="*/ 0 w 35"/>
                <a:gd name="T17" fmla="*/ 101 h 35"/>
                <a:gd name="T18" fmla="*/ 0 w 35"/>
                <a:gd name="T19" fmla="*/ 129 h 3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5"/>
                <a:gd name="T31" fmla="*/ 0 h 35"/>
                <a:gd name="T32" fmla="*/ 35 w 35"/>
                <a:gd name="T33" fmla="*/ 35 h 3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5" h="35">
                  <a:moveTo>
                    <a:pt x="35" y="0"/>
                  </a:moveTo>
                  <a:lnTo>
                    <a:pt x="26" y="9"/>
                  </a:lnTo>
                  <a:lnTo>
                    <a:pt x="17" y="9"/>
                  </a:lnTo>
                  <a:lnTo>
                    <a:pt x="9" y="9"/>
                  </a:lnTo>
                  <a:lnTo>
                    <a:pt x="0" y="18"/>
                  </a:lnTo>
                  <a:lnTo>
                    <a:pt x="0" y="26"/>
                  </a:lnTo>
                  <a:lnTo>
                    <a:pt x="0" y="35"/>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7" name="Freeform 86"/>
            <p:cNvSpPr>
              <a:spLocks/>
            </p:cNvSpPr>
            <p:nvPr/>
          </p:nvSpPr>
          <p:spPr bwMode="auto">
            <a:xfrm>
              <a:off x="4685" y="2409"/>
              <a:ext cx="15" cy="9"/>
            </a:xfrm>
            <a:custGeom>
              <a:avLst/>
              <a:gdLst>
                <a:gd name="T0" fmla="*/ 0 w 18"/>
                <a:gd name="T1" fmla="*/ 9 h 9"/>
                <a:gd name="T2" fmla="*/ 3 w 18"/>
                <a:gd name="T3" fmla="*/ 0 h 9"/>
                <a:gd name="T4" fmla="*/ 3 w 18"/>
                <a:gd name="T5" fmla="*/ 0 h 9"/>
                <a:gd name="T6" fmla="*/ 0 60000 65536"/>
                <a:gd name="T7" fmla="*/ 0 60000 65536"/>
                <a:gd name="T8" fmla="*/ 0 60000 65536"/>
                <a:gd name="T9" fmla="*/ 0 w 18"/>
                <a:gd name="T10" fmla="*/ 0 h 9"/>
                <a:gd name="T11" fmla="*/ 18 w 18"/>
                <a:gd name="T12" fmla="*/ 9 h 9"/>
              </a:gdLst>
              <a:ahLst/>
              <a:cxnLst>
                <a:cxn ang="T6">
                  <a:pos x="T0" y="T1"/>
                </a:cxn>
                <a:cxn ang="T7">
                  <a:pos x="T2" y="T3"/>
                </a:cxn>
                <a:cxn ang="T8">
                  <a:pos x="T4" y="T5"/>
                </a:cxn>
              </a:cxnLst>
              <a:rect l="T9" t="T10" r="T11" b="T12"/>
              <a:pathLst>
                <a:path w="18" h="9">
                  <a:moveTo>
                    <a:pt x="0" y="9"/>
                  </a:moveTo>
                  <a:lnTo>
                    <a:pt x="9" y="0"/>
                  </a:lnTo>
                  <a:lnTo>
                    <a:pt x="18"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8" name="Freeform 87"/>
            <p:cNvSpPr>
              <a:spLocks/>
            </p:cNvSpPr>
            <p:nvPr/>
          </p:nvSpPr>
          <p:spPr bwMode="auto">
            <a:xfrm>
              <a:off x="4730" y="2382"/>
              <a:ext cx="8" cy="10"/>
            </a:xfrm>
            <a:custGeom>
              <a:avLst/>
              <a:gdLst>
                <a:gd name="T0" fmla="*/ 0 w 9"/>
                <a:gd name="T1" fmla="*/ 0 h 9"/>
                <a:gd name="T2" fmla="*/ 0 w 9"/>
                <a:gd name="T3" fmla="*/ 1492 h 9"/>
                <a:gd name="T4" fmla="*/ 0 w 9"/>
                <a:gd name="T5" fmla="*/ 1492 h 9"/>
                <a:gd name="T6" fmla="*/ 4 w 9"/>
                <a:gd name="T7" fmla="*/ 1492 h 9"/>
                <a:gd name="T8" fmla="*/ 4 w 9"/>
                <a:gd name="T9" fmla="*/ 0 h 9"/>
                <a:gd name="T10" fmla="*/ 0 60000 65536"/>
                <a:gd name="T11" fmla="*/ 0 60000 65536"/>
                <a:gd name="T12" fmla="*/ 0 60000 65536"/>
                <a:gd name="T13" fmla="*/ 0 60000 65536"/>
                <a:gd name="T14" fmla="*/ 0 60000 65536"/>
                <a:gd name="T15" fmla="*/ 0 w 9"/>
                <a:gd name="T16" fmla="*/ 0 h 9"/>
                <a:gd name="T17" fmla="*/ 9 w 9"/>
                <a:gd name="T18" fmla="*/ 9 h 9"/>
              </a:gdLst>
              <a:ahLst/>
              <a:cxnLst>
                <a:cxn ang="T10">
                  <a:pos x="T0" y="T1"/>
                </a:cxn>
                <a:cxn ang="T11">
                  <a:pos x="T2" y="T3"/>
                </a:cxn>
                <a:cxn ang="T12">
                  <a:pos x="T4" y="T5"/>
                </a:cxn>
                <a:cxn ang="T13">
                  <a:pos x="T6" y="T7"/>
                </a:cxn>
                <a:cxn ang="T14">
                  <a:pos x="T8" y="T9"/>
                </a:cxn>
              </a:cxnLst>
              <a:rect l="T15" t="T16" r="T17" b="T18"/>
              <a:pathLst>
                <a:path w="9" h="9">
                  <a:moveTo>
                    <a:pt x="0" y="0"/>
                  </a:moveTo>
                  <a:lnTo>
                    <a:pt x="0" y="9"/>
                  </a:lnTo>
                  <a:lnTo>
                    <a:pt x="9" y="9"/>
                  </a:lnTo>
                  <a:lnTo>
                    <a:pt x="9"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9" name="Freeform 88"/>
            <p:cNvSpPr>
              <a:spLocks/>
            </p:cNvSpPr>
            <p:nvPr/>
          </p:nvSpPr>
          <p:spPr bwMode="auto">
            <a:xfrm>
              <a:off x="4730" y="2455"/>
              <a:ext cx="15" cy="9"/>
            </a:xfrm>
            <a:custGeom>
              <a:avLst/>
              <a:gdLst>
                <a:gd name="T0" fmla="*/ 3 w 18"/>
                <a:gd name="T1" fmla="*/ 0 h 9"/>
                <a:gd name="T2" fmla="*/ 3 w 18"/>
                <a:gd name="T3" fmla="*/ 9 h 9"/>
                <a:gd name="T4" fmla="*/ 3 w 18"/>
                <a:gd name="T5" fmla="*/ 9 h 9"/>
                <a:gd name="T6" fmla="*/ 3 w 18"/>
                <a:gd name="T7" fmla="*/ 9 h 9"/>
                <a:gd name="T8" fmla="*/ 0 w 18"/>
                <a:gd name="T9" fmla="*/ 9 h 9"/>
                <a:gd name="T10" fmla="*/ 0 w 18"/>
                <a:gd name="T11" fmla="*/ 9 h 9"/>
                <a:gd name="T12" fmla="*/ 0 w 18"/>
                <a:gd name="T13" fmla="*/ 0 h 9"/>
                <a:gd name="T14" fmla="*/ 0 60000 65536"/>
                <a:gd name="T15" fmla="*/ 0 60000 65536"/>
                <a:gd name="T16" fmla="*/ 0 60000 65536"/>
                <a:gd name="T17" fmla="*/ 0 60000 65536"/>
                <a:gd name="T18" fmla="*/ 0 60000 65536"/>
                <a:gd name="T19" fmla="*/ 0 60000 65536"/>
                <a:gd name="T20" fmla="*/ 0 60000 65536"/>
                <a:gd name="T21" fmla="*/ 0 w 18"/>
                <a:gd name="T22" fmla="*/ 0 h 9"/>
                <a:gd name="T23" fmla="*/ 18 w 18"/>
                <a:gd name="T24" fmla="*/ 9 h 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8" h="9">
                  <a:moveTo>
                    <a:pt x="18" y="0"/>
                  </a:moveTo>
                  <a:lnTo>
                    <a:pt x="18" y="9"/>
                  </a:lnTo>
                  <a:lnTo>
                    <a:pt x="9" y="9"/>
                  </a:lnTo>
                  <a:lnTo>
                    <a:pt x="0"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0" name="Freeform 89"/>
            <p:cNvSpPr>
              <a:spLocks/>
            </p:cNvSpPr>
            <p:nvPr/>
          </p:nvSpPr>
          <p:spPr bwMode="auto">
            <a:xfrm>
              <a:off x="4693" y="2437"/>
              <a:ext cx="15" cy="18"/>
            </a:xfrm>
            <a:custGeom>
              <a:avLst/>
              <a:gdLst>
                <a:gd name="T0" fmla="*/ 3 w 18"/>
                <a:gd name="T1" fmla="*/ 0 h 18"/>
                <a:gd name="T2" fmla="*/ 3 w 18"/>
                <a:gd name="T3" fmla="*/ 0 h 18"/>
                <a:gd name="T4" fmla="*/ 3 w 18"/>
                <a:gd name="T5" fmla="*/ 9 h 18"/>
                <a:gd name="T6" fmla="*/ 3 w 18"/>
                <a:gd name="T7" fmla="*/ 9 h 18"/>
                <a:gd name="T8" fmla="*/ 0 w 18"/>
                <a:gd name="T9" fmla="*/ 18 h 18"/>
                <a:gd name="T10" fmla="*/ 0 60000 65536"/>
                <a:gd name="T11" fmla="*/ 0 60000 65536"/>
                <a:gd name="T12" fmla="*/ 0 60000 65536"/>
                <a:gd name="T13" fmla="*/ 0 60000 65536"/>
                <a:gd name="T14" fmla="*/ 0 60000 65536"/>
                <a:gd name="T15" fmla="*/ 0 w 18"/>
                <a:gd name="T16" fmla="*/ 0 h 18"/>
                <a:gd name="T17" fmla="*/ 18 w 18"/>
                <a:gd name="T18" fmla="*/ 18 h 18"/>
              </a:gdLst>
              <a:ahLst/>
              <a:cxnLst>
                <a:cxn ang="T10">
                  <a:pos x="T0" y="T1"/>
                </a:cxn>
                <a:cxn ang="T11">
                  <a:pos x="T2" y="T3"/>
                </a:cxn>
                <a:cxn ang="T12">
                  <a:pos x="T4" y="T5"/>
                </a:cxn>
                <a:cxn ang="T13">
                  <a:pos x="T6" y="T7"/>
                </a:cxn>
                <a:cxn ang="T14">
                  <a:pos x="T8" y="T9"/>
                </a:cxn>
              </a:cxnLst>
              <a:rect l="T15" t="T16" r="T17" b="T18"/>
              <a:pathLst>
                <a:path w="18" h="18">
                  <a:moveTo>
                    <a:pt x="18" y="0"/>
                  </a:moveTo>
                  <a:lnTo>
                    <a:pt x="9" y="0"/>
                  </a:lnTo>
                  <a:lnTo>
                    <a:pt x="9" y="9"/>
                  </a:lnTo>
                  <a:lnTo>
                    <a:pt x="0"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1" name="Freeform 90"/>
            <p:cNvSpPr>
              <a:spLocks/>
            </p:cNvSpPr>
            <p:nvPr/>
          </p:nvSpPr>
          <p:spPr bwMode="auto">
            <a:xfrm>
              <a:off x="4671" y="2455"/>
              <a:ext cx="29" cy="36"/>
            </a:xfrm>
            <a:custGeom>
              <a:avLst/>
              <a:gdLst>
                <a:gd name="T0" fmla="*/ 2 w 35"/>
                <a:gd name="T1" fmla="*/ 0 h 35"/>
                <a:gd name="T2" fmla="*/ 2 w 35"/>
                <a:gd name="T3" fmla="*/ 0 h 35"/>
                <a:gd name="T4" fmla="*/ 2 w 35"/>
                <a:gd name="T5" fmla="*/ 9 h 35"/>
                <a:gd name="T6" fmla="*/ 0 w 35"/>
                <a:gd name="T7" fmla="*/ 9 h 35"/>
                <a:gd name="T8" fmla="*/ 0 w 35"/>
                <a:gd name="T9" fmla="*/ 17 h 35"/>
                <a:gd name="T10" fmla="*/ 0 w 35"/>
                <a:gd name="T11" fmla="*/ 101 h 35"/>
                <a:gd name="T12" fmla="*/ 0 w 35"/>
                <a:gd name="T13" fmla="*/ 101 h 35"/>
                <a:gd name="T14" fmla="*/ 0 w 35"/>
                <a:gd name="T15" fmla="*/ 129 h 35"/>
                <a:gd name="T16" fmla="*/ 2 w 35"/>
                <a:gd name="T17" fmla="*/ 129 h 3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5"/>
                <a:gd name="T28" fmla="*/ 0 h 35"/>
                <a:gd name="T29" fmla="*/ 35 w 35"/>
                <a:gd name="T30" fmla="*/ 35 h 3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5" h="35">
                  <a:moveTo>
                    <a:pt x="35" y="0"/>
                  </a:moveTo>
                  <a:lnTo>
                    <a:pt x="17" y="0"/>
                  </a:lnTo>
                  <a:lnTo>
                    <a:pt x="9" y="9"/>
                  </a:lnTo>
                  <a:lnTo>
                    <a:pt x="0" y="9"/>
                  </a:lnTo>
                  <a:lnTo>
                    <a:pt x="0" y="17"/>
                  </a:lnTo>
                  <a:lnTo>
                    <a:pt x="0" y="26"/>
                  </a:lnTo>
                  <a:lnTo>
                    <a:pt x="0" y="35"/>
                  </a:lnTo>
                  <a:lnTo>
                    <a:pt x="9" y="35"/>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2" name="Freeform 91"/>
            <p:cNvSpPr>
              <a:spLocks/>
            </p:cNvSpPr>
            <p:nvPr/>
          </p:nvSpPr>
          <p:spPr bwMode="auto">
            <a:xfrm>
              <a:off x="4685" y="2482"/>
              <a:ext cx="15" cy="9"/>
            </a:xfrm>
            <a:custGeom>
              <a:avLst/>
              <a:gdLst>
                <a:gd name="T0" fmla="*/ 0 w 18"/>
                <a:gd name="T1" fmla="*/ 9 h 9"/>
                <a:gd name="T2" fmla="*/ 3 w 18"/>
                <a:gd name="T3" fmla="*/ 9 h 9"/>
                <a:gd name="T4" fmla="*/ 3 w 18"/>
                <a:gd name="T5" fmla="*/ 0 h 9"/>
                <a:gd name="T6" fmla="*/ 0 60000 65536"/>
                <a:gd name="T7" fmla="*/ 0 60000 65536"/>
                <a:gd name="T8" fmla="*/ 0 60000 65536"/>
                <a:gd name="T9" fmla="*/ 0 w 18"/>
                <a:gd name="T10" fmla="*/ 0 h 9"/>
                <a:gd name="T11" fmla="*/ 18 w 18"/>
                <a:gd name="T12" fmla="*/ 9 h 9"/>
              </a:gdLst>
              <a:ahLst/>
              <a:cxnLst>
                <a:cxn ang="T6">
                  <a:pos x="T0" y="T1"/>
                </a:cxn>
                <a:cxn ang="T7">
                  <a:pos x="T2" y="T3"/>
                </a:cxn>
                <a:cxn ang="T8">
                  <a:pos x="T4" y="T5"/>
                </a:cxn>
              </a:cxnLst>
              <a:rect l="T9" t="T10" r="T11" b="T12"/>
              <a:pathLst>
                <a:path w="18" h="9">
                  <a:moveTo>
                    <a:pt x="0" y="9"/>
                  </a:moveTo>
                  <a:lnTo>
                    <a:pt x="9" y="9"/>
                  </a:lnTo>
                  <a:lnTo>
                    <a:pt x="18"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3" name="Freeform 92"/>
            <p:cNvSpPr>
              <a:spLocks/>
            </p:cNvSpPr>
            <p:nvPr/>
          </p:nvSpPr>
          <p:spPr bwMode="auto">
            <a:xfrm>
              <a:off x="4745" y="2528"/>
              <a:ext cx="14" cy="9"/>
            </a:xfrm>
            <a:custGeom>
              <a:avLst/>
              <a:gdLst>
                <a:gd name="T0" fmla="*/ 2 w 17"/>
                <a:gd name="T1" fmla="*/ 0 h 9"/>
                <a:gd name="T2" fmla="*/ 2 w 17"/>
                <a:gd name="T3" fmla="*/ 9 h 9"/>
                <a:gd name="T4" fmla="*/ 0 w 17"/>
                <a:gd name="T5" fmla="*/ 9 h 9"/>
                <a:gd name="T6" fmla="*/ 0 w 17"/>
                <a:gd name="T7" fmla="*/ 9 h 9"/>
                <a:gd name="T8" fmla="*/ 0 w 17"/>
                <a:gd name="T9" fmla="*/ 0 h 9"/>
                <a:gd name="T10" fmla="*/ 0 60000 65536"/>
                <a:gd name="T11" fmla="*/ 0 60000 65536"/>
                <a:gd name="T12" fmla="*/ 0 60000 65536"/>
                <a:gd name="T13" fmla="*/ 0 60000 65536"/>
                <a:gd name="T14" fmla="*/ 0 60000 65536"/>
                <a:gd name="T15" fmla="*/ 0 w 17"/>
                <a:gd name="T16" fmla="*/ 0 h 9"/>
                <a:gd name="T17" fmla="*/ 17 w 17"/>
                <a:gd name="T18" fmla="*/ 9 h 9"/>
              </a:gdLst>
              <a:ahLst/>
              <a:cxnLst>
                <a:cxn ang="T10">
                  <a:pos x="T0" y="T1"/>
                </a:cxn>
                <a:cxn ang="T11">
                  <a:pos x="T2" y="T3"/>
                </a:cxn>
                <a:cxn ang="T12">
                  <a:pos x="T4" y="T5"/>
                </a:cxn>
                <a:cxn ang="T13">
                  <a:pos x="T6" y="T7"/>
                </a:cxn>
                <a:cxn ang="T14">
                  <a:pos x="T8" y="T9"/>
                </a:cxn>
              </a:cxnLst>
              <a:rect l="T15" t="T16" r="T17" b="T18"/>
              <a:pathLst>
                <a:path w="17" h="9">
                  <a:moveTo>
                    <a:pt x="17" y="0"/>
                  </a:moveTo>
                  <a:lnTo>
                    <a:pt x="8" y="9"/>
                  </a:lnTo>
                  <a:lnTo>
                    <a:pt x="0"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4" name="Freeform 93"/>
            <p:cNvSpPr>
              <a:spLocks/>
            </p:cNvSpPr>
            <p:nvPr/>
          </p:nvSpPr>
          <p:spPr bwMode="auto">
            <a:xfrm>
              <a:off x="4679" y="2509"/>
              <a:ext cx="36" cy="73"/>
            </a:xfrm>
            <a:custGeom>
              <a:avLst/>
              <a:gdLst>
                <a:gd name="T0" fmla="*/ 2 w 44"/>
                <a:gd name="T1" fmla="*/ 0 h 71"/>
                <a:gd name="T2" fmla="*/ 2 w 44"/>
                <a:gd name="T3" fmla="*/ 9 h 71"/>
                <a:gd name="T4" fmla="*/ 2 w 44"/>
                <a:gd name="T5" fmla="*/ 80 h 71"/>
                <a:gd name="T6" fmla="*/ 2 w 44"/>
                <a:gd name="T7" fmla="*/ 102 h 71"/>
                <a:gd name="T8" fmla="*/ 2 w 44"/>
                <a:gd name="T9" fmla="*/ 130 h 71"/>
                <a:gd name="T10" fmla="*/ 2 w 44"/>
                <a:gd name="T11" fmla="*/ 130 h 71"/>
                <a:gd name="T12" fmla="*/ 2 w 44"/>
                <a:gd name="T13" fmla="*/ 130 h 71"/>
                <a:gd name="T14" fmla="*/ 0 w 44"/>
                <a:gd name="T15" fmla="*/ 209 h 71"/>
                <a:gd name="T16" fmla="*/ 0 w 44"/>
                <a:gd name="T17" fmla="*/ 240 h 71"/>
                <a:gd name="T18" fmla="*/ 0 w 44"/>
                <a:gd name="T19" fmla="*/ 240 h 71"/>
                <a:gd name="T20" fmla="*/ 2 w 44"/>
                <a:gd name="T21" fmla="*/ 275 h 71"/>
                <a:gd name="T22" fmla="*/ 2 w 44"/>
                <a:gd name="T23" fmla="*/ 275 h 7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4"/>
                <a:gd name="T37" fmla="*/ 0 h 71"/>
                <a:gd name="T38" fmla="*/ 44 w 44"/>
                <a:gd name="T39" fmla="*/ 71 h 7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4" h="71">
                  <a:moveTo>
                    <a:pt x="44" y="0"/>
                  </a:moveTo>
                  <a:lnTo>
                    <a:pt x="35" y="9"/>
                  </a:lnTo>
                  <a:lnTo>
                    <a:pt x="35" y="18"/>
                  </a:lnTo>
                  <a:lnTo>
                    <a:pt x="26" y="27"/>
                  </a:lnTo>
                  <a:lnTo>
                    <a:pt x="17" y="36"/>
                  </a:lnTo>
                  <a:lnTo>
                    <a:pt x="8" y="36"/>
                  </a:lnTo>
                  <a:lnTo>
                    <a:pt x="0" y="53"/>
                  </a:lnTo>
                  <a:lnTo>
                    <a:pt x="0" y="62"/>
                  </a:lnTo>
                  <a:lnTo>
                    <a:pt x="8" y="71"/>
                  </a:lnTo>
                  <a:lnTo>
                    <a:pt x="17" y="71"/>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5" name="Freeform 94"/>
            <p:cNvSpPr>
              <a:spLocks/>
            </p:cNvSpPr>
            <p:nvPr/>
          </p:nvSpPr>
          <p:spPr bwMode="auto">
            <a:xfrm>
              <a:off x="4693" y="2564"/>
              <a:ext cx="22" cy="9"/>
            </a:xfrm>
            <a:custGeom>
              <a:avLst/>
              <a:gdLst>
                <a:gd name="T0" fmla="*/ 0 w 27"/>
                <a:gd name="T1" fmla="*/ 9 h 9"/>
                <a:gd name="T2" fmla="*/ 2 w 27"/>
                <a:gd name="T3" fmla="*/ 9 h 9"/>
                <a:gd name="T4" fmla="*/ 2 w 27"/>
                <a:gd name="T5" fmla="*/ 0 h 9"/>
                <a:gd name="T6" fmla="*/ 2 w 27"/>
                <a:gd name="T7" fmla="*/ 0 h 9"/>
                <a:gd name="T8" fmla="*/ 2 w 27"/>
                <a:gd name="T9" fmla="*/ 0 h 9"/>
                <a:gd name="T10" fmla="*/ 0 60000 65536"/>
                <a:gd name="T11" fmla="*/ 0 60000 65536"/>
                <a:gd name="T12" fmla="*/ 0 60000 65536"/>
                <a:gd name="T13" fmla="*/ 0 60000 65536"/>
                <a:gd name="T14" fmla="*/ 0 60000 65536"/>
                <a:gd name="T15" fmla="*/ 0 w 27"/>
                <a:gd name="T16" fmla="*/ 0 h 9"/>
                <a:gd name="T17" fmla="*/ 27 w 27"/>
                <a:gd name="T18" fmla="*/ 9 h 9"/>
              </a:gdLst>
              <a:ahLst/>
              <a:cxnLst>
                <a:cxn ang="T10">
                  <a:pos x="T0" y="T1"/>
                </a:cxn>
                <a:cxn ang="T11">
                  <a:pos x="T2" y="T3"/>
                </a:cxn>
                <a:cxn ang="T12">
                  <a:pos x="T4" y="T5"/>
                </a:cxn>
                <a:cxn ang="T13">
                  <a:pos x="T6" y="T7"/>
                </a:cxn>
                <a:cxn ang="T14">
                  <a:pos x="T8" y="T9"/>
                </a:cxn>
              </a:cxnLst>
              <a:rect l="T15" t="T16" r="T17" b="T18"/>
              <a:pathLst>
                <a:path w="27" h="9">
                  <a:moveTo>
                    <a:pt x="0" y="9"/>
                  </a:moveTo>
                  <a:lnTo>
                    <a:pt x="18" y="9"/>
                  </a:lnTo>
                  <a:lnTo>
                    <a:pt x="27"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6" name="Freeform 95"/>
            <p:cNvSpPr>
              <a:spLocks/>
            </p:cNvSpPr>
            <p:nvPr/>
          </p:nvSpPr>
          <p:spPr bwMode="auto">
            <a:xfrm>
              <a:off x="4700" y="2600"/>
              <a:ext cx="23" cy="64"/>
            </a:xfrm>
            <a:custGeom>
              <a:avLst/>
              <a:gdLst>
                <a:gd name="T0" fmla="*/ 3 w 27"/>
                <a:gd name="T1" fmla="*/ 288 h 62"/>
                <a:gd name="T2" fmla="*/ 0 w 27"/>
                <a:gd name="T3" fmla="*/ 288 h 62"/>
                <a:gd name="T4" fmla="*/ 0 w 27"/>
                <a:gd name="T5" fmla="*/ 251 h 62"/>
                <a:gd name="T6" fmla="*/ 3 w 27"/>
                <a:gd name="T7" fmla="*/ 156 h 62"/>
                <a:gd name="T8" fmla="*/ 3 w 27"/>
                <a:gd name="T9" fmla="*/ 117 h 62"/>
                <a:gd name="T10" fmla="*/ 3 w 27"/>
                <a:gd name="T11" fmla="*/ 91 h 62"/>
                <a:gd name="T12" fmla="*/ 3 w 27"/>
                <a:gd name="T13" fmla="*/ 91 h 62"/>
                <a:gd name="T14" fmla="*/ 3 w 27"/>
                <a:gd name="T15" fmla="*/ 9 h 62"/>
                <a:gd name="T16" fmla="*/ 3 w 27"/>
                <a:gd name="T17" fmla="*/ 9 h 62"/>
                <a:gd name="T18" fmla="*/ 3 w 27"/>
                <a:gd name="T19" fmla="*/ 0 h 6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
                <a:gd name="T31" fmla="*/ 0 h 62"/>
                <a:gd name="T32" fmla="*/ 27 w 27"/>
                <a:gd name="T33" fmla="*/ 62 h 6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 h="62">
                  <a:moveTo>
                    <a:pt x="9" y="62"/>
                  </a:moveTo>
                  <a:lnTo>
                    <a:pt x="0" y="62"/>
                  </a:lnTo>
                  <a:lnTo>
                    <a:pt x="0" y="53"/>
                  </a:lnTo>
                  <a:lnTo>
                    <a:pt x="9" y="35"/>
                  </a:lnTo>
                  <a:lnTo>
                    <a:pt x="9" y="26"/>
                  </a:lnTo>
                  <a:lnTo>
                    <a:pt x="18" y="18"/>
                  </a:lnTo>
                  <a:lnTo>
                    <a:pt x="27" y="18"/>
                  </a:lnTo>
                  <a:lnTo>
                    <a:pt x="27" y="9"/>
                  </a:lnTo>
                  <a:lnTo>
                    <a:pt x="18" y="9"/>
                  </a:lnTo>
                  <a:lnTo>
                    <a:pt x="27"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7" name="Freeform 96"/>
            <p:cNvSpPr>
              <a:spLocks/>
            </p:cNvSpPr>
            <p:nvPr/>
          </p:nvSpPr>
          <p:spPr bwMode="auto">
            <a:xfrm>
              <a:off x="4759" y="2610"/>
              <a:ext cx="8" cy="9"/>
            </a:xfrm>
            <a:custGeom>
              <a:avLst/>
              <a:gdLst>
                <a:gd name="T0" fmla="*/ 4 w 9"/>
                <a:gd name="T1" fmla="*/ 0 h 9"/>
                <a:gd name="T2" fmla="*/ 4 w 9"/>
                <a:gd name="T3" fmla="*/ 0 h 9"/>
                <a:gd name="T4" fmla="*/ 4 w 9"/>
                <a:gd name="T5" fmla="*/ 0 h 9"/>
                <a:gd name="T6" fmla="*/ 4 w 9"/>
                <a:gd name="T7" fmla="*/ 9 h 9"/>
                <a:gd name="T8" fmla="*/ 0 w 9"/>
                <a:gd name="T9" fmla="*/ 9 h 9"/>
                <a:gd name="T10" fmla="*/ 0 w 9"/>
                <a:gd name="T11" fmla="*/ 9 h 9"/>
                <a:gd name="T12" fmla="*/ 0 w 9"/>
                <a:gd name="T13" fmla="*/ 9 h 9"/>
                <a:gd name="T14" fmla="*/ 0 w 9"/>
                <a:gd name="T15" fmla="*/ 0 h 9"/>
                <a:gd name="T16" fmla="*/ 0 60000 65536"/>
                <a:gd name="T17" fmla="*/ 0 60000 65536"/>
                <a:gd name="T18" fmla="*/ 0 60000 65536"/>
                <a:gd name="T19" fmla="*/ 0 60000 65536"/>
                <a:gd name="T20" fmla="*/ 0 60000 65536"/>
                <a:gd name="T21" fmla="*/ 0 60000 65536"/>
                <a:gd name="T22" fmla="*/ 0 60000 65536"/>
                <a:gd name="T23" fmla="*/ 0 60000 65536"/>
                <a:gd name="T24" fmla="*/ 0 w 9"/>
                <a:gd name="T25" fmla="*/ 0 h 9"/>
                <a:gd name="T26" fmla="*/ 9 w 9"/>
                <a:gd name="T27" fmla="*/ 9 h 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 h="9">
                  <a:moveTo>
                    <a:pt x="9" y="0"/>
                  </a:moveTo>
                  <a:lnTo>
                    <a:pt x="9" y="0"/>
                  </a:lnTo>
                  <a:lnTo>
                    <a:pt x="9" y="9"/>
                  </a:lnTo>
                  <a:lnTo>
                    <a:pt x="0"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8" name="Freeform 97"/>
            <p:cNvSpPr>
              <a:spLocks/>
            </p:cNvSpPr>
            <p:nvPr/>
          </p:nvSpPr>
          <p:spPr bwMode="auto">
            <a:xfrm>
              <a:off x="4723" y="2646"/>
              <a:ext cx="15" cy="27"/>
            </a:xfrm>
            <a:custGeom>
              <a:avLst/>
              <a:gdLst>
                <a:gd name="T0" fmla="*/ 3 w 18"/>
                <a:gd name="T1" fmla="*/ 0 h 27"/>
                <a:gd name="T2" fmla="*/ 3 w 18"/>
                <a:gd name="T3" fmla="*/ 9 h 27"/>
                <a:gd name="T4" fmla="*/ 3 w 18"/>
                <a:gd name="T5" fmla="*/ 18 h 27"/>
                <a:gd name="T6" fmla="*/ 3 w 18"/>
                <a:gd name="T7" fmla="*/ 18 h 27"/>
                <a:gd name="T8" fmla="*/ 0 w 18"/>
                <a:gd name="T9" fmla="*/ 27 h 27"/>
                <a:gd name="T10" fmla="*/ 0 60000 65536"/>
                <a:gd name="T11" fmla="*/ 0 60000 65536"/>
                <a:gd name="T12" fmla="*/ 0 60000 65536"/>
                <a:gd name="T13" fmla="*/ 0 60000 65536"/>
                <a:gd name="T14" fmla="*/ 0 60000 65536"/>
                <a:gd name="T15" fmla="*/ 0 w 18"/>
                <a:gd name="T16" fmla="*/ 0 h 27"/>
                <a:gd name="T17" fmla="*/ 18 w 18"/>
                <a:gd name="T18" fmla="*/ 27 h 27"/>
              </a:gdLst>
              <a:ahLst/>
              <a:cxnLst>
                <a:cxn ang="T10">
                  <a:pos x="T0" y="T1"/>
                </a:cxn>
                <a:cxn ang="T11">
                  <a:pos x="T2" y="T3"/>
                </a:cxn>
                <a:cxn ang="T12">
                  <a:pos x="T4" y="T5"/>
                </a:cxn>
                <a:cxn ang="T13">
                  <a:pos x="T6" y="T7"/>
                </a:cxn>
                <a:cxn ang="T14">
                  <a:pos x="T8" y="T9"/>
                </a:cxn>
              </a:cxnLst>
              <a:rect l="T15" t="T16" r="T17" b="T18"/>
              <a:pathLst>
                <a:path w="18" h="27">
                  <a:moveTo>
                    <a:pt x="18" y="0"/>
                  </a:moveTo>
                  <a:lnTo>
                    <a:pt x="18" y="9"/>
                  </a:lnTo>
                  <a:lnTo>
                    <a:pt x="18" y="18"/>
                  </a:lnTo>
                  <a:lnTo>
                    <a:pt x="9" y="18"/>
                  </a:lnTo>
                  <a:lnTo>
                    <a:pt x="0" y="27"/>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9" name="Freeform 98"/>
            <p:cNvSpPr>
              <a:spLocks/>
            </p:cNvSpPr>
            <p:nvPr/>
          </p:nvSpPr>
          <p:spPr bwMode="auto">
            <a:xfrm>
              <a:off x="4730" y="2682"/>
              <a:ext cx="29" cy="55"/>
            </a:xfrm>
            <a:custGeom>
              <a:avLst/>
              <a:gdLst>
                <a:gd name="T0" fmla="*/ 2 w 35"/>
                <a:gd name="T1" fmla="*/ 0 h 53"/>
                <a:gd name="T2" fmla="*/ 2 w 35"/>
                <a:gd name="T3" fmla="*/ 0 h 53"/>
                <a:gd name="T4" fmla="*/ 2 w 35"/>
                <a:gd name="T5" fmla="*/ 0 h 53"/>
                <a:gd name="T6" fmla="*/ 2 w 35"/>
                <a:gd name="T7" fmla="*/ 0 h 53"/>
                <a:gd name="T8" fmla="*/ 2 w 35"/>
                <a:gd name="T9" fmla="*/ 9 h 53"/>
                <a:gd name="T10" fmla="*/ 2 w 35"/>
                <a:gd name="T11" fmla="*/ 107 h 53"/>
                <a:gd name="T12" fmla="*/ 0 w 35"/>
                <a:gd name="T13" fmla="*/ 107 h 53"/>
                <a:gd name="T14" fmla="*/ 0 w 35"/>
                <a:gd name="T15" fmla="*/ 148 h 53"/>
                <a:gd name="T16" fmla="*/ 0 w 35"/>
                <a:gd name="T17" fmla="*/ 207 h 53"/>
                <a:gd name="T18" fmla="*/ 0 w 35"/>
                <a:gd name="T19" fmla="*/ 268 h 53"/>
                <a:gd name="T20" fmla="*/ 2 w 35"/>
                <a:gd name="T21" fmla="*/ 320 h 5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5"/>
                <a:gd name="T34" fmla="*/ 0 h 53"/>
                <a:gd name="T35" fmla="*/ 35 w 35"/>
                <a:gd name="T36" fmla="*/ 53 h 5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5" h="53">
                  <a:moveTo>
                    <a:pt x="35" y="0"/>
                  </a:moveTo>
                  <a:lnTo>
                    <a:pt x="35" y="0"/>
                  </a:lnTo>
                  <a:lnTo>
                    <a:pt x="26" y="0"/>
                  </a:lnTo>
                  <a:lnTo>
                    <a:pt x="18" y="0"/>
                  </a:lnTo>
                  <a:lnTo>
                    <a:pt x="18" y="9"/>
                  </a:lnTo>
                  <a:lnTo>
                    <a:pt x="9" y="17"/>
                  </a:lnTo>
                  <a:lnTo>
                    <a:pt x="0" y="17"/>
                  </a:lnTo>
                  <a:lnTo>
                    <a:pt x="0" y="26"/>
                  </a:lnTo>
                  <a:lnTo>
                    <a:pt x="0" y="35"/>
                  </a:lnTo>
                  <a:lnTo>
                    <a:pt x="0" y="44"/>
                  </a:lnTo>
                  <a:lnTo>
                    <a:pt x="9" y="53"/>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0" name="Freeform 99"/>
            <p:cNvSpPr>
              <a:spLocks/>
            </p:cNvSpPr>
            <p:nvPr/>
          </p:nvSpPr>
          <p:spPr bwMode="auto">
            <a:xfrm>
              <a:off x="4745" y="2728"/>
              <a:ext cx="7" cy="18"/>
            </a:xfrm>
            <a:custGeom>
              <a:avLst/>
              <a:gdLst>
                <a:gd name="T0" fmla="*/ 0 w 8"/>
                <a:gd name="T1" fmla="*/ 18 h 18"/>
                <a:gd name="T2" fmla="*/ 4 w 8"/>
                <a:gd name="T3" fmla="*/ 9 h 18"/>
                <a:gd name="T4" fmla="*/ 4 w 8"/>
                <a:gd name="T5" fmla="*/ 0 h 18"/>
                <a:gd name="T6" fmla="*/ 0 60000 65536"/>
                <a:gd name="T7" fmla="*/ 0 60000 65536"/>
                <a:gd name="T8" fmla="*/ 0 60000 65536"/>
                <a:gd name="T9" fmla="*/ 0 w 8"/>
                <a:gd name="T10" fmla="*/ 0 h 18"/>
                <a:gd name="T11" fmla="*/ 8 w 8"/>
                <a:gd name="T12" fmla="*/ 18 h 18"/>
              </a:gdLst>
              <a:ahLst/>
              <a:cxnLst>
                <a:cxn ang="T6">
                  <a:pos x="T0" y="T1"/>
                </a:cxn>
                <a:cxn ang="T7">
                  <a:pos x="T2" y="T3"/>
                </a:cxn>
                <a:cxn ang="T8">
                  <a:pos x="T4" y="T5"/>
                </a:cxn>
              </a:cxnLst>
              <a:rect l="T9" t="T10" r="T11" b="T12"/>
              <a:pathLst>
                <a:path w="8" h="18">
                  <a:moveTo>
                    <a:pt x="0" y="18"/>
                  </a:moveTo>
                  <a:lnTo>
                    <a:pt x="8" y="9"/>
                  </a:lnTo>
                  <a:lnTo>
                    <a:pt x="8"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1" name="Freeform 100"/>
            <p:cNvSpPr>
              <a:spLocks/>
            </p:cNvSpPr>
            <p:nvPr/>
          </p:nvSpPr>
          <p:spPr bwMode="auto">
            <a:xfrm>
              <a:off x="4782" y="2682"/>
              <a:ext cx="15" cy="18"/>
            </a:xfrm>
            <a:custGeom>
              <a:avLst/>
              <a:gdLst>
                <a:gd name="T0" fmla="*/ 3 w 18"/>
                <a:gd name="T1" fmla="*/ 164 h 17"/>
                <a:gd name="T2" fmla="*/ 3 w 18"/>
                <a:gd name="T3" fmla="*/ 259 h 17"/>
                <a:gd name="T4" fmla="*/ 3 w 18"/>
                <a:gd name="T5" fmla="*/ 259 h 17"/>
                <a:gd name="T6" fmla="*/ 0 w 18"/>
                <a:gd name="T7" fmla="*/ 259 h 17"/>
                <a:gd name="T8" fmla="*/ 0 w 18"/>
                <a:gd name="T9" fmla="*/ 164 h 17"/>
                <a:gd name="T10" fmla="*/ 0 w 18"/>
                <a:gd name="T11" fmla="*/ 0 h 17"/>
                <a:gd name="T12" fmla="*/ 0 60000 65536"/>
                <a:gd name="T13" fmla="*/ 0 60000 65536"/>
                <a:gd name="T14" fmla="*/ 0 60000 65536"/>
                <a:gd name="T15" fmla="*/ 0 60000 65536"/>
                <a:gd name="T16" fmla="*/ 0 60000 65536"/>
                <a:gd name="T17" fmla="*/ 0 60000 65536"/>
                <a:gd name="T18" fmla="*/ 0 w 18"/>
                <a:gd name="T19" fmla="*/ 0 h 17"/>
                <a:gd name="T20" fmla="*/ 18 w 18"/>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18" h="17">
                  <a:moveTo>
                    <a:pt x="18" y="9"/>
                  </a:moveTo>
                  <a:lnTo>
                    <a:pt x="9" y="17"/>
                  </a:lnTo>
                  <a:lnTo>
                    <a:pt x="0" y="17"/>
                  </a:lnTo>
                  <a:lnTo>
                    <a:pt x="0"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2" name="Freeform 101"/>
            <p:cNvSpPr>
              <a:spLocks/>
            </p:cNvSpPr>
            <p:nvPr/>
          </p:nvSpPr>
          <p:spPr bwMode="auto">
            <a:xfrm>
              <a:off x="4774" y="2746"/>
              <a:ext cx="8" cy="18"/>
            </a:xfrm>
            <a:custGeom>
              <a:avLst/>
              <a:gdLst>
                <a:gd name="T0" fmla="*/ 4 w 9"/>
                <a:gd name="T1" fmla="*/ 0 h 18"/>
                <a:gd name="T2" fmla="*/ 4 w 9"/>
                <a:gd name="T3" fmla="*/ 9 h 18"/>
                <a:gd name="T4" fmla="*/ 0 w 9"/>
                <a:gd name="T5" fmla="*/ 18 h 18"/>
                <a:gd name="T6" fmla="*/ 0 60000 65536"/>
                <a:gd name="T7" fmla="*/ 0 60000 65536"/>
                <a:gd name="T8" fmla="*/ 0 60000 65536"/>
                <a:gd name="T9" fmla="*/ 0 w 9"/>
                <a:gd name="T10" fmla="*/ 0 h 18"/>
                <a:gd name="T11" fmla="*/ 9 w 9"/>
                <a:gd name="T12" fmla="*/ 18 h 18"/>
              </a:gdLst>
              <a:ahLst/>
              <a:cxnLst>
                <a:cxn ang="T6">
                  <a:pos x="T0" y="T1"/>
                </a:cxn>
                <a:cxn ang="T7">
                  <a:pos x="T2" y="T3"/>
                </a:cxn>
                <a:cxn ang="T8">
                  <a:pos x="T4" y="T5"/>
                </a:cxn>
              </a:cxnLst>
              <a:rect l="T9" t="T10" r="T11" b="T12"/>
              <a:pathLst>
                <a:path w="9" h="18">
                  <a:moveTo>
                    <a:pt x="9" y="0"/>
                  </a:moveTo>
                  <a:lnTo>
                    <a:pt x="9" y="9"/>
                  </a:lnTo>
                  <a:lnTo>
                    <a:pt x="0"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3" name="Freeform 102"/>
            <p:cNvSpPr>
              <a:spLocks/>
            </p:cNvSpPr>
            <p:nvPr/>
          </p:nvSpPr>
          <p:spPr bwMode="auto">
            <a:xfrm>
              <a:off x="4759" y="2764"/>
              <a:ext cx="23" cy="36"/>
            </a:xfrm>
            <a:custGeom>
              <a:avLst/>
              <a:gdLst>
                <a:gd name="T0" fmla="*/ 3 w 27"/>
                <a:gd name="T1" fmla="*/ 0 h 35"/>
                <a:gd name="T2" fmla="*/ 3 w 27"/>
                <a:gd name="T3" fmla="*/ 0 h 35"/>
                <a:gd name="T4" fmla="*/ 3 w 27"/>
                <a:gd name="T5" fmla="*/ 8 h 35"/>
                <a:gd name="T6" fmla="*/ 0 w 27"/>
                <a:gd name="T7" fmla="*/ 8 h 35"/>
                <a:gd name="T8" fmla="*/ 0 w 27"/>
                <a:gd name="T9" fmla="*/ 17 h 35"/>
                <a:gd name="T10" fmla="*/ 0 w 27"/>
                <a:gd name="T11" fmla="*/ 129 h 35"/>
                <a:gd name="T12" fmla="*/ 0 w 27"/>
                <a:gd name="T13" fmla="*/ 129 h 35"/>
                <a:gd name="T14" fmla="*/ 0 60000 65536"/>
                <a:gd name="T15" fmla="*/ 0 60000 65536"/>
                <a:gd name="T16" fmla="*/ 0 60000 65536"/>
                <a:gd name="T17" fmla="*/ 0 60000 65536"/>
                <a:gd name="T18" fmla="*/ 0 60000 65536"/>
                <a:gd name="T19" fmla="*/ 0 60000 65536"/>
                <a:gd name="T20" fmla="*/ 0 60000 65536"/>
                <a:gd name="T21" fmla="*/ 0 w 27"/>
                <a:gd name="T22" fmla="*/ 0 h 35"/>
                <a:gd name="T23" fmla="*/ 27 w 27"/>
                <a:gd name="T24" fmla="*/ 35 h 3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7" h="35">
                  <a:moveTo>
                    <a:pt x="27" y="0"/>
                  </a:moveTo>
                  <a:lnTo>
                    <a:pt x="18" y="0"/>
                  </a:lnTo>
                  <a:lnTo>
                    <a:pt x="9" y="8"/>
                  </a:lnTo>
                  <a:lnTo>
                    <a:pt x="0" y="8"/>
                  </a:lnTo>
                  <a:lnTo>
                    <a:pt x="0" y="17"/>
                  </a:lnTo>
                  <a:lnTo>
                    <a:pt x="0" y="35"/>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4" name="Freeform 103"/>
            <p:cNvSpPr>
              <a:spLocks/>
            </p:cNvSpPr>
            <p:nvPr/>
          </p:nvSpPr>
          <p:spPr bwMode="auto">
            <a:xfrm>
              <a:off x="4774" y="2800"/>
              <a:ext cx="15" cy="9"/>
            </a:xfrm>
            <a:custGeom>
              <a:avLst/>
              <a:gdLst>
                <a:gd name="T0" fmla="*/ 0 w 18"/>
                <a:gd name="T1" fmla="*/ 9 h 9"/>
                <a:gd name="T2" fmla="*/ 3 w 18"/>
                <a:gd name="T3" fmla="*/ 9 h 9"/>
                <a:gd name="T4" fmla="*/ 3 w 18"/>
                <a:gd name="T5" fmla="*/ 0 h 9"/>
                <a:gd name="T6" fmla="*/ 0 60000 65536"/>
                <a:gd name="T7" fmla="*/ 0 60000 65536"/>
                <a:gd name="T8" fmla="*/ 0 60000 65536"/>
                <a:gd name="T9" fmla="*/ 0 w 18"/>
                <a:gd name="T10" fmla="*/ 0 h 9"/>
                <a:gd name="T11" fmla="*/ 18 w 18"/>
                <a:gd name="T12" fmla="*/ 9 h 9"/>
              </a:gdLst>
              <a:ahLst/>
              <a:cxnLst>
                <a:cxn ang="T6">
                  <a:pos x="T0" y="T1"/>
                </a:cxn>
                <a:cxn ang="T7">
                  <a:pos x="T2" y="T3"/>
                </a:cxn>
                <a:cxn ang="T8">
                  <a:pos x="T4" y="T5"/>
                </a:cxn>
              </a:cxnLst>
              <a:rect l="T9" t="T10" r="T11" b="T12"/>
              <a:pathLst>
                <a:path w="18" h="9">
                  <a:moveTo>
                    <a:pt x="0" y="9"/>
                  </a:moveTo>
                  <a:lnTo>
                    <a:pt x="9" y="9"/>
                  </a:lnTo>
                  <a:lnTo>
                    <a:pt x="18"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5" name="Freeform 104"/>
            <p:cNvSpPr>
              <a:spLocks/>
            </p:cNvSpPr>
            <p:nvPr/>
          </p:nvSpPr>
          <p:spPr bwMode="auto">
            <a:xfrm>
              <a:off x="4805" y="2764"/>
              <a:ext cx="14" cy="9"/>
            </a:xfrm>
            <a:custGeom>
              <a:avLst/>
              <a:gdLst>
                <a:gd name="T0" fmla="*/ 2 w 17"/>
                <a:gd name="T1" fmla="*/ 0 h 8"/>
                <a:gd name="T2" fmla="*/ 2 w 17"/>
                <a:gd name="T3" fmla="*/ 2670 h 8"/>
                <a:gd name="T4" fmla="*/ 2 w 17"/>
                <a:gd name="T5" fmla="*/ 2670 h 8"/>
                <a:gd name="T6" fmla="*/ 2 w 17"/>
                <a:gd name="T7" fmla="*/ 2670 h 8"/>
                <a:gd name="T8" fmla="*/ 0 w 17"/>
                <a:gd name="T9" fmla="*/ 2670 h 8"/>
                <a:gd name="T10" fmla="*/ 2 w 17"/>
                <a:gd name="T11" fmla="*/ 0 h 8"/>
                <a:gd name="T12" fmla="*/ 0 60000 65536"/>
                <a:gd name="T13" fmla="*/ 0 60000 65536"/>
                <a:gd name="T14" fmla="*/ 0 60000 65536"/>
                <a:gd name="T15" fmla="*/ 0 60000 65536"/>
                <a:gd name="T16" fmla="*/ 0 60000 65536"/>
                <a:gd name="T17" fmla="*/ 0 60000 65536"/>
                <a:gd name="T18" fmla="*/ 0 w 17"/>
                <a:gd name="T19" fmla="*/ 0 h 8"/>
                <a:gd name="T20" fmla="*/ 17 w 17"/>
                <a:gd name="T21" fmla="*/ 8 h 8"/>
              </a:gdLst>
              <a:ahLst/>
              <a:cxnLst>
                <a:cxn ang="T12">
                  <a:pos x="T0" y="T1"/>
                </a:cxn>
                <a:cxn ang="T13">
                  <a:pos x="T2" y="T3"/>
                </a:cxn>
                <a:cxn ang="T14">
                  <a:pos x="T4" y="T5"/>
                </a:cxn>
                <a:cxn ang="T15">
                  <a:pos x="T6" y="T7"/>
                </a:cxn>
                <a:cxn ang="T16">
                  <a:pos x="T8" y="T9"/>
                </a:cxn>
                <a:cxn ang="T17">
                  <a:pos x="T10" y="T11"/>
                </a:cxn>
              </a:cxnLst>
              <a:rect l="T18" t="T19" r="T20" b="T21"/>
              <a:pathLst>
                <a:path w="17" h="8">
                  <a:moveTo>
                    <a:pt x="17" y="0"/>
                  </a:moveTo>
                  <a:lnTo>
                    <a:pt x="17" y="8"/>
                  </a:lnTo>
                  <a:lnTo>
                    <a:pt x="8" y="8"/>
                  </a:lnTo>
                  <a:lnTo>
                    <a:pt x="0" y="8"/>
                  </a:lnTo>
                  <a:lnTo>
                    <a:pt x="8"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6" name="Freeform 105"/>
            <p:cNvSpPr>
              <a:spLocks/>
            </p:cNvSpPr>
            <p:nvPr/>
          </p:nvSpPr>
          <p:spPr bwMode="auto">
            <a:xfrm>
              <a:off x="4789" y="2837"/>
              <a:ext cx="22" cy="18"/>
            </a:xfrm>
            <a:custGeom>
              <a:avLst/>
              <a:gdLst>
                <a:gd name="T0" fmla="*/ 0 w 26"/>
                <a:gd name="T1" fmla="*/ 259 h 17"/>
                <a:gd name="T2" fmla="*/ 0 w 26"/>
                <a:gd name="T3" fmla="*/ 259 h 17"/>
                <a:gd name="T4" fmla="*/ 0 w 26"/>
                <a:gd name="T5" fmla="*/ 8 h 17"/>
                <a:gd name="T6" fmla="*/ 3 w 26"/>
                <a:gd name="T7" fmla="*/ 0 h 17"/>
                <a:gd name="T8" fmla="*/ 0 60000 65536"/>
                <a:gd name="T9" fmla="*/ 0 60000 65536"/>
                <a:gd name="T10" fmla="*/ 0 60000 65536"/>
                <a:gd name="T11" fmla="*/ 0 60000 65536"/>
                <a:gd name="T12" fmla="*/ 0 w 26"/>
                <a:gd name="T13" fmla="*/ 0 h 17"/>
                <a:gd name="T14" fmla="*/ 26 w 26"/>
                <a:gd name="T15" fmla="*/ 17 h 17"/>
              </a:gdLst>
              <a:ahLst/>
              <a:cxnLst>
                <a:cxn ang="T8">
                  <a:pos x="T0" y="T1"/>
                </a:cxn>
                <a:cxn ang="T9">
                  <a:pos x="T2" y="T3"/>
                </a:cxn>
                <a:cxn ang="T10">
                  <a:pos x="T4" y="T5"/>
                </a:cxn>
                <a:cxn ang="T11">
                  <a:pos x="T6" y="T7"/>
                </a:cxn>
              </a:cxnLst>
              <a:rect l="T12" t="T13" r="T14" b="T15"/>
              <a:pathLst>
                <a:path w="26" h="17">
                  <a:moveTo>
                    <a:pt x="0" y="17"/>
                  </a:moveTo>
                  <a:lnTo>
                    <a:pt x="0" y="17"/>
                  </a:lnTo>
                  <a:lnTo>
                    <a:pt x="0" y="8"/>
                  </a:lnTo>
                  <a:lnTo>
                    <a:pt x="26"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7" name="Freeform 106"/>
            <p:cNvSpPr>
              <a:spLocks/>
            </p:cNvSpPr>
            <p:nvPr/>
          </p:nvSpPr>
          <p:spPr bwMode="auto">
            <a:xfrm>
              <a:off x="4834" y="2837"/>
              <a:ext cx="7" cy="8"/>
            </a:xfrm>
            <a:custGeom>
              <a:avLst/>
              <a:gdLst>
                <a:gd name="T0" fmla="*/ 0 w 9"/>
                <a:gd name="T1" fmla="*/ 8 h 8"/>
                <a:gd name="T2" fmla="*/ 0 w 9"/>
                <a:gd name="T3" fmla="*/ 8 h 8"/>
                <a:gd name="T4" fmla="*/ 0 w 9"/>
                <a:gd name="T5" fmla="*/ 8 h 8"/>
                <a:gd name="T6" fmla="*/ 0 w 9"/>
                <a:gd name="T7" fmla="*/ 8 h 8"/>
                <a:gd name="T8" fmla="*/ 2 w 9"/>
                <a:gd name="T9" fmla="*/ 8 h 8"/>
                <a:gd name="T10" fmla="*/ 2 w 9"/>
                <a:gd name="T11" fmla="*/ 8 h 8"/>
                <a:gd name="T12" fmla="*/ 2 w 9"/>
                <a:gd name="T13" fmla="*/ 0 h 8"/>
                <a:gd name="T14" fmla="*/ 0 60000 65536"/>
                <a:gd name="T15" fmla="*/ 0 60000 65536"/>
                <a:gd name="T16" fmla="*/ 0 60000 65536"/>
                <a:gd name="T17" fmla="*/ 0 60000 65536"/>
                <a:gd name="T18" fmla="*/ 0 60000 65536"/>
                <a:gd name="T19" fmla="*/ 0 60000 65536"/>
                <a:gd name="T20" fmla="*/ 0 60000 65536"/>
                <a:gd name="T21" fmla="*/ 0 w 9"/>
                <a:gd name="T22" fmla="*/ 0 h 8"/>
                <a:gd name="T23" fmla="*/ 9 w 9"/>
                <a:gd name="T24" fmla="*/ 8 h 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 h="8">
                  <a:moveTo>
                    <a:pt x="0" y="8"/>
                  </a:moveTo>
                  <a:lnTo>
                    <a:pt x="0" y="8"/>
                  </a:lnTo>
                  <a:lnTo>
                    <a:pt x="9" y="8"/>
                  </a:lnTo>
                  <a:lnTo>
                    <a:pt x="9"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8" name="Freeform 107"/>
            <p:cNvSpPr>
              <a:spLocks/>
            </p:cNvSpPr>
            <p:nvPr/>
          </p:nvSpPr>
          <p:spPr bwMode="auto">
            <a:xfrm>
              <a:off x="4826" y="2064"/>
              <a:ext cx="30" cy="27"/>
            </a:xfrm>
            <a:custGeom>
              <a:avLst/>
              <a:gdLst>
                <a:gd name="T0" fmla="*/ 0 w 36"/>
                <a:gd name="T1" fmla="*/ 0 h 27"/>
                <a:gd name="T2" fmla="*/ 0 w 36"/>
                <a:gd name="T3" fmla="*/ 0 h 27"/>
                <a:gd name="T4" fmla="*/ 3 w 36"/>
                <a:gd name="T5" fmla="*/ 0 h 27"/>
                <a:gd name="T6" fmla="*/ 3 w 36"/>
                <a:gd name="T7" fmla="*/ 0 h 27"/>
                <a:gd name="T8" fmla="*/ 3 w 36"/>
                <a:gd name="T9" fmla="*/ 0 h 27"/>
                <a:gd name="T10" fmla="*/ 3 w 36"/>
                <a:gd name="T11" fmla="*/ 9 h 27"/>
                <a:gd name="T12" fmla="*/ 3 w 36"/>
                <a:gd name="T13" fmla="*/ 9 h 27"/>
                <a:gd name="T14" fmla="*/ 3 w 36"/>
                <a:gd name="T15" fmla="*/ 18 h 27"/>
                <a:gd name="T16" fmla="*/ 3 w 36"/>
                <a:gd name="T17" fmla="*/ 27 h 27"/>
                <a:gd name="T18" fmla="*/ 3 w 36"/>
                <a:gd name="T19" fmla="*/ 27 h 27"/>
                <a:gd name="T20" fmla="*/ 3 w 36"/>
                <a:gd name="T21" fmla="*/ 18 h 27"/>
                <a:gd name="T22" fmla="*/ 0 w 36"/>
                <a:gd name="T23" fmla="*/ 9 h 27"/>
                <a:gd name="T24" fmla="*/ 0 w 36"/>
                <a:gd name="T25" fmla="*/ 0 h 2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6"/>
                <a:gd name="T40" fmla="*/ 0 h 27"/>
                <a:gd name="T41" fmla="*/ 36 w 36"/>
                <a:gd name="T42" fmla="*/ 27 h 2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6" h="27">
                  <a:moveTo>
                    <a:pt x="0" y="0"/>
                  </a:moveTo>
                  <a:lnTo>
                    <a:pt x="0" y="0"/>
                  </a:lnTo>
                  <a:lnTo>
                    <a:pt x="9" y="0"/>
                  </a:lnTo>
                  <a:lnTo>
                    <a:pt x="18" y="0"/>
                  </a:lnTo>
                  <a:lnTo>
                    <a:pt x="27" y="0"/>
                  </a:lnTo>
                  <a:lnTo>
                    <a:pt x="27" y="9"/>
                  </a:lnTo>
                  <a:lnTo>
                    <a:pt x="36" y="9"/>
                  </a:lnTo>
                  <a:lnTo>
                    <a:pt x="36" y="18"/>
                  </a:lnTo>
                  <a:lnTo>
                    <a:pt x="27" y="27"/>
                  </a:lnTo>
                  <a:lnTo>
                    <a:pt x="18" y="27"/>
                  </a:lnTo>
                  <a:lnTo>
                    <a:pt x="9" y="18"/>
                  </a:lnTo>
                  <a:lnTo>
                    <a:pt x="0" y="9"/>
                  </a:lnTo>
                  <a:lnTo>
                    <a:pt x="0" y="0"/>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 name="Freeform 108"/>
            <p:cNvSpPr>
              <a:spLocks/>
            </p:cNvSpPr>
            <p:nvPr/>
          </p:nvSpPr>
          <p:spPr bwMode="auto">
            <a:xfrm>
              <a:off x="4826" y="2064"/>
              <a:ext cx="30" cy="27"/>
            </a:xfrm>
            <a:custGeom>
              <a:avLst/>
              <a:gdLst>
                <a:gd name="T0" fmla="*/ 0 w 36"/>
                <a:gd name="T1" fmla="*/ 0 h 27"/>
                <a:gd name="T2" fmla="*/ 0 w 36"/>
                <a:gd name="T3" fmla="*/ 0 h 27"/>
                <a:gd name="T4" fmla="*/ 3 w 36"/>
                <a:gd name="T5" fmla="*/ 0 h 27"/>
                <a:gd name="T6" fmla="*/ 3 w 36"/>
                <a:gd name="T7" fmla="*/ 0 h 27"/>
                <a:gd name="T8" fmla="*/ 3 w 36"/>
                <a:gd name="T9" fmla="*/ 0 h 27"/>
                <a:gd name="T10" fmla="*/ 3 w 36"/>
                <a:gd name="T11" fmla="*/ 9 h 27"/>
                <a:gd name="T12" fmla="*/ 3 w 36"/>
                <a:gd name="T13" fmla="*/ 9 h 27"/>
                <a:gd name="T14" fmla="*/ 3 w 36"/>
                <a:gd name="T15" fmla="*/ 18 h 27"/>
                <a:gd name="T16" fmla="*/ 3 w 36"/>
                <a:gd name="T17" fmla="*/ 27 h 27"/>
                <a:gd name="T18" fmla="*/ 3 w 36"/>
                <a:gd name="T19" fmla="*/ 27 h 27"/>
                <a:gd name="T20" fmla="*/ 3 w 36"/>
                <a:gd name="T21" fmla="*/ 18 h 27"/>
                <a:gd name="T22" fmla="*/ 0 w 36"/>
                <a:gd name="T23" fmla="*/ 9 h 27"/>
                <a:gd name="T24" fmla="*/ 0 w 36"/>
                <a:gd name="T25" fmla="*/ 0 h 2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6"/>
                <a:gd name="T40" fmla="*/ 0 h 27"/>
                <a:gd name="T41" fmla="*/ 36 w 36"/>
                <a:gd name="T42" fmla="*/ 27 h 2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6" h="27">
                  <a:moveTo>
                    <a:pt x="0" y="0"/>
                  </a:moveTo>
                  <a:lnTo>
                    <a:pt x="0" y="0"/>
                  </a:lnTo>
                  <a:lnTo>
                    <a:pt x="9" y="0"/>
                  </a:lnTo>
                  <a:lnTo>
                    <a:pt x="18" y="0"/>
                  </a:lnTo>
                  <a:lnTo>
                    <a:pt x="27" y="0"/>
                  </a:lnTo>
                  <a:lnTo>
                    <a:pt x="27" y="9"/>
                  </a:lnTo>
                  <a:lnTo>
                    <a:pt x="36" y="9"/>
                  </a:lnTo>
                  <a:lnTo>
                    <a:pt x="36" y="18"/>
                  </a:lnTo>
                  <a:lnTo>
                    <a:pt x="27" y="27"/>
                  </a:lnTo>
                  <a:lnTo>
                    <a:pt x="18" y="27"/>
                  </a:lnTo>
                  <a:lnTo>
                    <a:pt x="9" y="18"/>
                  </a:lnTo>
                  <a:lnTo>
                    <a:pt x="0" y="9"/>
                  </a:lnTo>
                  <a:lnTo>
                    <a:pt x="0" y="0"/>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0" name="Freeform 109"/>
            <p:cNvSpPr>
              <a:spLocks/>
            </p:cNvSpPr>
            <p:nvPr/>
          </p:nvSpPr>
          <p:spPr bwMode="auto">
            <a:xfrm>
              <a:off x="4805" y="2109"/>
              <a:ext cx="29" cy="27"/>
            </a:xfrm>
            <a:custGeom>
              <a:avLst/>
              <a:gdLst>
                <a:gd name="T0" fmla="*/ 0 w 35"/>
                <a:gd name="T1" fmla="*/ 9 h 27"/>
                <a:gd name="T2" fmla="*/ 0 w 35"/>
                <a:gd name="T3" fmla="*/ 9 h 27"/>
                <a:gd name="T4" fmla="*/ 0 w 35"/>
                <a:gd name="T5" fmla="*/ 0 h 27"/>
                <a:gd name="T6" fmla="*/ 2 w 35"/>
                <a:gd name="T7" fmla="*/ 9 h 27"/>
                <a:gd name="T8" fmla="*/ 2 w 35"/>
                <a:gd name="T9" fmla="*/ 18 h 27"/>
                <a:gd name="T10" fmla="*/ 2 w 35"/>
                <a:gd name="T11" fmla="*/ 27 h 27"/>
                <a:gd name="T12" fmla="*/ 2 w 35"/>
                <a:gd name="T13" fmla="*/ 27 h 27"/>
                <a:gd name="T14" fmla="*/ 0 w 35"/>
                <a:gd name="T15" fmla="*/ 9 h 27"/>
                <a:gd name="T16" fmla="*/ 0 w 35"/>
                <a:gd name="T17" fmla="*/ 9 h 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5"/>
                <a:gd name="T28" fmla="*/ 0 h 27"/>
                <a:gd name="T29" fmla="*/ 35 w 35"/>
                <a:gd name="T30" fmla="*/ 27 h 2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5" h="27">
                  <a:moveTo>
                    <a:pt x="0" y="9"/>
                  </a:moveTo>
                  <a:lnTo>
                    <a:pt x="0" y="9"/>
                  </a:lnTo>
                  <a:lnTo>
                    <a:pt x="0" y="0"/>
                  </a:lnTo>
                  <a:lnTo>
                    <a:pt x="17" y="9"/>
                  </a:lnTo>
                  <a:lnTo>
                    <a:pt x="35" y="18"/>
                  </a:lnTo>
                  <a:lnTo>
                    <a:pt x="35" y="27"/>
                  </a:lnTo>
                  <a:lnTo>
                    <a:pt x="0" y="9"/>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1" name="Freeform 110"/>
            <p:cNvSpPr>
              <a:spLocks/>
            </p:cNvSpPr>
            <p:nvPr/>
          </p:nvSpPr>
          <p:spPr bwMode="auto">
            <a:xfrm>
              <a:off x="4805" y="2109"/>
              <a:ext cx="29" cy="27"/>
            </a:xfrm>
            <a:custGeom>
              <a:avLst/>
              <a:gdLst>
                <a:gd name="T0" fmla="*/ 0 w 35"/>
                <a:gd name="T1" fmla="*/ 9 h 27"/>
                <a:gd name="T2" fmla="*/ 0 w 35"/>
                <a:gd name="T3" fmla="*/ 9 h 27"/>
                <a:gd name="T4" fmla="*/ 0 w 35"/>
                <a:gd name="T5" fmla="*/ 0 h 27"/>
                <a:gd name="T6" fmla="*/ 2 w 35"/>
                <a:gd name="T7" fmla="*/ 9 h 27"/>
                <a:gd name="T8" fmla="*/ 2 w 35"/>
                <a:gd name="T9" fmla="*/ 18 h 27"/>
                <a:gd name="T10" fmla="*/ 2 w 35"/>
                <a:gd name="T11" fmla="*/ 27 h 27"/>
                <a:gd name="T12" fmla="*/ 2 w 35"/>
                <a:gd name="T13" fmla="*/ 27 h 27"/>
                <a:gd name="T14" fmla="*/ 0 w 35"/>
                <a:gd name="T15" fmla="*/ 9 h 27"/>
                <a:gd name="T16" fmla="*/ 0 w 35"/>
                <a:gd name="T17" fmla="*/ 9 h 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5"/>
                <a:gd name="T28" fmla="*/ 0 h 27"/>
                <a:gd name="T29" fmla="*/ 35 w 35"/>
                <a:gd name="T30" fmla="*/ 27 h 2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5" h="27">
                  <a:moveTo>
                    <a:pt x="0" y="9"/>
                  </a:moveTo>
                  <a:lnTo>
                    <a:pt x="0" y="9"/>
                  </a:lnTo>
                  <a:lnTo>
                    <a:pt x="0" y="0"/>
                  </a:lnTo>
                  <a:lnTo>
                    <a:pt x="17" y="9"/>
                  </a:lnTo>
                  <a:lnTo>
                    <a:pt x="35" y="18"/>
                  </a:lnTo>
                  <a:lnTo>
                    <a:pt x="35" y="27"/>
                  </a:lnTo>
                  <a:lnTo>
                    <a:pt x="0" y="9"/>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2" name="Freeform 111"/>
            <p:cNvSpPr>
              <a:spLocks/>
            </p:cNvSpPr>
            <p:nvPr/>
          </p:nvSpPr>
          <p:spPr bwMode="auto">
            <a:xfrm>
              <a:off x="4782" y="2164"/>
              <a:ext cx="37" cy="27"/>
            </a:xfrm>
            <a:custGeom>
              <a:avLst/>
              <a:gdLst>
                <a:gd name="T0" fmla="*/ 0 w 44"/>
                <a:gd name="T1" fmla="*/ 9 h 26"/>
                <a:gd name="T2" fmla="*/ 0 w 44"/>
                <a:gd name="T3" fmla="*/ 0 h 26"/>
                <a:gd name="T4" fmla="*/ 0 w 44"/>
                <a:gd name="T5" fmla="*/ 0 h 26"/>
                <a:gd name="T6" fmla="*/ 3 w 44"/>
                <a:gd name="T7" fmla="*/ 0 h 26"/>
                <a:gd name="T8" fmla="*/ 3 w 44"/>
                <a:gd name="T9" fmla="*/ 9 h 26"/>
                <a:gd name="T10" fmla="*/ 3 w 44"/>
                <a:gd name="T11" fmla="*/ 112 h 26"/>
                <a:gd name="T12" fmla="*/ 3 w 44"/>
                <a:gd name="T13" fmla="*/ 112 h 26"/>
                <a:gd name="T14" fmla="*/ 3 w 44"/>
                <a:gd name="T15" fmla="*/ 157 h 26"/>
                <a:gd name="T16" fmla="*/ 3 w 44"/>
                <a:gd name="T17" fmla="*/ 157 h 26"/>
                <a:gd name="T18" fmla="*/ 3 w 44"/>
                <a:gd name="T19" fmla="*/ 112 h 26"/>
                <a:gd name="T20" fmla="*/ 3 w 44"/>
                <a:gd name="T21" fmla="*/ 112 h 26"/>
                <a:gd name="T22" fmla="*/ 0 w 44"/>
                <a:gd name="T23" fmla="*/ 9 h 2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4"/>
                <a:gd name="T37" fmla="*/ 0 h 26"/>
                <a:gd name="T38" fmla="*/ 44 w 44"/>
                <a:gd name="T39" fmla="*/ 26 h 2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4" h="26">
                  <a:moveTo>
                    <a:pt x="0" y="9"/>
                  </a:moveTo>
                  <a:lnTo>
                    <a:pt x="0" y="0"/>
                  </a:lnTo>
                  <a:lnTo>
                    <a:pt x="18" y="0"/>
                  </a:lnTo>
                  <a:lnTo>
                    <a:pt x="27" y="9"/>
                  </a:lnTo>
                  <a:lnTo>
                    <a:pt x="44" y="17"/>
                  </a:lnTo>
                  <a:lnTo>
                    <a:pt x="35" y="26"/>
                  </a:lnTo>
                  <a:lnTo>
                    <a:pt x="18" y="26"/>
                  </a:lnTo>
                  <a:lnTo>
                    <a:pt x="9" y="17"/>
                  </a:lnTo>
                  <a:lnTo>
                    <a:pt x="0" y="9"/>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3" name="Freeform 112"/>
            <p:cNvSpPr>
              <a:spLocks/>
            </p:cNvSpPr>
            <p:nvPr/>
          </p:nvSpPr>
          <p:spPr bwMode="auto">
            <a:xfrm>
              <a:off x="4782" y="2164"/>
              <a:ext cx="37" cy="27"/>
            </a:xfrm>
            <a:custGeom>
              <a:avLst/>
              <a:gdLst>
                <a:gd name="T0" fmla="*/ 0 w 44"/>
                <a:gd name="T1" fmla="*/ 9 h 26"/>
                <a:gd name="T2" fmla="*/ 0 w 44"/>
                <a:gd name="T3" fmla="*/ 0 h 26"/>
                <a:gd name="T4" fmla="*/ 0 w 44"/>
                <a:gd name="T5" fmla="*/ 0 h 26"/>
                <a:gd name="T6" fmla="*/ 3 w 44"/>
                <a:gd name="T7" fmla="*/ 0 h 26"/>
                <a:gd name="T8" fmla="*/ 3 w 44"/>
                <a:gd name="T9" fmla="*/ 9 h 26"/>
                <a:gd name="T10" fmla="*/ 3 w 44"/>
                <a:gd name="T11" fmla="*/ 112 h 26"/>
                <a:gd name="T12" fmla="*/ 3 w 44"/>
                <a:gd name="T13" fmla="*/ 112 h 26"/>
                <a:gd name="T14" fmla="*/ 3 w 44"/>
                <a:gd name="T15" fmla="*/ 157 h 26"/>
                <a:gd name="T16" fmla="*/ 3 w 44"/>
                <a:gd name="T17" fmla="*/ 157 h 26"/>
                <a:gd name="T18" fmla="*/ 3 w 44"/>
                <a:gd name="T19" fmla="*/ 112 h 26"/>
                <a:gd name="T20" fmla="*/ 3 w 44"/>
                <a:gd name="T21" fmla="*/ 112 h 26"/>
                <a:gd name="T22" fmla="*/ 0 w 44"/>
                <a:gd name="T23" fmla="*/ 9 h 2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4"/>
                <a:gd name="T37" fmla="*/ 0 h 26"/>
                <a:gd name="T38" fmla="*/ 44 w 44"/>
                <a:gd name="T39" fmla="*/ 26 h 2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4" h="26">
                  <a:moveTo>
                    <a:pt x="0" y="9"/>
                  </a:moveTo>
                  <a:lnTo>
                    <a:pt x="0" y="0"/>
                  </a:lnTo>
                  <a:lnTo>
                    <a:pt x="18" y="0"/>
                  </a:lnTo>
                  <a:lnTo>
                    <a:pt x="27" y="9"/>
                  </a:lnTo>
                  <a:lnTo>
                    <a:pt x="44" y="17"/>
                  </a:lnTo>
                  <a:lnTo>
                    <a:pt x="35" y="26"/>
                  </a:lnTo>
                  <a:lnTo>
                    <a:pt x="18" y="26"/>
                  </a:lnTo>
                  <a:lnTo>
                    <a:pt x="9" y="17"/>
                  </a:lnTo>
                  <a:lnTo>
                    <a:pt x="0" y="9"/>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4" name="Freeform 113"/>
            <p:cNvSpPr>
              <a:spLocks/>
            </p:cNvSpPr>
            <p:nvPr/>
          </p:nvSpPr>
          <p:spPr bwMode="auto">
            <a:xfrm>
              <a:off x="4759" y="2218"/>
              <a:ext cx="38" cy="28"/>
            </a:xfrm>
            <a:custGeom>
              <a:avLst/>
              <a:gdLst>
                <a:gd name="T0" fmla="*/ 0 w 45"/>
                <a:gd name="T1" fmla="*/ 9 h 27"/>
                <a:gd name="T2" fmla="*/ 3 w 45"/>
                <a:gd name="T3" fmla="*/ 0 h 27"/>
                <a:gd name="T4" fmla="*/ 3 w 45"/>
                <a:gd name="T5" fmla="*/ 9 h 27"/>
                <a:gd name="T6" fmla="*/ 3 w 45"/>
                <a:gd name="T7" fmla="*/ 9 h 27"/>
                <a:gd name="T8" fmla="*/ 3 w 45"/>
                <a:gd name="T9" fmla="*/ 108 h 27"/>
                <a:gd name="T10" fmla="*/ 3 w 45"/>
                <a:gd name="T11" fmla="*/ 149 h 27"/>
                <a:gd name="T12" fmla="*/ 3 w 45"/>
                <a:gd name="T13" fmla="*/ 149 h 27"/>
                <a:gd name="T14" fmla="*/ 3 w 45"/>
                <a:gd name="T15" fmla="*/ 149 h 27"/>
                <a:gd name="T16" fmla="*/ 3 w 45"/>
                <a:gd name="T17" fmla="*/ 149 h 27"/>
                <a:gd name="T18" fmla="*/ 3 w 45"/>
                <a:gd name="T19" fmla="*/ 149 h 27"/>
                <a:gd name="T20" fmla="*/ 3 w 45"/>
                <a:gd name="T21" fmla="*/ 108 h 27"/>
                <a:gd name="T22" fmla="*/ 0 w 45"/>
                <a:gd name="T23" fmla="*/ 9 h 2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5"/>
                <a:gd name="T37" fmla="*/ 0 h 27"/>
                <a:gd name="T38" fmla="*/ 45 w 45"/>
                <a:gd name="T39" fmla="*/ 27 h 2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5" h="27">
                  <a:moveTo>
                    <a:pt x="0" y="9"/>
                  </a:moveTo>
                  <a:lnTo>
                    <a:pt x="9" y="0"/>
                  </a:lnTo>
                  <a:lnTo>
                    <a:pt x="18" y="9"/>
                  </a:lnTo>
                  <a:lnTo>
                    <a:pt x="27" y="9"/>
                  </a:lnTo>
                  <a:lnTo>
                    <a:pt x="45" y="18"/>
                  </a:lnTo>
                  <a:lnTo>
                    <a:pt x="45" y="27"/>
                  </a:lnTo>
                  <a:lnTo>
                    <a:pt x="36" y="27"/>
                  </a:lnTo>
                  <a:lnTo>
                    <a:pt x="27" y="27"/>
                  </a:lnTo>
                  <a:lnTo>
                    <a:pt x="18" y="27"/>
                  </a:lnTo>
                  <a:lnTo>
                    <a:pt x="9" y="18"/>
                  </a:lnTo>
                  <a:lnTo>
                    <a:pt x="0" y="9"/>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5" name="Freeform 114"/>
            <p:cNvSpPr>
              <a:spLocks/>
            </p:cNvSpPr>
            <p:nvPr/>
          </p:nvSpPr>
          <p:spPr bwMode="auto">
            <a:xfrm>
              <a:off x="4759" y="2218"/>
              <a:ext cx="38" cy="28"/>
            </a:xfrm>
            <a:custGeom>
              <a:avLst/>
              <a:gdLst>
                <a:gd name="T0" fmla="*/ 0 w 45"/>
                <a:gd name="T1" fmla="*/ 9 h 27"/>
                <a:gd name="T2" fmla="*/ 3 w 45"/>
                <a:gd name="T3" fmla="*/ 0 h 27"/>
                <a:gd name="T4" fmla="*/ 3 w 45"/>
                <a:gd name="T5" fmla="*/ 9 h 27"/>
                <a:gd name="T6" fmla="*/ 3 w 45"/>
                <a:gd name="T7" fmla="*/ 9 h 27"/>
                <a:gd name="T8" fmla="*/ 3 w 45"/>
                <a:gd name="T9" fmla="*/ 108 h 27"/>
                <a:gd name="T10" fmla="*/ 3 w 45"/>
                <a:gd name="T11" fmla="*/ 149 h 27"/>
                <a:gd name="T12" fmla="*/ 3 w 45"/>
                <a:gd name="T13" fmla="*/ 149 h 27"/>
                <a:gd name="T14" fmla="*/ 3 w 45"/>
                <a:gd name="T15" fmla="*/ 149 h 27"/>
                <a:gd name="T16" fmla="*/ 3 w 45"/>
                <a:gd name="T17" fmla="*/ 149 h 27"/>
                <a:gd name="T18" fmla="*/ 3 w 45"/>
                <a:gd name="T19" fmla="*/ 149 h 27"/>
                <a:gd name="T20" fmla="*/ 3 w 45"/>
                <a:gd name="T21" fmla="*/ 108 h 27"/>
                <a:gd name="T22" fmla="*/ 0 w 45"/>
                <a:gd name="T23" fmla="*/ 9 h 2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5"/>
                <a:gd name="T37" fmla="*/ 0 h 27"/>
                <a:gd name="T38" fmla="*/ 45 w 45"/>
                <a:gd name="T39" fmla="*/ 27 h 2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5" h="27">
                  <a:moveTo>
                    <a:pt x="0" y="9"/>
                  </a:moveTo>
                  <a:lnTo>
                    <a:pt x="9" y="0"/>
                  </a:lnTo>
                  <a:lnTo>
                    <a:pt x="18" y="9"/>
                  </a:lnTo>
                  <a:lnTo>
                    <a:pt x="27" y="9"/>
                  </a:lnTo>
                  <a:lnTo>
                    <a:pt x="45" y="18"/>
                  </a:lnTo>
                  <a:lnTo>
                    <a:pt x="45" y="27"/>
                  </a:lnTo>
                  <a:lnTo>
                    <a:pt x="36" y="27"/>
                  </a:lnTo>
                  <a:lnTo>
                    <a:pt x="27" y="27"/>
                  </a:lnTo>
                  <a:lnTo>
                    <a:pt x="18" y="27"/>
                  </a:lnTo>
                  <a:lnTo>
                    <a:pt x="9" y="18"/>
                  </a:lnTo>
                  <a:lnTo>
                    <a:pt x="0" y="9"/>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6" name="Freeform 115"/>
            <p:cNvSpPr>
              <a:spLocks/>
            </p:cNvSpPr>
            <p:nvPr/>
          </p:nvSpPr>
          <p:spPr bwMode="auto">
            <a:xfrm>
              <a:off x="4738" y="2282"/>
              <a:ext cx="51" cy="28"/>
            </a:xfrm>
            <a:custGeom>
              <a:avLst/>
              <a:gdLst>
                <a:gd name="T0" fmla="*/ 2 w 62"/>
                <a:gd name="T1" fmla="*/ 0 h 27"/>
                <a:gd name="T2" fmla="*/ 2 w 62"/>
                <a:gd name="T3" fmla="*/ 0 h 27"/>
                <a:gd name="T4" fmla="*/ 2 w 62"/>
                <a:gd name="T5" fmla="*/ 0 h 27"/>
                <a:gd name="T6" fmla="*/ 2 w 62"/>
                <a:gd name="T7" fmla="*/ 0 h 27"/>
                <a:gd name="T8" fmla="*/ 2 w 62"/>
                <a:gd name="T9" fmla="*/ 9 h 27"/>
                <a:gd name="T10" fmla="*/ 2 w 62"/>
                <a:gd name="T11" fmla="*/ 9 h 27"/>
                <a:gd name="T12" fmla="*/ 2 w 62"/>
                <a:gd name="T13" fmla="*/ 9 h 27"/>
                <a:gd name="T14" fmla="*/ 2 w 62"/>
                <a:gd name="T15" fmla="*/ 108 h 27"/>
                <a:gd name="T16" fmla="*/ 2 w 62"/>
                <a:gd name="T17" fmla="*/ 149 h 27"/>
                <a:gd name="T18" fmla="*/ 2 w 62"/>
                <a:gd name="T19" fmla="*/ 149 h 27"/>
                <a:gd name="T20" fmla="*/ 2 w 62"/>
                <a:gd name="T21" fmla="*/ 108 h 27"/>
                <a:gd name="T22" fmla="*/ 2 w 62"/>
                <a:gd name="T23" fmla="*/ 108 h 27"/>
                <a:gd name="T24" fmla="*/ 2 w 62"/>
                <a:gd name="T25" fmla="*/ 108 h 27"/>
                <a:gd name="T26" fmla="*/ 0 w 62"/>
                <a:gd name="T27" fmla="*/ 108 h 27"/>
                <a:gd name="T28" fmla="*/ 0 w 62"/>
                <a:gd name="T29" fmla="*/ 108 h 27"/>
                <a:gd name="T30" fmla="*/ 2 w 62"/>
                <a:gd name="T31" fmla="*/ 9 h 27"/>
                <a:gd name="T32" fmla="*/ 2 w 62"/>
                <a:gd name="T33" fmla="*/ 0 h 2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2"/>
                <a:gd name="T52" fmla="*/ 0 h 27"/>
                <a:gd name="T53" fmla="*/ 62 w 62"/>
                <a:gd name="T54" fmla="*/ 27 h 2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2" h="27">
                  <a:moveTo>
                    <a:pt x="9" y="0"/>
                  </a:moveTo>
                  <a:lnTo>
                    <a:pt x="17" y="0"/>
                  </a:lnTo>
                  <a:lnTo>
                    <a:pt x="26" y="0"/>
                  </a:lnTo>
                  <a:lnTo>
                    <a:pt x="35" y="0"/>
                  </a:lnTo>
                  <a:lnTo>
                    <a:pt x="44" y="9"/>
                  </a:lnTo>
                  <a:lnTo>
                    <a:pt x="53" y="9"/>
                  </a:lnTo>
                  <a:lnTo>
                    <a:pt x="62" y="9"/>
                  </a:lnTo>
                  <a:lnTo>
                    <a:pt x="62" y="18"/>
                  </a:lnTo>
                  <a:lnTo>
                    <a:pt x="53" y="27"/>
                  </a:lnTo>
                  <a:lnTo>
                    <a:pt x="44" y="18"/>
                  </a:lnTo>
                  <a:lnTo>
                    <a:pt x="26" y="18"/>
                  </a:lnTo>
                  <a:lnTo>
                    <a:pt x="9" y="18"/>
                  </a:lnTo>
                  <a:lnTo>
                    <a:pt x="0" y="18"/>
                  </a:lnTo>
                  <a:lnTo>
                    <a:pt x="9" y="9"/>
                  </a:lnTo>
                  <a:lnTo>
                    <a:pt x="9" y="0"/>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7" name="Freeform 116"/>
            <p:cNvSpPr>
              <a:spLocks/>
            </p:cNvSpPr>
            <p:nvPr/>
          </p:nvSpPr>
          <p:spPr bwMode="auto">
            <a:xfrm>
              <a:off x="4738" y="2282"/>
              <a:ext cx="51" cy="28"/>
            </a:xfrm>
            <a:custGeom>
              <a:avLst/>
              <a:gdLst>
                <a:gd name="T0" fmla="*/ 2 w 62"/>
                <a:gd name="T1" fmla="*/ 0 h 27"/>
                <a:gd name="T2" fmla="*/ 2 w 62"/>
                <a:gd name="T3" fmla="*/ 0 h 27"/>
                <a:gd name="T4" fmla="*/ 2 w 62"/>
                <a:gd name="T5" fmla="*/ 0 h 27"/>
                <a:gd name="T6" fmla="*/ 2 w 62"/>
                <a:gd name="T7" fmla="*/ 0 h 27"/>
                <a:gd name="T8" fmla="*/ 2 w 62"/>
                <a:gd name="T9" fmla="*/ 9 h 27"/>
                <a:gd name="T10" fmla="*/ 2 w 62"/>
                <a:gd name="T11" fmla="*/ 9 h 27"/>
                <a:gd name="T12" fmla="*/ 2 w 62"/>
                <a:gd name="T13" fmla="*/ 9 h 27"/>
                <a:gd name="T14" fmla="*/ 2 w 62"/>
                <a:gd name="T15" fmla="*/ 108 h 27"/>
                <a:gd name="T16" fmla="*/ 2 w 62"/>
                <a:gd name="T17" fmla="*/ 149 h 27"/>
                <a:gd name="T18" fmla="*/ 2 w 62"/>
                <a:gd name="T19" fmla="*/ 149 h 27"/>
                <a:gd name="T20" fmla="*/ 2 w 62"/>
                <a:gd name="T21" fmla="*/ 108 h 27"/>
                <a:gd name="T22" fmla="*/ 2 w 62"/>
                <a:gd name="T23" fmla="*/ 108 h 27"/>
                <a:gd name="T24" fmla="*/ 2 w 62"/>
                <a:gd name="T25" fmla="*/ 108 h 27"/>
                <a:gd name="T26" fmla="*/ 0 w 62"/>
                <a:gd name="T27" fmla="*/ 108 h 27"/>
                <a:gd name="T28" fmla="*/ 0 w 62"/>
                <a:gd name="T29" fmla="*/ 108 h 27"/>
                <a:gd name="T30" fmla="*/ 2 w 62"/>
                <a:gd name="T31" fmla="*/ 9 h 27"/>
                <a:gd name="T32" fmla="*/ 2 w 62"/>
                <a:gd name="T33" fmla="*/ 0 h 2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2"/>
                <a:gd name="T52" fmla="*/ 0 h 27"/>
                <a:gd name="T53" fmla="*/ 62 w 62"/>
                <a:gd name="T54" fmla="*/ 27 h 2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2" h="27">
                  <a:moveTo>
                    <a:pt x="9" y="0"/>
                  </a:moveTo>
                  <a:lnTo>
                    <a:pt x="17" y="0"/>
                  </a:lnTo>
                  <a:lnTo>
                    <a:pt x="26" y="0"/>
                  </a:lnTo>
                  <a:lnTo>
                    <a:pt x="35" y="0"/>
                  </a:lnTo>
                  <a:lnTo>
                    <a:pt x="44" y="9"/>
                  </a:lnTo>
                  <a:lnTo>
                    <a:pt x="53" y="9"/>
                  </a:lnTo>
                  <a:lnTo>
                    <a:pt x="62" y="9"/>
                  </a:lnTo>
                  <a:lnTo>
                    <a:pt x="62" y="18"/>
                  </a:lnTo>
                  <a:lnTo>
                    <a:pt x="53" y="27"/>
                  </a:lnTo>
                  <a:lnTo>
                    <a:pt x="44" y="18"/>
                  </a:lnTo>
                  <a:lnTo>
                    <a:pt x="26" y="18"/>
                  </a:lnTo>
                  <a:lnTo>
                    <a:pt x="9" y="18"/>
                  </a:lnTo>
                  <a:lnTo>
                    <a:pt x="0" y="18"/>
                  </a:lnTo>
                  <a:lnTo>
                    <a:pt x="9" y="9"/>
                  </a:lnTo>
                  <a:lnTo>
                    <a:pt x="9" y="0"/>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8" name="Freeform 117"/>
            <p:cNvSpPr>
              <a:spLocks/>
            </p:cNvSpPr>
            <p:nvPr/>
          </p:nvSpPr>
          <p:spPr bwMode="auto">
            <a:xfrm>
              <a:off x="4730" y="2364"/>
              <a:ext cx="52" cy="9"/>
            </a:xfrm>
            <a:custGeom>
              <a:avLst/>
              <a:gdLst>
                <a:gd name="T0" fmla="*/ 0 w 62"/>
                <a:gd name="T1" fmla="*/ 0 h 9"/>
                <a:gd name="T2" fmla="*/ 3 w 62"/>
                <a:gd name="T3" fmla="*/ 0 h 9"/>
                <a:gd name="T4" fmla="*/ 3 w 62"/>
                <a:gd name="T5" fmla="*/ 9 h 9"/>
                <a:gd name="T6" fmla="*/ 3 w 62"/>
                <a:gd name="T7" fmla="*/ 9 h 9"/>
                <a:gd name="T8" fmla="*/ 3 w 62"/>
                <a:gd name="T9" fmla="*/ 9 h 9"/>
                <a:gd name="T10" fmla="*/ 3 w 62"/>
                <a:gd name="T11" fmla="*/ 9 h 9"/>
                <a:gd name="T12" fmla="*/ 3 w 62"/>
                <a:gd name="T13" fmla="*/ 9 h 9"/>
                <a:gd name="T14" fmla="*/ 3 w 62"/>
                <a:gd name="T15" fmla="*/ 9 h 9"/>
                <a:gd name="T16" fmla="*/ 0 w 62"/>
                <a:gd name="T17" fmla="*/ 9 h 9"/>
                <a:gd name="T18" fmla="*/ 0 w 62"/>
                <a:gd name="T19" fmla="*/ 0 h 9"/>
                <a:gd name="T20" fmla="*/ 0 w 62"/>
                <a:gd name="T21" fmla="*/ 0 h 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62"/>
                <a:gd name="T34" fmla="*/ 0 h 9"/>
                <a:gd name="T35" fmla="*/ 62 w 62"/>
                <a:gd name="T36" fmla="*/ 9 h 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62" h="9">
                  <a:moveTo>
                    <a:pt x="0" y="0"/>
                  </a:moveTo>
                  <a:lnTo>
                    <a:pt x="62" y="0"/>
                  </a:lnTo>
                  <a:lnTo>
                    <a:pt x="62" y="9"/>
                  </a:lnTo>
                  <a:lnTo>
                    <a:pt x="53" y="9"/>
                  </a:lnTo>
                  <a:lnTo>
                    <a:pt x="44" y="9"/>
                  </a:lnTo>
                  <a:lnTo>
                    <a:pt x="26" y="9"/>
                  </a:lnTo>
                  <a:lnTo>
                    <a:pt x="9" y="9"/>
                  </a:lnTo>
                  <a:lnTo>
                    <a:pt x="0" y="9"/>
                  </a:lnTo>
                  <a:lnTo>
                    <a:pt x="0" y="0"/>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9" name="Freeform 118"/>
            <p:cNvSpPr>
              <a:spLocks/>
            </p:cNvSpPr>
            <p:nvPr/>
          </p:nvSpPr>
          <p:spPr bwMode="auto">
            <a:xfrm>
              <a:off x="4730" y="2364"/>
              <a:ext cx="52" cy="9"/>
            </a:xfrm>
            <a:custGeom>
              <a:avLst/>
              <a:gdLst>
                <a:gd name="T0" fmla="*/ 0 w 62"/>
                <a:gd name="T1" fmla="*/ 0 h 9"/>
                <a:gd name="T2" fmla="*/ 3 w 62"/>
                <a:gd name="T3" fmla="*/ 0 h 9"/>
                <a:gd name="T4" fmla="*/ 3 w 62"/>
                <a:gd name="T5" fmla="*/ 9 h 9"/>
                <a:gd name="T6" fmla="*/ 3 w 62"/>
                <a:gd name="T7" fmla="*/ 9 h 9"/>
                <a:gd name="T8" fmla="*/ 3 w 62"/>
                <a:gd name="T9" fmla="*/ 9 h 9"/>
                <a:gd name="T10" fmla="*/ 3 w 62"/>
                <a:gd name="T11" fmla="*/ 9 h 9"/>
                <a:gd name="T12" fmla="*/ 3 w 62"/>
                <a:gd name="T13" fmla="*/ 9 h 9"/>
                <a:gd name="T14" fmla="*/ 3 w 62"/>
                <a:gd name="T15" fmla="*/ 9 h 9"/>
                <a:gd name="T16" fmla="*/ 0 w 62"/>
                <a:gd name="T17" fmla="*/ 9 h 9"/>
                <a:gd name="T18" fmla="*/ 0 w 62"/>
                <a:gd name="T19" fmla="*/ 0 h 9"/>
                <a:gd name="T20" fmla="*/ 0 w 62"/>
                <a:gd name="T21" fmla="*/ 0 h 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62"/>
                <a:gd name="T34" fmla="*/ 0 h 9"/>
                <a:gd name="T35" fmla="*/ 62 w 62"/>
                <a:gd name="T36" fmla="*/ 9 h 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62" h="9">
                  <a:moveTo>
                    <a:pt x="0" y="0"/>
                  </a:moveTo>
                  <a:lnTo>
                    <a:pt x="62" y="0"/>
                  </a:lnTo>
                  <a:lnTo>
                    <a:pt x="62" y="9"/>
                  </a:lnTo>
                  <a:lnTo>
                    <a:pt x="53" y="9"/>
                  </a:lnTo>
                  <a:lnTo>
                    <a:pt x="44" y="9"/>
                  </a:lnTo>
                  <a:lnTo>
                    <a:pt x="26" y="9"/>
                  </a:lnTo>
                  <a:lnTo>
                    <a:pt x="9" y="9"/>
                  </a:lnTo>
                  <a:lnTo>
                    <a:pt x="0" y="9"/>
                  </a:lnTo>
                  <a:lnTo>
                    <a:pt x="0" y="0"/>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0" name="Freeform 119"/>
            <p:cNvSpPr>
              <a:spLocks/>
            </p:cNvSpPr>
            <p:nvPr/>
          </p:nvSpPr>
          <p:spPr bwMode="auto">
            <a:xfrm>
              <a:off x="4730" y="2427"/>
              <a:ext cx="52" cy="19"/>
            </a:xfrm>
            <a:custGeom>
              <a:avLst/>
              <a:gdLst>
                <a:gd name="T0" fmla="*/ 0 w 62"/>
                <a:gd name="T1" fmla="*/ 245 h 18"/>
                <a:gd name="T2" fmla="*/ 0 w 62"/>
                <a:gd name="T3" fmla="*/ 151 h 18"/>
                <a:gd name="T4" fmla="*/ 3 w 62"/>
                <a:gd name="T5" fmla="*/ 0 h 18"/>
                <a:gd name="T6" fmla="*/ 3 w 62"/>
                <a:gd name="T7" fmla="*/ 0 h 18"/>
                <a:gd name="T8" fmla="*/ 3 w 62"/>
                <a:gd name="T9" fmla="*/ 0 h 18"/>
                <a:gd name="T10" fmla="*/ 3 w 62"/>
                <a:gd name="T11" fmla="*/ 0 h 18"/>
                <a:gd name="T12" fmla="*/ 3 w 62"/>
                <a:gd name="T13" fmla="*/ 151 h 18"/>
                <a:gd name="T14" fmla="*/ 3 w 62"/>
                <a:gd name="T15" fmla="*/ 151 h 18"/>
                <a:gd name="T16" fmla="*/ 3 w 62"/>
                <a:gd name="T17" fmla="*/ 245 h 18"/>
                <a:gd name="T18" fmla="*/ 3 w 62"/>
                <a:gd name="T19" fmla="*/ 245 h 18"/>
                <a:gd name="T20" fmla="*/ 0 w 62"/>
                <a:gd name="T21" fmla="*/ 245 h 18"/>
                <a:gd name="T22" fmla="*/ 0 w 62"/>
                <a:gd name="T23" fmla="*/ 245 h 1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2"/>
                <a:gd name="T37" fmla="*/ 0 h 18"/>
                <a:gd name="T38" fmla="*/ 62 w 62"/>
                <a:gd name="T39" fmla="*/ 18 h 1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2" h="18">
                  <a:moveTo>
                    <a:pt x="0" y="18"/>
                  </a:moveTo>
                  <a:lnTo>
                    <a:pt x="0" y="9"/>
                  </a:lnTo>
                  <a:lnTo>
                    <a:pt x="18" y="0"/>
                  </a:lnTo>
                  <a:lnTo>
                    <a:pt x="26" y="0"/>
                  </a:lnTo>
                  <a:lnTo>
                    <a:pt x="44" y="0"/>
                  </a:lnTo>
                  <a:lnTo>
                    <a:pt x="62" y="0"/>
                  </a:lnTo>
                  <a:lnTo>
                    <a:pt x="62" y="9"/>
                  </a:lnTo>
                  <a:lnTo>
                    <a:pt x="26" y="18"/>
                  </a:lnTo>
                  <a:lnTo>
                    <a:pt x="9" y="18"/>
                  </a:lnTo>
                  <a:lnTo>
                    <a:pt x="0" y="18"/>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1" name="Freeform 120"/>
            <p:cNvSpPr>
              <a:spLocks/>
            </p:cNvSpPr>
            <p:nvPr/>
          </p:nvSpPr>
          <p:spPr bwMode="auto">
            <a:xfrm>
              <a:off x="4730" y="2427"/>
              <a:ext cx="52" cy="19"/>
            </a:xfrm>
            <a:custGeom>
              <a:avLst/>
              <a:gdLst>
                <a:gd name="T0" fmla="*/ 0 w 62"/>
                <a:gd name="T1" fmla="*/ 245 h 18"/>
                <a:gd name="T2" fmla="*/ 0 w 62"/>
                <a:gd name="T3" fmla="*/ 151 h 18"/>
                <a:gd name="T4" fmla="*/ 3 w 62"/>
                <a:gd name="T5" fmla="*/ 0 h 18"/>
                <a:gd name="T6" fmla="*/ 3 w 62"/>
                <a:gd name="T7" fmla="*/ 0 h 18"/>
                <a:gd name="T8" fmla="*/ 3 w 62"/>
                <a:gd name="T9" fmla="*/ 0 h 18"/>
                <a:gd name="T10" fmla="*/ 3 w 62"/>
                <a:gd name="T11" fmla="*/ 0 h 18"/>
                <a:gd name="T12" fmla="*/ 3 w 62"/>
                <a:gd name="T13" fmla="*/ 151 h 18"/>
                <a:gd name="T14" fmla="*/ 3 w 62"/>
                <a:gd name="T15" fmla="*/ 151 h 18"/>
                <a:gd name="T16" fmla="*/ 3 w 62"/>
                <a:gd name="T17" fmla="*/ 245 h 18"/>
                <a:gd name="T18" fmla="*/ 3 w 62"/>
                <a:gd name="T19" fmla="*/ 245 h 18"/>
                <a:gd name="T20" fmla="*/ 0 w 62"/>
                <a:gd name="T21" fmla="*/ 245 h 18"/>
                <a:gd name="T22" fmla="*/ 0 w 62"/>
                <a:gd name="T23" fmla="*/ 245 h 18"/>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2"/>
                <a:gd name="T37" fmla="*/ 0 h 18"/>
                <a:gd name="T38" fmla="*/ 62 w 62"/>
                <a:gd name="T39" fmla="*/ 18 h 18"/>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2" h="18">
                  <a:moveTo>
                    <a:pt x="0" y="18"/>
                  </a:moveTo>
                  <a:lnTo>
                    <a:pt x="0" y="9"/>
                  </a:lnTo>
                  <a:lnTo>
                    <a:pt x="18" y="0"/>
                  </a:lnTo>
                  <a:lnTo>
                    <a:pt x="26" y="0"/>
                  </a:lnTo>
                  <a:lnTo>
                    <a:pt x="44" y="0"/>
                  </a:lnTo>
                  <a:lnTo>
                    <a:pt x="62" y="0"/>
                  </a:lnTo>
                  <a:lnTo>
                    <a:pt x="62" y="9"/>
                  </a:lnTo>
                  <a:lnTo>
                    <a:pt x="26" y="18"/>
                  </a:lnTo>
                  <a:lnTo>
                    <a:pt x="9" y="18"/>
                  </a:lnTo>
                  <a:lnTo>
                    <a:pt x="0" y="18"/>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2" name="Freeform 121"/>
            <p:cNvSpPr>
              <a:spLocks/>
            </p:cNvSpPr>
            <p:nvPr/>
          </p:nvSpPr>
          <p:spPr bwMode="auto">
            <a:xfrm>
              <a:off x="4738" y="2500"/>
              <a:ext cx="59" cy="19"/>
            </a:xfrm>
            <a:custGeom>
              <a:avLst/>
              <a:gdLst>
                <a:gd name="T0" fmla="*/ 0 w 71"/>
                <a:gd name="T1" fmla="*/ 245 h 18"/>
                <a:gd name="T2" fmla="*/ 0 w 71"/>
                <a:gd name="T3" fmla="*/ 151 h 18"/>
                <a:gd name="T4" fmla="*/ 2 w 71"/>
                <a:gd name="T5" fmla="*/ 151 h 18"/>
                <a:gd name="T6" fmla="*/ 2 w 71"/>
                <a:gd name="T7" fmla="*/ 151 h 18"/>
                <a:gd name="T8" fmla="*/ 2 w 71"/>
                <a:gd name="T9" fmla="*/ 0 h 18"/>
                <a:gd name="T10" fmla="*/ 2 w 71"/>
                <a:gd name="T11" fmla="*/ 0 h 18"/>
                <a:gd name="T12" fmla="*/ 2 w 71"/>
                <a:gd name="T13" fmla="*/ 0 h 18"/>
                <a:gd name="T14" fmla="*/ 2 w 71"/>
                <a:gd name="T15" fmla="*/ 151 h 18"/>
                <a:gd name="T16" fmla="*/ 2 w 71"/>
                <a:gd name="T17" fmla="*/ 151 h 18"/>
                <a:gd name="T18" fmla="*/ 2 w 71"/>
                <a:gd name="T19" fmla="*/ 151 h 18"/>
                <a:gd name="T20" fmla="*/ 2 w 71"/>
                <a:gd name="T21" fmla="*/ 245 h 18"/>
                <a:gd name="T22" fmla="*/ 2 w 71"/>
                <a:gd name="T23" fmla="*/ 245 h 18"/>
                <a:gd name="T24" fmla="*/ 2 w 71"/>
                <a:gd name="T25" fmla="*/ 245 h 18"/>
                <a:gd name="T26" fmla="*/ 2 w 71"/>
                <a:gd name="T27" fmla="*/ 245 h 18"/>
                <a:gd name="T28" fmla="*/ 0 w 71"/>
                <a:gd name="T29" fmla="*/ 245 h 18"/>
                <a:gd name="T30" fmla="*/ 0 w 71"/>
                <a:gd name="T31" fmla="*/ 245 h 1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1"/>
                <a:gd name="T49" fmla="*/ 0 h 18"/>
                <a:gd name="T50" fmla="*/ 71 w 71"/>
                <a:gd name="T51" fmla="*/ 18 h 1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1" h="18">
                  <a:moveTo>
                    <a:pt x="0" y="18"/>
                  </a:moveTo>
                  <a:lnTo>
                    <a:pt x="0" y="9"/>
                  </a:lnTo>
                  <a:lnTo>
                    <a:pt x="9" y="9"/>
                  </a:lnTo>
                  <a:lnTo>
                    <a:pt x="17" y="9"/>
                  </a:lnTo>
                  <a:lnTo>
                    <a:pt x="35" y="0"/>
                  </a:lnTo>
                  <a:lnTo>
                    <a:pt x="53" y="0"/>
                  </a:lnTo>
                  <a:lnTo>
                    <a:pt x="71" y="0"/>
                  </a:lnTo>
                  <a:lnTo>
                    <a:pt x="71" y="9"/>
                  </a:lnTo>
                  <a:lnTo>
                    <a:pt x="62" y="9"/>
                  </a:lnTo>
                  <a:lnTo>
                    <a:pt x="53" y="18"/>
                  </a:lnTo>
                  <a:lnTo>
                    <a:pt x="26" y="18"/>
                  </a:lnTo>
                  <a:lnTo>
                    <a:pt x="17" y="18"/>
                  </a:lnTo>
                  <a:lnTo>
                    <a:pt x="9" y="18"/>
                  </a:lnTo>
                  <a:lnTo>
                    <a:pt x="0" y="18"/>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3" name="Freeform 122"/>
            <p:cNvSpPr>
              <a:spLocks/>
            </p:cNvSpPr>
            <p:nvPr/>
          </p:nvSpPr>
          <p:spPr bwMode="auto">
            <a:xfrm>
              <a:off x="4738" y="2500"/>
              <a:ext cx="59" cy="19"/>
            </a:xfrm>
            <a:custGeom>
              <a:avLst/>
              <a:gdLst>
                <a:gd name="T0" fmla="*/ 0 w 71"/>
                <a:gd name="T1" fmla="*/ 245 h 18"/>
                <a:gd name="T2" fmla="*/ 0 w 71"/>
                <a:gd name="T3" fmla="*/ 151 h 18"/>
                <a:gd name="T4" fmla="*/ 2 w 71"/>
                <a:gd name="T5" fmla="*/ 151 h 18"/>
                <a:gd name="T6" fmla="*/ 2 w 71"/>
                <a:gd name="T7" fmla="*/ 151 h 18"/>
                <a:gd name="T8" fmla="*/ 2 w 71"/>
                <a:gd name="T9" fmla="*/ 0 h 18"/>
                <a:gd name="T10" fmla="*/ 2 w 71"/>
                <a:gd name="T11" fmla="*/ 0 h 18"/>
                <a:gd name="T12" fmla="*/ 2 w 71"/>
                <a:gd name="T13" fmla="*/ 0 h 18"/>
                <a:gd name="T14" fmla="*/ 2 w 71"/>
                <a:gd name="T15" fmla="*/ 151 h 18"/>
                <a:gd name="T16" fmla="*/ 2 w 71"/>
                <a:gd name="T17" fmla="*/ 151 h 18"/>
                <a:gd name="T18" fmla="*/ 2 w 71"/>
                <a:gd name="T19" fmla="*/ 151 h 18"/>
                <a:gd name="T20" fmla="*/ 2 w 71"/>
                <a:gd name="T21" fmla="*/ 245 h 18"/>
                <a:gd name="T22" fmla="*/ 2 w 71"/>
                <a:gd name="T23" fmla="*/ 245 h 18"/>
                <a:gd name="T24" fmla="*/ 2 w 71"/>
                <a:gd name="T25" fmla="*/ 245 h 18"/>
                <a:gd name="T26" fmla="*/ 2 w 71"/>
                <a:gd name="T27" fmla="*/ 245 h 18"/>
                <a:gd name="T28" fmla="*/ 0 w 71"/>
                <a:gd name="T29" fmla="*/ 245 h 18"/>
                <a:gd name="T30" fmla="*/ 0 w 71"/>
                <a:gd name="T31" fmla="*/ 245 h 1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1"/>
                <a:gd name="T49" fmla="*/ 0 h 18"/>
                <a:gd name="T50" fmla="*/ 71 w 71"/>
                <a:gd name="T51" fmla="*/ 18 h 1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1" h="18">
                  <a:moveTo>
                    <a:pt x="0" y="18"/>
                  </a:moveTo>
                  <a:lnTo>
                    <a:pt x="0" y="9"/>
                  </a:lnTo>
                  <a:lnTo>
                    <a:pt x="9" y="9"/>
                  </a:lnTo>
                  <a:lnTo>
                    <a:pt x="17" y="9"/>
                  </a:lnTo>
                  <a:lnTo>
                    <a:pt x="35" y="0"/>
                  </a:lnTo>
                  <a:lnTo>
                    <a:pt x="53" y="0"/>
                  </a:lnTo>
                  <a:lnTo>
                    <a:pt x="71" y="0"/>
                  </a:lnTo>
                  <a:lnTo>
                    <a:pt x="71" y="9"/>
                  </a:lnTo>
                  <a:lnTo>
                    <a:pt x="62" y="9"/>
                  </a:lnTo>
                  <a:lnTo>
                    <a:pt x="53" y="18"/>
                  </a:lnTo>
                  <a:lnTo>
                    <a:pt x="26" y="18"/>
                  </a:lnTo>
                  <a:lnTo>
                    <a:pt x="17" y="18"/>
                  </a:lnTo>
                  <a:lnTo>
                    <a:pt x="9" y="18"/>
                  </a:lnTo>
                  <a:lnTo>
                    <a:pt x="0" y="18"/>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4" name="Freeform 123"/>
            <p:cNvSpPr>
              <a:spLocks/>
            </p:cNvSpPr>
            <p:nvPr/>
          </p:nvSpPr>
          <p:spPr bwMode="auto">
            <a:xfrm>
              <a:off x="4752" y="2564"/>
              <a:ext cx="59" cy="36"/>
            </a:xfrm>
            <a:custGeom>
              <a:avLst/>
              <a:gdLst>
                <a:gd name="T0" fmla="*/ 2 w 71"/>
                <a:gd name="T1" fmla="*/ 36 h 36"/>
                <a:gd name="T2" fmla="*/ 0 w 71"/>
                <a:gd name="T3" fmla="*/ 27 h 36"/>
                <a:gd name="T4" fmla="*/ 2 w 71"/>
                <a:gd name="T5" fmla="*/ 18 h 36"/>
                <a:gd name="T6" fmla="*/ 2 w 71"/>
                <a:gd name="T7" fmla="*/ 18 h 36"/>
                <a:gd name="T8" fmla="*/ 2 w 71"/>
                <a:gd name="T9" fmla="*/ 9 h 36"/>
                <a:gd name="T10" fmla="*/ 2 w 71"/>
                <a:gd name="T11" fmla="*/ 9 h 36"/>
                <a:gd name="T12" fmla="*/ 2 w 71"/>
                <a:gd name="T13" fmla="*/ 0 h 36"/>
                <a:gd name="T14" fmla="*/ 2 w 71"/>
                <a:gd name="T15" fmla="*/ 9 h 36"/>
                <a:gd name="T16" fmla="*/ 2 w 71"/>
                <a:gd name="T17" fmla="*/ 18 h 36"/>
                <a:gd name="T18" fmla="*/ 2 w 71"/>
                <a:gd name="T19" fmla="*/ 27 h 36"/>
                <a:gd name="T20" fmla="*/ 2 w 71"/>
                <a:gd name="T21" fmla="*/ 27 h 36"/>
                <a:gd name="T22" fmla="*/ 2 w 71"/>
                <a:gd name="T23" fmla="*/ 27 h 36"/>
                <a:gd name="T24" fmla="*/ 2 w 71"/>
                <a:gd name="T25" fmla="*/ 36 h 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71"/>
                <a:gd name="T40" fmla="*/ 0 h 36"/>
                <a:gd name="T41" fmla="*/ 71 w 71"/>
                <a:gd name="T42" fmla="*/ 36 h 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71" h="36">
                  <a:moveTo>
                    <a:pt x="9" y="36"/>
                  </a:moveTo>
                  <a:lnTo>
                    <a:pt x="0" y="27"/>
                  </a:lnTo>
                  <a:lnTo>
                    <a:pt x="9" y="18"/>
                  </a:lnTo>
                  <a:lnTo>
                    <a:pt x="18" y="18"/>
                  </a:lnTo>
                  <a:lnTo>
                    <a:pt x="45" y="9"/>
                  </a:lnTo>
                  <a:lnTo>
                    <a:pt x="63" y="9"/>
                  </a:lnTo>
                  <a:lnTo>
                    <a:pt x="63" y="0"/>
                  </a:lnTo>
                  <a:lnTo>
                    <a:pt x="71" y="9"/>
                  </a:lnTo>
                  <a:lnTo>
                    <a:pt x="63" y="18"/>
                  </a:lnTo>
                  <a:lnTo>
                    <a:pt x="54" y="27"/>
                  </a:lnTo>
                  <a:lnTo>
                    <a:pt x="45" y="27"/>
                  </a:lnTo>
                  <a:lnTo>
                    <a:pt x="27" y="27"/>
                  </a:lnTo>
                  <a:lnTo>
                    <a:pt x="9" y="36"/>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5" name="Freeform 124"/>
            <p:cNvSpPr>
              <a:spLocks/>
            </p:cNvSpPr>
            <p:nvPr/>
          </p:nvSpPr>
          <p:spPr bwMode="auto">
            <a:xfrm>
              <a:off x="4752" y="2564"/>
              <a:ext cx="59" cy="36"/>
            </a:xfrm>
            <a:custGeom>
              <a:avLst/>
              <a:gdLst>
                <a:gd name="T0" fmla="*/ 2 w 71"/>
                <a:gd name="T1" fmla="*/ 36 h 36"/>
                <a:gd name="T2" fmla="*/ 0 w 71"/>
                <a:gd name="T3" fmla="*/ 27 h 36"/>
                <a:gd name="T4" fmla="*/ 2 w 71"/>
                <a:gd name="T5" fmla="*/ 18 h 36"/>
                <a:gd name="T6" fmla="*/ 2 w 71"/>
                <a:gd name="T7" fmla="*/ 18 h 36"/>
                <a:gd name="T8" fmla="*/ 2 w 71"/>
                <a:gd name="T9" fmla="*/ 9 h 36"/>
                <a:gd name="T10" fmla="*/ 2 w 71"/>
                <a:gd name="T11" fmla="*/ 9 h 36"/>
                <a:gd name="T12" fmla="*/ 2 w 71"/>
                <a:gd name="T13" fmla="*/ 0 h 36"/>
                <a:gd name="T14" fmla="*/ 2 w 71"/>
                <a:gd name="T15" fmla="*/ 9 h 36"/>
                <a:gd name="T16" fmla="*/ 2 w 71"/>
                <a:gd name="T17" fmla="*/ 18 h 36"/>
                <a:gd name="T18" fmla="*/ 2 w 71"/>
                <a:gd name="T19" fmla="*/ 27 h 36"/>
                <a:gd name="T20" fmla="*/ 2 w 71"/>
                <a:gd name="T21" fmla="*/ 27 h 36"/>
                <a:gd name="T22" fmla="*/ 2 w 71"/>
                <a:gd name="T23" fmla="*/ 27 h 36"/>
                <a:gd name="T24" fmla="*/ 2 w 71"/>
                <a:gd name="T25" fmla="*/ 36 h 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71"/>
                <a:gd name="T40" fmla="*/ 0 h 36"/>
                <a:gd name="T41" fmla="*/ 71 w 71"/>
                <a:gd name="T42" fmla="*/ 36 h 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71" h="36">
                  <a:moveTo>
                    <a:pt x="9" y="36"/>
                  </a:moveTo>
                  <a:lnTo>
                    <a:pt x="0" y="27"/>
                  </a:lnTo>
                  <a:lnTo>
                    <a:pt x="9" y="18"/>
                  </a:lnTo>
                  <a:lnTo>
                    <a:pt x="18" y="18"/>
                  </a:lnTo>
                  <a:lnTo>
                    <a:pt x="45" y="9"/>
                  </a:lnTo>
                  <a:lnTo>
                    <a:pt x="63" y="9"/>
                  </a:lnTo>
                  <a:lnTo>
                    <a:pt x="63" y="0"/>
                  </a:lnTo>
                  <a:lnTo>
                    <a:pt x="71" y="9"/>
                  </a:lnTo>
                  <a:lnTo>
                    <a:pt x="63" y="18"/>
                  </a:lnTo>
                  <a:lnTo>
                    <a:pt x="54" y="27"/>
                  </a:lnTo>
                  <a:lnTo>
                    <a:pt x="45" y="27"/>
                  </a:lnTo>
                  <a:lnTo>
                    <a:pt x="27" y="27"/>
                  </a:lnTo>
                  <a:lnTo>
                    <a:pt x="9" y="36"/>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6" name="Freeform 125"/>
            <p:cNvSpPr>
              <a:spLocks/>
            </p:cNvSpPr>
            <p:nvPr/>
          </p:nvSpPr>
          <p:spPr bwMode="auto">
            <a:xfrm>
              <a:off x="4782" y="2646"/>
              <a:ext cx="52" cy="27"/>
            </a:xfrm>
            <a:custGeom>
              <a:avLst/>
              <a:gdLst>
                <a:gd name="T0" fmla="*/ 0 w 62"/>
                <a:gd name="T1" fmla="*/ 27 h 27"/>
                <a:gd name="T2" fmla="*/ 0 w 62"/>
                <a:gd name="T3" fmla="*/ 27 h 27"/>
                <a:gd name="T4" fmla="*/ 0 w 62"/>
                <a:gd name="T5" fmla="*/ 18 h 27"/>
                <a:gd name="T6" fmla="*/ 3 w 62"/>
                <a:gd name="T7" fmla="*/ 0 h 27"/>
                <a:gd name="T8" fmla="*/ 3 w 62"/>
                <a:gd name="T9" fmla="*/ 0 h 27"/>
                <a:gd name="T10" fmla="*/ 3 w 62"/>
                <a:gd name="T11" fmla="*/ 0 h 27"/>
                <a:gd name="T12" fmla="*/ 3 w 62"/>
                <a:gd name="T13" fmla="*/ 9 h 27"/>
                <a:gd name="T14" fmla="*/ 3 w 62"/>
                <a:gd name="T15" fmla="*/ 9 h 27"/>
                <a:gd name="T16" fmla="*/ 3 w 62"/>
                <a:gd name="T17" fmla="*/ 18 h 27"/>
                <a:gd name="T18" fmla="*/ 3 w 62"/>
                <a:gd name="T19" fmla="*/ 27 h 27"/>
                <a:gd name="T20" fmla="*/ 3 w 62"/>
                <a:gd name="T21" fmla="*/ 27 h 27"/>
                <a:gd name="T22" fmla="*/ 0 w 62"/>
                <a:gd name="T23" fmla="*/ 27 h 2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2"/>
                <a:gd name="T37" fmla="*/ 0 h 27"/>
                <a:gd name="T38" fmla="*/ 62 w 62"/>
                <a:gd name="T39" fmla="*/ 27 h 2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2" h="27">
                  <a:moveTo>
                    <a:pt x="0" y="27"/>
                  </a:moveTo>
                  <a:lnTo>
                    <a:pt x="0" y="27"/>
                  </a:lnTo>
                  <a:lnTo>
                    <a:pt x="0" y="18"/>
                  </a:lnTo>
                  <a:lnTo>
                    <a:pt x="27" y="0"/>
                  </a:lnTo>
                  <a:lnTo>
                    <a:pt x="53" y="0"/>
                  </a:lnTo>
                  <a:lnTo>
                    <a:pt x="62" y="0"/>
                  </a:lnTo>
                  <a:lnTo>
                    <a:pt x="62" y="9"/>
                  </a:lnTo>
                  <a:lnTo>
                    <a:pt x="53" y="9"/>
                  </a:lnTo>
                  <a:lnTo>
                    <a:pt x="35" y="18"/>
                  </a:lnTo>
                  <a:lnTo>
                    <a:pt x="18" y="27"/>
                  </a:lnTo>
                  <a:lnTo>
                    <a:pt x="9" y="27"/>
                  </a:lnTo>
                  <a:lnTo>
                    <a:pt x="0" y="27"/>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7" name="Freeform 126"/>
            <p:cNvSpPr>
              <a:spLocks/>
            </p:cNvSpPr>
            <p:nvPr/>
          </p:nvSpPr>
          <p:spPr bwMode="auto">
            <a:xfrm>
              <a:off x="4782" y="2646"/>
              <a:ext cx="52" cy="27"/>
            </a:xfrm>
            <a:custGeom>
              <a:avLst/>
              <a:gdLst>
                <a:gd name="T0" fmla="*/ 0 w 62"/>
                <a:gd name="T1" fmla="*/ 27 h 27"/>
                <a:gd name="T2" fmla="*/ 0 w 62"/>
                <a:gd name="T3" fmla="*/ 27 h 27"/>
                <a:gd name="T4" fmla="*/ 0 w 62"/>
                <a:gd name="T5" fmla="*/ 18 h 27"/>
                <a:gd name="T6" fmla="*/ 3 w 62"/>
                <a:gd name="T7" fmla="*/ 0 h 27"/>
                <a:gd name="T8" fmla="*/ 3 w 62"/>
                <a:gd name="T9" fmla="*/ 0 h 27"/>
                <a:gd name="T10" fmla="*/ 3 w 62"/>
                <a:gd name="T11" fmla="*/ 0 h 27"/>
                <a:gd name="T12" fmla="*/ 3 w 62"/>
                <a:gd name="T13" fmla="*/ 9 h 27"/>
                <a:gd name="T14" fmla="*/ 3 w 62"/>
                <a:gd name="T15" fmla="*/ 9 h 27"/>
                <a:gd name="T16" fmla="*/ 3 w 62"/>
                <a:gd name="T17" fmla="*/ 18 h 27"/>
                <a:gd name="T18" fmla="*/ 3 w 62"/>
                <a:gd name="T19" fmla="*/ 27 h 27"/>
                <a:gd name="T20" fmla="*/ 3 w 62"/>
                <a:gd name="T21" fmla="*/ 27 h 27"/>
                <a:gd name="T22" fmla="*/ 0 w 62"/>
                <a:gd name="T23" fmla="*/ 27 h 2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2"/>
                <a:gd name="T37" fmla="*/ 0 h 27"/>
                <a:gd name="T38" fmla="*/ 62 w 62"/>
                <a:gd name="T39" fmla="*/ 27 h 2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2" h="27">
                  <a:moveTo>
                    <a:pt x="0" y="27"/>
                  </a:moveTo>
                  <a:lnTo>
                    <a:pt x="0" y="27"/>
                  </a:lnTo>
                  <a:lnTo>
                    <a:pt x="0" y="18"/>
                  </a:lnTo>
                  <a:lnTo>
                    <a:pt x="27" y="0"/>
                  </a:lnTo>
                  <a:lnTo>
                    <a:pt x="53" y="0"/>
                  </a:lnTo>
                  <a:lnTo>
                    <a:pt x="62" y="0"/>
                  </a:lnTo>
                  <a:lnTo>
                    <a:pt x="62" y="9"/>
                  </a:lnTo>
                  <a:lnTo>
                    <a:pt x="53" y="9"/>
                  </a:lnTo>
                  <a:lnTo>
                    <a:pt x="35" y="18"/>
                  </a:lnTo>
                  <a:lnTo>
                    <a:pt x="18" y="27"/>
                  </a:lnTo>
                  <a:lnTo>
                    <a:pt x="9" y="27"/>
                  </a:lnTo>
                  <a:lnTo>
                    <a:pt x="0" y="27"/>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8" name="Freeform 127"/>
            <p:cNvSpPr>
              <a:spLocks/>
            </p:cNvSpPr>
            <p:nvPr/>
          </p:nvSpPr>
          <p:spPr bwMode="auto">
            <a:xfrm>
              <a:off x="4805" y="2709"/>
              <a:ext cx="59" cy="37"/>
            </a:xfrm>
            <a:custGeom>
              <a:avLst/>
              <a:gdLst>
                <a:gd name="T0" fmla="*/ 0 w 71"/>
                <a:gd name="T1" fmla="*/ 127 h 36"/>
                <a:gd name="T2" fmla="*/ 0 w 71"/>
                <a:gd name="T3" fmla="*/ 127 h 36"/>
                <a:gd name="T4" fmla="*/ 0 w 71"/>
                <a:gd name="T5" fmla="*/ 100 h 36"/>
                <a:gd name="T6" fmla="*/ 2 w 71"/>
                <a:gd name="T7" fmla="*/ 79 h 36"/>
                <a:gd name="T8" fmla="*/ 2 w 71"/>
                <a:gd name="T9" fmla="*/ 9 h 36"/>
                <a:gd name="T10" fmla="*/ 2 w 71"/>
                <a:gd name="T11" fmla="*/ 0 h 36"/>
                <a:gd name="T12" fmla="*/ 2 w 71"/>
                <a:gd name="T13" fmla="*/ 0 h 36"/>
                <a:gd name="T14" fmla="*/ 2 w 71"/>
                <a:gd name="T15" fmla="*/ 9 h 36"/>
                <a:gd name="T16" fmla="*/ 2 w 71"/>
                <a:gd name="T17" fmla="*/ 79 h 36"/>
                <a:gd name="T18" fmla="*/ 2 w 71"/>
                <a:gd name="T19" fmla="*/ 79 h 36"/>
                <a:gd name="T20" fmla="*/ 2 w 71"/>
                <a:gd name="T21" fmla="*/ 100 h 36"/>
                <a:gd name="T22" fmla="*/ 2 w 71"/>
                <a:gd name="T23" fmla="*/ 127 h 36"/>
                <a:gd name="T24" fmla="*/ 2 w 71"/>
                <a:gd name="T25" fmla="*/ 127 h 36"/>
                <a:gd name="T26" fmla="*/ 0 w 71"/>
                <a:gd name="T27" fmla="*/ 127 h 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71"/>
                <a:gd name="T43" fmla="*/ 0 h 36"/>
                <a:gd name="T44" fmla="*/ 71 w 71"/>
                <a:gd name="T45" fmla="*/ 36 h 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71" h="36">
                  <a:moveTo>
                    <a:pt x="0" y="36"/>
                  </a:moveTo>
                  <a:lnTo>
                    <a:pt x="0" y="36"/>
                  </a:lnTo>
                  <a:lnTo>
                    <a:pt x="0" y="27"/>
                  </a:lnTo>
                  <a:lnTo>
                    <a:pt x="17" y="18"/>
                  </a:lnTo>
                  <a:lnTo>
                    <a:pt x="44" y="9"/>
                  </a:lnTo>
                  <a:lnTo>
                    <a:pt x="53" y="0"/>
                  </a:lnTo>
                  <a:lnTo>
                    <a:pt x="62" y="0"/>
                  </a:lnTo>
                  <a:lnTo>
                    <a:pt x="71" y="9"/>
                  </a:lnTo>
                  <a:lnTo>
                    <a:pt x="71" y="18"/>
                  </a:lnTo>
                  <a:lnTo>
                    <a:pt x="53" y="18"/>
                  </a:lnTo>
                  <a:lnTo>
                    <a:pt x="44" y="27"/>
                  </a:lnTo>
                  <a:lnTo>
                    <a:pt x="35" y="36"/>
                  </a:lnTo>
                  <a:lnTo>
                    <a:pt x="17" y="36"/>
                  </a:lnTo>
                  <a:lnTo>
                    <a:pt x="0" y="36"/>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9" name="Freeform 128"/>
            <p:cNvSpPr>
              <a:spLocks/>
            </p:cNvSpPr>
            <p:nvPr/>
          </p:nvSpPr>
          <p:spPr bwMode="auto">
            <a:xfrm>
              <a:off x="4805" y="2709"/>
              <a:ext cx="59" cy="37"/>
            </a:xfrm>
            <a:custGeom>
              <a:avLst/>
              <a:gdLst>
                <a:gd name="T0" fmla="*/ 0 w 71"/>
                <a:gd name="T1" fmla="*/ 127 h 36"/>
                <a:gd name="T2" fmla="*/ 0 w 71"/>
                <a:gd name="T3" fmla="*/ 127 h 36"/>
                <a:gd name="T4" fmla="*/ 0 w 71"/>
                <a:gd name="T5" fmla="*/ 100 h 36"/>
                <a:gd name="T6" fmla="*/ 2 w 71"/>
                <a:gd name="T7" fmla="*/ 79 h 36"/>
                <a:gd name="T8" fmla="*/ 2 w 71"/>
                <a:gd name="T9" fmla="*/ 9 h 36"/>
                <a:gd name="T10" fmla="*/ 2 w 71"/>
                <a:gd name="T11" fmla="*/ 0 h 36"/>
                <a:gd name="T12" fmla="*/ 2 w 71"/>
                <a:gd name="T13" fmla="*/ 0 h 36"/>
                <a:gd name="T14" fmla="*/ 2 w 71"/>
                <a:gd name="T15" fmla="*/ 9 h 36"/>
                <a:gd name="T16" fmla="*/ 2 w 71"/>
                <a:gd name="T17" fmla="*/ 79 h 36"/>
                <a:gd name="T18" fmla="*/ 2 w 71"/>
                <a:gd name="T19" fmla="*/ 79 h 36"/>
                <a:gd name="T20" fmla="*/ 2 w 71"/>
                <a:gd name="T21" fmla="*/ 100 h 36"/>
                <a:gd name="T22" fmla="*/ 2 w 71"/>
                <a:gd name="T23" fmla="*/ 127 h 36"/>
                <a:gd name="T24" fmla="*/ 2 w 71"/>
                <a:gd name="T25" fmla="*/ 127 h 36"/>
                <a:gd name="T26" fmla="*/ 0 w 71"/>
                <a:gd name="T27" fmla="*/ 127 h 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71"/>
                <a:gd name="T43" fmla="*/ 0 h 36"/>
                <a:gd name="T44" fmla="*/ 71 w 71"/>
                <a:gd name="T45" fmla="*/ 36 h 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71" h="36">
                  <a:moveTo>
                    <a:pt x="0" y="36"/>
                  </a:moveTo>
                  <a:lnTo>
                    <a:pt x="0" y="36"/>
                  </a:lnTo>
                  <a:lnTo>
                    <a:pt x="0" y="27"/>
                  </a:lnTo>
                  <a:lnTo>
                    <a:pt x="17" y="18"/>
                  </a:lnTo>
                  <a:lnTo>
                    <a:pt x="44" y="9"/>
                  </a:lnTo>
                  <a:lnTo>
                    <a:pt x="53" y="0"/>
                  </a:lnTo>
                  <a:lnTo>
                    <a:pt x="62" y="0"/>
                  </a:lnTo>
                  <a:lnTo>
                    <a:pt x="71" y="9"/>
                  </a:lnTo>
                  <a:lnTo>
                    <a:pt x="71" y="18"/>
                  </a:lnTo>
                  <a:lnTo>
                    <a:pt x="53" y="18"/>
                  </a:lnTo>
                  <a:lnTo>
                    <a:pt x="44" y="27"/>
                  </a:lnTo>
                  <a:lnTo>
                    <a:pt x="35" y="36"/>
                  </a:lnTo>
                  <a:lnTo>
                    <a:pt x="17" y="36"/>
                  </a:lnTo>
                  <a:lnTo>
                    <a:pt x="0" y="36"/>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0" name="Freeform 129"/>
            <p:cNvSpPr>
              <a:spLocks/>
            </p:cNvSpPr>
            <p:nvPr/>
          </p:nvSpPr>
          <p:spPr bwMode="auto">
            <a:xfrm>
              <a:off x="4834" y="2782"/>
              <a:ext cx="51" cy="46"/>
            </a:xfrm>
            <a:custGeom>
              <a:avLst/>
              <a:gdLst>
                <a:gd name="T0" fmla="*/ 2 w 62"/>
                <a:gd name="T1" fmla="*/ 123 h 45"/>
                <a:gd name="T2" fmla="*/ 0 w 62"/>
                <a:gd name="T3" fmla="*/ 102 h 45"/>
                <a:gd name="T4" fmla="*/ 0 w 62"/>
                <a:gd name="T5" fmla="*/ 84 h 45"/>
                <a:gd name="T6" fmla="*/ 2 w 62"/>
                <a:gd name="T7" fmla="*/ 18 h 45"/>
                <a:gd name="T8" fmla="*/ 2 w 62"/>
                <a:gd name="T9" fmla="*/ 9 h 45"/>
                <a:gd name="T10" fmla="*/ 2 w 62"/>
                <a:gd name="T11" fmla="*/ 9 h 45"/>
                <a:gd name="T12" fmla="*/ 2 w 62"/>
                <a:gd name="T13" fmla="*/ 0 h 45"/>
                <a:gd name="T14" fmla="*/ 2 w 62"/>
                <a:gd name="T15" fmla="*/ 0 h 45"/>
                <a:gd name="T16" fmla="*/ 2 w 62"/>
                <a:gd name="T17" fmla="*/ 0 h 45"/>
                <a:gd name="T18" fmla="*/ 2 w 62"/>
                <a:gd name="T19" fmla="*/ 0 h 45"/>
                <a:gd name="T20" fmla="*/ 2 w 62"/>
                <a:gd name="T21" fmla="*/ 9 h 45"/>
                <a:gd name="T22" fmla="*/ 2 w 62"/>
                <a:gd name="T23" fmla="*/ 9 h 45"/>
                <a:gd name="T24" fmla="*/ 2 w 62"/>
                <a:gd name="T25" fmla="*/ 18 h 45"/>
                <a:gd name="T26" fmla="*/ 2 w 62"/>
                <a:gd name="T27" fmla="*/ 84 h 45"/>
                <a:gd name="T28" fmla="*/ 2 w 62"/>
                <a:gd name="T29" fmla="*/ 84 h 45"/>
                <a:gd name="T30" fmla="*/ 2 w 62"/>
                <a:gd name="T31" fmla="*/ 102 h 45"/>
                <a:gd name="T32" fmla="*/ 2 w 62"/>
                <a:gd name="T33" fmla="*/ 123 h 4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2"/>
                <a:gd name="T52" fmla="*/ 0 h 45"/>
                <a:gd name="T53" fmla="*/ 62 w 62"/>
                <a:gd name="T54" fmla="*/ 45 h 4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2" h="45">
                  <a:moveTo>
                    <a:pt x="9" y="45"/>
                  </a:moveTo>
                  <a:lnTo>
                    <a:pt x="0" y="36"/>
                  </a:lnTo>
                  <a:lnTo>
                    <a:pt x="0" y="27"/>
                  </a:lnTo>
                  <a:lnTo>
                    <a:pt x="9" y="18"/>
                  </a:lnTo>
                  <a:lnTo>
                    <a:pt x="27" y="9"/>
                  </a:lnTo>
                  <a:lnTo>
                    <a:pt x="36" y="9"/>
                  </a:lnTo>
                  <a:lnTo>
                    <a:pt x="45" y="0"/>
                  </a:lnTo>
                  <a:lnTo>
                    <a:pt x="53" y="0"/>
                  </a:lnTo>
                  <a:lnTo>
                    <a:pt x="62" y="9"/>
                  </a:lnTo>
                  <a:lnTo>
                    <a:pt x="53" y="18"/>
                  </a:lnTo>
                  <a:lnTo>
                    <a:pt x="45" y="27"/>
                  </a:lnTo>
                  <a:lnTo>
                    <a:pt x="27" y="27"/>
                  </a:lnTo>
                  <a:lnTo>
                    <a:pt x="18" y="36"/>
                  </a:lnTo>
                  <a:lnTo>
                    <a:pt x="9" y="45"/>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1" name="Freeform 130"/>
            <p:cNvSpPr>
              <a:spLocks/>
            </p:cNvSpPr>
            <p:nvPr/>
          </p:nvSpPr>
          <p:spPr bwMode="auto">
            <a:xfrm>
              <a:off x="4834" y="2782"/>
              <a:ext cx="51" cy="46"/>
            </a:xfrm>
            <a:custGeom>
              <a:avLst/>
              <a:gdLst>
                <a:gd name="T0" fmla="*/ 2 w 62"/>
                <a:gd name="T1" fmla="*/ 123 h 45"/>
                <a:gd name="T2" fmla="*/ 0 w 62"/>
                <a:gd name="T3" fmla="*/ 102 h 45"/>
                <a:gd name="T4" fmla="*/ 0 w 62"/>
                <a:gd name="T5" fmla="*/ 84 h 45"/>
                <a:gd name="T6" fmla="*/ 2 w 62"/>
                <a:gd name="T7" fmla="*/ 18 h 45"/>
                <a:gd name="T8" fmla="*/ 2 w 62"/>
                <a:gd name="T9" fmla="*/ 9 h 45"/>
                <a:gd name="T10" fmla="*/ 2 w 62"/>
                <a:gd name="T11" fmla="*/ 9 h 45"/>
                <a:gd name="T12" fmla="*/ 2 w 62"/>
                <a:gd name="T13" fmla="*/ 0 h 45"/>
                <a:gd name="T14" fmla="*/ 2 w 62"/>
                <a:gd name="T15" fmla="*/ 0 h 45"/>
                <a:gd name="T16" fmla="*/ 2 w 62"/>
                <a:gd name="T17" fmla="*/ 0 h 45"/>
                <a:gd name="T18" fmla="*/ 2 w 62"/>
                <a:gd name="T19" fmla="*/ 0 h 45"/>
                <a:gd name="T20" fmla="*/ 2 w 62"/>
                <a:gd name="T21" fmla="*/ 9 h 45"/>
                <a:gd name="T22" fmla="*/ 2 w 62"/>
                <a:gd name="T23" fmla="*/ 9 h 45"/>
                <a:gd name="T24" fmla="*/ 2 w 62"/>
                <a:gd name="T25" fmla="*/ 18 h 45"/>
                <a:gd name="T26" fmla="*/ 2 w 62"/>
                <a:gd name="T27" fmla="*/ 84 h 45"/>
                <a:gd name="T28" fmla="*/ 2 w 62"/>
                <a:gd name="T29" fmla="*/ 84 h 45"/>
                <a:gd name="T30" fmla="*/ 2 w 62"/>
                <a:gd name="T31" fmla="*/ 102 h 45"/>
                <a:gd name="T32" fmla="*/ 2 w 62"/>
                <a:gd name="T33" fmla="*/ 123 h 4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62"/>
                <a:gd name="T52" fmla="*/ 0 h 45"/>
                <a:gd name="T53" fmla="*/ 62 w 62"/>
                <a:gd name="T54" fmla="*/ 45 h 4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62" h="45">
                  <a:moveTo>
                    <a:pt x="9" y="45"/>
                  </a:moveTo>
                  <a:lnTo>
                    <a:pt x="0" y="36"/>
                  </a:lnTo>
                  <a:lnTo>
                    <a:pt x="0" y="27"/>
                  </a:lnTo>
                  <a:lnTo>
                    <a:pt x="9" y="18"/>
                  </a:lnTo>
                  <a:lnTo>
                    <a:pt x="27" y="9"/>
                  </a:lnTo>
                  <a:lnTo>
                    <a:pt x="36" y="9"/>
                  </a:lnTo>
                  <a:lnTo>
                    <a:pt x="45" y="0"/>
                  </a:lnTo>
                  <a:lnTo>
                    <a:pt x="53" y="0"/>
                  </a:lnTo>
                  <a:lnTo>
                    <a:pt x="62" y="9"/>
                  </a:lnTo>
                  <a:lnTo>
                    <a:pt x="53" y="18"/>
                  </a:lnTo>
                  <a:lnTo>
                    <a:pt x="45" y="27"/>
                  </a:lnTo>
                  <a:lnTo>
                    <a:pt x="27" y="27"/>
                  </a:lnTo>
                  <a:lnTo>
                    <a:pt x="18" y="36"/>
                  </a:lnTo>
                  <a:lnTo>
                    <a:pt x="9" y="45"/>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2" name="Freeform 131"/>
            <p:cNvSpPr>
              <a:spLocks/>
            </p:cNvSpPr>
            <p:nvPr/>
          </p:nvSpPr>
          <p:spPr bwMode="auto">
            <a:xfrm>
              <a:off x="4767" y="2873"/>
              <a:ext cx="208" cy="446"/>
            </a:xfrm>
            <a:custGeom>
              <a:avLst/>
              <a:gdLst>
                <a:gd name="T0" fmla="*/ 3 w 249"/>
                <a:gd name="T1" fmla="*/ 1419 h 435"/>
                <a:gd name="T2" fmla="*/ 3 w 249"/>
                <a:gd name="T3" fmla="*/ 1356 h 435"/>
                <a:gd name="T4" fmla="*/ 0 w 249"/>
                <a:gd name="T5" fmla="*/ 1325 h 435"/>
                <a:gd name="T6" fmla="*/ 3 w 249"/>
                <a:gd name="T7" fmla="*/ 1206 h 435"/>
                <a:gd name="T8" fmla="*/ 3 w 249"/>
                <a:gd name="T9" fmla="*/ 1147 h 435"/>
                <a:gd name="T10" fmla="*/ 3 w 249"/>
                <a:gd name="T11" fmla="*/ 1147 h 435"/>
                <a:gd name="T12" fmla="*/ 3 w 249"/>
                <a:gd name="T13" fmla="*/ 1028 h 435"/>
                <a:gd name="T14" fmla="*/ 3 w 249"/>
                <a:gd name="T15" fmla="*/ 965 h 435"/>
                <a:gd name="T16" fmla="*/ 3 w 249"/>
                <a:gd name="T17" fmla="*/ 873 h 435"/>
                <a:gd name="T18" fmla="*/ 3 w 249"/>
                <a:gd name="T19" fmla="*/ 873 h 435"/>
                <a:gd name="T20" fmla="*/ 3 w 249"/>
                <a:gd name="T21" fmla="*/ 819 h 435"/>
                <a:gd name="T22" fmla="*/ 3 w 249"/>
                <a:gd name="T23" fmla="*/ 725 h 435"/>
                <a:gd name="T24" fmla="*/ 3 w 249"/>
                <a:gd name="T25" fmla="*/ 609 h 435"/>
                <a:gd name="T26" fmla="*/ 3 w 249"/>
                <a:gd name="T27" fmla="*/ 662 h 435"/>
                <a:gd name="T28" fmla="*/ 3 w 249"/>
                <a:gd name="T29" fmla="*/ 542 h 435"/>
                <a:gd name="T30" fmla="*/ 3 w 249"/>
                <a:gd name="T31" fmla="*/ 486 h 435"/>
                <a:gd name="T32" fmla="*/ 3 w 249"/>
                <a:gd name="T33" fmla="*/ 389 h 435"/>
                <a:gd name="T34" fmla="*/ 3 w 249"/>
                <a:gd name="T35" fmla="*/ 419 h 435"/>
                <a:gd name="T36" fmla="*/ 3 w 249"/>
                <a:gd name="T37" fmla="*/ 298 h 435"/>
                <a:gd name="T38" fmla="*/ 3 w 249"/>
                <a:gd name="T39" fmla="*/ 268 h 435"/>
                <a:gd name="T40" fmla="*/ 3 w 249"/>
                <a:gd name="T41" fmla="*/ 214 h 435"/>
                <a:gd name="T42" fmla="*/ 3 w 249"/>
                <a:gd name="T43" fmla="*/ 18 h 435"/>
                <a:gd name="T44" fmla="*/ 3 w 249"/>
                <a:gd name="T45" fmla="*/ 115 h 435"/>
                <a:gd name="T46" fmla="*/ 3 w 249"/>
                <a:gd name="T47" fmla="*/ 9 h 435"/>
                <a:gd name="T48" fmla="*/ 3 w 249"/>
                <a:gd name="T49" fmla="*/ 18 h 435"/>
                <a:gd name="T50" fmla="*/ 3 w 249"/>
                <a:gd name="T51" fmla="*/ 175 h 435"/>
                <a:gd name="T52" fmla="*/ 3 w 249"/>
                <a:gd name="T53" fmla="*/ 268 h 435"/>
                <a:gd name="T54" fmla="*/ 3 w 249"/>
                <a:gd name="T55" fmla="*/ 239 h 435"/>
                <a:gd name="T56" fmla="*/ 3 w 249"/>
                <a:gd name="T57" fmla="*/ 298 h 435"/>
                <a:gd name="T58" fmla="*/ 3 w 249"/>
                <a:gd name="T59" fmla="*/ 364 h 435"/>
                <a:gd name="T60" fmla="*/ 3 w 249"/>
                <a:gd name="T61" fmla="*/ 298 h 435"/>
                <a:gd name="T62" fmla="*/ 3 w 249"/>
                <a:gd name="T63" fmla="*/ 389 h 435"/>
                <a:gd name="T64" fmla="*/ 3 w 249"/>
                <a:gd name="T65" fmla="*/ 512 h 435"/>
                <a:gd name="T66" fmla="*/ 3 w 249"/>
                <a:gd name="T67" fmla="*/ 542 h 435"/>
                <a:gd name="T68" fmla="*/ 3 w 249"/>
                <a:gd name="T69" fmla="*/ 512 h 435"/>
                <a:gd name="T70" fmla="*/ 3 w 249"/>
                <a:gd name="T71" fmla="*/ 631 h 435"/>
                <a:gd name="T72" fmla="*/ 3 w 249"/>
                <a:gd name="T73" fmla="*/ 571 h 435"/>
                <a:gd name="T74" fmla="*/ 3 w 249"/>
                <a:gd name="T75" fmla="*/ 609 h 435"/>
                <a:gd name="T76" fmla="*/ 3 w 249"/>
                <a:gd name="T77" fmla="*/ 843 h 435"/>
                <a:gd name="T78" fmla="*/ 3 w 249"/>
                <a:gd name="T79" fmla="*/ 843 h 435"/>
                <a:gd name="T80" fmla="*/ 3 w 249"/>
                <a:gd name="T81" fmla="*/ 760 h 435"/>
                <a:gd name="T82" fmla="*/ 3 w 249"/>
                <a:gd name="T83" fmla="*/ 873 h 435"/>
                <a:gd name="T84" fmla="*/ 3 w 249"/>
                <a:gd name="T85" fmla="*/ 873 h 435"/>
                <a:gd name="T86" fmla="*/ 3 w 249"/>
                <a:gd name="T87" fmla="*/ 906 h 435"/>
                <a:gd name="T88" fmla="*/ 3 w 249"/>
                <a:gd name="T89" fmla="*/ 1055 h 435"/>
                <a:gd name="T90" fmla="*/ 3 w 249"/>
                <a:gd name="T91" fmla="*/ 1176 h 435"/>
                <a:gd name="T92" fmla="*/ 3 w 249"/>
                <a:gd name="T93" fmla="*/ 1119 h 435"/>
                <a:gd name="T94" fmla="*/ 3 w 249"/>
                <a:gd name="T95" fmla="*/ 1083 h 435"/>
                <a:gd name="T96" fmla="*/ 3 w 249"/>
                <a:gd name="T97" fmla="*/ 1119 h 435"/>
                <a:gd name="T98" fmla="*/ 3 w 249"/>
                <a:gd name="T99" fmla="*/ 1176 h 435"/>
                <a:gd name="T100" fmla="*/ 3 w 249"/>
                <a:gd name="T101" fmla="*/ 1236 h 435"/>
                <a:gd name="T102" fmla="*/ 3 w 249"/>
                <a:gd name="T103" fmla="*/ 1325 h 435"/>
                <a:gd name="T104" fmla="*/ 3 w 249"/>
                <a:gd name="T105" fmla="*/ 1479 h 435"/>
                <a:gd name="T106" fmla="*/ 3 w 249"/>
                <a:gd name="T107" fmla="*/ 1387 h 435"/>
                <a:gd name="T108" fmla="*/ 3 w 249"/>
                <a:gd name="T109" fmla="*/ 1325 h 435"/>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249"/>
                <a:gd name="T166" fmla="*/ 0 h 435"/>
                <a:gd name="T167" fmla="*/ 249 w 249"/>
                <a:gd name="T168" fmla="*/ 435 h 435"/>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249" h="435">
                  <a:moveTo>
                    <a:pt x="98" y="417"/>
                  </a:moveTo>
                  <a:lnTo>
                    <a:pt x="89" y="408"/>
                  </a:lnTo>
                  <a:lnTo>
                    <a:pt x="80" y="408"/>
                  </a:lnTo>
                  <a:lnTo>
                    <a:pt x="71" y="408"/>
                  </a:lnTo>
                  <a:lnTo>
                    <a:pt x="62" y="417"/>
                  </a:lnTo>
                  <a:lnTo>
                    <a:pt x="53" y="417"/>
                  </a:lnTo>
                  <a:lnTo>
                    <a:pt x="45" y="408"/>
                  </a:lnTo>
                  <a:lnTo>
                    <a:pt x="45" y="400"/>
                  </a:lnTo>
                  <a:lnTo>
                    <a:pt x="36" y="400"/>
                  </a:lnTo>
                  <a:lnTo>
                    <a:pt x="27" y="400"/>
                  </a:lnTo>
                  <a:lnTo>
                    <a:pt x="18" y="408"/>
                  </a:lnTo>
                  <a:lnTo>
                    <a:pt x="9" y="408"/>
                  </a:lnTo>
                  <a:lnTo>
                    <a:pt x="9" y="400"/>
                  </a:lnTo>
                  <a:lnTo>
                    <a:pt x="0" y="400"/>
                  </a:lnTo>
                  <a:lnTo>
                    <a:pt x="0" y="391"/>
                  </a:lnTo>
                  <a:lnTo>
                    <a:pt x="0" y="382"/>
                  </a:lnTo>
                  <a:lnTo>
                    <a:pt x="9" y="373"/>
                  </a:lnTo>
                  <a:lnTo>
                    <a:pt x="9" y="364"/>
                  </a:lnTo>
                  <a:lnTo>
                    <a:pt x="18" y="364"/>
                  </a:lnTo>
                  <a:lnTo>
                    <a:pt x="36" y="355"/>
                  </a:lnTo>
                  <a:lnTo>
                    <a:pt x="53" y="355"/>
                  </a:lnTo>
                  <a:lnTo>
                    <a:pt x="62" y="355"/>
                  </a:lnTo>
                  <a:lnTo>
                    <a:pt x="71" y="355"/>
                  </a:lnTo>
                  <a:lnTo>
                    <a:pt x="80" y="346"/>
                  </a:lnTo>
                  <a:lnTo>
                    <a:pt x="80" y="337"/>
                  </a:lnTo>
                  <a:lnTo>
                    <a:pt x="71" y="337"/>
                  </a:lnTo>
                  <a:lnTo>
                    <a:pt x="71" y="329"/>
                  </a:lnTo>
                  <a:lnTo>
                    <a:pt x="53" y="337"/>
                  </a:lnTo>
                  <a:lnTo>
                    <a:pt x="36" y="337"/>
                  </a:lnTo>
                  <a:lnTo>
                    <a:pt x="27" y="329"/>
                  </a:lnTo>
                  <a:lnTo>
                    <a:pt x="27" y="320"/>
                  </a:lnTo>
                  <a:lnTo>
                    <a:pt x="27" y="311"/>
                  </a:lnTo>
                  <a:lnTo>
                    <a:pt x="27" y="302"/>
                  </a:lnTo>
                  <a:lnTo>
                    <a:pt x="27" y="293"/>
                  </a:lnTo>
                  <a:lnTo>
                    <a:pt x="36" y="284"/>
                  </a:lnTo>
                  <a:lnTo>
                    <a:pt x="53" y="275"/>
                  </a:lnTo>
                  <a:lnTo>
                    <a:pt x="62" y="284"/>
                  </a:lnTo>
                  <a:lnTo>
                    <a:pt x="80" y="284"/>
                  </a:lnTo>
                  <a:lnTo>
                    <a:pt x="89" y="284"/>
                  </a:lnTo>
                  <a:lnTo>
                    <a:pt x="89" y="275"/>
                  </a:lnTo>
                  <a:lnTo>
                    <a:pt x="89" y="266"/>
                  </a:lnTo>
                  <a:lnTo>
                    <a:pt x="98" y="257"/>
                  </a:lnTo>
                  <a:lnTo>
                    <a:pt x="89" y="257"/>
                  </a:lnTo>
                  <a:lnTo>
                    <a:pt x="80" y="249"/>
                  </a:lnTo>
                  <a:lnTo>
                    <a:pt x="71" y="249"/>
                  </a:lnTo>
                  <a:lnTo>
                    <a:pt x="62" y="257"/>
                  </a:lnTo>
                  <a:lnTo>
                    <a:pt x="45" y="257"/>
                  </a:lnTo>
                  <a:lnTo>
                    <a:pt x="36" y="257"/>
                  </a:lnTo>
                  <a:lnTo>
                    <a:pt x="27" y="257"/>
                  </a:lnTo>
                  <a:lnTo>
                    <a:pt x="27" y="249"/>
                  </a:lnTo>
                  <a:lnTo>
                    <a:pt x="27" y="240"/>
                  </a:lnTo>
                  <a:lnTo>
                    <a:pt x="27" y="231"/>
                  </a:lnTo>
                  <a:lnTo>
                    <a:pt x="27" y="222"/>
                  </a:lnTo>
                  <a:lnTo>
                    <a:pt x="36" y="213"/>
                  </a:lnTo>
                  <a:lnTo>
                    <a:pt x="45" y="213"/>
                  </a:lnTo>
                  <a:lnTo>
                    <a:pt x="62" y="204"/>
                  </a:lnTo>
                  <a:lnTo>
                    <a:pt x="89" y="204"/>
                  </a:lnTo>
                  <a:lnTo>
                    <a:pt x="89" y="195"/>
                  </a:lnTo>
                  <a:lnTo>
                    <a:pt x="89" y="186"/>
                  </a:lnTo>
                  <a:lnTo>
                    <a:pt x="80" y="178"/>
                  </a:lnTo>
                  <a:lnTo>
                    <a:pt x="71" y="178"/>
                  </a:lnTo>
                  <a:lnTo>
                    <a:pt x="62" y="186"/>
                  </a:lnTo>
                  <a:lnTo>
                    <a:pt x="53" y="195"/>
                  </a:lnTo>
                  <a:lnTo>
                    <a:pt x="36" y="195"/>
                  </a:lnTo>
                  <a:lnTo>
                    <a:pt x="27" y="195"/>
                  </a:lnTo>
                  <a:lnTo>
                    <a:pt x="27" y="186"/>
                  </a:lnTo>
                  <a:lnTo>
                    <a:pt x="18" y="178"/>
                  </a:lnTo>
                  <a:lnTo>
                    <a:pt x="18" y="169"/>
                  </a:lnTo>
                  <a:lnTo>
                    <a:pt x="27" y="160"/>
                  </a:lnTo>
                  <a:lnTo>
                    <a:pt x="27" y="151"/>
                  </a:lnTo>
                  <a:lnTo>
                    <a:pt x="36" y="151"/>
                  </a:lnTo>
                  <a:lnTo>
                    <a:pt x="53" y="151"/>
                  </a:lnTo>
                  <a:lnTo>
                    <a:pt x="71" y="151"/>
                  </a:lnTo>
                  <a:lnTo>
                    <a:pt x="80" y="142"/>
                  </a:lnTo>
                  <a:lnTo>
                    <a:pt x="80" y="133"/>
                  </a:lnTo>
                  <a:lnTo>
                    <a:pt x="80" y="124"/>
                  </a:lnTo>
                  <a:lnTo>
                    <a:pt x="80" y="115"/>
                  </a:lnTo>
                  <a:lnTo>
                    <a:pt x="71" y="115"/>
                  </a:lnTo>
                  <a:lnTo>
                    <a:pt x="62" y="115"/>
                  </a:lnTo>
                  <a:lnTo>
                    <a:pt x="45" y="133"/>
                  </a:lnTo>
                  <a:lnTo>
                    <a:pt x="36" y="133"/>
                  </a:lnTo>
                  <a:lnTo>
                    <a:pt x="27" y="133"/>
                  </a:lnTo>
                  <a:lnTo>
                    <a:pt x="18" y="124"/>
                  </a:lnTo>
                  <a:lnTo>
                    <a:pt x="18" y="115"/>
                  </a:lnTo>
                  <a:lnTo>
                    <a:pt x="9" y="115"/>
                  </a:lnTo>
                  <a:lnTo>
                    <a:pt x="18" y="107"/>
                  </a:lnTo>
                  <a:lnTo>
                    <a:pt x="18" y="98"/>
                  </a:lnTo>
                  <a:lnTo>
                    <a:pt x="18" y="89"/>
                  </a:lnTo>
                  <a:lnTo>
                    <a:pt x="27" y="89"/>
                  </a:lnTo>
                  <a:lnTo>
                    <a:pt x="36" y="80"/>
                  </a:lnTo>
                  <a:lnTo>
                    <a:pt x="45" y="80"/>
                  </a:lnTo>
                  <a:lnTo>
                    <a:pt x="53" y="80"/>
                  </a:lnTo>
                  <a:lnTo>
                    <a:pt x="71" y="71"/>
                  </a:lnTo>
                  <a:lnTo>
                    <a:pt x="62" y="62"/>
                  </a:lnTo>
                  <a:lnTo>
                    <a:pt x="53" y="62"/>
                  </a:lnTo>
                  <a:lnTo>
                    <a:pt x="53" y="53"/>
                  </a:lnTo>
                  <a:lnTo>
                    <a:pt x="53" y="36"/>
                  </a:lnTo>
                  <a:lnTo>
                    <a:pt x="62" y="27"/>
                  </a:lnTo>
                  <a:lnTo>
                    <a:pt x="71" y="18"/>
                  </a:lnTo>
                  <a:lnTo>
                    <a:pt x="89" y="18"/>
                  </a:lnTo>
                  <a:lnTo>
                    <a:pt x="89" y="27"/>
                  </a:lnTo>
                  <a:lnTo>
                    <a:pt x="98" y="36"/>
                  </a:lnTo>
                  <a:lnTo>
                    <a:pt x="107" y="36"/>
                  </a:lnTo>
                  <a:lnTo>
                    <a:pt x="116" y="27"/>
                  </a:lnTo>
                  <a:lnTo>
                    <a:pt x="125" y="18"/>
                  </a:lnTo>
                  <a:lnTo>
                    <a:pt x="142" y="18"/>
                  </a:lnTo>
                  <a:lnTo>
                    <a:pt x="160" y="9"/>
                  </a:lnTo>
                  <a:lnTo>
                    <a:pt x="178" y="9"/>
                  </a:lnTo>
                  <a:lnTo>
                    <a:pt x="187" y="0"/>
                  </a:lnTo>
                  <a:lnTo>
                    <a:pt x="196" y="9"/>
                  </a:lnTo>
                  <a:lnTo>
                    <a:pt x="196" y="18"/>
                  </a:lnTo>
                  <a:lnTo>
                    <a:pt x="205" y="36"/>
                  </a:lnTo>
                  <a:lnTo>
                    <a:pt x="205" y="44"/>
                  </a:lnTo>
                  <a:lnTo>
                    <a:pt x="205" y="53"/>
                  </a:lnTo>
                  <a:lnTo>
                    <a:pt x="213" y="53"/>
                  </a:lnTo>
                  <a:lnTo>
                    <a:pt x="213" y="62"/>
                  </a:lnTo>
                  <a:lnTo>
                    <a:pt x="205" y="62"/>
                  </a:lnTo>
                  <a:lnTo>
                    <a:pt x="187" y="71"/>
                  </a:lnTo>
                  <a:lnTo>
                    <a:pt x="160" y="80"/>
                  </a:lnTo>
                  <a:lnTo>
                    <a:pt x="142" y="80"/>
                  </a:lnTo>
                  <a:lnTo>
                    <a:pt x="142" y="71"/>
                  </a:lnTo>
                  <a:lnTo>
                    <a:pt x="133" y="71"/>
                  </a:lnTo>
                  <a:lnTo>
                    <a:pt x="125" y="71"/>
                  </a:lnTo>
                  <a:lnTo>
                    <a:pt x="116" y="71"/>
                  </a:lnTo>
                  <a:lnTo>
                    <a:pt x="116" y="80"/>
                  </a:lnTo>
                  <a:lnTo>
                    <a:pt x="116" y="89"/>
                  </a:lnTo>
                  <a:lnTo>
                    <a:pt x="116" y="98"/>
                  </a:lnTo>
                  <a:lnTo>
                    <a:pt x="125" y="98"/>
                  </a:lnTo>
                  <a:lnTo>
                    <a:pt x="125" y="107"/>
                  </a:lnTo>
                  <a:lnTo>
                    <a:pt x="133" y="107"/>
                  </a:lnTo>
                  <a:lnTo>
                    <a:pt x="142" y="98"/>
                  </a:lnTo>
                  <a:lnTo>
                    <a:pt x="151" y="98"/>
                  </a:lnTo>
                  <a:lnTo>
                    <a:pt x="160" y="89"/>
                  </a:lnTo>
                  <a:lnTo>
                    <a:pt x="178" y="89"/>
                  </a:lnTo>
                  <a:lnTo>
                    <a:pt x="205" y="89"/>
                  </a:lnTo>
                  <a:lnTo>
                    <a:pt x="213" y="80"/>
                  </a:lnTo>
                  <a:lnTo>
                    <a:pt x="222" y="80"/>
                  </a:lnTo>
                  <a:lnTo>
                    <a:pt x="222" y="98"/>
                  </a:lnTo>
                  <a:lnTo>
                    <a:pt x="231" y="115"/>
                  </a:lnTo>
                  <a:lnTo>
                    <a:pt x="231" y="124"/>
                  </a:lnTo>
                  <a:lnTo>
                    <a:pt x="231" y="133"/>
                  </a:lnTo>
                  <a:lnTo>
                    <a:pt x="240" y="142"/>
                  </a:lnTo>
                  <a:lnTo>
                    <a:pt x="231" y="151"/>
                  </a:lnTo>
                  <a:lnTo>
                    <a:pt x="213" y="151"/>
                  </a:lnTo>
                  <a:lnTo>
                    <a:pt x="187" y="151"/>
                  </a:lnTo>
                  <a:lnTo>
                    <a:pt x="178" y="160"/>
                  </a:lnTo>
                  <a:lnTo>
                    <a:pt x="160" y="160"/>
                  </a:lnTo>
                  <a:lnTo>
                    <a:pt x="160" y="151"/>
                  </a:lnTo>
                  <a:lnTo>
                    <a:pt x="151" y="142"/>
                  </a:lnTo>
                  <a:lnTo>
                    <a:pt x="142" y="142"/>
                  </a:lnTo>
                  <a:lnTo>
                    <a:pt x="133" y="151"/>
                  </a:lnTo>
                  <a:lnTo>
                    <a:pt x="125" y="169"/>
                  </a:lnTo>
                  <a:lnTo>
                    <a:pt x="133" y="169"/>
                  </a:lnTo>
                  <a:lnTo>
                    <a:pt x="142" y="169"/>
                  </a:lnTo>
                  <a:lnTo>
                    <a:pt x="151" y="186"/>
                  </a:lnTo>
                  <a:lnTo>
                    <a:pt x="151" y="178"/>
                  </a:lnTo>
                  <a:lnTo>
                    <a:pt x="160" y="169"/>
                  </a:lnTo>
                  <a:lnTo>
                    <a:pt x="169" y="169"/>
                  </a:lnTo>
                  <a:lnTo>
                    <a:pt x="187" y="169"/>
                  </a:lnTo>
                  <a:lnTo>
                    <a:pt x="213" y="169"/>
                  </a:lnTo>
                  <a:lnTo>
                    <a:pt x="231" y="169"/>
                  </a:lnTo>
                  <a:lnTo>
                    <a:pt x="240" y="169"/>
                  </a:lnTo>
                  <a:lnTo>
                    <a:pt x="249" y="178"/>
                  </a:lnTo>
                  <a:lnTo>
                    <a:pt x="249" y="195"/>
                  </a:lnTo>
                  <a:lnTo>
                    <a:pt x="240" y="213"/>
                  </a:lnTo>
                  <a:lnTo>
                    <a:pt x="240" y="231"/>
                  </a:lnTo>
                  <a:lnTo>
                    <a:pt x="240" y="240"/>
                  </a:lnTo>
                  <a:lnTo>
                    <a:pt x="240" y="249"/>
                  </a:lnTo>
                  <a:lnTo>
                    <a:pt x="231" y="249"/>
                  </a:lnTo>
                  <a:lnTo>
                    <a:pt x="213" y="249"/>
                  </a:lnTo>
                  <a:lnTo>
                    <a:pt x="187" y="249"/>
                  </a:lnTo>
                  <a:lnTo>
                    <a:pt x="160" y="249"/>
                  </a:lnTo>
                  <a:lnTo>
                    <a:pt x="160" y="240"/>
                  </a:lnTo>
                  <a:lnTo>
                    <a:pt x="160" y="231"/>
                  </a:lnTo>
                  <a:lnTo>
                    <a:pt x="160" y="222"/>
                  </a:lnTo>
                  <a:lnTo>
                    <a:pt x="151" y="222"/>
                  </a:lnTo>
                  <a:lnTo>
                    <a:pt x="142" y="222"/>
                  </a:lnTo>
                  <a:lnTo>
                    <a:pt x="133" y="231"/>
                  </a:lnTo>
                  <a:lnTo>
                    <a:pt x="125" y="249"/>
                  </a:lnTo>
                  <a:lnTo>
                    <a:pt x="133" y="257"/>
                  </a:lnTo>
                  <a:lnTo>
                    <a:pt x="142" y="266"/>
                  </a:lnTo>
                  <a:lnTo>
                    <a:pt x="151" y="266"/>
                  </a:lnTo>
                  <a:lnTo>
                    <a:pt x="160" y="266"/>
                  </a:lnTo>
                  <a:lnTo>
                    <a:pt x="160" y="257"/>
                  </a:lnTo>
                  <a:lnTo>
                    <a:pt x="169" y="257"/>
                  </a:lnTo>
                  <a:lnTo>
                    <a:pt x="187" y="257"/>
                  </a:lnTo>
                  <a:lnTo>
                    <a:pt x="205" y="266"/>
                  </a:lnTo>
                  <a:lnTo>
                    <a:pt x="231" y="266"/>
                  </a:lnTo>
                  <a:lnTo>
                    <a:pt x="240" y="266"/>
                  </a:lnTo>
                  <a:lnTo>
                    <a:pt x="240" y="275"/>
                  </a:lnTo>
                  <a:lnTo>
                    <a:pt x="249" y="284"/>
                  </a:lnTo>
                  <a:lnTo>
                    <a:pt x="240" y="293"/>
                  </a:lnTo>
                  <a:lnTo>
                    <a:pt x="240" y="302"/>
                  </a:lnTo>
                  <a:lnTo>
                    <a:pt x="240" y="311"/>
                  </a:lnTo>
                  <a:lnTo>
                    <a:pt x="240" y="329"/>
                  </a:lnTo>
                  <a:lnTo>
                    <a:pt x="240" y="337"/>
                  </a:lnTo>
                  <a:lnTo>
                    <a:pt x="231" y="346"/>
                  </a:lnTo>
                  <a:lnTo>
                    <a:pt x="213" y="346"/>
                  </a:lnTo>
                  <a:lnTo>
                    <a:pt x="196" y="337"/>
                  </a:lnTo>
                  <a:lnTo>
                    <a:pt x="169" y="337"/>
                  </a:lnTo>
                  <a:lnTo>
                    <a:pt x="151" y="329"/>
                  </a:lnTo>
                  <a:lnTo>
                    <a:pt x="151" y="320"/>
                  </a:lnTo>
                  <a:lnTo>
                    <a:pt x="151" y="311"/>
                  </a:lnTo>
                  <a:lnTo>
                    <a:pt x="142" y="311"/>
                  </a:lnTo>
                  <a:lnTo>
                    <a:pt x="125" y="320"/>
                  </a:lnTo>
                  <a:lnTo>
                    <a:pt x="116" y="320"/>
                  </a:lnTo>
                  <a:lnTo>
                    <a:pt x="116" y="329"/>
                  </a:lnTo>
                  <a:lnTo>
                    <a:pt x="125" y="329"/>
                  </a:lnTo>
                  <a:lnTo>
                    <a:pt x="125" y="337"/>
                  </a:lnTo>
                  <a:lnTo>
                    <a:pt x="125" y="346"/>
                  </a:lnTo>
                  <a:lnTo>
                    <a:pt x="133" y="346"/>
                  </a:lnTo>
                  <a:lnTo>
                    <a:pt x="142" y="337"/>
                  </a:lnTo>
                  <a:lnTo>
                    <a:pt x="151" y="337"/>
                  </a:lnTo>
                  <a:lnTo>
                    <a:pt x="169" y="355"/>
                  </a:lnTo>
                  <a:lnTo>
                    <a:pt x="196" y="364"/>
                  </a:lnTo>
                  <a:lnTo>
                    <a:pt x="213" y="373"/>
                  </a:lnTo>
                  <a:lnTo>
                    <a:pt x="222" y="373"/>
                  </a:lnTo>
                  <a:lnTo>
                    <a:pt x="222" y="382"/>
                  </a:lnTo>
                  <a:lnTo>
                    <a:pt x="222" y="391"/>
                  </a:lnTo>
                  <a:lnTo>
                    <a:pt x="213" y="391"/>
                  </a:lnTo>
                  <a:lnTo>
                    <a:pt x="196" y="400"/>
                  </a:lnTo>
                  <a:lnTo>
                    <a:pt x="196" y="408"/>
                  </a:lnTo>
                  <a:lnTo>
                    <a:pt x="187" y="417"/>
                  </a:lnTo>
                  <a:lnTo>
                    <a:pt x="178" y="435"/>
                  </a:lnTo>
                  <a:lnTo>
                    <a:pt x="169" y="435"/>
                  </a:lnTo>
                  <a:lnTo>
                    <a:pt x="160" y="426"/>
                  </a:lnTo>
                  <a:lnTo>
                    <a:pt x="142" y="417"/>
                  </a:lnTo>
                  <a:lnTo>
                    <a:pt x="133" y="408"/>
                  </a:lnTo>
                  <a:lnTo>
                    <a:pt x="125" y="408"/>
                  </a:lnTo>
                  <a:lnTo>
                    <a:pt x="116" y="408"/>
                  </a:lnTo>
                  <a:lnTo>
                    <a:pt x="116" y="400"/>
                  </a:lnTo>
                  <a:lnTo>
                    <a:pt x="107" y="391"/>
                  </a:lnTo>
                  <a:lnTo>
                    <a:pt x="98" y="400"/>
                  </a:lnTo>
                  <a:lnTo>
                    <a:pt x="98" y="417"/>
                  </a:lnTo>
                  <a:close/>
                </a:path>
              </a:pathLst>
            </a:custGeom>
            <a:solidFill>
              <a:srgbClr val="FFE0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3" name="Freeform 132"/>
            <p:cNvSpPr>
              <a:spLocks/>
            </p:cNvSpPr>
            <p:nvPr/>
          </p:nvSpPr>
          <p:spPr bwMode="auto">
            <a:xfrm>
              <a:off x="4767" y="2873"/>
              <a:ext cx="208" cy="446"/>
            </a:xfrm>
            <a:custGeom>
              <a:avLst/>
              <a:gdLst>
                <a:gd name="T0" fmla="*/ 3 w 249"/>
                <a:gd name="T1" fmla="*/ 1419 h 435"/>
                <a:gd name="T2" fmla="*/ 3 w 249"/>
                <a:gd name="T3" fmla="*/ 1356 h 435"/>
                <a:gd name="T4" fmla="*/ 0 w 249"/>
                <a:gd name="T5" fmla="*/ 1325 h 435"/>
                <a:gd name="T6" fmla="*/ 3 w 249"/>
                <a:gd name="T7" fmla="*/ 1206 h 435"/>
                <a:gd name="T8" fmla="*/ 3 w 249"/>
                <a:gd name="T9" fmla="*/ 1147 h 435"/>
                <a:gd name="T10" fmla="*/ 3 w 249"/>
                <a:gd name="T11" fmla="*/ 1147 h 435"/>
                <a:gd name="T12" fmla="*/ 3 w 249"/>
                <a:gd name="T13" fmla="*/ 1028 h 435"/>
                <a:gd name="T14" fmla="*/ 3 w 249"/>
                <a:gd name="T15" fmla="*/ 965 h 435"/>
                <a:gd name="T16" fmla="*/ 3 w 249"/>
                <a:gd name="T17" fmla="*/ 873 h 435"/>
                <a:gd name="T18" fmla="*/ 3 w 249"/>
                <a:gd name="T19" fmla="*/ 873 h 435"/>
                <a:gd name="T20" fmla="*/ 3 w 249"/>
                <a:gd name="T21" fmla="*/ 819 h 435"/>
                <a:gd name="T22" fmla="*/ 3 w 249"/>
                <a:gd name="T23" fmla="*/ 725 h 435"/>
                <a:gd name="T24" fmla="*/ 3 w 249"/>
                <a:gd name="T25" fmla="*/ 609 h 435"/>
                <a:gd name="T26" fmla="*/ 3 w 249"/>
                <a:gd name="T27" fmla="*/ 662 h 435"/>
                <a:gd name="T28" fmla="*/ 3 w 249"/>
                <a:gd name="T29" fmla="*/ 542 h 435"/>
                <a:gd name="T30" fmla="*/ 3 w 249"/>
                <a:gd name="T31" fmla="*/ 486 h 435"/>
                <a:gd name="T32" fmla="*/ 3 w 249"/>
                <a:gd name="T33" fmla="*/ 389 h 435"/>
                <a:gd name="T34" fmla="*/ 3 w 249"/>
                <a:gd name="T35" fmla="*/ 419 h 435"/>
                <a:gd name="T36" fmla="*/ 3 w 249"/>
                <a:gd name="T37" fmla="*/ 298 h 435"/>
                <a:gd name="T38" fmla="*/ 3 w 249"/>
                <a:gd name="T39" fmla="*/ 268 h 435"/>
                <a:gd name="T40" fmla="*/ 3 w 249"/>
                <a:gd name="T41" fmla="*/ 214 h 435"/>
                <a:gd name="T42" fmla="*/ 3 w 249"/>
                <a:gd name="T43" fmla="*/ 18 h 435"/>
                <a:gd name="T44" fmla="*/ 3 w 249"/>
                <a:gd name="T45" fmla="*/ 115 h 435"/>
                <a:gd name="T46" fmla="*/ 3 w 249"/>
                <a:gd name="T47" fmla="*/ 9 h 435"/>
                <a:gd name="T48" fmla="*/ 3 w 249"/>
                <a:gd name="T49" fmla="*/ 18 h 435"/>
                <a:gd name="T50" fmla="*/ 3 w 249"/>
                <a:gd name="T51" fmla="*/ 175 h 435"/>
                <a:gd name="T52" fmla="*/ 3 w 249"/>
                <a:gd name="T53" fmla="*/ 268 h 435"/>
                <a:gd name="T54" fmla="*/ 3 w 249"/>
                <a:gd name="T55" fmla="*/ 239 h 435"/>
                <a:gd name="T56" fmla="*/ 3 w 249"/>
                <a:gd name="T57" fmla="*/ 298 h 435"/>
                <a:gd name="T58" fmla="*/ 3 w 249"/>
                <a:gd name="T59" fmla="*/ 364 h 435"/>
                <a:gd name="T60" fmla="*/ 3 w 249"/>
                <a:gd name="T61" fmla="*/ 298 h 435"/>
                <a:gd name="T62" fmla="*/ 3 w 249"/>
                <a:gd name="T63" fmla="*/ 389 h 435"/>
                <a:gd name="T64" fmla="*/ 3 w 249"/>
                <a:gd name="T65" fmla="*/ 512 h 435"/>
                <a:gd name="T66" fmla="*/ 3 w 249"/>
                <a:gd name="T67" fmla="*/ 542 h 435"/>
                <a:gd name="T68" fmla="*/ 3 w 249"/>
                <a:gd name="T69" fmla="*/ 512 h 435"/>
                <a:gd name="T70" fmla="*/ 3 w 249"/>
                <a:gd name="T71" fmla="*/ 631 h 435"/>
                <a:gd name="T72" fmla="*/ 3 w 249"/>
                <a:gd name="T73" fmla="*/ 571 h 435"/>
                <a:gd name="T74" fmla="*/ 3 w 249"/>
                <a:gd name="T75" fmla="*/ 609 h 435"/>
                <a:gd name="T76" fmla="*/ 3 w 249"/>
                <a:gd name="T77" fmla="*/ 843 h 435"/>
                <a:gd name="T78" fmla="*/ 3 w 249"/>
                <a:gd name="T79" fmla="*/ 843 h 435"/>
                <a:gd name="T80" fmla="*/ 3 w 249"/>
                <a:gd name="T81" fmla="*/ 760 h 435"/>
                <a:gd name="T82" fmla="*/ 3 w 249"/>
                <a:gd name="T83" fmla="*/ 873 h 435"/>
                <a:gd name="T84" fmla="*/ 3 w 249"/>
                <a:gd name="T85" fmla="*/ 873 h 435"/>
                <a:gd name="T86" fmla="*/ 3 w 249"/>
                <a:gd name="T87" fmla="*/ 906 h 435"/>
                <a:gd name="T88" fmla="*/ 3 w 249"/>
                <a:gd name="T89" fmla="*/ 1055 h 435"/>
                <a:gd name="T90" fmla="*/ 3 w 249"/>
                <a:gd name="T91" fmla="*/ 1176 h 435"/>
                <a:gd name="T92" fmla="*/ 3 w 249"/>
                <a:gd name="T93" fmla="*/ 1119 h 435"/>
                <a:gd name="T94" fmla="*/ 3 w 249"/>
                <a:gd name="T95" fmla="*/ 1083 h 435"/>
                <a:gd name="T96" fmla="*/ 3 w 249"/>
                <a:gd name="T97" fmla="*/ 1119 h 435"/>
                <a:gd name="T98" fmla="*/ 3 w 249"/>
                <a:gd name="T99" fmla="*/ 1176 h 435"/>
                <a:gd name="T100" fmla="*/ 3 w 249"/>
                <a:gd name="T101" fmla="*/ 1236 h 435"/>
                <a:gd name="T102" fmla="*/ 3 w 249"/>
                <a:gd name="T103" fmla="*/ 1325 h 435"/>
                <a:gd name="T104" fmla="*/ 3 w 249"/>
                <a:gd name="T105" fmla="*/ 1479 h 435"/>
                <a:gd name="T106" fmla="*/ 3 w 249"/>
                <a:gd name="T107" fmla="*/ 1387 h 435"/>
                <a:gd name="T108" fmla="*/ 3 w 249"/>
                <a:gd name="T109" fmla="*/ 1325 h 435"/>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249"/>
                <a:gd name="T166" fmla="*/ 0 h 435"/>
                <a:gd name="T167" fmla="*/ 249 w 249"/>
                <a:gd name="T168" fmla="*/ 435 h 435"/>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249" h="435">
                  <a:moveTo>
                    <a:pt x="98" y="417"/>
                  </a:moveTo>
                  <a:lnTo>
                    <a:pt x="89" y="408"/>
                  </a:lnTo>
                  <a:lnTo>
                    <a:pt x="80" y="408"/>
                  </a:lnTo>
                  <a:lnTo>
                    <a:pt x="71" y="408"/>
                  </a:lnTo>
                  <a:lnTo>
                    <a:pt x="62" y="417"/>
                  </a:lnTo>
                  <a:lnTo>
                    <a:pt x="53" y="417"/>
                  </a:lnTo>
                  <a:lnTo>
                    <a:pt x="45" y="408"/>
                  </a:lnTo>
                  <a:lnTo>
                    <a:pt x="45" y="400"/>
                  </a:lnTo>
                  <a:lnTo>
                    <a:pt x="36" y="400"/>
                  </a:lnTo>
                  <a:lnTo>
                    <a:pt x="27" y="400"/>
                  </a:lnTo>
                  <a:lnTo>
                    <a:pt x="18" y="408"/>
                  </a:lnTo>
                  <a:lnTo>
                    <a:pt x="9" y="408"/>
                  </a:lnTo>
                  <a:lnTo>
                    <a:pt x="9" y="400"/>
                  </a:lnTo>
                  <a:lnTo>
                    <a:pt x="0" y="400"/>
                  </a:lnTo>
                  <a:lnTo>
                    <a:pt x="0" y="391"/>
                  </a:lnTo>
                  <a:lnTo>
                    <a:pt x="0" y="382"/>
                  </a:lnTo>
                  <a:lnTo>
                    <a:pt x="9" y="373"/>
                  </a:lnTo>
                  <a:lnTo>
                    <a:pt x="9" y="364"/>
                  </a:lnTo>
                  <a:lnTo>
                    <a:pt x="18" y="364"/>
                  </a:lnTo>
                  <a:lnTo>
                    <a:pt x="36" y="355"/>
                  </a:lnTo>
                  <a:lnTo>
                    <a:pt x="53" y="355"/>
                  </a:lnTo>
                  <a:lnTo>
                    <a:pt x="62" y="355"/>
                  </a:lnTo>
                  <a:lnTo>
                    <a:pt x="71" y="355"/>
                  </a:lnTo>
                  <a:lnTo>
                    <a:pt x="80" y="346"/>
                  </a:lnTo>
                  <a:lnTo>
                    <a:pt x="80" y="337"/>
                  </a:lnTo>
                  <a:lnTo>
                    <a:pt x="71" y="337"/>
                  </a:lnTo>
                  <a:lnTo>
                    <a:pt x="71" y="329"/>
                  </a:lnTo>
                  <a:lnTo>
                    <a:pt x="53" y="337"/>
                  </a:lnTo>
                  <a:lnTo>
                    <a:pt x="36" y="337"/>
                  </a:lnTo>
                  <a:lnTo>
                    <a:pt x="27" y="329"/>
                  </a:lnTo>
                  <a:lnTo>
                    <a:pt x="27" y="320"/>
                  </a:lnTo>
                  <a:lnTo>
                    <a:pt x="27" y="311"/>
                  </a:lnTo>
                  <a:lnTo>
                    <a:pt x="27" y="302"/>
                  </a:lnTo>
                  <a:lnTo>
                    <a:pt x="27" y="293"/>
                  </a:lnTo>
                  <a:lnTo>
                    <a:pt x="36" y="284"/>
                  </a:lnTo>
                  <a:lnTo>
                    <a:pt x="53" y="275"/>
                  </a:lnTo>
                  <a:lnTo>
                    <a:pt x="62" y="284"/>
                  </a:lnTo>
                  <a:lnTo>
                    <a:pt x="80" y="284"/>
                  </a:lnTo>
                  <a:lnTo>
                    <a:pt x="89" y="284"/>
                  </a:lnTo>
                  <a:lnTo>
                    <a:pt x="89" y="275"/>
                  </a:lnTo>
                  <a:lnTo>
                    <a:pt x="89" y="266"/>
                  </a:lnTo>
                  <a:lnTo>
                    <a:pt x="98" y="257"/>
                  </a:lnTo>
                  <a:lnTo>
                    <a:pt x="89" y="257"/>
                  </a:lnTo>
                  <a:lnTo>
                    <a:pt x="80" y="249"/>
                  </a:lnTo>
                  <a:lnTo>
                    <a:pt x="71" y="249"/>
                  </a:lnTo>
                  <a:lnTo>
                    <a:pt x="62" y="257"/>
                  </a:lnTo>
                  <a:lnTo>
                    <a:pt x="45" y="257"/>
                  </a:lnTo>
                  <a:lnTo>
                    <a:pt x="36" y="257"/>
                  </a:lnTo>
                  <a:lnTo>
                    <a:pt x="27" y="257"/>
                  </a:lnTo>
                  <a:lnTo>
                    <a:pt x="27" y="249"/>
                  </a:lnTo>
                  <a:lnTo>
                    <a:pt x="27" y="240"/>
                  </a:lnTo>
                  <a:lnTo>
                    <a:pt x="27" y="231"/>
                  </a:lnTo>
                  <a:lnTo>
                    <a:pt x="27" y="222"/>
                  </a:lnTo>
                  <a:lnTo>
                    <a:pt x="36" y="213"/>
                  </a:lnTo>
                  <a:lnTo>
                    <a:pt x="45" y="213"/>
                  </a:lnTo>
                  <a:lnTo>
                    <a:pt x="62" y="204"/>
                  </a:lnTo>
                  <a:lnTo>
                    <a:pt x="89" y="204"/>
                  </a:lnTo>
                  <a:lnTo>
                    <a:pt x="89" y="195"/>
                  </a:lnTo>
                  <a:lnTo>
                    <a:pt x="89" y="186"/>
                  </a:lnTo>
                  <a:lnTo>
                    <a:pt x="80" y="178"/>
                  </a:lnTo>
                  <a:lnTo>
                    <a:pt x="71" y="178"/>
                  </a:lnTo>
                  <a:lnTo>
                    <a:pt x="62" y="186"/>
                  </a:lnTo>
                  <a:lnTo>
                    <a:pt x="53" y="195"/>
                  </a:lnTo>
                  <a:lnTo>
                    <a:pt x="36" y="195"/>
                  </a:lnTo>
                  <a:lnTo>
                    <a:pt x="27" y="195"/>
                  </a:lnTo>
                  <a:lnTo>
                    <a:pt x="27" y="186"/>
                  </a:lnTo>
                  <a:lnTo>
                    <a:pt x="18" y="178"/>
                  </a:lnTo>
                  <a:lnTo>
                    <a:pt x="18" y="169"/>
                  </a:lnTo>
                  <a:lnTo>
                    <a:pt x="27" y="160"/>
                  </a:lnTo>
                  <a:lnTo>
                    <a:pt x="27" y="151"/>
                  </a:lnTo>
                  <a:lnTo>
                    <a:pt x="36" y="151"/>
                  </a:lnTo>
                  <a:lnTo>
                    <a:pt x="53" y="151"/>
                  </a:lnTo>
                  <a:lnTo>
                    <a:pt x="71" y="151"/>
                  </a:lnTo>
                  <a:lnTo>
                    <a:pt x="80" y="142"/>
                  </a:lnTo>
                  <a:lnTo>
                    <a:pt x="80" y="133"/>
                  </a:lnTo>
                  <a:lnTo>
                    <a:pt x="80" y="124"/>
                  </a:lnTo>
                  <a:lnTo>
                    <a:pt x="80" y="115"/>
                  </a:lnTo>
                  <a:lnTo>
                    <a:pt x="71" y="115"/>
                  </a:lnTo>
                  <a:lnTo>
                    <a:pt x="62" y="115"/>
                  </a:lnTo>
                  <a:lnTo>
                    <a:pt x="45" y="133"/>
                  </a:lnTo>
                  <a:lnTo>
                    <a:pt x="36" y="133"/>
                  </a:lnTo>
                  <a:lnTo>
                    <a:pt x="27" y="133"/>
                  </a:lnTo>
                  <a:lnTo>
                    <a:pt x="18" y="124"/>
                  </a:lnTo>
                  <a:lnTo>
                    <a:pt x="18" y="115"/>
                  </a:lnTo>
                  <a:lnTo>
                    <a:pt x="9" y="115"/>
                  </a:lnTo>
                  <a:lnTo>
                    <a:pt x="18" y="107"/>
                  </a:lnTo>
                  <a:lnTo>
                    <a:pt x="18" y="98"/>
                  </a:lnTo>
                  <a:lnTo>
                    <a:pt x="18" y="89"/>
                  </a:lnTo>
                  <a:lnTo>
                    <a:pt x="27" y="89"/>
                  </a:lnTo>
                  <a:lnTo>
                    <a:pt x="36" y="80"/>
                  </a:lnTo>
                  <a:lnTo>
                    <a:pt x="45" y="80"/>
                  </a:lnTo>
                  <a:lnTo>
                    <a:pt x="53" y="80"/>
                  </a:lnTo>
                  <a:lnTo>
                    <a:pt x="71" y="71"/>
                  </a:lnTo>
                  <a:lnTo>
                    <a:pt x="62" y="62"/>
                  </a:lnTo>
                  <a:lnTo>
                    <a:pt x="53" y="62"/>
                  </a:lnTo>
                  <a:lnTo>
                    <a:pt x="53" y="53"/>
                  </a:lnTo>
                  <a:lnTo>
                    <a:pt x="53" y="36"/>
                  </a:lnTo>
                  <a:lnTo>
                    <a:pt x="62" y="27"/>
                  </a:lnTo>
                  <a:lnTo>
                    <a:pt x="71" y="18"/>
                  </a:lnTo>
                  <a:lnTo>
                    <a:pt x="89" y="18"/>
                  </a:lnTo>
                  <a:lnTo>
                    <a:pt x="89" y="27"/>
                  </a:lnTo>
                  <a:lnTo>
                    <a:pt x="98" y="36"/>
                  </a:lnTo>
                  <a:lnTo>
                    <a:pt x="107" y="36"/>
                  </a:lnTo>
                  <a:lnTo>
                    <a:pt x="116" y="27"/>
                  </a:lnTo>
                  <a:lnTo>
                    <a:pt x="125" y="18"/>
                  </a:lnTo>
                  <a:lnTo>
                    <a:pt x="142" y="18"/>
                  </a:lnTo>
                  <a:lnTo>
                    <a:pt x="160" y="9"/>
                  </a:lnTo>
                  <a:lnTo>
                    <a:pt x="178" y="9"/>
                  </a:lnTo>
                  <a:lnTo>
                    <a:pt x="187" y="0"/>
                  </a:lnTo>
                  <a:lnTo>
                    <a:pt x="196" y="9"/>
                  </a:lnTo>
                  <a:lnTo>
                    <a:pt x="196" y="18"/>
                  </a:lnTo>
                  <a:lnTo>
                    <a:pt x="205" y="36"/>
                  </a:lnTo>
                  <a:lnTo>
                    <a:pt x="205" y="44"/>
                  </a:lnTo>
                  <a:lnTo>
                    <a:pt x="205" y="53"/>
                  </a:lnTo>
                  <a:lnTo>
                    <a:pt x="213" y="53"/>
                  </a:lnTo>
                  <a:lnTo>
                    <a:pt x="213" y="62"/>
                  </a:lnTo>
                  <a:lnTo>
                    <a:pt x="205" y="62"/>
                  </a:lnTo>
                  <a:lnTo>
                    <a:pt x="187" y="71"/>
                  </a:lnTo>
                  <a:lnTo>
                    <a:pt x="160" y="80"/>
                  </a:lnTo>
                  <a:lnTo>
                    <a:pt x="142" y="80"/>
                  </a:lnTo>
                  <a:lnTo>
                    <a:pt x="142" y="71"/>
                  </a:lnTo>
                  <a:lnTo>
                    <a:pt x="133" y="71"/>
                  </a:lnTo>
                  <a:lnTo>
                    <a:pt x="125" y="71"/>
                  </a:lnTo>
                  <a:lnTo>
                    <a:pt x="116" y="71"/>
                  </a:lnTo>
                  <a:lnTo>
                    <a:pt x="116" y="80"/>
                  </a:lnTo>
                  <a:lnTo>
                    <a:pt x="116" y="89"/>
                  </a:lnTo>
                  <a:lnTo>
                    <a:pt x="116" y="98"/>
                  </a:lnTo>
                  <a:lnTo>
                    <a:pt x="125" y="98"/>
                  </a:lnTo>
                  <a:lnTo>
                    <a:pt x="125" y="107"/>
                  </a:lnTo>
                  <a:lnTo>
                    <a:pt x="133" y="107"/>
                  </a:lnTo>
                  <a:lnTo>
                    <a:pt x="142" y="98"/>
                  </a:lnTo>
                  <a:lnTo>
                    <a:pt x="151" y="98"/>
                  </a:lnTo>
                  <a:lnTo>
                    <a:pt x="160" y="89"/>
                  </a:lnTo>
                  <a:lnTo>
                    <a:pt x="178" y="89"/>
                  </a:lnTo>
                  <a:lnTo>
                    <a:pt x="205" y="89"/>
                  </a:lnTo>
                  <a:lnTo>
                    <a:pt x="213" y="80"/>
                  </a:lnTo>
                  <a:lnTo>
                    <a:pt x="222" y="80"/>
                  </a:lnTo>
                  <a:lnTo>
                    <a:pt x="222" y="98"/>
                  </a:lnTo>
                  <a:lnTo>
                    <a:pt x="231" y="115"/>
                  </a:lnTo>
                  <a:lnTo>
                    <a:pt x="231" y="124"/>
                  </a:lnTo>
                  <a:lnTo>
                    <a:pt x="231" y="133"/>
                  </a:lnTo>
                  <a:lnTo>
                    <a:pt x="240" y="142"/>
                  </a:lnTo>
                  <a:lnTo>
                    <a:pt x="231" y="151"/>
                  </a:lnTo>
                  <a:lnTo>
                    <a:pt x="213" y="151"/>
                  </a:lnTo>
                  <a:lnTo>
                    <a:pt x="187" y="151"/>
                  </a:lnTo>
                  <a:lnTo>
                    <a:pt x="178" y="160"/>
                  </a:lnTo>
                  <a:lnTo>
                    <a:pt x="160" y="160"/>
                  </a:lnTo>
                  <a:lnTo>
                    <a:pt x="160" y="151"/>
                  </a:lnTo>
                  <a:lnTo>
                    <a:pt x="151" y="142"/>
                  </a:lnTo>
                  <a:lnTo>
                    <a:pt x="142" y="142"/>
                  </a:lnTo>
                  <a:lnTo>
                    <a:pt x="133" y="151"/>
                  </a:lnTo>
                  <a:lnTo>
                    <a:pt x="125" y="169"/>
                  </a:lnTo>
                  <a:lnTo>
                    <a:pt x="133" y="169"/>
                  </a:lnTo>
                  <a:lnTo>
                    <a:pt x="142" y="169"/>
                  </a:lnTo>
                  <a:lnTo>
                    <a:pt x="151" y="186"/>
                  </a:lnTo>
                  <a:lnTo>
                    <a:pt x="151" y="178"/>
                  </a:lnTo>
                  <a:lnTo>
                    <a:pt x="160" y="169"/>
                  </a:lnTo>
                  <a:lnTo>
                    <a:pt x="169" y="169"/>
                  </a:lnTo>
                  <a:lnTo>
                    <a:pt x="187" y="169"/>
                  </a:lnTo>
                  <a:lnTo>
                    <a:pt x="213" y="169"/>
                  </a:lnTo>
                  <a:lnTo>
                    <a:pt x="231" y="169"/>
                  </a:lnTo>
                  <a:lnTo>
                    <a:pt x="240" y="169"/>
                  </a:lnTo>
                  <a:lnTo>
                    <a:pt x="249" y="178"/>
                  </a:lnTo>
                  <a:lnTo>
                    <a:pt x="249" y="195"/>
                  </a:lnTo>
                  <a:lnTo>
                    <a:pt x="240" y="213"/>
                  </a:lnTo>
                  <a:lnTo>
                    <a:pt x="240" y="231"/>
                  </a:lnTo>
                  <a:lnTo>
                    <a:pt x="240" y="240"/>
                  </a:lnTo>
                  <a:lnTo>
                    <a:pt x="240" y="249"/>
                  </a:lnTo>
                  <a:lnTo>
                    <a:pt x="231" y="249"/>
                  </a:lnTo>
                  <a:lnTo>
                    <a:pt x="213" y="249"/>
                  </a:lnTo>
                  <a:lnTo>
                    <a:pt x="187" y="249"/>
                  </a:lnTo>
                  <a:lnTo>
                    <a:pt x="160" y="249"/>
                  </a:lnTo>
                  <a:lnTo>
                    <a:pt x="160" y="240"/>
                  </a:lnTo>
                  <a:lnTo>
                    <a:pt x="160" y="231"/>
                  </a:lnTo>
                  <a:lnTo>
                    <a:pt x="160" y="222"/>
                  </a:lnTo>
                  <a:lnTo>
                    <a:pt x="151" y="222"/>
                  </a:lnTo>
                  <a:lnTo>
                    <a:pt x="142" y="222"/>
                  </a:lnTo>
                  <a:lnTo>
                    <a:pt x="133" y="231"/>
                  </a:lnTo>
                  <a:lnTo>
                    <a:pt x="125" y="249"/>
                  </a:lnTo>
                  <a:lnTo>
                    <a:pt x="133" y="257"/>
                  </a:lnTo>
                  <a:lnTo>
                    <a:pt x="142" y="266"/>
                  </a:lnTo>
                  <a:lnTo>
                    <a:pt x="151" y="266"/>
                  </a:lnTo>
                  <a:lnTo>
                    <a:pt x="160" y="266"/>
                  </a:lnTo>
                  <a:lnTo>
                    <a:pt x="160" y="257"/>
                  </a:lnTo>
                  <a:lnTo>
                    <a:pt x="169" y="257"/>
                  </a:lnTo>
                  <a:lnTo>
                    <a:pt x="187" y="257"/>
                  </a:lnTo>
                  <a:lnTo>
                    <a:pt x="205" y="266"/>
                  </a:lnTo>
                  <a:lnTo>
                    <a:pt x="231" y="266"/>
                  </a:lnTo>
                  <a:lnTo>
                    <a:pt x="240" y="266"/>
                  </a:lnTo>
                  <a:lnTo>
                    <a:pt x="240" y="275"/>
                  </a:lnTo>
                  <a:lnTo>
                    <a:pt x="249" y="284"/>
                  </a:lnTo>
                  <a:lnTo>
                    <a:pt x="240" y="293"/>
                  </a:lnTo>
                  <a:lnTo>
                    <a:pt x="240" y="302"/>
                  </a:lnTo>
                  <a:lnTo>
                    <a:pt x="240" y="311"/>
                  </a:lnTo>
                  <a:lnTo>
                    <a:pt x="240" y="329"/>
                  </a:lnTo>
                  <a:lnTo>
                    <a:pt x="240" y="337"/>
                  </a:lnTo>
                  <a:lnTo>
                    <a:pt x="231" y="346"/>
                  </a:lnTo>
                  <a:lnTo>
                    <a:pt x="213" y="346"/>
                  </a:lnTo>
                  <a:lnTo>
                    <a:pt x="196" y="337"/>
                  </a:lnTo>
                  <a:lnTo>
                    <a:pt x="169" y="337"/>
                  </a:lnTo>
                  <a:lnTo>
                    <a:pt x="151" y="329"/>
                  </a:lnTo>
                  <a:lnTo>
                    <a:pt x="151" y="320"/>
                  </a:lnTo>
                  <a:lnTo>
                    <a:pt x="151" y="311"/>
                  </a:lnTo>
                  <a:lnTo>
                    <a:pt x="142" y="311"/>
                  </a:lnTo>
                  <a:lnTo>
                    <a:pt x="125" y="320"/>
                  </a:lnTo>
                  <a:lnTo>
                    <a:pt x="116" y="320"/>
                  </a:lnTo>
                  <a:lnTo>
                    <a:pt x="116" y="329"/>
                  </a:lnTo>
                  <a:lnTo>
                    <a:pt x="125" y="329"/>
                  </a:lnTo>
                  <a:lnTo>
                    <a:pt x="125" y="337"/>
                  </a:lnTo>
                  <a:lnTo>
                    <a:pt x="125" y="346"/>
                  </a:lnTo>
                  <a:lnTo>
                    <a:pt x="133" y="346"/>
                  </a:lnTo>
                  <a:lnTo>
                    <a:pt x="142" y="337"/>
                  </a:lnTo>
                  <a:lnTo>
                    <a:pt x="151" y="337"/>
                  </a:lnTo>
                  <a:lnTo>
                    <a:pt x="169" y="355"/>
                  </a:lnTo>
                  <a:lnTo>
                    <a:pt x="196" y="364"/>
                  </a:lnTo>
                  <a:lnTo>
                    <a:pt x="213" y="373"/>
                  </a:lnTo>
                  <a:lnTo>
                    <a:pt x="222" y="373"/>
                  </a:lnTo>
                  <a:lnTo>
                    <a:pt x="222" y="382"/>
                  </a:lnTo>
                  <a:lnTo>
                    <a:pt x="222" y="391"/>
                  </a:lnTo>
                  <a:lnTo>
                    <a:pt x="213" y="391"/>
                  </a:lnTo>
                  <a:lnTo>
                    <a:pt x="196" y="400"/>
                  </a:lnTo>
                  <a:lnTo>
                    <a:pt x="196" y="408"/>
                  </a:lnTo>
                  <a:lnTo>
                    <a:pt x="187" y="417"/>
                  </a:lnTo>
                  <a:lnTo>
                    <a:pt x="178" y="435"/>
                  </a:lnTo>
                  <a:lnTo>
                    <a:pt x="169" y="435"/>
                  </a:lnTo>
                  <a:lnTo>
                    <a:pt x="160" y="426"/>
                  </a:lnTo>
                  <a:lnTo>
                    <a:pt x="142" y="417"/>
                  </a:lnTo>
                  <a:lnTo>
                    <a:pt x="133" y="408"/>
                  </a:lnTo>
                  <a:lnTo>
                    <a:pt x="125" y="408"/>
                  </a:lnTo>
                  <a:lnTo>
                    <a:pt x="116" y="408"/>
                  </a:lnTo>
                  <a:lnTo>
                    <a:pt x="116" y="400"/>
                  </a:lnTo>
                  <a:lnTo>
                    <a:pt x="107" y="391"/>
                  </a:lnTo>
                  <a:lnTo>
                    <a:pt x="98" y="400"/>
                  </a:lnTo>
                  <a:lnTo>
                    <a:pt x="98" y="417"/>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4" name="Freeform 133"/>
            <p:cNvSpPr>
              <a:spLocks/>
            </p:cNvSpPr>
            <p:nvPr/>
          </p:nvSpPr>
          <p:spPr bwMode="auto">
            <a:xfrm>
              <a:off x="4834" y="2937"/>
              <a:ext cx="22" cy="18"/>
            </a:xfrm>
            <a:custGeom>
              <a:avLst/>
              <a:gdLst>
                <a:gd name="T0" fmla="*/ 2 w 27"/>
                <a:gd name="T1" fmla="*/ 0 h 18"/>
                <a:gd name="T2" fmla="*/ 2 w 27"/>
                <a:gd name="T3" fmla="*/ 0 h 18"/>
                <a:gd name="T4" fmla="*/ 2 w 27"/>
                <a:gd name="T5" fmla="*/ 0 h 18"/>
                <a:gd name="T6" fmla="*/ 0 w 27"/>
                <a:gd name="T7" fmla="*/ 0 h 18"/>
                <a:gd name="T8" fmla="*/ 0 w 27"/>
                <a:gd name="T9" fmla="*/ 9 h 18"/>
                <a:gd name="T10" fmla="*/ 0 w 27"/>
                <a:gd name="T11" fmla="*/ 18 h 18"/>
                <a:gd name="T12" fmla="*/ 2 w 27"/>
                <a:gd name="T13" fmla="*/ 18 h 18"/>
                <a:gd name="T14" fmla="*/ 2 w 27"/>
                <a:gd name="T15" fmla="*/ 18 h 18"/>
                <a:gd name="T16" fmla="*/ 2 w 27"/>
                <a:gd name="T17" fmla="*/ 18 h 1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
                <a:gd name="T28" fmla="*/ 0 h 18"/>
                <a:gd name="T29" fmla="*/ 27 w 27"/>
                <a:gd name="T30" fmla="*/ 18 h 1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 h="18">
                  <a:moveTo>
                    <a:pt x="18" y="0"/>
                  </a:moveTo>
                  <a:lnTo>
                    <a:pt x="9" y="0"/>
                  </a:lnTo>
                  <a:lnTo>
                    <a:pt x="0" y="0"/>
                  </a:lnTo>
                  <a:lnTo>
                    <a:pt x="0" y="9"/>
                  </a:lnTo>
                  <a:lnTo>
                    <a:pt x="0" y="18"/>
                  </a:lnTo>
                  <a:lnTo>
                    <a:pt x="9" y="18"/>
                  </a:lnTo>
                  <a:lnTo>
                    <a:pt x="18" y="18"/>
                  </a:lnTo>
                  <a:lnTo>
                    <a:pt x="27"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5" name="Freeform 134"/>
            <p:cNvSpPr>
              <a:spLocks/>
            </p:cNvSpPr>
            <p:nvPr/>
          </p:nvSpPr>
          <p:spPr bwMode="auto">
            <a:xfrm>
              <a:off x="4826" y="2946"/>
              <a:ext cx="1" cy="1"/>
            </a:xfrm>
            <a:custGeom>
              <a:avLst/>
              <a:gdLst>
                <a:gd name="T0" fmla="*/ 0 w 1"/>
                <a:gd name="T1" fmla="*/ 0 h 1"/>
                <a:gd name="T2" fmla="*/ 0 w 1"/>
                <a:gd name="T3" fmla="*/ 0 h 1"/>
                <a:gd name="T4" fmla="*/ 0 w 1"/>
                <a:gd name="T5" fmla="*/ 0 h 1"/>
                <a:gd name="T6" fmla="*/ 0 60000 65536"/>
                <a:gd name="T7" fmla="*/ 0 60000 65536"/>
                <a:gd name="T8" fmla="*/ 0 60000 65536"/>
                <a:gd name="T9" fmla="*/ 0 w 1"/>
                <a:gd name="T10" fmla="*/ 0 h 1"/>
                <a:gd name="T11" fmla="*/ 1 w 1"/>
                <a:gd name="T12" fmla="*/ 1 h 1"/>
              </a:gdLst>
              <a:ahLst/>
              <a:cxnLst>
                <a:cxn ang="T6">
                  <a:pos x="T0" y="T1"/>
                </a:cxn>
                <a:cxn ang="T7">
                  <a:pos x="T2" y="T3"/>
                </a:cxn>
                <a:cxn ang="T8">
                  <a:pos x="T4" y="T5"/>
                </a:cxn>
              </a:cxnLst>
              <a:rect l="T9" t="T10" r="T11" b="T12"/>
              <a:pathLst>
                <a:path w="1" h="1">
                  <a:moveTo>
                    <a:pt x="0" y="0"/>
                  </a:move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6" name="Freeform 135"/>
            <p:cNvSpPr>
              <a:spLocks/>
            </p:cNvSpPr>
            <p:nvPr/>
          </p:nvSpPr>
          <p:spPr bwMode="auto">
            <a:xfrm>
              <a:off x="4834" y="2973"/>
              <a:ext cx="30" cy="18"/>
            </a:xfrm>
            <a:custGeom>
              <a:avLst/>
              <a:gdLst>
                <a:gd name="T0" fmla="*/ 3 w 36"/>
                <a:gd name="T1" fmla="*/ 0 h 17"/>
                <a:gd name="T2" fmla="*/ 3 w 36"/>
                <a:gd name="T3" fmla="*/ 0 h 17"/>
                <a:gd name="T4" fmla="*/ 3 w 36"/>
                <a:gd name="T5" fmla="*/ 0 h 17"/>
                <a:gd name="T6" fmla="*/ 0 w 36"/>
                <a:gd name="T7" fmla="*/ 164 h 17"/>
                <a:gd name="T8" fmla="*/ 0 w 36"/>
                <a:gd name="T9" fmla="*/ 259 h 17"/>
                <a:gd name="T10" fmla="*/ 0 60000 65536"/>
                <a:gd name="T11" fmla="*/ 0 60000 65536"/>
                <a:gd name="T12" fmla="*/ 0 60000 65536"/>
                <a:gd name="T13" fmla="*/ 0 60000 65536"/>
                <a:gd name="T14" fmla="*/ 0 60000 65536"/>
                <a:gd name="T15" fmla="*/ 0 w 36"/>
                <a:gd name="T16" fmla="*/ 0 h 17"/>
                <a:gd name="T17" fmla="*/ 36 w 36"/>
                <a:gd name="T18" fmla="*/ 17 h 17"/>
              </a:gdLst>
              <a:ahLst/>
              <a:cxnLst>
                <a:cxn ang="T10">
                  <a:pos x="T0" y="T1"/>
                </a:cxn>
                <a:cxn ang="T11">
                  <a:pos x="T2" y="T3"/>
                </a:cxn>
                <a:cxn ang="T12">
                  <a:pos x="T4" y="T5"/>
                </a:cxn>
                <a:cxn ang="T13">
                  <a:pos x="T6" y="T7"/>
                </a:cxn>
                <a:cxn ang="T14">
                  <a:pos x="T8" y="T9"/>
                </a:cxn>
              </a:cxnLst>
              <a:rect l="T15" t="T16" r="T17" b="T18"/>
              <a:pathLst>
                <a:path w="36" h="17">
                  <a:moveTo>
                    <a:pt x="36" y="0"/>
                  </a:moveTo>
                  <a:lnTo>
                    <a:pt x="27" y="0"/>
                  </a:lnTo>
                  <a:lnTo>
                    <a:pt x="9" y="0"/>
                  </a:lnTo>
                  <a:lnTo>
                    <a:pt x="0" y="9"/>
                  </a:lnTo>
                  <a:lnTo>
                    <a:pt x="0" y="17"/>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7" name="Line 136"/>
            <p:cNvSpPr>
              <a:spLocks noChangeShapeType="1"/>
            </p:cNvSpPr>
            <p:nvPr/>
          </p:nvSpPr>
          <p:spPr bwMode="auto">
            <a:xfrm>
              <a:off x="4834" y="3009"/>
              <a:ext cx="7" cy="9"/>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8" name="Freeform 137"/>
            <p:cNvSpPr>
              <a:spLocks/>
            </p:cNvSpPr>
            <p:nvPr/>
          </p:nvSpPr>
          <p:spPr bwMode="auto">
            <a:xfrm>
              <a:off x="4849" y="3000"/>
              <a:ext cx="15" cy="18"/>
            </a:xfrm>
            <a:custGeom>
              <a:avLst/>
              <a:gdLst>
                <a:gd name="T0" fmla="*/ 3 w 18"/>
                <a:gd name="T1" fmla="*/ 0 h 18"/>
                <a:gd name="T2" fmla="*/ 3 w 18"/>
                <a:gd name="T3" fmla="*/ 0 h 18"/>
                <a:gd name="T4" fmla="*/ 3 w 18"/>
                <a:gd name="T5" fmla="*/ 0 h 18"/>
                <a:gd name="T6" fmla="*/ 0 w 18"/>
                <a:gd name="T7" fmla="*/ 0 h 18"/>
                <a:gd name="T8" fmla="*/ 0 w 18"/>
                <a:gd name="T9" fmla="*/ 9 h 18"/>
                <a:gd name="T10" fmla="*/ 0 w 18"/>
                <a:gd name="T11" fmla="*/ 18 h 18"/>
                <a:gd name="T12" fmla="*/ 3 w 18"/>
                <a:gd name="T13" fmla="*/ 18 h 18"/>
                <a:gd name="T14" fmla="*/ 3 w 18"/>
                <a:gd name="T15" fmla="*/ 18 h 18"/>
                <a:gd name="T16" fmla="*/ 3 w 18"/>
                <a:gd name="T17" fmla="*/ 18 h 1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
                <a:gd name="T28" fmla="*/ 0 h 18"/>
                <a:gd name="T29" fmla="*/ 18 w 18"/>
                <a:gd name="T30" fmla="*/ 18 h 1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 h="18">
                  <a:moveTo>
                    <a:pt x="18" y="0"/>
                  </a:moveTo>
                  <a:lnTo>
                    <a:pt x="9" y="0"/>
                  </a:lnTo>
                  <a:lnTo>
                    <a:pt x="0" y="0"/>
                  </a:lnTo>
                  <a:lnTo>
                    <a:pt x="0" y="9"/>
                  </a:lnTo>
                  <a:lnTo>
                    <a:pt x="0" y="18"/>
                  </a:lnTo>
                  <a:lnTo>
                    <a:pt x="9" y="18"/>
                  </a:lnTo>
                  <a:lnTo>
                    <a:pt x="18"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9" name="Freeform 138"/>
            <p:cNvSpPr>
              <a:spLocks/>
            </p:cNvSpPr>
            <p:nvPr/>
          </p:nvSpPr>
          <p:spPr bwMode="auto">
            <a:xfrm>
              <a:off x="4841" y="3046"/>
              <a:ext cx="30" cy="18"/>
            </a:xfrm>
            <a:custGeom>
              <a:avLst/>
              <a:gdLst>
                <a:gd name="T0" fmla="*/ 3 w 36"/>
                <a:gd name="T1" fmla="*/ 0 h 17"/>
                <a:gd name="T2" fmla="*/ 3 w 36"/>
                <a:gd name="T3" fmla="*/ 0 h 17"/>
                <a:gd name="T4" fmla="*/ 3 w 36"/>
                <a:gd name="T5" fmla="*/ 0 h 17"/>
                <a:gd name="T6" fmla="*/ 3 w 36"/>
                <a:gd name="T7" fmla="*/ 164 h 17"/>
                <a:gd name="T8" fmla="*/ 0 w 36"/>
                <a:gd name="T9" fmla="*/ 259 h 17"/>
                <a:gd name="T10" fmla="*/ 0 60000 65536"/>
                <a:gd name="T11" fmla="*/ 0 60000 65536"/>
                <a:gd name="T12" fmla="*/ 0 60000 65536"/>
                <a:gd name="T13" fmla="*/ 0 60000 65536"/>
                <a:gd name="T14" fmla="*/ 0 60000 65536"/>
                <a:gd name="T15" fmla="*/ 0 w 36"/>
                <a:gd name="T16" fmla="*/ 0 h 17"/>
                <a:gd name="T17" fmla="*/ 36 w 36"/>
                <a:gd name="T18" fmla="*/ 17 h 17"/>
              </a:gdLst>
              <a:ahLst/>
              <a:cxnLst>
                <a:cxn ang="T10">
                  <a:pos x="T0" y="T1"/>
                </a:cxn>
                <a:cxn ang="T11">
                  <a:pos x="T2" y="T3"/>
                </a:cxn>
                <a:cxn ang="T12">
                  <a:pos x="T4" y="T5"/>
                </a:cxn>
                <a:cxn ang="T13">
                  <a:pos x="T6" y="T7"/>
                </a:cxn>
                <a:cxn ang="T14">
                  <a:pos x="T8" y="T9"/>
                </a:cxn>
              </a:cxnLst>
              <a:rect l="T15" t="T16" r="T17" b="T18"/>
              <a:pathLst>
                <a:path w="36" h="17">
                  <a:moveTo>
                    <a:pt x="36" y="0"/>
                  </a:moveTo>
                  <a:lnTo>
                    <a:pt x="27" y="0"/>
                  </a:lnTo>
                  <a:lnTo>
                    <a:pt x="18" y="0"/>
                  </a:lnTo>
                  <a:lnTo>
                    <a:pt x="9" y="9"/>
                  </a:lnTo>
                  <a:lnTo>
                    <a:pt x="0" y="17"/>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0" name="Freeform 139"/>
            <p:cNvSpPr>
              <a:spLocks/>
            </p:cNvSpPr>
            <p:nvPr/>
          </p:nvSpPr>
          <p:spPr bwMode="auto">
            <a:xfrm>
              <a:off x="4841" y="3082"/>
              <a:ext cx="8" cy="9"/>
            </a:xfrm>
            <a:custGeom>
              <a:avLst/>
              <a:gdLst>
                <a:gd name="T0" fmla="*/ 0 w 9"/>
                <a:gd name="T1" fmla="*/ 0 h 9"/>
                <a:gd name="T2" fmla="*/ 0 w 9"/>
                <a:gd name="T3" fmla="*/ 0 h 9"/>
                <a:gd name="T4" fmla="*/ 4 w 9"/>
                <a:gd name="T5" fmla="*/ 9 h 9"/>
                <a:gd name="T6" fmla="*/ 0 60000 65536"/>
                <a:gd name="T7" fmla="*/ 0 60000 65536"/>
                <a:gd name="T8" fmla="*/ 0 60000 65536"/>
                <a:gd name="T9" fmla="*/ 0 w 9"/>
                <a:gd name="T10" fmla="*/ 0 h 9"/>
                <a:gd name="T11" fmla="*/ 9 w 9"/>
                <a:gd name="T12" fmla="*/ 9 h 9"/>
              </a:gdLst>
              <a:ahLst/>
              <a:cxnLst>
                <a:cxn ang="T6">
                  <a:pos x="T0" y="T1"/>
                </a:cxn>
                <a:cxn ang="T7">
                  <a:pos x="T2" y="T3"/>
                </a:cxn>
                <a:cxn ang="T8">
                  <a:pos x="T4" y="T5"/>
                </a:cxn>
              </a:cxnLst>
              <a:rect l="T9" t="T10" r="T11" b="T12"/>
              <a:pathLst>
                <a:path w="9" h="9">
                  <a:moveTo>
                    <a:pt x="0" y="0"/>
                  </a:moveTo>
                  <a:lnTo>
                    <a:pt x="0" y="0"/>
                  </a:lnTo>
                  <a:lnTo>
                    <a:pt x="9" y="9"/>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1" name="Freeform 140"/>
            <p:cNvSpPr>
              <a:spLocks/>
            </p:cNvSpPr>
            <p:nvPr/>
          </p:nvSpPr>
          <p:spPr bwMode="auto">
            <a:xfrm>
              <a:off x="4856" y="3073"/>
              <a:ext cx="15" cy="27"/>
            </a:xfrm>
            <a:custGeom>
              <a:avLst/>
              <a:gdLst>
                <a:gd name="T0" fmla="*/ 3 w 18"/>
                <a:gd name="T1" fmla="*/ 0 h 27"/>
                <a:gd name="T2" fmla="*/ 3 w 18"/>
                <a:gd name="T3" fmla="*/ 0 h 27"/>
                <a:gd name="T4" fmla="*/ 3 w 18"/>
                <a:gd name="T5" fmla="*/ 0 h 27"/>
                <a:gd name="T6" fmla="*/ 0 w 18"/>
                <a:gd name="T7" fmla="*/ 0 h 27"/>
                <a:gd name="T8" fmla="*/ 0 w 18"/>
                <a:gd name="T9" fmla="*/ 9 h 27"/>
                <a:gd name="T10" fmla="*/ 0 w 18"/>
                <a:gd name="T11" fmla="*/ 18 h 27"/>
                <a:gd name="T12" fmla="*/ 0 w 18"/>
                <a:gd name="T13" fmla="*/ 18 h 27"/>
                <a:gd name="T14" fmla="*/ 3 w 18"/>
                <a:gd name="T15" fmla="*/ 27 h 27"/>
                <a:gd name="T16" fmla="*/ 3 w 18"/>
                <a:gd name="T17" fmla="*/ 27 h 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
                <a:gd name="T28" fmla="*/ 0 h 27"/>
                <a:gd name="T29" fmla="*/ 18 w 18"/>
                <a:gd name="T30" fmla="*/ 27 h 2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 h="27">
                  <a:moveTo>
                    <a:pt x="18" y="0"/>
                  </a:moveTo>
                  <a:lnTo>
                    <a:pt x="9" y="0"/>
                  </a:lnTo>
                  <a:lnTo>
                    <a:pt x="0" y="0"/>
                  </a:lnTo>
                  <a:lnTo>
                    <a:pt x="0" y="9"/>
                  </a:lnTo>
                  <a:lnTo>
                    <a:pt x="0" y="18"/>
                  </a:lnTo>
                  <a:lnTo>
                    <a:pt x="9" y="27"/>
                  </a:lnTo>
                  <a:lnTo>
                    <a:pt x="18" y="27"/>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2" name="Freeform 141"/>
            <p:cNvSpPr>
              <a:spLocks/>
            </p:cNvSpPr>
            <p:nvPr/>
          </p:nvSpPr>
          <p:spPr bwMode="auto">
            <a:xfrm>
              <a:off x="4849" y="3128"/>
              <a:ext cx="22" cy="8"/>
            </a:xfrm>
            <a:custGeom>
              <a:avLst/>
              <a:gdLst>
                <a:gd name="T0" fmla="*/ 2 w 27"/>
                <a:gd name="T1" fmla="*/ 0 h 8"/>
                <a:gd name="T2" fmla="*/ 2 w 27"/>
                <a:gd name="T3" fmla="*/ 0 h 8"/>
                <a:gd name="T4" fmla="*/ 2 w 27"/>
                <a:gd name="T5" fmla="*/ 8 h 8"/>
                <a:gd name="T6" fmla="*/ 0 w 27"/>
                <a:gd name="T7" fmla="*/ 8 h 8"/>
                <a:gd name="T8" fmla="*/ 0 60000 65536"/>
                <a:gd name="T9" fmla="*/ 0 60000 65536"/>
                <a:gd name="T10" fmla="*/ 0 60000 65536"/>
                <a:gd name="T11" fmla="*/ 0 60000 65536"/>
                <a:gd name="T12" fmla="*/ 0 w 27"/>
                <a:gd name="T13" fmla="*/ 0 h 8"/>
                <a:gd name="T14" fmla="*/ 27 w 27"/>
                <a:gd name="T15" fmla="*/ 8 h 8"/>
              </a:gdLst>
              <a:ahLst/>
              <a:cxnLst>
                <a:cxn ang="T8">
                  <a:pos x="T0" y="T1"/>
                </a:cxn>
                <a:cxn ang="T9">
                  <a:pos x="T2" y="T3"/>
                </a:cxn>
                <a:cxn ang="T10">
                  <a:pos x="T4" y="T5"/>
                </a:cxn>
                <a:cxn ang="T11">
                  <a:pos x="T6" y="T7"/>
                </a:cxn>
              </a:cxnLst>
              <a:rect l="T12" t="T13" r="T14" b="T15"/>
              <a:pathLst>
                <a:path w="27" h="8">
                  <a:moveTo>
                    <a:pt x="27" y="0"/>
                  </a:moveTo>
                  <a:lnTo>
                    <a:pt x="18" y="0"/>
                  </a:lnTo>
                  <a:lnTo>
                    <a:pt x="9" y="8"/>
                  </a:lnTo>
                  <a:lnTo>
                    <a:pt x="0" y="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3" name="Line 142"/>
            <p:cNvSpPr>
              <a:spLocks noChangeShapeType="1"/>
            </p:cNvSpPr>
            <p:nvPr/>
          </p:nvSpPr>
          <p:spPr bwMode="auto">
            <a:xfrm>
              <a:off x="4841" y="3164"/>
              <a:ext cx="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44" name="Freeform 143"/>
            <p:cNvSpPr>
              <a:spLocks/>
            </p:cNvSpPr>
            <p:nvPr/>
          </p:nvSpPr>
          <p:spPr bwMode="auto">
            <a:xfrm>
              <a:off x="4856" y="3155"/>
              <a:ext cx="22" cy="27"/>
            </a:xfrm>
            <a:custGeom>
              <a:avLst/>
              <a:gdLst>
                <a:gd name="T0" fmla="*/ 3 w 26"/>
                <a:gd name="T1" fmla="*/ 0 h 27"/>
                <a:gd name="T2" fmla="*/ 3 w 26"/>
                <a:gd name="T3" fmla="*/ 0 h 27"/>
                <a:gd name="T4" fmla="*/ 3 w 26"/>
                <a:gd name="T5" fmla="*/ 0 h 27"/>
                <a:gd name="T6" fmla="*/ 0 w 26"/>
                <a:gd name="T7" fmla="*/ 9 h 27"/>
                <a:gd name="T8" fmla="*/ 0 w 26"/>
                <a:gd name="T9" fmla="*/ 18 h 27"/>
                <a:gd name="T10" fmla="*/ 3 w 26"/>
                <a:gd name="T11" fmla="*/ 18 h 27"/>
                <a:gd name="T12" fmla="*/ 3 w 26"/>
                <a:gd name="T13" fmla="*/ 27 h 27"/>
                <a:gd name="T14" fmla="*/ 3 w 26"/>
                <a:gd name="T15" fmla="*/ 27 h 27"/>
                <a:gd name="T16" fmla="*/ 3 w 26"/>
                <a:gd name="T17" fmla="*/ 18 h 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6"/>
                <a:gd name="T28" fmla="*/ 0 h 27"/>
                <a:gd name="T29" fmla="*/ 26 w 26"/>
                <a:gd name="T30" fmla="*/ 27 h 2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6" h="27">
                  <a:moveTo>
                    <a:pt x="18" y="0"/>
                  </a:moveTo>
                  <a:lnTo>
                    <a:pt x="9" y="0"/>
                  </a:lnTo>
                  <a:lnTo>
                    <a:pt x="0" y="9"/>
                  </a:lnTo>
                  <a:lnTo>
                    <a:pt x="0" y="18"/>
                  </a:lnTo>
                  <a:lnTo>
                    <a:pt x="9" y="18"/>
                  </a:lnTo>
                  <a:lnTo>
                    <a:pt x="9" y="27"/>
                  </a:lnTo>
                  <a:lnTo>
                    <a:pt x="18" y="27"/>
                  </a:lnTo>
                  <a:lnTo>
                    <a:pt x="26" y="1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5" name="Freeform 144"/>
            <p:cNvSpPr>
              <a:spLocks/>
            </p:cNvSpPr>
            <p:nvPr/>
          </p:nvSpPr>
          <p:spPr bwMode="auto">
            <a:xfrm>
              <a:off x="4834" y="3210"/>
              <a:ext cx="30" cy="8"/>
            </a:xfrm>
            <a:custGeom>
              <a:avLst/>
              <a:gdLst>
                <a:gd name="T0" fmla="*/ 3 w 36"/>
                <a:gd name="T1" fmla="*/ 0 h 8"/>
                <a:gd name="T2" fmla="*/ 3 w 36"/>
                <a:gd name="T3" fmla="*/ 0 h 8"/>
                <a:gd name="T4" fmla="*/ 3 w 36"/>
                <a:gd name="T5" fmla="*/ 8 h 8"/>
                <a:gd name="T6" fmla="*/ 0 w 36"/>
                <a:gd name="T7" fmla="*/ 8 h 8"/>
                <a:gd name="T8" fmla="*/ 0 60000 65536"/>
                <a:gd name="T9" fmla="*/ 0 60000 65536"/>
                <a:gd name="T10" fmla="*/ 0 60000 65536"/>
                <a:gd name="T11" fmla="*/ 0 60000 65536"/>
                <a:gd name="T12" fmla="*/ 0 w 36"/>
                <a:gd name="T13" fmla="*/ 0 h 8"/>
                <a:gd name="T14" fmla="*/ 36 w 36"/>
                <a:gd name="T15" fmla="*/ 8 h 8"/>
              </a:gdLst>
              <a:ahLst/>
              <a:cxnLst>
                <a:cxn ang="T8">
                  <a:pos x="T0" y="T1"/>
                </a:cxn>
                <a:cxn ang="T9">
                  <a:pos x="T2" y="T3"/>
                </a:cxn>
                <a:cxn ang="T10">
                  <a:pos x="T4" y="T5"/>
                </a:cxn>
                <a:cxn ang="T11">
                  <a:pos x="T6" y="T7"/>
                </a:cxn>
              </a:cxnLst>
              <a:rect l="T12" t="T13" r="T14" b="T15"/>
              <a:pathLst>
                <a:path w="36" h="8">
                  <a:moveTo>
                    <a:pt x="36" y="0"/>
                  </a:moveTo>
                  <a:lnTo>
                    <a:pt x="18" y="0"/>
                  </a:lnTo>
                  <a:lnTo>
                    <a:pt x="9" y="8"/>
                  </a:lnTo>
                  <a:lnTo>
                    <a:pt x="0" y="8"/>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6" name="Line 145"/>
            <p:cNvSpPr>
              <a:spLocks noChangeShapeType="1"/>
            </p:cNvSpPr>
            <p:nvPr/>
          </p:nvSpPr>
          <p:spPr bwMode="auto">
            <a:xfrm>
              <a:off x="4826" y="3237"/>
              <a:ext cx="8" cy="9"/>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47" name="Freeform 146"/>
            <p:cNvSpPr>
              <a:spLocks/>
            </p:cNvSpPr>
            <p:nvPr/>
          </p:nvSpPr>
          <p:spPr bwMode="auto">
            <a:xfrm>
              <a:off x="4849" y="3237"/>
              <a:ext cx="15" cy="27"/>
            </a:xfrm>
            <a:custGeom>
              <a:avLst/>
              <a:gdLst>
                <a:gd name="T0" fmla="*/ 3 w 18"/>
                <a:gd name="T1" fmla="*/ 0 h 27"/>
                <a:gd name="T2" fmla="*/ 3 w 18"/>
                <a:gd name="T3" fmla="*/ 0 h 27"/>
                <a:gd name="T4" fmla="*/ 3 w 18"/>
                <a:gd name="T5" fmla="*/ 0 h 27"/>
                <a:gd name="T6" fmla="*/ 3 w 18"/>
                <a:gd name="T7" fmla="*/ 9 h 27"/>
                <a:gd name="T8" fmla="*/ 0 w 18"/>
                <a:gd name="T9" fmla="*/ 18 h 27"/>
                <a:gd name="T10" fmla="*/ 0 w 18"/>
                <a:gd name="T11" fmla="*/ 18 h 27"/>
                <a:gd name="T12" fmla="*/ 0 w 18"/>
                <a:gd name="T13" fmla="*/ 27 h 27"/>
                <a:gd name="T14" fmla="*/ 3 w 18"/>
                <a:gd name="T15" fmla="*/ 27 h 27"/>
                <a:gd name="T16" fmla="*/ 3 w 18"/>
                <a:gd name="T17" fmla="*/ 27 h 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
                <a:gd name="T28" fmla="*/ 0 h 27"/>
                <a:gd name="T29" fmla="*/ 18 w 18"/>
                <a:gd name="T30" fmla="*/ 27 h 2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 h="27">
                  <a:moveTo>
                    <a:pt x="18" y="0"/>
                  </a:moveTo>
                  <a:lnTo>
                    <a:pt x="18" y="0"/>
                  </a:lnTo>
                  <a:lnTo>
                    <a:pt x="9" y="0"/>
                  </a:lnTo>
                  <a:lnTo>
                    <a:pt x="9" y="9"/>
                  </a:lnTo>
                  <a:lnTo>
                    <a:pt x="0" y="18"/>
                  </a:lnTo>
                  <a:lnTo>
                    <a:pt x="0" y="27"/>
                  </a:lnTo>
                  <a:lnTo>
                    <a:pt x="9" y="27"/>
                  </a:lnTo>
                  <a:lnTo>
                    <a:pt x="18" y="27"/>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8" name="Freeform 147"/>
            <p:cNvSpPr>
              <a:spLocks/>
            </p:cNvSpPr>
            <p:nvPr/>
          </p:nvSpPr>
          <p:spPr bwMode="auto">
            <a:xfrm>
              <a:off x="4864" y="2855"/>
              <a:ext cx="51" cy="46"/>
            </a:xfrm>
            <a:custGeom>
              <a:avLst/>
              <a:gdLst>
                <a:gd name="T0" fmla="*/ 0 w 62"/>
                <a:gd name="T1" fmla="*/ 123 h 45"/>
                <a:gd name="T2" fmla="*/ 0 w 62"/>
                <a:gd name="T3" fmla="*/ 102 h 45"/>
                <a:gd name="T4" fmla="*/ 0 w 62"/>
                <a:gd name="T5" fmla="*/ 84 h 45"/>
                <a:gd name="T6" fmla="*/ 2 w 62"/>
                <a:gd name="T7" fmla="*/ 18 h 45"/>
                <a:gd name="T8" fmla="*/ 2 w 62"/>
                <a:gd name="T9" fmla="*/ 9 h 45"/>
                <a:gd name="T10" fmla="*/ 2 w 62"/>
                <a:gd name="T11" fmla="*/ 9 h 45"/>
                <a:gd name="T12" fmla="*/ 2 w 62"/>
                <a:gd name="T13" fmla="*/ 0 h 45"/>
                <a:gd name="T14" fmla="*/ 2 w 62"/>
                <a:gd name="T15" fmla="*/ 9 h 45"/>
                <a:gd name="T16" fmla="*/ 2 w 62"/>
                <a:gd name="T17" fmla="*/ 18 h 45"/>
                <a:gd name="T18" fmla="*/ 2 w 62"/>
                <a:gd name="T19" fmla="*/ 84 h 45"/>
                <a:gd name="T20" fmla="*/ 2 w 62"/>
                <a:gd name="T21" fmla="*/ 84 h 45"/>
                <a:gd name="T22" fmla="*/ 2 w 62"/>
                <a:gd name="T23" fmla="*/ 102 h 45"/>
                <a:gd name="T24" fmla="*/ 2 w 62"/>
                <a:gd name="T25" fmla="*/ 102 h 45"/>
                <a:gd name="T26" fmla="*/ 0 w 62"/>
                <a:gd name="T27" fmla="*/ 123 h 4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62"/>
                <a:gd name="T43" fmla="*/ 0 h 45"/>
                <a:gd name="T44" fmla="*/ 62 w 62"/>
                <a:gd name="T45" fmla="*/ 45 h 4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62" h="45">
                  <a:moveTo>
                    <a:pt x="0" y="45"/>
                  </a:moveTo>
                  <a:lnTo>
                    <a:pt x="0" y="36"/>
                  </a:lnTo>
                  <a:lnTo>
                    <a:pt x="0" y="27"/>
                  </a:lnTo>
                  <a:lnTo>
                    <a:pt x="17" y="18"/>
                  </a:lnTo>
                  <a:lnTo>
                    <a:pt x="35" y="9"/>
                  </a:lnTo>
                  <a:lnTo>
                    <a:pt x="53" y="9"/>
                  </a:lnTo>
                  <a:lnTo>
                    <a:pt x="62" y="0"/>
                  </a:lnTo>
                  <a:lnTo>
                    <a:pt x="62" y="9"/>
                  </a:lnTo>
                  <a:lnTo>
                    <a:pt x="62" y="18"/>
                  </a:lnTo>
                  <a:lnTo>
                    <a:pt x="53" y="27"/>
                  </a:lnTo>
                  <a:lnTo>
                    <a:pt x="44" y="27"/>
                  </a:lnTo>
                  <a:lnTo>
                    <a:pt x="26" y="36"/>
                  </a:lnTo>
                  <a:lnTo>
                    <a:pt x="9" y="36"/>
                  </a:lnTo>
                  <a:lnTo>
                    <a:pt x="0" y="45"/>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9" name="Freeform 148"/>
            <p:cNvSpPr>
              <a:spLocks/>
            </p:cNvSpPr>
            <p:nvPr/>
          </p:nvSpPr>
          <p:spPr bwMode="auto">
            <a:xfrm>
              <a:off x="4864" y="2855"/>
              <a:ext cx="51" cy="46"/>
            </a:xfrm>
            <a:custGeom>
              <a:avLst/>
              <a:gdLst>
                <a:gd name="T0" fmla="*/ 0 w 62"/>
                <a:gd name="T1" fmla="*/ 123 h 45"/>
                <a:gd name="T2" fmla="*/ 0 w 62"/>
                <a:gd name="T3" fmla="*/ 102 h 45"/>
                <a:gd name="T4" fmla="*/ 0 w 62"/>
                <a:gd name="T5" fmla="*/ 84 h 45"/>
                <a:gd name="T6" fmla="*/ 2 w 62"/>
                <a:gd name="T7" fmla="*/ 18 h 45"/>
                <a:gd name="T8" fmla="*/ 2 w 62"/>
                <a:gd name="T9" fmla="*/ 9 h 45"/>
                <a:gd name="T10" fmla="*/ 2 w 62"/>
                <a:gd name="T11" fmla="*/ 9 h 45"/>
                <a:gd name="T12" fmla="*/ 2 w 62"/>
                <a:gd name="T13" fmla="*/ 0 h 45"/>
                <a:gd name="T14" fmla="*/ 2 w 62"/>
                <a:gd name="T15" fmla="*/ 9 h 45"/>
                <a:gd name="T16" fmla="*/ 2 w 62"/>
                <a:gd name="T17" fmla="*/ 18 h 45"/>
                <a:gd name="T18" fmla="*/ 2 w 62"/>
                <a:gd name="T19" fmla="*/ 84 h 45"/>
                <a:gd name="T20" fmla="*/ 2 w 62"/>
                <a:gd name="T21" fmla="*/ 84 h 45"/>
                <a:gd name="T22" fmla="*/ 2 w 62"/>
                <a:gd name="T23" fmla="*/ 102 h 45"/>
                <a:gd name="T24" fmla="*/ 2 w 62"/>
                <a:gd name="T25" fmla="*/ 102 h 45"/>
                <a:gd name="T26" fmla="*/ 0 w 62"/>
                <a:gd name="T27" fmla="*/ 123 h 4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62"/>
                <a:gd name="T43" fmla="*/ 0 h 45"/>
                <a:gd name="T44" fmla="*/ 62 w 62"/>
                <a:gd name="T45" fmla="*/ 45 h 4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62" h="45">
                  <a:moveTo>
                    <a:pt x="0" y="45"/>
                  </a:moveTo>
                  <a:lnTo>
                    <a:pt x="0" y="36"/>
                  </a:lnTo>
                  <a:lnTo>
                    <a:pt x="0" y="27"/>
                  </a:lnTo>
                  <a:lnTo>
                    <a:pt x="17" y="18"/>
                  </a:lnTo>
                  <a:lnTo>
                    <a:pt x="35" y="9"/>
                  </a:lnTo>
                  <a:lnTo>
                    <a:pt x="53" y="9"/>
                  </a:lnTo>
                  <a:lnTo>
                    <a:pt x="62" y="0"/>
                  </a:lnTo>
                  <a:lnTo>
                    <a:pt x="62" y="9"/>
                  </a:lnTo>
                  <a:lnTo>
                    <a:pt x="62" y="18"/>
                  </a:lnTo>
                  <a:lnTo>
                    <a:pt x="53" y="27"/>
                  </a:lnTo>
                  <a:lnTo>
                    <a:pt x="44" y="27"/>
                  </a:lnTo>
                  <a:lnTo>
                    <a:pt x="26" y="36"/>
                  </a:lnTo>
                  <a:lnTo>
                    <a:pt x="9" y="36"/>
                  </a:lnTo>
                  <a:lnTo>
                    <a:pt x="0" y="45"/>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0" name="Freeform 149"/>
            <p:cNvSpPr>
              <a:spLocks/>
            </p:cNvSpPr>
            <p:nvPr/>
          </p:nvSpPr>
          <p:spPr bwMode="auto">
            <a:xfrm>
              <a:off x="4885" y="2937"/>
              <a:ext cx="60" cy="36"/>
            </a:xfrm>
            <a:custGeom>
              <a:avLst/>
              <a:gdLst>
                <a:gd name="T0" fmla="*/ 0 w 71"/>
                <a:gd name="T1" fmla="*/ 36 h 36"/>
                <a:gd name="T2" fmla="*/ 0 w 71"/>
                <a:gd name="T3" fmla="*/ 27 h 36"/>
                <a:gd name="T4" fmla="*/ 0 w 71"/>
                <a:gd name="T5" fmla="*/ 18 h 36"/>
                <a:gd name="T6" fmla="*/ 3 w 71"/>
                <a:gd name="T7" fmla="*/ 18 h 36"/>
                <a:gd name="T8" fmla="*/ 3 w 71"/>
                <a:gd name="T9" fmla="*/ 18 h 36"/>
                <a:gd name="T10" fmla="*/ 3 w 71"/>
                <a:gd name="T11" fmla="*/ 9 h 36"/>
                <a:gd name="T12" fmla="*/ 3 w 71"/>
                <a:gd name="T13" fmla="*/ 9 h 36"/>
                <a:gd name="T14" fmla="*/ 3 w 71"/>
                <a:gd name="T15" fmla="*/ 0 h 36"/>
                <a:gd name="T16" fmla="*/ 3 w 71"/>
                <a:gd name="T17" fmla="*/ 9 h 36"/>
                <a:gd name="T18" fmla="*/ 3 w 71"/>
                <a:gd name="T19" fmla="*/ 18 h 36"/>
                <a:gd name="T20" fmla="*/ 3 w 71"/>
                <a:gd name="T21" fmla="*/ 18 h 36"/>
                <a:gd name="T22" fmla="*/ 3 w 71"/>
                <a:gd name="T23" fmla="*/ 27 h 36"/>
                <a:gd name="T24" fmla="*/ 3 w 71"/>
                <a:gd name="T25" fmla="*/ 27 h 36"/>
                <a:gd name="T26" fmla="*/ 3 w 71"/>
                <a:gd name="T27" fmla="*/ 27 h 36"/>
                <a:gd name="T28" fmla="*/ 3 w 71"/>
                <a:gd name="T29" fmla="*/ 27 h 36"/>
                <a:gd name="T30" fmla="*/ 0 w 71"/>
                <a:gd name="T31" fmla="*/ 36 h 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1"/>
                <a:gd name="T49" fmla="*/ 0 h 36"/>
                <a:gd name="T50" fmla="*/ 71 w 71"/>
                <a:gd name="T51" fmla="*/ 36 h 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1" h="36">
                  <a:moveTo>
                    <a:pt x="0" y="36"/>
                  </a:moveTo>
                  <a:lnTo>
                    <a:pt x="0" y="27"/>
                  </a:lnTo>
                  <a:lnTo>
                    <a:pt x="0" y="18"/>
                  </a:lnTo>
                  <a:lnTo>
                    <a:pt x="9" y="18"/>
                  </a:lnTo>
                  <a:lnTo>
                    <a:pt x="27" y="18"/>
                  </a:lnTo>
                  <a:lnTo>
                    <a:pt x="45" y="9"/>
                  </a:lnTo>
                  <a:lnTo>
                    <a:pt x="54" y="9"/>
                  </a:lnTo>
                  <a:lnTo>
                    <a:pt x="71" y="0"/>
                  </a:lnTo>
                  <a:lnTo>
                    <a:pt x="71" y="9"/>
                  </a:lnTo>
                  <a:lnTo>
                    <a:pt x="71" y="18"/>
                  </a:lnTo>
                  <a:lnTo>
                    <a:pt x="63" y="27"/>
                  </a:lnTo>
                  <a:lnTo>
                    <a:pt x="36" y="27"/>
                  </a:lnTo>
                  <a:lnTo>
                    <a:pt x="18" y="27"/>
                  </a:lnTo>
                  <a:lnTo>
                    <a:pt x="9" y="27"/>
                  </a:lnTo>
                  <a:lnTo>
                    <a:pt x="0" y="36"/>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1" name="Freeform 150"/>
            <p:cNvSpPr>
              <a:spLocks/>
            </p:cNvSpPr>
            <p:nvPr/>
          </p:nvSpPr>
          <p:spPr bwMode="auto">
            <a:xfrm>
              <a:off x="4885" y="2937"/>
              <a:ext cx="60" cy="36"/>
            </a:xfrm>
            <a:custGeom>
              <a:avLst/>
              <a:gdLst>
                <a:gd name="T0" fmla="*/ 0 w 71"/>
                <a:gd name="T1" fmla="*/ 36 h 36"/>
                <a:gd name="T2" fmla="*/ 0 w 71"/>
                <a:gd name="T3" fmla="*/ 27 h 36"/>
                <a:gd name="T4" fmla="*/ 0 w 71"/>
                <a:gd name="T5" fmla="*/ 18 h 36"/>
                <a:gd name="T6" fmla="*/ 3 w 71"/>
                <a:gd name="T7" fmla="*/ 18 h 36"/>
                <a:gd name="T8" fmla="*/ 3 w 71"/>
                <a:gd name="T9" fmla="*/ 18 h 36"/>
                <a:gd name="T10" fmla="*/ 3 w 71"/>
                <a:gd name="T11" fmla="*/ 9 h 36"/>
                <a:gd name="T12" fmla="*/ 3 w 71"/>
                <a:gd name="T13" fmla="*/ 9 h 36"/>
                <a:gd name="T14" fmla="*/ 3 w 71"/>
                <a:gd name="T15" fmla="*/ 0 h 36"/>
                <a:gd name="T16" fmla="*/ 3 w 71"/>
                <a:gd name="T17" fmla="*/ 9 h 36"/>
                <a:gd name="T18" fmla="*/ 3 w 71"/>
                <a:gd name="T19" fmla="*/ 18 h 36"/>
                <a:gd name="T20" fmla="*/ 3 w 71"/>
                <a:gd name="T21" fmla="*/ 18 h 36"/>
                <a:gd name="T22" fmla="*/ 3 w 71"/>
                <a:gd name="T23" fmla="*/ 27 h 36"/>
                <a:gd name="T24" fmla="*/ 3 w 71"/>
                <a:gd name="T25" fmla="*/ 27 h 36"/>
                <a:gd name="T26" fmla="*/ 3 w 71"/>
                <a:gd name="T27" fmla="*/ 27 h 36"/>
                <a:gd name="T28" fmla="*/ 3 w 71"/>
                <a:gd name="T29" fmla="*/ 27 h 36"/>
                <a:gd name="T30" fmla="*/ 0 w 71"/>
                <a:gd name="T31" fmla="*/ 36 h 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1"/>
                <a:gd name="T49" fmla="*/ 0 h 36"/>
                <a:gd name="T50" fmla="*/ 71 w 71"/>
                <a:gd name="T51" fmla="*/ 36 h 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1" h="36">
                  <a:moveTo>
                    <a:pt x="0" y="36"/>
                  </a:moveTo>
                  <a:lnTo>
                    <a:pt x="0" y="27"/>
                  </a:lnTo>
                  <a:lnTo>
                    <a:pt x="0" y="18"/>
                  </a:lnTo>
                  <a:lnTo>
                    <a:pt x="9" y="18"/>
                  </a:lnTo>
                  <a:lnTo>
                    <a:pt x="27" y="18"/>
                  </a:lnTo>
                  <a:lnTo>
                    <a:pt x="45" y="9"/>
                  </a:lnTo>
                  <a:lnTo>
                    <a:pt x="54" y="9"/>
                  </a:lnTo>
                  <a:lnTo>
                    <a:pt x="71" y="0"/>
                  </a:lnTo>
                  <a:lnTo>
                    <a:pt x="71" y="9"/>
                  </a:lnTo>
                  <a:lnTo>
                    <a:pt x="71" y="18"/>
                  </a:lnTo>
                  <a:lnTo>
                    <a:pt x="63" y="27"/>
                  </a:lnTo>
                  <a:lnTo>
                    <a:pt x="36" y="27"/>
                  </a:lnTo>
                  <a:lnTo>
                    <a:pt x="18" y="27"/>
                  </a:lnTo>
                  <a:lnTo>
                    <a:pt x="9" y="27"/>
                  </a:lnTo>
                  <a:lnTo>
                    <a:pt x="0" y="36"/>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2" name="Freeform 151"/>
            <p:cNvSpPr>
              <a:spLocks/>
            </p:cNvSpPr>
            <p:nvPr/>
          </p:nvSpPr>
          <p:spPr bwMode="auto">
            <a:xfrm>
              <a:off x="4900" y="3018"/>
              <a:ext cx="67" cy="28"/>
            </a:xfrm>
            <a:custGeom>
              <a:avLst/>
              <a:gdLst>
                <a:gd name="T0" fmla="*/ 3 w 80"/>
                <a:gd name="T1" fmla="*/ 149 h 27"/>
                <a:gd name="T2" fmla="*/ 0 w 80"/>
                <a:gd name="T3" fmla="*/ 149 h 27"/>
                <a:gd name="T4" fmla="*/ 0 w 80"/>
                <a:gd name="T5" fmla="*/ 108 h 27"/>
                <a:gd name="T6" fmla="*/ 3 w 80"/>
                <a:gd name="T7" fmla="*/ 9 h 27"/>
                <a:gd name="T8" fmla="*/ 3 w 80"/>
                <a:gd name="T9" fmla="*/ 9 h 27"/>
                <a:gd name="T10" fmla="*/ 3 w 80"/>
                <a:gd name="T11" fmla="*/ 9 h 27"/>
                <a:gd name="T12" fmla="*/ 3 w 80"/>
                <a:gd name="T13" fmla="*/ 0 h 27"/>
                <a:gd name="T14" fmla="*/ 3 w 80"/>
                <a:gd name="T15" fmla="*/ 9 h 27"/>
                <a:gd name="T16" fmla="*/ 3 w 80"/>
                <a:gd name="T17" fmla="*/ 108 h 27"/>
                <a:gd name="T18" fmla="*/ 3 w 80"/>
                <a:gd name="T19" fmla="*/ 149 h 27"/>
                <a:gd name="T20" fmla="*/ 3 w 80"/>
                <a:gd name="T21" fmla="*/ 149 h 27"/>
                <a:gd name="T22" fmla="*/ 3 w 80"/>
                <a:gd name="T23" fmla="*/ 149 h 27"/>
                <a:gd name="T24" fmla="*/ 3 w 80"/>
                <a:gd name="T25" fmla="*/ 149 h 27"/>
                <a:gd name="T26" fmla="*/ 3 w 80"/>
                <a:gd name="T27" fmla="*/ 149 h 27"/>
                <a:gd name="T28" fmla="*/ 3 w 80"/>
                <a:gd name="T29" fmla="*/ 149 h 27"/>
                <a:gd name="T30" fmla="*/ 3 w 80"/>
                <a:gd name="T31" fmla="*/ 149 h 2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80"/>
                <a:gd name="T49" fmla="*/ 0 h 27"/>
                <a:gd name="T50" fmla="*/ 80 w 80"/>
                <a:gd name="T51" fmla="*/ 27 h 27"/>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80" h="27">
                  <a:moveTo>
                    <a:pt x="9" y="27"/>
                  </a:moveTo>
                  <a:lnTo>
                    <a:pt x="0" y="27"/>
                  </a:lnTo>
                  <a:lnTo>
                    <a:pt x="0" y="18"/>
                  </a:lnTo>
                  <a:lnTo>
                    <a:pt x="27" y="9"/>
                  </a:lnTo>
                  <a:lnTo>
                    <a:pt x="45" y="9"/>
                  </a:lnTo>
                  <a:lnTo>
                    <a:pt x="62" y="9"/>
                  </a:lnTo>
                  <a:lnTo>
                    <a:pt x="71" y="0"/>
                  </a:lnTo>
                  <a:lnTo>
                    <a:pt x="80" y="9"/>
                  </a:lnTo>
                  <a:lnTo>
                    <a:pt x="80" y="18"/>
                  </a:lnTo>
                  <a:lnTo>
                    <a:pt x="80" y="27"/>
                  </a:lnTo>
                  <a:lnTo>
                    <a:pt x="71" y="27"/>
                  </a:lnTo>
                  <a:lnTo>
                    <a:pt x="45" y="27"/>
                  </a:lnTo>
                  <a:lnTo>
                    <a:pt x="27" y="27"/>
                  </a:lnTo>
                  <a:lnTo>
                    <a:pt x="9" y="27"/>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3" name="Freeform 152"/>
            <p:cNvSpPr>
              <a:spLocks/>
            </p:cNvSpPr>
            <p:nvPr/>
          </p:nvSpPr>
          <p:spPr bwMode="auto">
            <a:xfrm>
              <a:off x="4900" y="3018"/>
              <a:ext cx="67" cy="28"/>
            </a:xfrm>
            <a:custGeom>
              <a:avLst/>
              <a:gdLst>
                <a:gd name="T0" fmla="*/ 3 w 80"/>
                <a:gd name="T1" fmla="*/ 149 h 27"/>
                <a:gd name="T2" fmla="*/ 0 w 80"/>
                <a:gd name="T3" fmla="*/ 149 h 27"/>
                <a:gd name="T4" fmla="*/ 0 w 80"/>
                <a:gd name="T5" fmla="*/ 108 h 27"/>
                <a:gd name="T6" fmla="*/ 3 w 80"/>
                <a:gd name="T7" fmla="*/ 9 h 27"/>
                <a:gd name="T8" fmla="*/ 3 w 80"/>
                <a:gd name="T9" fmla="*/ 9 h 27"/>
                <a:gd name="T10" fmla="*/ 3 w 80"/>
                <a:gd name="T11" fmla="*/ 9 h 27"/>
                <a:gd name="T12" fmla="*/ 3 w 80"/>
                <a:gd name="T13" fmla="*/ 0 h 27"/>
                <a:gd name="T14" fmla="*/ 3 w 80"/>
                <a:gd name="T15" fmla="*/ 9 h 27"/>
                <a:gd name="T16" fmla="*/ 3 w 80"/>
                <a:gd name="T17" fmla="*/ 108 h 27"/>
                <a:gd name="T18" fmla="*/ 3 w 80"/>
                <a:gd name="T19" fmla="*/ 149 h 27"/>
                <a:gd name="T20" fmla="*/ 3 w 80"/>
                <a:gd name="T21" fmla="*/ 149 h 27"/>
                <a:gd name="T22" fmla="*/ 3 w 80"/>
                <a:gd name="T23" fmla="*/ 149 h 27"/>
                <a:gd name="T24" fmla="*/ 3 w 80"/>
                <a:gd name="T25" fmla="*/ 149 h 27"/>
                <a:gd name="T26" fmla="*/ 3 w 80"/>
                <a:gd name="T27" fmla="*/ 149 h 27"/>
                <a:gd name="T28" fmla="*/ 3 w 80"/>
                <a:gd name="T29" fmla="*/ 149 h 27"/>
                <a:gd name="T30" fmla="*/ 3 w 80"/>
                <a:gd name="T31" fmla="*/ 149 h 2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80"/>
                <a:gd name="T49" fmla="*/ 0 h 27"/>
                <a:gd name="T50" fmla="*/ 80 w 80"/>
                <a:gd name="T51" fmla="*/ 27 h 27"/>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80" h="27">
                  <a:moveTo>
                    <a:pt x="9" y="27"/>
                  </a:moveTo>
                  <a:lnTo>
                    <a:pt x="0" y="27"/>
                  </a:lnTo>
                  <a:lnTo>
                    <a:pt x="0" y="18"/>
                  </a:lnTo>
                  <a:lnTo>
                    <a:pt x="27" y="9"/>
                  </a:lnTo>
                  <a:lnTo>
                    <a:pt x="45" y="9"/>
                  </a:lnTo>
                  <a:lnTo>
                    <a:pt x="62" y="9"/>
                  </a:lnTo>
                  <a:lnTo>
                    <a:pt x="71" y="0"/>
                  </a:lnTo>
                  <a:lnTo>
                    <a:pt x="80" y="9"/>
                  </a:lnTo>
                  <a:lnTo>
                    <a:pt x="80" y="18"/>
                  </a:lnTo>
                  <a:lnTo>
                    <a:pt x="80" y="27"/>
                  </a:lnTo>
                  <a:lnTo>
                    <a:pt x="71" y="27"/>
                  </a:lnTo>
                  <a:lnTo>
                    <a:pt x="45" y="27"/>
                  </a:lnTo>
                  <a:lnTo>
                    <a:pt x="27" y="27"/>
                  </a:lnTo>
                  <a:lnTo>
                    <a:pt x="9" y="27"/>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4" name="Freeform 153"/>
            <p:cNvSpPr>
              <a:spLocks/>
            </p:cNvSpPr>
            <p:nvPr/>
          </p:nvSpPr>
          <p:spPr bwMode="auto">
            <a:xfrm>
              <a:off x="4900" y="3128"/>
              <a:ext cx="67" cy="18"/>
            </a:xfrm>
            <a:custGeom>
              <a:avLst/>
              <a:gdLst>
                <a:gd name="T0" fmla="*/ 0 w 80"/>
                <a:gd name="T1" fmla="*/ 8 h 17"/>
                <a:gd name="T2" fmla="*/ 0 w 80"/>
                <a:gd name="T3" fmla="*/ 8 h 17"/>
                <a:gd name="T4" fmla="*/ 0 w 80"/>
                <a:gd name="T5" fmla="*/ 0 h 17"/>
                <a:gd name="T6" fmla="*/ 3 w 80"/>
                <a:gd name="T7" fmla="*/ 0 h 17"/>
                <a:gd name="T8" fmla="*/ 3 w 80"/>
                <a:gd name="T9" fmla="*/ 0 h 17"/>
                <a:gd name="T10" fmla="*/ 3 w 80"/>
                <a:gd name="T11" fmla="*/ 0 h 17"/>
                <a:gd name="T12" fmla="*/ 3 w 80"/>
                <a:gd name="T13" fmla="*/ 0 h 17"/>
                <a:gd name="T14" fmla="*/ 3 w 80"/>
                <a:gd name="T15" fmla="*/ 8 h 17"/>
                <a:gd name="T16" fmla="*/ 3 w 80"/>
                <a:gd name="T17" fmla="*/ 8 h 17"/>
                <a:gd name="T18" fmla="*/ 3 w 80"/>
                <a:gd name="T19" fmla="*/ 259 h 17"/>
                <a:gd name="T20" fmla="*/ 3 w 80"/>
                <a:gd name="T21" fmla="*/ 259 h 17"/>
                <a:gd name="T22" fmla="*/ 3 w 80"/>
                <a:gd name="T23" fmla="*/ 259 h 17"/>
                <a:gd name="T24" fmla="*/ 3 w 80"/>
                <a:gd name="T25" fmla="*/ 259 h 17"/>
                <a:gd name="T26" fmla="*/ 3 w 80"/>
                <a:gd name="T27" fmla="*/ 8 h 17"/>
                <a:gd name="T28" fmla="*/ 3 w 80"/>
                <a:gd name="T29" fmla="*/ 8 h 17"/>
                <a:gd name="T30" fmla="*/ 0 w 80"/>
                <a:gd name="T31" fmla="*/ 8 h 1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80"/>
                <a:gd name="T49" fmla="*/ 0 h 17"/>
                <a:gd name="T50" fmla="*/ 80 w 80"/>
                <a:gd name="T51" fmla="*/ 17 h 17"/>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80" h="17">
                  <a:moveTo>
                    <a:pt x="0" y="8"/>
                  </a:moveTo>
                  <a:lnTo>
                    <a:pt x="0" y="8"/>
                  </a:lnTo>
                  <a:lnTo>
                    <a:pt x="0" y="0"/>
                  </a:lnTo>
                  <a:lnTo>
                    <a:pt x="18" y="0"/>
                  </a:lnTo>
                  <a:lnTo>
                    <a:pt x="45" y="0"/>
                  </a:lnTo>
                  <a:lnTo>
                    <a:pt x="62" y="0"/>
                  </a:lnTo>
                  <a:lnTo>
                    <a:pt x="80" y="0"/>
                  </a:lnTo>
                  <a:lnTo>
                    <a:pt x="80" y="8"/>
                  </a:lnTo>
                  <a:lnTo>
                    <a:pt x="80" y="17"/>
                  </a:lnTo>
                  <a:lnTo>
                    <a:pt x="71" y="17"/>
                  </a:lnTo>
                  <a:lnTo>
                    <a:pt x="53" y="17"/>
                  </a:lnTo>
                  <a:lnTo>
                    <a:pt x="36" y="17"/>
                  </a:lnTo>
                  <a:lnTo>
                    <a:pt x="27" y="8"/>
                  </a:lnTo>
                  <a:lnTo>
                    <a:pt x="9" y="8"/>
                  </a:lnTo>
                  <a:lnTo>
                    <a:pt x="0" y="8"/>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5" name="Freeform 154"/>
            <p:cNvSpPr>
              <a:spLocks/>
            </p:cNvSpPr>
            <p:nvPr/>
          </p:nvSpPr>
          <p:spPr bwMode="auto">
            <a:xfrm>
              <a:off x="4900" y="3128"/>
              <a:ext cx="67" cy="18"/>
            </a:xfrm>
            <a:custGeom>
              <a:avLst/>
              <a:gdLst>
                <a:gd name="T0" fmla="*/ 0 w 80"/>
                <a:gd name="T1" fmla="*/ 8 h 17"/>
                <a:gd name="T2" fmla="*/ 0 w 80"/>
                <a:gd name="T3" fmla="*/ 8 h 17"/>
                <a:gd name="T4" fmla="*/ 0 w 80"/>
                <a:gd name="T5" fmla="*/ 0 h 17"/>
                <a:gd name="T6" fmla="*/ 3 w 80"/>
                <a:gd name="T7" fmla="*/ 0 h 17"/>
                <a:gd name="T8" fmla="*/ 3 w 80"/>
                <a:gd name="T9" fmla="*/ 0 h 17"/>
                <a:gd name="T10" fmla="*/ 3 w 80"/>
                <a:gd name="T11" fmla="*/ 0 h 17"/>
                <a:gd name="T12" fmla="*/ 3 w 80"/>
                <a:gd name="T13" fmla="*/ 0 h 17"/>
                <a:gd name="T14" fmla="*/ 3 w 80"/>
                <a:gd name="T15" fmla="*/ 8 h 17"/>
                <a:gd name="T16" fmla="*/ 3 w 80"/>
                <a:gd name="T17" fmla="*/ 8 h 17"/>
                <a:gd name="T18" fmla="*/ 3 w 80"/>
                <a:gd name="T19" fmla="*/ 259 h 17"/>
                <a:gd name="T20" fmla="*/ 3 w 80"/>
                <a:gd name="T21" fmla="*/ 259 h 17"/>
                <a:gd name="T22" fmla="*/ 3 w 80"/>
                <a:gd name="T23" fmla="*/ 259 h 17"/>
                <a:gd name="T24" fmla="*/ 3 w 80"/>
                <a:gd name="T25" fmla="*/ 259 h 17"/>
                <a:gd name="T26" fmla="*/ 3 w 80"/>
                <a:gd name="T27" fmla="*/ 8 h 17"/>
                <a:gd name="T28" fmla="*/ 3 w 80"/>
                <a:gd name="T29" fmla="*/ 8 h 17"/>
                <a:gd name="T30" fmla="*/ 0 w 80"/>
                <a:gd name="T31" fmla="*/ 8 h 1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80"/>
                <a:gd name="T49" fmla="*/ 0 h 17"/>
                <a:gd name="T50" fmla="*/ 80 w 80"/>
                <a:gd name="T51" fmla="*/ 17 h 17"/>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80" h="17">
                  <a:moveTo>
                    <a:pt x="0" y="8"/>
                  </a:moveTo>
                  <a:lnTo>
                    <a:pt x="0" y="8"/>
                  </a:lnTo>
                  <a:lnTo>
                    <a:pt x="0" y="0"/>
                  </a:lnTo>
                  <a:lnTo>
                    <a:pt x="18" y="0"/>
                  </a:lnTo>
                  <a:lnTo>
                    <a:pt x="45" y="0"/>
                  </a:lnTo>
                  <a:lnTo>
                    <a:pt x="62" y="0"/>
                  </a:lnTo>
                  <a:lnTo>
                    <a:pt x="80" y="0"/>
                  </a:lnTo>
                  <a:lnTo>
                    <a:pt x="80" y="8"/>
                  </a:lnTo>
                  <a:lnTo>
                    <a:pt x="80" y="17"/>
                  </a:lnTo>
                  <a:lnTo>
                    <a:pt x="71" y="17"/>
                  </a:lnTo>
                  <a:lnTo>
                    <a:pt x="53" y="17"/>
                  </a:lnTo>
                  <a:lnTo>
                    <a:pt x="36" y="17"/>
                  </a:lnTo>
                  <a:lnTo>
                    <a:pt x="27" y="8"/>
                  </a:lnTo>
                  <a:lnTo>
                    <a:pt x="9" y="8"/>
                  </a:lnTo>
                  <a:lnTo>
                    <a:pt x="0" y="8"/>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6" name="Freeform 155"/>
            <p:cNvSpPr>
              <a:spLocks/>
            </p:cNvSpPr>
            <p:nvPr/>
          </p:nvSpPr>
          <p:spPr bwMode="auto">
            <a:xfrm>
              <a:off x="4893" y="3210"/>
              <a:ext cx="67" cy="45"/>
            </a:xfrm>
            <a:custGeom>
              <a:avLst/>
              <a:gdLst>
                <a:gd name="T0" fmla="*/ 0 w 80"/>
                <a:gd name="T1" fmla="*/ 8 h 44"/>
                <a:gd name="T2" fmla="*/ 0 w 80"/>
                <a:gd name="T3" fmla="*/ 8 h 44"/>
                <a:gd name="T4" fmla="*/ 0 w 80"/>
                <a:gd name="T5" fmla="*/ 0 h 44"/>
                <a:gd name="T6" fmla="*/ 3 w 80"/>
                <a:gd name="T7" fmla="*/ 8 h 44"/>
                <a:gd name="T8" fmla="*/ 3 w 80"/>
                <a:gd name="T9" fmla="*/ 8 h 44"/>
                <a:gd name="T10" fmla="*/ 3 w 80"/>
                <a:gd name="T11" fmla="*/ 17 h 44"/>
                <a:gd name="T12" fmla="*/ 3 w 80"/>
                <a:gd name="T13" fmla="*/ 17 h 44"/>
                <a:gd name="T14" fmla="*/ 3 w 80"/>
                <a:gd name="T15" fmla="*/ 84 h 44"/>
                <a:gd name="T16" fmla="*/ 3 w 80"/>
                <a:gd name="T17" fmla="*/ 102 h 44"/>
                <a:gd name="T18" fmla="*/ 3 w 80"/>
                <a:gd name="T19" fmla="*/ 102 h 44"/>
                <a:gd name="T20" fmla="*/ 3 w 80"/>
                <a:gd name="T21" fmla="*/ 125 h 44"/>
                <a:gd name="T22" fmla="*/ 3 w 80"/>
                <a:gd name="T23" fmla="*/ 102 h 44"/>
                <a:gd name="T24" fmla="*/ 3 w 80"/>
                <a:gd name="T25" fmla="*/ 84 h 44"/>
                <a:gd name="T26" fmla="*/ 3 w 80"/>
                <a:gd name="T27" fmla="*/ 17 h 44"/>
                <a:gd name="T28" fmla="*/ 0 w 80"/>
                <a:gd name="T29" fmla="*/ 8 h 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80"/>
                <a:gd name="T46" fmla="*/ 0 h 44"/>
                <a:gd name="T47" fmla="*/ 80 w 80"/>
                <a:gd name="T48" fmla="*/ 44 h 4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80" h="44">
                  <a:moveTo>
                    <a:pt x="0" y="8"/>
                  </a:moveTo>
                  <a:lnTo>
                    <a:pt x="0" y="8"/>
                  </a:lnTo>
                  <a:lnTo>
                    <a:pt x="0" y="0"/>
                  </a:lnTo>
                  <a:lnTo>
                    <a:pt x="18" y="8"/>
                  </a:lnTo>
                  <a:lnTo>
                    <a:pt x="36" y="8"/>
                  </a:lnTo>
                  <a:lnTo>
                    <a:pt x="62" y="17"/>
                  </a:lnTo>
                  <a:lnTo>
                    <a:pt x="80" y="17"/>
                  </a:lnTo>
                  <a:lnTo>
                    <a:pt x="80" y="26"/>
                  </a:lnTo>
                  <a:lnTo>
                    <a:pt x="80" y="35"/>
                  </a:lnTo>
                  <a:lnTo>
                    <a:pt x="71" y="35"/>
                  </a:lnTo>
                  <a:lnTo>
                    <a:pt x="62" y="44"/>
                  </a:lnTo>
                  <a:lnTo>
                    <a:pt x="54" y="35"/>
                  </a:lnTo>
                  <a:lnTo>
                    <a:pt x="36" y="26"/>
                  </a:lnTo>
                  <a:lnTo>
                    <a:pt x="18" y="17"/>
                  </a:lnTo>
                  <a:lnTo>
                    <a:pt x="0" y="8"/>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7" name="Freeform 156"/>
            <p:cNvSpPr>
              <a:spLocks/>
            </p:cNvSpPr>
            <p:nvPr/>
          </p:nvSpPr>
          <p:spPr bwMode="auto">
            <a:xfrm>
              <a:off x="4893" y="3210"/>
              <a:ext cx="67" cy="45"/>
            </a:xfrm>
            <a:custGeom>
              <a:avLst/>
              <a:gdLst>
                <a:gd name="T0" fmla="*/ 0 w 80"/>
                <a:gd name="T1" fmla="*/ 8 h 44"/>
                <a:gd name="T2" fmla="*/ 0 w 80"/>
                <a:gd name="T3" fmla="*/ 8 h 44"/>
                <a:gd name="T4" fmla="*/ 0 w 80"/>
                <a:gd name="T5" fmla="*/ 0 h 44"/>
                <a:gd name="T6" fmla="*/ 3 w 80"/>
                <a:gd name="T7" fmla="*/ 8 h 44"/>
                <a:gd name="T8" fmla="*/ 3 w 80"/>
                <a:gd name="T9" fmla="*/ 8 h 44"/>
                <a:gd name="T10" fmla="*/ 3 w 80"/>
                <a:gd name="T11" fmla="*/ 17 h 44"/>
                <a:gd name="T12" fmla="*/ 3 w 80"/>
                <a:gd name="T13" fmla="*/ 17 h 44"/>
                <a:gd name="T14" fmla="*/ 3 w 80"/>
                <a:gd name="T15" fmla="*/ 84 h 44"/>
                <a:gd name="T16" fmla="*/ 3 w 80"/>
                <a:gd name="T17" fmla="*/ 102 h 44"/>
                <a:gd name="T18" fmla="*/ 3 w 80"/>
                <a:gd name="T19" fmla="*/ 102 h 44"/>
                <a:gd name="T20" fmla="*/ 3 w 80"/>
                <a:gd name="T21" fmla="*/ 125 h 44"/>
                <a:gd name="T22" fmla="*/ 3 w 80"/>
                <a:gd name="T23" fmla="*/ 102 h 44"/>
                <a:gd name="T24" fmla="*/ 3 w 80"/>
                <a:gd name="T25" fmla="*/ 84 h 44"/>
                <a:gd name="T26" fmla="*/ 3 w 80"/>
                <a:gd name="T27" fmla="*/ 17 h 44"/>
                <a:gd name="T28" fmla="*/ 0 w 80"/>
                <a:gd name="T29" fmla="*/ 8 h 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80"/>
                <a:gd name="T46" fmla="*/ 0 h 44"/>
                <a:gd name="T47" fmla="*/ 80 w 80"/>
                <a:gd name="T48" fmla="*/ 44 h 4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80" h="44">
                  <a:moveTo>
                    <a:pt x="0" y="8"/>
                  </a:moveTo>
                  <a:lnTo>
                    <a:pt x="0" y="8"/>
                  </a:lnTo>
                  <a:lnTo>
                    <a:pt x="0" y="0"/>
                  </a:lnTo>
                  <a:lnTo>
                    <a:pt x="18" y="8"/>
                  </a:lnTo>
                  <a:lnTo>
                    <a:pt x="36" y="8"/>
                  </a:lnTo>
                  <a:lnTo>
                    <a:pt x="62" y="17"/>
                  </a:lnTo>
                  <a:lnTo>
                    <a:pt x="80" y="17"/>
                  </a:lnTo>
                  <a:lnTo>
                    <a:pt x="80" y="26"/>
                  </a:lnTo>
                  <a:lnTo>
                    <a:pt x="80" y="35"/>
                  </a:lnTo>
                  <a:lnTo>
                    <a:pt x="71" y="35"/>
                  </a:lnTo>
                  <a:lnTo>
                    <a:pt x="62" y="44"/>
                  </a:lnTo>
                  <a:lnTo>
                    <a:pt x="54" y="35"/>
                  </a:lnTo>
                  <a:lnTo>
                    <a:pt x="36" y="26"/>
                  </a:lnTo>
                  <a:lnTo>
                    <a:pt x="18" y="17"/>
                  </a:lnTo>
                  <a:lnTo>
                    <a:pt x="0" y="8"/>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8" name="Freeform 157"/>
            <p:cNvSpPr>
              <a:spLocks/>
            </p:cNvSpPr>
            <p:nvPr/>
          </p:nvSpPr>
          <p:spPr bwMode="auto">
            <a:xfrm>
              <a:off x="4700" y="3291"/>
              <a:ext cx="208" cy="337"/>
            </a:xfrm>
            <a:custGeom>
              <a:avLst/>
              <a:gdLst>
                <a:gd name="T0" fmla="*/ 3 w 249"/>
                <a:gd name="T1" fmla="*/ 0 h 329"/>
                <a:gd name="T2" fmla="*/ 3 w 249"/>
                <a:gd name="T3" fmla="*/ 0 h 329"/>
                <a:gd name="T4" fmla="*/ 3 w 249"/>
                <a:gd name="T5" fmla="*/ 9 h 329"/>
                <a:gd name="T6" fmla="*/ 3 w 249"/>
                <a:gd name="T7" fmla="*/ 90 h 329"/>
                <a:gd name="T8" fmla="*/ 3 w 249"/>
                <a:gd name="T9" fmla="*/ 137 h 329"/>
                <a:gd name="T10" fmla="*/ 3 w 249"/>
                <a:gd name="T11" fmla="*/ 209 h 329"/>
                <a:gd name="T12" fmla="*/ 3 w 249"/>
                <a:gd name="T13" fmla="*/ 229 h 329"/>
                <a:gd name="T14" fmla="*/ 3 w 249"/>
                <a:gd name="T15" fmla="*/ 229 h 329"/>
                <a:gd name="T16" fmla="*/ 3 w 249"/>
                <a:gd name="T17" fmla="*/ 255 h 329"/>
                <a:gd name="T18" fmla="*/ 3 w 249"/>
                <a:gd name="T19" fmla="*/ 315 h 329"/>
                <a:gd name="T20" fmla="*/ 3 w 249"/>
                <a:gd name="T21" fmla="*/ 373 h 329"/>
                <a:gd name="T22" fmla="*/ 3 w 249"/>
                <a:gd name="T23" fmla="*/ 401 h 329"/>
                <a:gd name="T24" fmla="*/ 3 w 249"/>
                <a:gd name="T25" fmla="*/ 431 h 329"/>
                <a:gd name="T26" fmla="*/ 3 w 249"/>
                <a:gd name="T27" fmla="*/ 431 h 329"/>
                <a:gd name="T28" fmla="*/ 3 w 249"/>
                <a:gd name="T29" fmla="*/ 460 h 329"/>
                <a:gd name="T30" fmla="*/ 3 w 249"/>
                <a:gd name="T31" fmla="*/ 517 h 329"/>
                <a:gd name="T32" fmla="*/ 3 w 249"/>
                <a:gd name="T33" fmla="*/ 575 h 329"/>
                <a:gd name="T34" fmla="*/ 3 w 249"/>
                <a:gd name="T35" fmla="*/ 661 h 329"/>
                <a:gd name="T36" fmla="*/ 3 w 249"/>
                <a:gd name="T37" fmla="*/ 780 h 329"/>
                <a:gd name="T38" fmla="*/ 3 w 249"/>
                <a:gd name="T39" fmla="*/ 838 h 329"/>
                <a:gd name="T40" fmla="*/ 3 w 249"/>
                <a:gd name="T41" fmla="*/ 866 h 329"/>
                <a:gd name="T42" fmla="*/ 3 w 249"/>
                <a:gd name="T43" fmla="*/ 946 h 329"/>
                <a:gd name="T44" fmla="*/ 3 w 249"/>
                <a:gd name="T45" fmla="*/ 946 h 329"/>
                <a:gd name="T46" fmla="*/ 3 w 249"/>
                <a:gd name="T47" fmla="*/ 1010 h 329"/>
                <a:gd name="T48" fmla="*/ 3 w 249"/>
                <a:gd name="T49" fmla="*/ 1040 h 329"/>
                <a:gd name="T50" fmla="*/ 3 w 249"/>
                <a:gd name="T51" fmla="*/ 1066 h 329"/>
                <a:gd name="T52" fmla="*/ 3 w 249"/>
                <a:gd name="T53" fmla="*/ 1066 h 329"/>
                <a:gd name="T54" fmla="*/ 3 w 249"/>
                <a:gd name="T55" fmla="*/ 1040 h 329"/>
                <a:gd name="T56" fmla="*/ 3 w 249"/>
                <a:gd name="T57" fmla="*/ 1010 h 329"/>
                <a:gd name="T58" fmla="*/ 3 w 249"/>
                <a:gd name="T59" fmla="*/ 980 h 329"/>
                <a:gd name="T60" fmla="*/ 3 w 249"/>
                <a:gd name="T61" fmla="*/ 946 h 329"/>
                <a:gd name="T62" fmla="*/ 3 w 249"/>
                <a:gd name="T63" fmla="*/ 922 h 329"/>
                <a:gd name="T64" fmla="*/ 3 w 249"/>
                <a:gd name="T65" fmla="*/ 838 h 329"/>
                <a:gd name="T66" fmla="*/ 3 w 249"/>
                <a:gd name="T67" fmla="*/ 805 h 329"/>
                <a:gd name="T68" fmla="*/ 3 w 249"/>
                <a:gd name="T69" fmla="*/ 749 h 329"/>
                <a:gd name="T70" fmla="*/ 0 w 249"/>
                <a:gd name="T71" fmla="*/ 661 h 329"/>
                <a:gd name="T72" fmla="*/ 0 w 249"/>
                <a:gd name="T73" fmla="*/ 544 h 329"/>
                <a:gd name="T74" fmla="*/ 3 w 249"/>
                <a:gd name="T75" fmla="*/ 460 h 329"/>
                <a:gd name="T76" fmla="*/ 3 w 249"/>
                <a:gd name="T77" fmla="*/ 373 h 329"/>
                <a:gd name="T78" fmla="*/ 3 w 249"/>
                <a:gd name="T79" fmla="*/ 347 h 329"/>
                <a:gd name="T80" fmla="*/ 3 w 249"/>
                <a:gd name="T81" fmla="*/ 285 h 329"/>
                <a:gd name="T82" fmla="*/ 3 w 249"/>
                <a:gd name="T83" fmla="*/ 255 h 329"/>
                <a:gd name="T84" fmla="*/ 3 w 249"/>
                <a:gd name="T85" fmla="*/ 209 h 329"/>
                <a:gd name="T86" fmla="*/ 3 w 249"/>
                <a:gd name="T87" fmla="*/ 137 h 329"/>
                <a:gd name="T88" fmla="*/ 3 w 249"/>
                <a:gd name="T89" fmla="*/ 110 h 329"/>
                <a:gd name="T90" fmla="*/ 3 w 249"/>
                <a:gd name="T91" fmla="*/ 18 h 329"/>
                <a:gd name="T92" fmla="*/ 3 w 249"/>
                <a:gd name="T93" fmla="*/ 18 h 329"/>
                <a:gd name="T94" fmla="*/ 3 w 249"/>
                <a:gd name="T95" fmla="*/ 90 h 329"/>
                <a:gd name="T96" fmla="*/ 3 w 249"/>
                <a:gd name="T97" fmla="*/ 18 h 329"/>
                <a:gd name="T98" fmla="*/ 3 w 249"/>
                <a:gd name="T99" fmla="*/ 0 h 329"/>
                <a:gd name="T100" fmla="*/ 3 w 249"/>
                <a:gd name="T101" fmla="*/ 0 h 329"/>
                <a:gd name="T102" fmla="*/ 3 w 249"/>
                <a:gd name="T103" fmla="*/ 9 h 32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249"/>
                <a:gd name="T157" fmla="*/ 0 h 329"/>
                <a:gd name="T158" fmla="*/ 249 w 249"/>
                <a:gd name="T159" fmla="*/ 329 h 329"/>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249" h="329">
                  <a:moveTo>
                    <a:pt x="187" y="9"/>
                  </a:moveTo>
                  <a:lnTo>
                    <a:pt x="187" y="0"/>
                  </a:lnTo>
                  <a:lnTo>
                    <a:pt x="196" y="0"/>
                  </a:lnTo>
                  <a:lnTo>
                    <a:pt x="205" y="0"/>
                  </a:lnTo>
                  <a:lnTo>
                    <a:pt x="213" y="0"/>
                  </a:lnTo>
                  <a:lnTo>
                    <a:pt x="222" y="9"/>
                  </a:lnTo>
                  <a:lnTo>
                    <a:pt x="240" y="18"/>
                  </a:lnTo>
                  <a:lnTo>
                    <a:pt x="249" y="27"/>
                  </a:lnTo>
                  <a:lnTo>
                    <a:pt x="249" y="36"/>
                  </a:lnTo>
                  <a:lnTo>
                    <a:pt x="249" y="45"/>
                  </a:lnTo>
                  <a:lnTo>
                    <a:pt x="240" y="54"/>
                  </a:lnTo>
                  <a:lnTo>
                    <a:pt x="240" y="63"/>
                  </a:lnTo>
                  <a:lnTo>
                    <a:pt x="240" y="71"/>
                  </a:lnTo>
                  <a:lnTo>
                    <a:pt x="231" y="71"/>
                  </a:lnTo>
                  <a:lnTo>
                    <a:pt x="213" y="80"/>
                  </a:lnTo>
                  <a:lnTo>
                    <a:pt x="205" y="89"/>
                  </a:lnTo>
                  <a:lnTo>
                    <a:pt x="205" y="98"/>
                  </a:lnTo>
                  <a:lnTo>
                    <a:pt x="205" y="107"/>
                  </a:lnTo>
                  <a:lnTo>
                    <a:pt x="205" y="116"/>
                  </a:lnTo>
                  <a:lnTo>
                    <a:pt x="196" y="125"/>
                  </a:lnTo>
                  <a:lnTo>
                    <a:pt x="187" y="125"/>
                  </a:lnTo>
                  <a:lnTo>
                    <a:pt x="169" y="134"/>
                  </a:lnTo>
                  <a:lnTo>
                    <a:pt x="160" y="134"/>
                  </a:lnTo>
                  <a:lnTo>
                    <a:pt x="151" y="134"/>
                  </a:lnTo>
                  <a:lnTo>
                    <a:pt x="133" y="134"/>
                  </a:lnTo>
                  <a:lnTo>
                    <a:pt x="116" y="142"/>
                  </a:lnTo>
                  <a:lnTo>
                    <a:pt x="107" y="142"/>
                  </a:lnTo>
                  <a:lnTo>
                    <a:pt x="98" y="142"/>
                  </a:lnTo>
                  <a:lnTo>
                    <a:pt x="80" y="160"/>
                  </a:lnTo>
                  <a:lnTo>
                    <a:pt x="62" y="169"/>
                  </a:lnTo>
                  <a:lnTo>
                    <a:pt x="62" y="178"/>
                  </a:lnTo>
                  <a:lnTo>
                    <a:pt x="62" y="187"/>
                  </a:lnTo>
                  <a:lnTo>
                    <a:pt x="54" y="205"/>
                  </a:lnTo>
                  <a:lnTo>
                    <a:pt x="54" y="222"/>
                  </a:lnTo>
                  <a:lnTo>
                    <a:pt x="54" y="240"/>
                  </a:lnTo>
                  <a:lnTo>
                    <a:pt x="54" y="249"/>
                  </a:lnTo>
                  <a:lnTo>
                    <a:pt x="54" y="258"/>
                  </a:lnTo>
                  <a:lnTo>
                    <a:pt x="62" y="267"/>
                  </a:lnTo>
                  <a:lnTo>
                    <a:pt x="71" y="284"/>
                  </a:lnTo>
                  <a:lnTo>
                    <a:pt x="71" y="293"/>
                  </a:lnTo>
                  <a:lnTo>
                    <a:pt x="80" y="293"/>
                  </a:lnTo>
                  <a:lnTo>
                    <a:pt x="80" y="302"/>
                  </a:lnTo>
                  <a:lnTo>
                    <a:pt x="80" y="311"/>
                  </a:lnTo>
                  <a:lnTo>
                    <a:pt x="89" y="311"/>
                  </a:lnTo>
                  <a:lnTo>
                    <a:pt x="89" y="320"/>
                  </a:lnTo>
                  <a:lnTo>
                    <a:pt x="98" y="320"/>
                  </a:lnTo>
                  <a:lnTo>
                    <a:pt x="98" y="329"/>
                  </a:lnTo>
                  <a:lnTo>
                    <a:pt x="80" y="320"/>
                  </a:lnTo>
                  <a:lnTo>
                    <a:pt x="71" y="320"/>
                  </a:lnTo>
                  <a:lnTo>
                    <a:pt x="71" y="311"/>
                  </a:lnTo>
                  <a:lnTo>
                    <a:pt x="62" y="311"/>
                  </a:lnTo>
                  <a:lnTo>
                    <a:pt x="62" y="302"/>
                  </a:lnTo>
                  <a:lnTo>
                    <a:pt x="54" y="293"/>
                  </a:lnTo>
                  <a:lnTo>
                    <a:pt x="45" y="284"/>
                  </a:lnTo>
                  <a:lnTo>
                    <a:pt x="36" y="284"/>
                  </a:lnTo>
                  <a:lnTo>
                    <a:pt x="36" y="258"/>
                  </a:lnTo>
                  <a:lnTo>
                    <a:pt x="18" y="258"/>
                  </a:lnTo>
                  <a:lnTo>
                    <a:pt x="18" y="249"/>
                  </a:lnTo>
                  <a:lnTo>
                    <a:pt x="9" y="249"/>
                  </a:lnTo>
                  <a:lnTo>
                    <a:pt x="9" y="240"/>
                  </a:lnTo>
                  <a:lnTo>
                    <a:pt x="9" y="231"/>
                  </a:lnTo>
                  <a:lnTo>
                    <a:pt x="9" y="213"/>
                  </a:lnTo>
                  <a:lnTo>
                    <a:pt x="0" y="205"/>
                  </a:lnTo>
                  <a:lnTo>
                    <a:pt x="0" y="178"/>
                  </a:lnTo>
                  <a:lnTo>
                    <a:pt x="0" y="169"/>
                  </a:lnTo>
                  <a:lnTo>
                    <a:pt x="0" y="160"/>
                  </a:lnTo>
                  <a:lnTo>
                    <a:pt x="9" y="142"/>
                  </a:lnTo>
                  <a:lnTo>
                    <a:pt x="9" y="125"/>
                  </a:lnTo>
                  <a:lnTo>
                    <a:pt x="9" y="116"/>
                  </a:lnTo>
                  <a:lnTo>
                    <a:pt x="18" y="107"/>
                  </a:lnTo>
                  <a:lnTo>
                    <a:pt x="27" y="98"/>
                  </a:lnTo>
                  <a:lnTo>
                    <a:pt x="27" y="89"/>
                  </a:lnTo>
                  <a:lnTo>
                    <a:pt x="27" y="80"/>
                  </a:lnTo>
                  <a:lnTo>
                    <a:pt x="27" y="71"/>
                  </a:lnTo>
                  <a:lnTo>
                    <a:pt x="36" y="63"/>
                  </a:lnTo>
                  <a:lnTo>
                    <a:pt x="54" y="54"/>
                  </a:lnTo>
                  <a:lnTo>
                    <a:pt x="71" y="45"/>
                  </a:lnTo>
                  <a:lnTo>
                    <a:pt x="71" y="36"/>
                  </a:lnTo>
                  <a:lnTo>
                    <a:pt x="80" y="27"/>
                  </a:lnTo>
                  <a:lnTo>
                    <a:pt x="89" y="18"/>
                  </a:lnTo>
                  <a:lnTo>
                    <a:pt x="98" y="18"/>
                  </a:lnTo>
                  <a:lnTo>
                    <a:pt x="107" y="18"/>
                  </a:lnTo>
                  <a:lnTo>
                    <a:pt x="116" y="27"/>
                  </a:lnTo>
                  <a:lnTo>
                    <a:pt x="125" y="27"/>
                  </a:lnTo>
                  <a:lnTo>
                    <a:pt x="133" y="18"/>
                  </a:lnTo>
                  <a:lnTo>
                    <a:pt x="133" y="9"/>
                  </a:lnTo>
                  <a:lnTo>
                    <a:pt x="151" y="0"/>
                  </a:lnTo>
                  <a:lnTo>
                    <a:pt x="160" y="0"/>
                  </a:lnTo>
                  <a:lnTo>
                    <a:pt x="169" y="0"/>
                  </a:lnTo>
                  <a:lnTo>
                    <a:pt x="187" y="9"/>
                  </a:lnTo>
                  <a:close/>
                </a:path>
              </a:pathLst>
            </a:custGeom>
            <a:solidFill>
              <a:srgbClr val="FE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9" name="Freeform 158"/>
            <p:cNvSpPr>
              <a:spLocks/>
            </p:cNvSpPr>
            <p:nvPr/>
          </p:nvSpPr>
          <p:spPr bwMode="auto">
            <a:xfrm>
              <a:off x="4700" y="3291"/>
              <a:ext cx="208" cy="337"/>
            </a:xfrm>
            <a:custGeom>
              <a:avLst/>
              <a:gdLst>
                <a:gd name="T0" fmla="*/ 3 w 249"/>
                <a:gd name="T1" fmla="*/ 0 h 329"/>
                <a:gd name="T2" fmla="*/ 3 w 249"/>
                <a:gd name="T3" fmla="*/ 0 h 329"/>
                <a:gd name="T4" fmla="*/ 3 w 249"/>
                <a:gd name="T5" fmla="*/ 9 h 329"/>
                <a:gd name="T6" fmla="*/ 3 w 249"/>
                <a:gd name="T7" fmla="*/ 90 h 329"/>
                <a:gd name="T8" fmla="*/ 3 w 249"/>
                <a:gd name="T9" fmla="*/ 137 h 329"/>
                <a:gd name="T10" fmla="*/ 3 w 249"/>
                <a:gd name="T11" fmla="*/ 209 h 329"/>
                <a:gd name="T12" fmla="*/ 3 w 249"/>
                <a:gd name="T13" fmla="*/ 229 h 329"/>
                <a:gd name="T14" fmla="*/ 3 w 249"/>
                <a:gd name="T15" fmla="*/ 229 h 329"/>
                <a:gd name="T16" fmla="*/ 3 w 249"/>
                <a:gd name="T17" fmla="*/ 255 h 329"/>
                <a:gd name="T18" fmla="*/ 3 w 249"/>
                <a:gd name="T19" fmla="*/ 315 h 329"/>
                <a:gd name="T20" fmla="*/ 3 w 249"/>
                <a:gd name="T21" fmla="*/ 373 h 329"/>
                <a:gd name="T22" fmla="*/ 3 w 249"/>
                <a:gd name="T23" fmla="*/ 401 h 329"/>
                <a:gd name="T24" fmla="*/ 3 w 249"/>
                <a:gd name="T25" fmla="*/ 431 h 329"/>
                <a:gd name="T26" fmla="*/ 3 w 249"/>
                <a:gd name="T27" fmla="*/ 431 h 329"/>
                <a:gd name="T28" fmla="*/ 3 w 249"/>
                <a:gd name="T29" fmla="*/ 460 h 329"/>
                <a:gd name="T30" fmla="*/ 3 w 249"/>
                <a:gd name="T31" fmla="*/ 517 h 329"/>
                <a:gd name="T32" fmla="*/ 3 w 249"/>
                <a:gd name="T33" fmla="*/ 575 h 329"/>
                <a:gd name="T34" fmla="*/ 3 w 249"/>
                <a:gd name="T35" fmla="*/ 661 h 329"/>
                <a:gd name="T36" fmla="*/ 3 w 249"/>
                <a:gd name="T37" fmla="*/ 780 h 329"/>
                <a:gd name="T38" fmla="*/ 3 w 249"/>
                <a:gd name="T39" fmla="*/ 838 h 329"/>
                <a:gd name="T40" fmla="*/ 3 w 249"/>
                <a:gd name="T41" fmla="*/ 866 h 329"/>
                <a:gd name="T42" fmla="*/ 3 w 249"/>
                <a:gd name="T43" fmla="*/ 946 h 329"/>
                <a:gd name="T44" fmla="*/ 3 w 249"/>
                <a:gd name="T45" fmla="*/ 946 h 329"/>
                <a:gd name="T46" fmla="*/ 3 w 249"/>
                <a:gd name="T47" fmla="*/ 1010 h 329"/>
                <a:gd name="T48" fmla="*/ 3 w 249"/>
                <a:gd name="T49" fmla="*/ 1040 h 329"/>
                <a:gd name="T50" fmla="*/ 3 w 249"/>
                <a:gd name="T51" fmla="*/ 1066 h 329"/>
                <a:gd name="T52" fmla="*/ 3 w 249"/>
                <a:gd name="T53" fmla="*/ 1066 h 329"/>
                <a:gd name="T54" fmla="*/ 3 w 249"/>
                <a:gd name="T55" fmla="*/ 1040 h 329"/>
                <a:gd name="T56" fmla="*/ 3 w 249"/>
                <a:gd name="T57" fmla="*/ 1010 h 329"/>
                <a:gd name="T58" fmla="*/ 3 w 249"/>
                <a:gd name="T59" fmla="*/ 980 h 329"/>
                <a:gd name="T60" fmla="*/ 3 w 249"/>
                <a:gd name="T61" fmla="*/ 946 h 329"/>
                <a:gd name="T62" fmla="*/ 3 w 249"/>
                <a:gd name="T63" fmla="*/ 922 h 329"/>
                <a:gd name="T64" fmla="*/ 3 w 249"/>
                <a:gd name="T65" fmla="*/ 838 h 329"/>
                <a:gd name="T66" fmla="*/ 3 w 249"/>
                <a:gd name="T67" fmla="*/ 805 h 329"/>
                <a:gd name="T68" fmla="*/ 3 w 249"/>
                <a:gd name="T69" fmla="*/ 749 h 329"/>
                <a:gd name="T70" fmla="*/ 0 w 249"/>
                <a:gd name="T71" fmla="*/ 661 h 329"/>
                <a:gd name="T72" fmla="*/ 0 w 249"/>
                <a:gd name="T73" fmla="*/ 544 h 329"/>
                <a:gd name="T74" fmla="*/ 3 w 249"/>
                <a:gd name="T75" fmla="*/ 460 h 329"/>
                <a:gd name="T76" fmla="*/ 3 w 249"/>
                <a:gd name="T77" fmla="*/ 373 h 329"/>
                <a:gd name="T78" fmla="*/ 3 w 249"/>
                <a:gd name="T79" fmla="*/ 347 h 329"/>
                <a:gd name="T80" fmla="*/ 3 w 249"/>
                <a:gd name="T81" fmla="*/ 285 h 329"/>
                <a:gd name="T82" fmla="*/ 3 w 249"/>
                <a:gd name="T83" fmla="*/ 255 h 329"/>
                <a:gd name="T84" fmla="*/ 3 w 249"/>
                <a:gd name="T85" fmla="*/ 209 h 329"/>
                <a:gd name="T86" fmla="*/ 3 w 249"/>
                <a:gd name="T87" fmla="*/ 137 h 329"/>
                <a:gd name="T88" fmla="*/ 3 w 249"/>
                <a:gd name="T89" fmla="*/ 110 h 329"/>
                <a:gd name="T90" fmla="*/ 3 w 249"/>
                <a:gd name="T91" fmla="*/ 18 h 329"/>
                <a:gd name="T92" fmla="*/ 3 w 249"/>
                <a:gd name="T93" fmla="*/ 18 h 329"/>
                <a:gd name="T94" fmla="*/ 3 w 249"/>
                <a:gd name="T95" fmla="*/ 90 h 329"/>
                <a:gd name="T96" fmla="*/ 3 w 249"/>
                <a:gd name="T97" fmla="*/ 18 h 329"/>
                <a:gd name="T98" fmla="*/ 3 w 249"/>
                <a:gd name="T99" fmla="*/ 0 h 329"/>
                <a:gd name="T100" fmla="*/ 3 w 249"/>
                <a:gd name="T101" fmla="*/ 0 h 329"/>
                <a:gd name="T102" fmla="*/ 3 w 249"/>
                <a:gd name="T103" fmla="*/ 9 h 329"/>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249"/>
                <a:gd name="T157" fmla="*/ 0 h 329"/>
                <a:gd name="T158" fmla="*/ 249 w 249"/>
                <a:gd name="T159" fmla="*/ 329 h 329"/>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249" h="329">
                  <a:moveTo>
                    <a:pt x="187" y="9"/>
                  </a:moveTo>
                  <a:lnTo>
                    <a:pt x="187" y="0"/>
                  </a:lnTo>
                  <a:lnTo>
                    <a:pt x="196" y="0"/>
                  </a:lnTo>
                  <a:lnTo>
                    <a:pt x="205" y="0"/>
                  </a:lnTo>
                  <a:lnTo>
                    <a:pt x="213" y="0"/>
                  </a:lnTo>
                  <a:lnTo>
                    <a:pt x="222" y="9"/>
                  </a:lnTo>
                  <a:lnTo>
                    <a:pt x="240" y="18"/>
                  </a:lnTo>
                  <a:lnTo>
                    <a:pt x="249" y="27"/>
                  </a:lnTo>
                  <a:lnTo>
                    <a:pt x="249" y="36"/>
                  </a:lnTo>
                  <a:lnTo>
                    <a:pt x="249" y="45"/>
                  </a:lnTo>
                  <a:lnTo>
                    <a:pt x="240" y="54"/>
                  </a:lnTo>
                  <a:lnTo>
                    <a:pt x="240" y="63"/>
                  </a:lnTo>
                  <a:lnTo>
                    <a:pt x="240" y="71"/>
                  </a:lnTo>
                  <a:lnTo>
                    <a:pt x="231" y="71"/>
                  </a:lnTo>
                  <a:lnTo>
                    <a:pt x="213" y="80"/>
                  </a:lnTo>
                  <a:lnTo>
                    <a:pt x="205" y="89"/>
                  </a:lnTo>
                  <a:lnTo>
                    <a:pt x="205" y="98"/>
                  </a:lnTo>
                  <a:lnTo>
                    <a:pt x="205" y="107"/>
                  </a:lnTo>
                  <a:lnTo>
                    <a:pt x="205" y="116"/>
                  </a:lnTo>
                  <a:lnTo>
                    <a:pt x="196" y="125"/>
                  </a:lnTo>
                  <a:lnTo>
                    <a:pt x="187" y="125"/>
                  </a:lnTo>
                  <a:lnTo>
                    <a:pt x="169" y="134"/>
                  </a:lnTo>
                  <a:lnTo>
                    <a:pt x="160" y="134"/>
                  </a:lnTo>
                  <a:lnTo>
                    <a:pt x="151" y="134"/>
                  </a:lnTo>
                  <a:lnTo>
                    <a:pt x="133" y="134"/>
                  </a:lnTo>
                  <a:lnTo>
                    <a:pt x="116" y="142"/>
                  </a:lnTo>
                  <a:lnTo>
                    <a:pt x="107" y="142"/>
                  </a:lnTo>
                  <a:lnTo>
                    <a:pt x="98" y="142"/>
                  </a:lnTo>
                  <a:lnTo>
                    <a:pt x="80" y="160"/>
                  </a:lnTo>
                  <a:lnTo>
                    <a:pt x="62" y="169"/>
                  </a:lnTo>
                  <a:lnTo>
                    <a:pt x="62" y="178"/>
                  </a:lnTo>
                  <a:lnTo>
                    <a:pt x="62" y="187"/>
                  </a:lnTo>
                  <a:lnTo>
                    <a:pt x="54" y="205"/>
                  </a:lnTo>
                  <a:lnTo>
                    <a:pt x="54" y="222"/>
                  </a:lnTo>
                  <a:lnTo>
                    <a:pt x="54" y="240"/>
                  </a:lnTo>
                  <a:lnTo>
                    <a:pt x="54" y="249"/>
                  </a:lnTo>
                  <a:lnTo>
                    <a:pt x="54" y="258"/>
                  </a:lnTo>
                  <a:lnTo>
                    <a:pt x="62" y="267"/>
                  </a:lnTo>
                  <a:lnTo>
                    <a:pt x="71" y="284"/>
                  </a:lnTo>
                  <a:lnTo>
                    <a:pt x="71" y="293"/>
                  </a:lnTo>
                  <a:lnTo>
                    <a:pt x="80" y="293"/>
                  </a:lnTo>
                  <a:lnTo>
                    <a:pt x="80" y="302"/>
                  </a:lnTo>
                  <a:lnTo>
                    <a:pt x="80" y="311"/>
                  </a:lnTo>
                  <a:lnTo>
                    <a:pt x="89" y="311"/>
                  </a:lnTo>
                  <a:lnTo>
                    <a:pt x="89" y="320"/>
                  </a:lnTo>
                  <a:lnTo>
                    <a:pt x="98" y="320"/>
                  </a:lnTo>
                  <a:lnTo>
                    <a:pt x="98" y="329"/>
                  </a:lnTo>
                  <a:lnTo>
                    <a:pt x="80" y="320"/>
                  </a:lnTo>
                  <a:lnTo>
                    <a:pt x="71" y="320"/>
                  </a:lnTo>
                  <a:lnTo>
                    <a:pt x="71" y="311"/>
                  </a:lnTo>
                  <a:lnTo>
                    <a:pt x="62" y="311"/>
                  </a:lnTo>
                  <a:lnTo>
                    <a:pt x="62" y="302"/>
                  </a:lnTo>
                  <a:lnTo>
                    <a:pt x="54" y="293"/>
                  </a:lnTo>
                  <a:lnTo>
                    <a:pt x="45" y="284"/>
                  </a:lnTo>
                  <a:lnTo>
                    <a:pt x="36" y="284"/>
                  </a:lnTo>
                  <a:lnTo>
                    <a:pt x="36" y="258"/>
                  </a:lnTo>
                  <a:lnTo>
                    <a:pt x="18" y="258"/>
                  </a:lnTo>
                  <a:lnTo>
                    <a:pt x="18" y="249"/>
                  </a:lnTo>
                  <a:lnTo>
                    <a:pt x="9" y="249"/>
                  </a:lnTo>
                  <a:lnTo>
                    <a:pt x="9" y="240"/>
                  </a:lnTo>
                  <a:lnTo>
                    <a:pt x="9" y="231"/>
                  </a:lnTo>
                  <a:lnTo>
                    <a:pt x="9" y="213"/>
                  </a:lnTo>
                  <a:lnTo>
                    <a:pt x="0" y="205"/>
                  </a:lnTo>
                  <a:lnTo>
                    <a:pt x="0" y="178"/>
                  </a:lnTo>
                  <a:lnTo>
                    <a:pt x="0" y="169"/>
                  </a:lnTo>
                  <a:lnTo>
                    <a:pt x="0" y="160"/>
                  </a:lnTo>
                  <a:lnTo>
                    <a:pt x="9" y="142"/>
                  </a:lnTo>
                  <a:lnTo>
                    <a:pt x="9" y="125"/>
                  </a:lnTo>
                  <a:lnTo>
                    <a:pt x="9" y="116"/>
                  </a:lnTo>
                  <a:lnTo>
                    <a:pt x="18" y="107"/>
                  </a:lnTo>
                  <a:lnTo>
                    <a:pt x="27" y="98"/>
                  </a:lnTo>
                  <a:lnTo>
                    <a:pt x="27" y="89"/>
                  </a:lnTo>
                  <a:lnTo>
                    <a:pt x="27" y="80"/>
                  </a:lnTo>
                  <a:lnTo>
                    <a:pt x="27" y="71"/>
                  </a:lnTo>
                  <a:lnTo>
                    <a:pt x="36" y="63"/>
                  </a:lnTo>
                  <a:lnTo>
                    <a:pt x="54" y="54"/>
                  </a:lnTo>
                  <a:lnTo>
                    <a:pt x="71" y="45"/>
                  </a:lnTo>
                  <a:lnTo>
                    <a:pt x="71" y="36"/>
                  </a:lnTo>
                  <a:lnTo>
                    <a:pt x="80" y="27"/>
                  </a:lnTo>
                  <a:lnTo>
                    <a:pt x="89" y="18"/>
                  </a:lnTo>
                  <a:lnTo>
                    <a:pt x="98" y="18"/>
                  </a:lnTo>
                  <a:lnTo>
                    <a:pt x="107" y="18"/>
                  </a:lnTo>
                  <a:lnTo>
                    <a:pt x="116" y="27"/>
                  </a:lnTo>
                  <a:lnTo>
                    <a:pt x="125" y="27"/>
                  </a:lnTo>
                  <a:lnTo>
                    <a:pt x="133" y="18"/>
                  </a:lnTo>
                  <a:lnTo>
                    <a:pt x="133" y="9"/>
                  </a:lnTo>
                  <a:lnTo>
                    <a:pt x="151" y="0"/>
                  </a:lnTo>
                  <a:lnTo>
                    <a:pt x="160" y="0"/>
                  </a:lnTo>
                  <a:lnTo>
                    <a:pt x="169" y="0"/>
                  </a:lnTo>
                  <a:lnTo>
                    <a:pt x="187" y="9"/>
                  </a:lnTo>
                  <a:close/>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0" name="Freeform 159"/>
            <p:cNvSpPr>
              <a:spLocks/>
            </p:cNvSpPr>
            <p:nvPr/>
          </p:nvSpPr>
          <p:spPr bwMode="auto">
            <a:xfrm>
              <a:off x="4856" y="3300"/>
              <a:ext cx="44" cy="56"/>
            </a:xfrm>
            <a:custGeom>
              <a:avLst/>
              <a:gdLst>
                <a:gd name="T0" fmla="*/ 2 w 53"/>
                <a:gd name="T1" fmla="*/ 317 h 54"/>
                <a:gd name="T2" fmla="*/ 2 w 53"/>
                <a:gd name="T3" fmla="*/ 207 h 54"/>
                <a:gd name="T4" fmla="*/ 2 w 53"/>
                <a:gd name="T5" fmla="*/ 149 h 54"/>
                <a:gd name="T6" fmla="*/ 0 w 53"/>
                <a:gd name="T7" fmla="*/ 0 h 54"/>
                <a:gd name="T8" fmla="*/ 0 60000 65536"/>
                <a:gd name="T9" fmla="*/ 0 60000 65536"/>
                <a:gd name="T10" fmla="*/ 0 60000 65536"/>
                <a:gd name="T11" fmla="*/ 0 60000 65536"/>
                <a:gd name="T12" fmla="*/ 0 w 53"/>
                <a:gd name="T13" fmla="*/ 0 h 54"/>
                <a:gd name="T14" fmla="*/ 53 w 53"/>
                <a:gd name="T15" fmla="*/ 54 h 54"/>
              </a:gdLst>
              <a:ahLst/>
              <a:cxnLst>
                <a:cxn ang="T8">
                  <a:pos x="T0" y="T1"/>
                </a:cxn>
                <a:cxn ang="T9">
                  <a:pos x="T2" y="T3"/>
                </a:cxn>
                <a:cxn ang="T10">
                  <a:pos x="T4" y="T5"/>
                </a:cxn>
                <a:cxn ang="T11">
                  <a:pos x="T6" y="T7"/>
                </a:cxn>
              </a:cxnLst>
              <a:rect l="T12" t="T13" r="T14" b="T15"/>
              <a:pathLst>
                <a:path w="53" h="54">
                  <a:moveTo>
                    <a:pt x="53" y="54"/>
                  </a:moveTo>
                  <a:lnTo>
                    <a:pt x="35" y="36"/>
                  </a:lnTo>
                  <a:lnTo>
                    <a:pt x="18" y="27"/>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1" name="Freeform 160"/>
            <p:cNvSpPr>
              <a:spLocks/>
            </p:cNvSpPr>
            <p:nvPr/>
          </p:nvSpPr>
          <p:spPr bwMode="auto">
            <a:xfrm>
              <a:off x="4752" y="3346"/>
              <a:ext cx="119" cy="109"/>
            </a:xfrm>
            <a:custGeom>
              <a:avLst/>
              <a:gdLst>
                <a:gd name="T0" fmla="*/ 2 w 143"/>
                <a:gd name="T1" fmla="*/ 101 h 106"/>
                <a:gd name="T2" fmla="*/ 2 w 143"/>
                <a:gd name="T3" fmla="*/ 101 h 106"/>
                <a:gd name="T4" fmla="*/ 2 w 143"/>
                <a:gd name="T5" fmla="*/ 17 h 106"/>
                <a:gd name="T6" fmla="*/ 2 w 143"/>
                <a:gd name="T7" fmla="*/ 9 h 106"/>
                <a:gd name="T8" fmla="*/ 2 w 143"/>
                <a:gd name="T9" fmla="*/ 9 h 106"/>
                <a:gd name="T10" fmla="*/ 2 w 143"/>
                <a:gd name="T11" fmla="*/ 0 h 106"/>
                <a:gd name="T12" fmla="*/ 2 w 143"/>
                <a:gd name="T13" fmla="*/ 0 h 106"/>
                <a:gd name="T14" fmla="*/ 2 w 143"/>
                <a:gd name="T15" fmla="*/ 9 h 106"/>
                <a:gd name="T16" fmla="*/ 2 w 143"/>
                <a:gd name="T17" fmla="*/ 9 h 106"/>
                <a:gd name="T18" fmla="*/ 2 w 143"/>
                <a:gd name="T19" fmla="*/ 17 h 106"/>
                <a:gd name="T20" fmla="*/ 2 w 143"/>
                <a:gd name="T21" fmla="*/ 17 h 106"/>
                <a:gd name="T22" fmla="*/ 2 w 143"/>
                <a:gd name="T23" fmla="*/ 101 h 106"/>
                <a:gd name="T24" fmla="*/ 2 w 143"/>
                <a:gd name="T25" fmla="*/ 101 h 106"/>
                <a:gd name="T26" fmla="*/ 2 w 143"/>
                <a:gd name="T27" fmla="*/ 129 h 106"/>
                <a:gd name="T28" fmla="*/ 2 w 143"/>
                <a:gd name="T29" fmla="*/ 129 h 106"/>
                <a:gd name="T30" fmla="*/ 2 w 143"/>
                <a:gd name="T31" fmla="*/ 129 h 106"/>
                <a:gd name="T32" fmla="*/ 2 w 143"/>
                <a:gd name="T33" fmla="*/ 129 h 106"/>
                <a:gd name="T34" fmla="*/ 2 w 143"/>
                <a:gd name="T35" fmla="*/ 166 h 106"/>
                <a:gd name="T36" fmla="*/ 2 w 143"/>
                <a:gd name="T37" fmla="*/ 166 h 106"/>
                <a:gd name="T38" fmla="*/ 2 w 143"/>
                <a:gd name="T39" fmla="*/ 214 h 106"/>
                <a:gd name="T40" fmla="*/ 2 w 143"/>
                <a:gd name="T41" fmla="*/ 214 h 106"/>
                <a:gd name="T42" fmla="*/ 2 w 143"/>
                <a:gd name="T43" fmla="*/ 166 h 106"/>
                <a:gd name="T44" fmla="*/ 2 w 143"/>
                <a:gd name="T45" fmla="*/ 166 h 106"/>
                <a:gd name="T46" fmla="*/ 2 w 143"/>
                <a:gd name="T47" fmla="*/ 166 h 106"/>
                <a:gd name="T48" fmla="*/ 2 w 143"/>
                <a:gd name="T49" fmla="*/ 214 h 106"/>
                <a:gd name="T50" fmla="*/ 2 w 143"/>
                <a:gd name="T51" fmla="*/ 240 h 106"/>
                <a:gd name="T52" fmla="*/ 0 w 143"/>
                <a:gd name="T53" fmla="*/ 344 h 106"/>
                <a:gd name="T54" fmla="*/ 0 w 143"/>
                <a:gd name="T55" fmla="*/ 416 h 10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43"/>
                <a:gd name="T85" fmla="*/ 0 h 106"/>
                <a:gd name="T86" fmla="*/ 143 w 143"/>
                <a:gd name="T87" fmla="*/ 106 h 106"/>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43" h="106">
                  <a:moveTo>
                    <a:pt x="143" y="26"/>
                  </a:moveTo>
                  <a:lnTo>
                    <a:pt x="143" y="26"/>
                  </a:lnTo>
                  <a:lnTo>
                    <a:pt x="143" y="17"/>
                  </a:lnTo>
                  <a:lnTo>
                    <a:pt x="143" y="9"/>
                  </a:lnTo>
                  <a:lnTo>
                    <a:pt x="125" y="0"/>
                  </a:lnTo>
                  <a:lnTo>
                    <a:pt x="116" y="0"/>
                  </a:lnTo>
                  <a:lnTo>
                    <a:pt x="107" y="9"/>
                  </a:lnTo>
                  <a:lnTo>
                    <a:pt x="98" y="9"/>
                  </a:lnTo>
                  <a:lnTo>
                    <a:pt x="98" y="17"/>
                  </a:lnTo>
                  <a:lnTo>
                    <a:pt x="98" y="26"/>
                  </a:lnTo>
                  <a:lnTo>
                    <a:pt x="89" y="35"/>
                  </a:lnTo>
                  <a:lnTo>
                    <a:pt x="80" y="35"/>
                  </a:lnTo>
                  <a:lnTo>
                    <a:pt x="71" y="44"/>
                  </a:lnTo>
                  <a:lnTo>
                    <a:pt x="63" y="53"/>
                  </a:lnTo>
                  <a:lnTo>
                    <a:pt x="54" y="53"/>
                  </a:lnTo>
                  <a:lnTo>
                    <a:pt x="45" y="44"/>
                  </a:lnTo>
                  <a:lnTo>
                    <a:pt x="27" y="44"/>
                  </a:lnTo>
                  <a:lnTo>
                    <a:pt x="18" y="44"/>
                  </a:lnTo>
                  <a:lnTo>
                    <a:pt x="9" y="53"/>
                  </a:lnTo>
                  <a:lnTo>
                    <a:pt x="9" y="62"/>
                  </a:lnTo>
                  <a:lnTo>
                    <a:pt x="0" y="88"/>
                  </a:lnTo>
                  <a:lnTo>
                    <a:pt x="0" y="106"/>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2" name="Freeform 161"/>
            <p:cNvSpPr>
              <a:spLocks/>
            </p:cNvSpPr>
            <p:nvPr/>
          </p:nvSpPr>
          <p:spPr bwMode="auto">
            <a:xfrm>
              <a:off x="4767" y="3610"/>
              <a:ext cx="7" cy="9"/>
            </a:xfrm>
            <a:custGeom>
              <a:avLst/>
              <a:gdLst>
                <a:gd name="T0" fmla="*/ 2 w 9"/>
                <a:gd name="T1" fmla="*/ 0 h 9"/>
                <a:gd name="T2" fmla="*/ 2 w 9"/>
                <a:gd name="T3" fmla="*/ 9 h 9"/>
                <a:gd name="T4" fmla="*/ 0 w 9"/>
                <a:gd name="T5" fmla="*/ 9 h 9"/>
                <a:gd name="T6" fmla="*/ 0 60000 65536"/>
                <a:gd name="T7" fmla="*/ 0 60000 65536"/>
                <a:gd name="T8" fmla="*/ 0 60000 65536"/>
                <a:gd name="T9" fmla="*/ 0 w 9"/>
                <a:gd name="T10" fmla="*/ 0 h 9"/>
                <a:gd name="T11" fmla="*/ 9 w 9"/>
                <a:gd name="T12" fmla="*/ 9 h 9"/>
              </a:gdLst>
              <a:ahLst/>
              <a:cxnLst>
                <a:cxn ang="T6">
                  <a:pos x="T0" y="T1"/>
                </a:cxn>
                <a:cxn ang="T7">
                  <a:pos x="T2" y="T3"/>
                </a:cxn>
                <a:cxn ang="T8">
                  <a:pos x="T4" y="T5"/>
                </a:cxn>
              </a:cxnLst>
              <a:rect l="T9" t="T10" r="T11" b="T12"/>
              <a:pathLst>
                <a:path w="9" h="9">
                  <a:moveTo>
                    <a:pt x="9" y="0"/>
                  </a:moveTo>
                  <a:lnTo>
                    <a:pt x="9" y="9"/>
                  </a:lnTo>
                  <a:lnTo>
                    <a:pt x="0" y="9"/>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3" name="Freeform 162"/>
            <p:cNvSpPr>
              <a:spLocks/>
            </p:cNvSpPr>
            <p:nvPr/>
          </p:nvSpPr>
          <p:spPr bwMode="auto">
            <a:xfrm>
              <a:off x="4759" y="3600"/>
              <a:ext cx="8" cy="10"/>
            </a:xfrm>
            <a:custGeom>
              <a:avLst/>
              <a:gdLst>
                <a:gd name="T0" fmla="*/ 0 w 9"/>
                <a:gd name="T1" fmla="*/ 1492 h 9"/>
                <a:gd name="T2" fmla="*/ 4 w 9"/>
                <a:gd name="T3" fmla="*/ 1492 h 9"/>
                <a:gd name="T4" fmla="*/ 4 w 9"/>
                <a:gd name="T5" fmla="*/ 0 h 9"/>
                <a:gd name="T6" fmla="*/ 0 60000 65536"/>
                <a:gd name="T7" fmla="*/ 0 60000 65536"/>
                <a:gd name="T8" fmla="*/ 0 60000 65536"/>
                <a:gd name="T9" fmla="*/ 0 w 9"/>
                <a:gd name="T10" fmla="*/ 0 h 9"/>
                <a:gd name="T11" fmla="*/ 9 w 9"/>
                <a:gd name="T12" fmla="*/ 9 h 9"/>
              </a:gdLst>
              <a:ahLst/>
              <a:cxnLst>
                <a:cxn ang="T6">
                  <a:pos x="T0" y="T1"/>
                </a:cxn>
                <a:cxn ang="T7">
                  <a:pos x="T2" y="T3"/>
                </a:cxn>
                <a:cxn ang="T8">
                  <a:pos x="T4" y="T5"/>
                </a:cxn>
              </a:cxnLst>
              <a:rect l="T9" t="T10" r="T11" b="T12"/>
              <a:pathLst>
                <a:path w="9" h="9">
                  <a:moveTo>
                    <a:pt x="0" y="9"/>
                  </a:moveTo>
                  <a:lnTo>
                    <a:pt x="9" y="9"/>
                  </a:lnTo>
                  <a:lnTo>
                    <a:pt x="9"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4" name="Freeform 163"/>
            <p:cNvSpPr>
              <a:spLocks/>
            </p:cNvSpPr>
            <p:nvPr/>
          </p:nvSpPr>
          <p:spPr bwMode="auto">
            <a:xfrm>
              <a:off x="4745" y="3591"/>
              <a:ext cx="14" cy="1"/>
            </a:xfrm>
            <a:custGeom>
              <a:avLst/>
              <a:gdLst>
                <a:gd name="T0" fmla="*/ 2 w 17"/>
                <a:gd name="T1" fmla="*/ 0 h 1"/>
                <a:gd name="T2" fmla="*/ 2 w 17"/>
                <a:gd name="T3" fmla="*/ 0 h 1"/>
                <a:gd name="T4" fmla="*/ 2 w 17"/>
                <a:gd name="T5" fmla="*/ 0 h 1"/>
                <a:gd name="T6" fmla="*/ 0 w 17"/>
                <a:gd name="T7" fmla="*/ 0 h 1"/>
                <a:gd name="T8" fmla="*/ 0 60000 65536"/>
                <a:gd name="T9" fmla="*/ 0 60000 65536"/>
                <a:gd name="T10" fmla="*/ 0 60000 65536"/>
                <a:gd name="T11" fmla="*/ 0 60000 65536"/>
                <a:gd name="T12" fmla="*/ 0 w 17"/>
                <a:gd name="T13" fmla="*/ 0 h 1"/>
                <a:gd name="T14" fmla="*/ 17 w 17"/>
                <a:gd name="T15" fmla="*/ 1 h 1"/>
              </a:gdLst>
              <a:ahLst/>
              <a:cxnLst>
                <a:cxn ang="T8">
                  <a:pos x="T0" y="T1"/>
                </a:cxn>
                <a:cxn ang="T9">
                  <a:pos x="T2" y="T3"/>
                </a:cxn>
                <a:cxn ang="T10">
                  <a:pos x="T4" y="T5"/>
                </a:cxn>
                <a:cxn ang="T11">
                  <a:pos x="T6" y="T7"/>
                </a:cxn>
              </a:cxnLst>
              <a:rect l="T12" t="T13" r="T14" b="T15"/>
              <a:pathLst>
                <a:path w="17" h="1">
                  <a:moveTo>
                    <a:pt x="17" y="0"/>
                  </a:moveTo>
                  <a:lnTo>
                    <a:pt x="8" y="0"/>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5" name="Freeform 164"/>
            <p:cNvSpPr>
              <a:spLocks/>
            </p:cNvSpPr>
            <p:nvPr/>
          </p:nvSpPr>
          <p:spPr bwMode="auto">
            <a:xfrm>
              <a:off x="4730" y="3555"/>
              <a:ext cx="15" cy="1"/>
            </a:xfrm>
            <a:custGeom>
              <a:avLst/>
              <a:gdLst>
                <a:gd name="T0" fmla="*/ 0 w 18"/>
                <a:gd name="T1" fmla="*/ 0 h 1"/>
                <a:gd name="T2" fmla="*/ 3 w 18"/>
                <a:gd name="T3" fmla="*/ 0 h 1"/>
                <a:gd name="T4" fmla="*/ 3 w 18"/>
                <a:gd name="T5" fmla="*/ 0 h 1"/>
                <a:gd name="T6" fmla="*/ 0 60000 65536"/>
                <a:gd name="T7" fmla="*/ 0 60000 65536"/>
                <a:gd name="T8" fmla="*/ 0 60000 65536"/>
                <a:gd name="T9" fmla="*/ 0 w 18"/>
                <a:gd name="T10" fmla="*/ 0 h 1"/>
                <a:gd name="T11" fmla="*/ 18 w 18"/>
                <a:gd name="T12" fmla="*/ 1 h 1"/>
              </a:gdLst>
              <a:ahLst/>
              <a:cxnLst>
                <a:cxn ang="T6">
                  <a:pos x="T0" y="T1"/>
                </a:cxn>
                <a:cxn ang="T7">
                  <a:pos x="T2" y="T3"/>
                </a:cxn>
                <a:cxn ang="T8">
                  <a:pos x="T4" y="T5"/>
                </a:cxn>
              </a:cxnLst>
              <a:rect l="T9" t="T10" r="T11" b="T12"/>
              <a:pathLst>
                <a:path w="18" h="1">
                  <a:moveTo>
                    <a:pt x="0" y="0"/>
                  </a:moveTo>
                  <a:lnTo>
                    <a:pt x="9" y="0"/>
                  </a:lnTo>
                  <a:lnTo>
                    <a:pt x="18"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6" name="Freeform 165"/>
            <p:cNvSpPr>
              <a:spLocks/>
            </p:cNvSpPr>
            <p:nvPr/>
          </p:nvSpPr>
          <p:spPr bwMode="auto">
            <a:xfrm>
              <a:off x="4723" y="3473"/>
              <a:ext cx="7" cy="19"/>
            </a:xfrm>
            <a:custGeom>
              <a:avLst/>
              <a:gdLst>
                <a:gd name="T0" fmla="*/ 2 w 9"/>
                <a:gd name="T1" fmla="*/ 245 h 18"/>
                <a:gd name="T2" fmla="*/ 2 w 9"/>
                <a:gd name="T3" fmla="*/ 151 h 18"/>
                <a:gd name="T4" fmla="*/ 0 w 9"/>
                <a:gd name="T5" fmla="*/ 0 h 18"/>
                <a:gd name="T6" fmla="*/ 0 60000 65536"/>
                <a:gd name="T7" fmla="*/ 0 60000 65536"/>
                <a:gd name="T8" fmla="*/ 0 60000 65536"/>
                <a:gd name="T9" fmla="*/ 0 w 9"/>
                <a:gd name="T10" fmla="*/ 0 h 18"/>
                <a:gd name="T11" fmla="*/ 9 w 9"/>
                <a:gd name="T12" fmla="*/ 18 h 18"/>
              </a:gdLst>
              <a:ahLst/>
              <a:cxnLst>
                <a:cxn ang="T6">
                  <a:pos x="T0" y="T1"/>
                </a:cxn>
                <a:cxn ang="T7">
                  <a:pos x="T2" y="T3"/>
                </a:cxn>
                <a:cxn ang="T8">
                  <a:pos x="T4" y="T5"/>
                </a:cxn>
              </a:cxnLst>
              <a:rect l="T9" t="T10" r="T11" b="T12"/>
              <a:pathLst>
                <a:path w="9" h="18">
                  <a:moveTo>
                    <a:pt x="9" y="18"/>
                  </a:moveTo>
                  <a:lnTo>
                    <a:pt x="9"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7" name="Freeform 166"/>
            <p:cNvSpPr>
              <a:spLocks/>
            </p:cNvSpPr>
            <p:nvPr/>
          </p:nvSpPr>
          <p:spPr bwMode="auto">
            <a:xfrm>
              <a:off x="4723" y="3428"/>
              <a:ext cx="7" cy="18"/>
            </a:xfrm>
            <a:custGeom>
              <a:avLst/>
              <a:gdLst>
                <a:gd name="T0" fmla="*/ 0 w 9"/>
                <a:gd name="T1" fmla="*/ 259 h 17"/>
                <a:gd name="T2" fmla="*/ 2 w 9"/>
                <a:gd name="T3" fmla="*/ 259 h 17"/>
                <a:gd name="T4" fmla="*/ 2 w 9"/>
                <a:gd name="T5" fmla="*/ 8 h 17"/>
                <a:gd name="T6" fmla="*/ 2 w 9"/>
                <a:gd name="T7" fmla="*/ 0 h 17"/>
                <a:gd name="T8" fmla="*/ 2 w 9"/>
                <a:gd name="T9" fmla="*/ 0 h 17"/>
                <a:gd name="T10" fmla="*/ 2 w 9"/>
                <a:gd name="T11" fmla="*/ 0 h 17"/>
                <a:gd name="T12" fmla="*/ 0 60000 65536"/>
                <a:gd name="T13" fmla="*/ 0 60000 65536"/>
                <a:gd name="T14" fmla="*/ 0 60000 65536"/>
                <a:gd name="T15" fmla="*/ 0 60000 65536"/>
                <a:gd name="T16" fmla="*/ 0 60000 65536"/>
                <a:gd name="T17" fmla="*/ 0 60000 65536"/>
                <a:gd name="T18" fmla="*/ 0 w 9"/>
                <a:gd name="T19" fmla="*/ 0 h 17"/>
                <a:gd name="T20" fmla="*/ 9 w 9"/>
                <a:gd name="T21" fmla="*/ 17 h 17"/>
              </a:gdLst>
              <a:ahLst/>
              <a:cxnLst>
                <a:cxn ang="T12">
                  <a:pos x="T0" y="T1"/>
                </a:cxn>
                <a:cxn ang="T13">
                  <a:pos x="T2" y="T3"/>
                </a:cxn>
                <a:cxn ang="T14">
                  <a:pos x="T4" y="T5"/>
                </a:cxn>
                <a:cxn ang="T15">
                  <a:pos x="T6" y="T7"/>
                </a:cxn>
                <a:cxn ang="T16">
                  <a:pos x="T8" y="T9"/>
                </a:cxn>
                <a:cxn ang="T17">
                  <a:pos x="T10" y="T11"/>
                </a:cxn>
              </a:cxnLst>
              <a:rect l="T18" t="T19" r="T20" b="T21"/>
              <a:pathLst>
                <a:path w="9" h="17">
                  <a:moveTo>
                    <a:pt x="0" y="17"/>
                  </a:moveTo>
                  <a:lnTo>
                    <a:pt x="9" y="17"/>
                  </a:lnTo>
                  <a:lnTo>
                    <a:pt x="9" y="8"/>
                  </a:lnTo>
                  <a:lnTo>
                    <a:pt x="9"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8" name="Freeform 167"/>
            <p:cNvSpPr>
              <a:spLocks/>
            </p:cNvSpPr>
            <p:nvPr/>
          </p:nvSpPr>
          <p:spPr bwMode="auto">
            <a:xfrm>
              <a:off x="4767" y="3346"/>
              <a:ext cx="7" cy="27"/>
            </a:xfrm>
            <a:custGeom>
              <a:avLst/>
              <a:gdLst>
                <a:gd name="T0" fmla="*/ 0 w 9"/>
                <a:gd name="T1" fmla="*/ 157 h 26"/>
                <a:gd name="T2" fmla="*/ 0 w 9"/>
                <a:gd name="T3" fmla="*/ 112 h 26"/>
                <a:gd name="T4" fmla="*/ 0 w 9"/>
                <a:gd name="T5" fmla="*/ 112 h 26"/>
                <a:gd name="T6" fmla="*/ 0 w 9"/>
                <a:gd name="T7" fmla="*/ 9 h 26"/>
                <a:gd name="T8" fmla="*/ 2 w 9"/>
                <a:gd name="T9" fmla="*/ 0 h 26"/>
                <a:gd name="T10" fmla="*/ 0 60000 65536"/>
                <a:gd name="T11" fmla="*/ 0 60000 65536"/>
                <a:gd name="T12" fmla="*/ 0 60000 65536"/>
                <a:gd name="T13" fmla="*/ 0 60000 65536"/>
                <a:gd name="T14" fmla="*/ 0 60000 65536"/>
                <a:gd name="T15" fmla="*/ 0 w 9"/>
                <a:gd name="T16" fmla="*/ 0 h 26"/>
                <a:gd name="T17" fmla="*/ 9 w 9"/>
                <a:gd name="T18" fmla="*/ 26 h 26"/>
              </a:gdLst>
              <a:ahLst/>
              <a:cxnLst>
                <a:cxn ang="T10">
                  <a:pos x="T0" y="T1"/>
                </a:cxn>
                <a:cxn ang="T11">
                  <a:pos x="T2" y="T3"/>
                </a:cxn>
                <a:cxn ang="T12">
                  <a:pos x="T4" y="T5"/>
                </a:cxn>
                <a:cxn ang="T13">
                  <a:pos x="T6" y="T7"/>
                </a:cxn>
                <a:cxn ang="T14">
                  <a:pos x="T8" y="T9"/>
                </a:cxn>
              </a:cxnLst>
              <a:rect l="T15" t="T16" r="T17" b="T18"/>
              <a:pathLst>
                <a:path w="9" h="26">
                  <a:moveTo>
                    <a:pt x="0" y="26"/>
                  </a:moveTo>
                  <a:lnTo>
                    <a:pt x="0" y="17"/>
                  </a:lnTo>
                  <a:lnTo>
                    <a:pt x="0" y="9"/>
                  </a:lnTo>
                  <a:lnTo>
                    <a:pt x="9"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9" name="Freeform 168"/>
            <p:cNvSpPr>
              <a:spLocks/>
            </p:cNvSpPr>
            <p:nvPr/>
          </p:nvSpPr>
          <p:spPr bwMode="auto">
            <a:xfrm>
              <a:off x="4811" y="3328"/>
              <a:ext cx="1" cy="28"/>
            </a:xfrm>
            <a:custGeom>
              <a:avLst/>
              <a:gdLst>
                <a:gd name="T0" fmla="*/ 0 w 1"/>
                <a:gd name="T1" fmla="*/ 108 h 27"/>
                <a:gd name="T2" fmla="*/ 0 w 1"/>
                <a:gd name="T3" fmla="*/ 149 h 27"/>
                <a:gd name="T4" fmla="*/ 0 w 1"/>
                <a:gd name="T5" fmla="*/ 149 h 27"/>
                <a:gd name="T6" fmla="*/ 0 w 1"/>
                <a:gd name="T7" fmla="*/ 108 h 27"/>
                <a:gd name="T8" fmla="*/ 0 w 1"/>
                <a:gd name="T9" fmla="*/ 9 h 27"/>
                <a:gd name="T10" fmla="*/ 0 w 1"/>
                <a:gd name="T11" fmla="*/ 9 h 27"/>
                <a:gd name="T12" fmla="*/ 0 w 1"/>
                <a:gd name="T13" fmla="*/ 0 h 27"/>
                <a:gd name="T14" fmla="*/ 0 60000 65536"/>
                <a:gd name="T15" fmla="*/ 0 60000 65536"/>
                <a:gd name="T16" fmla="*/ 0 60000 65536"/>
                <a:gd name="T17" fmla="*/ 0 60000 65536"/>
                <a:gd name="T18" fmla="*/ 0 60000 65536"/>
                <a:gd name="T19" fmla="*/ 0 60000 65536"/>
                <a:gd name="T20" fmla="*/ 0 60000 65536"/>
                <a:gd name="T21" fmla="*/ 0 w 1"/>
                <a:gd name="T22" fmla="*/ 0 h 27"/>
                <a:gd name="T23" fmla="*/ 1 w 1"/>
                <a:gd name="T24" fmla="*/ 27 h 2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 h="27">
                  <a:moveTo>
                    <a:pt x="0" y="18"/>
                  </a:moveTo>
                  <a:lnTo>
                    <a:pt x="0" y="27"/>
                  </a:lnTo>
                  <a:lnTo>
                    <a:pt x="0" y="18"/>
                  </a:lnTo>
                  <a:lnTo>
                    <a:pt x="0" y="9"/>
                  </a:lnTo>
                  <a:lnTo>
                    <a:pt x="0" y="0"/>
                  </a:lnTo>
                </a:path>
              </a:pathLst>
            </a:cu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172" name="TextBox 171"/>
          <p:cNvSpPr txBox="1"/>
          <p:nvPr/>
        </p:nvSpPr>
        <p:spPr>
          <a:xfrm flipH="1">
            <a:off x="6811617" y="1704284"/>
            <a:ext cx="2160105" cy="369332"/>
          </a:xfrm>
          <a:prstGeom prst="rect">
            <a:avLst/>
          </a:prstGeom>
          <a:solidFill>
            <a:srgbClr val="CC99FF"/>
          </a:solidFill>
        </p:spPr>
        <p:txBody>
          <a:bodyPr wrap="square" rtlCol="0">
            <a:spAutoFit/>
          </a:bodyPr>
          <a:lstStyle/>
          <a:p>
            <a:r>
              <a:rPr lang="en-GB" dirty="0" smtClean="0"/>
              <a:t>Cervical Curve (7)</a:t>
            </a:r>
            <a:endParaRPr lang="en-GB" dirty="0"/>
          </a:p>
        </p:txBody>
      </p:sp>
      <p:sp>
        <p:nvSpPr>
          <p:cNvPr id="176" name="TextBox 175"/>
          <p:cNvSpPr txBox="1"/>
          <p:nvPr/>
        </p:nvSpPr>
        <p:spPr>
          <a:xfrm>
            <a:off x="6811617" y="2692659"/>
            <a:ext cx="2160105" cy="369332"/>
          </a:xfrm>
          <a:prstGeom prst="rect">
            <a:avLst/>
          </a:prstGeom>
          <a:solidFill>
            <a:srgbClr val="99FF99"/>
          </a:solidFill>
        </p:spPr>
        <p:txBody>
          <a:bodyPr wrap="square" rtlCol="0">
            <a:spAutoFit/>
          </a:bodyPr>
          <a:lstStyle/>
          <a:p>
            <a:r>
              <a:rPr lang="en-GB" dirty="0" smtClean="0"/>
              <a:t>Thoracic Curve (12)</a:t>
            </a:r>
            <a:endParaRPr lang="en-GB" dirty="0"/>
          </a:p>
        </p:txBody>
      </p:sp>
      <p:sp>
        <p:nvSpPr>
          <p:cNvPr id="180" name="TextBox 179"/>
          <p:cNvSpPr txBox="1"/>
          <p:nvPr/>
        </p:nvSpPr>
        <p:spPr>
          <a:xfrm>
            <a:off x="6904383" y="4356843"/>
            <a:ext cx="2067339" cy="369332"/>
          </a:xfrm>
          <a:prstGeom prst="rect">
            <a:avLst/>
          </a:prstGeom>
          <a:solidFill>
            <a:srgbClr val="FFCCCC"/>
          </a:solidFill>
        </p:spPr>
        <p:txBody>
          <a:bodyPr wrap="square" rtlCol="0">
            <a:spAutoFit/>
          </a:bodyPr>
          <a:lstStyle/>
          <a:p>
            <a:r>
              <a:rPr lang="en-GB" dirty="0" smtClean="0"/>
              <a:t>Lumbar Curve (5)</a:t>
            </a:r>
            <a:endParaRPr lang="en-GB" dirty="0"/>
          </a:p>
        </p:txBody>
      </p:sp>
      <p:sp>
        <p:nvSpPr>
          <p:cNvPr id="181" name="TextBox 180"/>
          <p:cNvSpPr txBox="1"/>
          <p:nvPr/>
        </p:nvSpPr>
        <p:spPr>
          <a:xfrm>
            <a:off x="6904384" y="5028899"/>
            <a:ext cx="2067338" cy="369332"/>
          </a:xfrm>
          <a:prstGeom prst="rect">
            <a:avLst/>
          </a:prstGeom>
          <a:solidFill>
            <a:srgbClr val="FFFFCC"/>
          </a:solidFill>
        </p:spPr>
        <p:txBody>
          <a:bodyPr wrap="square" rtlCol="0">
            <a:spAutoFit/>
          </a:bodyPr>
          <a:lstStyle/>
          <a:p>
            <a:r>
              <a:rPr lang="en-GB" dirty="0" smtClean="0"/>
              <a:t>Sacrum &amp; Coccyx</a:t>
            </a:r>
            <a:endParaRPr lang="en-GB" dirty="0"/>
          </a:p>
        </p:txBody>
      </p:sp>
      <p:sp>
        <p:nvSpPr>
          <p:cNvPr id="171" name="TextBox 170"/>
          <p:cNvSpPr txBox="1"/>
          <p:nvPr/>
        </p:nvSpPr>
        <p:spPr>
          <a:xfrm>
            <a:off x="2574448" y="253496"/>
            <a:ext cx="6712210" cy="646331"/>
          </a:xfrm>
          <a:prstGeom prst="rect">
            <a:avLst/>
          </a:prstGeom>
          <a:solidFill>
            <a:srgbClr val="002060"/>
          </a:solidFill>
        </p:spPr>
        <p:txBody>
          <a:bodyPr wrap="square" rtlCol="0">
            <a:spAutoFit/>
          </a:bodyPr>
          <a:lstStyle/>
          <a:p>
            <a:pPr algn="ctr"/>
            <a:r>
              <a:rPr lang="en-GB" sz="3600" b="1" dirty="0" smtClean="0">
                <a:solidFill>
                  <a:schemeClr val="bg1"/>
                </a:solidFill>
              </a:rPr>
              <a:t>Anatomy of the Spine</a:t>
            </a:r>
            <a:endParaRPr lang="en-GB" sz="3600" b="1" dirty="0">
              <a:solidFill>
                <a:schemeClr val="bg1"/>
              </a:solidFill>
            </a:endParaRPr>
          </a:p>
        </p:txBody>
      </p:sp>
    </p:spTree>
    <p:extLst>
      <p:ext uri="{BB962C8B-B14F-4D97-AF65-F5344CB8AC3E}">
        <p14:creationId xmlns:p14="http://schemas.microsoft.com/office/powerpoint/2010/main" val="37622923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2"/>
                                        </p:tgtEl>
                                        <p:attrNameLst>
                                          <p:attrName>style.visibility</p:attrName>
                                        </p:attrNameLst>
                                      </p:cBhvr>
                                      <p:to>
                                        <p:strVal val="visible"/>
                                      </p:to>
                                    </p:set>
                                    <p:animEffect transition="in" filter="fade">
                                      <p:cBhvr>
                                        <p:cTn id="12" dur="500"/>
                                        <p:tgtEl>
                                          <p:spTgt spid="17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6"/>
                                        </p:tgtEl>
                                        <p:attrNameLst>
                                          <p:attrName>style.visibility</p:attrName>
                                        </p:attrNameLst>
                                      </p:cBhvr>
                                      <p:to>
                                        <p:strVal val="visible"/>
                                      </p:to>
                                    </p:set>
                                    <p:animEffect transition="in" filter="fade">
                                      <p:cBhvr>
                                        <p:cTn id="17" dur="500"/>
                                        <p:tgtEl>
                                          <p:spTgt spid="17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0"/>
                                        </p:tgtEl>
                                        <p:attrNameLst>
                                          <p:attrName>style.visibility</p:attrName>
                                        </p:attrNameLst>
                                      </p:cBhvr>
                                      <p:to>
                                        <p:strVal val="visible"/>
                                      </p:to>
                                    </p:set>
                                    <p:animEffect transition="in" filter="fade">
                                      <p:cBhvr>
                                        <p:cTn id="22" dur="500"/>
                                        <p:tgtEl>
                                          <p:spTgt spid="18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1"/>
                                        </p:tgtEl>
                                        <p:attrNameLst>
                                          <p:attrName>style.visibility</p:attrName>
                                        </p:attrNameLst>
                                      </p:cBhvr>
                                      <p:to>
                                        <p:strVal val="visible"/>
                                      </p:to>
                                    </p:set>
                                    <p:animEffect transition="in" filter="fade">
                                      <p:cBhvr>
                                        <p:cTn id="27" dur="500"/>
                                        <p:tgtEl>
                                          <p:spTgt spid="18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3">
                                            <p:txEl>
                                              <p:pRg st="0" end="0"/>
                                            </p:txEl>
                                          </p:spTgt>
                                        </p:tgtEl>
                                        <p:attrNameLst>
                                          <p:attrName>style.visibility</p:attrName>
                                        </p:attrNameLst>
                                      </p:cBhvr>
                                      <p:to>
                                        <p:strVal val="visible"/>
                                      </p:to>
                                    </p:set>
                                    <p:animEffect transition="in" filter="fade">
                                      <p:cBhvr>
                                        <p:cTn id="32" dur="500"/>
                                        <p:tgtEl>
                                          <p:spTgt spid="183">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83">
                                            <p:txEl>
                                              <p:pRg st="1" end="1"/>
                                            </p:txEl>
                                          </p:spTgt>
                                        </p:tgtEl>
                                        <p:attrNameLst>
                                          <p:attrName>style.visibility</p:attrName>
                                        </p:attrNameLst>
                                      </p:cBhvr>
                                      <p:to>
                                        <p:strVal val="visible"/>
                                      </p:to>
                                    </p:set>
                                    <p:animEffect transition="in" filter="fade">
                                      <p:cBhvr>
                                        <p:cTn id="37" dur="500"/>
                                        <p:tgtEl>
                                          <p:spTgt spid="183">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83">
                                            <p:txEl>
                                              <p:pRg st="2" end="2"/>
                                            </p:txEl>
                                          </p:spTgt>
                                        </p:tgtEl>
                                        <p:attrNameLst>
                                          <p:attrName>style.visibility</p:attrName>
                                        </p:attrNameLst>
                                      </p:cBhvr>
                                      <p:to>
                                        <p:strVal val="visible"/>
                                      </p:to>
                                    </p:set>
                                    <p:animEffect transition="in" filter="fade">
                                      <p:cBhvr>
                                        <p:cTn id="42" dur="500"/>
                                        <p:tgtEl>
                                          <p:spTgt spid="183">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83">
                                            <p:txEl>
                                              <p:pRg st="3" end="3"/>
                                            </p:txEl>
                                          </p:spTgt>
                                        </p:tgtEl>
                                        <p:attrNameLst>
                                          <p:attrName>style.visibility</p:attrName>
                                        </p:attrNameLst>
                                      </p:cBhvr>
                                      <p:to>
                                        <p:strVal val="visible"/>
                                      </p:to>
                                    </p:set>
                                    <p:animEffect transition="in" filter="fade">
                                      <p:cBhvr>
                                        <p:cTn id="47" dur="500"/>
                                        <p:tgtEl>
                                          <p:spTgt spid="183">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83">
                                            <p:txEl>
                                              <p:pRg st="4" end="4"/>
                                            </p:txEl>
                                          </p:spTgt>
                                        </p:tgtEl>
                                        <p:attrNameLst>
                                          <p:attrName>style.visibility</p:attrName>
                                        </p:attrNameLst>
                                      </p:cBhvr>
                                      <p:to>
                                        <p:strVal val="visible"/>
                                      </p:to>
                                    </p:set>
                                    <p:animEffect transition="in" filter="fade">
                                      <p:cBhvr>
                                        <p:cTn id="52" dur="500"/>
                                        <p:tgtEl>
                                          <p:spTgt spid="183">
                                            <p:txEl>
                                              <p:pRg st="4" end="4"/>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83">
                                            <p:txEl>
                                              <p:pRg st="5" end="5"/>
                                            </p:txEl>
                                          </p:spTgt>
                                        </p:tgtEl>
                                        <p:attrNameLst>
                                          <p:attrName>style.visibility</p:attrName>
                                        </p:attrNameLst>
                                      </p:cBhvr>
                                      <p:to>
                                        <p:strVal val="visible"/>
                                      </p:to>
                                    </p:set>
                                    <p:animEffect transition="in" filter="fade">
                                      <p:cBhvr>
                                        <p:cTn id="57" dur="500"/>
                                        <p:tgtEl>
                                          <p:spTgt spid="183">
                                            <p:txEl>
                                              <p:pRg st="5" end="5"/>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83">
                                            <p:txEl>
                                              <p:pRg st="6" end="6"/>
                                            </p:txEl>
                                          </p:spTgt>
                                        </p:tgtEl>
                                        <p:attrNameLst>
                                          <p:attrName>style.visibility</p:attrName>
                                        </p:attrNameLst>
                                      </p:cBhvr>
                                      <p:to>
                                        <p:strVal val="visible"/>
                                      </p:to>
                                    </p:set>
                                    <p:animEffect transition="in" filter="fade">
                                      <p:cBhvr>
                                        <p:cTn id="62" dur="500"/>
                                        <p:tgtEl>
                                          <p:spTgt spid="183">
                                            <p:txEl>
                                              <p:pRg st="6" end="6"/>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183">
                                            <p:txEl>
                                              <p:pRg st="7" end="7"/>
                                            </p:txEl>
                                          </p:spTgt>
                                        </p:tgtEl>
                                        <p:attrNameLst>
                                          <p:attrName>style.visibility</p:attrName>
                                        </p:attrNameLst>
                                      </p:cBhvr>
                                      <p:to>
                                        <p:strVal val="visible"/>
                                      </p:to>
                                    </p:set>
                                    <p:animEffect transition="in" filter="fade">
                                      <p:cBhvr>
                                        <p:cTn id="67" dur="500"/>
                                        <p:tgtEl>
                                          <p:spTgt spid="18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3" grpId="0" build="p"/>
      <p:bldP spid="172" grpId="0" animBg="1"/>
      <p:bldP spid="176" grpId="0" animBg="1"/>
      <p:bldP spid="180" grpId="0" animBg="1"/>
      <p:bldP spid="181"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4"/>
          <a:stretch>
            <a:fillRect/>
          </a:stretch>
        </p:blipFill>
        <p:spPr>
          <a:xfrm>
            <a:off x="7712767" y="365125"/>
            <a:ext cx="3087756" cy="5598353"/>
          </a:xfrm>
          <a:prstGeom prst="rect">
            <a:avLst/>
          </a:prstGeom>
        </p:spPr>
      </p:pic>
      <p:sp>
        <p:nvSpPr>
          <p:cNvPr id="5" name="TextBox 4"/>
          <p:cNvSpPr txBox="1"/>
          <p:nvPr/>
        </p:nvSpPr>
        <p:spPr>
          <a:xfrm>
            <a:off x="2438400" y="1060175"/>
            <a:ext cx="1868557" cy="523220"/>
          </a:xfrm>
          <a:prstGeom prst="rect">
            <a:avLst/>
          </a:prstGeom>
          <a:noFill/>
        </p:spPr>
        <p:txBody>
          <a:bodyPr wrap="square" rtlCol="0">
            <a:spAutoFit/>
          </a:bodyPr>
          <a:lstStyle/>
          <a:p>
            <a:r>
              <a:rPr lang="en-GB" sz="2800" b="1" dirty="0" smtClean="0"/>
              <a:t>Vertebrae</a:t>
            </a:r>
            <a:endParaRPr lang="en-GB" sz="2800" b="1" dirty="0"/>
          </a:p>
        </p:txBody>
      </p:sp>
      <p:sp>
        <p:nvSpPr>
          <p:cNvPr id="6" name="TextBox 5"/>
          <p:cNvSpPr txBox="1"/>
          <p:nvPr/>
        </p:nvSpPr>
        <p:spPr>
          <a:xfrm flipH="1">
            <a:off x="2623926" y="1934818"/>
            <a:ext cx="1364975" cy="523220"/>
          </a:xfrm>
          <a:prstGeom prst="rect">
            <a:avLst/>
          </a:prstGeom>
          <a:noFill/>
        </p:spPr>
        <p:txBody>
          <a:bodyPr wrap="square" rtlCol="0">
            <a:spAutoFit/>
          </a:bodyPr>
          <a:lstStyle/>
          <a:p>
            <a:r>
              <a:rPr lang="en-GB" sz="2800" b="1" dirty="0" smtClean="0"/>
              <a:t>Disc</a:t>
            </a:r>
            <a:endParaRPr lang="en-GB" sz="2800" b="1" dirty="0"/>
          </a:p>
        </p:txBody>
      </p:sp>
      <p:sp>
        <p:nvSpPr>
          <p:cNvPr id="7" name="TextBox 6"/>
          <p:cNvSpPr txBox="1"/>
          <p:nvPr/>
        </p:nvSpPr>
        <p:spPr>
          <a:xfrm>
            <a:off x="2623926" y="3273085"/>
            <a:ext cx="1789048" cy="1384995"/>
          </a:xfrm>
          <a:prstGeom prst="rect">
            <a:avLst/>
          </a:prstGeom>
          <a:noFill/>
        </p:spPr>
        <p:txBody>
          <a:bodyPr wrap="square" rtlCol="0">
            <a:spAutoFit/>
          </a:bodyPr>
          <a:lstStyle/>
          <a:p>
            <a:r>
              <a:rPr lang="en-GB" sz="2800" b="1" dirty="0" smtClean="0"/>
              <a:t>Prolapsed(slipped) Disc</a:t>
            </a:r>
            <a:endParaRPr lang="en-GB" sz="2800" b="1" dirty="0"/>
          </a:p>
        </p:txBody>
      </p:sp>
      <p:cxnSp>
        <p:nvCxnSpPr>
          <p:cNvPr id="12" name="Straight Arrow Connector 11"/>
          <p:cNvCxnSpPr/>
          <p:nvPr/>
        </p:nvCxnSpPr>
        <p:spPr>
          <a:xfrm>
            <a:off x="4094922" y="1431235"/>
            <a:ext cx="4108174" cy="59345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3372678" y="2196428"/>
            <a:ext cx="4644887" cy="30930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4412974" y="3657600"/>
            <a:ext cx="4340089" cy="18249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1" name="Oval 20"/>
          <p:cNvSpPr/>
          <p:nvPr/>
        </p:nvSpPr>
        <p:spPr>
          <a:xfrm>
            <a:off x="8753063" y="3273085"/>
            <a:ext cx="1080050" cy="99411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5032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4"/>
          <a:stretch>
            <a:fillRect/>
          </a:stretch>
        </p:blipFill>
        <p:spPr>
          <a:xfrm>
            <a:off x="8629816" y="589723"/>
            <a:ext cx="2067339" cy="5221355"/>
          </a:xfrm>
          <a:prstGeom prst="rect">
            <a:avLst/>
          </a:prstGeom>
        </p:spPr>
      </p:pic>
      <p:sp>
        <p:nvSpPr>
          <p:cNvPr id="7" name="Text Placeholder 6"/>
          <p:cNvSpPr>
            <a:spLocks noGrp="1"/>
          </p:cNvSpPr>
          <p:nvPr>
            <p:ph type="body" sz="half" idx="2"/>
          </p:nvPr>
        </p:nvSpPr>
        <p:spPr>
          <a:xfrm>
            <a:off x="1371532" y="381000"/>
            <a:ext cx="6562172" cy="5430078"/>
          </a:xfrm>
        </p:spPr>
        <p:txBody>
          <a:bodyPr>
            <a:normAutofit/>
          </a:bodyPr>
          <a:lstStyle/>
          <a:p>
            <a:r>
              <a:rPr lang="en-GB" sz="2800" b="1" dirty="0" smtClean="0">
                <a:solidFill>
                  <a:schemeClr val="accent1">
                    <a:lumMod val="50000"/>
                  </a:schemeClr>
                </a:solidFill>
              </a:rPr>
              <a:t>Muscles</a:t>
            </a:r>
          </a:p>
          <a:p>
            <a:r>
              <a:rPr lang="en-GB" sz="2800" dirty="0" smtClean="0"/>
              <a:t>Are constructed from bundles of fibre</a:t>
            </a:r>
          </a:p>
          <a:p>
            <a:r>
              <a:rPr lang="en-GB" sz="2800" dirty="0" smtClean="0"/>
              <a:t>Operate in pairs</a:t>
            </a:r>
          </a:p>
          <a:p>
            <a:r>
              <a:rPr lang="en-GB" sz="2800" dirty="0" smtClean="0"/>
              <a:t>Can be injured by straining</a:t>
            </a:r>
          </a:p>
          <a:p>
            <a:r>
              <a:rPr lang="en-GB" sz="2800" b="1" dirty="0" smtClean="0">
                <a:solidFill>
                  <a:schemeClr val="accent1">
                    <a:lumMod val="50000"/>
                  </a:schemeClr>
                </a:solidFill>
              </a:rPr>
              <a:t>Tendons</a:t>
            </a:r>
          </a:p>
          <a:p>
            <a:r>
              <a:rPr lang="en-GB" sz="2800" dirty="0" smtClean="0"/>
              <a:t>Attach muscle to bone</a:t>
            </a:r>
          </a:p>
          <a:p>
            <a:r>
              <a:rPr lang="en-GB" sz="2800" dirty="0" smtClean="0"/>
              <a:t>Can be injured through spraining</a:t>
            </a:r>
          </a:p>
          <a:p>
            <a:r>
              <a:rPr lang="en-GB" sz="2800" b="1" dirty="0" smtClean="0">
                <a:solidFill>
                  <a:schemeClr val="accent1">
                    <a:lumMod val="50000"/>
                  </a:schemeClr>
                </a:solidFill>
              </a:rPr>
              <a:t>Ligaments</a:t>
            </a:r>
            <a:r>
              <a:rPr lang="en-GB" sz="2800" dirty="0" smtClean="0"/>
              <a:t> </a:t>
            </a:r>
          </a:p>
          <a:p>
            <a:r>
              <a:rPr lang="en-GB" sz="2800" dirty="0" smtClean="0"/>
              <a:t>Wrap around joints to prevent over-flexing</a:t>
            </a:r>
          </a:p>
          <a:p>
            <a:r>
              <a:rPr lang="en-GB" sz="2800" dirty="0" smtClean="0"/>
              <a:t>Can be injured through spraining</a:t>
            </a:r>
          </a:p>
          <a:p>
            <a:endParaRPr lang="en-GB" sz="2800" dirty="0"/>
          </a:p>
        </p:txBody>
      </p:sp>
    </p:spTree>
    <p:extLst>
      <p:ext uri="{BB962C8B-B14F-4D97-AF65-F5344CB8AC3E}">
        <p14:creationId xmlns:p14="http://schemas.microsoft.com/office/powerpoint/2010/main" val="4010233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Effect transition="in" filter="fade">
                                      <p:cBhvr>
                                        <p:cTn id="17" dur="500"/>
                                        <p:tgtEl>
                                          <p:spTgt spid="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xEl>
                                              <p:pRg st="2" end="2"/>
                                            </p:txEl>
                                          </p:spTgt>
                                        </p:tgtEl>
                                        <p:attrNameLst>
                                          <p:attrName>style.visibility</p:attrName>
                                        </p:attrNameLst>
                                      </p:cBhvr>
                                      <p:to>
                                        <p:strVal val="visible"/>
                                      </p:to>
                                    </p:set>
                                    <p:animEffect transition="in" filter="fade">
                                      <p:cBhvr>
                                        <p:cTn id="22" dur="500"/>
                                        <p:tgtEl>
                                          <p:spTgt spid="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animEffect transition="in" filter="fade">
                                      <p:cBhvr>
                                        <p:cTn id="27" dur="500"/>
                                        <p:tgtEl>
                                          <p:spTgt spid="7">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xEl>
                                              <p:pRg st="4" end="4"/>
                                            </p:txEl>
                                          </p:spTgt>
                                        </p:tgtEl>
                                        <p:attrNameLst>
                                          <p:attrName>style.visibility</p:attrName>
                                        </p:attrNameLst>
                                      </p:cBhvr>
                                      <p:to>
                                        <p:strVal val="visible"/>
                                      </p:to>
                                    </p:set>
                                    <p:animEffect transition="in" filter="fade">
                                      <p:cBhvr>
                                        <p:cTn id="32" dur="500"/>
                                        <p:tgtEl>
                                          <p:spTgt spid="7">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txEl>
                                              <p:pRg st="5" end="5"/>
                                            </p:txEl>
                                          </p:spTgt>
                                        </p:tgtEl>
                                        <p:attrNameLst>
                                          <p:attrName>style.visibility</p:attrName>
                                        </p:attrNameLst>
                                      </p:cBhvr>
                                      <p:to>
                                        <p:strVal val="visible"/>
                                      </p:to>
                                    </p:set>
                                    <p:animEffect transition="in" filter="fade">
                                      <p:cBhvr>
                                        <p:cTn id="37" dur="500"/>
                                        <p:tgtEl>
                                          <p:spTgt spid="7">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
                                            <p:txEl>
                                              <p:pRg st="6" end="6"/>
                                            </p:txEl>
                                          </p:spTgt>
                                        </p:tgtEl>
                                        <p:attrNameLst>
                                          <p:attrName>style.visibility</p:attrName>
                                        </p:attrNameLst>
                                      </p:cBhvr>
                                      <p:to>
                                        <p:strVal val="visible"/>
                                      </p:to>
                                    </p:set>
                                    <p:animEffect transition="in" filter="fade">
                                      <p:cBhvr>
                                        <p:cTn id="42" dur="500"/>
                                        <p:tgtEl>
                                          <p:spTgt spid="7">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txEl>
                                              <p:pRg st="7" end="7"/>
                                            </p:txEl>
                                          </p:spTgt>
                                        </p:tgtEl>
                                        <p:attrNameLst>
                                          <p:attrName>style.visibility</p:attrName>
                                        </p:attrNameLst>
                                      </p:cBhvr>
                                      <p:to>
                                        <p:strVal val="visible"/>
                                      </p:to>
                                    </p:set>
                                    <p:animEffect transition="in" filter="fade">
                                      <p:cBhvr>
                                        <p:cTn id="47" dur="500"/>
                                        <p:tgtEl>
                                          <p:spTgt spid="7">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7">
                                            <p:txEl>
                                              <p:pRg st="8" end="8"/>
                                            </p:txEl>
                                          </p:spTgt>
                                        </p:tgtEl>
                                        <p:attrNameLst>
                                          <p:attrName>style.visibility</p:attrName>
                                        </p:attrNameLst>
                                      </p:cBhvr>
                                      <p:to>
                                        <p:strVal val="visible"/>
                                      </p:to>
                                    </p:set>
                                    <p:animEffect transition="in" filter="fade">
                                      <p:cBhvr>
                                        <p:cTn id="52" dur="500"/>
                                        <p:tgtEl>
                                          <p:spTgt spid="7">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7">
                                            <p:txEl>
                                              <p:pRg st="9" end="9"/>
                                            </p:txEl>
                                          </p:spTgt>
                                        </p:tgtEl>
                                        <p:attrNameLst>
                                          <p:attrName>style.visibility</p:attrName>
                                        </p:attrNameLst>
                                      </p:cBhvr>
                                      <p:to>
                                        <p:strVal val="visible"/>
                                      </p:to>
                                    </p:set>
                                    <p:animEffect transition="in" filter="fade">
                                      <p:cBhvr>
                                        <p:cTn id="57" dur="500"/>
                                        <p:tgtEl>
                                          <p:spTgt spid="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1" name="Content Placeholder 10"/>
          <p:cNvPicPr>
            <a:picLocks noGrp="1" noChangeAspect="1"/>
          </p:cNvPicPr>
          <p:nvPr>
            <p:ph idx="1"/>
          </p:nvPr>
        </p:nvPicPr>
        <p:blipFill>
          <a:blip r:embed="rId4"/>
          <a:stretch>
            <a:fillRect/>
          </a:stretch>
        </p:blipFill>
        <p:spPr>
          <a:xfrm>
            <a:off x="6442144" y="1524000"/>
            <a:ext cx="4206805" cy="4015409"/>
          </a:xfrm>
          <a:prstGeom prst="rect">
            <a:avLst/>
          </a:prstGeom>
        </p:spPr>
      </p:pic>
      <p:sp>
        <p:nvSpPr>
          <p:cNvPr id="12" name="Text Placeholder 11"/>
          <p:cNvSpPr>
            <a:spLocks noGrp="1"/>
          </p:cNvSpPr>
          <p:nvPr>
            <p:ph type="body" sz="half" idx="2"/>
          </p:nvPr>
        </p:nvSpPr>
        <p:spPr>
          <a:xfrm>
            <a:off x="1508255" y="1194421"/>
            <a:ext cx="4572000" cy="4344988"/>
          </a:xfrm>
        </p:spPr>
        <p:txBody>
          <a:bodyPr>
            <a:normAutofit/>
          </a:bodyPr>
          <a:lstStyle/>
          <a:p>
            <a:pPr algn="ctr"/>
            <a:r>
              <a:rPr lang="en-GB" sz="3600" b="1" dirty="0" smtClean="0"/>
              <a:t>Trauma</a:t>
            </a:r>
          </a:p>
          <a:p>
            <a:pPr algn="ctr"/>
            <a:endParaRPr lang="en-GB" sz="3600" b="1" dirty="0"/>
          </a:p>
          <a:p>
            <a:pPr algn="ctr"/>
            <a:r>
              <a:rPr lang="en-GB" sz="3600" b="1" dirty="0" smtClean="0"/>
              <a:t>Cumulative Stress</a:t>
            </a:r>
          </a:p>
          <a:p>
            <a:pPr algn="ctr"/>
            <a:endParaRPr lang="en-GB" sz="3600" b="1" dirty="0"/>
          </a:p>
          <a:p>
            <a:pPr algn="ctr"/>
            <a:r>
              <a:rPr lang="en-GB" sz="3600" b="1" dirty="0" smtClean="0"/>
              <a:t>Degeneration</a:t>
            </a:r>
          </a:p>
          <a:p>
            <a:pPr algn="ctr"/>
            <a:endParaRPr lang="en-GB" sz="3600" b="1" dirty="0"/>
          </a:p>
          <a:p>
            <a:pPr algn="ctr"/>
            <a:r>
              <a:rPr lang="en-GB" sz="3600" b="1" dirty="0" smtClean="0"/>
              <a:t>WRULDS</a:t>
            </a:r>
            <a:endParaRPr lang="en-GB" sz="3600" b="1" dirty="0"/>
          </a:p>
        </p:txBody>
      </p:sp>
      <p:sp>
        <p:nvSpPr>
          <p:cNvPr id="6" name="TextBox 5"/>
          <p:cNvSpPr txBox="1"/>
          <p:nvPr/>
        </p:nvSpPr>
        <p:spPr>
          <a:xfrm>
            <a:off x="838200" y="265579"/>
            <a:ext cx="10484110" cy="646331"/>
          </a:xfrm>
          <a:prstGeom prst="rect">
            <a:avLst/>
          </a:prstGeom>
          <a:solidFill>
            <a:srgbClr val="002060"/>
          </a:solidFill>
        </p:spPr>
        <p:txBody>
          <a:bodyPr wrap="square" rtlCol="0">
            <a:spAutoFit/>
          </a:bodyPr>
          <a:lstStyle/>
          <a:p>
            <a:pPr algn="ctr"/>
            <a:r>
              <a:rPr lang="en-GB" sz="3600" b="1" dirty="0" smtClean="0">
                <a:solidFill>
                  <a:schemeClr val="bg1"/>
                </a:solidFill>
              </a:rPr>
              <a:t>Back Related Pain</a:t>
            </a:r>
            <a:endParaRPr lang="en-GB" sz="3600" b="1" dirty="0">
              <a:solidFill>
                <a:schemeClr val="bg1"/>
              </a:solidFill>
            </a:endParaRPr>
          </a:p>
        </p:txBody>
      </p:sp>
    </p:spTree>
    <p:extLst>
      <p:ext uri="{BB962C8B-B14F-4D97-AF65-F5344CB8AC3E}">
        <p14:creationId xmlns:p14="http://schemas.microsoft.com/office/powerpoint/2010/main" val="307421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fade">
                                      <p:cBhvr>
                                        <p:cTn id="12" dur="500"/>
                                        <p:tgtEl>
                                          <p:spTgt spid="1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xEl>
                                              <p:pRg st="2" end="2"/>
                                            </p:txEl>
                                          </p:spTgt>
                                        </p:tgtEl>
                                        <p:attrNameLst>
                                          <p:attrName>style.visibility</p:attrName>
                                        </p:attrNameLst>
                                      </p:cBhvr>
                                      <p:to>
                                        <p:strVal val="visible"/>
                                      </p:to>
                                    </p:set>
                                    <p:animEffect transition="in" filter="fade">
                                      <p:cBhvr>
                                        <p:cTn id="17" dur="500"/>
                                        <p:tgtEl>
                                          <p:spTgt spid="1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xEl>
                                              <p:pRg st="4" end="4"/>
                                            </p:txEl>
                                          </p:spTgt>
                                        </p:tgtEl>
                                        <p:attrNameLst>
                                          <p:attrName>style.visibility</p:attrName>
                                        </p:attrNameLst>
                                      </p:cBhvr>
                                      <p:to>
                                        <p:strVal val="visible"/>
                                      </p:to>
                                    </p:set>
                                    <p:animEffect transition="in" filter="fade">
                                      <p:cBhvr>
                                        <p:cTn id="22" dur="500"/>
                                        <p:tgtEl>
                                          <p:spTgt spid="1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2">
                                            <p:txEl>
                                              <p:pRg st="6" end="6"/>
                                            </p:txEl>
                                          </p:spTgt>
                                        </p:tgtEl>
                                        <p:attrNameLst>
                                          <p:attrName>style.visibility</p:attrName>
                                        </p:attrNameLst>
                                      </p:cBhvr>
                                      <p:to>
                                        <p:strVal val="visible"/>
                                      </p:to>
                                    </p:set>
                                    <p:animEffect transition="in" filter="fade">
                                      <p:cBhvr>
                                        <p:cTn id="27" dur="500"/>
                                        <p:tgtEl>
                                          <p:spTgt spid="1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ext Placeholder 5"/>
          <p:cNvSpPr>
            <a:spLocks noGrp="1"/>
          </p:cNvSpPr>
          <p:nvPr>
            <p:ph type="body" sz="half" idx="2"/>
          </p:nvPr>
        </p:nvSpPr>
        <p:spPr>
          <a:xfrm>
            <a:off x="1475893" y="1373919"/>
            <a:ext cx="5401985" cy="4808814"/>
          </a:xfrm>
        </p:spPr>
        <p:txBody>
          <a:bodyPr>
            <a:normAutofit/>
          </a:bodyPr>
          <a:lstStyle/>
          <a:p>
            <a:pPr algn="ctr"/>
            <a:r>
              <a:rPr lang="en-GB" sz="2800" dirty="0" smtClean="0"/>
              <a:t>Keep your back fit and healthy through appropriate, regular exercise.</a:t>
            </a:r>
          </a:p>
          <a:p>
            <a:pPr algn="ctr"/>
            <a:endParaRPr lang="en-GB" sz="2800" dirty="0"/>
          </a:p>
          <a:p>
            <a:pPr algn="ctr"/>
            <a:r>
              <a:rPr lang="en-GB" sz="2800" dirty="0" smtClean="0"/>
              <a:t>When starting any new exercise programme, it is recommended you get advice from professionals.</a:t>
            </a:r>
          </a:p>
          <a:p>
            <a:endParaRPr lang="en-GB" sz="2800" dirty="0"/>
          </a:p>
          <a:p>
            <a:r>
              <a:rPr lang="en-GB" sz="2800" dirty="0" smtClean="0">
                <a:solidFill>
                  <a:srgbClr val="FF0000"/>
                </a:solidFill>
              </a:rPr>
              <a:t>If in doubt obtain medical advice first….</a:t>
            </a:r>
            <a:endParaRPr lang="en-GB" sz="2800" dirty="0">
              <a:solidFill>
                <a:srgbClr val="FF0000"/>
              </a:solidFill>
            </a:endParaRPr>
          </a:p>
        </p:txBody>
      </p:sp>
      <p:pic>
        <p:nvPicPr>
          <p:cNvPr id="21" name="Picture 20"/>
          <p:cNvPicPr>
            <a:picLocks noChangeAspect="1"/>
          </p:cNvPicPr>
          <p:nvPr/>
        </p:nvPicPr>
        <p:blipFill>
          <a:blip r:embed="rId4"/>
          <a:stretch>
            <a:fillRect/>
          </a:stretch>
        </p:blipFill>
        <p:spPr>
          <a:xfrm>
            <a:off x="7341174" y="1191039"/>
            <a:ext cx="3790122" cy="4282109"/>
          </a:xfrm>
          <a:prstGeom prst="rect">
            <a:avLst/>
          </a:prstGeom>
        </p:spPr>
      </p:pic>
      <p:sp>
        <p:nvSpPr>
          <p:cNvPr id="7" name="TextBox 6"/>
          <p:cNvSpPr txBox="1"/>
          <p:nvPr/>
        </p:nvSpPr>
        <p:spPr>
          <a:xfrm>
            <a:off x="3447221" y="265043"/>
            <a:ext cx="5218043" cy="646331"/>
          </a:xfrm>
          <a:prstGeom prst="rect">
            <a:avLst/>
          </a:prstGeom>
          <a:solidFill>
            <a:srgbClr val="002060"/>
          </a:solidFill>
        </p:spPr>
        <p:txBody>
          <a:bodyPr wrap="square" rtlCol="0">
            <a:spAutoFit/>
          </a:bodyPr>
          <a:lstStyle/>
          <a:p>
            <a:pPr algn="ctr"/>
            <a:r>
              <a:rPr lang="en-GB" sz="3600" b="1" dirty="0" smtClean="0">
                <a:solidFill>
                  <a:schemeClr val="bg1"/>
                </a:solidFill>
              </a:rPr>
              <a:t>Back Care</a:t>
            </a:r>
            <a:endParaRPr lang="en-GB" sz="3600" b="1" dirty="0">
              <a:solidFill>
                <a:schemeClr val="bg1"/>
              </a:solidFill>
            </a:endParaRPr>
          </a:p>
        </p:txBody>
      </p:sp>
    </p:spTree>
    <p:extLst>
      <p:ext uri="{BB962C8B-B14F-4D97-AF65-F5344CB8AC3E}">
        <p14:creationId xmlns:p14="http://schemas.microsoft.com/office/powerpoint/2010/main" val="2561116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50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4" end="4"/>
                                            </p:txEl>
                                          </p:spTgt>
                                        </p:tgtEl>
                                        <p:attrNameLst>
                                          <p:attrName>style.visibility</p:attrName>
                                        </p:attrNameLst>
                                      </p:cBhvr>
                                      <p:to>
                                        <p:strVal val="visible"/>
                                      </p:to>
                                    </p:set>
                                    <p:animEffect transition="in" filter="fade">
                                      <p:cBhvr>
                                        <p:cTn id="22"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5"/>
            <a:ext cx="10515600" cy="3880231"/>
          </a:xfrm>
        </p:spPr>
        <p:txBody>
          <a:bodyPr>
            <a:normAutofit lnSpcReduction="10000"/>
          </a:bodyPr>
          <a:lstStyle/>
          <a:p>
            <a:pPr marL="0" indent="0" algn="ctr">
              <a:buNone/>
            </a:pPr>
            <a:r>
              <a:rPr lang="en-GB" sz="2400" b="1" dirty="0" smtClean="0">
                <a:solidFill>
                  <a:srgbClr val="FF0000"/>
                </a:solidFill>
              </a:rPr>
              <a:t>AVOID</a:t>
            </a:r>
            <a:r>
              <a:rPr lang="en-GB" sz="2400" b="1" dirty="0" smtClean="0">
                <a:solidFill>
                  <a:srgbClr val="0070C0"/>
                </a:solidFill>
              </a:rPr>
              <a:t> </a:t>
            </a:r>
          </a:p>
          <a:p>
            <a:pPr marL="0" indent="0" algn="ctr">
              <a:buNone/>
            </a:pPr>
            <a:r>
              <a:rPr lang="en-GB" sz="2400" dirty="0" smtClean="0"/>
              <a:t> Hazardous MH operations, so far as reasonably practicable</a:t>
            </a:r>
          </a:p>
          <a:p>
            <a:pPr marL="0" indent="0" algn="ctr">
              <a:buNone/>
            </a:pPr>
            <a:r>
              <a:rPr lang="en-GB" sz="2400" b="1" dirty="0" smtClean="0">
                <a:solidFill>
                  <a:srgbClr val="FF0000"/>
                </a:solidFill>
              </a:rPr>
              <a:t>ASSESS</a:t>
            </a:r>
            <a:r>
              <a:rPr lang="en-GB" sz="2400" dirty="0" smtClean="0">
                <a:solidFill>
                  <a:srgbClr val="FF0000"/>
                </a:solidFill>
              </a:rPr>
              <a:t> </a:t>
            </a:r>
            <a:r>
              <a:rPr lang="en-GB" sz="2400" dirty="0" smtClean="0"/>
              <a:t> </a:t>
            </a:r>
          </a:p>
          <a:p>
            <a:pPr marL="0" indent="0" algn="ctr">
              <a:buNone/>
            </a:pPr>
            <a:r>
              <a:rPr lang="en-GB" sz="2400" dirty="0" smtClean="0"/>
              <a:t> Any hazardous MH tasks that cannot be avoided</a:t>
            </a:r>
          </a:p>
          <a:p>
            <a:pPr marL="0" indent="0" algn="ctr">
              <a:buNone/>
            </a:pPr>
            <a:r>
              <a:rPr lang="en-GB" sz="2400" b="1" dirty="0" smtClean="0">
                <a:solidFill>
                  <a:srgbClr val="FF0000"/>
                </a:solidFill>
              </a:rPr>
              <a:t>REDUCE</a:t>
            </a:r>
            <a:r>
              <a:rPr lang="en-GB" sz="2400" dirty="0" smtClean="0"/>
              <a:t> </a:t>
            </a:r>
          </a:p>
          <a:p>
            <a:pPr marL="0" indent="0" algn="ctr">
              <a:buNone/>
            </a:pPr>
            <a:r>
              <a:rPr lang="en-GB" sz="2400" dirty="0" smtClean="0"/>
              <a:t>The risk of injury, so far as reasonably practicable</a:t>
            </a:r>
          </a:p>
          <a:p>
            <a:pPr marL="0" indent="0">
              <a:buNone/>
            </a:pPr>
            <a:endParaRPr lang="en-GB" sz="2400" dirty="0"/>
          </a:p>
          <a:p>
            <a:pPr marL="0" indent="0" algn="ctr">
              <a:buNone/>
            </a:pPr>
            <a:r>
              <a:rPr lang="en-GB" sz="2400" dirty="0" smtClean="0"/>
              <a:t>All </a:t>
            </a:r>
            <a:r>
              <a:rPr lang="en-GB" sz="2400" b="1" dirty="0" smtClean="0">
                <a:solidFill>
                  <a:srgbClr val="FF0000"/>
                </a:solidFill>
              </a:rPr>
              <a:t>employees</a:t>
            </a:r>
            <a:r>
              <a:rPr lang="en-GB" sz="2400" dirty="0" smtClean="0"/>
              <a:t> must make proper use of safe work systems introduced by the employer to reduce risks from MH</a:t>
            </a:r>
            <a:endParaRPr lang="en-GB" sz="2400" dirty="0"/>
          </a:p>
        </p:txBody>
      </p:sp>
      <p:sp>
        <p:nvSpPr>
          <p:cNvPr id="4" name="TextBox 3"/>
          <p:cNvSpPr txBox="1"/>
          <p:nvPr/>
        </p:nvSpPr>
        <p:spPr>
          <a:xfrm>
            <a:off x="838200" y="265579"/>
            <a:ext cx="10484110" cy="584775"/>
          </a:xfrm>
          <a:prstGeom prst="rect">
            <a:avLst/>
          </a:prstGeom>
          <a:solidFill>
            <a:srgbClr val="002060"/>
          </a:solidFill>
        </p:spPr>
        <p:txBody>
          <a:bodyPr wrap="square" rtlCol="0">
            <a:spAutoFit/>
          </a:bodyPr>
          <a:lstStyle/>
          <a:p>
            <a:pPr algn="ctr"/>
            <a:r>
              <a:rPr lang="en-GB" sz="3200" b="1" dirty="0" smtClean="0">
                <a:solidFill>
                  <a:schemeClr val="bg1"/>
                </a:solidFill>
              </a:rPr>
              <a:t>Manual Handling Regulations 1992 </a:t>
            </a:r>
            <a:endParaRPr lang="en-GB" sz="3200" b="1" dirty="0">
              <a:solidFill>
                <a:schemeClr val="bg1"/>
              </a:solidFill>
            </a:endParaRPr>
          </a:p>
        </p:txBody>
      </p:sp>
      <p:sp>
        <p:nvSpPr>
          <p:cNvPr id="6" name="TextBox 5"/>
          <p:cNvSpPr txBox="1"/>
          <p:nvPr/>
        </p:nvSpPr>
        <p:spPr>
          <a:xfrm>
            <a:off x="685800" y="1107157"/>
            <a:ext cx="8286750" cy="523220"/>
          </a:xfrm>
          <a:prstGeom prst="rect">
            <a:avLst/>
          </a:prstGeom>
          <a:noFill/>
        </p:spPr>
        <p:txBody>
          <a:bodyPr wrap="square" rtlCol="0">
            <a:spAutoFit/>
          </a:bodyPr>
          <a:lstStyle/>
          <a:p>
            <a:r>
              <a:rPr lang="en-GB" sz="2800" b="1" dirty="0" smtClean="0"/>
              <a:t>These regulations require employers to</a:t>
            </a:r>
            <a:r>
              <a:rPr lang="en-GB" b="1" dirty="0" smtClean="0"/>
              <a:t>:</a:t>
            </a:r>
            <a:endParaRPr lang="en-GB" b="1" dirty="0"/>
          </a:p>
        </p:txBody>
      </p:sp>
    </p:spTree>
    <p:extLst>
      <p:ext uri="{BB962C8B-B14F-4D97-AF65-F5344CB8AC3E}">
        <p14:creationId xmlns:p14="http://schemas.microsoft.com/office/powerpoint/2010/main" val="2735328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extBox 5"/>
          <p:cNvSpPr txBox="1"/>
          <p:nvPr/>
        </p:nvSpPr>
        <p:spPr>
          <a:xfrm>
            <a:off x="838200" y="265579"/>
            <a:ext cx="10484110" cy="584775"/>
          </a:xfrm>
          <a:prstGeom prst="rect">
            <a:avLst/>
          </a:prstGeom>
          <a:solidFill>
            <a:srgbClr val="002060"/>
          </a:solidFill>
        </p:spPr>
        <p:txBody>
          <a:bodyPr wrap="square" rtlCol="0">
            <a:spAutoFit/>
          </a:bodyPr>
          <a:lstStyle/>
          <a:p>
            <a:pPr algn="ctr"/>
            <a:r>
              <a:rPr lang="en-GB" sz="3200" b="1" dirty="0" smtClean="0">
                <a:solidFill>
                  <a:schemeClr val="bg1"/>
                </a:solidFill>
              </a:rPr>
              <a:t>Manual Handling Risk Assessment</a:t>
            </a:r>
            <a:endParaRPr lang="en-GB" sz="3200" b="1" dirty="0">
              <a:solidFill>
                <a:schemeClr val="bg1"/>
              </a:solidFill>
            </a:endParaRPr>
          </a:p>
        </p:txBody>
      </p:sp>
      <p:pic>
        <p:nvPicPr>
          <p:cNvPr id="3" name="Picture 2"/>
          <p:cNvPicPr>
            <a:picLocks noChangeAspect="1"/>
          </p:cNvPicPr>
          <p:nvPr/>
        </p:nvPicPr>
        <p:blipFill rotWithShape="1">
          <a:blip r:embed="rId4"/>
          <a:srcRect l="49222" t="49224" r="6841" b="2471"/>
          <a:stretch/>
        </p:blipFill>
        <p:spPr>
          <a:xfrm>
            <a:off x="8836283" y="1892294"/>
            <a:ext cx="2457450" cy="2965452"/>
          </a:xfrm>
          <a:prstGeom prst="rect">
            <a:avLst/>
          </a:prstGeom>
          <a:ln w="38100">
            <a:solidFill>
              <a:srgbClr val="002060"/>
            </a:solidFill>
          </a:ln>
        </p:spPr>
      </p:pic>
      <p:pic>
        <p:nvPicPr>
          <p:cNvPr id="7" name="Picture 6"/>
          <p:cNvPicPr>
            <a:picLocks noChangeAspect="1"/>
          </p:cNvPicPr>
          <p:nvPr/>
        </p:nvPicPr>
        <p:blipFill rotWithShape="1">
          <a:blip r:embed="rId4"/>
          <a:srcRect l="5966" t="48799" r="49756" b="2895"/>
          <a:stretch/>
        </p:blipFill>
        <p:spPr>
          <a:xfrm>
            <a:off x="838200" y="1914520"/>
            <a:ext cx="2476500" cy="3000380"/>
          </a:xfrm>
          <a:prstGeom prst="rect">
            <a:avLst/>
          </a:prstGeom>
          <a:ln w="38100">
            <a:solidFill>
              <a:srgbClr val="002060"/>
            </a:solidFill>
          </a:ln>
        </p:spPr>
      </p:pic>
      <p:pic>
        <p:nvPicPr>
          <p:cNvPr id="8" name="Picture 7"/>
          <p:cNvPicPr>
            <a:picLocks noChangeAspect="1"/>
          </p:cNvPicPr>
          <p:nvPr/>
        </p:nvPicPr>
        <p:blipFill rotWithShape="1">
          <a:blip r:embed="rId4"/>
          <a:srcRect l="48542" t="1764" r="7522" b="49507"/>
          <a:stretch/>
        </p:blipFill>
        <p:spPr>
          <a:xfrm>
            <a:off x="3542206" y="1914520"/>
            <a:ext cx="2457450" cy="2959105"/>
          </a:xfrm>
          <a:prstGeom prst="rect">
            <a:avLst/>
          </a:prstGeom>
          <a:ln w="38100">
            <a:solidFill>
              <a:srgbClr val="002060"/>
            </a:solidFill>
          </a:ln>
        </p:spPr>
      </p:pic>
      <p:pic>
        <p:nvPicPr>
          <p:cNvPr id="9" name="Picture 8"/>
          <p:cNvPicPr>
            <a:picLocks noChangeAspect="1"/>
          </p:cNvPicPr>
          <p:nvPr/>
        </p:nvPicPr>
        <p:blipFill rotWithShape="1">
          <a:blip r:embed="rId4"/>
          <a:srcRect l="6374" t="1341" r="49689" b="49507"/>
          <a:stretch/>
        </p:blipFill>
        <p:spPr>
          <a:xfrm>
            <a:off x="6189244" y="1892294"/>
            <a:ext cx="2457451" cy="2965453"/>
          </a:xfrm>
          <a:prstGeom prst="rect">
            <a:avLst/>
          </a:prstGeom>
          <a:ln w="38100">
            <a:solidFill>
              <a:srgbClr val="002060"/>
            </a:solidFill>
          </a:ln>
        </p:spPr>
      </p:pic>
    </p:spTree>
    <p:extLst>
      <p:ext uri="{BB962C8B-B14F-4D97-AF65-F5344CB8AC3E}">
        <p14:creationId xmlns:p14="http://schemas.microsoft.com/office/powerpoint/2010/main" val="2404517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4597660" y="1367663"/>
            <a:ext cx="6724650" cy="4094093"/>
          </a:xfrm>
        </p:spPr>
        <p:txBody>
          <a:bodyPr>
            <a:normAutofit/>
          </a:bodyPr>
          <a:lstStyle/>
          <a:p>
            <a:r>
              <a:rPr lang="en-GB" sz="3200" dirty="0" smtClean="0"/>
              <a:t>Excessive lifting or lowering</a:t>
            </a:r>
          </a:p>
          <a:p>
            <a:r>
              <a:rPr lang="en-GB" sz="3200" dirty="0" smtClean="0"/>
              <a:t>Excessive distance or prolonged effort</a:t>
            </a:r>
          </a:p>
          <a:p>
            <a:r>
              <a:rPr lang="en-GB" sz="3200" dirty="0" smtClean="0"/>
              <a:t>Placement of hands and feet</a:t>
            </a:r>
          </a:p>
          <a:p>
            <a:r>
              <a:rPr lang="en-GB" sz="3200" dirty="0" smtClean="0"/>
              <a:t>Twisting</a:t>
            </a:r>
          </a:p>
          <a:p>
            <a:r>
              <a:rPr lang="en-GB" sz="3200" dirty="0" smtClean="0"/>
              <a:t>Stooping</a:t>
            </a:r>
          </a:p>
          <a:p>
            <a:r>
              <a:rPr lang="en-GB" sz="3200" dirty="0" smtClean="0"/>
              <a:t>Pulling or pushing</a:t>
            </a:r>
          </a:p>
          <a:p>
            <a:r>
              <a:rPr lang="en-GB" sz="3200" dirty="0" smtClean="0"/>
              <a:t>Combined factors</a:t>
            </a:r>
            <a:endParaRPr lang="en-GB" sz="3200" dirty="0"/>
          </a:p>
        </p:txBody>
      </p:sp>
      <p:sp>
        <p:nvSpPr>
          <p:cNvPr id="5" name="TextBox 4"/>
          <p:cNvSpPr txBox="1"/>
          <p:nvPr/>
        </p:nvSpPr>
        <p:spPr>
          <a:xfrm>
            <a:off x="838200" y="265579"/>
            <a:ext cx="10484110" cy="646331"/>
          </a:xfrm>
          <a:prstGeom prst="rect">
            <a:avLst/>
          </a:prstGeom>
          <a:solidFill>
            <a:srgbClr val="002060"/>
          </a:solidFill>
        </p:spPr>
        <p:txBody>
          <a:bodyPr wrap="square" rtlCol="0">
            <a:spAutoFit/>
          </a:bodyPr>
          <a:lstStyle/>
          <a:p>
            <a:pPr algn="ctr"/>
            <a:r>
              <a:rPr lang="en-GB" sz="3600" b="1" dirty="0" smtClean="0">
                <a:solidFill>
                  <a:schemeClr val="bg1"/>
                </a:solidFill>
              </a:rPr>
              <a:t>Risk Factors: TASK</a:t>
            </a:r>
            <a:endParaRPr lang="en-GB" sz="3600" b="1" dirty="0">
              <a:solidFill>
                <a:schemeClr val="bg1"/>
              </a:solidFill>
            </a:endParaRPr>
          </a:p>
        </p:txBody>
      </p:sp>
      <p:pic>
        <p:nvPicPr>
          <p:cNvPr id="6" name="Picture 5"/>
          <p:cNvPicPr>
            <a:picLocks noChangeAspect="1"/>
          </p:cNvPicPr>
          <p:nvPr/>
        </p:nvPicPr>
        <p:blipFill rotWithShape="1">
          <a:blip r:embed="rId4"/>
          <a:srcRect l="5966" t="48799" r="49756" b="2895"/>
          <a:stretch/>
        </p:blipFill>
        <p:spPr>
          <a:xfrm>
            <a:off x="1257300" y="1914519"/>
            <a:ext cx="2476500" cy="3000380"/>
          </a:xfrm>
          <a:prstGeom prst="rect">
            <a:avLst/>
          </a:prstGeom>
          <a:ln w="38100">
            <a:solidFill>
              <a:srgbClr val="002060"/>
            </a:solidFill>
          </a:ln>
        </p:spPr>
      </p:pic>
    </p:spTree>
    <p:extLst>
      <p:ext uri="{BB962C8B-B14F-4D97-AF65-F5344CB8AC3E}">
        <p14:creationId xmlns:p14="http://schemas.microsoft.com/office/powerpoint/2010/main" val="4879245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064310"/>
            <a:ext cx="7600950" cy="5103537"/>
          </a:xfrm>
        </p:spPr>
        <p:txBody>
          <a:bodyPr>
            <a:normAutofit/>
          </a:bodyPr>
          <a:lstStyle/>
          <a:p>
            <a:pPr marL="0" indent="0" algn="ctr">
              <a:buNone/>
            </a:pPr>
            <a:r>
              <a:rPr lang="en-GB" b="1" dirty="0" smtClean="0">
                <a:solidFill>
                  <a:srgbClr val="0070C0"/>
                </a:solidFill>
              </a:rPr>
              <a:t>Requirements</a:t>
            </a:r>
          </a:p>
          <a:p>
            <a:pPr marL="0" indent="0" algn="ctr">
              <a:buNone/>
            </a:pPr>
            <a:r>
              <a:rPr lang="en-GB" sz="2400" dirty="0" smtClean="0"/>
              <a:t>Does the task require unusual strength, height etc.?</a:t>
            </a:r>
          </a:p>
          <a:p>
            <a:pPr marL="0" indent="0" algn="ctr">
              <a:buNone/>
            </a:pPr>
            <a:r>
              <a:rPr lang="en-GB" sz="2400" dirty="0" smtClean="0"/>
              <a:t>Is the task within your capability</a:t>
            </a:r>
            <a:r>
              <a:rPr lang="en-GB" dirty="0" smtClean="0"/>
              <a:t>?</a:t>
            </a:r>
          </a:p>
          <a:p>
            <a:pPr marL="0" indent="0" algn="ctr">
              <a:buNone/>
            </a:pPr>
            <a:endParaRPr lang="en-GB" dirty="0"/>
          </a:p>
          <a:p>
            <a:pPr marL="0" indent="0" algn="ctr">
              <a:buNone/>
            </a:pPr>
            <a:r>
              <a:rPr lang="en-GB" b="1" dirty="0" smtClean="0">
                <a:solidFill>
                  <a:srgbClr val="0070C0"/>
                </a:solidFill>
              </a:rPr>
              <a:t>Underlying Health Problems</a:t>
            </a:r>
          </a:p>
          <a:p>
            <a:pPr marL="0" indent="0" algn="ctr">
              <a:buNone/>
            </a:pPr>
            <a:r>
              <a:rPr lang="en-GB" sz="2400" dirty="0" smtClean="0"/>
              <a:t>Are there health problems which may affect the individual’s capability?</a:t>
            </a:r>
          </a:p>
          <a:p>
            <a:pPr marL="0" indent="0" algn="ctr">
              <a:buNone/>
            </a:pPr>
            <a:r>
              <a:rPr lang="en-GB" dirty="0" smtClean="0"/>
              <a:t>Pregnancy</a:t>
            </a:r>
          </a:p>
          <a:p>
            <a:pPr marL="0" indent="0" algn="ctr">
              <a:buNone/>
            </a:pPr>
            <a:r>
              <a:rPr lang="en-GB" b="1" dirty="0" smtClean="0">
                <a:solidFill>
                  <a:srgbClr val="0070C0"/>
                </a:solidFill>
              </a:rPr>
              <a:t>Personal Protective Equipment (PPE)</a:t>
            </a:r>
          </a:p>
          <a:p>
            <a:pPr marL="0" indent="0" algn="ctr">
              <a:buNone/>
            </a:pPr>
            <a:r>
              <a:rPr lang="en-GB" sz="2400" dirty="0" smtClean="0"/>
              <a:t>Does PPE interfere with the handling task?</a:t>
            </a:r>
          </a:p>
          <a:p>
            <a:pPr marL="0" indent="0" algn="ctr">
              <a:buNone/>
            </a:pPr>
            <a:endParaRPr lang="en-GB" sz="3200" dirty="0">
              <a:solidFill>
                <a:srgbClr val="FF0000"/>
              </a:solidFill>
            </a:endParaRPr>
          </a:p>
        </p:txBody>
      </p:sp>
      <p:pic>
        <p:nvPicPr>
          <p:cNvPr id="4" name="Picture 3"/>
          <p:cNvPicPr>
            <a:picLocks noChangeAspect="1"/>
          </p:cNvPicPr>
          <p:nvPr/>
        </p:nvPicPr>
        <p:blipFill>
          <a:blip r:embed="rId4"/>
          <a:stretch>
            <a:fillRect/>
          </a:stretch>
        </p:blipFill>
        <p:spPr>
          <a:xfrm>
            <a:off x="8735100" y="1609212"/>
            <a:ext cx="2530059" cy="3029975"/>
          </a:xfrm>
          <a:prstGeom prst="rect">
            <a:avLst/>
          </a:prstGeom>
        </p:spPr>
      </p:pic>
      <p:sp>
        <p:nvSpPr>
          <p:cNvPr id="6" name="TextBox 5"/>
          <p:cNvSpPr txBox="1"/>
          <p:nvPr/>
        </p:nvSpPr>
        <p:spPr>
          <a:xfrm>
            <a:off x="838200" y="265579"/>
            <a:ext cx="10484110" cy="646331"/>
          </a:xfrm>
          <a:prstGeom prst="rect">
            <a:avLst/>
          </a:prstGeom>
          <a:solidFill>
            <a:srgbClr val="002060"/>
          </a:solidFill>
        </p:spPr>
        <p:txBody>
          <a:bodyPr wrap="square" rtlCol="0">
            <a:spAutoFit/>
          </a:bodyPr>
          <a:lstStyle/>
          <a:p>
            <a:pPr algn="ctr"/>
            <a:r>
              <a:rPr lang="en-GB" sz="3600" b="1" dirty="0" smtClean="0">
                <a:solidFill>
                  <a:schemeClr val="bg1"/>
                </a:solidFill>
              </a:rPr>
              <a:t>Risk Factors: INDIVIDUAL</a:t>
            </a:r>
            <a:endParaRPr lang="en-GB" sz="3600" b="1" dirty="0">
              <a:solidFill>
                <a:schemeClr val="bg1"/>
              </a:solidFill>
            </a:endParaRPr>
          </a:p>
        </p:txBody>
      </p:sp>
    </p:spTree>
    <p:extLst>
      <p:ext uri="{BB962C8B-B14F-4D97-AF65-F5344CB8AC3E}">
        <p14:creationId xmlns:p14="http://schemas.microsoft.com/office/powerpoint/2010/main" val="2260486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ext Placeholder 5"/>
          <p:cNvSpPr>
            <a:spLocks noGrp="1"/>
          </p:cNvSpPr>
          <p:nvPr>
            <p:ph type="body" sz="half" idx="2"/>
          </p:nvPr>
        </p:nvSpPr>
        <p:spPr>
          <a:xfrm>
            <a:off x="172278" y="1020417"/>
            <a:ext cx="7394713" cy="4848571"/>
          </a:xfrm>
        </p:spPr>
        <p:txBody>
          <a:bodyPr>
            <a:normAutofit/>
          </a:bodyPr>
          <a:lstStyle/>
          <a:p>
            <a:pPr algn="ctr"/>
            <a:r>
              <a:rPr lang="en-GB" sz="2400" b="1" dirty="0" smtClean="0">
                <a:solidFill>
                  <a:srgbClr val="0070C0"/>
                </a:solidFill>
              </a:rPr>
              <a:t>Movement and Instability</a:t>
            </a:r>
          </a:p>
          <a:p>
            <a:pPr algn="ctr"/>
            <a:r>
              <a:rPr lang="en-GB" sz="2000" dirty="0" smtClean="0"/>
              <a:t>Is the load prone to internal movement?</a:t>
            </a:r>
          </a:p>
          <a:p>
            <a:pPr algn="ctr"/>
            <a:r>
              <a:rPr lang="en-GB" sz="2000" dirty="0" smtClean="0"/>
              <a:t>Is the weight distribution even?</a:t>
            </a:r>
          </a:p>
          <a:p>
            <a:pPr algn="ctr"/>
            <a:r>
              <a:rPr lang="en-GB" sz="2400" b="1" dirty="0" smtClean="0">
                <a:solidFill>
                  <a:srgbClr val="0070C0"/>
                </a:solidFill>
              </a:rPr>
              <a:t>Weight</a:t>
            </a:r>
          </a:p>
          <a:p>
            <a:pPr algn="ctr"/>
            <a:r>
              <a:rPr lang="en-GB" sz="2000" dirty="0" smtClean="0"/>
              <a:t>Is the load heavy?</a:t>
            </a:r>
          </a:p>
          <a:p>
            <a:pPr algn="ctr"/>
            <a:r>
              <a:rPr lang="en-GB" sz="2400" b="1" dirty="0" smtClean="0">
                <a:solidFill>
                  <a:srgbClr val="0070C0"/>
                </a:solidFill>
              </a:rPr>
              <a:t>Bulk and Grasp</a:t>
            </a:r>
          </a:p>
          <a:p>
            <a:pPr algn="ctr"/>
            <a:r>
              <a:rPr lang="en-GB" sz="2000" dirty="0" smtClean="0"/>
              <a:t>Is the load bulky or unwieldy. Can you grasp it easily?</a:t>
            </a:r>
          </a:p>
          <a:p>
            <a:pPr algn="ctr"/>
            <a:r>
              <a:rPr lang="en-GB" sz="2400" b="1" dirty="0" smtClean="0">
                <a:solidFill>
                  <a:srgbClr val="0070C0"/>
                </a:solidFill>
              </a:rPr>
              <a:t>Vision</a:t>
            </a:r>
          </a:p>
          <a:p>
            <a:pPr algn="ctr"/>
            <a:r>
              <a:rPr lang="en-GB" sz="2000" dirty="0" smtClean="0"/>
              <a:t>Is the load so large that it restricts your vision?</a:t>
            </a:r>
          </a:p>
          <a:p>
            <a:pPr algn="ctr"/>
            <a:r>
              <a:rPr lang="en-GB" sz="2400" b="1" dirty="0" smtClean="0">
                <a:solidFill>
                  <a:srgbClr val="0070C0"/>
                </a:solidFill>
              </a:rPr>
              <a:t>Harmful</a:t>
            </a:r>
          </a:p>
          <a:p>
            <a:pPr algn="ctr"/>
            <a:r>
              <a:rPr lang="en-GB" sz="2000" dirty="0" smtClean="0"/>
              <a:t>Is the load hot, sharp or potentially dangerous?</a:t>
            </a:r>
            <a:endParaRPr lang="en-GB" sz="2000" dirty="0"/>
          </a:p>
        </p:txBody>
      </p:sp>
      <p:pic>
        <p:nvPicPr>
          <p:cNvPr id="9" name="Picture 8"/>
          <p:cNvPicPr>
            <a:picLocks noChangeAspect="1"/>
          </p:cNvPicPr>
          <p:nvPr/>
        </p:nvPicPr>
        <p:blipFill>
          <a:blip r:embed="rId4"/>
          <a:stretch>
            <a:fillRect/>
          </a:stretch>
        </p:blipFill>
        <p:spPr>
          <a:xfrm>
            <a:off x="7029450" y="1943100"/>
            <a:ext cx="2438401" cy="3782266"/>
          </a:xfrm>
          <a:prstGeom prst="rect">
            <a:avLst/>
          </a:prstGeom>
        </p:spPr>
      </p:pic>
      <p:sp>
        <p:nvSpPr>
          <p:cNvPr id="8" name="TextBox 7"/>
          <p:cNvSpPr txBox="1"/>
          <p:nvPr/>
        </p:nvSpPr>
        <p:spPr>
          <a:xfrm>
            <a:off x="838200" y="265579"/>
            <a:ext cx="10484110" cy="646331"/>
          </a:xfrm>
          <a:prstGeom prst="rect">
            <a:avLst/>
          </a:prstGeom>
          <a:solidFill>
            <a:srgbClr val="002060"/>
          </a:solidFill>
        </p:spPr>
        <p:txBody>
          <a:bodyPr wrap="square" rtlCol="0">
            <a:spAutoFit/>
          </a:bodyPr>
          <a:lstStyle/>
          <a:p>
            <a:pPr algn="ctr"/>
            <a:r>
              <a:rPr lang="en-GB" sz="3600" b="1" dirty="0" smtClean="0">
                <a:solidFill>
                  <a:schemeClr val="bg1"/>
                </a:solidFill>
              </a:rPr>
              <a:t>Risk Factors: LOAD</a:t>
            </a:r>
            <a:endParaRPr lang="en-GB" sz="3600" b="1" dirty="0">
              <a:solidFill>
                <a:schemeClr val="bg1"/>
              </a:solidFill>
            </a:endParaRPr>
          </a:p>
        </p:txBody>
      </p:sp>
      <p:pic>
        <p:nvPicPr>
          <p:cNvPr id="5" name="Picture 4"/>
          <p:cNvPicPr>
            <a:picLocks noChangeAspect="1"/>
          </p:cNvPicPr>
          <p:nvPr/>
        </p:nvPicPr>
        <p:blipFill rotWithShape="1">
          <a:blip r:embed="rId5"/>
          <a:srcRect l="6374" t="1341" r="49689" b="49507"/>
          <a:stretch/>
        </p:blipFill>
        <p:spPr>
          <a:xfrm>
            <a:off x="8864859" y="1168394"/>
            <a:ext cx="2457451" cy="2965453"/>
          </a:xfrm>
          <a:prstGeom prst="rect">
            <a:avLst/>
          </a:prstGeom>
          <a:ln w="38100">
            <a:solidFill>
              <a:srgbClr val="002060"/>
            </a:solidFill>
          </a:ln>
        </p:spPr>
      </p:pic>
    </p:spTree>
    <p:extLst>
      <p:ext uri="{BB962C8B-B14F-4D97-AF65-F5344CB8AC3E}">
        <p14:creationId xmlns:p14="http://schemas.microsoft.com/office/powerpoint/2010/main" val="389637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txEl>
                                              <p:pRg st="7" end="7"/>
                                            </p:txEl>
                                          </p:spTgt>
                                        </p:tgtEl>
                                        <p:attrNameLst>
                                          <p:attrName>style.visibility</p:attrName>
                                        </p:attrNameLst>
                                      </p:cBhvr>
                                      <p:to>
                                        <p:strVal val="visible"/>
                                      </p:to>
                                    </p:set>
                                    <p:animEffect transition="in" filter="fade">
                                      <p:cBhvr>
                                        <p:cTn id="42" dur="500"/>
                                        <p:tgtEl>
                                          <p:spTgt spid="6">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6">
                                            <p:txEl>
                                              <p:pRg st="8" end="8"/>
                                            </p:txEl>
                                          </p:spTgt>
                                        </p:tgtEl>
                                        <p:attrNameLst>
                                          <p:attrName>style.visibility</p:attrName>
                                        </p:attrNameLst>
                                      </p:cBhvr>
                                      <p:to>
                                        <p:strVal val="visible"/>
                                      </p:to>
                                    </p:set>
                                    <p:animEffect transition="in" filter="fade">
                                      <p:cBhvr>
                                        <p:cTn id="47" dur="500"/>
                                        <p:tgtEl>
                                          <p:spTgt spid="6">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txEl>
                                              <p:pRg st="9" end="9"/>
                                            </p:txEl>
                                          </p:spTgt>
                                        </p:tgtEl>
                                        <p:attrNameLst>
                                          <p:attrName>style.visibility</p:attrName>
                                        </p:attrNameLst>
                                      </p:cBhvr>
                                      <p:to>
                                        <p:strVal val="visible"/>
                                      </p:to>
                                    </p:set>
                                    <p:animEffect transition="in" filter="fade">
                                      <p:cBhvr>
                                        <p:cTn id="52" dur="500"/>
                                        <p:tgtEl>
                                          <p:spTgt spid="6">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6">
                                            <p:txEl>
                                              <p:pRg st="10" end="10"/>
                                            </p:txEl>
                                          </p:spTgt>
                                        </p:tgtEl>
                                        <p:attrNameLst>
                                          <p:attrName>style.visibility</p:attrName>
                                        </p:attrNameLst>
                                      </p:cBhvr>
                                      <p:to>
                                        <p:strVal val="visible"/>
                                      </p:to>
                                    </p:set>
                                    <p:animEffect transition="in" filter="fade">
                                      <p:cBhvr>
                                        <p:cTn id="57" dur="500"/>
                                        <p:tgtEl>
                                          <p:spTgt spid="6">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9" name="Isosceles Triangle 8"/>
          <p:cNvSpPr/>
          <p:nvPr/>
        </p:nvSpPr>
        <p:spPr>
          <a:xfrm>
            <a:off x="2385392" y="4664765"/>
            <a:ext cx="1616766" cy="1166191"/>
          </a:xfrm>
          <a:prstGeom prst="triangle">
            <a:avLst>
              <a:gd name="adj" fmla="val 48378"/>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p:cNvCxnSpPr/>
          <p:nvPr/>
        </p:nvCxnSpPr>
        <p:spPr>
          <a:xfrm>
            <a:off x="2398643" y="4333461"/>
            <a:ext cx="3149119" cy="136497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1934818" y="3302149"/>
            <a:ext cx="1351722" cy="646331"/>
          </a:xfrm>
          <a:prstGeom prst="rect">
            <a:avLst/>
          </a:prstGeom>
          <a:noFill/>
        </p:spPr>
        <p:txBody>
          <a:bodyPr wrap="square" rtlCol="0">
            <a:spAutoFit/>
          </a:bodyPr>
          <a:lstStyle/>
          <a:p>
            <a:r>
              <a:rPr lang="en-GB" sz="3600" dirty="0" smtClean="0"/>
              <a:t>Effort</a:t>
            </a:r>
            <a:endParaRPr lang="en-GB" sz="3600" dirty="0"/>
          </a:p>
        </p:txBody>
      </p:sp>
      <p:cxnSp>
        <p:nvCxnSpPr>
          <p:cNvPr id="24" name="Straight Arrow Connector 23"/>
          <p:cNvCxnSpPr/>
          <p:nvPr/>
        </p:nvCxnSpPr>
        <p:spPr>
          <a:xfrm flipH="1">
            <a:off x="2504661" y="3821113"/>
            <a:ext cx="3625" cy="512348"/>
          </a:xfrm>
          <a:prstGeom prst="straightConnector1">
            <a:avLst/>
          </a:prstGeom>
          <a:ln>
            <a:solidFill>
              <a:schemeClr val="accent1">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7" name="Rectangle 26"/>
          <p:cNvSpPr/>
          <p:nvPr/>
        </p:nvSpPr>
        <p:spPr>
          <a:xfrm>
            <a:off x="4933676" y="5131454"/>
            <a:ext cx="614086" cy="232812"/>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a:off x="4744277" y="4200939"/>
            <a:ext cx="978109" cy="369332"/>
          </a:xfrm>
          <a:prstGeom prst="rect">
            <a:avLst/>
          </a:prstGeom>
          <a:noFill/>
        </p:spPr>
        <p:txBody>
          <a:bodyPr wrap="square" rtlCol="0">
            <a:spAutoFit/>
          </a:bodyPr>
          <a:lstStyle/>
          <a:p>
            <a:r>
              <a:rPr lang="en-GB" b="1" dirty="0" smtClean="0"/>
              <a:t>Result</a:t>
            </a:r>
            <a:endParaRPr lang="en-GB" b="1" dirty="0"/>
          </a:p>
        </p:txBody>
      </p:sp>
      <p:sp>
        <p:nvSpPr>
          <p:cNvPr id="33" name="Isosceles Triangle 32"/>
          <p:cNvSpPr/>
          <p:nvPr/>
        </p:nvSpPr>
        <p:spPr>
          <a:xfrm>
            <a:off x="8396980" y="4663333"/>
            <a:ext cx="1515645" cy="1167623"/>
          </a:xfrm>
          <a:prstGeom prst="triangle">
            <a:avLst>
              <a:gd name="adj" fmla="val 46252"/>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5" name="Straight Connector 34"/>
          <p:cNvCxnSpPr/>
          <p:nvPr/>
        </p:nvCxnSpPr>
        <p:spPr>
          <a:xfrm>
            <a:off x="7092605" y="3405809"/>
            <a:ext cx="3297099" cy="2080591"/>
          </a:xfrm>
          <a:prstGeom prst="line">
            <a:avLst/>
          </a:prstGeom>
          <a:ln>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40" name="TextBox 39"/>
          <p:cNvSpPr txBox="1"/>
          <p:nvPr/>
        </p:nvSpPr>
        <p:spPr>
          <a:xfrm>
            <a:off x="6838123" y="2691921"/>
            <a:ext cx="1219199" cy="369332"/>
          </a:xfrm>
          <a:prstGeom prst="rect">
            <a:avLst/>
          </a:prstGeom>
          <a:noFill/>
        </p:spPr>
        <p:txBody>
          <a:bodyPr wrap="square" rtlCol="0">
            <a:spAutoFit/>
          </a:bodyPr>
          <a:lstStyle/>
          <a:p>
            <a:r>
              <a:rPr lang="en-GB" b="1" dirty="0" smtClean="0"/>
              <a:t>Effort</a:t>
            </a:r>
            <a:endParaRPr lang="en-GB" b="1" dirty="0"/>
          </a:p>
        </p:txBody>
      </p:sp>
      <p:cxnSp>
        <p:nvCxnSpPr>
          <p:cNvPr id="42" name="Straight Arrow Connector 41"/>
          <p:cNvCxnSpPr/>
          <p:nvPr/>
        </p:nvCxnSpPr>
        <p:spPr>
          <a:xfrm>
            <a:off x="7262191" y="3006726"/>
            <a:ext cx="13252" cy="3460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5" name="Rectangle 44"/>
          <p:cNvSpPr/>
          <p:nvPr/>
        </p:nvSpPr>
        <p:spPr>
          <a:xfrm>
            <a:off x="9912625" y="4770783"/>
            <a:ext cx="651704" cy="238538"/>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a:off x="9581322" y="3352803"/>
            <a:ext cx="1603513" cy="646331"/>
          </a:xfrm>
          <a:prstGeom prst="rect">
            <a:avLst/>
          </a:prstGeom>
          <a:noFill/>
        </p:spPr>
        <p:txBody>
          <a:bodyPr wrap="square" rtlCol="0">
            <a:spAutoFit/>
          </a:bodyPr>
          <a:lstStyle/>
          <a:p>
            <a:r>
              <a:rPr lang="en-GB" sz="3600" dirty="0" smtClean="0"/>
              <a:t>Result</a:t>
            </a:r>
            <a:endParaRPr lang="en-GB" sz="3600" dirty="0"/>
          </a:p>
        </p:txBody>
      </p:sp>
      <p:cxnSp>
        <p:nvCxnSpPr>
          <p:cNvPr id="11" name="Straight Arrow Connector 10"/>
          <p:cNvCxnSpPr>
            <a:endCxn id="28" idx="2"/>
          </p:cNvCxnSpPr>
          <p:nvPr/>
        </p:nvCxnSpPr>
        <p:spPr>
          <a:xfrm flipH="1" flipV="1">
            <a:off x="5233332" y="4570271"/>
            <a:ext cx="5933" cy="439050"/>
          </a:xfrm>
          <a:prstGeom prst="straightConnector1">
            <a:avLst/>
          </a:prstGeom>
          <a:ln>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10238477" y="3948480"/>
            <a:ext cx="0" cy="7148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850392" y="917426"/>
            <a:ext cx="10484110" cy="646331"/>
          </a:xfrm>
          <a:prstGeom prst="rect">
            <a:avLst/>
          </a:prstGeom>
          <a:solidFill>
            <a:srgbClr val="002060"/>
          </a:solidFill>
        </p:spPr>
        <p:txBody>
          <a:bodyPr wrap="square" rtlCol="0">
            <a:spAutoFit/>
          </a:bodyPr>
          <a:lstStyle/>
          <a:p>
            <a:pPr algn="ctr"/>
            <a:r>
              <a:rPr lang="en-GB" sz="3600" b="1" dirty="0" smtClean="0">
                <a:solidFill>
                  <a:schemeClr val="bg1"/>
                </a:solidFill>
              </a:rPr>
              <a:t>Leverage Effects</a:t>
            </a:r>
            <a:endParaRPr lang="en-GB" sz="3600" b="1" dirty="0">
              <a:solidFill>
                <a:schemeClr val="bg1"/>
              </a:solidFill>
            </a:endParaRPr>
          </a:p>
        </p:txBody>
      </p:sp>
    </p:spTree>
    <p:extLst>
      <p:ext uri="{BB962C8B-B14F-4D97-AF65-F5344CB8AC3E}">
        <p14:creationId xmlns:p14="http://schemas.microsoft.com/office/powerpoint/2010/main" val="2108681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1163506" y="871707"/>
            <a:ext cx="2197532" cy="4055165"/>
          </a:xfrm>
          <a:prstGeom prst="rect">
            <a:avLst/>
          </a:prstGeom>
        </p:spPr>
      </p:pic>
      <p:pic>
        <p:nvPicPr>
          <p:cNvPr id="6" name="Picture 5"/>
          <p:cNvPicPr>
            <a:picLocks noChangeAspect="1"/>
          </p:cNvPicPr>
          <p:nvPr/>
        </p:nvPicPr>
        <p:blipFill>
          <a:blip r:embed="rId5"/>
          <a:stretch>
            <a:fillRect/>
          </a:stretch>
        </p:blipFill>
        <p:spPr>
          <a:xfrm>
            <a:off x="4422918" y="1046920"/>
            <a:ext cx="2720006" cy="3729451"/>
          </a:xfrm>
          <a:prstGeom prst="rect">
            <a:avLst/>
          </a:prstGeom>
        </p:spPr>
      </p:pic>
      <p:pic>
        <p:nvPicPr>
          <p:cNvPr id="7" name="Picture 6"/>
          <p:cNvPicPr>
            <a:picLocks noChangeAspect="1"/>
          </p:cNvPicPr>
          <p:nvPr/>
        </p:nvPicPr>
        <p:blipFill>
          <a:blip r:embed="rId6"/>
          <a:stretch>
            <a:fillRect/>
          </a:stretch>
        </p:blipFill>
        <p:spPr>
          <a:xfrm>
            <a:off x="7606748" y="1368805"/>
            <a:ext cx="2928730" cy="3419060"/>
          </a:xfrm>
          <a:prstGeom prst="rect">
            <a:avLst/>
          </a:prstGeom>
        </p:spPr>
      </p:pic>
      <p:sp>
        <p:nvSpPr>
          <p:cNvPr id="8" name="TextBox 7"/>
          <p:cNvSpPr txBox="1"/>
          <p:nvPr/>
        </p:nvSpPr>
        <p:spPr>
          <a:xfrm>
            <a:off x="1842053" y="5194853"/>
            <a:ext cx="1789043" cy="369332"/>
          </a:xfrm>
          <a:prstGeom prst="rect">
            <a:avLst/>
          </a:prstGeom>
          <a:noFill/>
        </p:spPr>
        <p:txBody>
          <a:bodyPr wrap="square" rtlCol="0">
            <a:spAutoFit/>
          </a:bodyPr>
          <a:lstStyle/>
          <a:p>
            <a:r>
              <a:rPr lang="en-GB" b="1" dirty="0" smtClean="0"/>
              <a:t>3:1</a:t>
            </a:r>
            <a:r>
              <a:rPr lang="en-GB" dirty="0" smtClean="0"/>
              <a:t> = </a:t>
            </a:r>
            <a:r>
              <a:rPr lang="en-GB" b="1" dirty="0" smtClean="0">
                <a:solidFill>
                  <a:srgbClr val="FF0000"/>
                </a:solidFill>
              </a:rPr>
              <a:t>30kg</a:t>
            </a:r>
            <a:endParaRPr lang="en-GB" b="1" dirty="0">
              <a:solidFill>
                <a:srgbClr val="FF0000"/>
              </a:solidFill>
            </a:endParaRPr>
          </a:p>
        </p:txBody>
      </p:sp>
      <p:sp>
        <p:nvSpPr>
          <p:cNvPr id="9" name="TextBox 8"/>
          <p:cNvSpPr txBox="1"/>
          <p:nvPr/>
        </p:nvSpPr>
        <p:spPr>
          <a:xfrm>
            <a:off x="4616730" y="5194853"/>
            <a:ext cx="2332382" cy="369332"/>
          </a:xfrm>
          <a:prstGeom prst="rect">
            <a:avLst/>
          </a:prstGeom>
          <a:noFill/>
        </p:spPr>
        <p:txBody>
          <a:bodyPr wrap="square" rtlCol="0">
            <a:spAutoFit/>
          </a:bodyPr>
          <a:lstStyle/>
          <a:p>
            <a:r>
              <a:rPr lang="en-GB" b="1" dirty="0" smtClean="0"/>
              <a:t>6:1</a:t>
            </a:r>
            <a:r>
              <a:rPr lang="en-GB" dirty="0" smtClean="0"/>
              <a:t>= </a:t>
            </a:r>
            <a:r>
              <a:rPr lang="en-GB" b="1" dirty="0" smtClean="0">
                <a:solidFill>
                  <a:srgbClr val="FF0000"/>
                </a:solidFill>
              </a:rPr>
              <a:t>60kg</a:t>
            </a:r>
            <a:endParaRPr lang="en-GB" b="1" dirty="0">
              <a:solidFill>
                <a:srgbClr val="FF0000"/>
              </a:solidFill>
            </a:endParaRPr>
          </a:p>
        </p:txBody>
      </p:sp>
      <p:sp>
        <p:nvSpPr>
          <p:cNvPr id="10" name="TextBox 9"/>
          <p:cNvSpPr txBox="1"/>
          <p:nvPr/>
        </p:nvSpPr>
        <p:spPr>
          <a:xfrm>
            <a:off x="7460974" y="5194853"/>
            <a:ext cx="2040835" cy="369332"/>
          </a:xfrm>
          <a:prstGeom prst="rect">
            <a:avLst/>
          </a:prstGeom>
          <a:noFill/>
        </p:spPr>
        <p:txBody>
          <a:bodyPr wrap="square" rtlCol="0">
            <a:spAutoFit/>
          </a:bodyPr>
          <a:lstStyle/>
          <a:p>
            <a:r>
              <a:rPr lang="en-GB" b="1" dirty="0" smtClean="0"/>
              <a:t>10:1</a:t>
            </a:r>
            <a:r>
              <a:rPr lang="en-GB" dirty="0" smtClean="0"/>
              <a:t> = </a:t>
            </a:r>
            <a:r>
              <a:rPr lang="en-GB" b="1" dirty="0" smtClean="0">
                <a:solidFill>
                  <a:srgbClr val="FF0000"/>
                </a:solidFill>
              </a:rPr>
              <a:t>100kg</a:t>
            </a:r>
            <a:endParaRPr lang="en-GB" b="1" dirty="0">
              <a:solidFill>
                <a:srgbClr val="FF0000"/>
              </a:solidFill>
            </a:endParaRPr>
          </a:p>
        </p:txBody>
      </p:sp>
      <p:sp>
        <p:nvSpPr>
          <p:cNvPr id="11" name="TextBox 10"/>
          <p:cNvSpPr txBox="1"/>
          <p:nvPr/>
        </p:nvSpPr>
        <p:spPr>
          <a:xfrm>
            <a:off x="838200" y="265579"/>
            <a:ext cx="10484110" cy="584775"/>
          </a:xfrm>
          <a:prstGeom prst="rect">
            <a:avLst/>
          </a:prstGeom>
          <a:solidFill>
            <a:srgbClr val="002060"/>
          </a:solidFill>
        </p:spPr>
        <p:txBody>
          <a:bodyPr wrap="square" rtlCol="0">
            <a:spAutoFit/>
          </a:bodyPr>
          <a:lstStyle/>
          <a:p>
            <a:pPr algn="ctr"/>
            <a:r>
              <a:rPr lang="en-GB" sz="3200" b="1" dirty="0" smtClean="0">
                <a:solidFill>
                  <a:schemeClr val="bg1"/>
                </a:solidFill>
              </a:rPr>
              <a:t>Centre of Gravity (</a:t>
            </a:r>
            <a:r>
              <a:rPr lang="en-GB" sz="3200" b="1" dirty="0" err="1" smtClean="0">
                <a:solidFill>
                  <a:schemeClr val="bg1"/>
                </a:solidFill>
              </a:rPr>
              <a:t>CoG</a:t>
            </a:r>
            <a:r>
              <a:rPr lang="en-GB" sz="3200" b="1" dirty="0" smtClean="0">
                <a:solidFill>
                  <a:schemeClr val="bg1"/>
                </a:solidFill>
              </a:rPr>
              <a:t>) is your ‘balancing point’</a:t>
            </a:r>
            <a:endParaRPr lang="en-GB" sz="3200" b="1" dirty="0">
              <a:solidFill>
                <a:schemeClr val="bg1"/>
              </a:solidFill>
            </a:endParaRPr>
          </a:p>
        </p:txBody>
      </p:sp>
    </p:spTree>
    <p:extLst>
      <p:ext uri="{BB962C8B-B14F-4D97-AF65-F5344CB8AC3E}">
        <p14:creationId xmlns:p14="http://schemas.microsoft.com/office/powerpoint/2010/main" val="394703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4"/>
          <a:stretch>
            <a:fillRect/>
          </a:stretch>
        </p:blipFill>
        <p:spPr>
          <a:xfrm>
            <a:off x="1257300" y="1104901"/>
            <a:ext cx="9658350" cy="4667250"/>
          </a:xfrm>
          <a:prstGeom prst="rect">
            <a:avLst/>
          </a:prstGeom>
        </p:spPr>
      </p:pic>
      <p:sp>
        <p:nvSpPr>
          <p:cNvPr id="5" name="TextBox 4"/>
          <p:cNvSpPr txBox="1"/>
          <p:nvPr/>
        </p:nvSpPr>
        <p:spPr>
          <a:xfrm>
            <a:off x="838200" y="265579"/>
            <a:ext cx="10484110" cy="584775"/>
          </a:xfrm>
          <a:prstGeom prst="rect">
            <a:avLst/>
          </a:prstGeom>
          <a:solidFill>
            <a:srgbClr val="002060"/>
          </a:solidFill>
        </p:spPr>
        <p:txBody>
          <a:bodyPr wrap="square" rtlCol="0">
            <a:spAutoFit/>
          </a:bodyPr>
          <a:lstStyle/>
          <a:p>
            <a:pPr algn="ctr"/>
            <a:r>
              <a:rPr lang="en-GB" sz="3200" b="1" dirty="0" smtClean="0">
                <a:solidFill>
                  <a:schemeClr val="bg1"/>
                </a:solidFill>
              </a:rPr>
              <a:t>Optimum Load Balancing</a:t>
            </a:r>
            <a:endParaRPr lang="en-GB" sz="3200" b="1" dirty="0">
              <a:solidFill>
                <a:schemeClr val="bg1"/>
              </a:solidFill>
            </a:endParaRPr>
          </a:p>
        </p:txBody>
      </p:sp>
    </p:spTree>
    <p:extLst>
      <p:ext uri="{BB962C8B-B14F-4D97-AF65-F5344CB8AC3E}">
        <p14:creationId xmlns:p14="http://schemas.microsoft.com/office/powerpoint/2010/main" val="1190407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14400"/>
            <a:ext cx="7829550" cy="5262563"/>
          </a:xfrm>
        </p:spPr>
        <p:txBody>
          <a:bodyPr>
            <a:normAutofit/>
          </a:bodyPr>
          <a:lstStyle/>
          <a:p>
            <a:pPr marL="0" indent="0" algn="ctr">
              <a:buNone/>
            </a:pPr>
            <a:r>
              <a:rPr lang="en-GB" b="1" dirty="0" smtClean="0">
                <a:solidFill>
                  <a:srgbClr val="0070C0"/>
                </a:solidFill>
              </a:rPr>
              <a:t>Space</a:t>
            </a:r>
          </a:p>
          <a:p>
            <a:pPr marL="0" indent="0" algn="ctr">
              <a:buNone/>
            </a:pPr>
            <a:r>
              <a:rPr lang="en-GB" sz="2400" dirty="0" smtClean="0"/>
              <a:t>Are there space constraints preventing good posture?</a:t>
            </a:r>
          </a:p>
          <a:p>
            <a:pPr marL="0" indent="0" algn="ctr">
              <a:buNone/>
            </a:pPr>
            <a:r>
              <a:rPr lang="en-GB" b="1" dirty="0" smtClean="0">
                <a:solidFill>
                  <a:srgbClr val="0070C0"/>
                </a:solidFill>
              </a:rPr>
              <a:t>Floor Maintenance</a:t>
            </a:r>
          </a:p>
          <a:p>
            <a:pPr marL="0" indent="0" algn="ctr">
              <a:buNone/>
            </a:pPr>
            <a:r>
              <a:rPr lang="en-GB" sz="2400" dirty="0" smtClean="0"/>
              <a:t>Are there uneven or slippery floors?</a:t>
            </a:r>
          </a:p>
          <a:p>
            <a:pPr marL="0" indent="0" algn="ctr">
              <a:buNone/>
            </a:pPr>
            <a:r>
              <a:rPr lang="en-GB" b="1" dirty="0" smtClean="0">
                <a:solidFill>
                  <a:srgbClr val="0070C0"/>
                </a:solidFill>
              </a:rPr>
              <a:t>Stairs</a:t>
            </a:r>
            <a:r>
              <a:rPr lang="en-GB" sz="2400" dirty="0" smtClean="0"/>
              <a:t> </a:t>
            </a:r>
          </a:p>
          <a:p>
            <a:pPr marL="0" indent="0" algn="ctr">
              <a:buNone/>
            </a:pPr>
            <a:r>
              <a:rPr lang="en-GB" sz="2400" dirty="0" smtClean="0"/>
              <a:t>Does the operation require climbing stairs or a variation in level?</a:t>
            </a:r>
          </a:p>
          <a:p>
            <a:pPr marL="0" indent="0" algn="ctr">
              <a:buNone/>
            </a:pPr>
            <a:r>
              <a:rPr lang="en-GB" b="1" dirty="0" smtClean="0">
                <a:solidFill>
                  <a:srgbClr val="0070C0"/>
                </a:solidFill>
              </a:rPr>
              <a:t>Environment</a:t>
            </a:r>
          </a:p>
          <a:p>
            <a:pPr marL="0" indent="0" algn="ctr">
              <a:buNone/>
            </a:pPr>
            <a:r>
              <a:rPr lang="en-GB" sz="2400" dirty="0" smtClean="0"/>
              <a:t>Could temperature and ventilation have an impact?</a:t>
            </a:r>
          </a:p>
          <a:p>
            <a:pPr marL="0" indent="0" algn="ctr">
              <a:buNone/>
            </a:pPr>
            <a:r>
              <a:rPr lang="en-GB" sz="2400" dirty="0" smtClean="0"/>
              <a:t>Could gusts of wind effect balance?</a:t>
            </a:r>
          </a:p>
          <a:p>
            <a:pPr marL="0" indent="0" algn="ctr">
              <a:buNone/>
            </a:pPr>
            <a:r>
              <a:rPr lang="en-GB" sz="2400" dirty="0" smtClean="0"/>
              <a:t>Is the lighting suitable and sufficient</a:t>
            </a:r>
            <a:endParaRPr lang="en-GB" sz="2400" dirty="0"/>
          </a:p>
        </p:txBody>
      </p:sp>
      <p:sp>
        <p:nvSpPr>
          <p:cNvPr id="5" name="TextBox 4"/>
          <p:cNvSpPr txBox="1"/>
          <p:nvPr/>
        </p:nvSpPr>
        <p:spPr>
          <a:xfrm>
            <a:off x="838200" y="265579"/>
            <a:ext cx="10484110" cy="584775"/>
          </a:xfrm>
          <a:prstGeom prst="rect">
            <a:avLst/>
          </a:prstGeom>
          <a:solidFill>
            <a:srgbClr val="002060"/>
          </a:solidFill>
        </p:spPr>
        <p:txBody>
          <a:bodyPr wrap="square" rtlCol="0">
            <a:spAutoFit/>
          </a:bodyPr>
          <a:lstStyle/>
          <a:p>
            <a:pPr algn="ctr"/>
            <a:r>
              <a:rPr lang="en-GB" sz="3200" b="1" dirty="0" smtClean="0">
                <a:solidFill>
                  <a:schemeClr val="bg1"/>
                </a:solidFill>
              </a:rPr>
              <a:t>Risk Factors: ENVIRONMENT</a:t>
            </a:r>
            <a:endParaRPr lang="en-GB" sz="3200" b="1" dirty="0">
              <a:solidFill>
                <a:schemeClr val="bg1"/>
              </a:solidFill>
            </a:endParaRPr>
          </a:p>
        </p:txBody>
      </p:sp>
      <p:pic>
        <p:nvPicPr>
          <p:cNvPr id="2" name="Picture 1"/>
          <p:cNvPicPr>
            <a:picLocks noChangeAspect="1"/>
          </p:cNvPicPr>
          <p:nvPr/>
        </p:nvPicPr>
        <p:blipFill>
          <a:blip r:embed="rId4"/>
          <a:stretch>
            <a:fillRect/>
          </a:stretch>
        </p:blipFill>
        <p:spPr>
          <a:xfrm>
            <a:off x="8823741" y="1679316"/>
            <a:ext cx="2530059" cy="3042168"/>
          </a:xfrm>
          <a:prstGeom prst="rect">
            <a:avLst/>
          </a:prstGeom>
        </p:spPr>
      </p:pic>
    </p:spTree>
    <p:extLst>
      <p:ext uri="{BB962C8B-B14F-4D97-AF65-F5344CB8AC3E}">
        <p14:creationId xmlns:p14="http://schemas.microsoft.com/office/powerpoint/2010/main" val="1866597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1143000" y="441464"/>
            <a:ext cx="9848850" cy="5247860"/>
          </a:xfrm>
          <a:prstGeom prst="rect">
            <a:avLst/>
          </a:prstGeom>
        </p:spPr>
      </p:pic>
    </p:spTree>
    <p:extLst>
      <p:ext uri="{BB962C8B-B14F-4D97-AF65-F5344CB8AC3E}">
        <p14:creationId xmlns:p14="http://schemas.microsoft.com/office/powerpoint/2010/main" val="2798280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44959" y="172996"/>
            <a:ext cx="5922491" cy="2590800"/>
          </a:xfrm>
        </p:spPr>
        <p:txBody>
          <a:bodyPr>
            <a:normAutofit/>
          </a:bodyPr>
          <a:lstStyle/>
          <a:p>
            <a:pPr algn="ctr"/>
            <a:r>
              <a:rPr lang="en-GB" sz="2000" b="1" dirty="0" smtClean="0">
                <a:solidFill>
                  <a:srgbClr val="FF0000"/>
                </a:solidFill>
              </a:rPr>
              <a:t/>
            </a:r>
            <a:br>
              <a:rPr lang="en-GB" sz="2000" b="1" dirty="0" smtClean="0">
                <a:solidFill>
                  <a:srgbClr val="FF0000"/>
                </a:solidFill>
              </a:rPr>
            </a:br>
            <a:r>
              <a:rPr lang="en-GB" sz="2000" b="1" dirty="0" smtClean="0">
                <a:solidFill>
                  <a:srgbClr val="FF0000"/>
                </a:solidFill>
              </a:rPr>
              <a:t/>
            </a:r>
            <a:br>
              <a:rPr lang="en-GB" sz="2000" b="1" dirty="0" smtClean="0">
                <a:solidFill>
                  <a:srgbClr val="FF0000"/>
                </a:solidFill>
              </a:rPr>
            </a:br>
            <a:endParaRPr lang="en-GB" sz="2000" b="1" dirty="0">
              <a:solidFill>
                <a:srgbClr val="FF0000"/>
              </a:solidFill>
            </a:endParaRPr>
          </a:p>
        </p:txBody>
      </p:sp>
      <p:pic>
        <p:nvPicPr>
          <p:cNvPr id="4" name="Content Placeholder 3"/>
          <p:cNvPicPr>
            <a:picLocks noGrp="1" noChangeAspect="1"/>
          </p:cNvPicPr>
          <p:nvPr>
            <p:ph idx="1"/>
          </p:nvPr>
        </p:nvPicPr>
        <p:blipFill>
          <a:blip r:embed="rId4"/>
          <a:stretch>
            <a:fillRect/>
          </a:stretch>
        </p:blipFill>
        <p:spPr>
          <a:xfrm>
            <a:off x="838200" y="2589947"/>
            <a:ext cx="10418805" cy="2822693"/>
          </a:xfrm>
          <a:prstGeom prst="rect">
            <a:avLst/>
          </a:prstGeom>
        </p:spPr>
      </p:pic>
      <p:sp>
        <p:nvSpPr>
          <p:cNvPr id="5" name="TextBox 4"/>
          <p:cNvSpPr txBox="1"/>
          <p:nvPr/>
        </p:nvSpPr>
        <p:spPr>
          <a:xfrm>
            <a:off x="344959" y="172996"/>
            <a:ext cx="5922491" cy="2739211"/>
          </a:xfrm>
          <a:prstGeom prst="rect">
            <a:avLst/>
          </a:prstGeom>
          <a:noFill/>
        </p:spPr>
        <p:txBody>
          <a:bodyPr wrap="square" rtlCol="0">
            <a:spAutoFit/>
          </a:bodyPr>
          <a:lstStyle/>
          <a:p>
            <a:pPr marL="457200" indent="-457200">
              <a:buFont typeface="+mj-lt"/>
              <a:buAutoNum type="arabicPeriod"/>
            </a:pPr>
            <a:r>
              <a:rPr lang="en-GB" sz="2200" dirty="0" smtClean="0"/>
              <a:t>Assess the load</a:t>
            </a:r>
          </a:p>
          <a:p>
            <a:pPr marL="457200" indent="-457200">
              <a:buFont typeface="+mj-lt"/>
              <a:buAutoNum type="arabicPeriod"/>
            </a:pPr>
            <a:r>
              <a:rPr lang="en-GB" sz="2200" dirty="0" smtClean="0"/>
              <a:t>Position feet (stable base)</a:t>
            </a:r>
          </a:p>
          <a:p>
            <a:pPr marL="457200" indent="-457200">
              <a:buFont typeface="+mj-lt"/>
              <a:buAutoNum type="arabicPeriod"/>
            </a:pPr>
            <a:r>
              <a:rPr lang="en-GB" sz="2200" dirty="0" smtClean="0"/>
              <a:t>Bend your knees with a straight back (neutral position)</a:t>
            </a:r>
          </a:p>
          <a:p>
            <a:pPr marL="457200" indent="-457200">
              <a:buFont typeface="+mj-lt"/>
              <a:buAutoNum type="arabicPeriod"/>
            </a:pPr>
            <a:r>
              <a:rPr lang="en-GB" sz="2200" dirty="0" smtClean="0"/>
              <a:t>Test the load – grip firmly – keep your head up</a:t>
            </a:r>
          </a:p>
          <a:p>
            <a:pPr marL="457200" indent="-457200">
              <a:buFont typeface="+mj-lt"/>
              <a:buAutoNum type="arabicPeriod"/>
            </a:pPr>
            <a:r>
              <a:rPr lang="en-GB" sz="2200" dirty="0" smtClean="0"/>
              <a:t>Lift with your legs and keep the load close</a:t>
            </a:r>
          </a:p>
          <a:p>
            <a:pPr marL="457200" indent="-457200">
              <a:buFont typeface="+mj-lt"/>
              <a:buAutoNum type="arabicPeriod"/>
            </a:pPr>
            <a:r>
              <a:rPr lang="en-GB" sz="2200" dirty="0" smtClean="0"/>
              <a:t>Put the load down WITH CARE</a:t>
            </a:r>
          </a:p>
          <a:p>
            <a:pPr marL="342900" indent="-342900">
              <a:buAutoNum type="arabicPeriod"/>
            </a:pPr>
            <a:endParaRPr lang="en-GB" dirty="0"/>
          </a:p>
        </p:txBody>
      </p:sp>
      <p:sp>
        <p:nvSpPr>
          <p:cNvPr id="6" name="TextBox 5"/>
          <p:cNvSpPr txBox="1"/>
          <p:nvPr/>
        </p:nvSpPr>
        <p:spPr>
          <a:xfrm>
            <a:off x="1482812" y="5647038"/>
            <a:ext cx="333012" cy="369332"/>
          </a:xfrm>
          <a:prstGeom prst="rect">
            <a:avLst/>
          </a:prstGeom>
          <a:noFill/>
        </p:spPr>
        <p:txBody>
          <a:bodyPr wrap="square" rtlCol="0">
            <a:spAutoFit/>
          </a:bodyPr>
          <a:lstStyle/>
          <a:p>
            <a:r>
              <a:rPr lang="en-GB" dirty="0" smtClean="0"/>
              <a:t>1</a:t>
            </a:r>
            <a:endParaRPr lang="en-GB" dirty="0"/>
          </a:p>
        </p:txBody>
      </p:sp>
      <p:sp>
        <p:nvSpPr>
          <p:cNvPr id="7" name="TextBox 6"/>
          <p:cNvSpPr txBox="1"/>
          <p:nvPr/>
        </p:nvSpPr>
        <p:spPr>
          <a:xfrm>
            <a:off x="3805881" y="5647038"/>
            <a:ext cx="284205" cy="369332"/>
          </a:xfrm>
          <a:prstGeom prst="rect">
            <a:avLst/>
          </a:prstGeom>
          <a:noFill/>
        </p:spPr>
        <p:txBody>
          <a:bodyPr wrap="square" rtlCol="0">
            <a:spAutoFit/>
          </a:bodyPr>
          <a:lstStyle/>
          <a:p>
            <a:r>
              <a:rPr lang="en-GB" dirty="0" smtClean="0"/>
              <a:t>2</a:t>
            </a:r>
            <a:endParaRPr lang="en-GB" dirty="0"/>
          </a:p>
        </p:txBody>
      </p:sp>
      <p:sp>
        <p:nvSpPr>
          <p:cNvPr id="8" name="TextBox 7"/>
          <p:cNvSpPr txBox="1"/>
          <p:nvPr/>
        </p:nvSpPr>
        <p:spPr>
          <a:xfrm>
            <a:off x="5325762" y="5647038"/>
            <a:ext cx="407773" cy="369332"/>
          </a:xfrm>
          <a:prstGeom prst="rect">
            <a:avLst/>
          </a:prstGeom>
          <a:noFill/>
        </p:spPr>
        <p:txBody>
          <a:bodyPr wrap="square" rtlCol="0">
            <a:spAutoFit/>
          </a:bodyPr>
          <a:lstStyle/>
          <a:p>
            <a:r>
              <a:rPr lang="en-GB" dirty="0" smtClean="0"/>
              <a:t>3</a:t>
            </a:r>
            <a:endParaRPr lang="en-GB" dirty="0"/>
          </a:p>
        </p:txBody>
      </p:sp>
      <p:sp>
        <p:nvSpPr>
          <p:cNvPr id="9" name="TextBox 8"/>
          <p:cNvSpPr txBox="1"/>
          <p:nvPr/>
        </p:nvSpPr>
        <p:spPr>
          <a:xfrm>
            <a:off x="6870357" y="5647037"/>
            <a:ext cx="296562" cy="369331"/>
          </a:xfrm>
          <a:prstGeom prst="rect">
            <a:avLst/>
          </a:prstGeom>
          <a:noFill/>
        </p:spPr>
        <p:txBody>
          <a:bodyPr wrap="square" rtlCol="0">
            <a:spAutoFit/>
          </a:bodyPr>
          <a:lstStyle/>
          <a:p>
            <a:r>
              <a:rPr lang="en-GB" dirty="0" smtClean="0"/>
              <a:t>4</a:t>
            </a:r>
            <a:endParaRPr lang="en-GB" dirty="0"/>
          </a:p>
        </p:txBody>
      </p:sp>
      <p:sp>
        <p:nvSpPr>
          <p:cNvPr id="10" name="TextBox 9"/>
          <p:cNvSpPr txBox="1"/>
          <p:nvPr/>
        </p:nvSpPr>
        <p:spPr>
          <a:xfrm>
            <a:off x="8192530" y="5647037"/>
            <a:ext cx="357725" cy="369331"/>
          </a:xfrm>
          <a:prstGeom prst="rect">
            <a:avLst/>
          </a:prstGeom>
          <a:noFill/>
        </p:spPr>
        <p:txBody>
          <a:bodyPr wrap="square" rtlCol="0">
            <a:spAutoFit/>
          </a:bodyPr>
          <a:lstStyle/>
          <a:p>
            <a:r>
              <a:rPr lang="en-GB" dirty="0" smtClean="0"/>
              <a:t>5</a:t>
            </a:r>
            <a:endParaRPr lang="en-GB" dirty="0"/>
          </a:p>
        </p:txBody>
      </p:sp>
      <p:sp>
        <p:nvSpPr>
          <p:cNvPr id="11" name="TextBox 10"/>
          <p:cNvSpPr txBox="1"/>
          <p:nvPr/>
        </p:nvSpPr>
        <p:spPr>
          <a:xfrm>
            <a:off x="9947190" y="5647036"/>
            <a:ext cx="568410" cy="369331"/>
          </a:xfrm>
          <a:prstGeom prst="rect">
            <a:avLst/>
          </a:prstGeom>
          <a:noFill/>
        </p:spPr>
        <p:txBody>
          <a:bodyPr wrap="square" rtlCol="0">
            <a:spAutoFit/>
          </a:bodyPr>
          <a:lstStyle/>
          <a:p>
            <a:r>
              <a:rPr lang="en-GB" dirty="0" smtClean="0"/>
              <a:t>6</a:t>
            </a:r>
            <a:endParaRPr lang="en-GB" dirty="0"/>
          </a:p>
        </p:txBody>
      </p:sp>
      <p:sp>
        <p:nvSpPr>
          <p:cNvPr id="12" name="TextBox 11"/>
          <p:cNvSpPr txBox="1"/>
          <p:nvPr/>
        </p:nvSpPr>
        <p:spPr>
          <a:xfrm>
            <a:off x="6419850" y="265579"/>
            <a:ext cx="4902460" cy="646331"/>
          </a:xfrm>
          <a:prstGeom prst="rect">
            <a:avLst/>
          </a:prstGeom>
          <a:solidFill>
            <a:srgbClr val="002060"/>
          </a:solidFill>
        </p:spPr>
        <p:txBody>
          <a:bodyPr wrap="square" rtlCol="0">
            <a:spAutoFit/>
          </a:bodyPr>
          <a:lstStyle/>
          <a:p>
            <a:pPr algn="ctr"/>
            <a:r>
              <a:rPr lang="en-GB" sz="3600" b="1" dirty="0" smtClean="0">
                <a:solidFill>
                  <a:schemeClr val="bg1"/>
                </a:solidFill>
              </a:rPr>
              <a:t>The ‘6 Point’ Lift</a:t>
            </a:r>
            <a:endParaRPr lang="en-GB" sz="3600" b="1" dirty="0">
              <a:solidFill>
                <a:schemeClr val="bg1"/>
              </a:solidFill>
            </a:endParaRPr>
          </a:p>
        </p:txBody>
      </p:sp>
    </p:spTree>
    <p:extLst>
      <p:ext uri="{BB962C8B-B14F-4D97-AF65-F5344CB8AC3E}">
        <p14:creationId xmlns:p14="http://schemas.microsoft.com/office/powerpoint/2010/main" val="3115062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1767015" y="630195"/>
            <a:ext cx="2718487" cy="2458995"/>
          </a:xfrm>
          <a:prstGeom prst="rect">
            <a:avLst/>
          </a:prstGeom>
        </p:spPr>
      </p:pic>
      <p:pic>
        <p:nvPicPr>
          <p:cNvPr id="5" name="Picture 4"/>
          <p:cNvPicPr>
            <a:picLocks noChangeAspect="1"/>
          </p:cNvPicPr>
          <p:nvPr/>
        </p:nvPicPr>
        <p:blipFill>
          <a:blip r:embed="rId5"/>
          <a:stretch>
            <a:fillRect/>
          </a:stretch>
        </p:blipFill>
        <p:spPr>
          <a:xfrm>
            <a:off x="7986115" y="1443288"/>
            <a:ext cx="1310754" cy="1475360"/>
          </a:xfrm>
          <a:prstGeom prst="rect">
            <a:avLst/>
          </a:prstGeom>
        </p:spPr>
      </p:pic>
      <p:sp>
        <p:nvSpPr>
          <p:cNvPr id="6" name="TextBox 5"/>
          <p:cNvSpPr txBox="1"/>
          <p:nvPr/>
        </p:nvSpPr>
        <p:spPr>
          <a:xfrm>
            <a:off x="568412" y="395416"/>
            <a:ext cx="2025888" cy="400110"/>
          </a:xfrm>
          <a:prstGeom prst="rect">
            <a:avLst/>
          </a:prstGeom>
          <a:noFill/>
        </p:spPr>
        <p:txBody>
          <a:bodyPr wrap="square" rtlCol="0">
            <a:spAutoFit/>
          </a:bodyPr>
          <a:lstStyle/>
          <a:p>
            <a:r>
              <a:rPr lang="en-GB" b="1" dirty="0" smtClean="0">
                <a:solidFill>
                  <a:srgbClr val="0070C0"/>
                </a:solidFill>
              </a:rPr>
              <a:t>Step 1 - </a:t>
            </a:r>
            <a:r>
              <a:rPr lang="en-GB" sz="2000" b="1" dirty="0" smtClean="0">
                <a:solidFill>
                  <a:srgbClr val="0070C0"/>
                </a:solidFill>
              </a:rPr>
              <a:t>Assess</a:t>
            </a:r>
            <a:endParaRPr lang="en-GB" sz="2000" b="1" dirty="0">
              <a:solidFill>
                <a:srgbClr val="0070C0"/>
              </a:solidFill>
            </a:endParaRPr>
          </a:p>
        </p:txBody>
      </p:sp>
      <p:sp>
        <p:nvSpPr>
          <p:cNvPr id="7" name="TextBox 6"/>
          <p:cNvSpPr txBox="1"/>
          <p:nvPr/>
        </p:nvSpPr>
        <p:spPr>
          <a:xfrm>
            <a:off x="7986115" y="395416"/>
            <a:ext cx="2504771" cy="400110"/>
          </a:xfrm>
          <a:prstGeom prst="rect">
            <a:avLst/>
          </a:prstGeom>
          <a:noFill/>
        </p:spPr>
        <p:txBody>
          <a:bodyPr wrap="square" rtlCol="0">
            <a:spAutoFit/>
          </a:bodyPr>
          <a:lstStyle/>
          <a:p>
            <a:r>
              <a:rPr lang="en-GB" b="1" dirty="0" smtClean="0">
                <a:solidFill>
                  <a:srgbClr val="0070C0"/>
                </a:solidFill>
              </a:rPr>
              <a:t>Step 2 – </a:t>
            </a:r>
            <a:r>
              <a:rPr lang="en-GB" sz="2000" b="1" dirty="0" smtClean="0">
                <a:solidFill>
                  <a:srgbClr val="0070C0"/>
                </a:solidFill>
              </a:rPr>
              <a:t>Position</a:t>
            </a:r>
            <a:r>
              <a:rPr lang="en-GB" b="1" dirty="0" smtClean="0">
                <a:solidFill>
                  <a:srgbClr val="0070C0"/>
                </a:solidFill>
              </a:rPr>
              <a:t> Feet</a:t>
            </a:r>
            <a:endParaRPr lang="en-GB" b="1" dirty="0">
              <a:solidFill>
                <a:srgbClr val="0070C0"/>
              </a:solidFill>
            </a:endParaRPr>
          </a:p>
        </p:txBody>
      </p:sp>
      <p:sp>
        <p:nvSpPr>
          <p:cNvPr id="8" name="TextBox 7"/>
          <p:cNvSpPr txBox="1"/>
          <p:nvPr/>
        </p:nvSpPr>
        <p:spPr>
          <a:xfrm>
            <a:off x="568412" y="3323969"/>
            <a:ext cx="5103339" cy="1938992"/>
          </a:xfrm>
          <a:prstGeom prst="rect">
            <a:avLst/>
          </a:prstGeom>
          <a:noFill/>
        </p:spPr>
        <p:txBody>
          <a:bodyPr wrap="square" rtlCol="0">
            <a:spAutoFit/>
          </a:bodyPr>
          <a:lstStyle/>
          <a:p>
            <a:r>
              <a:rPr lang="en-GB" sz="2000" b="1" dirty="0" smtClean="0">
                <a:solidFill>
                  <a:srgbClr val="0070C0"/>
                </a:solidFill>
              </a:rPr>
              <a:t>Stop, think, plan and prepare</a:t>
            </a:r>
          </a:p>
          <a:p>
            <a:r>
              <a:rPr lang="en-GB" sz="2000" b="1" dirty="0" smtClean="0">
                <a:solidFill>
                  <a:srgbClr val="0070C0"/>
                </a:solidFill>
              </a:rPr>
              <a:t>Use</a:t>
            </a:r>
            <a:r>
              <a:rPr lang="en-GB" sz="2000" dirty="0" smtClean="0"/>
              <a:t> – appropriate handling aids if possible</a:t>
            </a:r>
          </a:p>
          <a:p>
            <a:r>
              <a:rPr lang="en-GB" sz="2000" b="1" dirty="0" smtClean="0">
                <a:solidFill>
                  <a:srgbClr val="0070C0"/>
                </a:solidFill>
              </a:rPr>
              <a:t>Help</a:t>
            </a:r>
            <a:r>
              <a:rPr lang="en-GB" sz="2000" dirty="0" smtClean="0"/>
              <a:t> – Do you need the assistance of another person?</a:t>
            </a:r>
          </a:p>
          <a:p>
            <a:r>
              <a:rPr lang="en-GB" sz="2000" b="1" dirty="0" smtClean="0">
                <a:solidFill>
                  <a:srgbClr val="0070C0"/>
                </a:solidFill>
              </a:rPr>
              <a:t>Remove</a:t>
            </a:r>
            <a:r>
              <a:rPr lang="en-GB" sz="2000" dirty="0" smtClean="0"/>
              <a:t> – obstructions, open doors etc.</a:t>
            </a:r>
          </a:p>
          <a:p>
            <a:r>
              <a:rPr lang="en-GB" sz="2000" b="1" dirty="0" smtClean="0">
                <a:solidFill>
                  <a:srgbClr val="0070C0"/>
                </a:solidFill>
              </a:rPr>
              <a:t>Render</a:t>
            </a:r>
            <a:r>
              <a:rPr lang="en-GB" sz="2000" dirty="0" smtClean="0"/>
              <a:t> – the load safe and stable before lifting</a:t>
            </a:r>
            <a:endParaRPr lang="en-GB" sz="2000" dirty="0"/>
          </a:p>
        </p:txBody>
      </p:sp>
      <p:sp>
        <p:nvSpPr>
          <p:cNvPr id="9" name="TextBox 8"/>
          <p:cNvSpPr txBox="1"/>
          <p:nvPr/>
        </p:nvSpPr>
        <p:spPr>
          <a:xfrm>
            <a:off x="7154562" y="3323969"/>
            <a:ext cx="3941806" cy="2554545"/>
          </a:xfrm>
          <a:prstGeom prst="rect">
            <a:avLst/>
          </a:prstGeom>
          <a:noFill/>
        </p:spPr>
        <p:txBody>
          <a:bodyPr wrap="square" rtlCol="0">
            <a:spAutoFit/>
          </a:bodyPr>
          <a:lstStyle/>
          <a:p>
            <a:r>
              <a:rPr lang="en-GB" sz="2000" b="1" dirty="0" smtClean="0">
                <a:solidFill>
                  <a:srgbClr val="0070C0"/>
                </a:solidFill>
              </a:rPr>
              <a:t>Feet</a:t>
            </a:r>
            <a:r>
              <a:rPr lang="en-GB" sz="2000" dirty="0" smtClean="0"/>
              <a:t> – Apart, balanced and stable</a:t>
            </a:r>
          </a:p>
          <a:p>
            <a:r>
              <a:rPr lang="en-GB" sz="2000" b="1" dirty="0" smtClean="0">
                <a:solidFill>
                  <a:srgbClr val="0070C0"/>
                </a:solidFill>
              </a:rPr>
              <a:t>Leg</a:t>
            </a:r>
            <a:r>
              <a:rPr lang="en-GB" sz="2000" dirty="0" smtClean="0"/>
              <a:t> – Leading leg forward as far as possible</a:t>
            </a:r>
          </a:p>
          <a:p>
            <a:r>
              <a:rPr lang="en-GB" sz="2000" b="1" dirty="0" smtClean="0">
                <a:solidFill>
                  <a:srgbClr val="0070C0"/>
                </a:solidFill>
              </a:rPr>
              <a:t>Posture</a:t>
            </a:r>
            <a:r>
              <a:rPr lang="en-GB" sz="2000" dirty="0" smtClean="0"/>
              <a:t> – Keep the back straight</a:t>
            </a:r>
          </a:p>
          <a:p>
            <a:r>
              <a:rPr lang="en-GB" sz="2000" dirty="0" smtClean="0"/>
              <a:t>Bend the knees (but do not kneel or over- flex the knee</a:t>
            </a:r>
          </a:p>
          <a:p>
            <a:r>
              <a:rPr lang="en-GB" sz="2000" dirty="0" smtClean="0"/>
              <a:t>Keep your shoulders level and facing the direction of your hips </a:t>
            </a:r>
            <a:endParaRPr lang="en-GB" sz="2000" dirty="0"/>
          </a:p>
        </p:txBody>
      </p:sp>
    </p:spTree>
    <p:extLst>
      <p:ext uri="{BB962C8B-B14F-4D97-AF65-F5344CB8AC3E}">
        <p14:creationId xmlns:p14="http://schemas.microsoft.com/office/powerpoint/2010/main" val="2796976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4"/>
          <a:stretch>
            <a:fillRect/>
          </a:stretch>
        </p:blipFill>
        <p:spPr>
          <a:xfrm>
            <a:off x="1729945" y="963828"/>
            <a:ext cx="2075935" cy="2261286"/>
          </a:xfrm>
          <a:prstGeom prst="rect">
            <a:avLst/>
          </a:prstGeom>
        </p:spPr>
      </p:pic>
      <p:pic>
        <p:nvPicPr>
          <p:cNvPr id="6" name="Picture 5"/>
          <p:cNvPicPr>
            <a:picLocks noChangeAspect="1"/>
          </p:cNvPicPr>
          <p:nvPr/>
        </p:nvPicPr>
        <p:blipFill>
          <a:blip r:embed="rId5"/>
          <a:stretch>
            <a:fillRect/>
          </a:stretch>
        </p:blipFill>
        <p:spPr>
          <a:xfrm>
            <a:off x="8316097" y="1180256"/>
            <a:ext cx="1977081" cy="2044857"/>
          </a:xfrm>
          <a:prstGeom prst="rect">
            <a:avLst/>
          </a:prstGeom>
        </p:spPr>
      </p:pic>
      <p:sp>
        <p:nvSpPr>
          <p:cNvPr id="7" name="TextBox 6"/>
          <p:cNvSpPr txBox="1"/>
          <p:nvPr/>
        </p:nvSpPr>
        <p:spPr>
          <a:xfrm>
            <a:off x="729049" y="840259"/>
            <a:ext cx="2656702" cy="369332"/>
          </a:xfrm>
          <a:prstGeom prst="rect">
            <a:avLst/>
          </a:prstGeom>
          <a:noFill/>
        </p:spPr>
        <p:txBody>
          <a:bodyPr wrap="square" rtlCol="0">
            <a:spAutoFit/>
          </a:bodyPr>
          <a:lstStyle/>
          <a:p>
            <a:r>
              <a:rPr lang="en-GB" b="1" dirty="0" smtClean="0">
                <a:solidFill>
                  <a:srgbClr val="0070C0"/>
                </a:solidFill>
              </a:rPr>
              <a:t>Step 3 – Bend the knees</a:t>
            </a:r>
            <a:endParaRPr lang="en-GB" b="1" dirty="0">
              <a:solidFill>
                <a:srgbClr val="0070C0"/>
              </a:solidFill>
            </a:endParaRPr>
          </a:p>
        </p:txBody>
      </p:sp>
      <p:sp>
        <p:nvSpPr>
          <p:cNvPr id="8" name="TextBox 7"/>
          <p:cNvSpPr txBox="1"/>
          <p:nvPr/>
        </p:nvSpPr>
        <p:spPr>
          <a:xfrm>
            <a:off x="6647935" y="840259"/>
            <a:ext cx="2928551" cy="369332"/>
          </a:xfrm>
          <a:prstGeom prst="rect">
            <a:avLst/>
          </a:prstGeom>
          <a:noFill/>
        </p:spPr>
        <p:txBody>
          <a:bodyPr wrap="square" rtlCol="0">
            <a:spAutoFit/>
          </a:bodyPr>
          <a:lstStyle/>
          <a:p>
            <a:r>
              <a:rPr lang="en-GB" b="1" dirty="0" smtClean="0">
                <a:solidFill>
                  <a:srgbClr val="0070C0"/>
                </a:solidFill>
              </a:rPr>
              <a:t>Step 4 – test the load &amp; grip</a:t>
            </a:r>
            <a:endParaRPr lang="en-GB" b="1" dirty="0">
              <a:solidFill>
                <a:srgbClr val="0070C0"/>
              </a:solidFill>
            </a:endParaRPr>
          </a:p>
        </p:txBody>
      </p:sp>
      <p:sp>
        <p:nvSpPr>
          <p:cNvPr id="9" name="TextBox 8"/>
          <p:cNvSpPr txBox="1"/>
          <p:nvPr/>
        </p:nvSpPr>
        <p:spPr>
          <a:xfrm>
            <a:off x="729049" y="3348683"/>
            <a:ext cx="4744994" cy="2246769"/>
          </a:xfrm>
          <a:prstGeom prst="rect">
            <a:avLst/>
          </a:prstGeom>
          <a:noFill/>
        </p:spPr>
        <p:txBody>
          <a:bodyPr wrap="square" rtlCol="0">
            <a:spAutoFit/>
          </a:bodyPr>
          <a:lstStyle/>
          <a:p>
            <a:r>
              <a:rPr lang="en-GB" sz="2000" b="1" dirty="0" smtClean="0">
                <a:solidFill>
                  <a:srgbClr val="0070C0"/>
                </a:solidFill>
              </a:rPr>
              <a:t>Test the load </a:t>
            </a:r>
            <a:r>
              <a:rPr lang="en-GB" sz="2000" dirty="0" smtClean="0"/>
              <a:t>– test the load to assess the ease of handling</a:t>
            </a:r>
          </a:p>
          <a:p>
            <a:r>
              <a:rPr lang="en-GB" sz="2000" b="1" dirty="0" smtClean="0">
                <a:solidFill>
                  <a:srgbClr val="0070C0"/>
                </a:solidFill>
              </a:rPr>
              <a:t>Arms</a:t>
            </a:r>
            <a:r>
              <a:rPr lang="en-GB" sz="2000" dirty="0" smtClean="0"/>
              <a:t> – keep the arms within the boundary formed by the legs</a:t>
            </a:r>
          </a:p>
          <a:p>
            <a:r>
              <a:rPr lang="en-GB" sz="2000" b="1" dirty="0" smtClean="0">
                <a:solidFill>
                  <a:srgbClr val="0070C0"/>
                </a:solidFill>
              </a:rPr>
              <a:t>Grip</a:t>
            </a:r>
            <a:r>
              <a:rPr lang="en-GB" sz="2000" dirty="0" smtClean="0"/>
              <a:t> – a “hooked” grip is less fatiguing than a straight – fingered grip</a:t>
            </a:r>
          </a:p>
          <a:p>
            <a:r>
              <a:rPr lang="en-GB" sz="2000" dirty="0" smtClean="0"/>
              <a:t>Safely vary the rip as you lift if necessary</a:t>
            </a:r>
            <a:endParaRPr lang="en-GB" sz="2000" dirty="0"/>
          </a:p>
        </p:txBody>
      </p:sp>
      <p:sp>
        <p:nvSpPr>
          <p:cNvPr id="10" name="TextBox 9"/>
          <p:cNvSpPr txBox="1"/>
          <p:nvPr/>
        </p:nvSpPr>
        <p:spPr>
          <a:xfrm>
            <a:off x="6956854" y="3367694"/>
            <a:ext cx="3336324" cy="1200329"/>
          </a:xfrm>
          <a:prstGeom prst="rect">
            <a:avLst/>
          </a:prstGeom>
          <a:noFill/>
        </p:spPr>
        <p:txBody>
          <a:bodyPr wrap="square" rtlCol="0">
            <a:spAutoFit/>
          </a:bodyPr>
          <a:lstStyle/>
          <a:p>
            <a:r>
              <a:rPr lang="en-GB" b="1" dirty="0" smtClean="0">
                <a:solidFill>
                  <a:srgbClr val="0070C0"/>
                </a:solidFill>
              </a:rPr>
              <a:t>Lift</a:t>
            </a:r>
            <a:r>
              <a:rPr lang="en-GB" dirty="0" smtClean="0"/>
              <a:t> – lift smoothly, don’t jerk</a:t>
            </a:r>
          </a:p>
          <a:p>
            <a:r>
              <a:rPr lang="en-GB" b="1" dirty="0" smtClean="0">
                <a:solidFill>
                  <a:srgbClr val="0070C0"/>
                </a:solidFill>
              </a:rPr>
              <a:t>Raise</a:t>
            </a:r>
            <a:r>
              <a:rPr lang="en-GB" dirty="0" smtClean="0"/>
              <a:t> – raise the chin as the lift begins</a:t>
            </a:r>
          </a:p>
          <a:p>
            <a:r>
              <a:rPr lang="en-GB" b="1" dirty="0" smtClean="0">
                <a:solidFill>
                  <a:srgbClr val="0070C0"/>
                </a:solidFill>
              </a:rPr>
              <a:t>Control</a:t>
            </a:r>
            <a:r>
              <a:rPr lang="en-GB" dirty="0" smtClean="0"/>
              <a:t> – keep control of the load</a:t>
            </a:r>
            <a:endParaRPr lang="en-GB" dirty="0"/>
          </a:p>
        </p:txBody>
      </p:sp>
    </p:spTree>
    <p:extLst>
      <p:ext uri="{BB962C8B-B14F-4D97-AF65-F5344CB8AC3E}">
        <p14:creationId xmlns:p14="http://schemas.microsoft.com/office/powerpoint/2010/main" val="1398705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4"/>
          <a:stretch>
            <a:fillRect/>
          </a:stretch>
        </p:blipFill>
        <p:spPr>
          <a:xfrm>
            <a:off x="1952367" y="1000898"/>
            <a:ext cx="2607275" cy="2150076"/>
          </a:xfrm>
          <a:prstGeom prst="rect">
            <a:avLst/>
          </a:prstGeom>
        </p:spPr>
      </p:pic>
      <p:pic>
        <p:nvPicPr>
          <p:cNvPr id="6" name="Picture 5"/>
          <p:cNvPicPr>
            <a:picLocks noChangeAspect="1"/>
          </p:cNvPicPr>
          <p:nvPr/>
        </p:nvPicPr>
        <p:blipFill>
          <a:blip r:embed="rId5"/>
          <a:stretch>
            <a:fillRect/>
          </a:stretch>
        </p:blipFill>
        <p:spPr>
          <a:xfrm>
            <a:off x="7364627" y="1000898"/>
            <a:ext cx="2150076" cy="2150076"/>
          </a:xfrm>
          <a:prstGeom prst="rect">
            <a:avLst/>
          </a:prstGeom>
        </p:spPr>
      </p:pic>
      <p:sp>
        <p:nvSpPr>
          <p:cNvPr id="7" name="TextBox 6"/>
          <p:cNvSpPr txBox="1"/>
          <p:nvPr/>
        </p:nvSpPr>
        <p:spPr>
          <a:xfrm>
            <a:off x="778475" y="631566"/>
            <a:ext cx="2570206" cy="369332"/>
          </a:xfrm>
          <a:prstGeom prst="rect">
            <a:avLst/>
          </a:prstGeom>
          <a:noFill/>
        </p:spPr>
        <p:txBody>
          <a:bodyPr wrap="square" rtlCol="0">
            <a:spAutoFit/>
          </a:bodyPr>
          <a:lstStyle/>
          <a:p>
            <a:r>
              <a:rPr lang="en-GB" b="1" dirty="0" smtClean="0">
                <a:solidFill>
                  <a:srgbClr val="0070C0"/>
                </a:solidFill>
              </a:rPr>
              <a:t>Step 5 – lift with the legs</a:t>
            </a:r>
            <a:endParaRPr lang="en-GB" b="1" dirty="0">
              <a:solidFill>
                <a:srgbClr val="0070C0"/>
              </a:solidFill>
            </a:endParaRPr>
          </a:p>
        </p:txBody>
      </p:sp>
      <p:sp>
        <p:nvSpPr>
          <p:cNvPr id="8" name="TextBox 7"/>
          <p:cNvSpPr txBox="1"/>
          <p:nvPr/>
        </p:nvSpPr>
        <p:spPr>
          <a:xfrm>
            <a:off x="7475838" y="631566"/>
            <a:ext cx="3361038" cy="369332"/>
          </a:xfrm>
          <a:prstGeom prst="rect">
            <a:avLst/>
          </a:prstGeom>
          <a:noFill/>
        </p:spPr>
        <p:txBody>
          <a:bodyPr wrap="square" rtlCol="0">
            <a:spAutoFit/>
          </a:bodyPr>
          <a:lstStyle/>
          <a:p>
            <a:r>
              <a:rPr lang="en-GB" b="1" dirty="0" smtClean="0">
                <a:solidFill>
                  <a:srgbClr val="0070C0"/>
                </a:solidFill>
              </a:rPr>
              <a:t>Step 6 – put down with care</a:t>
            </a:r>
            <a:endParaRPr lang="en-GB" b="1" dirty="0">
              <a:solidFill>
                <a:srgbClr val="0070C0"/>
              </a:solidFill>
            </a:endParaRPr>
          </a:p>
        </p:txBody>
      </p:sp>
      <p:sp>
        <p:nvSpPr>
          <p:cNvPr id="9" name="TextBox 8"/>
          <p:cNvSpPr txBox="1"/>
          <p:nvPr/>
        </p:nvSpPr>
        <p:spPr>
          <a:xfrm>
            <a:off x="976184" y="3150974"/>
            <a:ext cx="3991232" cy="2585323"/>
          </a:xfrm>
          <a:prstGeom prst="rect">
            <a:avLst/>
          </a:prstGeom>
          <a:noFill/>
        </p:spPr>
        <p:txBody>
          <a:bodyPr wrap="square" rtlCol="0">
            <a:spAutoFit/>
          </a:bodyPr>
          <a:lstStyle/>
          <a:p>
            <a:r>
              <a:rPr lang="en-GB" b="1" dirty="0" smtClean="0">
                <a:solidFill>
                  <a:srgbClr val="0070C0"/>
                </a:solidFill>
              </a:rPr>
              <a:t>Movement</a:t>
            </a:r>
            <a:r>
              <a:rPr lang="en-GB" dirty="0" smtClean="0"/>
              <a:t> – do not twist your trunk</a:t>
            </a:r>
          </a:p>
          <a:p>
            <a:r>
              <a:rPr lang="en-GB" b="1" dirty="0" smtClean="0">
                <a:solidFill>
                  <a:srgbClr val="0070C0"/>
                </a:solidFill>
              </a:rPr>
              <a:t>Weight</a:t>
            </a:r>
            <a:r>
              <a:rPr lang="en-GB" b="1" dirty="0" smtClean="0">
                <a:solidFill>
                  <a:srgbClr val="FF0000"/>
                </a:solidFill>
              </a:rPr>
              <a:t> </a:t>
            </a:r>
            <a:r>
              <a:rPr lang="en-GB" dirty="0" smtClean="0"/>
              <a:t>– keep the heaviest side of the load near your trunk</a:t>
            </a:r>
          </a:p>
          <a:p>
            <a:r>
              <a:rPr lang="en-GB" b="1" dirty="0" smtClean="0">
                <a:solidFill>
                  <a:srgbClr val="0070C0"/>
                </a:solidFill>
              </a:rPr>
              <a:t>Slide</a:t>
            </a:r>
            <a:r>
              <a:rPr lang="en-GB" dirty="0" smtClean="0"/>
              <a:t>  - slide the load close to you rather than attempt to lift a load away from your trunk</a:t>
            </a:r>
          </a:p>
          <a:p>
            <a:r>
              <a:rPr lang="en-GB" b="1" dirty="0" smtClean="0">
                <a:solidFill>
                  <a:srgbClr val="0070C0"/>
                </a:solidFill>
              </a:rPr>
              <a:t>Conditions</a:t>
            </a:r>
            <a:r>
              <a:rPr lang="en-GB" dirty="0" smtClean="0"/>
              <a:t> – Be aware of any environmental conditions that may effect the task</a:t>
            </a:r>
            <a:endParaRPr lang="en-GB" dirty="0"/>
          </a:p>
        </p:txBody>
      </p:sp>
      <p:sp>
        <p:nvSpPr>
          <p:cNvPr id="10" name="TextBox 9"/>
          <p:cNvSpPr txBox="1"/>
          <p:nvPr/>
        </p:nvSpPr>
        <p:spPr>
          <a:xfrm>
            <a:off x="6647936" y="3150974"/>
            <a:ext cx="4188940" cy="1477328"/>
          </a:xfrm>
          <a:prstGeom prst="rect">
            <a:avLst/>
          </a:prstGeom>
          <a:noFill/>
        </p:spPr>
        <p:txBody>
          <a:bodyPr wrap="square" rtlCol="0">
            <a:spAutoFit/>
          </a:bodyPr>
          <a:lstStyle/>
          <a:p>
            <a:r>
              <a:rPr lang="en-GB" b="1" dirty="0" smtClean="0">
                <a:solidFill>
                  <a:srgbClr val="0070C0"/>
                </a:solidFill>
              </a:rPr>
              <a:t>Position</a:t>
            </a:r>
            <a:r>
              <a:rPr lang="en-GB" dirty="0" smtClean="0"/>
              <a:t> – position the load as needed</a:t>
            </a:r>
          </a:p>
          <a:p>
            <a:r>
              <a:rPr lang="en-GB" b="1" dirty="0" smtClean="0">
                <a:solidFill>
                  <a:srgbClr val="0070C0"/>
                </a:solidFill>
              </a:rPr>
              <a:t>Lower</a:t>
            </a:r>
            <a:r>
              <a:rPr lang="en-GB" dirty="0" smtClean="0"/>
              <a:t> – put the load down smoothly, don’t drop it suddenly</a:t>
            </a:r>
          </a:p>
          <a:p>
            <a:r>
              <a:rPr lang="en-GB" b="1" dirty="0" smtClean="0">
                <a:solidFill>
                  <a:srgbClr val="0070C0"/>
                </a:solidFill>
              </a:rPr>
              <a:t>Slide</a:t>
            </a:r>
            <a:r>
              <a:rPr lang="en-GB" dirty="0" smtClean="0"/>
              <a:t> – slide the load into it’s final resting position</a:t>
            </a:r>
            <a:endParaRPr lang="en-GB" dirty="0"/>
          </a:p>
        </p:txBody>
      </p:sp>
    </p:spTree>
    <p:extLst>
      <p:ext uri="{BB962C8B-B14F-4D97-AF65-F5344CB8AC3E}">
        <p14:creationId xmlns:p14="http://schemas.microsoft.com/office/powerpoint/2010/main" val="227737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322173"/>
            <a:ext cx="10515600" cy="4854790"/>
          </a:xfrm>
        </p:spPr>
        <p:txBody>
          <a:bodyPr>
            <a:normAutofit/>
          </a:bodyPr>
          <a:lstStyle/>
          <a:p>
            <a:pPr marL="0" indent="0" algn="ctr">
              <a:buNone/>
            </a:pPr>
            <a:r>
              <a:rPr lang="en-GB" sz="2400" dirty="0" smtClean="0"/>
              <a:t>Ensure a secure foothold.</a:t>
            </a:r>
          </a:p>
          <a:p>
            <a:pPr marL="0" indent="0" algn="ctr">
              <a:buNone/>
            </a:pPr>
            <a:r>
              <a:rPr lang="en-GB" sz="2400" dirty="0" smtClean="0"/>
              <a:t>Position your hands on the load between waist and shoulder height, where possible.</a:t>
            </a:r>
          </a:p>
          <a:p>
            <a:pPr marL="0" indent="0" algn="ctr">
              <a:buNone/>
            </a:pPr>
            <a:r>
              <a:rPr lang="en-GB" sz="2400" b="1" dirty="0" smtClean="0"/>
              <a:t>Where at all possible – PUSH the load using your leg muscles to exert the force</a:t>
            </a:r>
            <a:endParaRPr lang="en-GB" sz="2400" b="1" dirty="0"/>
          </a:p>
        </p:txBody>
      </p:sp>
      <p:pic>
        <p:nvPicPr>
          <p:cNvPr id="4" name="Picture 3"/>
          <p:cNvPicPr>
            <a:picLocks noChangeAspect="1"/>
          </p:cNvPicPr>
          <p:nvPr/>
        </p:nvPicPr>
        <p:blipFill>
          <a:blip r:embed="rId4"/>
          <a:stretch>
            <a:fillRect/>
          </a:stretch>
        </p:blipFill>
        <p:spPr>
          <a:xfrm>
            <a:off x="3413527" y="3039762"/>
            <a:ext cx="5364945" cy="3039761"/>
          </a:xfrm>
          <a:prstGeom prst="rect">
            <a:avLst/>
          </a:prstGeom>
        </p:spPr>
      </p:pic>
      <p:sp>
        <p:nvSpPr>
          <p:cNvPr id="6" name="TextBox 5"/>
          <p:cNvSpPr txBox="1"/>
          <p:nvPr/>
        </p:nvSpPr>
        <p:spPr>
          <a:xfrm>
            <a:off x="838200" y="265579"/>
            <a:ext cx="10484110" cy="646331"/>
          </a:xfrm>
          <a:prstGeom prst="rect">
            <a:avLst/>
          </a:prstGeom>
          <a:solidFill>
            <a:srgbClr val="002060"/>
          </a:solidFill>
        </p:spPr>
        <p:txBody>
          <a:bodyPr wrap="square" rtlCol="0">
            <a:spAutoFit/>
          </a:bodyPr>
          <a:lstStyle/>
          <a:p>
            <a:pPr algn="ctr"/>
            <a:r>
              <a:rPr lang="en-GB" sz="3600" b="1" dirty="0" smtClean="0">
                <a:solidFill>
                  <a:schemeClr val="bg1"/>
                </a:solidFill>
              </a:rPr>
              <a:t>Pushing and Pulling</a:t>
            </a:r>
            <a:endParaRPr lang="en-GB" sz="3600" b="1" dirty="0">
              <a:solidFill>
                <a:schemeClr val="bg1"/>
              </a:solidFill>
            </a:endParaRPr>
          </a:p>
        </p:txBody>
      </p:sp>
    </p:spTree>
    <p:extLst>
      <p:ext uri="{BB962C8B-B14F-4D97-AF65-F5344CB8AC3E}">
        <p14:creationId xmlns:p14="http://schemas.microsoft.com/office/powerpoint/2010/main" val="3384983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4"/>
          <a:stretch>
            <a:fillRect/>
          </a:stretch>
        </p:blipFill>
        <p:spPr>
          <a:xfrm>
            <a:off x="4164227" y="827904"/>
            <a:ext cx="3818238" cy="5165124"/>
          </a:xfrm>
          <a:prstGeom prst="rect">
            <a:avLst/>
          </a:prstGeom>
        </p:spPr>
      </p:pic>
      <p:sp>
        <p:nvSpPr>
          <p:cNvPr id="5" name="TextBox 4"/>
          <p:cNvSpPr txBox="1"/>
          <p:nvPr/>
        </p:nvSpPr>
        <p:spPr>
          <a:xfrm>
            <a:off x="838200" y="265579"/>
            <a:ext cx="10484110" cy="646331"/>
          </a:xfrm>
          <a:prstGeom prst="rect">
            <a:avLst/>
          </a:prstGeom>
          <a:solidFill>
            <a:srgbClr val="002060"/>
          </a:solidFill>
        </p:spPr>
        <p:txBody>
          <a:bodyPr wrap="square" rtlCol="0">
            <a:spAutoFit/>
          </a:bodyPr>
          <a:lstStyle/>
          <a:p>
            <a:pPr algn="ctr"/>
            <a:r>
              <a:rPr lang="en-GB" sz="3600" b="1" dirty="0" smtClean="0">
                <a:solidFill>
                  <a:schemeClr val="bg1"/>
                </a:solidFill>
              </a:rPr>
              <a:t>Lifting or Lowering from a Height</a:t>
            </a:r>
            <a:endParaRPr lang="en-GB" sz="3600" b="1" dirty="0">
              <a:solidFill>
                <a:schemeClr val="bg1"/>
              </a:solidFill>
            </a:endParaRPr>
          </a:p>
        </p:txBody>
      </p:sp>
    </p:spTree>
    <p:extLst>
      <p:ext uri="{BB962C8B-B14F-4D97-AF65-F5344CB8AC3E}">
        <p14:creationId xmlns:p14="http://schemas.microsoft.com/office/powerpoint/2010/main" val="9054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Picture Placeholder 5"/>
          <p:cNvPicPr>
            <a:picLocks noGrp="1" noChangeAspect="1"/>
          </p:cNvPicPr>
          <p:nvPr>
            <p:ph type="pic" idx="1"/>
          </p:nvPr>
        </p:nvPicPr>
        <p:blipFill>
          <a:blip r:embed="rId4"/>
          <a:srcRect t="5266" b="5266"/>
          <a:stretch>
            <a:fillRect/>
          </a:stretch>
        </p:blipFill>
        <p:spPr>
          <a:xfrm>
            <a:off x="6474940" y="987425"/>
            <a:ext cx="5387545" cy="4437191"/>
          </a:xfrm>
          <a:prstGeom prst="rect">
            <a:avLst/>
          </a:prstGeom>
        </p:spPr>
      </p:pic>
      <p:sp>
        <p:nvSpPr>
          <p:cNvPr id="5" name="Text Placeholder 4"/>
          <p:cNvSpPr>
            <a:spLocks noGrp="1"/>
          </p:cNvSpPr>
          <p:nvPr>
            <p:ph type="body" sz="half" idx="2"/>
          </p:nvPr>
        </p:nvSpPr>
        <p:spPr>
          <a:xfrm>
            <a:off x="839788" y="1222203"/>
            <a:ext cx="5350947" cy="4881563"/>
          </a:xfrm>
        </p:spPr>
        <p:txBody>
          <a:bodyPr>
            <a:normAutofit/>
          </a:bodyPr>
          <a:lstStyle/>
          <a:p>
            <a:pPr algn="ctr"/>
            <a:r>
              <a:rPr lang="en-GB" sz="2800" dirty="0" smtClean="0"/>
              <a:t>The proportion of the load carried by each person will vary.</a:t>
            </a:r>
          </a:p>
          <a:p>
            <a:pPr algn="ctr"/>
            <a:r>
              <a:rPr lang="en-GB" sz="2800" dirty="0" smtClean="0"/>
              <a:t>If steps or slopes are negotiated the weight of the load may shift to one member.</a:t>
            </a:r>
          </a:p>
          <a:p>
            <a:pPr algn="ctr"/>
            <a:r>
              <a:rPr lang="en-GB" sz="2800" dirty="0" smtClean="0"/>
              <a:t>Team members may impeded each other’s vision or movement.</a:t>
            </a:r>
          </a:p>
          <a:p>
            <a:pPr algn="ctr"/>
            <a:r>
              <a:rPr lang="en-GB" sz="2800" dirty="0" smtClean="0"/>
              <a:t>Capabilities will vary for group lifts.</a:t>
            </a:r>
            <a:endParaRPr lang="en-GB" sz="2800" dirty="0"/>
          </a:p>
        </p:txBody>
      </p:sp>
      <p:sp>
        <p:nvSpPr>
          <p:cNvPr id="7" name="TextBox 6"/>
          <p:cNvSpPr txBox="1"/>
          <p:nvPr/>
        </p:nvSpPr>
        <p:spPr>
          <a:xfrm>
            <a:off x="838200" y="265579"/>
            <a:ext cx="10484110" cy="646331"/>
          </a:xfrm>
          <a:prstGeom prst="rect">
            <a:avLst/>
          </a:prstGeom>
          <a:solidFill>
            <a:srgbClr val="002060"/>
          </a:solidFill>
        </p:spPr>
        <p:txBody>
          <a:bodyPr wrap="square" rtlCol="0">
            <a:spAutoFit/>
          </a:bodyPr>
          <a:lstStyle/>
          <a:p>
            <a:pPr algn="ctr"/>
            <a:r>
              <a:rPr lang="en-GB" sz="3600" b="1" dirty="0" smtClean="0">
                <a:solidFill>
                  <a:schemeClr val="bg1"/>
                </a:solidFill>
              </a:rPr>
              <a:t>Dual and Team Lifting</a:t>
            </a:r>
            <a:endParaRPr lang="en-GB" sz="3600" b="1" dirty="0">
              <a:solidFill>
                <a:schemeClr val="bg1"/>
              </a:solidFill>
            </a:endParaRPr>
          </a:p>
        </p:txBody>
      </p:sp>
    </p:spTree>
    <p:extLst>
      <p:ext uri="{BB962C8B-B14F-4D97-AF65-F5344CB8AC3E}">
        <p14:creationId xmlns:p14="http://schemas.microsoft.com/office/powerpoint/2010/main" val="3709573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fade">
                                      <p:cBhvr>
                                        <p:cTn id="17" dur="500"/>
                                        <p:tgtEl>
                                          <p:spTgt spid="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fade">
                                      <p:cBhvr>
                                        <p:cTn id="22" dur="500"/>
                                        <p:tgtEl>
                                          <p:spTgt spid="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fade">
                                      <p:cBhvr>
                                        <p:cTn id="2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203239"/>
            <a:ext cx="10484110" cy="4492711"/>
          </a:xfrm>
        </p:spPr>
        <p:txBody>
          <a:bodyPr>
            <a:normAutofit/>
          </a:bodyPr>
          <a:lstStyle/>
          <a:p>
            <a:pPr marL="0" indent="0" algn="ctr">
              <a:buNone/>
            </a:pPr>
            <a:r>
              <a:rPr lang="en-GB" sz="2400" dirty="0" smtClean="0"/>
              <a:t>Manual Handling accounts for </a:t>
            </a:r>
            <a:r>
              <a:rPr lang="en-GB" sz="2400" b="1" dirty="0" smtClean="0">
                <a:solidFill>
                  <a:srgbClr val="0070C0"/>
                </a:solidFill>
              </a:rPr>
              <a:t>36% </a:t>
            </a:r>
            <a:r>
              <a:rPr lang="en-GB" sz="2400" dirty="0" smtClean="0"/>
              <a:t>of reported injuries.</a:t>
            </a:r>
          </a:p>
          <a:p>
            <a:pPr marL="0" indent="0" algn="ctr">
              <a:buNone/>
            </a:pPr>
            <a:r>
              <a:rPr lang="en-GB" sz="2400" dirty="0" smtClean="0"/>
              <a:t>The </a:t>
            </a:r>
            <a:r>
              <a:rPr lang="en-GB" sz="2400" b="1" dirty="0" smtClean="0">
                <a:solidFill>
                  <a:srgbClr val="0070C0"/>
                </a:solidFill>
              </a:rPr>
              <a:t>back</a:t>
            </a:r>
            <a:r>
              <a:rPr lang="en-GB" sz="2400" dirty="0" smtClean="0"/>
              <a:t> is the most vulnerable part of the body to MH – related injuries.</a:t>
            </a:r>
          </a:p>
          <a:p>
            <a:pPr marL="0" indent="0" algn="ctr">
              <a:buNone/>
            </a:pPr>
            <a:r>
              <a:rPr lang="en-GB" sz="2400" b="1" dirty="0" smtClean="0">
                <a:solidFill>
                  <a:srgbClr val="0070C0"/>
                </a:solidFill>
              </a:rPr>
              <a:t>Sprains</a:t>
            </a:r>
            <a:r>
              <a:rPr lang="en-GB" sz="2400" dirty="0" smtClean="0"/>
              <a:t> and </a:t>
            </a:r>
            <a:r>
              <a:rPr lang="en-GB" sz="2400" b="1" dirty="0" smtClean="0">
                <a:solidFill>
                  <a:srgbClr val="0070C0"/>
                </a:solidFill>
              </a:rPr>
              <a:t>strains</a:t>
            </a:r>
            <a:r>
              <a:rPr lang="en-GB" sz="2400" dirty="0" smtClean="0"/>
              <a:t> are the most common type of injury.</a:t>
            </a:r>
          </a:p>
          <a:p>
            <a:pPr marL="0" indent="0" algn="ctr">
              <a:buNone/>
            </a:pPr>
            <a:r>
              <a:rPr lang="en-GB" sz="2400" dirty="0" smtClean="0"/>
              <a:t>The </a:t>
            </a:r>
            <a:r>
              <a:rPr lang="en-GB" sz="2400" b="1" dirty="0" smtClean="0">
                <a:solidFill>
                  <a:srgbClr val="FF0000"/>
                </a:solidFill>
              </a:rPr>
              <a:t>further</a:t>
            </a:r>
            <a:r>
              <a:rPr lang="en-GB" sz="2400" dirty="0" smtClean="0"/>
              <a:t> the load is held away from the body, the</a:t>
            </a:r>
            <a:r>
              <a:rPr lang="en-GB" sz="2400" dirty="0" smtClean="0">
                <a:solidFill>
                  <a:srgbClr val="FF0000"/>
                </a:solidFill>
              </a:rPr>
              <a:t> </a:t>
            </a:r>
            <a:r>
              <a:rPr lang="en-GB" sz="2400" b="1" dirty="0" smtClean="0">
                <a:solidFill>
                  <a:srgbClr val="0070C0"/>
                </a:solidFill>
              </a:rPr>
              <a:t>greater</a:t>
            </a:r>
            <a:r>
              <a:rPr lang="en-GB" sz="2400" dirty="0" smtClean="0">
                <a:solidFill>
                  <a:srgbClr val="FF0000"/>
                </a:solidFill>
              </a:rPr>
              <a:t> </a:t>
            </a:r>
            <a:r>
              <a:rPr lang="en-GB" sz="2400" dirty="0" smtClean="0"/>
              <a:t>the strain on the spine. </a:t>
            </a:r>
          </a:p>
          <a:p>
            <a:pPr marL="0" indent="0" algn="ctr">
              <a:buNone/>
            </a:pPr>
            <a:r>
              <a:rPr lang="en-GB" sz="2400" b="1" dirty="0" smtClean="0"/>
              <a:t>Poor lifting technique WILL result in back pain and injury.</a:t>
            </a:r>
          </a:p>
          <a:p>
            <a:pPr marL="0" indent="0" algn="ctr">
              <a:buNone/>
            </a:pPr>
            <a:r>
              <a:rPr lang="en-GB" sz="2400" dirty="0" smtClean="0"/>
              <a:t>AVOID – ASSESS – REDUCE</a:t>
            </a:r>
          </a:p>
          <a:p>
            <a:pPr marL="0" indent="0" algn="ctr">
              <a:buNone/>
            </a:pPr>
            <a:r>
              <a:rPr lang="en-GB" sz="2400" dirty="0" smtClean="0"/>
              <a:t>Risk assess: </a:t>
            </a:r>
            <a:r>
              <a:rPr lang="en-GB" sz="2400" b="1" dirty="0" smtClean="0">
                <a:solidFill>
                  <a:schemeClr val="accent1">
                    <a:lumMod val="50000"/>
                  </a:schemeClr>
                </a:solidFill>
              </a:rPr>
              <a:t>TILE</a:t>
            </a:r>
            <a:r>
              <a:rPr lang="en-GB" sz="2400" dirty="0" smtClean="0"/>
              <a:t> – </a:t>
            </a:r>
            <a:r>
              <a:rPr lang="en-GB" sz="2400" b="1" dirty="0" smtClean="0">
                <a:solidFill>
                  <a:schemeClr val="accent1">
                    <a:lumMod val="50000"/>
                  </a:schemeClr>
                </a:solidFill>
              </a:rPr>
              <a:t>T</a:t>
            </a:r>
            <a:r>
              <a:rPr lang="en-GB" sz="2400" dirty="0" smtClean="0"/>
              <a:t>ask, </a:t>
            </a:r>
            <a:r>
              <a:rPr lang="en-GB" sz="2400" b="1" dirty="0" smtClean="0">
                <a:solidFill>
                  <a:schemeClr val="accent1">
                    <a:lumMod val="50000"/>
                  </a:schemeClr>
                </a:solidFill>
              </a:rPr>
              <a:t>I</a:t>
            </a:r>
            <a:r>
              <a:rPr lang="en-GB" sz="2400" dirty="0" smtClean="0"/>
              <a:t>ndividual, </a:t>
            </a:r>
            <a:r>
              <a:rPr lang="en-GB" sz="2400" b="1" dirty="0" smtClean="0">
                <a:solidFill>
                  <a:schemeClr val="accent1">
                    <a:lumMod val="50000"/>
                  </a:schemeClr>
                </a:solidFill>
              </a:rPr>
              <a:t>L</a:t>
            </a:r>
            <a:r>
              <a:rPr lang="en-GB" sz="2400" dirty="0" smtClean="0"/>
              <a:t>oad, </a:t>
            </a:r>
            <a:r>
              <a:rPr lang="en-GB" sz="2400" b="1" dirty="0" smtClean="0">
                <a:solidFill>
                  <a:schemeClr val="accent1">
                    <a:lumMod val="50000"/>
                  </a:schemeClr>
                </a:solidFill>
              </a:rPr>
              <a:t>E</a:t>
            </a:r>
            <a:r>
              <a:rPr lang="en-GB" sz="2400" dirty="0" smtClean="0"/>
              <a:t>nvironment.</a:t>
            </a:r>
          </a:p>
          <a:p>
            <a:pPr marL="0" indent="0" algn="ctr">
              <a:buNone/>
            </a:pPr>
            <a:r>
              <a:rPr lang="en-GB" sz="2400" dirty="0" smtClean="0"/>
              <a:t>Apply the </a:t>
            </a:r>
            <a:r>
              <a:rPr lang="en-GB" sz="2400" b="1" dirty="0" smtClean="0">
                <a:solidFill>
                  <a:schemeClr val="accent1">
                    <a:lumMod val="50000"/>
                  </a:schemeClr>
                </a:solidFill>
              </a:rPr>
              <a:t>Six-Point Lift technique</a:t>
            </a:r>
            <a:r>
              <a:rPr lang="en-GB" sz="2400" dirty="0" smtClean="0"/>
              <a:t>, both in work and at home.</a:t>
            </a:r>
          </a:p>
          <a:p>
            <a:pPr marL="0" indent="0" algn="ctr">
              <a:buNone/>
            </a:pPr>
            <a:r>
              <a:rPr lang="en-GB" sz="2400" dirty="0" smtClean="0"/>
              <a:t>Look after your back through regular exercise – But seek medical advice first.</a:t>
            </a:r>
            <a:endParaRPr lang="en-GB" sz="2400" dirty="0"/>
          </a:p>
        </p:txBody>
      </p:sp>
      <p:sp>
        <p:nvSpPr>
          <p:cNvPr id="5" name="TextBox 4"/>
          <p:cNvSpPr txBox="1"/>
          <p:nvPr/>
        </p:nvSpPr>
        <p:spPr>
          <a:xfrm>
            <a:off x="838200" y="265579"/>
            <a:ext cx="10484110" cy="646331"/>
          </a:xfrm>
          <a:prstGeom prst="rect">
            <a:avLst/>
          </a:prstGeom>
          <a:solidFill>
            <a:srgbClr val="002060"/>
          </a:solidFill>
        </p:spPr>
        <p:txBody>
          <a:bodyPr wrap="square" rtlCol="0">
            <a:spAutoFit/>
          </a:bodyPr>
          <a:lstStyle/>
          <a:p>
            <a:pPr algn="ctr"/>
            <a:r>
              <a:rPr lang="en-GB" sz="3600" b="1" dirty="0" smtClean="0">
                <a:solidFill>
                  <a:schemeClr val="bg1"/>
                </a:solidFill>
              </a:rPr>
              <a:t>In summary ….</a:t>
            </a:r>
            <a:endParaRPr lang="en-GB" sz="3600" b="1" dirty="0">
              <a:solidFill>
                <a:schemeClr val="bg1"/>
              </a:solidFill>
            </a:endParaRPr>
          </a:p>
        </p:txBody>
      </p:sp>
    </p:spTree>
    <p:extLst>
      <p:ext uri="{BB962C8B-B14F-4D97-AF65-F5344CB8AC3E}">
        <p14:creationId xmlns:p14="http://schemas.microsoft.com/office/powerpoint/2010/main" val="3011384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95387" y="1390650"/>
            <a:ext cx="4557713" cy="4131638"/>
          </a:xfrm>
          <a:prstGeom prst="rect">
            <a:avLst/>
          </a:prstGeom>
        </p:spPr>
      </p:pic>
      <p:pic>
        <p:nvPicPr>
          <p:cNvPr id="6" name="Picture 5"/>
          <p:cNvPicPr>
            <a:picLocks noChangeAspect="1"/>
          </p:cNvPicPr>
          <p:nvPr/>
        </p:nvPicPr>
        <p:blipFill>
          <a:blip r:embed="rId5"/>
          <a:stretch>
            <a:fillRect/>
          </a:stretch>
        </p:blipFill>
        <p:spPr>
          <a:xfrm>
            <a:off x="5998553" y="1475994"/>
            <a:ext cx="4699927" cy="3219450"/>
          </a:xfrm>
          <a:prstGeom prst="rect">
            <a:avLst/>
          </a:prstGeom>
        </p:spPr>
      </p:pic>
    </p:spTree>
    <p:extLst>
      <p:ext uri="{BB962C8B-B14F-4D97-AF65-F5344CB8AC3E}">
        <p14:creationId xmlns:p14="http://schemas.microsoft.com/office/powerpoint/2010/main" val="1491093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2731008" y="1040130"/>
            <a:ext cx="7041642" cy="4316354"/>
          </a:xfrm>
          <a:prstGeom prst="rect">
            <a:avLst/>
          </a:prstGeom>
        </p:spPr>
      </p:pic>
    </p:spTree>
    <p:extLst>
      <p:ext uri="{BB962C8B-B14F-4D97-AF65-F5344CB8AC3E}">
        <p14:creationId xmlns:p14="http://schemas.microsoft.com/office/powerpoint/2010/main" val="3651550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1482</TotalTime>
  <Words>5444</Words>
  <Application>Microsoft Office PowerPoint</Application>
  <PresentationFormat>Widescreen</PresentationFormat>
  <Paragraphs>526</Paragraphs>
  <Slides>42</Slides>
  <Notes>42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Arial</vt:lpstr>
      <vt:lpstr>Calibri</vt:lpstr>
      <vt:lpstr>Calibri Light</vt:lpstr>
      <vt:lpstr>Microsoft Sans Serif</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Manual Handling is the cause of 36% of workplace injuries </vt:lpstr>
      <vt:lpstr>73% of Manual Handling incidents result in sprains or strains</vt:lpstr>
      <vt:lpstr>PowerPoint Presentation</vt:lpstr>
      <vt:lpstr>50% of Manual Handling injuries are to the back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122</cp:revision>
  <dcterms:created xsi:type="dcterms:W3CDTF">2018-01-30T11:09:50Z</dcterms:created>
  <dcterms:modified xsi:type="dcterms:W3CDTF">2019-02-26T11:32:26Z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423b7efd-c02b-4cbc-ac13-7e8fa6d09963</vt:lpwstr>
  </property>
  <property fmtid="{D5CDD505-2E9C-101B-9397-08002B2CF9AE}" pid="3" name="Classification">
    <vt:lpwstr>OFFICIAL</vt:lpwstr>
  </property>
  <property fmtid="{D5CDD505-2E9C-101B-9397-08002B2CF9AE}" pid="4" name="Visibility">
    <vt:lpwstr>NOT VISIBLE</vt:lpwstr>
  </property>
</Properties>
</file>