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8" r:id="rId2"/>
    <p:sldId id="282" r:id="rId3"/>
    <p:sldId id="283" r:id="rId4"/>
    <p:sldId id="284" r:id="rId5"/>
    <p:sldId id="281" r:id="rId6"/>
    <p:sldId id="286" r:id="rId7"/>
    <p:sldId id="280" r:id="rId8"/>
    <p:sldId id="275" r:id="rId9"/>
    <p:sldId id="288" r:id="rId1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54121" autoAdjust="0"/>
  </p:normalViewPr>
  <p:slideViewPr>
    <p:cSldViewPr>
      <p:cViewPr varScale="1">
        <p:scale>
          <a:sx n="49" d="100"/>
          <a:sy n="49" d="100"/>
        </p:scale>
        <p:origin x="1995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D7123D-D547-4A6B-961C-92C914327936}" type="datetimeFigureOut">
              <a:rPr lang="en-GB" smtClean="0"/>
              <a:t>12/03/2017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1B1BB3-E097-4A23-A1D0-2A682C1DAD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0958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6298B847-40C5-48C5-93F3-4430E974E71B}" type="slidenum">
              <a:rPr lang="en-GB" altLang="en-US" smtClean="0"/>
              <a:pPr>
                <a:spcBef>
                  <a:spcPct val="0"/>
                </a:spcBef>
                <a:defRPr/>
              </a:pPr>
              <a:t>1</a:t>
            </a:fld>
            <a:endParaRPr lang="en-GB" altLang="en-US" smtClean="0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717161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29699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2781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493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2684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515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Can also be a discussion if not enough time for group</a:t>
            </a:r>
            <a:r>
              <a:rPr lang="en-GB" baseline="0" dirty="0" smtClean="0"/>
              <a:t> task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5393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Foundation phase outcome books if time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6040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4854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12/03/2017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12/03/2017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gov.wales/docs/dcells/publications/141111-welsh-language-development-en.pdf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fld id="{C2952CC6-0338-4DB3-B5BB-416EA4BE2AAF}" type="slidenum">
              <a:rPr lang="en-GB" altLang="en-US" sz="1400" smtClean="0">
                <a:ea typeface="ＭＳ Ｐゴシック" pitchFamily="34" charset="-128"/>
              </a:rPr>
              <a:pPr eaLnBrk="1" hangingPunct="1">
                <a:spcBef>
                  <a:spcPct val="0"/>
                </a:spcBef>
                <a:buFontTx/>
                <a:buNone/>
                <a:defRPr/>
              </a:pPr>
              <a:t>1</a:t>
            </a:fld>
            <a:endParaRPr lang="en-GB" altLang="en-US" sz="1400" smtClean="0">
              <a:ea typeface="ＭＳ Ｐゴシック" pitchFamily="34" charset="-128"/>
            </a:endParaRP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198913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>
                <a:solidFill>
                  <a:schemeClr val="bg1"/>
                </a:solidFill>
              </a:rPr>
              <a:t/>
            </a:r>
            <a:br>
              <a:rPr lang="en-GB" altLang="en-US" dirty="0" smtClean="0">
                <a:solidFill>
                  <a:schemeClr val="bg1"/>
                </a:solidFill>
              </a:rPr>
            </a:br>
            <a:r>
              <a:rPr lang="cy-GB" altLang="cy-GB" sz="6000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  <a:t>EAEE4006/C</a:t>
            </a:r>
            <a:br>
              <a:rPr lang="cy-GB" altLang="cy-GB" sz="6000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</a:br>
            <a:r>
              <a:rPr lang="cy-GB" altLang="cy-GB" sz="6000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  <a:t>EAEE4011/C</a:t>
            </a:r>
            <a:br>
              <a:rPr lang="cy-GB" altLang="cy-GB" sz="6000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</a:br>
            <a:r>
              <a:rPr lang="cy-GB" altLang="cy-GB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  <a:t/>
            </a:r>
            <a:br>
              <a:rPr lang="cy-GB" altLang="cy-GB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</a:br>
            <a:r>
              <a:rPr lang="cy-GB" altLang="cy-GB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  <a:t>Amlieithrwydd, aml feddwl</a:t>
            </a:r>
            <a:br>
              <a:rPr lang="cy-GB" altLang="cy-GB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</a:br>
            <a:r>
              <a:rPr lang="cy-GB" altLang="cy-GB" dirty="0" err="1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  <a:t>Multilingualism</a:t>
            </a:r>
            <a:r>
              <a:rPr lang="cy-GB" altLang="cy-GB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  <a:t>, </a:t>
            </a:r>
            <a:r>
              <a:rPr lang="cy-GB" altLang="cy-GB" dirty="0" err="1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</a:rPr>
              <a:t>Multithinking</a:t>
            </a:r>
            <a:endParaRPr lang="en-GB" altLang="en-US" dirty="0" smtClean="0">
              <a:solidFill>
                <a:schemeClr val="bg1"/>
              </a:solidFill>
            </a:endParaRPr>
          </a:p>
        </p:txBody>
      </p:sp>
      <p:sp>
        <p:nvSpPr>
          <p:cNvPr id="3076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57313" y="4652963"/>
            <a:ext cx="6400800" cy="8636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en-US" sz="28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3796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Curriculum </a:t>
            </a:r>
            <a:r>
              <a:rPr lang="en-GB" dirty="0" err="1" smtClean="0"/>
              <a:t>Cymreig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Cyffredinol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adnabod</a:t>
            </a:r>
            <a:r>
              <a:rPr lang="en-GB" dirty="0"/>
              <a:t> 5 </a:t>
            </a:r>
            <a:r>
              <a:rPr lang="en-GB" dirty="0" err="1"/>
              <a:t>agwedd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 smtClean="0"/>
              <a:t>Cymreig</a:t>
            </a:r>
            <a:r>
              <a:rPr lang="en-GB" dirty="0" smtClean="0"/>
              <a:t>- </a:t>
            </a:r>
            <a:endParaRPr lang="en-GB" dirty="0"/>
          </a:p>
          <a:p>
            <a:r>
              <a:rPr lang="en-GB" dirty="0" err="1" smtClean="0"/>
              <a:t>diwylliannol</a:t>
            </a:r>
            <a:endParaRPr lang="en-GB" dirty="0"/>
          </a:p>
          <a:p>
            <a:r>
              <a:rPr lang="en-GB" dirty="0" err="1" smtClean="0"/>
              <a:t>economeg</a:t>
            </a:r>
            <a:endParaRPr lang="en-GB" dirty="0"/>
          </a:p>
          <a:p>
            <a:r>
              <a:rPr lang="en-GB" dirty="0" err="1" smtClean="0"/>
              <a:t>amgylcheddol</a:t>
            </a:r>
            <a:endParaRPr lang="en-GB" dirty="0"/>
          </a:p>
          <a:p>
            <a:r>
              <a:rPr lang="en-GB" dirty="0" err="1" smtClean="0"/>
              <a:t>hanesyddol</a:t>
            </a:r>
            <a:endParaRPr lang="en-GB" dirty="0"/>
          </a:p>
          <a:p>
            <a:r>
              <a:rPr lang="en-GB" dirty="0" err="1" smtClean="0"/>
              <a:t>ieithyddol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(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Cymreig</a:t>
            </a:r>
            <a:r>
              <a:rPr lang="en-GB" dirty="0"/>
              <a:t>, 2003)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The Common Requirements statement identifies five aspects of the Curriculum </a:t>
            </a:r>
            <a:r>
              <a:rPr lang="en-GB" dirty="0" err="1"/>
              <a:t>Cymreig</a:t>
            </a:r>
            <a:r>
              <a:rPr lang="en-GB" dirty="0"/>
              <a:t> – </a:t>
            </a:r>
          </a:p>
          <a:p>
            <a:r>
              <a:rPr lang="en-GB" dirty="0"/>
              <a:t>cultural, </a:t>
            </a:r>
          </a:p>
          <a:p>
            <a:r>
              <a:rPr lang="en-GB" dirty="0"/>
              <a:t>economic,</a:t>
            </a:r>
          </a:p>
          <a:p>
            <a:r>
              <a:rPr lang="en-GB" dirty="0"/>
              <a:t>environmental, </a:t>
            </a:r>
          </a:p>
          <a:p>
            <a:r>
              <a:rPr lang="en-GB" dirty="0"/>
              <a:t>historical </a:t>
            </a:r>
          </a:p>
          <a:p>
            <a:r>
              <a:rPr lang="en-GB" dirty="0"/>
              <a:t>linguistic.</a:t>
            </a:r>
          </a:p>
          <a:p>
            <a:r>
              <a:rPr lang="en-GB" dirty="0"/>
              <a:t>(Curriculum </a:t>
            </a:r>
            <a:r>
              <a:rPr lang="en-GB" dirty="0" err="1"/>
              <a:t>Cymreig</a:t>
            </a:r>
            <a:r>
              <a:rPr lang="en-GB" dirty="0"/>
              <a:t>, 2003)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86241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33400" y="-17140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 err="1" smtClean="0"/>
              <a:t>Diwylliannol</a:t>
            </a:r>
            <a:r>
              <a:rPr lang="en-GB" sz="3600" dirty="0" smtClean="0"/>
              <a:t>      Cultural</a:t>
            </a:r>
            <a:endParaRPr lang="en-GB" sz="36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971600"/>
            <a:ext cx="4038600" cy="4617641"/>
          </a:xfrm>
        </p:spPr>
        <p:txBody>
          <a:bodyPr>
            <a:normAutofit fontScale="40000" lnSpcReduction="20000"/>
          </a:bodyPr>
          <a:lstStyle/>
          <a:p>
            <a:r>
              <a:rPr lang="en-GB" sz="3400" b="1" dirty="0" err="1"/>
              <a:t>Diwylliannol</a:t>
            </a:r>
            <a:endParaRPr lang="en-GB" sz="3400" b="1" dirty="0"/>
          </a:p>
          <a:p>
            <a:r>
              <a:rPr lang="en-GB" sz="3400" dirty="0" err="1"/>
              <a:t>Dathlu</a:t>
            </a:r>
            <a:r>
              <a:rPr lang="en-GB" sz="3400" dirty="0"/>
              <a:t> </a:t>
            </a:r>
            <a:r>
              <a:rPr lang="en-GB" sz="3400" dirty="0" err="1"/>
              <a:t>diwylliannau</a:t>
            </a:r>
            <a:r>
              <a:rPr lang="en-GB" sz="3400" dirty="0"/>
              <a:t> </a:t>
            </a:r>
            <a:r>
              <a:rPr lang="en-GB" sz="3400" dirty="0" err="1"/>
              <a:t>amrywiol</a:t>
            </a:r>
            <a:r>
              <a:rPr lang="en-GB" sz="3400" dirty="0"/>
              <a:t>, </a:t>
            </a:r>
            <a:r>
              <a:rPr lang="en-GB" sz="3400" dirty="0" err="1"/>
              <a:t>ieithoedd</a:t>
            </a:r>
            <a:r>
              <a:rPr lang="en-GB" sz="3400" dirty="0"/>
              <a:t> a </a:t>
            </a:r>
            <a:r>
              <a:rPr lang="en-GB" sz="3400" dirty="0" err="1"/>
              <a:t>thraddodiadau</a:t>
            </a:r>
            <a:r>
              <a:rPr lang="en-GB" sz="3400" dirty="0"/>
              <a:t> </a:t>
            </a:r>
            <a:r>
              <a:rPr lang="en-GB" sz="3400" dirty="0" err="1"/>
              <a:t>Cymru</a:t>
            </a:r>
            <a:r>
              <a:rPr lang="en-GB" sz="3400" dirty="0"/>
              <a:t> </a:t>
            </a:r>
            <a:r>
              <a:rPr lang="en-GB" sz="3400" dirty="0" err="1"/>
              <a:t>wrth</a:t>
            </a:r>
            <a:r>
              <a:rPr lang="en-GB" sz="3400" dirty="0"/>
              <a:t> </a:t>
            </a:r>
            <a:r>
              <a:rPr lang="en-GB" sz="3400" dirty="0" err="1"/>
              <a:t>barchu</a:t>
            </a:r>
            <a:r>
              <a:rPr lang="en-GB" sz="3400" dirty="0"/>
              <a:t> </a:t>
            </a:r>
            <a:r>
              <a:rPr lang="en-GB" sz="3400" dirty="0" err="1"/>
              <a:t>gwerthoedd</a:t>
            </a:r>
            <a:r>
              <a:rPr lang="en-GB" sz="3400" dirty="0"/>
              <a:t> </a:t>
            </a:r>
            <a:r>
              <a:rPr lang="en-GB" sz="3400" dirty="0" err="1"/>
              <a:t>diwylliannau</a:t>
            </a:r>
            <a:r>
              <a:rPr lang="en-GB" sz="3400" dirty="0"/>
              <a:t> </a:t>
            </a:r>
            <a:r>
              <a:rPr lang="en-GB" sz="3400" dirty="0" err="1"/>
              <a:t>eraill</a:t>
            </a:r>
            <a:r>
              <a:rPr lang="en-GB" sz="3400" dirty="0"/>
              <a:t>.</a:t>
            </a:r>
          </a:p>
          <a:p>
            <a:r>
              <a:rPr lang="en-GB" sz="3400" dirty="0" err="1"/>
              <a:t>Ennill</a:t>
            </a:r>
            <a:r>
              <a:rPr lang="en-GB" sz="3400" dirty="0"/>
              <a:t> </a:t>
            </a:r>
            <a:r>
              <a:rPr lang="en-GB" sz="3400" dirty="0" err="1"/>
              <a:t>gwybodaeth</a:t>
            </a:r>
            <a:r>
              <a:rPr lang="en-GB" sz="3400" dirty="0"/>
              <a:t> am </a:t>
            </a:r>
            <a:r>
              <a:rPr lang="en-GB" sz="3400" dirty="0" err="1"/>
              <a:t>gymuned</a:t>
            </a:r>
            <a:r>
              <a:rPr lang="en-GB" sz="3400" dirty="0"/>
              <a:t> </a:t>
            </a:r>
            <a:r>
              <a:rPr lang="en-GB" sz="3400" dirty="0" err="1"/>
              <a:t>eich</a:t>
            </a:r>
            <a:r>
              <a:rPr lang="en-GB" sz="3400" dirty="0"/>
              <a:t> </a:t>
            </a:r>
            <a:r>
              <a:rPr lang="en-GB" sz="3400" dirty="0" err="1"/>
              <a:t>hunan</a:t>
            </a:r>
            <a:r>
              <a:rPr lang="en-GB" sz="3400" dirty="0"/>
              <a:t> </a:t>
            </a:r>
            <a:r>
              <a:rPr lang="en-GB" sz="3400" dirty="0" err="1"/>
              <a:t>ynghyd</a:t>
            </a:r>
            <a:r>
              <a:rPr lang="en-GB" sz="3400" dirty="0"/>
              <a:t> </a:t>
            </a:r>
            <a:r>
              <a:rPr lang="en-GB" sz="3400" dirty="0" err="1"/>
              <a:t>a’i</a:t>
            </a:r>
            <a:r>
              <a:rPr lang="en-GB" sz="3400" dirty="0"/>
              <a:t> </a:t>
            </a:r>
            <a:r>
              <a:rPr lang="en-GB" sz="3400" dirty="0" err="1"/>
              <a:t>gwerthoedd</a:t>
            </a:r>
            <a:r>
              <a:rPr lang="en-GB" sz="3400" dirty="0"/>
              <a:t> a </a:t>
            </a:r>
            <a:r>
              <a:rPr lang="en-GB" sz="3400" dirty="0" err="1"/>
              <a:t>thraddodiadau</a:t>
            </a:r>
            <a:r>
              <a:rPr lang="en-GB" sz="3400" dirty="0"/>
              <a:t>.</a:t>
            </a:r>
          </a:p>
          <a:p>
            <a:r>
              <a:rPr lang="en-GB" sz="3400" dirty="0" err="1"/>
              <a:t>Archwilio’r</a:t>
            </a:r>
            <a:r>
              <a:rPr lang="en-GB" sz="3400" dirty="0"/>
              <a:t> </a:t>
            </a:r>
            <a:r>
              <a:rPr lang="en-GB" sz="3400" dirty="0" err="1"/>
              <a:t>celfyddydau</a:t>
            </a:r>
            <a:r>
              <a:rPr lang="en-GB" sz="3400" dirty="0"/>
              <a:t> </a:t>
            </a:r>
            <a:r>
              <a:rPr lang="en-GB" sz="3400" dirty="0" err="1"/>
              <a:t>creadigol</a:t>
            </a:r>
            <a:r>
              <a:rPr lang="en-GB" sz="3400" dirty="0"/>
              <a:t> a </a:t>
            </a:r>
            <a:r>
              <a:rPr lang="en-GB" sz="3400" dirty="0" err="1"/>
              <a:t>mynegiadol</a:t>
            </a:r>
            <a:r>
              <a:rPr lang="en-GB" sz="3400" dirty="0"/>
              <a:t> </a:t>
            </a:r>
            <a:r>
              <a:rPr lang="en-GB" sz="3400" dirty="0" err="1"/>
              <a:t>yng</a:t>
            </a:r>
            <a:r>
              <a:rPr lang="en-GB" sz="3400" dirty="0"/>
              <a:t> </a:t>
            </a:r>
            <a:r>
              <a:rPr lang="en-GB" sz="3400" dirty="0" err="1"/>
              <a:t>Nghymru</a:t>
            </a:r>
            <a:r>
              <a:rPr lang="en-GB" sz="3400" dirty="0"/>
              <a:t> ac </a:t>
            </a:r>
            <a:r>
              <a:rPr lang="en-GB" sz="3400" dirty="0" err="1"/>
              <a:t>yn</a:t>
            </a:r>
            <a:r>
              <a:rPr lang="en-GB" sz="3400" dirty="0"/>
              <a:t> </a:t>
            </a:r>
            <a:r>
              <a:rPr lang="en-GB" sz="3400" dirty="0" err="1"/>
              <a:t>ehangach</a:t>
            </a:r>
            <a:r>
              <a:rPr lang="en-GB" sz="3400" dirty="0"/>
              <a:t>.</a:t>
            </a:r>
          </a:p>
          <a:p>
            <a:r>
              <a:rPr lang="en-GB" sz="3400" dirty="0" err="1"/>
              <a:t>Traddodiad</a:t>
            </a:r>
            <a:r>
              <a:rPr lang="en-GB" sz="3400" dirty="0"/>
              <a:t> </a:t>
            </a:r>
            <a:r>
              <a:rPr lang="en-GB" sz="3400" dirty="0" err="1"/>
              <a:t>Celtaidd</a:t>
            </a:r>
            <a:r>
              <a:rPr lang="en-GB" sz="3400" dirty="0"/>
              <a:t>; </a:t>
            </a:r>
            <a:r>
              <a:rPr lang="en-GB" sz="3400" dirty="0" err="1"/>
              <a:t>llenyddiaeth</a:t>
            </a:r>
            <a:r>
              <a:rPr lang="en-GB" sz="3400" dirty="0"/>
              <a:t>, </a:t>
            </a:r>
            <a:r>
              <a:rPr lang="en-GB" sz="3400" dirty="0" err="1"/>
              <a:t>cerddoriaeth</a:t>
            </a:r>
            <a:r>
              <a:rPr lang="en-GB" sz="3400" dirty="0"/>
              <a:t>, </a:t>
            </a:r>
            <a:r>
              <a:rPr lang="en-GB" sz="3400" dirty="0" err="1"/>
              <a:t>celf</a:t>
            </a:r>
            <a:r>
              <a:rPr lang="en-GB" sz="3400" dirty="0"/>
              <a:t>, </a:t>
            </a:r>
            <a:r>
              <a:rPr lang="en-GB" sz="3400" dirty="0" err="1"/>
              <a:t>crefft</a:t>
            </a:r>
            <a:r>
              <a:rPr lang="en-GB" sz="3400" dirty="0"/>
              <a:t>, dawns a </a:t>
            </a:r>
            <a:r>
              <a:rPr lang="en-GB" sz="3400" dirty="0" err="1"/>
              <a:t>chwaraeon</a:t>
            </a:r>
            <a:r>
              <a:rPr lang="en-GB" sz="3400" dirty="0"/>
              <a:t> </a:t>
            </a:r>
            <a:r>
              <a:rPr lang="en-GB" sz="3400" dirty="0" err="1"/>
              <a:t>traddodiadol</a:t>
            </a:r>
            <a:r>
              <a:rPr lang="en-GB" sz="3400" dirty="0"/>
              <a:t> a </a:t>
            </a:r>
            <a:r>
              <a:rPr lang="en-GB" sz="3400" dirty="0" err="1"/>
              <a:t>chyfredol</a:t>
            </a:r>
            <a:r>
              <a:rPr lang="en-GB" sz="3400" dirty="0"/>
              <a:t>.</a:t>
            </a:r>
          </a:p>
          <a:p>
            <a:r>
              <a:rPr lang="en-GB" sz="3400" dirty="0" err="1"/>
              <a:t>Ennill</a:t>
            </a:r>
            <a:r>
              <a:rPr lang="en-GB" sz="3400" dirty="0"/>
              <a:t> </a:t>
            </a:r>
            <a:r>
              <a:rPr lang="en-GB" sz="3400" dirty="0" err="1"/>
              <a:t>gwybodaeth</a:t>
            </a:r>
            <a:r>
              <a:rPr lang="en-GB" sz="3400" dirty="0"/>
              <a:t> am </a:t>
            </a:r>
            <a:r>
              <a:rPr lang="en-GB" sz="3400" dirty="0" err="1"/>
              <a:t>gredoau</a:t>
            </a:r>
            <a:r>
              <a:rPr lang="en-GB" sz="3400" dirty="0"/>
              <a:t> ac </a:t>
            </a:r>
            <a:r>
              <a:rPr lang="en-GB" sz="3400" dirty="0" err="1"/>
              <a:t>arfer</a:t>
            </a:r>
            <a:r>
              <a:rPr lang="en-GB" sz="3400" dirty="0"/>
              <a:t> </a:t>
            </a:r>
            <a:r>
              <a:rPr lang="en-GB" sz="3400" dirty="0" err="1"/>
              <a:t>crefyddol</a:t>
            </a:r>
            <a:r>
              <a:rPr lang="en-GB" sz="3400" dirty="0"/>
              <a:t> </a:t>
            </a:r>
            <a:r>
              <a:rPr lang="en-GB" sz="3400" dirty="0" err="1"/>
              <a:t>yng</a:t>
            </a:r>
            <a:r>
              <a:rPr lang="en-GB" sz="3400" dirty="0"/>
              <a:t> </a:t>
            </a:r>
            <a:r>
              <a:rPr lang="en-GB" sz="3400" dirty="0" err="1"/>
              <a:t>Nghymru</a:t>
            </a:r>
            <a:r>
              <a:rPr lang="en-GB" sz="3400" dirty="0"/>
              <a:t>.</a:t>
            </a:r>
          </a:p>
          <a:p>
            <a:r>
              <a:rPr lang="en-GB" sz="3400" dirty="0" err="1"/>
              <a:t>Dylanwadau</a:t>
            </a:r>
            <a:r>
              <a:rPr lang="en-GB" sz="3400" dirty="0"/>
              <a:t> </a:t>
            </a:r>
            <a:r>
              <a:rPr lang="en-GB" sz="3400" dirty="0" err="1"/>
              <a:t>Cristnogol</a:t>
            </a:r>
            <a:r>
              <a:rPr lang="en-GB" sz="3400" dirty="0"/>
              <a:t> ac </a:t>
            </a:r>
            <a:r>
              <a:rPr lang="en-GB" sz="3400" dirty="0" err="1"/>
              <a:t>eraill</a:t>
            </a:r>
            <a:r>
              <a:rPr lang="en-GB" sz="3400" dirty="0"/>
              <a:t>, </a:t>
            </a:r>
            <a:r>
              <a:rPr lang="en-GB" sz="3400" dirty="0" err="1"/>
              <a:t>gofynnol</a:t>
            </a:r>
            <a:r>
              <a:rPr lang="en-GB" sz="3400" dirty="0"/>
              <a:t> a </a:t>
            </a:r>
            <a:r>
              <a:rPr lang="en-GB" sz="3400" dirty="0" err="1"/>
              <a:t>presennol</a:t>
            </a:r>
            <a:r>
              <a:rPr lang="en-GB" sz="3400" dirty="0"/>
              <a:t>, </a:t>
            </a:r>
            <a:r>
              <a:rPr lang="en-GB" sz="3400" dirty="0" err="1"/>
              <a:t>ar</a:t>
            </a:r>
            <a:r>
              <a:rPr lang="en-GB" sz="3400" dirty="0"/>
              <a:t> bob </a:t>
            </a:r>
            <a:r>
              <a:rPr lang="en-GB" sz="3400" dirty="0" err="1"/>
              <a:t>agwedd</a:t>
            </a:r>
            <a:r>
              <a:rPr lang="en-GB" sz="3400" dirty="0"/>
              <a:t> o </a:t>
            </a:r>
            <a:r>
              <a:rPr lang="en-GB" sz="3400" dirty="0" err="1"/>
              <a:t>fywyd</a:t>
            </a:r>
            <a:r>
              <a:rPr lang="en-GB" sz="3400" dirty="0"/>
              <a:t> </a:t>
            </a:r>
            <a:r>
              <a:rPr lang="en-GB" sz="3400" dirty="0" err="1"/>
              <a:t>Cymreig</a:t>
            </a:r>
            <a:r>
              <a:rPr lang="en-GB" sz="3400" dirty="0"/>
              <a:t>.</a:t>
            </a:r>
          </a:p>
          <a:p>
            <a:r>
              <a:rPr lang="en-GB" sz="3400" dirty="0" err="1"/>
              <a:t>Enill</a:t>
            </a:r>
            <a:r>
              <a:rPr lang="en-GB" sz="3400" dirty="0"/>
              <a:t> </a:t>
            </a:r>
            <a:r>
              <a:rPr lang="en-GB" sz="3400" dirty="0" err="1"/>
              <a:t>gwybodaeth</a:t>
            </a:r>
            <a:r>
              <a:rPr lang="en-GB" sz="3400" dirty="0"/>
              <a:t> am </a:t>
            </a:r>
            <a:r>
              <a:rPr lang="en-GB" sz="3400" dirty="0" err="1"/>
              <a:t>fywyd</a:t>
            </a:r>
            <a:r>
              <a:rPr lang="en-GB" sz="3400" dirty="0"/>
              <a:t> </a:t>
            </a:r>
            <a:r>
              <a:rPr lang="en-GB" sz="3400" dirty="0" err="1"/>
              <a:t>gwleidyddol</a:t>
            </a:r>
            <a:r>
              <a:rPr lang="en-GB" sz="3400" dirty="0"/>
              <a:t>, </a:t>
            </a:r>
            <a:r>
              <a:rPr lang="en-GB" sz="3400" dirty="0" err="1"/>
              <a:t>cynt</a:t>
            </a:r>
            <a:r>
              <a:rPr lang="en-GB" sz="3400" dirty="0"/>
              <a:t> a </a:t>
            </a:r>
            <a:r>
              <a:rPr lang="en-GB" sz="3400" dirty="0" err="1"/>
              <a:t>phresenol</a:t>
            </a:r>
            <a:r>
              <a:rPr lang="en-GB" sz="3400" dirty="0"/>
              <a:t>, </a:t>
            </a:r>
            <a:r>
              <a:rPr lang="en-GB" sz="3400" dirty="0" err="1"/>
              <a:t>yng</a:t>
            </a:r>
            <a:r>
              <a:rPr lang="en-GB" sz="3400" dirty="0"/>
              <a:t> </a:t>
            </a:r>
            <a:r>
              <a:rPr lang="en-GB" sz="3400" dirty="0" err="1"/>
              <a:t>Nghymru</a:t>
            </a:r>
            <a:r>
              <a:rPr lang="en-GB" sz="3400" dirty="0"/>
              <a:t>.</a:t>
            </a:r>
          </a:p>
          <a:p>
            <a:r>
              <a:rPr lang="en-GB" sz="3400" dirty="0" err="1"/>
              <a:t>Archwilio’r</a:t>
            </a:r>
            <a:r>
              <a:rPr lang="en-GB" sz="3400" dirty="0"/>
              <a:t> </a:t>
            </a:r>
            <a:r>
              <a:rPr lang="en-GB" sz="3400" dirty="0" err="1"/>
              <a:t>cysylltiadau</a:t>
            </a:r>
            <a:r>
              <a:rPr lang="en-GB" sz="3400" dirty="0"/>
              <a:t> </a:t>
            </a:r>
            <a:r>
              <a:rPr lang="en-GB" sz="3400" dirty="0" err="1"/>
              <a:t>rhwng</a:t>
            </a:r>
            <a:r>
              <a:rPr lang="en-GB" sz="3400" dirty="0"/>
              <a:t> </a:t>
            </a:r>
            <a:r>
              <a:rPr lang="en-GB" sz="3400" dirty="0" err="1"/>
              <a:t>Cymry</a:t>
            </a:r>
            <a:r>
              <a:rPr lang="en-GB" sz="3400" dirty="0"/>
              <a:t>, y DU, </a:t>
            </a:r>
            <a:r>
              <a:rPr lang="en-GB" sz="3400" dirty="0" err="1"/>
              <a:t>Ewrop</a:t>
            </a:r>
            <a:r>
              <a:rPr lang="en-GB" sz="3400" dirty="0"/>
              <a:t> </a:t>
            </a:r>
            <a:r>
              <a:rPr lang="en-GB" sz="3400" dirty="0" err="1"/>
              <a:t>a’r</a:t>
            </a:r>
            <a:r>
              <a:rPr lang="en-GB" sz="3400" dirty="0"/>
              <a:t> </a:t>
            </a:r>
            <a:r>
              <a:rPr lang="en-GB" sz="3400" dirty="0" err="1"/>
              <a:t>byd</a:t>
            </a:r>
            <a:r>
              <a:rPr lang="en-GB" sz="3400" dirty="0"/>
              <a:t> </a:t>
            </a:r>
            <a:r>
              <a:rPr lang="en-GB" sz="3400" dirty="0" err="1"/>
              <a:t>ehangach</a:t>
            </a:r>
            <a:r>
              <a:rPr lang="en-GB" sz="3400" dirty="0"/>
              <a:t>.</a:t>
            </a:r>
          </a:p>
          <a:p>
            <a:r>
              <a:rPr lang="en-GB" sz="3400" dirty="0"/>
              <a:t>(</a:t>
            </a:r>
            <a:r>
              <a:rPr lang="en-GB" sz="3400" dirty="0" err="1"/>
              <a:t>Cwricwlwm</a:t>
            </a:r>
            <a:r>
              <a:rPr lang="en-GB" sz="3400" dirty="0"/>
              <a:t> </a:t>
            </a:r>
            <a:r>
              <a:rPr lang="en-GB" sz="3400" dirty="0" err="1"/>
              <a:t>Cymreig</a:t>
            </a:r>
            <a:r>
              <a:rPr lang="en-GB" sz="3400" dirty="0"/>
              <a:t>, 2003)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6375" y="971600"/>
            <a:ext cx="4038600" cy="4747665"/>
          </a:xfrm>
        </p:spPr>
        <p:txBody>
          <a:bodyPr>
            <a:normAutofit fontScale="40000" lnSpcReduction="20000"/>
          </a:bodyPr>
          <a:lstStyle/>
          <a:p>
            <a:r>
              <a:rPr lang="en-GB" sz="3500" b="1" dirty="0"/>
              <a:t>Cultural</a:t>
            </a:r>
          </a:p>
          <a:p>
            <a:r>
              <a:rPr lang="en-GB" sz="3500" dirty="0" smtClean="0"/>
              <a:t>Celebrating </a:t>
            </a:r>
            <a:r>
              <a:rPr lang="en-GB" sz="3500" dirty="0"/>
              <a:t>the distinctive cultures, languages and </a:t>
            </a:r>
            <a:r>
              <a:rPr lang="en-GB" sz="3500" dirty="0" smtClean="0"/>
              <a:t>traditions of </a:t>
            </a:r>
            <a:r>
              <a:rPr lang="en-GB" sz="3500" dirty="0"/>
              <a:t>Wales while respecting the values of other cultures.</a:t>
            </a:r>
          </a:p>
          <a:p>
            <a:r>
              <a:rPr lang="en-GB" sz="3500" dirty="0" smtClean="0"/>
              <a:t>Gaining </a:t>
            </a:r>
            <a:r>
              <a:rPr lang="en-GB" sz="3500" dirty="0"/>
              <a:t>knowledge of one’s own community and its </a:t>
            </a:r>
            <a:r>
              <a:rPr lang="en-GB" sz="3500" dirty="0" smtClean="0"/>
              <a:t>values and </a:t>
            </a:r>
            <a:r>
              <a:rPr lang="en-GB" sz="3500" dirty="0"/>
              <a:t>traditions.</a:t>
            </a:r>
          </a:p>
          <a:p>
            <a:r>
              <a:rPr lang="en-GB" sz="3500" dirty="0" smtClean="0"/>
              <a:t>Exploring </a:t>
            </a:r>
            <a:r>
              <a:rPr lang="en-GB" sz="3500" dirty="0"/>
              <a:t>the creative and expressive arts in Wales and in the broader</a:t>
            </a:r>
          </a:p>
          <a:p>
            <a:r>
              <a:rPr lang="en-GB" sz="3500" dirty="0"/>
              <a:t>Celtic tradition; traditional and contemporary literature, music, </a:t>
            </a:r>
            <a:r>
              <a:rPr lang="en-GB" sz="3500" dirty="0" smtClean="0"/>
              <a:t>art, craft</a:t>
            </a:r>
            <a:r>
              <a:rPr lang="en-GB" sz="3500" dirty="0"/>
              <a:t>, dance and sport.</a:t>
            </a:r>
          </a:p>
          <a:p>
            <a:r>
              <a:rPr lang="en-GB" sz="3500" dirty="0" smtClean="0"/>
              <a:t>Gaining </a:t>
            </a:r>
            <a:r>
              <a:rPr lang="en-GB" sz="3500" dirty="0"/>
              <a:t>knowledge about the religious beliefs and practices of Wales,</a:t>
            </a:r>
          </a:p>
          <a:p>
            <a:r>
              <a:rPr lang="en-GB" sz="3500" dirty="0"/>
              <a:t>Christian and other, past and present, and their influence on all </a:t>
            </a:r>
            <a:r>
              <a:rPr lang="en-GB" sz="3500" dirty="0" smtClean="0"/>
              <a:t>aspects of </a:t>
            </a:r>
            <a:r>
              <a:rPr lang="en-GB" sz="3500" dirty="0"/>
              <a:t>Welsh life.</a:t>
            </a:r>
          </a:p>
          <a:p>
            <a:r>
              <a:rPr lang="en-GB" sz="3500" dirty="0" smtClean="0"/>
              <a:t>Gaining </a:t>
            </a:r>
            <a:r>
              <a:rPr lang="en-GB" sz="3500" dirty="0"/>
              <a:t>knowledge about the past and present political life of Wales.</a:t>
            </a:r>
          </a:p>
          <a:p>
            <a:r>
              <a:rPr lang="en-GB" sz="3500" dirty="0" smtClean="0"/>
              <a:t>Exploring </a:t>
            </a:r>
            <a:r>
              <a:rPr lang="en-GB" sz="3500" dirty="0"/>
              <a:t>the links between Wales, the UK, Europe and the wider world</a:t>
            </a:r>
            <a:r>
              <a:rPr lang="en-GB" sz="3500" dirty="0" smtClean="0"/>
              <a:t>.</a:t>
            </a:r>
          </a:p>
          <a:p>
            <a:r>
              <a:rPr lang="en-GB" sz="3500" dirty="0"/>
              <a:t>(Curriculum </a:t>
            </a:r>
            <a:r>
              <a:rPr lang="en-GB" sz="3500" dirty="0" err="1"/>
              <a:t>Cymreig</a:t>
            </a:r>
            <a:r>
              <a:rPr lang="en-GB" sz="3500" dirty="0"/>
              <a:t>, 2003)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53383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>
            <a:normAutofit/>
          </a:bodyPr>
          <a:lstStyle/>
          <a:p>
            <a:r>
              <a:rPr lang="en-GB" sz="3600" dirty="0" err="1" smtClean="0"/>
              <a:t>Ieithyddol</a:t>
            </a:r>
            <a:r>
              <a:rPr lang="en-GB" sz="3600" dirty="0" smtClean="0"/>
              <a:t>    Linguistic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836712"/>
            <a:ext cx="4038600" cy="475252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 err="1"/>
              <a:t>Ieithyddol</a:t>
            </a:r>
            <a:endParaRPr lang="en-GB" dirty="0"/>
          </a:p>
          <a:p>
            <a:r>
              <a:rPr lang="en-GB" dirty="0" err="1"/>
              <a:t>Defnyddio’r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,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mynediad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bawb</a:t>
            </a:r>
            <a:r>
              <a:rPr lang="en-GB" dirty="0"/>
              <a:t>.</a:t>
            </a:r>
          </a:p>
          <a:p>
            <a:r>
              <a:rPr lang="en-GB" dirty="0" err="1"/>
              <a:t>Adnabod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lefelau</a:t>
            </a:r>
            <a:r>
              <a:rPr lang="en-GB" dirty="0"/>
              <a:t> o </a:t>
            </a:r>
            <a:r>
              <a:rPr lang="en-GB" dirty="0" err="1"/>
              <a:t>ruglder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Gymraeg</a:t>
            </a:r>
            <a:r>
              <a:rPr lang="en-GB" dirty="0"/>
              <a:t>.</a:t>
            </a:r>
          </a:p>
          <a:p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cyfrwng</a:t>
            </a:r>
            <a:r>
              <a:rPr lang="en-GB" dirty="0"/>
              <a:t> y </a:t>
            </a:r>
            <a:r>
              <a:rPr lang="en-GB" dirty="0" err="1"/>
              <a:t>Gymraeg</a:t>
            </a:r>
            <a:r>
              <a:rPr lang="en-GB" dirty="0"/>
              <a:t>, a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Cymraeg</a:t>
            </a:r>
            <a:r>
              <a:rPr lang="en-GB" dirty="0"/>
              <a:t> </a:t>
            </a:r>
            <a:r>
              <a:rPr lang="en-GB" dirty="0" err="1"/>
              <a:t>achlysurol</a:t>
            </a:r>
            <a:r>
              <a:rPr lang="en-GB" dirty="0"/>
              <a:t> </a:t>
            </a: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mywyd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.</a:t>
            </a:r>
          </a:p>
          <a:p>
            <a:r>
              <a:rPr lang="en-GB" dirty="0" err="1"/>
              <a:t>Astudio</a:t>
            </a:r>
            <a:r>
              <a:rPr lang="en-GB" dirty="0"/>
              <a:t> </a:t>
            </a:r>
            <a:r>
              <a:rPr lang="en-GB" dirty="0" err="1"/>
              <a:t>acennau</a:t>
            </a:r>
            <a:r>
              <a:rPr lang="en-GB" dirty="0"/>
              <a:t> a </a:t>
            </a:r>
            <a:r>
              <a:rPr lang="en-GB" dirty="0" err="1"/>
              <a:t>thafodieithoedd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.</a:t>
            </a:r>
          </a:p>
          <a:p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ymwybodol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iaiath</a:t>
            </a:r>
            <a:r>
              <a:rPr lang="en-GB" dirty="0"/>
              <a:t> </a:t>
            </a:r>
            <a:r>
              <a:rPr lang="en-GB" dirty="0" err="1"/>
              <a:t>a’I</a:t>
            </a:r>
            <a:r>
              <a:rPr lang="en-GB" dirty="0"/>
              <a:t> </a:t>
            </a:r>
            <a:r>
              <a:rPr lang="en-GB" dirty="0" err="1"/>
              <a:t>chysylltiadau</a:t>
            </a:r>
            <a:r>
              <a:rPr lang="en-GB" dirty="0"/>
              <a:t> a </a:t>
            </a:r>
            <a:r>
              <a:rPr lang="en-GB" dirty="0" err="1"/>
              <a:t>Saesneg</a:t>
            </a:r>
            <a:r>
              <a:rPr lang="en-GB" dirty="0"/>
              <a:t> a </a:t>
            </a:r>
            <a:r>
              <a:rPr lang="en-GB" dirty="0" err="1"/>
              <a:t>ieithoedd</a:t>
            </a:r>
            <a:r>
              <a:rPr lang="en-GB" dirty="0"/>
              <a:t> </a:t>
            </a:r>
            <a:r>
              <a:rPr lang="en-GB" dirty="0" err="1"/>
              <a:t>tramor</a:t>
            </a:r>
            <a:r>
              <a:rPr lang="en-GB" dirty="0"/>
              <a:t> modern.</a:t>
            </a:r>
          </a:p>
          <a:p>
            <a:r>
              <a:rPr lang="en-GB" dirty="0" err="1"/>
              <a:t>Defnyddio’r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 I </a:t>
            </a:r>
            <a:r>
              <a:rPr lang="en-GB" dirty="0" err="1"/>
              <a:t>greu</a:t>
            </a:r>
            <a:r>
              <a:rPr lang="en-GB" dirty="0"/>
              <a:t> ethos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adlewyrchu</a:t>
            </a:r>
            <a:r>
              <a:rPr lang="en-GB" dirty="0"/>
              <a:t> </a:t>
            </a:r>
            <a:r>
              <a:rPr lang="en-GB" dirty="0" err="1"/>
              <a:t>safiad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.</a:t>
            </a:r>
          </a:p>
          <a:p>
            <a:r>
              <a:rPr lang="en-GB" dirty="0"/>
              <a:t>(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Cymreig</a:t>
            </a:r>
            <a:r>
              <a:rPr lang="en-GB" dirty="0"/>
              <a:t>, 2003)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836712"/>
            <a:ext cx="4038600" cy="475252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Linguistic</a:t>
            </a:r>
          </a:p>
          <a:p>
            <a:r>
              <a:rPr lang="en-GB" dirty="0" smtClean="0"/>
              <a:t>Using </a:t>
            </a:r>
            <a:r>
              <a:rPr lang="en-GB" dirty="0"/>
              <a:t>the Welsh language with access for all.</a:t>
            </a:r>
          </a:p>
          <a:p>
            <a:r>
              <a:rPr lang="en-GB" dirty="0" smtClean="0"/>
              <a:t>Recognising </a:t>
            </a:r>
            <a:r>
              <a:rPr lang="en-GB" dirty="0"/>
              <a:t>that there are many different levels of fluency in Welsh.</a:t>
            </a:r>
          </a:p>
          <a:p>
            <a:r>
              <a:rPr lang="en-GB" dirty="0" smtClean="0"/>
              <a:t>Teaching </a:t>
            </a:r>
            <a:r>
              <a:rPr lang="en-GB" dirty="0"/>
              <a:t>through the medium of Welsh, and using incidental </a:t>
            </a:r>
            <a:r>
              <a:rPr lang="en-GB" dirty="0" smtClean="0"/>
              <a:t>Welsh in </a:t>
            </a:r>
            <a:r>
              <a:rPr lang="en-GB" dirty="0"/>
              <a:t>the life of the school.</a:t>
            </a:r>
          </a:p>
          <a:p>
            <a:r>
              <a:rPr lang="en-GB" dirty="0" smtClean="0"/>
              <a:t>Studying </a:t>
            </a:r>
            <a:r>
              <a:rPr lang="en-GB" dirty="0"/>
              <a:t>the accents and dialects of Wales.</a:t>
            </a:r>
          </a:p>
          <a:p>
            <a:r>
              <a:rPr lang="en-GB" dirty="0" smtClean="0"/>
              <a:t>Becoming </a:t>
            </a:r>
            <a:r>
              <a:rPr lang="en-GB" dirty="0"/>
              <a:t>aware of Welsh as a language and its links with English </a:t>
            </a:r>
            <a:r>
              <a:rPr lang="en-GB" dirty="0" smtClean="0"/>
              <a:t>and modern </a:t>
            </a:r>
            <a:r>
              <a:rPr lang="en-GB" dirty="0"/>
              <a:t>foreign languages.</a:t>
            </a:r>
          </a:p>
          <a:p>
            <a:r>
              <a:rPr lang="en-GB" dirty="0" smtClean="0"/>
              <a:t>Using </a:t>
            </a:r>
            <a:r>
              <a:rPr lang="en-GB" dirty="0"/>
              <a:t>Welsh to create a school ethos that reflects the school’s </a:t>
            </a:r>
            <a:r>
              <a:rPr lang="en-GB" dirty="0" smtClean="0"/>
              <a:t>position as </a:t>
            </a:r>
            <a:r>
              <a:rPr lang="en-GB" dirty="0"/>
              <a:t>a school in Wales</a:t>
            </a:r>
            <a:r>
              <a:rPr lang="en-GB" dirty="0" smtClean="0"/>
              <a:t>.</a:t>
            </a:r>
          </a:p>
          <a:p>
            <a:r>
              <a:rPr lang="en-GB" dirty="0" smtClean="0"/>
              <a:t>(Curriculum </a:t>
            </a:r>
            <a:r>
              <a:rPr lang="en-GB" dirty="0" err="1" smtClean="0"/>
              <a:t>Cymreig</a:t>
            </a:r>
            <a:r>
              <a:rPr lang="en-GB" dirty="0" smtClean="0"/>
              <a:t>, 2003)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84115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err="1" smtClean="0"/>
              <a:t>Datblygiad</a:t>
            </a:r>
            <a:r>
              <a:rPr lang="en-GB" sz="3200" dirty="0" smtClean="0"/>
              <a:t> </a:t>
            </a:r>
            <a:r>
              <a:rPr lang="en-GB" sz="3200" dirty="0" err="1"/>
              <a:t>C</a:t>
            </a:r>
            <a:r>
              <a:rPr lang="en-GB" sz="3200" dirty="0" err="1" smtClean="0"/>
              <a:t>ymraeg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y </a:t>
            </a:r>
            <a:r>
              <a:rPr lang="en-GB" sz="3200" dirty="0" err="1" smtClean="0"/>
              <a:t>Cyfnod</a:t>
            </a:r>
            <a:r>
              <a:rPr lang="en-GB" sz="3200" dirty="0" smtClean="0"/>
              <a:t> Sylfaen</a:t>
            </a:r>
            <a:br>
              <a:rPr lang="en-GB" sz="3200" dirty="0" smtClean="0"/>
            </a:br>
            <a:r>
              <a:rPr lang="en-GB" sz="3200" dirty="0" smtClean="0"/>
              <a:t>Welsh Language Development in the Foundation Phase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 err="1"/>
              <a:t>Golyga</a:t>
            </a:r>
            <a:r>
              <a:rPr lang="en-GB" dirty="0"/>
              <a:t> </a:t>
            </a:r>
            <a:r>
              <a:rPr lang="en-GB" dirty="0" err="1"/>
              <a:t>ardal</a:t>
            </a:r>
            <a:r>
              <a:rPr lang="en-GB" dirty="0"/>
              <a:t> </a:t>
            </a:r>
            <a:r>
              <a:rPr lang="en-GB" dirty="0" err="1"/>
              <a:t>ddysgu</a:t>
            </a:r>
            <a:r>
              <a:rPr lang="en-GB" dirty="0"/>
              <a:t> </a:t>
            </a:r>
            <a:r>
              <a:rPr lang="en-GB" dirty="0" err="1"/>
              <a:t>Datblygu’r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:</a:t>
            </a:r>
          </a:p>
          <a:p>
            <a:r>
              <a:rPr lang="en-GB" dirty="0" err="1"/>
              <a:t>Dysgu’r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raddol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naturiol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brofiadau</a:t>
            </a:r>
            <a:r>
              <a:rPr lang="en-GB" dirty="0"/>
              <a:t> </a:t>
            </a:r>
            <a:r>
              <a:rPr lang="en-GB" dirty="0" err="1"/>
              <a:t>uniongyrchol</a:t>
            </a:r>
            <a:endParaRPr lang="en-GB" dirty="0"/>
          </a:p>
          <a:p>
            <a:r>
              <a:rPr lang="en-GB" dirty="0" err="1"/>
              <a:t>Cefnogaeth</a:t>
            </a:r>
            <a:r>
              <a:rPr lang="en-GB" dirty="0"/>
              <a:t> a </a:t>
            </a:r>
            <a:r>
              <a:rPr lang="en-GB" dirty="0" err="1"/>
              <a:t>pharch</a:t>
            </a:r>
            <a:endParaRPr lang="en-GB" dirty="0"/>
          </a:p>
          <a:p>
            <a:r>
              <a:rPr lang="en-GB" dirty="0" err="1"/>
              <a:t>Sensitifrwydd</a:t>
            </a:r>
            <a:endParaRPr lang="en-GB" dirty="0"/>
          </a:p>
          <a:p>
            <a:r>
              <a:rPr lang="en-GB" dirty="0" err="1"/>
              <a:t>Canmoliaeth</a:t>
            </a:r>
            <a:r>
              <a:rPr lang="en-GB" dirty="0"/>
              <a:t> am </a:t>
            </a:r>
            <a:r>
              <a:rPr lang="en-GB" dirty="0" err="1"/>
              <a:t>ymdrech</a:t>
            </a:r>
            <a:endParaRPr lang="en-GB" dirty="0"/>
          </a:p>
          <a:p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cyfoethog</a:t>
            </a:r>
            <a:r>
              <a:rPr lang="en-GB" dirty="0"/>
              <a:t> a </a:t>
            </a:r>
            <a:r>
              <a:rPr lang="en-GB" dirty="0" err="1"/>
              <a:t>bywiog</a:t>
            </a:r>
            <a:endParaRPr lang="en-GB" dirty="0"/>
          </a:p>
          <a:p>
            <a:r>
              <a:rPr lang="en-GB" dirty="0" err="1"/>
              <a:t>Hwyl</a:t>
            </a:r>
            <a:r>
              <a:rPr lang="en-GB" dirty="0"/>
              <a:t> a </a:t>
            </a:r>
            <a:r>
              <a:rPr lang="en-GB" dirty="0" err="1"/>
              <a:t>brwdfrydedd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The Welsh Language Development Area of Learning in the Foundation Phase means: </a:t>
            </a:r>
          </a:p>
          <a:p>
            <a:r>
              <a:rPr lang="en-GB" dirty="0"/>
              <a:t>learning the language gradually and naturally through first-hand experiences </a:t>
            </a:r>
          </a:p>
          <a:p>
            <a:r>
              <a:rPr lang="en-GB" dirty="0"/>
              <a:t>support and respect </a:t>
            </a:r>
          </a:p>
          <a:p>
            <a:r>
              <a:rPr lang="en-GB" dirty="0"/>
              <a:t>sensitivity </a:t>
            </a:r>
          </a:p>
          <a:p>
            <a:r>
              <a:rPr lang="en-GB" dirty="0"/>
              <a:t>praise for effort </a:t>
            </a:r>
          </a:p>
          <a:p>
            <a:r>
              <a:rPr lang="en-GB" dirty="0"/>
              <a:t>a rich and lively environment </a:t>
            </a:r>
          </a:p>
          <a:p>
            <a:r>
              <a:rPr lang="en-GB" dirty="0"/>
              <a:t>fun and enthusiasm.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1562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Holistic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‘Children </a:t>
            </a:r>
            <a:r>
              <a:rPr lang="en-GB" dirty="0"/>
              <a:t>in the Foundation Phase should acquire and absorb Welsh through a holistic curriculum, through structured play, and through having a </a:t>
            </a:r>
            <a:r>
              <a:rPr lang="en-GB" dirty="0" smtClean="0"/>
              <a:t>specific </a:t>
            </a:r>
            <a:r>
              <a:rPr lang="en-GB" dirty="0"/>
              <a:t>structured developmental and progressive programme. Language skills learned in one language should support their development of knowledge and skills in another</a:t>
            </a:r>
            <a:r>
              <a:rPr lang="en-GB" dirty="0" smtClean="0"/>
              <a:t>.’</a:t>
            </a:r>
          </a:p>
          <a:p>
            <a:pPr marL="3200400" lvl="7" indent="0">
              <a:buNone/>
            </a:pPr>
            <a:r>
              <a:rPr lang="en-GB" dirty="0" smtClean="0"/>
              <a:t>(Welsh Language Development, 2008:7)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01610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856984" cy="1138138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cy-GB" altLang="en-US" sz="2200" b="1" dirty="0" smtClean="0">
                <a:latin typeface="Lucida Sans" panose="020B0602030504020204" pitchFamily="34" charset="0"/>
              </a:rPr>
              <a:t>Tasg gr</a:t>
            </a:r>
            <a:r>
              <a:rPr lang="cy-GB" altLang="en-US" sz="2200" b="1" dirty="0" smtClean="0">
                <a:latin typeface="Calibri" panose="020F0502020204030204" pitchFamily="34" charset="0"/>
              </a:rPr>
              <a:t>ŵ</a:t>
            </a:r>
            <a:r>
              <a:rPr lang="cy-GB" altLang="en-US" sz="2200" b="1" dirty="0" smtClean="0">
                <a:latin typeface="Lucida Sans" panose="020B0602030504020204" pitchFamily="34" charset="0"/>
              </a:rPr>
              <a:t>p </a:t>
            </a:r>
            <a:r>
              <a:rPr lang="cy-GB" altLang="en-US" sz="2200" dirty="0" smtClean="0">
                <a:latin typeface="Lucida Sans" panose="020B0602030504020204" pitchFamily="34" charset="0"/>
              </a:rPr>
              <a:t>– Maes Dysgu Datblygiad Cymraeg Y Cyfnod Sylfaen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2200" b="1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Group task </a:t>
            </a:r>
            <a:r>
              <a:rPr lang="en-GB" altLang="en-US" sz="2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– Foundation Phase </a:t>
            </a:r>
            <a:r>
              <a:rPr lang="en-GB" altLang="en-US" sz="2200" dirty="0" err="1" smtClean="0">
                <a:solidFill>
                  <a:srgbClr val="002060"/>
                </a:solidFill>
                <a:latin typeface="Lucida Sans" panose="020B0602030504020204" pitchFamily="34" charset="0"/>
              </a:rPr>
              <a:t>Cymraeg</a:t>
            </a:r>
            <a:r>
              <a:rPr lang="en-GB" altLang="en-US" sz="2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 Development Area of Learning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038600" cy="4032449"/>
          </a:xfrm>
        </p:spPr>
        <p:txBody>
          <a:bodyPr>
            <a:normAutofit/>
          </a:bodyPr>
          <a:lstStyle/>
          <a:p>
            <a:r>
              <a:rPr lang="cy-GB" altLang="en-US" sz="2000" dirty="0" smtClean="0">
                <a:latin typeface="Lucida Sans" panose="020B0602030504020204" pitchFamily="34" charset="0"/>
              </a:rPr>
              <a:t>Gyda ffocws ar Meithrin, Derbyn a Blwyddyn 1, trafodwch sut mai hyrwyddo datblygiad Cymraeg ym meysydd eraill y Cyfnod Sylfaen.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Cyflwynwch eich gwaith ar y papur a ddarparwyd.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Rhannwch eich syniadau gyda’r dosbarth.</a:t>
            </a: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388296" cy="4032449"/>
          </a:xfrm>
        </p:spPr>
        <p:txBody>
          <a:bodyPr>
            <a:noAutofit/>
          </a:bodyPr>
          <a:lstStyle/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With focus on Nursery, Reception and Year 1, discuss how Welsh development could be promoted in other areas of learning within the Foundation Phase.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Present your ideas on the paper provided.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Feedback your ideas to the class.</a:t>
            </a:r>
          </a:p>
        </p:txBody>
      </p:sp>
    </p:spTree>
    <p:extLst>
      <p:ext uri="{BB962C8B-B14F-4D97-AF65-F5344CB8AC3E}">
        <p14:creationId xmlns:p14="http://schemas.microsoft.com/office/powerpoint/2010/main" val="3162007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Tasg</a:t>
            </a:r>
            <a:r>
              <a:rPr lang="en-GB" dirty="0" smtClean="0"/>
              <a:t> </a:t>
            </a:r>
            <a:r>
              <a:rPr lang="en-GB" dirty="0" err="1" smtClean="0"/>
              <a:t>Gr</a:t>
            </a:r>
            <a:r>
              <a:rPr lang="en-GB" dirty="0" err="1" smtClean="0">
                <a:cs typeface="Times New Roman" panose="02020603050405020304" pitchFamily="18" charset="0"/>
              </a:rPr>
              <a:t>ŵp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en-GB" dirty="0" smtClean="0"/>
              <a:t>Group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Ystyriwch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all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gweithgaredd</a:t>
            </a:r>
            <a:r>
              <a:rPr lang="en-GB" dirty="0"/>
              <a:t> </a:t>
            </a:r>
            <a:r>
              <a:rPr lang="en-GB" dirty="0" err="1"/>
              <a:t>cysylltu</a:t>
            </a:r>
            <a:r>
              <a:rPr lang="en-GB" dirty="0"/>
              <a:t> at y </a:t>
            </a:r>
            <a:r>
              <a:rPr lang="en-GB" dirty="0" err="1"/>
              <a:t>dogfennau</a:t>
            </a:r>
            <a:r>
              <a:rPr lang="en-GB" dirty="0"/>
              <a:t> </a:t>
            </a:r>
            <a:r>
              <a:rPr lang="en-GB" dirty="0" err="1"/>
              <a:t>darparwyd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Consider how your activity could link to the documents provided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18802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>
                <a:latin typeface="Lucida Sans" panose="020B0602030504020204" pitchFamily="34" charset="0"/>
              </a:rPr>
              <a:t>Welsh Government (2003) </a:t>
            </a:r>
            <a:r>
              <a:rPr lang="en-GB" i="1" dirty="0"/>
              <a:t>Developing the Curriculum </a:t>
            </a:r>
            <a:r>
              <a:rPr lang="en-GB" i="1" dirty="0" err="1" smtClean="0"/>
              <a:t>Cymreig</a:t>
            </a:r>
            <a:r>
              <a:rPr lang="en-GB" dirty="0" smtClean="0"/>
              <a:t>. </a:t>
            </a:r>
            <a:r>
              <a:rPr lang="en-GB" dirty="0" err="1" smtClean="0"/>
              <a:t>Surrey:ACCAC</a:t>
            </a:r>
            <a:endParaRPr lang="en-GB" dirty="0" smtClean="0">
              <a:latin typeface="Lucida Sans" panose="020B0602030504020204" pitchFamily="34" charset="0"/>
            </a:endParaRPr>
          </a:p>
          <a:p>
            <a:r>
              <a:rPr lang="en-GB" dirty="0" smtClean="0">
                <a:latin typeface="Lucida Sans" panose="020B0602030504020204" pitchFamily="34" charset="0"/>
              </a:rPr>
              <a:t>Welsh </a:t>
            </a:r>
            <a:r>
              <a:rPr lang="en-GB" dirty="0">
                <a:latin typeface="Lucida Sans" panose="020B0602030504020204" pitchFamily="34" charset="0"/>
              </a:rPr>
              <a:t>Government (</a:t>
            </a:r>
            <a:r>
              <a:rPr lang="en-GB" dirty="0" smtClean="0">
                <a:latin typeface="Lucida Sans" panose="020B0602030504020204" pitchFamily="34" charset="0"/>
              </a:rPr>
              <a:t>2008) ‘Welsh Language Development’ </a:t>
            </a:r>
            <a:r>
              <a:rPr lang="en-GB" dirty="0">
                <a:latin typeface="Lucida Sans" panose="020B0602030504020204" pitchFamily="34" charset="0"/>
                <a:hlinkClick r:id="rId3"/>
              </a:rPr>
              <a:t>http://</a:t>
            </a:r>
            <a:r>
              <a:rPr lang="en-GB" dirty="0" smtClean="0">
                <a:latin typeface="Lucida Sans" panose="020B0602030504020204" pitchFamily="34" charset="0"/>
                <a:hlinkClick r:id="rId3"/>
              </a:rPr>
              <a:t>gov.wales/docs/dcells/publications/141111-welsh-language-development-en.pdf</a:t>
            </a:r>
            <a:r>
              <a:rPr lang="en-GB" dirty="0" smtClean="0">
                <a:latin typeface="Lucida Sans" panose="020B0602030504020204" pitchFamily="34" charset="0"/>
              </a:rPr>
              <a:t> [</a:t>
            </a:r>
            <a:r>
              <a:rPr lang="en-GB" dirty="0">
                <a:latin typeface="Lucida Sans" panose="020B0602030504020204" pitchFamily="34" charset="0"/>
              </a:rPr>
              <a:t>Accessed: </a:t>
            </a:r>
            <a:r>
              <a:rPr lang="en-GB" dirty="0" smtClean="0">
                <a:latin typeface="Lucida Sans" panose="020B0602030504020204" pitchFamily="34" charset="0"/>
              </a:rPr>
              <a:t>February 22 2017].</a:t>
            </a:r>
            <a:endParaRPr lang="en-GB" dirty="0">
              <a:latin typeface="Lucida Sans" panose="020B0602030504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317372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549</TotalTime>
  <Words>765</Words>
  <Application>Microsoft Office PowerPoint</Application>
  <PresentationFormat>On-screen Show (4:3)</PresentationFormat>
  <Paragraphs>97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ＭＳ Ｐゴシック</vt:lpstr>
      <vt:lpstr>Arial</vt:lpstr>
      <vt:lpstr>Calibri</vt:lpstr>
      <vt:lpstr>Lucida Sans</vt:lpstr>
      <vt:lpstr>Myriad Pro</vt:lpstr>
      <vt:lpstr>Times New Roman</vt:lpstr>
      <vt:lpstr>20140311PresentationUWTSDTemplate</vt:lpstr>
      <vt:lpstr> EAEE4006/C EAEE4011/C  Amlieithrwydd, aml feddwl Multilingualism, Multithinking</vt:lpstr>
      <vt:lpstr>Curriculum Cymreig</vt:lpstr>
      <vt:lpstr>Diwylliannol      Cultural</vt:lpstr>
      <vt:lpstr>Ieithyddol    Linguistic</vt:lpstr>
      <vt:lpstr>Datblygiad Cymraeg yn y Cyfnod Sylfaen Welsh Language Development in the Foundation Phase</vt:lpstr>
      <vt:lpstr>Holistic Development</vt:lpstr>
      <vt:lpstr> Tasg grŵp – Maes Dysgu Datblygiad Cymraeg Y Cyfnod Sylfaen Group task – Foundation Phase Cymraeg Development Area of Learning</vt:lpstr>
      <vt:lpstr>Tasg Grŵp    Group Task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Natalie MacDonald</cp:lastModifiedBy>
  <cp:revision>32</cp:revision>
  <cp:lastPrinted>2016-01-22T15:57:27Z</cp:lastPrinted>
  <dcterms:created xsi:type="dcterms:W3CDTF">2015-04-14T15:21:28Z</dcterms:created>
  <dcterms:modified xsi:type="dcterms:W3CDTF">2017-03-12T11:45:05Z</dcterms:modified>
</cp:coreProperties>
</file>