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76" r:id="rId4"/>
  </p:sldMasterIdLst>
  <p:notesMasterIdLst>
    <p:notesMasterId r:id="rId12"/>
  </p:notesMasterIdLst>
  <p:handoutMasterIdLst>
    <p:handoutMasterId r:id="rId13"/>
  </p:handoutMasterIdLst>
  <p:sldIdLst>
    <p:sldId id="256" r:id="rId5"/>
    <p:sldId id="261" r:id="rId6"/>
    <p:sldId id="262" r:id="rId7"/>
    <p:sldId id="263" r:id="rId8"/>
    <p:sldId id="264" r:id="rId9"/>
    <p:sldId id="265" r:id="rId10"/>
    <p:sldId id="266"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83" autoAdjust="0"/>
    <p:restoredTop sz="94620"/>
  </p:normalViewPr>
  <p:slideViewPr>
    <p:cSldViewPr snapToGrid="0">
      <p:cViewPr varScale="1">
        <p:scale>
          <a:sx n="103" d="100"/>
          <a:sy n="103" d="100"/>
        </p:scale>
        <p:origin x="936" y="176"/>
      </p:cViewPr>
      <p:guideLst/>
    </p:cSldViewPr>
  </p:slideViewPr>
  <p:notesTextViewPr>
    <p:cViewPr>
      <p:scale>
        <a:sx n="1" d="1"/>
        <a:sy n="1" d="1"/>
      </p:scale>
      <p:origin x="0" y="0"/>
    </p:cViewPr>
  </p:notesTextViewPr>
  <p:notesViewPr>
    <p:cSldViewPr snapToGrid="0">
      <p:cViewPr varScale="1">
        <p:scale>
          <a:sx n="68" d="100"/>
          <a:sy n="68" d="100"/>
        </p:scale>
        <p:origin x="3288" y="8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handoutMaster" Target="handoutMasters/handoutMaster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C45E872-1A40-4FE7-986C-59F628C1EA5D}"/>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CB9F5374-08E9-4C85-B7A7-3F19604B5391}"/>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9AEA06F1-B57D-406B-8F09-B1FDC0D0B1F3}" type="datetimeFigureOut">
              <a:rPr lang="en-US" smtClean="0"/>
              <a:t>11/13/22</a:t>
            </a:fld>
            <a:endParaRPr lang="en-US" dirty="0"/>
          </a:p>
        </p:txBody>
      </p:sp>
      <p:sp>
        <p:nvSpPr>
          <p:cNvPr id="4" name="Footer Placeholder 3">
            <a:extLst>
              <a:ext uri="{FF2B5EF4-FFF2-40B4-BE49-F238E27FC236}">
                <a16:creationId xmlns:a16="http://schemas.microsoft.com/office/drawing/2014/main" id="{937FACC5-BCFD-4649-8006-C71939BACE6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DD146B17-7076-4944-A4A2-FD49936A3320}"/>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97EDE44-B1FC-494A-A972-62DC7CABB271}" type="slidenum">
              <a:rPr lang="en-US" smtClean="0"/>
              <a:t>‹#›</a:t>
            </a:fld>
            <a:endParaRPr lang="en-US" dirty="0"/>
          </a:p>
        </p:txBody>
      </p:sp>
    </p:spTree>
    <p:extLst>
      <p:ext uri="{BB962C8B-B14F-4D97-AF65-F5344CB8AC3E}">
        <p14:creationId xmlns:p14="http://schemas.microsoft.com/office/powerpoint/2010/main" val="70568954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237F2BD-238E-42D0-B670-F788A50DBDE8}" type="datetimeFigureOut">
              <a:rPr lang="en-US" smtClean="0"/>
              <a:t>11/13/22</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8E8DF69-FFB1-4D3A-9D8C-5887E79674D9}" type="slidenum">
              <a:rPr lang="en-US" smtClean="0"/>
              <a:t>‹#›</a:t>
            </a:fld>
            <a:endParaRPr lang="en-US" dirty="0"/>
          </a:p>
        </p:txBody>
      </p:sp>
    </p:spTree>
    <p:extLst>
      <p:ext uri="{BB962C8B-B14F-4D97-AF65-F5344CB8AC3E}">
        <p14:creationId xmlns:p14="http://schemas.microsoft.com/office/powerpoint/2010/main" val="37664761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8E8DF69-FFB1-4D3A-9D8C-5887E79674D9}" type="slidenum">
              <a:rPr lang="en-US" smtClean="0"/>
              <a:t>1</a:t>
            </a:fld>
            <a:endParaRPr lang="en-US" dirty="0"/>
          </a:p>
        </p:txBody>
      </p:sp>
    </p:spTree>
    <p:extLst>
      <p:ext uri="{BB962C8B-B14F-4D97-AF65-F5344CB8AC3E}">
        <p14:creationId xmlns:p14="http://schemas.microsoft.com/office/powerpoint/2010/main" val="13045575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1200"/>
              </a:spcBef>
            </a:pPr>
            <a:r>
              <a:rPr lang="en-IN" sz="1800" b="1" kern="0" dirty="0">
                <a:effectLst/>
                <a:latin typeface="Arial" panose="020B0604020202020204" pitchFamily="34" charset="0"/>
                <a:ea typeface="Times New Roman" panose="02020603050405020304" pitchFamily="18" charset="0"/>
                <a:cs typeface="Times New Roman" panose="02020603050405020304" pitchFamily="18" charset="0"/>
              </a:rPr>
              <a:t>Introduction </a:t>
            </a:r>
          </a:p>
          <a:p>
            <a:r>
              <a:rPr lang="en-IN" sz="1800" dirty="0">
                <a:effectLst/>
                <a:latin typeface="Arial" panose="020B0604020202020204" pitchFamily="34" charset="0"/>
                <a:ea typeface="Calibri" panose="020F0502020204030204" pitchFamily="34" charset="0"/>
                <a:cs typeface="Times New Roman" panose="02020603050405020304" pitchFamily="18" charset="0"/>
              </a:rPr>
              <a:t>Employee engagement is a significant concept that helps in understanding the relationship between orgnisation and employees (Awan et al., 2021). Employee engagement is referred to as the employee that absorbs enthusiasm and positive actions in terms of the job tasks in the interests of the company’s reputational interests. Employee engagement impacts every aspect of the business enterprising including employee turnover, profitability, customer experience and revenue. It is been investigated that 92% of the organisational executives believe that employee engagement helps the staff in performing effectively and boosts productivity as well as teamwork which results in profitable outcomes for the company. Thus, to understand the importance of employee engagement the following discussion states the importance of employee engagement along with a model of employee engagement in the hospitality industry. The discussion also carries out the definition of employee engagement and steps to be followed to engage employees effectively. </a:t>
            </a:r>
            <a:endParaRPr lang="en-IN" dirty="0"/>
          </a:p>
        </p:txBody>
      </p:sp>
      <p:sp>
        <p:nvSpPr>
          <p:cNvPr id="4" name="Slide Number Placeholder 3"/>
          <p:cNvSpPr>
            <a:spLocks noGrp="1"/>
          </p:cNvSpPr>
          <p:nvPr>
            <p:ph type="sldNum" sz="quarter" idx="5"/>
          </p:nvPr>
        </p:nvSpPr>
        <p:spPr/>
        <p:txBody>
          <a:bodyPr/>
          <a:lstStyle/>
          <a:p>
            <a:fld id="{28E8DF69-FFB1-4D3A-9D8C-5887E79674D9}" type="slidenum">
              <a:rPr lang="en-US" smtClean="0"/>
              <a:t>2</a:t>
            </a:fld>
            <a:endParaRPr lang="en-US" dirty="0"/>
          </a:p>
        </p:txBody>
      </p:sp>
    </p:spTree>
    <p:extLst>
      <p:ext uri="{BB962C8B-B14F-4D97-AF65-F5344CB8AC3E}">
        <p14:creationId xmlns:p14="http://schemas.microsoft.com/office/powerpoint/2010/main" val="10308078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IN" sz="1800" dirty="0">
                <a:effectLst/>
                <a:latin typeface="Arial" panose="020B0604020202020204" pitchFamily="34" charset="0"/>
                <a:ea typeface="Calibri" panose="020F0502020204030204" pitchFamily="34" charset="0"/>
                <a:cs typeface="Times New Roman" panose="02020603050405020304" pitchFamily="18" charset="0"/>
              </a:rPr>
              <a:t>Employment engagement is a term that describes the efforts, and enthusiasm level indication of the employee regarding their jobs. Engaged employees have a sense of feeling about care in terms of their work, and performance in the organisational tasks and efforts. Engaged employees focus on their performance and efforts which leads led success for the company rather than a </a:t>
            </a:r>
            <a:r>
              <a:rPr lang="en-IN" sz="1800" dirty="0" err="1">
                <a:effectLst/>
                <a:latin typeface="Arial" panose="020B0604020202020204" pitchFamily="34" charset="0"/>
                <a:ea typeface="Calibri" panose="020F0502020204030204" pitchFamily="34" charset="0"/>
                <a:cs typeface="Times New Roman" panose="02020603050405020304" pitchFamily="18" charset="0"/>
              </a:rPr>
              <a:t>paycheck</a:t>
            </a:r>
            <a:r>
              <a:rPr lang="en-IN" sz="1800" dirty="0">
                <a:effectLst/>
                <a:latin typeface="Arial" panose="020B0604020202020204" pitchFamily="34" charset="0"/>
                <a:ea typeface="Calibri" panose="020F0502020204030204" pitchFamily="34" charset="0"/>
                <a:cs typeface="Times New Roman" panose="02020603050405020304" pitchFamily="18" charset="0"/>
              </a:rPr>
              <a:t>. </a:t>
            </a:r>
          </a:p>
          <a:p>
            <a:pPr algn="just">
              <a:lnSpc>
                <a:spcPct val="150000"/>
              </a:lnSpc>
              <a:spcAft>
                <a:spcPts val="800"/>
              </a:spcAft>
            </a:pPr>
            <a:r>
              <a:rPr lang="en-IN" sz="1800" dirty="0">
                <a:effectLst/>
                <a:latin typeface="Arial" panose="020B0604020202020204" pitchFamily="34" charset="0"/>
                <a:ea typeface="Calibri" panose="020F0502020204030204" pitchFamily="34" charset="0"/>
                <a:cs typeface="Times New Roman" panose="02020603050405020304" pitchFamily="18" charset="0"/>
              </a:rPr>
              <a:t>It is been studied that employee engagement holds a significant role in the success of business management and is a vital link to the job satisfaction and morals of the employees (</a:t>
            </a:r>
            <a:r>
              <a:rPr lang="en-IN" sz="1800" dirty="0" err="1">
                <a:effectLst/>
                <a:latin typeface="Arial" panose="020B0604020202020204" pitchFamily="34" charset="0"/>
                <a:ea typeface="Calibri" panose="020F0502020204030204" pitchFamily="34" charset="0"/>
                <a:cs typeface="Times New Roman" panose="02020603050405020304" pitchFamily="18" charset="0"/>
              </a:rPr>
              <a:t>Bayona</a:t>
            </a:r>
            <a:r>
              <a:rPr lang="en-IN" sz="1800" dirty="0">
                <a:effectLst/>
                <a:latin typeface="Arial" panose="020B0604020202020204" pitchFamily="34" charset="0"/>
                <a:ea typeface="Calibri" panose="020F0502020204030204" pitchFamily="34" charset="0"/>
                <a:cs typeface="Times New Roman" panose="02020603050405020304" pitchFamily="18" charset="0"/>
              </a:rPr>
              <a:t> et al., 2020). To engage the employees effective and transparent communication between the orgnisation and its employees is crucial. It is also been studied that engaged employees are highly productive and their performance levels also seem to be widened in comparison to an employee that is only working for a </a:t>
            </a:r>
            <a:r>
              <a:rPr lang="en-IN" sz="1800" dirty="0" err="1">
                <a:effectLst/>
                <a:latin typeface="Arial" panose="020B0604020202020204" pitchFamily="34" charset="0"/>
                <a:ea typeface="Calibri" panose="020F0502020204030204" pitchFamily="34" charset="0"/>
                <a:cs typeface="Times New Roman" panose="02020603050405020304" pitchFamily="18" charset="0"/>
              </a:rPr>
              <a:t>paycheck</a:t>
            </a:r>
            <a:r>
              <a:rPr lang="en-IN" sz="1800" dirty="0">
                <a:effectLst/>
                <a:latin typeface="Arial" panose="020B0604020202020204" pitchFamily="34" charset="0"/>
                <a:ea typeface="Calibri" panose="020F0502020204030204" pitchFamily="34" charset="0"/>
                <a:cs typeface="Times New Roman" panose="02020603050405020304" pitchFamily="18" charset="0"/>
              </a:rPr>
              <a:t>. Engaged employees are seen to be highly committed to the company’s goals and values. When engaging employees, the business management can offer transparency in communication along with promotions and regard to their employees. This will help in enhancing the employee’s performance as well as productivity and engagement. Other techniques are regular feedback and making the employee feel valued and respected. </a:t>
            </a:r>
          </a:p>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Arial" panose="020B0604020202020204" pitchFamily="34" charset="0"/>
                <a:ea typeface="Calibri" panose="020F0502020204030204" pitchFamily="34" charset="0"/>
                <a:cs typeface="Times New Roman" panose="02020603050405020304" pitchFamily="18" charset="0"/>
              </a:rPr>
              <a:t>It is been investigated that the employee engagement has helped in the business profitability and finical wellbeing as they develop an emotional connection with their job and organisation (Yan et al., 2022). This emotional bond will help the employees in concentrating on working towards organisational goals. For instant Tesla, Inc faces alarming injuries at the Fremont car assembly. To improve staff precautions the company used transparency in their communication with employees as a strategy for engaging employees. To understand, the reason behind these issues and accidents the CEO asked the employees to report each accident for avoiding reoccurrence in the future. </a:t>
            </a:r>
          </a:p>
          <a:p>
            <a:endParaRPr lang="en-IN" dirty="0"/>
          </a:p>
        </p:txBody>
      </p:sp>
      <p:sp>
        <p:nvSpPr>
          <p:cNvPr id="4" name="Slide Number Placeholder 3"/>
          <p:cNvSpPr>
            <a:spLocks noGrp="1"/>
          </p:cNvSpPr>
          <p:nvPr>
            <p:ph type="sldNum" sz="quarter" idx="5"/>
          </p:nvPr>
        </p:nvSpPr>
        <p:spPr/>
        <p:txBody>
          <a:bodyPr/>
          <a:lstStyle/>
          <a:p>
            <a:fld id="{28E8DF69-FFB1-4D3A-9D8C-5887E79674D9}" type="slidenum">
              <a:rPr lang="en-US" smtClean="0"/>
              <a:t>3</a:t>
            </a:fld>
            <a:endParaRPr lang="en-US" dirty="0"/>
          </a:p>
        </p:txBody>
      </p:sp>
    </p:spTree>
    <p:extLst>
      <p:ext uri="{BB962C8B-B14F-4D97-AF65-F5344CB8AC3E}">
        <p14:creationId xmlns:p14="http://schemas.microsoft.com/office/powerpoint/2010/main" val="37664152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IN" sz="1800" dirty="0">
                <a:effectLst/>
                <a:latin typeface="Arial" panose="020B0604020202020204" pitchFamily="34" charset="0"/>
                <a:ea typeface="Calibri" panose="020F0502020204030204" pitchFamily="34" charset="0"/>
                <a:cs typeface="Times New Roman" panose="02020603050405020304" pitchFamily="18" charset="0"/>
              </a:rPr>
              <a:t>It is been studied that employee engagement is a crucial part of every industry and transition be it government or private. The hospitality industry is mainly known as a customer-driven industry that defines employees as brand ambassadors (</a:t>
            </a:r>
            <a:r>
              <a:rPr lang="en-IN" sz="1800" dirty="0" err="1">
                <a:effectLst/>
                <a:latin typeface="Arial" panose="020B0604020202020204" pitchFamily="34" charset="0"/>
                <a:ea typeface="Calibri" panose="020F0502020204030204" pitchFamily="34" charset="0"/>
                <a:cs typeface="Times New Roman" panose="02020603050405020304" pitchFamily="18" charset="0"/>
              </a:rPr>
              <a:t>Saha</a:t>
            </a:r>
            <a:r>
              <a:rPr lang="en-IN" sz="1800" dirty="0">
                <a:effectLst/>
                <a:latin typeface="Arial" panose="020B0604020202020204" pitchFamily="34" charset="0"/>
                <a:ea typeface="Calibri" panose="020F0502020204030204" pitchFamily="34" charset="0"/>
                <a:cs typeface="Times New Roman" panose="02020603050405020304" pitchFamily="18" charset="0"/>
              </a:rPr>
              <a:t> et al., 2021). The hospitality industry includes seasoned employees who are been trained in offering customers the best experience available. And for offering customer satisfaction the employees should be satisfied with their job position and engaged with the company to perform their job role effectively and productivity. </a:t>
            </a:r>
          </a:p>
          <a:p>
            <a:pPr algn="just">
              <a:lnSpc>
                <a:spcPct val="150000"/>
              </a:lnSpc>
              <a:spcAft>
                <a:spcPts val="800"/>
              </a:spcAft>
            </a:pPr>
            <a:r>
              <a:rPr lang="en-IN" sz="1800" dirty="0">
                <a:effectLst/>
                <a:latin typeface="Arial" panose="020B0604020202020204" pitchFamily="34" charset="0"/>
                <a:ea typeface="Calibri" panose="020F0502020204030204" pitchFamily="34" charset="0"/>
                <a:cs typeface="Times New Roman" panose="02020603050405020304" pitchFamily="18" charset="0"/>
              </a:rPr>
              <a:t>Retaining, hiring and training talent is important for the service industry such as hospitality. It is been studied that new employees required time and effective training to reach a higher level of performance and knowledge. When the employees are in the position to drive customers, they are defined to be the brand image of the orgnisation who will help the company to stand out in the competitive market. It is also been studied that the cost in the hospitality industry is dramatically increasing. The minimum wage is increasing in various areas which makes labour expenses. Along with minimum wages, the distribution costs are also rising which results in putting pressure on the hospitality business to develop unique methods that result in direct business. Developing new ways of training, and acquiring employees time consuming which will result in the loss of profits and time in the long run mainly during the peak period of the business (Rodriguez- Sanchez et al., 2020). </a:t>
            </a:r>
          </a:p>
          <a:p>
            <a:pPr algn="just">
              <a:lnSpc>
                <a:spcPct val="150000"/>
              </a:lnSpc>
              <a:spcAft>
                <a:spcPts val="800"/>
              </a:spcAft>
            </a:pPr>
            <a:r>
              <a:rPr lang="en-IN" sz="1800" dirty="0">
                <a:effectLst/>
                <a:latin typeface="Arial" panose="020B0604020202020204" pitchFamily="34" charset="0"/>
                <a:ea typeface="Calibri" panose="020F0502020204030204" pitchFamily="34" charset="0"/>
                <a:cs typeface="Times New Roman" panose="02020603050405020304" pitchFamily="18" charset="0"/>
              </a:rPr>
              <a:t>Engaged employees can help the business in such circumstances by driving profits the business by encouraging customers in exploring special menu items and driving communication that will result in upscaling business. Engaged employees in the hospitality industry help budding customer bond with the brand effectively in comparison to the third-party agency. </a:t>
            </a:r>
          </a:p>
          <a:p>
            <a:pPr algn="just">
              <a:lnSpc>
                <a:spcPct val="150000"/>
              </a:lnSpc>
              <a:spcAft>
                <a:spcPts val="800"/>
              </a:spcAft>
            </a:pPr>
            <a:r>
              <a:rPr lang="en-IN" sz="1800" dirty="0">
                <a:effectLst/>
                <a:latin typeface="Arial" panose="020B0604020202020204" pitchFamily="34" charset="0"/>
                <a:ea typeface="Calibri" panose="020F0502020204030204" pitchFamily="34" charset="0"/>
                <a:cs typeface="Times New Roman" panose="02020603050405020304" pitchFamily="18" charset="0"/>
              </a:rPr>
              <a:t>As it is been seen the hospitality industry is primarily based on service and service is all about people. Thus, to offer a memorable experience the employees are required to be enthusiastic and engaged with the customers which depends on the employee’s satisfaction, performance and engagement with the brand. To gain the five </a:t>
            </a:r>
            <a:r>
              <a:rPr lang="en-IN" sz="1800" dirty="0" err="1">
                <a:effectLst/>
                <a:latin typeface="Arial" panose="020B0604020202020204" pitchFamily="34" charset="0"/>
                <a:ea typeface="Calibri" panose="020F0502020204030204" pitchFamily="34" charset="0"/>
                <a:cs typeface="Times New Roman" panose="02020603050405020304" pitchFamily="18" charset="0"/>
              </a:rPr>
              <a:t>ar</a:t>
            </a:r>
            <a:r>
              <a:rPr lang="en-IN" sz="1800" dirty="0">
                <a:effectLst/>
                <a:latin typeface="Arial" panose="020B0604020202020204" pitchFamily="34" charset="0"/>
                <a:ea typeface="Calibri" panose="020F0502020204030204" pitchFamily="34" charset="0"/>
                <a:cs typeface="Times New Roman" panose="02020603050405020304" pitchFamily="18" charset="0"/>
              </a:rPr>
              <a:t> rating from the customers it sins necessary to offer the customer a memorable and five start rating experience in the hospitality industry. Hiring, training and retaining engaged employees will help in offering that five-start customer experience that will make a huge impact on the brand awareness, image and profits of the hospitality business. </a:t>
            </a:r>
          </a:p>
          <a:p>
            <a:pPr algn="just">
              <a:lnSpc>
                <a:spcPct val="150000"/>
              </a:lnSpc>
              <a:spcAft>
                <a:spcPts val="800"/>
              </a:spcAft>
            </a:pPr>
            <a:endParaRPr lang="en-IN" sz="1800" dirty="0">
              <a:effectLst/>
              <a:latin typeface="Arial" panose="020B0604020202020204" pitchFamily="34"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28E8DF69-FFB1-4D3A-9D8C-5887E79674D9}" type="slidenum">
              <a:rPr lang="en-US" smtClean="0"/>
              <a:t>4</a:t>
            </a:fld>
            <a:endParaRPr lang="en-US" dirty="0"/>
          </a:p>
        </p:txBody>
      </p:sp>
    </p:spTree>
    <p:extLst>
      <p:ext uri="{BB962C8B-B14F-4D97-AF65-F5344CB8AC3E}">
        <p14:creationId xmlns:p14="http://schemas.microsoft.com/office/powerpoint/2010/main" val="18845340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IN" sz="1800" b="1" dirty="0">
                <a:effectLst/>
                <a:latin typeface="Arial" panose="020B0604020202020204" pitchFamily="34" charset="0"/>
                <a:ea typeface="Calibri" panose="020F0502020204030204" pitchFamily="34" charset="0"/>
                <a:cs typeface="Times New Roman" panose="02020603050405020304" pitchFamily="18" charset="0"/>
              </a:rPr>
              <a:t>The AON-Hewitt model of engagement </a:t>
            </a:r>
            <a:endParaRPr lang="en-IN" sz="180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IN" sz="1800" dirty="0">
                <a:effectLst/>
                <a:latin typeface="Arial" panose="020B0604020202020204" pitchFamily="34" charset="0"/>
                <a:ea typeface="Calibri" panose="020F0502020204030204" pitchFamily="34" charset="0"/>
                <a:cs typeface="Times New Roman" panose="02020603050405020304" pitchFamily="18" charset="0"/>
              </a:rPr>
              <a:t>With the help of this engagement model, the hospitality industry can combine various factors for optimal productivity and performance. The factors include; behaviours, rational thought, intentions and emotions (</a:t>
            </a:r>
            <a:r>
              <a:rPr lang="en-IN" sz="1800" dirty="0" err="1">
                <a:effectLst/>
                <a:latin typeface="Arial" panose="020B0604020202020204" pitchFamily="34" charset="0"/>
                <a:ea typeface="Calibri" panose="020F0502020204030204" pitchFamily="34" charset="0"/>
                <a:cs typeface="Times New Roman" panose="02020603050405020304" pitchFamily="18" charset="0"/>
              </a:rPr>
              <a:t>Cherif</a:t>
            </a:r>
            <a:r>
              <a:rPr lang="en-IN" sz="1800" dirty="0">
                <a:effectLst/>
                <a:latin typeface="Arial" panose="020B0604020202020204" pitchFamily="34" charset="0"/>
                <a:ea typeface="Calibri" panose="020F0502020204030204" pitchFamily="34" charset="0"/>
                <a:cs typeface="Times New Roman" panose="02020603050405020304" pitchFamily="18" charset="0"/>
              </a:rPr>
              <a:t>, 2022). The model includes six engagement drivers and three results in regard to employee engagement. </a:t>
            </a:r>
          </a:p>
          <a:p>
            <a:pPr algn="just">
              <a:lnSpc>
                <a:spcPct val="150000"/>
              </a:lnSpc>
              <a:spcAft>
                <a:spcPts val="800"/>
              </a:spcAft>
            </a:pPr>
            <a:r>
              <a:rPr lang="en-IN" sz="1800" dirty="0">
                <a:effectLst/>
                <a:latin typeface="Arial" panose="020B0604020202020204" pitchFamily="34" charset="0"/>
                <a:ea typeface="Calibri" panose="020F0502020204030204" pitchFamily="34" charset="0"/>
                <a:cs typeface="Times New Roman" panose="02020603050405020304" pitchFamily="18" charset="0"/>
              </a:rPr>
              <a:t>The six drivers present in the models are as follows; </a:t>
            </a:r>
          </a:p>
          <a:p>
            <a:pPr marL="342900" lvl="0" indent="-342900" algn="just">
              <a:lnSpc>
                <a:spcPct val="150000"/>
              </a:lnSpc>
              <a:buFont typeface="Arial" panose="020B0604020202020204" pitchFamily="34" charset="0"/>
              <a:buChar char="-"/>
            </a:pPr>
            <a:r>
              <a:rPr lang="en-IN" sz="1800" dirty="0">
                <a:effectLst/>
                <a:latin typeface="Arial" panose="020B0604020202020204" pitchFamily="34" charset="0"/>
                <a:ea typeface="Calibri" panose="020F0502020204030204" pitchFamily="34" charset="0"/>
                <a:cs typeface="Times New Roman" panose="02020603050405020304" pitchFamily="18" charset="0"/>
              </a:rPr>
              <a:t>Basics: benefits, pay, work-life balance, job security and work environment. </a:t>
            </a:r>
          </a:p>
          <a:p>
            <a:pPr marL="342900" lvl="0" indent="-342900" algn="just">
              <a:lnSpc>
                <a:spcPct val="150000"/>
              </a:lnSpc>
              <a:buFont typeface="Arial" panose="020B0604020202020204" pitchFamily="34" charset="0"/>
              <a:buChar char="-"/>
            </a:pPr>
            <a:r>
              <a:rPr lang="en-IN" sz="1800" dirty="0">
                <a:effectLst/>
                <a:latin typeface="Arial" panose="020B0604020202020204" pitchFamily="34" charset="0"/>
                <a:ea typeface="Calibri" panose="020F0502020204030204" pitchFamily="34" charset="0"/>
                <a:cs typeface="Times New Roman" panose="02020603050405020304" pitchFamily="18" charset="0"/>
              </a:rPr>
              <a:t>Work: collaboration, task, autonomy, accomplishments and empowerment. </a:t>
            </a:r>
          </a:p>
          <a:p>
            <a:pPr marL="342900" lvl="0" indent="-342900" algn="just">
              <a:lnSpc>
                <a:spcPct val="150000"/>
              </a:lnSpc>
              <a:buFont typeface="Arial" panose="020B0604020202020204" pitchFamily="34" charset="0"/>
              <a:buChar char="-"/>
            </a:pPr>
            <a:r>
              <a:rPr lang="en-IN" sz="1800" dirty="0">
                <a:effectLst/>
                <a:latin typeface="Arial" panose="020B0604020202020204" pitchFamily="34" charset="0"/>
                <a:ea typeface="Calibri" panose="020F0502020204030204" pitchFamily="34" charset="0"/>
                <a:cs typeface="Times New Roman" panose="02020603050405020304" pitchFamily="18" charset="0"/>
              </a:rPr>
              <a:t>Company practices: enabling infrastructure, diversity and inclusion, staffing, communication and talent. </a:t>
            </a:r>
          </a:p>
          <a:p>
            <a:pPr marL="342900" lvl="0" indent="-342900" algn="just">
              <a:lnSpc>
                <a:spcPct val="150000"/>
              </a:lnSpc>
              <a:buFont typeface="Arial" panose="020B0604020202020204" pitchFamily="34" charset="0"/>
              <a:buChar char="-"/>
            </a:pPr>
            <a:r>
              <a:rPr lang="en-IN" sz="1800" dirty="0">
                <a:effectLst/>
                <a:latin typeface="Arial" panose="020B0604020202020204" pitchFamily="34" charset="0"/>
                <a:ea typeface="Calibri" panose="020F0502020204030204" pitchFamily="34" charset="0"/>
                <a:cs typeface="Times New Roman" panose="02020603050405020304" pitchFamily="18" charset="0"/>
              </a:rPr>
              <a:t>Brand: employee value proposition, reputation, and corporate social responsibility. </a:t>
            </a:r>
          </a:p>
          <a:p>
            <a:pPr marL="342900" lvl="0" indent="-342900" algn="just">
              <a:lnSpc>
                <a:spcPct val="150000"/>
              </a:lnSpc>
              <a:buFont typeface="Arial" panose="020B0604020202020204" pitchFamily="34" charset="0"/>
              <a:buChar char="-"/>
            </a:pPr>
            <a:r>
              <a:rPr lang="en-IN" sz="1800" dirty="0">
                <a:effectLst/>
                <a:latin typeface="Arial" panose="020B0604020202020204" pitchFamily="34" charset="0"/>
                <a:ea typeface="Calibri" panose="020F0502020204030204" pitchFamily="34" charset="0"/>
                <a:cs typeface="Times New Roman" panose="02020603050405020304" pitchFamily="18" charset="0"/>
              </a:rPr>
              <a:t>Leadership: direction and accessibility</a:t>
            </a:r>
          </a:p>
          <a:p>
            <a:pPr marL="342900" lvl="0" indent="-342900" algn="just">
              <a:lnSpc>
                <a:spcPct val="150000"/>
              </a:lnSpc>
              <a:spcAft>
                <a:spcPts val="800"/>
              </a:spcAft>
              <a:buFont typeface="Arial" panose="020B0604020202020204" pitchFamily="34" charset="0"/>
              <a:buChar char="-"/>
            </a:pPr>
            <a:r>
              <a:rPr lang="en-IN" sz="1800" dirty="0">
                <a:effectLst/>
                <a:latin typeface="Arial" panose="020B0604020202020204" pitchFamily="34" charset="0"/>
                <a:ea typeface="Calibri" panose="020F0502020204030204" pitchFamily="34" charset="0"/>
                <a:cs typeface="Times New Roman" panose="02020603050405020304" pitchFamily="18" charset="0"/>
              </a:rPr>
              <a:t>Performances: rewards, career opportunities, people management, recognition, learning, performance management and development. </a:t>
            </a:r>
          </a:p>
          <a:p>
            <a:pPr algn="just">
              <a:lnSpc>
                <a:spcPct val="150000"/>
              </a:lnSpc>
              <a:spcAft>
                <a:spcPts val="800"/>
              </a:spcAft>
            </a:pPr>
            <a:r>
              <a:rPr lang="en-IN" sz="1800" dirty="0">
                <a:effectLst/>
                <a:latin typeface="Arial" panose="020B0604020202020204" pitchFamily="34" charset="0"/>
                <a:ea typeface="Calibri" panose="020F0502020204030204" pitchFamily="34" charset="0"/>
                <a:cs typeface="Times New Roman" panose="02020603050405020304" pitchFamily="18" charset="0"/>
              </a:rPr>
              <a:t>The employee engagement results are primarily reported on the success of the above-discussed drivers which are; </a:t>
            </a:r>
          </a:p>
          <a:p>
            <a:pPr marL="342900" lvl="0" indent="-342900" algn="just">
              <a:lnSpc>
                <a:spcPct val="150000"/>
              </a:lnSpc>
              <a:buFont typeface="Arial" panose="020B0604020202020204" pitchFamily="34" charset="0"/>
              <a:buChar char="-"/>
            </a:pPr>
            <a:r>
              <a:rPr lang="en-IN" sz="1800" dirty="0">
                <a:effectLst/>
                <a:latin typeface="Arial" panose="020B0604020202020204" pitchFamily="34" charset="0"/>
                <a:ea typeface="Calibri" panose="020F0502020204030204" pitchFamily="34" charset="0"/>
                <a:cs typeface="Times New Roman" panose="02020603050405020304" pitchFamily="18" charset="0"/>
              </a:rPr>
              <a:t>Say: will say a better thing in regards to the business to customers, colleagues and potential employees. </a:t>
            </a:r>
          </a:p>
          <a:p>
            <a:pPr marL="342900" lvl="0" indent="-342900" algn="just">
              <a:lnSpc>
                <a:spcPct val="150000"/>
              </a:lnSpc>
              <a:buFont typeface="Arial" panose="020B0604020202020204" pitchFamily="34" charset="0"/>
              <a:buChar char="-"/>
            </a:pPr>
            <a:r>
              <a:rPr lang="en-IN" sz="1800" dirty="0">
                <a:effectLst/>
                <a:latin typeface="Arial" panose="020B0604020202020204" pitchFamily="34" charset="0"/>
                <a:ea typeface="Calibri" panose="020F0502020204030204" pitchFamily="34" charset="0"/>
                <a:cs typeface="Times New Roman" panose="02020603050405020304" pitchFamily="18" charset="0"/>
              </a:rPr>
              <a:t>Stay: have a sense of belonging which can result in employee retention. </a:t>
            </a:r>
          </a:p>
          <a:p>
            <a:pPr marL="342900" lvl="0" indent="-342900" algn="just">
              <a:lnSpc>
                <a:spcPct val="150000"/>
              </a:lnSpc>
              <a:spcAft>
                <a:spcPts val="800"/>
              </a:spcAft>
              <a:buFont typeface="Arial" panose="020B0604020202020204" pitchFamily="34" charset="0"/>
              <a:buChar char="-"/>
            </a:pPr>
            <a:r>
              <a:rPr lang="en-IN" sz="1800" dirty="0">
                <a:effectLst/>
                <a:latin typeface="Arial" panose="020B0604020202020204" pitchFamily="34" charset="0"/>
                <a:ea typeface="Calibri" panose="020F0502020204030204" pitchFamily="34" charset="0"/>
                <a:cs typeface="Times New Roman" panose="02020603050405020304" pitchFamily="18" charset="0"/>
              </a:rPr>
              <a:t>Strive: motivating to succeed and put an effort into the work. </a:t>
            </a:r>
          </a:p>
          <a:p>
            <a:endParaRPr lang="en-IN" dirty="0"/>
          </a:p>
        </p:txBody>
      </p:sp>
      <p:sp>
        <p:nvSpPr>
          <p:cNvPr id="4" name="Slide Number Placeholder 3"/>
          <p:cNvSpPr>
            <a:spLocks noGrp="1"/>
          </p:cNvSpPr>
          <p:nvPr>
            <p:ph type="sldNum" sz="quarter" idx="5"/>
          </p:nvPr>
        </p:nvSpPr>
        <p:spPr/>
        <p:txBody>
          <a:bodyPr/>
          <a:lstStyle/>
          <a:p>
            <a:fld id="{28E8DF69-FFB1-4D3A-9D8C-5887E79674D9}" type="slidenum">
              <a:rPr lang="en-US" smtClean="0"/>
              <a:t>5</a:t>
            </a:fld>
            <a:endParaRPr lang="en-US" dirty="0"/>
          </a:p>
        </p:txBody>
      </p:sp>
    </p:spTree>
    <p:extLst>
      <p:ext uri="{BB962C8B-B14F-4D97-AF65-F5344CB8AC3E}">
        <p14:creationId xmlns:p14="http://schemas.microsoft.com/office/powerpoint/2010/main" val="19582901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1200"/>
              </a:spcBef>
            </a:pPr>
            <a:r>
              <a:rPr lang="en-IN" sz="1800" b="1" kern="0" dirty="0">
                <a:effectLst/>
                <a:latin typeface="Arial" panose="020B0604020202020204" pitchFamily="34" charset="0"/>
                <a:ea typeface="Times New Roman" panose="02020603050405020304" pitchFamily="18" charset="0"/>
                <a:cs typeface="Times New Roman" panose="02020603050405020304" pitchFamily="18" charset="0"/>
              </a:rPr>
              <a:t>Conclusion </a:t>
            </a:r>
          </a:p>
          <a:p>
            <a:r>
              <a:rPr lang="en-IN" sz="1800" dirty="0">
                <a:effectLst/>
                <a:latin typeface="Arial" panose="020B0604020202020204" pitchFamily="34" charset="0"/>
                <a:ea typeface="Calibri" panose="020F0502020204030204" pitchFamily="34" charset="0"/>
                <a:cs typeface="Times New Roman" panose="02020603050405020304" pitchFamily="18" charset="0"/>
              </a:rPr>
              <a:t>From the above discussion, it can be concluded employee engagement is a crucial aspect of every industry. As the hospitality industry is known to be a service industry retention of engaged employees is important to gain effective customer experience and satisfaction. The above discussion has stated that engaged employees are highly productive and perform in their tasks. It is also been stated that employee engagement helps in customer experience along with motivation among employees. engaged employees result in profitable revenue for the business. Thus, application strategies need to engage employees within the company. </a:t>
            </a:r>
            <a:endParaRPr lang="en-IN" dirty="0"/>
          </a:p>
        </p:txBody>
      </p:sp>
      <p:sp>
        <p:nvSpPr>
          <p:cNvPr id="4" name="Slide Number Placeholder 3"/>
          <p:cNvSpPr>
            <a:spLocks noGrp="1"/>
          </p:cNvSpPr>
          <p:nvPr>
            <p:ph type="sldNum" sz="quarter" idx="5"/>
          </p:nvPr>
        </p:nvSpPr>
        <p:spPr/>
        <p:txBody>
          <a:bodyPr/>
          <a:lstStyle/>
          <a:p>
            <a:fld id="{28E8DF69-FFB1-4D3A-9D8C-5887E79674D9}" type="slidenum">
              <a:rPr lang="en-US" smtClean="0"/>
              <a:t>6</a:t>
            </a:fld>
            <a:endParaRPr lang="en-US" dirty="0"/>
          </a:p>
        </p:txBody>
      </p:sp>
    </p:spTree>
    <p:extLst>
      <p:ext uri="{BB962C8B-B14F-4D97-AF65-F5344CB8AC3E}">
        <p14:creationId xmlns:p14="http://schemas.microsoft.com/office/powerpoint/2010/main" val="8639933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1200"/>
              </a:spcBef>
            </a:pPr>
            <a:r>
              <a:rPr lang="en-IN" sz="1800" b="1" kern="0" dirty="0">
                <a:effectLst/>
                <a:latin typeface="Arial" panose="020B0604020202020204" pitchFamily="34" charset="0"/>
                <a:ea typeface="Times New Roman" panose="02020603050405020304" pitchFamily="18" charset="0"/>
                <a:cs typeface="Times New Roman" panose="02020603050405020304" pitchFamily="18" charset="0"/>
              </a:rPr>
              <a:t>References </a:t>
            </a:r>
          </a:p>
          <a:p>
            <a:pPr marL="457200" indent="-457200" algn="just">
              <a:lnSpc>
                <a:spcPct val="150000"/>
              </a:lnSpc>
              <a:spcAft>
                <a:spcPts val="800"/>
              </a:spcAft>
            </a:pPr>
            <a:r>
              <a:rPr lang="en-IN" sz="1800" dirty="0">
                <a:effectLst/>
                <a:latin typeface="Arial" panose="020B0604020202020204" pitchFamily="34" charset="0"/>
                <a:ea typeface="Calibri" panose="020F0502020204030204" pitchFamily="34" charset="0"/>
                <a:cs typeface="Times New Roman" panose="02020603050405020304" pitchFamily="18" charset="0"/>
              </a:rPr>
              <a:t>Awan, K., Ahmad, N., Naveed, R.T., Scholz, M., Adnan, M. and Han, H., 2021. The impact of work–family enrichment on subjective career success through job engagement: A case of banking sector. </a:t>
            </a:r>
            <a:r>
              <a:rPr lang="en-IN" sz="1800" i="1" dirty="0">
                <a:effectLst/>
                <a:latin typeface="Arial" panose="020B0604020202020204" pitchFamily="34" charset="0"/>
                <a:ea typeface="Calibri" panose="020F0502020204030204" pitchFamily="34" charset="0"/>
                <a:cs typeface="Times New Roman" panose="02020603050405020304" pitchFamily="18" charset="0"/>
              </a:rPr>
              <a:t>Sustainability</a:t>
            </a:r>
            <a:r>
              <a:rPr lang="en-IN" sz="1800" dirty="0">
                <a:effectLst/>
                <a:latin typeface="Arial" panose="020B0604020202020204" pitchFamily="34" charset="0"/>
                <a:ea typeface="Calibri" panose="020F0502020204030204" pitchFamily="34" charset="0"/>
                <a:cs typeface="Times New Roman" panose="02020603050405020304" pitchFamily="18" charset="0"/>
              </a:rPr>
              <a:t>, </a:t>
            </a:r>
            <a:r>
              <a:rPr lang="en-IN" sz="1800" i="1" dirty="0">
                <a:effectLst/>
                <a:latin typeface="Arial" panose="020B0604020202020204" pitchFamily="34" charset="0"/>
                <a:ea typeface="Calibri" panose="020F0502020204030204" pitchFamily="34" charset="0"/>
                <a:cs typeface="Times New Roman" panose="02020603050405020304" pitchFamily="18" charset="0"/>
              </a:rPr>
              <a:t>13</a:t>
            </a:r>
            <a:r>
              <a:rPr lang="en-IN" sz="1800" dirty="0">
                <a:effectLst/>
                <a:latin typeface="Arial" panose="020B0604020202020204" pitchFamily="34" charset="0"/>
                <a:ea typeface="Calibri" panose="020F0502020204030204" pitchFamily="34" charset="0"/>
                <a:cs typeface="Times New Roman" panose="02020603050405020304" pitchFamily="18" charset="0"/>
              </a:rPr>
              <a:t>(16), p.8872.</a:t>
            </a:r>
          </a:p>
          <a:p>
            <a:pPr marL="457200" indent="-457200" algn="just">
              <a:lnSpc>
                <a:spcPct val="150000"/>
              </a:lnSpc>
              <a:spcAft>
                <a:spcPts val="800"/>
              </a:spcAft>
            </a:pPr>
            <a:r>
              <a:rPr lang="en-IN" sz="1800" dirty="0" err="1">
                <a:effectLst/>
                <a:latin typeface="Arial" panose="020B0604020202020204" pitchFamily="34" charset="0"/>
                <a:ea typeface="Calibri" panose="020F0502020204030204" pitchFamily="34" charset="0"/>
                <a:cs typeface="Times New Roman" panose="02020603050405020304" pitchFamily="18" charset="0"/>
              </a:rPr>
              <a:t>Bayona</a:t>
            </a:r>
            <a:r>
              <a:rPr lang="en-IN" sz="1800" dirty="0">
                <a:effectLst/>
                <a:latin typeface="Arial" panose="020B0604020202020204" pitchFamily="34" charset="0"/>
                <a:ea typeface="Calibri" panose="020F0502020204030204" pitchFamily="34" charset="0"/>
                <a:cs typeface="Times New Roman" panose="02020603050405020304" pitchFamily="18" charset="0"/>
              </a:rPr>
              <a:t>, J.A., Caballer, A. and </a:t>
            </a:r>
            <a:r>
              <a:rPr lang="en-IN" sz="1800" dirty="0" err="1">
                <a:effectLst/>
                <a:latin typeface="Arial" panose="020B0604020202020204" pitchFamily="34" charset="0"/>
                <a:ea typeface="Calibri" panose="020F0502020204030204" pitchFamily="34" charset="0"/>
                <a:cs typeface="Times New Roman" panose="02020603050405020304" pitchFamily="18" charset="0"/>
              </a:rPr>
              <a:t>Peiró</a:t>
            </a:r>
            <a:r>
              <a:rPr lang="en-IN" sz="1800" dirty="0">
                <a:effectLst/>
                <a:latin typeface="Arial" panose="020B0604020202020204" pitchFamily="34" charset="0"/>
                <a:ea typeface="Calibri" panose="020F0502020204030204" pitchFamily="34" charset="0"/>
                <a:cs typeface="Times New Roman" panose="02020603050405020304" pitchFamily="18" charset="0"/>
              </a:rPr>
              <a:t>, J.M., 2020. The relationship between knowledge characteristics’ fit and job satisfaction and job performance: The mediating role of work engagement. </a:t>
            </a:r>
            <a:r>
              <a:rPr lang="en-IN" sz="1800" i="1" dirty="0">
                <a:effectLst/>
                <a:latin typeface="Arial" panose="020B0604020202020204" pitchFamily="34" charset="0"/>
                <a:ea typeface="Calibri" panose="020F0502020204030204" pitchFamily="34" charset="0"/>
                <a:cs typeface="Times New Roman" panose="02020603050405020304" pitchFamily="18" charset="0"/>
              </a:rPr>
              <a:t>Sustainability</a:t>
            </a:r>
            <a:r>
              <a:rPr lang="en-IN" sz="1800" dirty="0">
                <a:effectLst/>
                <a:latin typeface="Arial" panose="020B0604020202020204" pitchFamily="34" charset="0"/>
                <a:ea typeface="Calibri" panose="020F0502020204030204" pitchFamily="34" charset="0"/>
                <a:cs typeface="Times New Roman" panose="02020603050405020304" pitchFamily="18" charset="0"/>
              </a:rPr>
              <a:t>, </a:t>
            </a:r>
            <a:r>
              <a:rPr lang="en-IN" sz="1800" i="1" dirty="0">
                <a:effectLst/>
                <a:latin typeface="Arial" panose="020B0604020202020204" pitchFamily="34" charset="0"/>
                <a:ea typeface="Calibri" panose="020F0502020204030204" pitchFamily="34" charset="0"/>
                <a:cs typeface="Times New Roman" panose="02020603050405020304" pitchFamily="18" charset="0"/>
              </a:rPr>
              <a:t>12</a:t>
            </a:r>
            <a:r>
              <a:rPr lang="en-IN" sz="1800" dirty="0">
                <a:effectLst/>
                <a:latin typeface="Arial" panose="020B0604020202020204" pitchFamily="34" charset="0"/>
                <a:ea typeface="Calibri" panose="020F0502020204030204" pitchFamily="34" charset="0"/>
                <a:cs typeface="Times New Roman" panose="02020603050405020304" pitchFamily="18" charset="0"/>
              </a:rPr>
              <a:t>(6), p.2336.</a:t>
            </a:r>
          </a:p>
          <a:p>
            <a:pPr marL="457200" indent="-457200" algn="just">
              <a:lnSpc>
                <a:spcPct val="150000"/>
              </a:lnSpc>
              <a:spcAft>
                <a:spcPts val="800"/>
              </a:spcAft>
            </a:pPr>
            <a:r>
              <a:rPr lang="en-IN" sz="1800" dirty="0" err="1">
                <a:effectLst/>
                <a:latin typeface="Arial" panose="020B0604020202020204" pitchFamily="34" charset="0"/>
                <a:ea typeface="Calibri" panose="020F0502020204030204" pitchFamily="34" charset="0"/>
                <a:cs typeface="Times New Roman" panose="02020603050405020304" pitchFamily="18" charset="0"/>
              </a:rPr>
              <a:t>Cherif</a:t>
            </a:r>
            <a:r>
              <a:rPr lang="en-IN" sz="1800" dirty="0">
                <a:effectLst/>
                <a:latin typeface="Arial" panose="020B0604020202020204" pitchFamily="34" charset="0"/>
                <a:ea typeface="Calibri" panose="020F0502020204030204" pitchFamily="34" charset="0"/>
                <a:cs typeface="Times New Roman" panose="02020603050405020304" pitchFamily="18" charset="0"/>
              </a:rPr>
              <a:t>, F.M., 2022. Corporate Entrepreneurship and Innovation Performance: The Mediating Effect of Employee Engagement through Leader’s Supervision. </a:t>
            </a:r>
            <a:r>
              <a:rPr lang="en-IN" sz="1800" i="1" dirty="0">
                <a:effectLst/>
                <a:latin typeface="Arial" panose="020B0604020202020204" pitchFamily="34" charset="0"/>
                <a:ea typeface="Calibri" panose="020F0502020204030204" pitchFamily="34" charset="0"/>
                <a:cs typeface="Times New Roman" panose="02020603050405020304" pitchFamily="18" charset="0"/>
              </a:rPr>
              <a:t>Economies</a:t>
            </a:r>
            <a:r>
              <a:rPr lang="en-IN" sz="1800" dirty="0">
                <a:effectLst/>
                <a:latin typeface="Arial" panose="020B0604020202020204" pitchFamily="34" charset="0"/>
                <a:ea typeface="Calibri" panose="020F0502020204030204" pitchFamily="34" charset="0"/>
                <a:cs typeface="Times New Roman" panose="02020603050405020304" pitchFamily="18" charset="0"/>
              </a:rPr>
              <a:t>, </a:t>
            </a:r>
            <a:r>
              <a:rPr lang="en-IN" sz="1800" i="1" dirty="0">
                <a:effectLst/>
                <a:latin typeface="Arial" panose="020B0604020202020204" pitchFamily="34" charset="0"/>
                <a:ea typeface="Calibri" panose="020F0502020204030204" pitchFamily="34" charset="0"/>
                <a:cs typeface="Times New Roman" panose="02020603050405020304" pitchFamily="18" charset="0"/>
              </a:rPr>
              <a:t>10</a:t>
            </a:r>
            <a:r>
              <a:rPr lang="en-IN" sz="1800" dirty="0">
                <a:effectLst/>
                <a:latin typeface="Arial" panose="020B0604020202020204" pitchFamily="34" charset="0"/>
                <a:ea typeface="Calibri" panose="020F0502020204030204" pitchFamily="34" charset="0"/>
                <a:cs typeface="Times New Roman" panose="02020603050405020304" pitchFamily="18" charset="0"/>
              </a:rPr>
              <a:t>(7), p.156.</a:t>
            </a:r>
          </a:p>
          <a:p>
            <a:pPr marL="457200" indent="-457200" algn="just">
              <a:lnSpc>
                <a:spcPct val="150000"/>
              </a:lnSpc>
              <a:spcAft>
                <a:spcPts val="800"/>
              </a:spcAft>
            </a:pPr>
            <a:r>
              <a:rPr lang="en-IN" sz="1800" dirty="0">
                <a:effectLst/>
                <a:latin typeface="Arial" panose="020B0604020202020204" pitchFamily="34" charset="0"/>
                <a:ea typeface="Calibri" panose="020F0502020204030204" pitchFamily="34" charset="0"/>
                <a:cs typeface="Times New Roman" panose="02020603050405020304" pitchFamily="18" charset="0"/>
              </a:rPr>
              <a:t>Rodríguez-Sánchez, J.L., González-Torres, T., Montero-Navarro, A. and Gallego-</a:t>
            </a:r>
            <a:r>
              <a:rPr lang="en-IN" sz="1800" dirty="0" err="1">
                <a:effectLst/>
                <a:latin typeface="Arial" panose="020B0604020202020204" pitchFamily="34" charset="0"/>
                <a:ea typeface="Calibri" panose="020F0502020204030204" pitchFamily="34" charset="0"/>
                <a:cs typeface="Times New Roman" panose="02020603050405020304" pitchFamily="18" charset="0"/>
              </a:rPr>
              <a:t>Losada</a:t>
            </a:r>
            <a:r>
              <a:rPr lang="en-IN" sz="1800" dirty="0">
                <a:effectLst/>
                <a:latin typeface="Arial" panose="020B0604020202020204" pitchFamily="34" charset="0"/>
                <a:ea typeface="Calibri" panose="020F0502020204030204" pitchFamily="34" charset="0"/>
                <a:cs typeface="Times New Roman" panose="02020603050405020304" pitchFamily="18" charset="0"/>
              </a:rPr>
              <a:t>, R., 2020. Investing time and resources for work–life balance: The effect on talent retention. </a:t>
            </a:r>
            <a:r>
              <a:rPr lang="en-IN" sz="1800" i="1" dirty="0">
                <a:effectLst/>
                <a:latin typeface="Arial" panose="020B0604020202020204" pitchFamily="34" charset="0"/>
                <a:ea typeface="Calibri" panose="020F0502020204030204" pitchFamily="34" charset="0"/>
                <a:cs typeface="Times New Roman" panose="02020603050405020304" pitchFamily="18" charset="0"/>
              </a:rPr>
              <a:t>International journal of environmental research and public health</a:t>
            </a:r>
            <a:r>
              <a:rPr lang="en-IN" sz="1800" dirty="0">
                <a:effectLst/>
                <a:latin typeface="Arial" panose="020B0604020202020204" pitchFamily="34" charset="0"/>
                <a:ea typeface="Calibri" panose="020F0502020204030204" pitchFamily="34" charset="0"/>
                <a:cs typeface="Times New Roman" panose="02020603050405020304" pitchFamily="18" charset="0"/>
              </a:rPr>
              <a:t>, </a:t>
            </a:r>
            <a:r>
              <a:rPr lang="en-IN" sz="1800" i="1" dirty="0">
                <a:effectLst/>
                <a:latin typeface="Arial" panose="020B0604020202020204" pitchFamily="34" charset="0"/>
                <a:ea typeface="Calibri" panose="020F0502020204030204" pitchFamily="34" charset="0"/>
                <a:cs typeface="Times New Roman" panose="02020603050405020304" pitchFamily="18" charset="0"/>
              </a:rPr>
              <a:t>17</a:t>
            </a:r>
            <a:r>
              <a:rPr lang="en-IN" sz="1800" dirty="0">
                <a:effectLst/>
                <a:latin typeface="Arial" panose="020B0604020202020204" pitchFamily="34" charset="0"/>
                <a:ea typeface="Calibri" panose="020F0502020204030204" pitchFamily="34" charset="0"/>
                <a:cs typeface="Times New Roman" panose="02020603050405020304" pitchFamily="18" charset="0"/>
              </a:rPr>
              <a:t>(6), p.1920.</a:t>
            </a:r>
          </a:p>
          <a:p>
            <a:pPr marL="457200" indent="-457200" algn="just">
              <a:lnSpc>
                <a:spcPct val="150000"/>
              </a:lnSpc>
              <a:spcAft>
                <a:spcPts val="800"/>
              </a:spcAft>
            </a:pPr>
            <a:r>
              <a:rPr lang="en-IN" sz="1800" dirty="0" err="1">
                <a:effectLst/>
                <a:latin typeface="Arial" panose="020B0604020202020204" pitchFamily="34" charset="0"/>
                <a:ea typeface="Calibri" panose="020F0502020204030204" pitchFamily="34" charset="0"/>
                <a:cs typeface="Times New Roman" panose="02020603050405020304" pitchFamily="18" charset="0"/>
              </a:rPr>
              <a:t>Saha</a:t>
            </a:r>
            <a:r>
              <a:rPr lang="en-IN" sz="1800" dirty="0">
                <a:effectLst/>
                <a:latin typeface="Arial" panose="020B0604020202020204" pitchFamily="34" charset="0"/>
                <a:ea typeface="Calibri" panose="020F0502020204030204" pitchFamily="34" charset="0"/>
                <a:cs typeface="Times New Roman" panose="02020603050405020304" pitchFamily="18" charset="0"/>
              </a:rPr>
              <a:t>, L., Tripathy, H.K., Nayak, S.R., </a:t>
            </a:r>
            <a:r>
              <a:rPr lang="en-IN" sz="1800" dirty="0" err="1">
                <a:effectLst/>
                <a:latin typeface="Arial" panose="020B0604020202020204" pitchFamily="34" charset="0"/>
                <a:ea typeface="Calibri" panose="020F0502020204030204" pitchFamily="34" charset="0"/>
                <a:cs typeface="Times New Roman" panose="02020603050405020304" pitchFamily="18" charset="0"/>
              </a:rPr>
              <a:t>Bhoi</a:t>
            </a:r>
            <a:r>
              <a:rPr lang="en-IN" sz="1800" dirty="0">
                <a:effectLst/>
                <a:latin typeface="Arial" panose="020B0604020202020204" pitchFamily="34" charset="0"/>
                <a:ea typeface="Calibri" panose="020F0502020204030204" pitchFamily="34" charset="0"/>
                <a:cs typeface="Times New Roman" panose="02020603050405020304" pitchFamily="18" charset="0"/>
              </a:rPr>
              <a:t>, A.K. and </a:t>
            </a:r>
            <a:r>
              <a:rPr lang="en-IN" sz="1800" dirty="0" err="1">
                <a:effectLst/>
                <a:latin typeface="Arial" panose="020B0604020202020204" pitchFamily="34" charset="0"/>
                <a:ea typeface="Calibri" panose="020F0502020204030204" pitchFamily="34" charset="0"/>
                <a:cs typeface="Times New Roman" panose="02020603050405020304" pitchFamily="18" charset="0"/>
              </a:rPr>
              <a:t>Barsocchi</a:t>
            </a:r>
            <a:r>
              <a:rPr lang="en-IN" sz="1800" dirty="0">
                <a:effectLst/>
                <a:latin typeface="Arial" panose="020B0604020202020204" pitchFamily="34" charset="0"/>
                <a:ea typeface="Calibri" panose="020F0502020204030204" pitchFamily="34" charset="0"/>
                <a:cs typeface="Times New Roman" panose="02020603050405020304" pitchFamily="18" charset="0"/>
              </a:rPr>
              <a:t>, P., 2021. Amalgamation of customer relationship management and data analytics in different business sectors—A systematic literature review. </a:t>
            </a:r>
            <a:r>
              <a:rPr lang="en-IN" sz="1800" i="1" dirty="0">
                <a:effectLst/>
                <a:latin typeface="Arial" panose="020B0604020202020204" pitchFamily="34" charset="0"/>
                <a:ea typeface="Calibri" panose="020F0502020204030204" pitchFamily="34" charset="0"/>
                <a:cs typeface="Times New Roman" panose="02020603050405020304" pitchFamily="18" charset="0"/>
              </a:rPr>
              <a:t>Sustainability</a:t>
            </a:r>
            <a:r>
              <a:rPr lang="en-IN" sz="1800" dirty="0">
                <a:effectLst/>
                <a:latin typeface="Arial" panose="020B0604020202020204" pitchFamily="34" charset="0"/>
                <a:ea typeface="Calibri" panose="020F0502020204030204" pitchFamily="34" charset="0"/>
                <a:cs typeface="Times New Roman" panose="02020603050405020304" pitchFamily="18" charset="0"/>
              </a:rPr>
              <a:t>, </a:t>
            </a:r>
            <a:r>
              <a:rPr lang="en-IN" sz="1800" i="1" dirty="0">
                <a:effectLst/>
                <a:latin typeface="Arial" panose="020B0604020202020204" pitchFamily="34" charset="0"/>
                <a:ea typeface="Calibri" panose="020F0502020204030204" pitchFamily="34" charset="0"/>
                <a:cs typeface="Times New Roman" panose="02020603050405020304" pitchFamily="18" charset="0"/>
              </a:rPr>
              <a:t>13</a:t>
            </a:r>
            <a:r>
              <a:rPr lang="en-IN" sz="1800" dirty="0">
                <a:effectLst/>
                <a:latin typeface="Arial" panose="020B0604020202020204" pitchFamily="34" charset="0"/>
                <a:ea typeface="Calibri" panose="020F0502020204030204" pitchFamily="34" charset="0"/>
                <a:cs typeface="Times New Roman" panose="02020603050405020304" pitchFamily="18" charset="0"/>
              </a:rPr>
              <a:t>(9), p.5279.</a:t>
            </a:r>
          </a:p>
          <a:p>
            <a:pPr marL="457200" indent="-457200" algn="just">
              <a:lnSpc>
                <a:spcPct val="150000"/>
              </a:lnSpc>
              <a:spcAft>
                <a:spcPts val="800"/>
              </a:spcAft>
            </a:pPr>
            <a:r>
              <a:rPr lang="en-IN" sz="1800" dirty="0">
                <a:effectLst/>
                <a:latin typeface="Arial" panose="020B0604020202020204" pitchFamily="34" charset="0"/>
                <a:ea typeface="Calibri" panose="020F0502020204030204" pitchFamily="34" charset="0"/>
                <a:cs typeface="Times New Roman" panose="02020603050405020304" pitchFamily="18" charset="0"/>
              </a:rPr>
              <a:t>Yan, X., Espinosa-</a:t>
            </a:r>
            <a:r>
              <a:rPr lang="en-IN" sz="1800" dirty="0" err="1">
                <a:effectLst/>
                <a:latin typeface="Arial" panose="020B0604020202020204" pitchFamily="34" charset="0"/>
                <a:ea typeface="Calibri" panose="020F0502020204030204" pitchFamily="34" charset="0"/>
                <a:cs typeface="Times New Roman" panose="02020603050405020304" pitchFamily="18" charset="0"/>
              </a:rPr>
              <a:t>Cristia</a:t>
            </a:r>
            <a:r>
              <a:rPr lang="en-IN" sz="1800" dirty="0">
                <a:effectLst/>
                <a:latin typeface="Arial" panose="020B0604020202020204" pitchFamily="34" charset="0"/>
                <a:ea typeface="Calibri" panose="020F0502020204030204" pitchFamily="34" charset="0"/>
                <a:cs typeface="Times New Roman" panose="02020603050405020304" pitchFamily="18" charset="0"/>
              </a:rPr>
              <a:t>, J.F., Kumari, K. and </a:t>
            </a:r>
            <a:r>
              <a:rPr lang="en-IN" sz="1800" dirty="0" err="1">
                <a:effectLst/>
                <a:latin typeface="Arial" panose="020B0604020202020204" pitchFamily="34" charset="0"/>
                <a:ea typeface="Calibri" panose="020F0502020204030204" pitchFamily="34" charset="0"/>
                <a:cs typeface="Times New Roman" panose="02020603050405020304" pitchFamily="18" charset="0"/>
              </a:rPr>
              <a:t>Cioca</a:t>
            </a:r>
            <a:r>
              <a:rPr lang="en-IN" sz="1800" dirty="0">
                <a:effectLst/>
                <a:latin typeface="Arial" panose="020B0604020202020204" pitchFamily="34" charset="0"/>
                <a:ea typeface="Calibri" panose="020F0502020204030204" pitchFamily="34" charset="0"/>
                <a:cs typeface="Times New Roman" panose="02020603050405020304" pitchFamily="18" charset="0"/>
              </a:rPr>
              <a:t>, L.I., 2022. Relationship between Corporate Social Responsibility, Organizational Trust, and Corporate Reputation for Sustainable Performance. </a:t>
            </a:r>
            <a:r>
              <a:rPr lang="en-IN" sz="1800" i="1" dirty="0">
                <a:effectLst/>
                <a:latin typeface="Arial" panose="020B0604020202020204" pitchFamily="34" charset="0"/>
                <a:ea typeface="Calibri" panose="020F0502020204030204" pitchFamily="34" charset="0"/>
                <a:cs typeface="Times New Roman" panose="02020603050405020304" pitchFamily="18" charset="0"/>
              </a:rPr>
              <a:t>Sustainability</a:t>
            </a:r>
            <a:r>
              <a:rPr lang="en-IN" sz="1800" dirty="0">
                <a:effectLst/>
                <a:latin typeface="Arial" panose="020B0604020202020204" pitchFamily="34" charset="0"/>
                <a:ea typeface="Calibri" panose="020F0502020204030204" pitchFamily="34" charset="0"/>
                <a:cs typeface="Times New Roman" panose="02020603050405020304" pitchFamily="18" charset="0"/>
              </a:rPr>
              <a:t>, </a:t>
            </a:r>
            <a:r>
              <a:rPr lang="en-IN" sz="1800" i="1" dirty="0">
                <a:effectLst/>
                <a:latin typeface="Arial" panose="020B0604020202020204" pitchFamily="34" charset="0"/>
                <a:ea typeface="Calibri" panose="020F0502020204030204" pitchFamily="34" charset="0"/>
                <a:cs typeface="Times New Roman" panose="02020603050405020304" pitchFamily="18" charset="0"/>
              </a:rPr>
              <a:t>14</a:t>
            </a:r>
            <a:r>
              <a:rPr lang="en-IN" sz="1800" dirty="0">
                <a:effectLst/>
                <a:latin typeface="Arial" panose="020B0604020202020204" pitchFamily="34" charset="0"/>
                <a:ea typeface="Calibri" panose="020F0502020204030204" pitchFamily="34" charset="0"/>
                <a:cs typeface="Times New Roman" panose="02020603050405020304" pitchFamily="18" charset="0"/>
              </a:rPr>
              <a:t>(14), p.8737.</a:t>
            </a:r>
          </a:p>
          <a:p>
            <a:pPr algn="just">
              <a:lnSpc>
                <a:spcPct val="150000"/>
              </a:lnSpc>
              <a:spcBef>
                <a:spcPts val="1200"/>
              </a:spcBef>
            </a:pPr>
            <a:endParaRPr lang="en-IN" dirty="0"/>
          </a:p>
        </p:txBody>
      </p:sp>
      <p:sp>
        <p:nvSpPr>
          <p:cNvPr id="4" name="Slide Number Placeholder 3"/>
          <p:cNvSpPr>
            <a:spLocks noGrp="1"/>
          </p:cNvSpPr>
          <p:nvPr>
            <p:ph type="sldNum" sz="quarter" idx="5"/>
          </p:nvPr>
        </p:nvSpPr>
        <p:spPr/>
        <p:txBody>
          <a:bodyPr/>
          <a:lstStyle/>
          <a:p>
            <a:fld id="{28E8DF69-FFB1-4D3A-9D8C-5887E79674D9}" type="slidenum">
              <a:rPr lang="en-US" smtClean="0"/>
              <a:t>7</a:t>
            </a:fld>
            <a:endParaRPr lang="en-US" dirty="0"/>
          </a:p>
        </p:txBody>
      </p:sp>
    </p:spTree>
    <p:extLst>
      <p:ext uri="{BB962C8B-B14F-4D97-AF65-F5344CB8AC3E}">
        <p14:creationId xmlns:p14="http://schemas.microsoft.com/office/powerpoint/2010/main" val="11327932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109980" y="882376"/>
            <a:ext cx="9966960" cy="2926080"/>
          </a:xfrm>
        </p:spPr>
        <p:txBody>
          <a:bodyPr anchor="b">
            <a:normAutofit/>
          </a:bodyPr>
          <a:lstStyle>
            <a:lvl1pPr algn="ctr">
              <a:lnSpc>
                <a:spcPct val="85000"/>
              </a:lnSpc>
              <a:defRPr sz="7200" b="1" cap="all" baseline="0">
                <a:solidFill>
                  <a:srgbClr val="FFFFFF"/>
                </a:solidFill>
              </a:defRPr>
            </a:lvl1pPr>
          </a:lstStyle>
          <a:p>
            <a:r>
              <a:rPr lang="en-US" noProof="0"/>
              <a:t>Click to edit Master title style</a:t>
            </a:r>
          </a:p>
        </p:txBody>
      </p:sp>
      <p:sp>
        <p:nvSpPr>
          <p:cNvPr id="3" name="Subtitle 2"/>
          <p:cNvSpPr>
            <a:spLocks noGrp="1"/>
          </p:cNvSpPr>
          <p:nvPr>
            <p:ph type="subTitle" idx="1"/>
          </p:nvPr>
        </p:nvSpPr>
        <p:spPr>
          <a:xfrm>
            <a:off x="1709530" y="3869634"/>
            <a:ext cx="8767860" cy="1388165"/>
          </a:xfrm>
        </p:spPr>
        <p:txBody>
          <a:bodyPr>
            <a:normAutofit/>
          </a:bodyPr>
          <a:lstStyle>
            <a:lvl1pPr marL="0" indent="0" algn="ctr">
              <a:buNone/>
              <a:defRPr sz="2200">
                <a:solidFill>
                  <a:srgbClr val="FFFFFF"/>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noProof="0"/>
              <a:t>Click to edit Master subtitle style</a:t>
            </a:r>
          </a:p>
        </p:txBody>
      </p:sp>
      <p:sp>
        <p:nvSpPr>
          <p:cNvPr id="4" name="Date Placeholder 3"/>
          <p:cNvSpPr>
            <a:spLocks noGrp="1"/>
          </p:cNvSpPr>
          <p:nvPr>
            <p:ph type="dt" sz="half" idx="10"/>
          </p:nvPr>
        </p:nvSpPr>
        <p:spPr/>
        <p:txBody>
          <a:bodyPr/>
          <a:lstStyle>
            <a:lvl1pPr>
              <a:defRPr>
                <a:solidFill>
                  <a:srgbClr val="FFFFFF"/>
                </a:solidFill>
              </a:defRPr>
            </a:lvl1pPr>
          </a:lstStyle>
          <a:p>
            <a:fld id="{9AB3A824-1A51-4B26-AD58-A6D8E14F6C04}" type="datetimeFigureOut">
              <a:rPr lang="en-US" noProof="0" smtClean="0"/>
              <a:t>11/13/22</a:t>
            </a:fld>
            <a:endParaRPr lang="en-US" noProof="0" dirty="0"/>
          </a:p>
        </p:txBody>
      </p:sp>
      <p:sp>
        <p:nvSpPr>
          <p:cNvPr id="5" name="Footer Placeholder 4"/>
          <p:cNvSpPr>
            <a:spLocks noGrp="1"/>
          </p:cNvSpPr>
          <p:nvPr>
            <p:ph type="ftr" sz="quarter" idx="11"/>
          </p:nvPr>
        </p:nvSpPr>
        <p:spPr/>
        <p:txBody>
          <a:bodyPr/>
          <a:lstStyle>
            <a:lvl1pPr>
              <a:defRPr>
                <a:solidFill>
                  <a:srgbClr val="FFFFFF"/>
                </a:solidFill>
              </a:defRPr>
            </a:lvl1pPr>
          </a:lstStyle>
          <a:p>
            <a:r>
              <a:rPr lang="en-US" noProof="0" dirty="0"/>
              <a:t>
              </a:t>
            </a:r>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6D22F896-40B5-4ADD-8801-0D06FADFA095}" type="slidenum">
              <a:rPr lang="en-US" noProof="0" smtClean="0"/>
              <a:t>‹#›</a:t>
            </a:fld>
            <a:endParaRPr lang="en-US" noProof="0" dirty="0"/>
          </a:p>
        </p:txBody>
      </p:sp>
      <p:cxnSp>
        <p:nvCxnSpPr>
          <p:cNvPr id="8" name="Straight Connector 7"/>
          <p:cNvCxnSpPr/>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51787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noProof="0"/>
              <a:t>Click to edit Master title style</a:t>
            </a:r>
          </a:p>
        </p:txBody>
      </p:sp>
      <p:sp>
        <p:nvSpPr>
          <p:cNvPr id="3" name="Content Placeholder 2"/>
          <p:cNvSpPr>
            <a:spLocks noGrp="1"/>
          </p:cNvSpPr>
          <p:nvPr>
            <p:ph idx="1"/>
          </p:nvPr>
        </p:nvSpPr>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Date Placeholder 3"/>
          <p:cNvSpPr>
            <a:spLocks noGrp="1"/>
          </p:cNvSpPr>
          <p:nvPr>
            <p:ph type="dt" sz="half" idx="10"/>
          </p:nvPr>
        </p:nvSpPr>
        <p:spPr/>
        <p:txBody>
          <a:bodyPr/>
          <a:lstStyle/>
          <a:p>
            <a:fld id="{97D162C4-EDD9-4389-A98B-B87ECEA2A816}" type="datetimeFigureOut">
              <a:rPr lang="en-US" noProof="0" smtClean="0"/>
              <a:t>11/13/22</a:t>
            </a:fld>
            <a:endParaRPr lang="en-US" noProof="0" dirty="0"/>
          </a:p>
        </p:txBody>
      </p:sp>
      <p:sp>
        <p:nvSpPr>
          <p:cNvPr id="5" name="Footer Placeholder 4"/>
          <p:cNvSpPr>
            <a:spLocks noGrp="1"/>
          </p:cNvSpPr>
          <p:nvPr>
            <p:ph type="ftr" sz="quarter" idx="11"/>
          </p:nvPr>
        </p:nvSpPr>
        <p:spPr/>
        <p:txBody>
          <a:bodyPr/>
          <a:lstStyle/>
          <a:p>
            <a:r>
              <a:rPr lang="en-US" noProof="0" dirty="0"/>
              <a:t>
              </a:t>
            </a:r>
          </a:p>
        </p:txBody>
      </p:sp>
      <p:sp>
        <p:nvSpPr>
          <p:cNvPr id="6" name="Slide Number Placeholder 5"/>
          <p:cNvSpPr>
            <a:spLocks noGrp="1"/>
          </p:cNvSpPr>
          <p:nvPr>
            <p:ph type="sldNum" sz="quarter" idx="12"/>
          </p:nvPr>
        </p:nvSpPr>
        <p:spPr/>
        <p:txBody>
          <a:bodyPr/>
          <a:lstStyle/>
          <a:p>
            <a:fld id="{6D22F896-40B5-4ADD-8801-0D06FADFA095}" type="slidenum">
              <a:rPr lang="en-US" noProof="0" smtClean="0"/>
              <a:t>‹#›</a:t>
            </a:fld>
            <a:endParaRPr lang="en-US" noProof="0" dirty="0"/>
          </a:p>
        </p:txBody>
      </p:sp>
    </p:spTree>
    <p:extLst>
      <p:ext uri="{BB962C8B-B14F-4D97-AF65-F5344CB8AC3E}">
        <p14:creationId xmlns:p14="http://schemas.microsoft.com/office/powerpoint/2010/main" val="34720390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06424" y="1173575"/>
            <a:ext cx="9966960" cy="2926080"/>
          </a:xfrm>
        </p:spPr>
        <p:txBody>
          <a:bodyPr anchor="b">
            <a:noAutofit/>
          </a:bodyPr>
          <a:lstStyle>
            <a:lvl1pPr algn="ctr">
              <a:lnSpc>
                <a:spcPct val="85000"/>
              </a:lnSpc>
              <a:defRPr sz="7200" b="0" cap="all" baseline="0"/>
            </a:lvl1pPr>
          </a:lstStyle>
          <a:p>
            <a:r>
              <a:rPr lang="en-US" noProof="0"/>
              <a:t>Click to edit Master title style</a:t>
            </a:r>
          </a:p>
        </p:txBody>
      </p:sp>
      <p:sp>
        <p:nvSpPr>
          <p:cNvPr id="3" name="Text Placeholder 2"/>
          <p:cNvSpPr>
            <a:spLocks noGrp="1"/>
          </p:cNvSpPr>
          <p:nvPr>
            <p:ph type="body" idx="1"/>
          </p:nvPr>
        </p:nvSpPr>
        <p:spPr>
          <a:xfrm>
            <a:off x="1709928" y="4154520"/>
            <a:ext cx="8769096" cy="1363806"/>
          </a:xfrm>
        </p:spPr>
        <p:txBody>
          <a:bodyPr anchor="t">
            <a:normAutofit/>
          </a:bodyPr>
          <a:lstStyle>
            <a:lvl1pPr marL="0" indent="0" algn="ctr">
              <a:buNone/>
              <a:defRPr sz="2200">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noProof="0"/>
              <a:t>Click to edit Master text styles</a:t>
            </a:r>
          </a:p>
        </p:txBody>
      </p:sp>
      <p:sp>
        <p:nvSpPr>
          <p:cNvPr id="4" name="Date Placeholder 3"/>
          <p:cNvSpPr>
            <a:spLocks noGrp="1"/>
          </p:cNvSpPr>
          <p:nvPr>
            <p:ph type="dt" sz="half" idx="10"/>
          </p:nvPr>
        </p:nvSpPr>
        <p:spPr/>
        <p:txBody>
          <a:bodyPr/>
          <a:lstStyle/>
          <a:p>
            <a:fld id="{3E5059C3-6A89-4494-99FF-5A4D6FFD50EB}" type="datetimeFigureOut">
              <a:rPr lang="en-US" noProof="0" smtClean="0"/>
              <a:t>11/13/22</a:t>
            </a:fld>
            <a:endParaRPr lang="en-US" noProof="0" dirty="0"/>
          </a:p>
        </p:txBody>
      </p:sp>
      <p:sp>
        <p:nvSpPr>
          <p:cNvPr id="5" name="Footer Placeholder 4"/>
          <p:cNvSpPr>
            <a:spLocks noGrp="1"/>
          </p:cNvSpPr>
          <p:nvPr>
            <p:ph type="ftr" sz="quarter" idx="11"/>
          </p:nvPr>
        </p:nvSpPr>
        <p:spPr/>
        <p:txBody>
          <a:bodyPr/>
          <a:lstStyle/>
          <a:p>
            <a:r>
              <a:rPr lang="en-US" noProof="0" dirty="0"/>
              <a:t>
              </a:t>
            </a:r>
          </a:p>
        </p:txBody>
      </p:sp>
      <p:sp>
        <p:nvSpPr>
          <p:cNvPr id="6" name="Slide Number Placeholder 5"/>
          <p:cNvSpPr>
            <a:spLocks noGrp="1"/>
          </p:cNvSpPr>
          <p:nvPr>
            <p:ph type="sldNum" sz="quarter" idx="12"/>
          </p:nvPr>
        </p:nvSpPr>
        <p:spPr/>
        <p:txBody>
          <a:bodyPr/>
          <a:lstStyle/>
          <a:p>
            <a:fld id="{6D22F896-40B5-4ADD-8801-0D06FADFA095}" type="slidenum">
              <a:rPr lang="en-US" noProof="0" smtClean="0"/>
              <a:t>‹#›</a:t>
            </a:fld>
            <a:endParaRPr lang="en-US" noProof="0" dirty="0"/>
          </a:p>
        </p:txBody>
      </p:sp>
      <p:cxnSp>
        <p:nvCxnSpPr>
          <p:cNvPr id="7" name="Straight Connector 6"/>
          <p:cNvCxnSpPr/>
          <p:nvPr/>
        </p:nvCxnSpPr>
        <p:spPr>
          <a:xfrm>
            <a:off x="1981200" y="4020408"/>
            <a:ext cx="82296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393603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noProof="0"/>
              <a:t>Click to edit Master title style</a:t>
            </a:r>
          </a:p>
        </p:txBody>
      </p:sp>
      <p:sp>
        <p:nvSpPr>
          <p:cNvPr id="3" name="Content Placeholder 2"/>
          <p:cNvSpPr>
            <a:spLocks noGrp="1"/>
          </p:cNvSpPr>
          <p:nvPr>
            <p:ph sz="half" idx="1"/>
          </p:nvPr>
        </p:nvSpPr>
        <p:spPr>
          <a:xfrm>
            <a:off x="1143000" y="2057399"/>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Content Placeholder 3"/>
          <p:cNvSpPr>
            <a:spLocks noGrp="1"/>
          </p:cNvSpPr>
          <p:nvPr>
            <p:ph sz="half" idx="2"/>
          </p:nvPr>
        </p:nvSpPr>
        <p:spPr>
          <a:xfrm>
            <a:off x="6267612" y="2057400"/>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Date Placeholder 4"/>
          <p:cNvSpPr>
            <a:spLocks noGrp="1"/>
          </p:cNvSpPr>
          <p:nvPr>
            <p:ph type="dt" sz="half" idx="10"/>
          </p:nvPr>
        </p:nvSpPr>
        <p:spPr/>
        <p:txBody>
          <a:bodyPr/>
          <a:lstStyle/>
          <a:p>
            <a:fld id="{CA954B2F-12DE-47F5-8894-472B206D2E1E}" type="datetimeFigureOut">
              <a:rPr lang="en-US" noProof="0" smtClean="0"/>
              <a:t>11/13/22</a:t>
            </a:fld>
            <a:endParaRPr lang="en-US" noProof="0" dirty="0"/>
          </a:p>
        </p:txBody>
      </p:sp>
      <p:sp>
        <p:nvSpPr>
          <p:cNvPr id="6" name="Footer Placeholder 5"/>
          <p:cNvSpPr>
            <a:spLocks noGrp="1"/>
          </p:cNvSpPr>
          <p:nvPr>
            <p:ph type="ftr" sz="quarter" idx="11"/>
          </p:nvPr>
        </p:nvSpPr>
        <p:spPr/>
        <p:txBody>
          <a:bodyPr/>
          <a:lstStyle/>
          <a:p>
            <a:r>
              <a:rPr lang="en-US" noProof="0" dirty="0"/>
              <a:t>
              </a:t>
            </a:r>
          </a:p>
        </p:txBody>
      </p:sp>
      <p:sp>
        <p:nvSpPr>
          <p:cNvPr id="7" name="Slide Number Placeholder 6"/>
          <p:cNvSpPr>
            <a:spLocks noGrp="1"/>
          </p:cNvSpPr>
          <p:nvPr>
            <p:ph type="sldNum" sz="quarter" idx="12"/>
          </p:nvPr>
        </p:nvSpPr>
        <p:spPr/>
        <p:txBody>
          <a:bodyPr/>
          <a:lstStyle/>
          <a:p>
            <a:fld id="{6D22F896-40B5-4ADD-8801-0D06FADFA095}" type="slidenum">
              <a:rPr lang="en-US" noProof="0" smtClean="0"/>
              <a:t>‹#›</a:t>
            </a:fld>
            <a:endParaRPr lang="en-US" noProof="0" dirty="0"/>
          </a:p>
        </p:txBody>
      </p:sp>
    </p:spTree>
    <p:extLst>
      <p:ext uri="{BB962C8B-B14F-4D97-AF65-F5344CB8AC3E}">
        <p14:creationId xmlns:p14="http://schemas.microsoft.com/office/powerpoint/2010/main" val="21816700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noProof="0"/>
              <a:t>Click to edit Master title style</a:t>
            </a:r>
          </a:p>
        </p:txBody>
      </p:sp>
      <p:sp>
        <p:nvSpPr>
          <p:cNvPr id="3" name="Text Placeholder 2"/>
          <p:cNvSpPr>
            <a:spLocks noGrp="1"/>
          </p:cNvSpPr>
          <p:nvPr>
            <p:ph type="body" idx="1"/>
          </p:nvPr>
        </p:nvSpPr>
        <p:spPr>
          <a:xfrm>
            <a:off x="1143000" y="2001511"/>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4" name="Content Placeholder 3"/>
          <p:cNvSpPr>
            <a:spLocks noGrp="1"/>
          </p:cNvSpPr>
          <p:nvPr>
            <p:ph sz="half" idx="2"/>
          </p:nvPr>
        </p:nvSpPr>
        <p:spPr>
          <a:xfrm>
            <a:off x="1143000" y="2721483"/>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Text Placeholder 4"/>
          <p:cNvSpPr>
            <a:spLocks noGrp="1"/>
          </p:cNvSpPr>
          <p:nvPr>
            <p:ph type="body" sz="quarter" idx="3"/>
          </p:nvPr>
        </p:nvSpPr>
        <p:spPr>
          <a:xfrm>
            <a:off x="6269173" y="1999032"/>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6" name="Content Placeholder 5"/>
          <p:cNvSpPr>
            <a:spLocks noGrp="1"/>
          </p:cNvSpPr>
          <p:nvPr>
            <p:ph sz="quarter" idx="4"/>
          </p:nvPr>
        </p:nvSpPr>
        <p:spPr>
          <a:xfrm>
            <a:off x="6269173" y="2719322"/>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7" name="Date Placeholder 6"/>
          <p:cNvSpPr>
            <a:spLocks noGrp="1"/>
          </p:cNvSpPr>
          <p:nvPr>
            <p:ph type="dt" sz="half" idx="10"/>
          </p:nvPr>
        </p:nvSpPr>
        <p:spPr/>
        <p:txBody>
          <a:bodyPr/>
          <a:lstStyle/>
          <a:p>
            <a:fld id="{3CBC1C18-307B-4F68-A007-B5B542270E8D}" type="datetimeFigureOut">
              <a:rPr lang="en-US" noProof="0" smtClean="0"/>
              <a:t>11/13/22</a:t>
            </a:fld>
            <a:endParaRPr lang="en-US" noProof="0" dirty="0"/>
          </a:p>
        </p:txBody>
      </p:sp>
      <p:sp>
        <p:nvSpPr>
          <p:cNvPr id="8" name="Footer Placeholder 7"/>
          <p:cNvSpPr>
            <a:spLocks noGrp="1"/>
          </p:cNvSpPr>
          <p:nvPr>
            <p:ph type="ftr" sz="quarter" idx="11"/>
          </p:nvPr>
        </p:nvSpPr>
        <p:spPr/>
        <p:txBody>
          <a:bodyPr/>
          <a:lstStyle/>
          <a:p>
            <a:r>
              <a:rPr lang="en-US" noProof="0" dirty="0"/>
              <a:t>
              </a:t>
            </a:r>
          </a:p>
        </p:txBody>
      </p:sp>
      <p:sp>
        <p:nvSpPr>
          <p:cNvPr id="9" name="Slide Number Placeholder 8"/>
          <p:cNvSpPr>
            <a:spLocks noGrp="1"/>
          </p:cNvSpPr>
          <p:nvPr>
            <p:ph type="sldNum" sz="quarter" idx="12"/>
          </p:nvPr>
        </p:nvSpPr>
        <p:spPr/>
        <p:txBody>
          <a:bodyPr/>
          <a:lstStyle/>
          <a:p>
            <a:fld id="{6D22F896-40B5-4ADD-8801-0D06FADFA095}" type="slidenum">
              <a:rPr lang="en-US" noProof="0" smtClean="0"/>
              <a:pPr/>
              <a:t>‹#›</a:t>
            </a:fld>
            <a:endParaRPr lang="en-US" noProof="0" dirty="0"/>
          </a:p>
        </p:txBody>
      </p:sp>
    </p:spTree>
    <p:extLst>
      <p:ext uri="{BB962C8B-B14F-4D97-AF65-F5344CB8AC3E}">
        <p14:creationId xmlns:p14="http://schemas.microsoft.com/office/powerpoint/2010/main" val="1963352574"/>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noProof="0"/>
              <a:t>Click to edit Master title style</a:t>
            </a:r>
          </a:p>
        </p:txBody>
      </p:sp>
      <p:sp>
        <p:nvSpPr>
          <p:cNvPr id="3" name="Date Placeholder 2"/>
          <p:cNvSpPr>
            <a:spLocks noGrp="1"/>
          </p:cNvSpPr>
          <p:nvPr>
            <p:ph type="dt" sz="half" idx="10"/>
          </p:nvPr>
        </p:nvSpPr>
        <p:spPr/>
        <p:txBody>
          <a:bodyPr/>
          <a:lstStyle/>
          <a:p>
            <a:fld id="{1FAF3416-4057-4DAA-829D-4CA07428D088}" type="datetimeFigureOut">
              <a:rPr lang="en-US" noProof="0" smtClean="0"/>
              <a:t>11/13/22</a:t>
            </a:fld>
            <a:endParaRPr lang="en-US" noProof="0" dirty="0"/>
          </a:p>
        </p:txBody>
      </p:sp>
      <p:sp>
        <p:nvSpPr>
          <p:cNvPr id="4" name="Footer Placeholder 3"/>
          <p:cNvSpPr>
            <a:spLocks noGrp="1"/>
          </p:cNvSpPr>
          <p:nvPr>
            <p:ph type="ftr" sz="quarter" idx="11"/>
          </p:nvPr>
        </p:nvSpPr>
        <p:spPr/>
        <p:txBody>
          <a:bodyPr/>
          <a:lstStyle/>
          <a:p>
            <a:r>
              <a:rPr lang="en-US" noProof="0" dirty="0"/>
              <a:t>
              </a:t>
            </a:r>
          </a:p>
        </p:txBody>
      </p:sp>
      <p:sp>
        <p:nvSpPr>
          <p:cNvPr id="5" name="Slide Number Placeholder 4"/>
          <p:cNvSpPr>
            <a:spLocks noGrp="1"/>
          </p:cNvSpPr>
          <p:nvPr>
            <p:ph type="sldNum" sz="quarter" idx="12"/>
          </p:nvPr>
        </p:nvSpPr>
        <p:spPr/>
        <p:txBody>
          <a:bodyPr/>
          <a:lstStyle/>
          <a:p>
            <a:fld id="{6D22F896-40B5-4ADD-8801-0D06FADFA095}" type="slidenum">
              <a:rPr lang="en-US" noProof="0" smtClean="0"/>
              <a:t>‹#›</a:t>
            </a:fld>
            <a:endParaRPr lang="en-US" noProof="0" dirty="0"/>
          </a:p>
        </p:txBody>
      </p:sp>
    </p:spTree>
    <p:extLst>
      <p:ext uri="{BB962C8B-B14F-4D97-AF65-F5344CB8AC3E}">
        <p14:creationId xmlns:p14="http://schemas.microsoft.com/office/powerpoint/2010/main" val="30054287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21D9284-D300-4297-87F7-E791DCC15DB1}" type="datetimeFigureOut">
              <a:rPr lang="en-US" noProof="0" smtClean="0"/>
              <a:t>11/13/22</a:t>
            </a:fld>
            <a:endParaRPr lang="en-US" noProof="0" dirty="0"/>
          </a:p>
        </p:txBody>
      </p:sp>
      <p:sp>
        <p:nvSpPr>
          <p:cNvPr id="3" name="Footer Placeholder 2"/>
          <p:cNvSpPr>
            <a:spLocks noGrp="1"/>
          </p:cNvSpPr>
          <p:nvPr>
            <p:ph type="ftr" sz="quarter" idx="11"/>
          </p:nvPr>
        </p:nvSpPr>
        <p:spPr/>
        <p:txBody>
          <a:bodyPr/>
          <a:lstStyle/>
          <a:p>
            <a:r>
              <a:rPr lang="en-US" noProof="0" dirty="0"/>
              <a:t>
              </a:t>
            </a:r>
          </a:p>
        </p:txBody>
      </p:sp>
      <p:sp>
        <p:nvSpPr>
          <p:cNvPr id="4" name="Slide Number Placeholder 3"/>
          <p:cNvSpPr>
            <a:spLocks noGrp="1"/>
          </p:cNvSpPr>
          <p:nvPr>
            <p:ph type="sldNum" sz="quarter" idx="12"/>
          </p:nvPr>
        </p:nvSpPr>
        <p:spPr/>
        <p:txBody>
          <a:bodyPr/>
          <a:lstStyle/>
          <a:p>
            <a:fld id="{6D22F896-40B5-4ADD-8801-0D06FADFA095}" type="slidenum">
              <a:rPr lang="en-US" noProof="0" smtClean="0"/>
              <a:t>‹#›</a:t>
            </a:fld>
            <a:endParaRPr lang="en-US" noProof="0" dirty="0"/>
          </a:p>
        </p:txBody>
      </p:sp>
    </p:spTree>
    <p:extLst>
      <p:ext uri="{BB962C8B-B14F-4D97-AF65-F5344CB8AC3E}">
        <p14:creationId xmlns:p14="http://schemas.microsoft.com/office/powerpoint/2010/main" val="988259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noProof="0"/>
              <a:t>Click to edit Master title style</a:t>
            </a:r>
          </a:p>
        </p:txBody>
      </p:sp>
      <p:sp>
        <p:nvSpPr>
          <p:cNvPr id="3" name="Content Placeholder 2"/>
          <p:cNvSpPr>
            <a:spLocks noGrp="1"/>
          </p:cNvSpPr>
          <p:nvPr>
            <p:ph idx="1"/>
          </p:nvPr>
        </p:nvSpPr>
        <p:spPr>
          <a:xfrm>
            <a:off x="5852159" y="1097280"/>
            <a:ext cx="5212080" cy="46634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Text Placeholder 3"/>
          <p:cNvSpPr>
            <a:spLocks noGrp="1"/>
          </p:cNvSpPr>
          <p:nvPr>
            <p:ph type="body" sz="half" idx="2"/>
          </p:nvPr>
        </p:nvSpPr>
        <p:spPr>
          <a:xfrm>
            <a:off x="1143000" y="2834640"/>
            <a:ext cx="3931920" cy="301752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noProof="0"/>
              <a:t>Click to edit Master text styles</a:t>
            </a:r>
          </a:p>
        </p:txBody>
      </p:sp>
      <p:sp>
        <p:nvSpPr>
          <p:cNvPr id="5" name="Date Placeholder 4"/>
          <p:cNvSpPr>
            <a:spLocks noGrp="1"/>
          </p:cNvSpPr>
          <p:nvPr>
            <p:ph type="dt" sz="half" idx="10"/>
          </p:nvPr>
        </p:nvSpPr>
        <p:spPr/>
        <p:txBody>
          <a:bodyPr/>
          <a:lstStyle/>
          <a:p>
            <a:fld id="{37D525BB-DA17-4BA0-B3C8-3AC3ABC827E6}" type="datetimeFigureOut">
              <a:rPr lang="en-US" noProof="0" smtClean="0"/>
              <a:t>11/13/22</a:t>
            </a:fld>
            <a:endParaRPr lang="en-US" noProof="0" dirty="0"/>
          </a:p>
        </p:txBody>
      </p:sp>
      <p:sp>
        <p:nvSpPr>
          <p:cNvPr id="6" name="Footer Placeholder 5"/>
          <p:cNvSpPr>
            <a:spLocks noGrp="1"/>
          </p:cNvSpPr>
          <p:nvPr>
            <p:ph type="ftr" sz="quarter" idx="11"/>
          </p:nvPr>
        </p:nvSpPr>
        <p:spPr/>
        <p:txBody>
          <a:bodyPr/>
          <a:lstStyle/>
          <a:p>
            <a:r>
              <a:rPr lang="en-US" noProof="0" dirty="0"/>
              <a:t>
              </a:t>
            </a:r>
          </a:p>
        </p:txBody>
      </p:sp>
      <p:sp>
        <p:nvSpPr>
          <p:cNvPr id="7" name="Slide Number Placeholder 6"/>
          <p:cNvSpPr>
            <a:spLocks noGrp="1"/>
          </p:cNvSpPr>
          <p:nvPr>
            <p:ph type="sldNum" sz="quarter" idx="12"/>
          </p:nvPr>
        </p:nvSpPr>
        <p:spPr/>
        <p:txBody>
          <a:bodyPr/>
          <a:lstStyle/>
          <a:p>
            <a:fld id="{6D22F896-40B5-4ADD-8801-0D06FADFA095}" type="slidenum">
              <a:rPr lang="en-US" noProof="0" smtClean="0"/>
              <a:t>‹#›</a:t>
            </a:fld>
            <a:endParaRPr lang="en-US" noProof="0" dirty="0"/>
          </a:p>
        </p:txBody>
      </p:sp>
    </p:spTree>
    <p:extLst>
      <p:ext uri="{BB962C8B-B14F-4D97-AF65-F5344CB8AC3E}">
        <p14:creationId xmlns:p14="http://schemas.microsoft.com/office/powerpoint/2010/main" val="21583836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noProof="0"/>
              <a:t>Click to edit Master title style</a:t>
            </a:r>
          </a:p>
        </p:txBody>
      </p:sp>
      <p:sp>
        <p:nvSpPr>
          <p:cNvPr id="3" name="Picture Placeholder 2"/>
          <p:cNvSpPr>
            <a:spLocks noGrp="1" noChangeAspect="1"/>
          </p:cNvSpPr>
          <p:nvPr>
            <p:ph type="pic" idx="1"/>
          </p:nvPr>
        </p:nvSpPr>
        <p:spPr>
          <a:xfrm>
            <a:off x="5413248" y="1069847"/>
            <a:ext cx="6099048" cy="4800600"/>
          </a:xfrm>
        </p:spPr>
        <p:txBody>
          <a:bodyPr lIns="274320" tIns="182880"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
        <p:nvSpPr>
          <p:cNvPr id="4" name="Text Placeholder 3"/>
          <p:cNvSpPr>
            <a:spLocks noGrp="1"/>
          </p:cNvSpPr>
          <p:nvPr>
            <p:ph type="body" sz="half" idx="2"/>
          </p:nvPr>
        </p:nvSpPr>
        <p:spPr>
          <a:xfrm>
            <a:off x="1143000" y="2834640"/>
            <a:ext cx="3931920" cy="288036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noProof="0"/>
              <a:t>Click to edit Master text styles</a:t>
            </a:r>
          </a:p>
        </p:txBody>
      </p:sp>
      <p:sp>
        <p:nvSpPr>
          <p:cNvPr id="5" name="Date Placeholder 4"/>
          <p:cNvSpPr>
            <a:spLocks noGrp="1"/>
          </p:cNvSpPr>
          <p:nvPr>
            <p:ph type="dt" sz="half" idx="10"/>
          </p:nvPr>
        </p:nvSpPr>
        <p:spPr/>
        <p:txBody>
          <a:bodyPr/>
          <a:lstStyle/>
          <a:p>
            <a:fld id="{B16C4C9A-3960-41CF-A4E9-2A8FB932454B}" type="datetimeFigureOut">
              <a:rPr lang="en-US" noProof="0" smtClean="0"/>
              <a:t>11/13/22</a:t>
            </a:fld>
            <a:endParaRPr lang="en-US" noProof="0" dirty="0"/>
          </a:p>
        </p:txBody>
      </p:sp>
      <p:sp>
        <p:nvSpPr>
          <p:cNvPr id="6" name="Footer Placeholder 5"/>
          <p:cNvSpPr>
            <a:spLocks noGrp="1"/>
          </p:cNvSpPr>
          <p:nvPr>
            <p:ph type="ftr" sz="quarter" idx="11"/>
          </p:nvPr>
        </p:nvSpPr>
        <p:spPr/>
        <p:txBody>
          <a:bodyPr/>
          <a:lstStyle/>
          <a:p>
            <a:r>
              <a:rPr lang="en-US" noProof="0" dirty="0"/>
              <a:t>
              </a:t>
            </a:r>
          </a:p>
        </p:txBody>
      </p:sp>
      <p:sp>
        <p:nvSpPr>
          <p:cNvPr id="7" name="Slide Number Placeholder 6"/>
          <p:cNvSpPr>
            <a:spLocks noGrp="1"/>
          </p:cNvSpPr>
          <p:nvPr>
            <p:ph type="sldNum" sz="quarter" idx="12"/>
          </p:nvPr>
        </p:nvSpPr>
        <p:spPr/>
        <p:txBody>
          <a:bodyPr/>
          <a:lstStyle/>
          <a:p>
            <a:fld id="{6D22F896-40B5-4ADD-8801-0D06FADFA095}" type="slidenum">
              <a:rPr lang="en-US" noProof="0" smtClean="0"/>
              <a:t>‹#›</a:t>
            </a:fld>
            <a:endParaRPr lang="en-US" noProof="0" dirty="0"/>
          </a:p>
        </p:txBody>
      </p:sp>
    </p:spTree>
    <p:extLst>
      <p:ext uri="{BB962C8B-B14F-4D97-AF65-F5344CB8AC3E}">
        <p14:creationId xmlns:p14="http://schemas.microsoft.com/office/powerpoint/2010/main" val="740848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noProof="0"/>
              <a:t>Click to edit Master title style</a:t>
            </a:r>
          </a:p>
        </p:txBody>
      </p:sp>
      <p:sp>
        <p:nvSpPr>
          <p:cNvPr id="3" name="Vertical Text Placeholder 2"/>
          <p:cNvSpPr>
            <a:spLocks noGrp="1"/>
          </p:cNvSpPr>
          <p:nvPr>
            <p:ph type="body" orient="vert" idx="1"/>
          </p:nvPr>
        </p:nvSpPr>
        <p:spPr/>
        <p:txBody>
          <a:bodyPr vert="eaVert"/>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Date Placeholder 3"/>
          <p:cNvSpPr>
            <a:spLocks noGrp="1"/>
          </p:cNvSpPr>
          <p:nvPr>
            <p:ph type="dt" sz="half" idx="10"/>
          </p:nvPr>
        </p:nvSpPr>
        <p:spPr/>
        <p:txBody>
          <a:bodyPr/>
          <a:lstStyle/>
          <a:p>
            <a:fld id="{D857E33E-8B18-4087-B112-809917729534}" type="datetimeFigureOut">
              <a:rPr lang="en-US" noProof="0" smtClean="0"/>
              <a:t>11/13/22</a:t>
            </a:fld>
            <a:endParaRPr lang="en-US" noProof="0" dirty="0"/>
          </a:p>
        </p:txBody>
      </p:sp>
      <p:sp>
        <p:nvSpPr>
          <p:cNvPr id="5" name="Footer Placeholder 4"/>
          <p:cNvSpPr>
            <a:spLocks noGrp="1"/>
          </p:cNvSpPr>
          <p:nvPr>
            <p:ph type="ftr" sz="quarter" idx="11"/>
          </p:nvPr>
        </p:nvSpPr>
        <p:spPr/>
        <p:txBody>
          <a:bodyPr/>
          <a:lstStyle/>
          <a:p>
            <a:r>
              <a:rPr lang="en-US" noProof="0" dirty="0"/>
              <a:t>
              </a:t>
            </a:r>
          </a:p>
        </p:txBody>
      </p:sp>
      <p:sp>
        <p:nvSpPr>
          <p:cNvPr id="6" name="Slide Number Placeholder 5"/>
          <p:cNvSpPr>
            <a:spLocks noGrp="1"/>
          </p:cNvSpPr>
          <p:nvPr>
            <p:ph type="sldNum" sz="quarter" idx="12"/>
          </p:nvPr>
        </p:nvSpPr>
        <p:spPr/>
        <p:txBody>
          <a:bodyPr/>
          <a:lstStyle/>
          <a:p>
            <a:fld id="{6D22F896-40B5-4ADD-8801-0D06FADFA095}" type="slidenum">
              <a:rPr lang="en-US" noProof="0" smtClean="0"/>
              <a:t>‹#›</a:t>
            </a:fld>
            <a:endParaRPr lang="en-US" noProof="0" dirty="0"/>
          </a:p>
        </p:txBody>
      </p:sp>
    </p:spTree>
    <p:extLst>
      <p:ext uri="{BB962C8B-B14F-4D97-AF65-F5344CB8AC3E}">
        <p14:creationId xmlns:p14="http://schemas.microsoft.com/office/powerpoint/2010/main" val="435526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324100" cy="5410200"/>
          </a:xfrm>
        </p:spPr>
        <p:txBody>
          <a:bodyPr vert="eaVert"/>
          <a:lstStyle/>
          <a:p>
            <a:r>
              <a:rPr lang="en-US" noProof="0"/>
              <a:t>Click to edit Master title style</a:t>
            </a:r>
          </a:p>
        </p:txBody>
      </p:sp>
      <p:sp>
        <p:nvSpPr>
          <p:cNvPr id="3" name="Vertical Text Placeholder 2"/>
          <p:cNvSpPr>
            <a:spLocks noGrp="1"/>
          </p:cNvSpPr>
          <p:nvPr>
            <p:ph type="body" orient="vert" idx="1"/>
          </p:nvPr>
        </p:nvSpPr>
        <p:spPr>
          <a:xfrm>
            <a:off x="1143000" y="762000"/>
            <a:ext cx="7429500" cy="5410200"/>
          </a:xfrm>
        </p:spPr>
        <p:txBody>
          <a:bodyPr vert="eaVert"/>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Date Placeholder 3"/>
          <p:cNvSpPr>
            <a:spLocks noGrp="1"/>
          </p:cNvSpPr>
          <p:nvPr>
            <p:ph type="dt" sz="half" idx="10"/>
          </p:nvPr>
        </p:nvSpPr>
        <p:spPr/>
        <p:txBody>
          <a:bodyPr/>
          <a:lstStyle/>
          <a:p>
            <a:fld id="{D3FFE419-2371-464F-8239-3959401C3561}" type="datetimeFigureOut">
              <a:rPr lang="en-US" noProof="0" smtClean="0"/>
              <a:t>11/13/22</a:t>
            </a:fld>
            <a:endParaRPr lang="en-US" noProof="0" dirty="0"/>
          </a:p>
        </p:txBody>
      </p:sp>
      <p:sp>
        <p:nvSpPr>
          <p:cNvPr id="5" name="Footer Placeholder 4"/>
          <p:cNvSpPr>
            <a:spLocks noGrp="1"/>
          </p:cNvSpPr>
          <p:nvPr>
            <p:ph type="ftr" sz="quarter" idx="11"/>
          </p:nvPr>
        </p:nvSpPr>
        <p:spPr/>
        <p:txBody>
          <a:bodyPr/>
          <a:lstStyle/>
          <a:p>
            <a:r>
              <a:rPr lang="en-US" noProof="0" dirty="0"/>
              <a:t>
              </a:t>
            </a:r>
          </a:p>
        </p:txBody>
      </p:sp>
      <p:sp>
        <p:nvSpPr>
          <p:cNvPr id="6" name="Slide Number Placeholder 5"/>
          <p:cNvSpPr>
            <a:spLocks noGrp="1"/>
          </p:cNvSpPr>
          <p:nvPr>
            <p:ph type="sldNum" sz="quarter" idx="12"/>
          </p:nvPr>
        </p:nvSpPr>
        <p:spPr/>
        <p:txBody>
          <a:bodyPr/>
          <a:lstStyle/>
          <a:p>
            <a:fld id="{6D22F896-40B5-4ADD-8801-0D06FADFA095}" type="slidenum">
              <a:rPr lang="en-US" noProof="0" smtClean="0"/>
              <a:t>‹#›</a:t>
            </a:fld>
            <a:endParaRPr lang="en-US" noProof="0" dirty="0"/>
          </a:p>
        </p:txBody>
      </p:sp>
    </p:spTree>
    <p:extLst>
      <p:ext uri="{BB962C8B-B14F-4D97-AF65-F5344CB8AC3E}">
        <p14:creationId xmlns:p14="http://schemas.microsoft.com/office/powerpoint/2010/main" val="19947638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143000" y="609600"/>
            <a:ext cx="9875520" cy="1356360"/>
          </a:xfrm>
          <a:prstGeom prst="rect">
            <a:avLst/>
          </a:prstGeom>
        </p:spPr>
        <p:txBody>
          <a:bodyPr vert="horz" lIns="91440" tIns="45720" rIns="91440" bIns="45720" rtlCol="0" anchor="ctr">
            <a:normAutofit/>
          </a:bodyPr>
          <a:lstStyle/>
          <a:p>
            <a:r>
              <a:rPr lang="en-US" noProof="0"/>
              <a:t>Click to edit Master title style</a:t>
            </a:r>
          </a:p>
        </p:txBody>
      </p:sp>
      <p:sp>
        <p:nvSpPr>
          <p:cNvPr id="3" name="Text Placeholder 2"/>
          <p:cNvSpPr>
            <a:spLocks noGrp="1"/>
          </p:cNvSpPr>
          <p:nvPr>
            <p:ph type="body" idx="1"/>
          </p:nvPr>
        </p:nvSpPr>
        <p:spPr>
          <a:xfrm>
            <a:off x="1143000" y="2057400"/>
            <a:ext cx="9872871" cy="40386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Date Placeholder 3"/>
          <p:cNvSpPr>
            <a:spLocks noGrp="1"/>
          </p:cNvSpPr>
          <p:nvPr>
            <p:ph type="dt" sz="half" idx="2"/>
          </p:nvPr>
        </p:nvSpPr>
        <p:spPr>
          <a:xfrm>
            <a:off x="1142996" y="6223828"/>
            <a:ext cx="2329074" cy="365125"/>
          </a:xfrm>
          <a:prstGeom prst="rect">
            <a:avLst/>
          </a:prstGeom>
        </p:spPr>
        <p:txBody>
          <a:bodyPr vert="horz" lIns="91440" tIns="45720" rIns="91440" bIns="45720" rtlCol="0" anchor="ctr"/>
          <a:lstStyle>
            <a:lvl1pPr algn="l">
              <a:defRPr sz="1200">
                <a:solidFill>
                  <a:schemeClr val="accent1"/>
                </a:solidFill>
              </a:defRPr>
            </a:lvl1pPr>
          </a:lstStyle>
          <a:p>
            <a:fld id="{3CBC1C18-307B-4F68-A007-B5B542270E8D}" type="datetimeFigureOut">
              <a:rPr lang="en-US" noProof="0" smtClean="0"/>
              <a:t>11/13/22</a:t>
            </a:fld>
            <a:endParaRPr lang="en-US" noProof="0" dirty="0"/>
          </a:p>
        </p:txBody>
      </p:sp>
      <p:sp>
        <p:nvSpPr>
          <p:cNvPr id="5" name="Footer Placeholder 4"/>
          <p:cNvSpPr>
            <a:spLocks noGrp="1"/>
          </p:cNvSpPr>
          <p:nvPr>
            <p:ph type="ftr" sz="quarter" idx="3"/>
          </p:nvPr>
        </p:nvSpPr>
        <p:spPr>
          <a:xfrm>
            <a:off x="3949148" y="6223828"/>
            <a:ext cx="4717774" cy="365125"/>
          </a:xfrm>
          <a:prstGeom prst="rect">
            <a:avLst/>
          </a:prstGeom>
        </p:spPr>
        <p:txBody>
          <a:bodyPr vert="horz" lIns="91440" tIns="45720" rIns="91440" bIns="45720" rtlCol="0" anchor="ctr"/>
          <a:lstStyle>
            <a:lvl1pPr algn="ctr">
              <a:defRPr sz="1200">
                <a:solidFill>
                  <a:schemeClr val="accent1"/>
                </a:solidFill>
              </a:defRPr>
            </a:lvl1pPr>
          </a:lstStyle>
          <a:p>
            <a:r>
              <a:rPr lang="en-US" noProof="0" dirty="0"/>
              <a:t>
              </a:t>
            </a:r>
          </a:p>
        </p:txBody>
      </p:sp>
      <p:sp>
        <p:nvSpPr>
          <p:cNvPr id="6" name="Slide Number Placeholder 5"/>
          <p:cNvSpPr>
            <a:spLocks noGrp="1"/>
          </p:cNvSpPr>
          <p:nvPr>
            <p:ph type="sldNum" sz="quarter" idx="4"/>
          </p:nvPr>
        </p:nvSpPr>
        <p:spPr>
          <a:xfrm>
            <a:off x="9329530" y="6223828"/>
            <a:ext cx="1706217" cy="365125"/>
          </a:xfrm>
          <a:prstGeom prst="rect">
            <a:avLst/>
          </a:prstGeom>
        </p:spPr>
        <p:txBody>
          <a:bodyPr vert="horz" lIns="91440" tIns="45720" rIns="91440" bIns="45720" rtlCol="0" anchor="ctr"/>
          <a:lstStyle>
            <a:lvl1pPr algn="r">
              <a:defRPr sz="1200">
                <a:solidFill>
                  <a:schemeClr val="accent1"/>
                </a:solidFill>
              </a:defRPr>
            </a:lvl1pPr>
          </a:lstStyle>
          <a:p>
            <a:fld id="{6D22F896-40B5-4ADD-8801-0D06FADFA095}" type="slidenum">
              <a:rPr lang="en-US" noProof="0" smtClean="0"/>
              <a:pPr/>
              <a:t>‹#›</a:t>
            </a:fld>
            <a:endParaRPr lang="en-US" noProof="0" dirty="0"/>
          </a:p>
        </p:txBody>
      </p:sp>
    </p:spTree>
    <p:extLst>
      <p:ext uri="{BB962C8B-B14F-4D97-AF65-F5344CB8AC3E}">
        <p14:creationId xmlns:p14="http://schemas.microsoft.com/office/powerpoint/2010/main" val="1702258854"/>
      </p:ext>
    </p:extLst>
  </p:cSld>
  <p:clrMap bg1="lt1" tx1="dk1" bg2="lt2" tx2="dk2" accent1="accent1" accent2="accent2" accent3="accent3" accent4="accent4" accent5="accent5" accent6="accent6" hlink="hlink" folHlink="folHlink"/>
  <p:sldLayoutIdLst>
    <p:sldLayoutId id="2147483877" r:id="rId1"/>
    <p:sldLayoutId id="2147483878" r:id="rId2"/>
    <p:sldLayoutId id="2147483879" r:id="rId3"/>
    <p:sldLayoutId id="2147483880" r:id="rId4"/>
    <p:sldLayoutId id="2147483881" r:id="rId5"/>
    <p:sldLayoutId id="2147483882" r:id="rId6"/>
    <p:sldLayoutId id="2147483883" r:id="rId7"/>
    <p:sldLayoutId id="2147483884" r:id="rId8"/>
    <p:sldLayoutId id="2147483885" r:id="rId9"/>
    <p:sldLayoutId id="2147483886" r:id="rId10"/>
    <p:sldLayoutId id="2147483887" r:id="rId11"/>
  </p:sldLayoutIdLst>
  <p:hf sldNum="0" hdr="0" ftr="0" dt="0"/>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182880" algn="l" defTabSz="914400" rtl="0" eaLnBrk="1" latinLnBrk="0" hangingPunct="1">
        <a:lnSpc>
          <a:spcPct val="90000"/>
        </a:lnSpc>
        <a:spcBef>
          <a:spcPts val="1400"/>
        </a:spcBef>
        <a:buClr>
          <a:schemeClr val="accent1"/>
        </a:buClr>
        <a:buSzPct val="80000"/>
        <a:buFont typeface="Corbel" pitchFamily="34" charset="0"/>
        <a:buChar char="•"/>
        <a:defRPr sz="2200" kern="1200">
          <a:solidFill>
            <a:schemeClr val="accent1"/>
          </a:solidFill>
          <a:latin typeface="+mn-lt"/>
          <a:ea typeface="+mn-ea"/>
          <a:cs typeface="+mn-cs"/>
        </a:defRPr>
      </a:lvl1pPr>
      <a:lvl2pPr marL="45720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2000" kern="1200">
          <a:solidFill>
            <a:schemeClr val="accent1"/>
          </a:solidFill>
          <a:latin typeface="+mn-lt"/>
          <a:ea typeface="+mn-ea"/>
          <a:cs typeface="+mn-cs"/>
        </a:defRPr>
      </a:lvl2pPr>
      <a:lvl3pPr marL="73152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800" kern="1200">
          <a:solidFill>
            <a:schemeClr val="accent1"/>
          </a:solidFill>
          <a:latin typeface="+mn-lt"/>
          <a:ea typeface="+mn-ea"/>
          <a:cs typeface="+mn-cs"/>
        </a:defRPr>
      </a:lvl3pPr>
      <a:lvl4pPr marL="100584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4pPr>
      <a:lvl5pPr marL="128016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5pPr>
      <a:lvl6pPr marL="16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6pPr>
      <a:lvl7pPr marL="19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7pPr>
      <a:lvl8pPr marL="22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8pPr>
      <a:lvl9pPr marL="25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9.xml"/><Relationship Id="rId5" Type="http://schemas.openxmlformats.org/officeDocument/2006/relationships/hyperlink" Target="https://creativecommons.org/licenses/by-nc/3.0/" TargetMode="External"/><Relationship Id="rId4" Type="http://schemas.openxmlformats.org/officeDocument/2006/relationships/hyperlink" Target="https://www.pngall.com/hospitality-png/download/69862"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9.xml"/><Relationship Id="rId5" Type="http://schemas.openxmlformats.org/officeDocument/2006/relationships/hyperlink" Target="https://creativecommons.org/licenses/by/3.0/" TargetMode="External"/><Relationship Id="rId4" Type="http://schemas.openxmlformats.org/officeDocument/2006/relationships/hyperlink" Target="https://www.australiansolarquotes.com.au/2014/12/11/companies-employee-solar-benefits/"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4.xml"/><Relationship Id="rId1" Type="http://schemas.openxmlformats.org/officeDocument/2006/relationships/slideLayout" Target="../slideLayouts/slideLayout9.xml"/><Relationship Id="rId5" Type="http://schemas.openxmlformats.org/officeDocument/2006/relationships/hyperlink" Target="https://creativecommons.org/licenses/by-nc/3.0/" TargetMode="External"/><Relationship Id="rId4" Type="http://schemas.openxmlformats.org/officeDocument/2006/relationships/hyperlink" Target="https://www.flickr.com/photos/36972190@N06/28342415947"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5.xml"/><Relationship Id="rId1" Type="http://schemas.openxmlformats.org/officeDocument/2006/relationships/slideLayout" Target="../slideLayouts/slideLayout9.xml"/><Relationship Id="rId5" Type="http://schemas.openxmlformats.org/officeDocument/2006/relationships/hyperlink" Target="https://creativecommons.org/licenses/by-nc/3.0/" TargetMode="External"/><Relationship Id="rId4" Type="http://schemas.openxmlformats.org/officeDocument/2006/relationships/hyperlink" Target="https://www.flickr.com/photos/36972190@N06/28342415947"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6.xml"/><Relationship Id="rId1" Type="http://schemas.openxmlformats.org/officeDocument/2006/relationships/slideLayout" Target="../slideLayouts/slideLayout9.xml"/><Relationship Id="rId5" Type="http://schemas.openxmlformats.org/officeDocument/2006/relationships/hyperlink" Target="https://creativecommons.org/licenses/by-nc-sa/3.0/" TargetMode="External"/><Relationship Id="rId4" Type="http://schemas.openxmlformats.org/officeDocument/2006/relationships/hyperlink" Target="http://www.tanveernaseer.com/what-fortune-500-leaders-are-doing-to-create-employee-engagement/"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7.xml"/><Relationship Id="rId1" Type="http://schemas.openxmlformats.org/officeDocument/2006/relationships/slideLayout" Target="../slideLayouts/slideLayout9.xml"/><Relationship Id="rId5" Type="http://schemas.openxmlformats.org/officeDocument/2006/relationships/hyperlink" Target="https://creativecommons.org/licenses/by-nc-sa/3.0/" TargetMode="External"/><Relationship Id="rId4" Type="http://schemas.openxmlformats.org/officeDocument/2006/relationships/hyperlink" Target="http://www.tanveernaseer.com/what-fortune-500-leaders-are-doing-to-create-employee-engagemen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cxnSp>
        <p:nvCxnSpPr>
          <p:cNvPr id="50" name="Straight Connector 41">
            <a:extLst>
              <a:ext uri="{FF2B5EF4-FFF2-40B4-BE49-F238E27FC236}">
                <a16:creationId xmlns:a16="http://schemas.microsoft.com/office/drawing/2014/main" id="{63FED537-3AF1-4C36-9904-77B6A54D27B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78660" y="5462458"/>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050E78D6-F072-48E7-8270-20EFBDD26F36}"/>
              </a:ext>
            </a:extLst>
          </p:cNvPr>
          <p:cNvSpPr>
            <a:spLocks noGrp="1"/>
          </p:cNvSpPr>
          <p:nvPr>
            <p:ph type="ctrTitle"/>
          </p:nvPr>
        </p:nvSpPr>
        <p:spPr>
          <a:xfrm>
            <a:off x="1109980" y="4206240"/>
            <a:ext cx="9966960" cy="1325880"/>
          </a:xfrm>
        </p:spPr>
        <p:txBody>
          <a:bodyPr>
            <a:normAutofit fontScale="90000"/>
          </a:bodyPr>
          <a:lstStyle/>
          <a:p>
            <a:r>
              <a:rPr lang="en-IN" sz="1800" b="1" kern="0" dirty="0">
                <a:effectLst/>
                <a:latin typeface="Arial" panose="020B0604020202020204" pitchFamily="34" charset="0"/>
                <a:ea typeface="Times New Roman" panose="02020603050405020304" pitchFamily="18" charset="0"/>
                <a:cs typeface="Times New Roman" panose="02020603050405020304" pitchFamily="18" charset="0"/>
              </a:rPr>
              <a:t> </a:t>
            </a:r>
            <a:r>
              <a:rPr lang="en-IN" sz="3200" b="1" kern="0" dirty="0">
                <a:effectLst/>
                <a:latin typeface="Arial" panose="020B0604020202020204" pitchFamily="34" charset="0"/>
                <a:ea typeface="Times New Roman" panose="02020603050405020304" pitchFamily="18" charset="0"/>
                <a:cs typeface="Times New Roman" panose="02020603050405020304" pitchFamily="18" charset="0"/>
              </a:rPr>
              <a:t>Employee Engagement Presentation</a:t>
            </a:r>
            <a:br>
              <a:rPr lang="en-IN" sz="1800" b="1" kern="0" dirty="0">
                <a:effectLst/>
                <a:latin typeface="Arial" panose="020B0604020202020204" pitchFamily="34" charset="0"/>
                <a:ea typeface="Times New Roman" panose="02020603050405020304" pitchFamily="18" charset="0"/>
                <a:cs typeface="Times New Roman" panose="02020603050405020304" pitchFamily="18" charset="0"/>
              </a:rPr>
            </a:br>
            <a:endParaRPr lang="en-US" sz="6600" cap="none" dirty="0"/>
          </a:p>
        </p:txBody>
      </p:sp>
      <p:sp>
        <p:nvSpPr>
          <p:cNvPr id="3" name="Subtitle 2">
            <a:extLst>
              <a:ext uri="{FF2B5EF4-FFF2-40B4-BE49-F238E27FC236}">
                <a16:creationId xmlns:a16="http://schemas.microsoft.com/office/drawing/2014/main" id="{3FC7BD98-5486-489C-BAA0-A69CEFF691B3}"/>
              </a:ext>
            </a:extLst>
          </p:cNvPr>
          <p:cNvSpPr>
            <a:spLocks noGrp="1"/>
          </p:cNvSpPr>
          <p:nvPr>
            <p:ph type="subTitle" idx="1"/>
          </p:nvPr>
        </p:nvSpPr>
        <p:spPr>
          <a:xfrm>
            <a:off x="1709530" y="5598293"/>
            <a:ext cx="8767860" cy="553690"/>
          </a:xfrm>
        </p:spPr>
        <p:txBody>
          <a:bodyPr>
            <a:normAutofit/>
          </a:bodyPr>
          <a:lstStyle/>
          <a:p>
            <a:endParaRPr lang="en-US" sz="2000" dirty="0"/>
          </a:p>
        </p:txBody>
      </p:sp>
      <p:pic>
        <p:nvPicPr>
          <p:cNvPr id="7" name="Picture 6" descr="Man looking at landscape">
            <a:extLst>
              <a:ext uri="{FF2B5EF4-FFF2-40B4-BE49-F238E27FC236}">
                <a16:creationId xmlns:a16="http://schemas.microsoft.com/office/drawing/2014/main" id="{CD9EF39B-AB41-49AB-8163-8B5FD7D28329}"/>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243840" y="256540"/>
            <a:ext cx="11704320" cy="3764276"/>
          </a:xfrm>
          <a:prstGeom prst="rect">
            <a:avLst/>
          </a:prstGeom>
        </p:spPr>
      </p:pic>
    </p:spTree>
    <p:extLst>
      <p:ext uri="{BB962C8B-B14F-4D97-AF65-F5344CB8AC3E}">
        <p14:creationId xmlns:p14="http://schemas.microsoft.com/office/powerpoint/2010/main" val="8340504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B7E52A-F9A7-32DF-732B-704C33BE373A}"/>
              </a:ext>
            </a:extLst>
          </p:cNvPr>
          <p:cNvSpPr>
            <a:spLocks noGrp="1"/>
          </p:cNvSpPr>
          <p:nvPr>
            <p:ph type="title"/>
          </p:nvPr>
        </p:nvSpPr>
        <p:spPr/>
        <p:txBody>
          <a:bodyPr/>
          <a:lstStyle/>
          <a:p>
            <a:r>
              <a:rPr lang="en-IN" b="1" dirty="0">
                <a:latin typeface="Arial" panose="020B0604020202020204" pitchFamily="34" charset="0"/>
                <a:cs typeface="Arial" panose="020B0604020202020204" pitchFamily="34" charset="0"/>
              </a:rPr>
              <a:t>Introduction </a:t>
            </a:r>
          </a:p>
        </p:txBody>
      </p:sp>
      <p:pic>
        <p:nvPicPr>
          <p:cNvPr id="11" name="Picture Placeholder 10">
            <a:extLst>
              <a:ext uri="{FF2B5EF4-FFF2-40B4-BE49-F238E27FC236}">
                <a16:creationId xmlns:a16="http://schemas.microsoft.com/office/drawing/2014/main" id="{09E08460-0206-EFA3-D5B4-DEFC888FB615}"/>
              </a:ext>
            </a:extLst>
          </p:cNvPr>
          <p:cNvPicPr>
            <a:picLocks noGrp="1" noChangeAspect="1"/>
          </p:cNvPicPr>
          <p:nvPr>
            <p:ph type="pic" idx="1"/>
          </p:nvPr>
        </p:nvPicPr>
        <p:blipFill>
          <a:blip r:embed="rId3">
            <a:extLst>
              <a:ext uri="{837473B0-CC2E-450A-ABE3-18F120FF3D39}">
                <a1611:picAttrSrcUrl xmlns:a1611="http://schemas.microsoft.com/office/drawing/2016/11/main" r:id="rId4"/>
              </a:ext>
            </a:extLst>
          </a:blip>
          <a:srcRect t="10635" b="10635"/>
          <a:stretch>
            <a:fillRect/>
          </a:stretch>
        </p:blipFill>
        <p:spPr>
          <a:xfrm>
            <a:off x="5454650" y="1028700"/>
            <a:ext cx="6097588" cy="4800600"/>
          </a:xfrm>
        </p:spPr>
      </p:pic>
      <p:sp>
        <p:nvSpPr>
          <p:cNvPr id="4" name="Text Placeholder 3">
            <a:extLst>
              <a:ext uri="{FF2B5EF4-FFF2-40B4-BE49-F238E27FC236}">
                <a16:creationId xmlns:a16="http://schemas.microsoft.com/office/drawing/2014/main" id="{C6BBAA07-9C1F-3144-6183-817ED056EC60}"/>
              </a:ext>
            </a:extLst>
          </p:cNvPr>
          <p:cNvSpPr>
            <a:spLocks noGrp="1"/>
          </p:cNvSpPr>
          <p:nvPr>
            <p:ph type="body" sz="half" idx="2"/>
          </p:nvPr>
        </p:nvSpPr>
        <p:spPr/>
        <p:txBody>
          <a:bodyPr>
            <a:normAutofit fontScale="70000" lnSpcReduction="20000"/>
          </a:bodyPr>
          <a:lstStyle/>
          <a:p>
            <a:pPr marL="285750" indent="-285750">
              <a:buFont typeface="Arial" panose="020B0604020202020204" pitchFamily="34" charset="0"/>
              <a:buChar char="•"/>
            </a:pPr>
            <a:r>
              <a:rPr lang="en-IN" sz="1800" dirty="0">
                <a:effectLst/>
                <a:latin typeface="Arial" panose="020B0604020202020204" pitchFamily="34" charset="0"/>
                <a:ea typeface="Calibri" panose="020F0502020204030204" pitchFamily="34" charset="0"/>
                <a:cs typeface="Times New Roman" panose="02020603050405020304" pitchFamily="18" charset="0"/>
              </a:rPr>
              <a:t>Employee engagement is a significant concept that helps in understanding the relationship between orgnisation and employees (Awan et al., 2021). Employee engagement is referred to as the employee that absorbs enthusiasm and positive actions in terms of the job tasks in the interests of the company’s reputational interests. </a:t>
            </a:r>
          </a:p>
          <a:p>
            <a:pPr marL="285750" indent="-285750">
              <a:buFont typeface="Arial" panose="020B0604020202020204" pitchFamily="34" charset="0"/>
              <a:buChar char="•"/>
            </a:pPr>
            <a:r>
              <a:rPr lang="en-IN" sz="1800" dirty="0">
                <a:effectLst/>
                <a:latin typeface="Arial" panose="020B0604020202020204" pitchFamily="34" charset="0"/>
                <a:ea typeface="Calibri" panose="020F0502020204030204" pitchFamily="34" charset="0"/>
                <a:cs typeface="Times New Roman" panose="02020603050405020304" pitchFamily="18" charset="0"/>
              </a:rPr>
              <a:t>Thus, to understand the importance of employee engagement the following discussion states the importance of employee engagement along with a model of employee engagement in the hospitality industry. The discussion also carries out the definition of employee engagement and steps to be followed to engage employees effectively. </a:t>
            </a:r>
            <a:endParaRPr lang="en-IN" dirty="0"/>
          </a:p>
        </p:txBody>
      </p:sp>
      <p:sp>
        <p:nvSpPr>
          <p:cNvPr id="12" name="TextBox 11" hidden="1">
            <a:extLst>
              <a:ext uri="{FF2B5EF4-FFF2-40B4-BE49-F238E27FC236}">
                <a16:creationId xmlns:a16="http://schemas.microsoft.com/office/drawing/2014/main" id="{E87540E6-0991-4CD1-02C7-E119D1FB1E6A}"/>
              </a:ext>
            </a:extLst>
          </p:cNvPr>
          <p:cNvSpPr txBox="1"/>
          <p:nvPr/>
        </p:nvSpPr>
        <p:spPr>
          <a:xfrm>
            <a:off x="5454650" y="5829300"/>
            <a:ext cx="6097588" cy="230832"/>
          </a:xfrm>
          <a:prstGeom prst="rect">
            <a:avLst/>
          </a:prstGeom>
          <a:noFill/>
        </p:spPr>
        <p:txBody>
          <a:bodyPr wrap="square" rtlCol="0">
            <a:spAutoFit/>
          </a:bodyPr>
          <a:lstStyle/>
          <a:p>
            <a:r>
              <a:rPr lang="en-IN" sz="900" dirty="0">
                <a:hlinkClick r:id="rId4" tooltip="https://www.pngall.com/hospitality-png/download/69862"/>
              </a:rPr>
              <a:t>This Photo</a:t>
            </a:r>
            <a:r>
              <a:rPr lang="en-IN" sz="900" dirty="0"/>
              <a:t> by Unknown Author is licensed under </a:t>
            </a:r>
            <a:r>
              <a:rPr lang="en-IN" sz="900" dirty="0">
                <a:hlinkClick r:id="rId5" tooltip="https://creativecommons.org/licenses/by-nc/3.0/"/>
              </a:rPr>
              <a:t>CC BY-NC</a:t>
            </a:r>
            <a:endParaRPr lang="en-IN" sz="900" dirty="0"/>
          </a:p>
        </p:txBody>
      </p:sp>
    </p:spTree>
    <p:extLst>
      <p:ext uri="{BB962C8B-B14F-4D97-AF65-F5344CB8AC3E}">
        <p14:creationId xmlns:p14="http://schemas.microsoft.com/office/powerpoint/2010/main" val="12030053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B7E52A-F9A7-32DF-732B-704C33BE373A}"/>
              </a:ext>
            </a:extLst>
          </p:cNvPr>
          <p:cNvSpPr>
            <a:spLocks noGrp="1"/>
          </p:cNvSpPr>
          <p:nvPr>
            <p:ph type="title"/>
          </p:nvPr>
        </p:nvSpPr>
        <p:spPr/>
        <p:txBody>
          <a:bodyPr/>
          <a:lstStyle/>
          <a:p>
            <a:r>
              <a:rPr lang="en-IN" b="1" dirty="0">
                <a:latin typeface="Arial" panose="020B0604020202020204" pitchFamily="34" charset="0"/>
                <a:cs typeface="Arial" panose="020B0604020202020204" pitchFamily="34" charset="0"/>
              </a:rPr>
              <a:t>Employee Engagement </a:t>
            </a:r>
          </a:p>
        </p:txBody>
      </p:sp>
      <p:pic>
        <p:nvPicPr>
          <p:cNvPr id="11" name="Picture Placeholder 10">
            <a:extLst>
              <a:ext uri="{FF2B5EF4-FFF2-40B4-BE49-F238E27FC236}">
                <a16:creationId xmlns:a16="http://schemas.microsoft.com/office/drawing/2014/main" id="{09E08460-0206-EFA3-D5B4-DEFC888FB615}"/>
              </a:ext>
            </a:extLst>
          </p:cNvPr>
          <p:cNvPicPr>
            <a:picLocks noGrp="1" noChangeAspect="1"/>
          </p:cNvPicPr>
          <p:nvPr>
            <p:ph type="pic" idx="1"/>
          </p:nvPr>
        </p:nvPicPr>
        <p:blipFill>
          <a:blip r:embed="rId3">
            <a:extLst>
              <a:ext uri="{837473B0-CC2E-450A-ABE3-18F120FF3D39}">
                <a1611:picAttrSrcUrl xmlns:a1611="http://schemas.microsoft.com/office/drawing/2016/11/main" r:id="rId4"/>
              </a:ext>
            </a:extLst>
          </a:blip>
          <a:srcRect l="7785" r="7785"/>
          <a:stretch/>
        </p:blipFill>
        <p:spPr>
          <a:xfrm>
            <a:off x="5454650" y="1028700"/>
            <a:ext cx="6097588" cy="4800600"/>
          </a:xfrm>
        </p:spPr>
      </p:pic>
      <p:sp>
        <p:nvSpPr>
          <p:cNvPr id="4" name="Text Placeholder 3">
            <a:extLst>
              <a:ext uri="{FF2B5EF4-FFF2-40B4-BE49-F238E27FC236}">
                <a16:creationId xmlns:a16="http://schemas.microsoft.com/office/drawing/2014/main" id="{C6BBAA07-9C1F-3144-6183-817ED056EC60}"/>
              </a:ext>
            </a:extLst>
          </p:cNvPr>
          <p:cNvSpPr>
            <a:spLocks noGrp="1"/>
          </p:cNvSpPr>
          <p:nvPr>
            <p:ph type="body" sz="half" idx="2"/>
          </p:nvPr>
        </p:nvSpPr>
        <p:spPr/>
        <p:txBody>
          <a:bodyPr>
            <a:normAutofit fontScale="77500" lnSpcReduction="20000"/>
          </a:bodyPr>
          <a:lstStyle/>
          <a:p>
            <a:pPr marL="285750" indent="-285750">
              <a:buFont typeface="Arial" panose="020B0604020202020204" pitchFamily="34" charset="0"/>
              <a:buChar char="•"/>
            </a:pPr>
            <a:r>
              <a:rPr lang="en-IN" sz="1800" dirty="0">
                <a:effectLst/>
                <a:latin typeface="Arial" panose="020B0604020202020204" pitchFamily="34" charset="0"/>
                <a:ea typeface="Calibri" panose="020F0502020204030204" pitchFamily="34" charset="0"/>
                <a:cs typeface="Times New Roman" panose="02020603050405020304" pitchFamily="18" charset="0"/>
              </a:rPr>
              <a:t>Employment engagement is a term that describes the efforts, and enthusiasm level indication of the employee regarding their jobs. Engaged employees have a sense of feeling about care in terms of their work, and performance in the organisational tasks and efforts. Engaged employees focus on their performance and efforts which leads led success for the company rather than a </a:t>
            </a:r>
            <a:r>
              <a:rPr lang="en-IN" sz="1800" dirty="0" err="1">
                <a:effectLst/>
                <a:latin typeface="Arial" panose="020B0604020202020204" pitchFamily="34" charset="0"/>
                <a:ea typeface="Calibri" panose="020F0502020204030204" pitchFamily="34" charset="0"/>
                <a:cs typeface="Times New Roman" panose="02020603050405020304" pitchFamily="18" charset="0"/>
              </a:rPr>
              <a:t>paycheck</a:t>
            </a:r>
            <a:r>
              <a:rPr lang="en-IN" sz="1800" dirty="0">
                <a:effectLst/>
                <a:latin typeface="Arial" panose="020B0604020202020204" pitchFamily="34" charset="0"/>
                <a:ea typeface="Calibri" panose="020F0502020204030204" pitchFamily="34" charset="0"/>
                <a:cs typeface="Times New Roman" panose="02020603050405020304" pitchFamily="18" charset="0"/>
              </a:rPr>
              <a:t>. </a:t>
            </a:r>
          </a:p>
          <a:p>
            <a:pPr marL="285750" indent="-285750">
              <a:buFont typeface="Arial" panose="020B0604020202020204" pitchFamily="34" charset="0"/>
              <a:buChar char="•"/>
            </a:pPr>
            <a:r>
              <a:rPr lang="en-IN" sz="1800" dirty="0">
                <a:effectLst/>
                <a:latin typeface="Arial" panose="020B0604020202020204" pitchFamily="34" charset="0"/>
                <a:ea typeface="Calibri" panose="020F0502020204030204" pitchFamily="34" charset="0"/>
                <a:cs typeface="Times New Roman" panose="02020603050405020304" pitchFamily="18" charset="0"/>
              </a:rPr>
              <a:t>It is been studied that employee engagement holds a significant role in the success of business management and is a vital link to the job satisfaction and morals of the employees (</a:t>
            </a:r>
            <a:r>
              <a:rPr lang="en-IN" sz="1800" dirty="0" err="1">
                <a:effectLst/>
                <a:latin typeface="Arial" panose="020B0604020202020204" pitchFamily="34" charset="0"/>
                <a:ea typeface="Calibri" panose="020F0502020204030204" pitchFamily="34" charset="0"/>
                <a:cs typeface="Times New Roman" panose="02020603050405020304" pitchFamily="18" charset="0"/>
              </a:rPr>
              <a:t>Bayona</a:t>
            </a:r>
            <a:r>
              <a:rPr lang="en-IN" sz="1800" dirty="0">
                <a:effectLst/>
                <a:latin typeface="Arial" panose="020B0604020202020204" pitchFamily="34" charset="0"/>
                <a:ea typeface="Calibri" panose="020F0502020204030204" pitchFamily="34" charset="0"/>
                <a:cs typeface="Times New Roman" panose="02020603050405020304" pitchFamily="18" charset="0"/>
              </a:rPr>
              <a:t> et al., 2020). </a:t>
            </a:r>
          </a:p>
          <a:p>
            <a:pPr marL="285750" indent="-285750">
              <a:buFont typeface="Arial" panose="020B0604020202020204" pitchFamily="34" charset="0"/>
              <a:buChar char="•"/>
            </a:pPr>
            <a:endParaRPr lang="en-IN" dirty="0"/>
          </a:p>
        </p:txBody>
      </p:sp>
      <p:sp>
        <p:nvSpPr>
          <p:cNvPr id="12" name="TextBox 11" hidden="1">
            <a:extLst>
              <a:ext uri="{FF2B5EF4-FFF2-40B4-BE49-F238E27FC236}">
                <a16:creationId xmlns:a16="http://schemas.microsoft.com/office/drawing/2014/main" id="{E87540E6-0991-4CD1-02C7-E119D1FB1E6A}"/>
              </a:ext>
            </a:extLst>
          </p:cNvPr>
          <p:cNvSpPr txBox="1"/>
          <p:nvPr/>
        </p:nvSpPr>
        <p:spPr>
          <a:xfrm>
            <a:off x="5454650" y="5829300"/>
            <a:ext cx="6097588" cy="230832"/>
          </a:xfrm>
          <a:prstGeom prst="rect">
            <a:avLst/>
          </a:prstGeom>
          <a:noFill/>
        </p:spPr>
        <p:txBody>
          <a:bodyPr wrap="square" rtlCol="0">
            <a:spAutoFit/>
          </a:bodyPr>
          <a:lstStyle/>
          <a:p>
            <a:r>
              <a:rPr lang="en-IN" sz="900">
                <a:hlinkClick r:id="rId4" tooltip="https://www.australiansolarquotes.com.au/2014/12/11/companies-employee-solar-benefits/"/>
              </a:rPr>
              <a:t>This Photo</a:t>
            </a:r>
            <a:r>
              <a:rPr lang="en-IN" sz="900"/>
              <a:t> by Unknown Author is licensed under </a:t>
            </a:r>
            <a:r>
              <a:rPr lang="en-IN" sz="900">
                <a:hlinkClick r:id="rId5" tooltip="https://creativecommons.org/licenses/by/3.0/"/>
              </a:rPr>
              <a:t>CC BY</a:t>
            </a:r>
            <a:endParaRPr lang="en-IN" sz="900"/>
          </a:p>
        </p:txBody>
      </p:sp>
    </p:spTree>
    <p:extLst>
      <p:ext uri="{BB962C8B-B14F-4D97-AF65-F5344CB8AC3E}">
        <p14:creationId xmlns:p14="http://schemas.microsoft.com/office/powerpoint/2010/main" val="30943596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B7E52A-F9A7-32DF-732B-704C33BE373A}"/>
              </a:ext>
            </a:extLst>
          </p:cNvPr>
          <p:cNvSpPr>
            <a:spLocks noGrp="1"/>
          </p:cNvSpPr>
          <p:nvPr>
            <p:ph type="title"/>
          </p:nvPr>
        </p:nvSpPr>
        <p:spPr/>
        <p:txBody>
          <a:bodyPr/>
          <a:lstStyle/>
          <a:p>
            <a:r>
              <a:rPr lang="en-IN" sz="3200" b="1" dirty="0">
                <a:latin typeface="Arial" panose="020B0604020202020204" pitchFamily="34" charset="0"/>
                <a:cs typeface="Arial" panose="020B0604020202020204" pitchFamily="34" charset="0"/>
              </a:rPr>
              <a:t>Importance of employee engagement in hospitality industry </a:t>
            </a:r>
          </a:p>
        </p:txBody>
      </p:sp>
      <p:pic>
        <p:nvPicPr>
          <p:cNvPr id="11" name="Picture Placeholder 10">
            <a:extLst>
              <a:ext uri="{FF2B5EF4-FFF2-40B4-BE49-F238E27FC236}">
                <a16:creationId xmlns:a16="http://schemas.microsoft.com/office/drawing/2014/main" id="{09E08460-0206-EFA3-D5B4-DEFC888FB615}"/>
              </a:ext>
            </a:extLst>
          </p:cNvPr>
          <p:cNvPicPr>
            <a:picLocks noGrp="1" noChangeAspect="1"/>
          </p:cNvPicPr>
          <p:nvPr>
            <p:ph type="pic" idx="1"/>
          </p:nvPr>
        </p:nvPicPr>
        <p:blipFill>
          <a:blip r:embed="rId3">
            <a:extLst>
              <a:ext uri="{837473B0-CC2E-450A-ABE3-18F120FF3D39}">
                <a1611:picAttrSrcUrl xmlns:a1611="http://schemas.microsoft.com/office/drawing/2016/11/main" r:id="rId4"/>
              </a:ext>
            </a:extLst>
          </a:blip>
          <a:srcRect l="7640" r="7640"/>
          <a:stretch/>
        </p:blipFill>
        <p:spPr>
          <a:xfrm>
            <a:off x="5454650" y="1028700"/>
            <a:ext cx="6097588" cy="4800600"/>
          </a:xfrm>
        </p:spPr>
      </p:pic>
      <p:sp>
        <p:nvSpPr>
          <p:cNvPr id="4" name="Text Placeholder 3">
            <a:extLst>
              <a:ext uri="{FF2B5EF4-FFF2-40B4-BE49-F238E27FC236}">
                <a16:creationId xmlns:a16="http://schemas.microsoft.com/office/drawing/2014/main" id="{C6BBAA07-9C1F-3144-6183-817ED056EC60}"/>
              </a:ext>
            </a:extLst>
          </p:cNvPr>
          <p:cNvSpPr>
            <a:spLocks noGrp="1"/>
          </p:cNvSpPr>
          <p:nvPr>
            <p:ph type="body" sz="half" idx="2"/>
          </p:nvPr>
        </p:nvSpPr>
        <p:spPr/>
        <p:txBody>
          <a:bodyPr>
            <a:normAutofit fontScale="62500" lnSpcReduction="20000"/>
          </a:bodyPr>
          <a:lstStyle/>
          <a:p>
            <a:pPr marL="285750" indent="-285750">
              <a:buFont typeface="Arial" panose="020B0604020202020204" pitchFamily="34" charset="0"/>
              <a:buChar char="•"/>
            </a:pPr>
            <a:r>
              <a:rPr lang="en-IN" sz="1800" dirty="0">
                <a:effectLst/>
                <a:latin typeface="Arial" panose="020B0604020202020204" pitchFamily="34" charset="0"/>
                <a:ea typeface="Calibri" panose="020F0502020204030204" pitchFamily="34" charset="0"/>
                <a:cs typeface="Times New Roman" panose="02020603050405020304" pitchFamily="18" charset="0"/>
              </a:rPr>
              <a:t>It is been studied that employee engagement is a crucial part of every industry and transition be it government or private. The hospitality industry is mainly known as a customer-driven industry that defines employees as brand ambassadors (</a:t>
            </a:r>
            <a:r>
              <a:rPr lang="en-IN" sz="1800" dirty="0" err="1">
                <a:effectLst/>
                <a:latin typeface="Arial" panose="020B0604020202020204" pitchFamily="34" charset="0"/>
                <a:ea typeface="Calibri" panose="020F0502020204030204" pitchFamily="34" charset="0"/>
                <a:cs typeface="Times New Roman" panose="02020603050405020304" pitchFamily="18" charset="0"/>
              </a:rPr>
              <a:t>Saha</a:t>
            </a:r>
            <a:r>
              <a:rPr lang="en-IN" sz="1800" dirty="0">
                <a:effectLst/>
                <a:latin typeface="Arial" panose="020B0604020202020204" pitchFamily="34" charset="0"/>
                <a:ea typeface="Calibri" panose="020F0502020204030204" pitchFamily="34" charset="0"/>
                <a:cs typeface="Times New Roman" panose="02020603050405020304" pitchFamily="18" charset="0"/>
              </a:rPr>
              <a:t> et al., 2021). The hospitality industry includes seasoned employees who are been trained in offering customers the best experience available. </a:t>
            </a:r>
          </a:p>
          <a:p>
            <a:pPr marL="285750" indent="-285750">
              <a:buFont typeface="Arial" panose="020B0604020202020204" pitchFamily="34" charset="0"/>
              <a:buChar char="•"/>
            </a:pPr>
            <a:r>
              <a:rPr lang="en-IN" sz="1800" dirty="0">
                <a:effectLst/>
                <a:latin typeface="Arial" panose="020B0604020202020204" pitchFamily="34" charset="0"/>
                <a:ea typeface="Calibri" panose="020F0502020204030204" pitchFamily="34" charset="0"/>
                <a:cs typeface="Times New Roman" panose="02020603050405020304" pitchFamily="18" charset="0"/>
              </a:rPr>
              <a:t>Along with minimum wages, the distribution costs are also rising which results in putting pressure on the hospitality business to develop unique methods that result in direct business. Developing new ways of training, and acquiring employees time consuming which will result in the loss of profits and time in the long run mainly during the peak period of the business (Rodriguez- Sanchez et al., 2020). </a:t>
            </a:r>
          </a:p>
          <a:p>
            <a:pPr marL="285750" indent="-285750">
              <a:buFont typeface="Arial" panose="020B0604020202020204" pitchFamily="34" charset="0"/>
              <a:buChar char="•"/>
            </a:pPr>
            <a:endParaRPr lang="en-IN" dirty="0"/>
          </a:p>
        </p:txBody>
      </p:sp>
      <p:sp>
        <p:nvSpPr>
          <p:cNvPr id="12" name="TextBox 11" hidden="1">
            <a:extLst>
              <a:ext uri="{FF2B5EF4-FFF2-40B4-BE49-F238E27FC236}">
                <a16:creationId xmlns:a16="http://schemas.microsoft.com/office/drawing/2014/main" id="{E87540E6-0991-4CD1-02C7-E119D1FB1E6A}"/>
              </a:ext>
            </a:extLst>
          </p:cNvPr>
          <p:cNvSpPr txBox="1"/>
          <p:nvPr/>
        </p:nvSpPr>
        <p:spPr>
          <a:xfrm>
            <a:off x="5454650" y="5829300"/>
            <a:ext cx="6097588" cy="230832"/>
          </a:xfrm>
          <a:prstGeom prst="rect">
            <a:avLst/>
          </a:prstGeom>
          <a:noFill/>
        </p:spPr>
        <p:txBody>
          <a:bodyPr wrap="square" rtlCol="0">
            <a:spAutoFit/>
          </a:bodyPr>
          <a:lstStyle/>
          <a:p>
            <a:r>
              <a:rPr lang="en-IN" sz="900">
                <a:hlinkClick r:id="rId4" tooltip="https://www.flickr.com/photos/36972190@N06/28342415947"/>
              </a:rPr>
              <a:t>This Photo</a:t>
            </a:r>
            <a:r>
              <a:rPr lang="en-IN" sz="900"/>
              <a:t> by Unknown Author is licensed under </a:t>
            </a:r>
            <a:r>
              <a:rPr lang="en-IN" sz="900">
                <a:hlinkClick r:id="rId5" tooltip="https://creativecommons.org/licenses/by-nc/3.0/"/>
              </a:rPr>
              <a:t>CC BY-NC</a:t>
            </a:r>
            <a:endParaRPr lang="en-IN" sz="900"/>
          </a:p>
        </p:txBody>
      </p:sp>
    </p:spTree>
    <p:extLst>
      <p:ext uri="{BB962C8B-B14F-4D97-AF65-F5344CB8AC3E}">
        <p14:creationId xmlns:p14="http://schemas.microsoft.com/office/powerpoint/2010/main" val="36010305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B7E52A-F9A7-32DF-732B-704C33BE373A}"/>
              </a:ext>
            </a:extLst>
          </p:cNvPr>
          <p:cNvSpPr>
            <a:spLocks noGrp="1"/>
          </p:cNvSpPr>
          <p:nvPr>
            <p:ph type="title"/>
          </p:nvPr>
        </p:nvSpPr>
        <p:spPr>
          <a:xfrm>
            <a:off x="763270" y="674493"/>
            <a:ext cx="3931920" cy="1737360"/>
          </a:xfrm>
        </p:spPr>
        <p:txBody>
          <a:bodyPr/>
          <a:lstStyle/>
          <a:p>
            <a:r>
              <a:rPr lang="en-IN" sz="3600" b="1" dirty="0">
                <a:effectLst/>
                <a:latin typeface="Arial" panose="020B0604020202020204" pitchFamily="34" charset="0"/>
                <a:ea typeface="Calibri" panose="020F0502020204030204" pitchFamily="34" charset="0"/>
                <a:cs typeface="Times New Roman" panose="02020603050405020304" pitchFamily="18" charset="0"/>
              </a:rPr>
              <a:t>The AON-Hewitt model of engagement </a:t>
            </a:r>
            <a:br>
              <a:rPr lang="en-IN" sz="3600" dirty="0">
                <a:effectLst/>
                <a:latin typeface="Arial" panose="020B0604020202020204" pitchFamily="34" charset="0"/>
                <a:ea typeface="Calibri" panose="020F0502020204030204" pitchFamily="34" charset="0"/>
                <a:cs typeface="Times New Roman" panose="02020603050405020304" pitchFamily="18" charset="0"/>
              </a:rPr>
            </a:br>
            <a:endParaRPr lang="en-IN" sz="3600" b="1" dirty="0">
              <a:latin typeface="Arial" panose="020B0604020202020204" pitchFamily="34" charset="0"/>
              <a:cs typeface="Arial" panose="020B0604020202020204" pitchFamily="34" charset="0"/>
            </a:endParaRPr>
          </a:p>
        </p:txBody>
      </p:sp>
      <p:pic>
        <p:nvPicPr>
          <p:cNvPr id="11" name="Picture Placeholder 10">
            <a:extLst>
              <a:ext uri="{FF2B5EF4-FFF2-40B4-BE49-F238E27FC236}">
                <a16:creationId xmlns:a16="http://schemas.microsoft.com/office/drawing/2014/main" id="{09E08460-0206-EFA3-D5B4-DEFC888FB615}"/>
              </a:ext>
            </a:extLst>
          </p:cNvPr>
          <p:cNvPicPr>
            <a:picLocks noGrp="1" noChangeAspect="1"/>
          </p:cNvPicPr>
          <p:nvPr>
            <p:ph type="pic" idx="1"/>
          </p:nvPr>
        </p:nvPicPr>
        <p:blipFill>
          <a:blip r:embed="rId3">
            <a:extLst>
              <a:ext uri="{837473B0-CC2E-450A-ABE3-18F120FF3D39}">
                <a1611:picAttrSrcUrl xmlns:a1611="http://schemas.microsoft.com/office/drawing/2016/11/main" r:id="rId4"/>
              </a:ext>
            </a:extLst>
          </a:blip>
          <a:srcRect l="7640" r="7640"/>
          <a:stretch/>
        </p:blipFill>
        <p:spPr>
          <a:xfrm>
            <a:off x="5454650" y="1028700"/>
            <a:ext cx="6097588" cy="4800600"/>
          </a:xfrm>
        </p:spPr>
      </p:pic>
      <p:sp>
        <p:nvSpPr>
          <p:cNvPr id="4" name="Text Placeholder 3">
            <a:extLst>
              <a:ext uri="{FF2B5EF4-FFF2-40B4-BE49-F238E27FC236}">
                <a16:creationId xmlns:a16="http://schemas.microsoft.com/office/drawing/2014/main" id="{C6BBAA07-9C1F-3144-6183-817ED056EC60}"/>
              </a:ext>
            </a:extLst>
          </p:cNvPr>
          <p:cNvSpPr>
            <a:spLocks noGrp="1"/>
          </p:cNvSpPr>
          <p:nvPr>
            <p:ph type="body" sz="half" idx="2"/>
          </p:nvPr>
        </p:nvSpPr>
        <p:spPr>
          <a:xfrm>
            <a:off x="763270" y="2097221"/>
            <a:ext cx="3931920" cy="2880360"/>
          </a:xfrm>
        </p:spPr>
        <p:txBody>
          <a:bodyPr>
            <a:noAutofit/>
          </a:bodyPr>
          <a:lstStyle/>
          <a:p>
            <a:pPr algn="just">
              <a:lnSpc>
                <a:spcPct val="150000"/>
              </a:lnSpc>
              <a:spcAft>
                <a:spcPts val="800"/>
              </a:spcAft>
            </a:pPr>
            <a:r>
              <a:rPr lang="en-IN" sz="600" dirty="0">
                <a:effectLst/>
                <a:latin typeface="Arial" panose="020B0604020202020204" pitchFamily="34" charset="0"/>
                <a:ea typeface="Calibri" panose="020F0502020204030204" pitchFamily="34" charset="0"/>
                <a:cs typeface="Times New Roman" panose="02020603050405020304" pitchFamily="18" charset="0"/>
              </a:rPr>
              <a:t>The six drivers present in the models are as follows; </a:t>
            </a:r>
          </a:p>
          <a:p>
            <a:pPr marL="342900" lvl="0" indent="-342900" algn="just">
              <a:lnSpc>
                <a:spcPct val="150000"/>
              </a:lnSpc>
              <a:buFont typeface="Arial" panose="020B0604020202020204" pitchFamily="34" charset="0"/>
              <a:buChar char="-"/>
            </a:pPr>
            <a:r>
              <a:rPr lang="en-IN" sz="600" dirty="0">
                <a:effectLst/>
                <a:latin typeface="Arial" panose="020B0604020202020204" pitchFamily="34" charset="0"/>
                <a:ea typeface="Calibri" panose="020F0502020204030204" pitchFamily="34" charset="0"/>
                <a:cs typeface="Times New Roman" panose="02020603050405020304" pitchFamily="18" charset="0"/>
              </a:rPr>
              <a:t>Basics: benefits, pay, work-life balance, job security and work environment. </a:t>
            </a:r>
          </a:p>
          <a:p>
            <a:pPr marL="342900" lvl="0" indent="-342900" algn="just">
              <a:lnSpc>
                <a:spcPct val="150000"/>
              </a:lnSpc>
              <a:buFont typeface="Arial" panose="020B0604020202020204" pitchFamily="34" charset="0"/>
              <a:buChar char="-"/>
            </a:pPr>
            <a:r>
              <a:rPr lang="en-IN" sz="600" dirty="0">
                <a:effectLst/>
                <a:latin typeface="Arial" panose="020B0604020202020204" pitchFamily="34" charset="0"/>
                <a:ea typeface="Calibri" panose="020F0502020204030204" pitchFamily="34" charset="0"/>
                <a:cs typeface="Times New Roman" panose="02020603050405020304" pitchFamily="18" charset="0"/>
              </a:rPr>
              <a:t>Work: collaboration, task, autonomy, accomplishments and empowerment. </a:t>
            </a:r>
          </a:p>
          <a:p>
            <a:pPr marL="342900" lvl="0" indent="-342900" algn="just">
              <a:lnSpc>
                <a:spcPct val="150000"/>
              </a:lnSpc>
              <a:buFont typeface="Arial" panose="020B0604020202020204" pitchFamily="34" charset="0"/>
              <a:buChar char="-"/>
            </a:pPr>
            <a:r>
              <a:rPr lang="en-IN" sz="600" dirty="0">
                <a:effectLst/>
                <a:latin typeface="Arial" panose="020B0604020202020204" pitchFamily="34" charset="0"/>
                <a:ea typeface="Calibri" panose="020F0502020204030204" pitchFamily="34" charset="0"/>
                <a:cs typeface="Times New Roman" panose="02020603050405020304" pitchFamily="18" charset="0"/>
              </a:rPr>
              <a:t>Company practices: enabling infrastructure, diversity and inclusion, staffing, communication and talent. </a:t>
            </a:r>
          </a:p>
          <a:p>
            <a:pPr marL="342900" lvl="0" indent="-342900" algn="just">
              <a:lnSpc>
                <a:spcPct val="150000"/>
              </a:lnSpc>
              <a:buFont typeface="Arial" panose="020B0604020202020204" pitchFamily="34" charset="0"/>
              <a:buChar char="-"/>
            </a:pPr>
            <a:r>
              <a:rPr lang="en-IN" sz="600" dirty="0">
                <a:effectLst/>
                <a:latin typeface="Arial" panose="020B0604020202020204" pitchFamily="34" charset="0"/>
                <a:ea typeface="Calibri" panose="020F0502020204030204" pitchFamily="34" charset="0"/>
                <a:cs typeface="Times New Roman" panose="02020603050405020304" pitchFamily="18" charset="0"/>
              </a:rPr>
              <a:t>Brand: employee value proposition, reputation, and corporate social responsibility. </a:t>
            </a:r>
          </a:p>
          <a:p>
            <a:pPr marL="342900" lvl="0" indent="-342900" algn="just">
              <a:lnSpc>
                <a:spcPct val="150000"/>
              </a:lnSpc>
              <a:buFont typeface="Arial" panose="020B0604020202020204" pitchFamily="34" charset="0"/>
              <a:buChar char="-"/>
            </a:pPr>
            <a:r>
              <a:rPr lang="en-IN" sz="600" dirty="0">
                <a:effectLst/>
                <a:latin typeface="Arial" panose="020B0604020202020204" pitchFamily="34" charset="0"/>
                <a:ea typeface="Calibri" panose="020F0502020204030204" pitchFamily="34" charset="0"/>
                <a:cs typeface="Times New Roman" panose="02020603050405020304" pitchFamily="18" charset="0"/>
              </a:rPr>
              <a:t>Leadership: direction and accessibility</a:t>
            </a:r>
          </a:p>
          <a:p>
            <a:pPr marL="342900" lvl="0" indent="-342900" algn="just">
              <a:lnSpc>
                <a:spcPct val="150000"/>
              </a:lnSpc>
              <a:spcAft>
                <a:spcPts val="800"/>
              </a:spcAft>
              <a:buFont typeface="Arial" panose="020B0604020202020204" pitchFamily="34" charset="0"/>
              <a:buChar char="-"/>
            </a:pPr>
            <a:r>
              <a:rPr lang="en-IN" sz="600" dirty="0">
                <a:effectLst/>
                <a:latin typeface="Arial" panose="020B0604020202020204" pitchFamily="34" charset="0"/>
                <a:ea typeface="Calibri" panose="020F0502020204030204" pitchFamily="34" charset="0"/>
                <a:cs typeface="Times New Roman" panose="02020603050405020304" pitchFamily="18" charset="0"/>
              </a:rPr>
              <a:t>Performances: rewards, career opportunities, people management, recognition, learning, performance management and development. </a:t>
            </a:r>
          </a:p>
          <a:p>
            <a:pPr algn="just">
              <a:lnSpc>
                <a:spcPct val="150000"/>
              </a:lnSpc>
              <a:spcAft>
                <a:spcPts val="800"/>
              </a:spcAft>
            </a:pPr>
            <a:r>
              <a:rPr lang="en-IN" sz="600" dirty="0">
                <a:effectLst/>
                <a:latin typeface="Arial" panose="020B0604020202020204" pitchFamily="34" charset="0"/>
                <a:ea typeface="Calibri" panose="020F0502020204030204" pitchFamily="34" charset="0"/>
                <a:cs typeface="Times New Roman" panose="02020603050405020304" pitchFamily="18" charset="0"/>
              </a:rPr>
              <a:t>The employee engagement results are primarily reported on the success of the above-discussed drivers which are; </a:t>
            </a:r>
          </a:p>
          <a:p>
            <a:pPr marL="342900" lvl="0" indent="-342900" algn="just">
              <a:lnSpc>
                <a:spcPct val="150000"/>
              </a:lnSpc>
              <a:buFont typeface="Arial" panose="020B0604020202020204" pitchFamily="34" charset="0"/>
              <a:buChar char="-"/>
            </a:pPr>
            <a:r>
              <a:rPr lang="en-IN" sz="600" dirty="0">
                <a:effectLst/>
                <a:latin typeface="Arial" panose="020B0604020202020204" pitchFamily="34" charset="0"/>
                <a:ea typeface="Calibri" panose="020F0502020204030204" pitchFamily="34" charset="0"/>
                <a:cs typeface="Times New Roman" panose="02020603050405020304" pitchFamily="18" charset="0"/>
              </a:rPr>
              <a:t>Say: will say a better thing in regards to the business to customers, colleagues and potential employees. </a:t>
            </a:r>
          </a:p>
          <a:p>
            <a:pPr marL="342900" lvl="0" indent="-342900" algn="just">
              <a:lnSpc>
                <a:spcPct val="150000"/>
              </a:lnSpc>
              <a:buFont typeface="Arial" panose="020B0604020202020204" pitchFamily="34" charset="0"/>
              <a:buChar char="-"/>
            </a:pPr>
            <a:r>
              <a:rPr lang="en-IN" sz="600" dirty="0">
                <a:effectLst/>
                <a:latin typeface="Arial" panose="020B0604020202020204" pitchFamily="34" charset="0"/>
                <a:ea typeface="Calibri" panose="020F0502020204030204" pitchFamily="34" charset="0"/>
                <a:cs typeface="Times New Roman" panose="02020603050405020304" pitchFamily="18" charset="0"/>
              </a:rPr>
              <a:t>Stay: have a sense of belonging which can result in employee retention. </a:t>
            </a:r>
          </a:p>
          <a:p>
            <a:pPr marL="342900" lvl="0" indent="-342900" algn="just">
              <a:lnSpc>
                <a:spcPct val="150000"/>
              </a:lnSpc>
              <a:spcAft>
                <a:spcPts val="800"/>
              </a:spcAft>
              <a:buFont typeface="Arial" panose="020B0604020202020204" pitchFamily="34" charset="0"/>
              <a:buChar char="-"/>
            </a:pPr>
            <a:r>
              <a:rPr lang="en-IN" sz="600" dirty="0">
                <a:effectLst/>
                <a:latin typeface="Arial" panose="020B0604020202020204" pitchFamily="34" charset="0"/>
                <a:ea typeface="Calibri" panose="020F0502020204030204" pitchFamily="34" charset="0"/>
                <a:cs typeface="Times New Roman" panose="02020603050405020304" pitchFamily="18" charset="0"/>
              </a:rPr>
              <a:t>Strive: motivating to succeed and put an effort into the work. </a:t>
            </a:r>
          </a:p>
          <a:p>
            <a:endParaRPr lang="en-IN" sz="600" dirty="0"/>
          </a:p>
        </p:txBody>
      </p:sp>
      <p:sp>
        <p:nvSpPr>
          <p:cNvPr id="12" name="TextBox 11" hidden="1">
            <a:extLst>
              <a:ext uri="{FF2B5EF4-FFF2-40B4-BE49-F238E27FC236}">
                <a16:creationId xmlns:a16="http://schemas.microsoft.com/office/drawing/2014/main" id="{E87540E6-0991-4CD1-02C7-E119D1FB1E6A}"/>
              </a:ext>
            </a:extLst>
          </p:cNvPr>
          <p:cNvSpPr txBox="1"/>
          <p:nvPr/>
        </p:nvSpPr>
        <p:spPr>
          <a:xfrm>
            <a:off x="5454650" y="5829300"/>
            <a:ext cx="6097588" cy="230832"/>
          </a:xfrm>
          <a:prstGeom prst="rect">
            <a:avLst/>
          </a:prstGeom>
          <a:noFill/>
        </p:spPr>
        <p:txBody>
          <a:bodyPr wrap="square" rtlCol="0">
            <a:spAutoFit/>
          </a:bodyPr>
          <a:lstStyle/>
          <a:p>
            <a:r>
              <a:rPr lang="en-IN" sz="900">
                <a:hlinkClick r:id="rId4" tooltip="https://www.flickr.com/photos/36972190@N06/28342415947"/>
              </a:rPr>
              <a:t>This Photo</a:t>
            </a:r>
            <a:r>
              <a:rPr lang="en-IN" sz="900"/>
              <a:t> by Unknown Author is licensed under </a:t>
            </a:r>
            <a:r>
              <a:rPr lang="en-IN" sz="900">
                <a:hlinkClick r:id="rId5" tooltip="https://creativecommons.org/licenses/by-nc/3.0/"/>
              </a:rPr>
              <a:t>CC BY-NC</a:t>
            </a:r>
            <a:endParaRPr lang="en-IN" sz="900"/>
          </a:p>
        </p:txBody>
      </p:sp>
    </p:spTree>
    <p:extLst>
      <p:ext uri="{BB962C8B-B14F-4D97-AF65-F5344CB8AC3E}">
        <p14:creationId xmlns:p14="http://schemas.microsoft.com/office/powerpoint/2010/main" val="15321474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B7E52A-F9A7-32DF-732B-704C33BE373A}"/>
              </a:ext>
            </a:extLst>
          </p:cNvPr>
          <p:cNvSpPr>
            <a:spLocks noGrp="1"/>
          </p:cNvSpPr>
          <p:nvPr>
            <p:ph type="title"/>
          </p:nvPr>
        </p:nvSpPr>
        <p:spPr>
          <a:xfrm>
            <a:off x="763270" y="232042"/>
            <a:ext cx="3931920" cy="1737360"/>
          </a:xfrm>
        </p:spPr>
        <p:txBody>
          <a:bodyPr/>
          <a:lstStyle/>
          <a:p>
            <a:r>
              <a:rPr lang="en-IN" sz="3600" b="1" dirty="0">
                <a:latin typeface="Arial" panose="020B0604020202020204" pitchFamily="34" charset="0"/>
                <a:cs typeface="Arial" panose="020B0604020202020204" pitchFamily="34" charset="0"/>
              </a:rPr>
              <a:t>Conclusion </a:t>
            </a:r>
          </a:p>
        </p:txBody>
      </p:sp>
      <p:pic>
        <p:nvPicPr>
          <p:cNvPr id="11" name="Picture Placeholder 10">
            <a:extLst>
              <a:ext uri="{FF2B5EF4-FFF2-40B4-BE49-F238E27FC236}">
                <a16:creationId xmlns:a16="http://schemas.microsoft.com/office/drawing/2014/main" id="{09E08460-0206-EFA3-D5B4-DEFC888FB615}"/>
              </a:ext>
            </a:extLst>
          </p:cNvPr>
          <p:cNvPicPr>
            <a:picLocks noGrp="1" noChangeAspect="1"/>
          </p:cNvPicPr>
          <p:nvPr>
            <p:ph type="pic" idx="1"/>
          </p:nvPr>
        </p:nvPicPr>
        <p:blipFill>
          <a:blip r:embed="rId3">
            <a:extLst>
              <a:ext uri="{837473B0-CC2E-450A-ABE3-18F120FF3D39}">
                <a1611:picAttrSrcUrl xmlns:a1611="http://schemas.microsoft.com/office/drawing/2016/11/main" r:id="rId4"/>
              </a:ext>
            </a:extLst>
          </a:blip>
          <a:srcRect l="7661" r="7661"/>
          <a:stretch/>
        </p:blipFill>
        <p:spPr>
          <a:xfrm>
            <a:off x="5454650" y="1028700"/>
            <a:ext cx="6097588" cy="4800600"/>
          </a:xfrm>
        </p:spPr>
      </p:pic>
      <p:sp>
        <p:nvSpPr>
          <p:cNvPr id="4" name="Text Placeholder 3">
            <a:extLst>
              <a:ext uri="{FF2B5EF4-FFF2-40B4-BE49-F238E27FC236}">
                <a16:creationId xmlns:a16="http://schemas.microsoft.com/office/drawing/2014/main" id="{C6BBAA07-9C1F-3144-6183-817ED056EC60}"/>
              </a:ext>
            </a:extLst>
          </p:cNvPr>
          <p:cNvSpPr>
            <a:spLocks noGrp="1"/>
          </p:cNvSpPr>
          <p:nvPr>
            <p:ph type="body" sz="half" idx="2"/>
          </p:nvPr>
        </p:nvSpPr>
        <p:spPr>
          <a:xfrm>
            <a:off x="763270" y="2097221"/>
            <a:ext cx="3931920" cy="2880360"/>
          </a:xfrm>
        </p:spPr>
        <p:txBody>
          <a:bodyPr>
            <a:noAutofit/>
          </a:bodyPr>
          <a:lstStyle/>
          <a:p>
            <a:r>
              <a:rPr lang="en-IN" sz="1600" dirty="0">
                <a:effectLst/>
                <a:latin typeface="Arial" panose="020B0604020202020204" pitchFamily="34" charset="0"/>
                <a:ea typeface="Calibri" panose="020F0502020204030204" pitchFamily="34" charset="0"/>
                <a:cs typeface="Times New Roman" panose="02020603050405020304" pitchFamily="18" charset="0"/>
              </a:rPr>
              <a:t>From the above discussion, it can be concluded employee engagement is a crucial aspect of every industry. As the hospitality industry is known to be a service industry retention of engaged employees is important to gain effective customer experience and satisfaction. The above discussion has stated that engaged employees are highly productive and perform in their tasks. It is also been stated that employee engagement helps in customer experience along with motivation among employees. engaged employees result in profitable revenue for the business. Thus, application strategies need to engage employees within the company. </a:t>
            </a:r>
            <a:endParaRPr lang="en-IN" sz="1600" dirty="0"/>
          </a:p>
        </p:txBody>
      </p:sp>
      <p:sp>
        <p:nvSpPr>
          <p:cNvPr id="12" name="TextBox 11" hidden="1">
            <a:extLst>
              <a:ext uri="{FF2B5EF4-FFF2-40B4-BE49-F238E27FC236}">
                <a16:creationId xmlns:a16="http://schemas.microsoft.com/office/drawing/2014/main" id="{E87540E6-0991-4CD1-02C7-E119D1FB1E6A}"/>
              </a:ext>
            </a:extLst>
          </p:cNvPr>
          <p:cNvSpPr txBox="1"/>
          <p:nvPr/>
        </p:nvSpPr>
        <p:spPr>
          <a:xfrm>
            <a:off x="5454650" y="5829300"/>
            <a:ext cx="6097588" cy="230832"/>
          </a:xfrm>
          <a:prstGeom prst="rect">
            <a:avLst/>
          </a:prstGeom>
          <a:noFill/>
        </p:spPr>
        <p:txBody>
          <a:bodyPr wrap="square" rtlCol="0">
            <a:spAutoFit/>
          </a:bodyPr>
          <a:lstStyle/>
          <a:p>
            <a:r>
              <a:rPr lang="en-IN" sz="900">
                <a:hlinkClick r:id="rId4" tooltip="http://www.tanveernaseer.com/what-fortune-500-leaders-are-doing-to-create-employee-engagement/"/>
              </a:rPr>
              <a:t>This Photo</a:t>
            </a:r>
            <a:r>
              <a:rPr lang="en-IN" sz="900"/>
              <a:t> by Unknown Author is licensed under </a:t>
            </a:r>
            <a:r>
              <a:rPr lang="en-IN" sz="900">
                <a:hlinkClick r:id="rId5" tooltip="https://creativecommons.org/licenses/by-nc-sa/3.0/"/>
              </a:rPr>
              <a:t>CC BY-SA-NC</a:t>
            </a:r>
            <a:endParaRPr lang="en-IN" sz="900"/>
          </a:p>
        </p:txBody>
      </p:sp>
    </p:spTree>
    <p:extLst>
      <p:ext uri="{BB962C8B-B14F-4D97-AF65-F5344CB8AC3E}">
        <p14:creationId xmlns:p14="http://schemas.microsoft.com/office/powerpoint/2010/main" val="35009198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B7E52A-F9A7-32DF-732B-704C33BE373A}"/>
              </a:ext>
            </a:extLst>
          </p:cNvPr>
          <p:cNvSpPr>
            <a:spLocks noGrp="1"/>
          </p:cNvSpPr>
          <p:nvPr>
            <p:ph type="title"/>
          </p:nvPr>
        </p:nvSpPr>
        <p:spPr>
          <a:xfrm>
            <a:off x="763270" y="232042"/>
            <a:ext cx="3931920" cy="1737360"/>
          </a:xfrm>
        </p:spPr>
        <p:txBody>
          <a:bodyPr/>
          <a:lstStyle/>
          <a:p>
            <a:r>
              <a:rPr lang="en-IN" sz="3600" b="1" dirty="0">
                <a:latin typeface="Arial" panose="020B0604020202020204" pitchFamily="34" charset="0"/>
                <a:cs typeface="Arial" panose="020B0604020202020204" pitchFamily="34" charset="0"/>
              </a:rPr>
              <a:t>References </a:t>
            </a:r>
          </a:p>
        </p:txBody>
      </p:sp>
      <p:pic>
        <p:nvPicPr>
          <p:cNvPr id="11" name="Picture Placeholder 10">
            <a:extLst>
              <a:ext uri="{FF2B5EF4-FFF2-40B4-BE49-F238E27FC236}">
                <a16:creationId xmlns:a16="http://schemas.microsoft.com/office/drawing/2014/main" id="{09E08460-0206-EFA3-D5B4-DEFC888FB615}"/>
              </a:ext>
            </a:extLst>
          </p:cNvPr>
          <p:cNvPicPr>
            <a:picLocks noGrp="1" noChangeAspect="1"/>
          </p:cNvPicPr>
          <p:nvPr>
            <p:ph type="pic" idx="1"/>
          </p:nvPr>
        </p:nvPicPr>
        <p:blipFill>
          <a:blip r:embed="rId3">
            <a:extLst>
              <a:ext uri="{837473B0-CC2E-450A-ABE3-18F120FF3D39}">
                <a1611:picAttrSrcUrl xmlns:a1611="http://schemas.microsoft.com/office/drawing/2016/11/main" r:id="rId4"/>
              </a:ext>
            </a:extLst>
          </a:blip>
          <a:srcRect l="7661" r="7661"/>
          <a:stretch/>
        </p:blipFill>
        <p:spPr>
          <a:xfrm>
            <a:off x="5454650" y="1028700"/>
            <a:ext cx="6097588" cy="4800600"/>
          </a:xfrm>
        </p:spPr>
      </p:pic>
      <p:sp>
        <p:nvSpPr>
          <p:cNvPr id="4" name="Text Placeholder 3">
            <a:extLst>
              <a:ext uri="{FF2B5EF4-FFF2-40B4-BE49-F238E27FC236}">
                <a16:creationId xmlns:a16="http://schemas.microsoft.com/office/drawing/2014/main" id="{C6BBAA07-9C1F-3144-6183-817ED056EC60}"/>
              </a:ext>
            </a:extLst>
          </p:cNvPr>
          <p:cNvSpPr>
            <a:spLocks noGrp="1"/>
          </p:cNvSpPr>
          <p:nvPr>
            <p:ph type="body" sz="half" idx="2"/>
          </p:nvPr>
        </p:nvSpPr>
        <p:spPr>
          <a:xfrm>
            <a:off x="763270" y="2097221"/>
            <a:ext cx="3931920" cy="2880360"/>
          </a:xfrm>
        </p:spPr>
        <p:txBody>
          <a:bodyPr>
            <a:noAutofit/>
          </a:bodyPr>
          <a:lstStyle/>
          <a:p>
            <a:pPr marL="457200" indent="-457200" algn="just">
              <a:lnSpc>
                <a:spcPct val="150000"/>
              </a:lnSpc>
              <a:spcAft>
                <a:spcPts val="800"/>
              </a:spcAft>
            </a:pPr>
            <a:r>
              <a:rPr lang="en-IN" sz="1200" dirty="0">
                <a:effectLst/>
                <a:latin typeface="Arial" panose="020B0604020202020204" pitchFamily="34" charset="0"/>
                <a:ea typeface="Calibri" panose="020F0502020204030204" pitchFamily="34" charset="0"/>
                <a:cs typeface="Times New Roman" panose="02020603050405020304" pitchFamily="18" charset="0"/>
              </a:rPr>
              <a:t>Awan, K., Ahmad, N., Naveed, R.T., Scholz, M., Adnan, M. and Han, H., 2021. The impact of work–family enrichment on subjective career success through job engagement: A case of banking sector. </a:t>
            </a:r>
            <a:r>
              <a:rPr lang="en-IN" sz="1200" i="1" dirty="0">
                <a:effectLst/>
                <a:latin typeface="Arial" panose="020B0604020202020204" pitchFamily="34" charset="0"/>
                <a:ea typeface="Calibri" panose="020F0502020204030204" pitchFamily="34" charset="0"/>
                <a:cs typeface="Times New Roman" panose="02020603050405020304" pitchFamily="18" charset="0"/>
              </a:rPr>
              <a:t>Sustainability</a:t>
            </a:r>
            <a:r>
              <a:rPr lang="en-IN" sz="1200" dirty="0">
                <a:effectLst/>
                <a:latin typeface="Arial" panose="020B0604020202020204" pitchFamily="34" charset="0"/>
                <a:ea typeface="Calibri" panose="020F0502020204030204" pitchFamily="34" charset="0"/>
                <a:cs typeface="Times New Roman" panose="02020603050405020304" pitchFamily="18" charset="0"/>
              </a:rPr>
              <a:t>, </a:t>
            </a:r>
            <a:r>
              <a:rPr lang="en-IN" sz="1200" i="1" dirty="0">
                <a:effectLst/>
                <a:latin typeface="Arial" panose="020B0604020202020204" pitchFamily="34" charset="0"/>
                <a:ea typeface="Calibri" panose="020F0502020204030204" pitchFamily="34" charset="0"/>
                <a:cs typeface="Times New Roman" panose="02020603050405020304" pitchFamily="18" charset="0"/>
              </a:rPr>
              <a:t>13</a:t>
            </a:r>
            <a:r>
              <a:rPr lang="en-IN" sz="1200" dirty="0">
                <a:effectLst/>
                <a:latin typeface="Arial" panose="020B0604020202020204" pitchFamily="34" charset="0"/>
                <a:ea typeface="Calibri" panose="020F0502020204030204" pitchFamily="34" charset="0"/>
                <a:cs typeface="Times New Roman" panose="02020603050405020304" pitchFamily="18" charset="0"/>
              </a:rPr>
              <a:t>(16), p.8872.</a:t>
            </a:r>
          </a:p>
          <a:p>
            <a:pPr marL="457200" indent="-457200" algn="just">
              <a:lnSpc>
                <a:spcPct val="150000"/>
              </a:lnSpc>
              <a:spcAft>
                <a:spcPts val="800"/>
              </a:spcAft>
            </a:pPr>
            <a:r>
              <a:rPr lang="en-IN" sz="1200" dirty="0" err="1">
                <a:effectLst/>
                <a:latin typeface="Arial" panose="020B0604020202020204" pitchFamily="34" charset="0"/>
                <a:ea typeface="Calibri" panose="020F0502020204030204" pitchFamily="34" charset="0"/>
                <a:cs typeface="Times New Roman" panose="02020603050405020304" pitchFamily="18" charset="0"/>
              </a:rPr>
              <a:t>Bayona</a:t>
            </a:r>
            <a:r>
              <a:rPr lang="en-IN" sz="1200" dirty="0">
                <a:effectLst/>
                <a:latin typeface="Arial" panose="020B0604020202020204" pitchFamily="34" charset="0"/>
                <a:ea typeface="Calibri" panose="020F0502020204030204" pitchFamily="34" charset="0"/>
                <a:cs typeface="Times New Roman" panose="02020603050405020304" pitchFamily="18" charset="0"/>
              </a:rPr>
              <a:t>, J.A., Caballer, A. and </a:t>
            </a:r>
            <a:r>
              <a:rPr lang="en-IN" sz="1200" dirty="0" err="1">
                <a:effectLst/>
                <a:latin typeface="Arial" panose="020B0604020202020204" pitchFamily="34" charset="0"/>
                <a:ea typeface="Calibri" panose="020F0502020204030204" pitchFamily="34" charset="0"/>
                <a:cs typeface="Times New Roman" panose="02020603050405020304" pitchFamily="18" charset="0"/>
              </a:rPr>
              <a:t>Peiró</a:t>
            </a:r>
            <a:r>
              <a:rPr lang="en-IN" sz="1200" dirty="0">
                <a:effectLst/>
                <a:latin typeface="Arial" panose="020B0604020202020204" pitchFamily="34" charset="0"/>
                <a:ea typeface="Calibri" panose="020F0502020204030204" pitchFamily="34" charset="0"/>
                <a:cs typeface="Times New Roman" panose="02020603050405020304" pitchFamily="18" charset="0"/>
              </a:rPr>
              <a:t>, J.M., 2020. The relationship between knowledge characteristics’ fit and job satisfaction and job performance: The mediating role of work engagement. </a:t>
            </a:r>
            <a:r>
              <a:rPr lang="en-IN" sz="1200" i="1" dirty="0">
                <a:effectLst/>
                <a:latin typeface="Arial" panose="020B0604020202020204" pitchFamily="34" charset="0"/>
                <a:ea typeface="Calibri" panose="020F0502020204030204" pitchFamily="34" charset="0"/>
                <a:cs typeface="Times New Roman" panose="02020603050405020304" pitchFamily="18" charset="0"/>
              </a:rPr>
              <a:t>Sustainability</a:t>
            </a:r>
            <a:r>
              <a:rPr lang="en-IN" sz="1200" dirty="0">
                <a:effectLst/>
                <a:latin typeface="Arial" panose="020B0604020202020204" pitchFamily="34" charset="0"/>
                <a:ea typeface="Calibri" panose="020F0502020204030204" pitchFamily="34" charset="0"/>
                <a:cs typeface="Times New Roman" panose="02020603050405020304" pitchFamily="18" charset="0"/>
              </a:rPr>
              <a:t>, </a:t>
            </a:r>
            <a:r>
              <a:rPr lang="en-IN" sz="1200" i="1" dirty="0">
                <a:effectLst/>
                <a:latin typeface="Arial" panose="020B0604020202020204" pitchFamily="34" charset="0"/>
                <a:ea typeface="Calibri" panose="020F0502020204030204" pitchFamily="34" charset="0"/>
                <a:cs typeface="Times New Roman" panose="02020603050405020304" pitchFamily="18" charset="0"/>
              </a:rPr>
              <a:t>12</a:t>
            </a:r>
            <a:r>
              <a:rPr lang="en-IN" sz="1200" dirty="0">
                <a:effectLst/>
                <a:latin typeface="Arial" panose="020B0604020202020204" pitchFamily="34" charset="0"/>
                <a:ea typeface="Calibri" panose="020F0502020204030204" pitchFamily="34" charset="0"/>
                <a:cs typeface="Times New Roman" panose="02020603050405020304" pitchFamily="18" charset="0"/>
              </a:rPr>
              <a:t>(6), p.2336.</a:t>
            </a:r>
          </a:p>
          <a:p>
            <a:endParaRPr lang="en-IN" sz="1200" dirty="0"/>
          </a:p>
        </p:txBody>
      </p:sp>
      <p:sp>
        <p:nvSpPr>
          <p:cNvPr id="12" name="TextBox 11" hidden="1">
            <a:extLst>
              <a:ext uri="{FF2B5EF4-FFF2-40B4-BE49-F238E27FC236}">
                <a16:creationId xmlns:a16="http://schemas.microsoft.com/office/drawing/2014/main" id="{E87540E6-0991-4CD1-02C7-E119D1FB1E6A}"/>
              </a:ext>
            </a:extLst>
          </p:cNvPr>
          <p:cNvSpPr txBox="1"/>
          <p:nvPr/>
        </p:nvSpPr>
        <p:spPr>
          <a:xfrm>
            <a:off x="5454650" y="5829300"/>
            <a:ext cx="6097588" cy="230832"/>
          </a:xfrm>
          <a:prstGeom prst="rect">
            <a:avLst/>
          </a:prstGeom>
          <a:noFill/>
        </p:spPr>
        <p:txBody>
          <a:bodyPr wrap="square" rtlCol="0">
            <a:spAutoFit/>
          </a:bodyPr>
          <a:lstStyle/>
          <a:p>
            <a:r>
              <a:rPr lang="en-IN" sz="900">
                <a:hlinkClick r:id="rId4" tooltip="http://www.tanveernaseer.com/what-fortune-500-leaders-are-doing-to-create-employee-engagement/"/>
              </a:rPr>
              <a:t>This Photo</a:t>
            </a:r>
            <a:r>
              <a:rPr lang="en-IN" sz="900"/>
              <a:t> by Unknown Author is licensed under </a:t>
            </a:r>
            <a:r>
              <a:rPr lang="en-IN" sz="900">
                <a:hlinkClick r:id="rId5" tooltip="https://creativecommons.org/licenses/by-nc-sa/3.0/"/>
              </a:rPr>
              <a:t>CC BY-SA-NC</a:t>
            </a:r>
            <a:endParaRPr lang="en-IN" sz="900"/>
          </a:p>
        </p:txBody>
      </p:sp>
    </p:spTree>
    <p:extLst>
      <p:ext uri="{BB962C8B-B14F-4D97-AF65-F5344CB8AC3E}">
        <p14:creationId xmlns:p14="http://schemas.microsoft.com/office/powerpoint/2010/main" val="1150448138"/>
      </p:ext>
    </p:extLst>
  </p:cSld>
  <p:clrMapOvr>
    <a:masterClrMapping/>
  </p:clrMapOvr>
</p:sld>
</file>

<file path=ppt/theme/theme1.xml><?xml version="1.0" encoding="utf-8"?>
<a:theme xmlns:a="http://schemas.openxmlformats.org/drawingml/2006/main" name="Basis">
  <a:themeElements>
    <a:clrScheme name="Basis">
      <a:dk1>
        <a:srgbClr val="000000"/>
      </a:dk1>
      <a:lt1>
        <a:srgbClr val="FFFFFF"/>
      </a:lt1>
      <a:dk2>
        <a:srgbClr val="565349"/>
      </a:dk2>
      <a:lt2>
        <a:srgbClr val="DDDDDD"/>
      </a:lt2>
      <a:accent1>
        <a:srgbClr val="A6B727"/>
      </a:accent1>
      <a:accent2>
        <a:srgbClr val="DF5327"/>
      </a:accent2>
      <a:accent3>
        <a:srgbClr val="FE9E00"/>
      </a:accent3>
      <a:accent4>
        <a:srgbClr val="418AB3"/>
      </a:accent4>
      <a:accent5>
        <a:srgbClr val="D7D447"/>
      </a:accent5>
      <a:accent6>
        <a:srgbClr val="818183"/>
      </a:accent6>
      <a:hlink>
        <a:srgbClr val="F59E00"/>
      </a:hlink>
      <a:folHlink>
        <a:srgbClr val="B2B2B2"/>
      </a:folHlink>
    </a:clrScheme>
    <a:fontScheme name="Basis">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sis">
      <a:fillStyleLst>
        <a:solidFill>
          <a:schemeClr val="phClr"/>
        </a:solidFill>
        <a:solidFill>
          <a:schemeClr val="phClr">
            <a:tint val="55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93813dd7ca6ad654711aa0ab317e03a3">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f11dc0ce689dd3925e84e4e35398c6e7"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78ADAB2-5713-4CC8-B21C-AD74ED6A7DF7}">
  <ds:schemaRefs>
    <ds:schemaRef ds:uri="http://schemas.microsoft.com/sharepoint/v3/contenttype/forms"/>
  </ds:schemaRefs>
</ds:datastoreItem>
</file>

<file path=customXml/itemProps2.xml><?xml version="1.0" encoding="utf-8"?>
<ds:datastoreItem xmlns:ds="http://schemas.openxmlformats.org/officeDocument/2006/customXml" ds:itemID="{98D3DDD6-8E74-4DF3-A7C9-6234C7DB3E79}">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DEF0D866-2B5B-42FA-BA6C-C5A2A7495C3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Tourism design</Template>
  <TotalTime>14</TotalTime>
  <Words>2319</Words>
  <Application>Microsoft Macintosh PowerPoint</Application>
  <PresentationFormat>Widescreen</PresentationFormat>
  <Paragraphs>71</Paragraphs>
  <Slides>7</Slides>
  <Notes>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Arial</vt:lpstr>
      <vt:lpstr>Calibri</vt:lpstr>
      <vt:lpstr>Corbel</vt:lpstr>
      <vt:lpstr>Basis</vt:lpstr>
      <vt:lpstr> Employee Engagement Presentation </vt:lpstr>
      <vt:lpstr>Introduction </vt:lpstr>
      <vt:lpstr>Employee Engagement </vt:lpstr>
      <vt:lpstr>Importance of employee engagement in hospitality industry </vt:lpstr>
      <vt:lpstr>The AON-Hewitt model of engagement  </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Employee Engagement Presentation </dc:title>
  <cp:lastModifiedBy>feliciaandreea91@gmail.com</cp:lastModifiedBy>
  <cp:revision>1</cp:revision>
  <dcterms:created xsi:type="dcterms:W3CDTF">2022-10-03T12:42:56Z</dcterms:created>
  <dcterms:modified xsi:type="dcterms:W3CDTF">2022-11-13T08:31:13Z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