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0" r:id="rId3"/>
    <p:sldId id="259" r:id="rId4"/>
    <p:sldId id="261" r:id="rId5"/>
    <p:sldId id="262" r:id="rId6"/>
    <p:sldId id="263" r:id="rId7"/>
    <p:sldId id="264" r:id="rId8"/>
    <p:sldId id="266" r:id="rId9"/>
    <p:sldId id="265"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5DA67C-53AA-4321-B2F0-14478EE57AC2}" v="18" dt="2022-07-13T17:09:59.2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09" autoAdjust="0"/>
    <p:restoredTop sz="94660"/>
  </p:normalViewPr>
  <p:slideViewPr>
    <p:cSldViewPr snapToGrid="0">
      <p:cViewPr varScale="1">
        <p:scale>
          <a:sx n="85" d="100"/>
          <a:sy n="85" d="100"/>
        </p:scale>
        <p:origin x="14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olawole Osasuyi Osasuyi (1815461)" userId="dac3b107-0805-4d43-abde-067265700add" providerId="ADAL" clId="{D45DA67C-53AA-4321-B2F0-14478EE57AC2}"/>
    <pc:docChg chg="undo redo custSel addSld delSld modSld sldOrd addSection delSection modSection">
      <pc:chgData name="Kolawole Osasuyi Osasuyi (1815461)" userId="dac3b107-0805-4d43-abde-067265700add" providerId="ADAL" clId="{D45DA67C-53AA-4321-B2F0-14478EE57AC2}" dt="2022-07-13T17:26:38.053" v="1976" actId="20577"/>
      <pc:docMkLst>
        <pc:docMk/>
      </pc:docMkLst>
      <pc:sldChg chg="addSp modSp mod">
        <pc:chgData name="Kolawole Osasuyi Osasuyi (1815461)" userId="dac3b107-0805-4d43-abde-067265700add" providerId="ADAL" clId="{D45DA67C-53AA-4321-B2F0-14478EE57AC2}" dt="2022-07-13T17:23:30.759" v="1971" actId="20577"/>
        <pc:sldMkLst>
          <pc:docMk/>
          <pc:sldMk cId="3620209625" sldId="258"/>
        </pc:sldMkLst>
        <pc:spChg chg="add mod">
          <ac:chgData name="Kolawole Osasuyi Osasuyi (1815461)" userId="dac3b107-0805-4d43-abde-067265700add" providerId="ADAL" clId="{D45DA67C-53AA-4321-B2F0-14478EE57AC2}" dt="2022-07-13T17:23:30.759" v="1971" actId="20577"/>
          <ac:spMkLst>
            <pc:docMk/>
            <pc:sldMk cId="3620209625" sldId="258"/>
            <ac:spMk id="3" creationId="{DC2BF69B-F9BD-DF66-D913-7BF1043A4F2B}"/>
          </ac:spMkLst>
        </pc:spChg>
      </pc:sldChg>
      <pc:sldChg chg="modSp mod">
        <pc:chgData name="Kolawole Osasuyi Osasuyi (1815461)" userId="dac3b107-0805-4d43-abde-067265700add" providerId="ADAL" clId="{D45DA67C-53AA-4321-B2F0-14478EE57AC2}" dt="2022-07-13T15:44:46.523" v="1525" actId="20577"/>
        <pc:sldMkLst>
          <pc:docMk/>
          <pc:sldMk cId="2572475958" sldId="259"/>
        </pc:sldMkLst>
        <pc:graphicFrameChg chg="modGraphic">
          <ac:chgData name="Kolawole Osasuyi Osasuyi (1815461)" userId="dac3b107-0805-4d43-abde-067265700add" providerId="ADAL" clId="{D45DA67C-53AA-4321-B2F0-14478EE57AC2}" dt="2022-07-13T15:44:46.523" v="1525" actId="20577"/>
          <ac:graphicFrameMkLst>
            <pc:docMk/>
            <pc:sldMk cId="2572475958" sldId="259"/>
            <ac:graphicFrameMk id="2" creationId="{6C6F5AD7-0683-2E09-1302-BF612B15AFE3}"/>
          </ac:graphicFrameMkLst>
        </pc:graphicFrameChg>
      </pc:sldChg>
      <pc:sldChg chg="modSp mod">
        <pc:chgData name="Kolawole Osasuyi Osasuyi (1815461)" userId="dac3b107-0805-4d43-abde-067265700add" providerId="ADAL" clId="{D45DA67C-53AA-4321-B2F0-14478EE57AC2}" dt="2022-07-10T14:40:35.029" v="707" actId="20577"/>
        <pc:sldMkLst>
          <pc:docMk/>
          <pc:sldMk cId="227818598" sldId="260"/>
        </pc:sldMkLst>
        <pc:spChg chg="mod">
          <ac:chgData name="Kolawole Osasuyi Osasuyi (1815461)" userId="dac3b107-0805-4d43-abde-067265700add" providerId="ADAL" clId="{D45DA67C-53AA-4321-B2F0-14478EE57AC2}" dt="2022-07-10T14:40:35.029" v="707" actId="20577"/>
          <ac:spMkLst>
            <pc:docMk/>
            <pc:sldMk cId="227818598" sldId="260"/>
            <ac:spMk id="3" creationId="{D28E4AA3-E0C4-3834-2FE6-CA67CE4EECBC}"/>
          </ac:spMkLst>
        </pc:spChg>
      </pc:sldChg>
      <pc:sldChg chg="modSp mod">
        <pc:chgData name="Kolawole Osasuyi Osasuyi (1815461)" userId="dac3b107-0805-4d43-abde-067265700add" providerId="ADAL" clId="{D45DA67C-53AA-4321-B2F0-14478EE57AC2}" dt="2022-07-13T16:56:17.714" v="1658" actId="20577"/>
        <pc:sldMkLst>
          <pc:docMk/>
          <pc:sldMk cId="1470460316" sldId="261"/>
        </pc:sldMkLst>
        <pc:graphicFrameChg chg="modGraphic">
          <ac:chgData name="Kolawole Osasuyi Osasuyi (1815461)" userId="dac3b107-0805-4d43-abde-067265700add" providerId="ADAL" clId="{D45DA67C-53AA-4321-B2F0-14478EE57AC2}" dt="2022-07-13T16:56:17.714" v="1658" actId="20577"/>
          <ac:graphicFrameMkLst>
            <pc:docMk/>
            <pc:sldMk cId="1470460316" sldId="261"/>
            <ac:graphicFrameMk id="2" creationId="{9D94FEBA-CFFF-4749-C117-11E8789B5A91}"/>
          </ac:graphicFrameMkLst>
        </pc:graphicFrameChg>
      </pc:sldChg>
      <pc:sldChg chg="modSp mod">
        <pc:chgData name="Kolawole Osasuyi Osasuyi (1815461)" userId="dac3b107-0805-4d43-abde-067265700add" providerId="ADAL" clId="{D45DA67C-53AA-4321-B2F0-14478EE57AC2}" dt="2022-07-13T17:01:09.114" v="1756" actId="20577"/>
        <pc:sldMkLst>
          <pc:docMk/>
          <pc:sldMk cId="3907987136" sldId="262"/>
        </pc:sldMkLst>
        <pc:graphicFrameChg chg="modGraphic">
          <ac:chgData name="Kolawole Osasuyi Osasuyi (1815461)" userId="dac3b107-0805-4d43-abde-067265700add" providerId="ADAL" clId="{D45DA67C-53AA-4321-B2F0-14478EE57AC2}" dt="2022-07-13T17:01:09.114" v="1756" actId="20577"/>
          <ac:graphicFrameMkLst>
            <pc:docMk/>
            <pc:sldMk cId="3907987136" sldId="262"/>
            <ac:graphicFrameMk id="2" creationId="{7FE809FA-BFCD-D8C0-3233-E6225961173C}"/>
          </ac:graphicFrameMkLst>
        </pc:graphicFrameChg>
      </pc:sldChg>
      <pc:sldChg chg="modSp mod chgLayout">
        <pc:chgData name="Kolawole Osasuyi Osasuyi (1815461)" userId="dac3b107-0805-4d43-abde-067265700add" providerId="ADAL" clId="{D45DA67C-53AA-4321-B2F0-14478EE57AC2}" dt="2022-07-13T17:05:12.693" v="1822" actId="20577"/>
        <pc:sldMkLst>
          <pc:docMk/>
          <pc:sldMk cId="960694869" sldId="263"/>
        </pc:sldMkLst>
        <pc:graphicFrameChg chg="mod modGraphic">
          <ac:chgData name="Kolawole Osasuyi Osasuyi (1815461)" userId="dac3b107-0805-4d43-abde-067265700add" providerId="ADAL" clId="{D45DA67C-53AA-4321-B2F0-14478EE57AC2}" dt="2022-07-13T17:05:12.693" v="1822" actId="20577"/>
          <ac:graphicFrameMkLst>
            <pc:docMk/>
            <pc:sldMk cId="960694869" sldId="263"/>
            <ac:graphicFrameMk id="2" creationId="{68F7B08F-95DA-1B87-C7B7-6DF098262946}"/>
          </ac:graphicFrameMkLst>
        </pc:graphicFrameChg>
      </pc:sldChg>
      <pc:sldChg chg="modSp mod">
        <pc:chgData name="Kolawole Osasuyi Osasuyi (1815461)" userId="dac3b107-0805-4d43-abde-067265700add" providerId="ADAL" clId="{D45DA67C-53AA-4321-B2F0-14478EE57AC2}" dt="2022-07-13T17:09:41.863" v="1925" actId="20577"/>
        <pc:sldMkLst>
          <pc:docMk/>
          <pc:sldMk cId="3483351245" sldId="264"/>
        </pc:sldMkLst>
        <pc:graphicFrameChg chg="mod modGraphic">
          <ac:chgData name="Kolawole Osasuyi Osasuyi (1815461)" userId="dac3b107-0805-4d43-abde-067265700add" providerId="ADAL" clId="{D45DA67C-53AA-4321-B2F0-14478EE57AC2}" dt="2022-07-13T17:09:41.863" v="1925" actId="20577"/>
          <ac:graphicFrameMkLst>
            <pc:docMk/>
            <pc:sldMk cId="3483351245" sldId="264"/>
            <ac:graphicFrameMk id="2" creationId="{B55A2BDF-B125-6191-13EE-26C3D855B64E}"/>
          </ac:graphicFrameMkLst>
        </pc:graphicFrameChg>
      </pc:sldChg>
      <pc:sldChg chg="modSp mod">
        <pc:chgData name="Kolawole Osasuyi Osasuyi (1815461)" userId="dac3b107-0805-4d43-abde-067265700add" providerId="ADAL" clId="{D45DA67C-53AA-4321-B2F0-14478EE57AC2}" dt="2022-07-13T17:26:38.053" v="1976" actId="20577"/>
        <pc:sldMkLst>
          <pc:docMk/>
          <pc:sldMk cId="3397916950" sldId="265"/>
        </pc:sldMkLst>
        <pc:spChg chg="mod">
          <ac:chgData name="Kolawole Osasuyi Osasuyi (1815461)" userId="dac3b107-0805-4d43-abde-067265700add" providerId="ADAL" clId="{D45DA67C-53AA-4321-B2F0-14478EE57AC2}" dt="2022-07-13T17:26:38.053" v="1976" actId="20577"/>
          <ac:spMkLst>
            <pc:docMk/>
            <pc:sldMk cId="3397916950" sldId="265"/>
            <ac:spMk id="3" creationId="{44C056CE-396C-8692-A003-08560091EF4C}"/>
          </ac:spMkLst>
        </pc:spChg>
      </pc:sldChg>
      <pc:sldChg chg="addSp modSp new add del mod chgLayout">
        <pc:chgData name="Kolawole Osasuyi Osasuyi (1815461)" userId="dac3b107-0805-4d43-abde-067265700add" providerId="ADAL" clId="{D45DA67C-53AA-4321-B2F0-14478EE57AC2}" dt="2022-07-07T03:40:17.197" v="646" actId="2696"/>
        <pc:sldMkLst>
          <pc:docMk/>
          <pc:sldMk cId="1206609468" sldId="266"/>
        </pc:sldMkLst>
        <pc:graphicFrameChg chg="add mod">
          <ac:chgData name="Kolawole Osasuyi Osasuyi (1815461)" userId="dac3b107-0805-4d43-abde-067265700add" providerId="ADAL" clId="{D45DA67C-53AA-4321-B2F0-14478EE57AC2}" dt="2022-07-07T03:32:31.429" v="641"/>
          <ac:graphicFrameMkLst>
            <pc:docMk/>
            <pc:sldMk cId="1206609468" sldId="266"/>
            <ac:graphicFrameMk id="2" creationId="{8B00F82F-25E3-56A6-FE0C-A02CA9C04120}"/>
          </ac:graphicFrameMkLst>
        </pc:graphicFrameChg>
      </pc:sldChg>
      <pc:sldChg chg="addSp modSp new mod ord">
        <pc:chgData name="Kolawole Osasuyi Osasuyi (1815461)" userId="dac3b107-0805-4d43-abde-067265700add" providerId="ADAL" clId="{D45DA67C-53AA-4321-B2F0-14478EE57AC2}" dt="2022-07-13T17:12:33.420" v="1966" actId="20577"/>
        <pc:sldMkLst>
          <pc:docMk/>
          <pc:sldMk cId="3590002163" sldId="266"/>
        </pc:sldMkLst>
        <pc:graphicFrameChg chg="add mod modGraphic">
          <ac:chgData name="Kolawole Osasuyi Osasuyi (1815461)" userId="dac3b107-0805-4d43-abde-067265700add" providerId="ADAL" clId="{D45DA67C-53AA-4321-B2F0-14478EE57AC2}" dt="2022-07-13T17:12:33.420" v="1966" actId="20577"/>
          <ac:graphicFrameMkLst>
            <pc:docMk/>
            <pc:sldMk cId="3590002163" sldId="266"/>
            <ac:graphicFrameMk id="2" creationId="{D17DAE9E-5CEB-432A-FBD6-E97E4889A29C}"/>
          </ac:graphicFrameMkLst>
        </pc:graphicFrameChg>
      </pc:sldChg>
      <pc:sldChg chg="addSp modSp new del mod">
        <pc:chgData name="Kolawole Osasuyi Osasuyi (1815461)" userId="dac3b107-0805-4d43-abde-067265700add" providerId="ADAL" clId="{D45DA67C-53AA-4321-B2F0-14478EE57AC2}" dt="2022-07-07T03:31:52.293" v="638" actId="2696"/>
        <pc:sldMkLst>
          <pc:docMk/>
          <pc:sldMk cId="4274235999" sldId="266"/>
        </pc:sldMkLst>
        <pc:graphicFrameChg chg="add mod modGraphic">
          <ac:chgData name="Kolawole Osasuyi Osasuyi (1815461)" userId="dac3b107-0805-4d43-abde-067265700add" providerId="ADAL" clId="{D45DA67C-53AA-4321-B2F0-14478EE57AC2}" dt="2022-07-07T03:31:33.542" v="637" actId="1076"/>
          <ac:graphicFrameMkLst>
            <pc:docMk/>
            <pc:sldMk cId="4274235999" sldId="266"/>
            <ac:graphicFrameMk id="2" creationId="{407AD19A-4159-1025-9AEB-EA912DCEAB6D}"/>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78A1D-4D8C-5FEC-2462-B03B057B33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BF9F5C-8E66-DB4F-61B1-FD6181FC7E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0E09C8-E6B2-6805-C091-39A26B08FDE1}"/>
              </a:ext>
            </a:extLst>
          </p:cNvPr>
          <p:cNvSpPr>
            <a:spLocks noGrp="1"/>
          </p:cNvSpPr>
          <p:nvPr>
            <p:ph type="dt" sz="half" idx="10"/>
          </p:nvPr>
        </p:nvSpPr>
        <p:spPr/>
        <p:txBody>
          <a:bodyPr/>
          <a:lstStyle/>
          <a:p>
            <a:fld id="{575D1C32-626A-4756-951E-8871F45F7656}" type="datetimeFigureOut">
              <a:rPr lang="en-GB" smtClean="0"/>
              <a:t>13/07/2022</a:t>
            </a:fld>
            <a:endParaRPr lang="en-GB"/>
          </a:p>
        </p:txBody>
      </p:sp>
      <p:sp>
        <p:nvSpPr>
          <p:cNvPr id="5" name="Footer Placeholder 4">
            <a:extLst>
              <a:ext uri="{FF2B5EF4-FFF2-40B4-BE49-F238E27FC236}">
                <a16:creationId xmlns:a16="http://schemas.microsoft.com/office/drawing/2014/main" id="{B1439BCF-5424-91A4-E794-D5D666FA1C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EF0EFE-81F6-175F-7B50-C572CDAE761F}"/>
              </a:ext>
            </a:extLst>
          </p:cNvPr>
          <p:cNvSpPr>
            <a:spLocks noGrp="1"/>
          </p:cNvSpPr>
          <p:nvPr>
            <p:ph type="sldNum" sz="quarter" idx="12"/>
          </p:nvPr>
        </p:nvSpPr>
        <p:spPr/>
        <p:txBody>
          <a:bodyPr/>
          <a:lstStyle/>
          <a:p>
            <a:fld id="{853F3D5A-B250-43A9-BCF7-B3F78843CFC3}" type="slidenum">
              <a:rPr lang="en-GB" smtClean="0"/>
              <a:t>‹#›</a:t>
            </a:fld>
            <a:endParaRPr lang="en-GB"/>
          </a:p>
        </p:txBody>
      </p:sp>
    </p:spTree>
    <p:extLst>
      <p:ext uri="{BB962C8B-B14F-4D97-AF65-F5344CB8AC3E}">
        <p14:creationId xmlns:p14="http://schemas.microsoft.com/office/powerpoint/2010/main" val="3088588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B4B36-2C4F-DE6A-836F-8002A9372A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76BA05-C9F4-DA8F-AD1B-3C9A3F893C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BAD8C4-71B6-630C-3836-E067A7000612}"/>
              </a:ext>
            </a:extLst>
          </p:cNvPr>
          <p:cNvSpPr>
            <a:spLocks noGrp="1"/>
          </p:cNvSpPr>
          <p:nvPr>
            <p:ph type="dt" sz="half" idx="10"/>
          </p:nvPr>
        </p:nvSpPr>
        <p:spPr/>
        <p:txBody>
          <a:bodyPr/>
          <a:lstStyle/>
          <a:p>
            <a:fld id="{575D1C32-626A-4756-951E-8871F45F7656}" type="datetimeFigureOut">
              <a:rPr lang="en-GB" smtClean="0"/>
              <a:t>13/07/2022</a:t>
            </a:fld>
            <a:endParaRPr lang="en-GB"/>
          </a:p>
        </p:txBody>
      </p:sp>
      <p:sp>
        <p:nvSpPr>
          <p:cNvPr id="5" name="Footer Placeholder 4">
            <a:extLst>
              <a:ext uri="{FF2B5EF4-FFF2-40B4-BE49-F238E27FC236}">
                <a16:creationId xmlns:a16="http://schemas.microsoft.com/office/drawing/2014/main" id="{E1CCCB5B-06EE-FA88-5294-036EB8291B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69CB96-7008-B9D7-BC65-C64E8654AF39}"/>
              </a:ext>
            </a:extLst>
          </p:cNvPr>
          <p:cNvSpPr>
            <a:spLocks noGrp="1"/>
          </p:cNvSpPr>
          <p:nvPr>
            <p:ph type="sldNum" sz="quarter" idx="12"/>
          </p:nvPr>
        </p:nvSpPr>
        <p:spPr/>
        <p:txBody>
          <a:bodyPr/>
          <a:lstStyle/>
          <a:p>
            <a:fld id="{853F3D5A-B250-43A9-BCF7-B3F78843CFC3}" type="slidenum">
              <a:rPr lang="en-GB" smtClean="0"/>
              <a:t>‹#›</a:t>
            </a:fld>
            <a:endParaRPr lang="en-GB"/>
          </a:p>
        </p:txBody>
      </p:sp>
    </p:spTree>
    <p:extLst>
      <p:ext uri="{BB962C8B-B14F-4D97-AF65-F5344CB8AC3E}">
        <p14:creationId xmlns:p14="http://schemas.microsoft.com/office/powerpoint/2010/main" val="3188768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49A3-D3B7-8097-78D1-94C805B7F2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82E847-DE20-2E42-FB3D-C14044515A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153FDF-6019-06EE-B677-6CFA410B270C}"/>
              </a:ext>
            </a:extLst>
          </p:cNvPr>
          <p:cNvSpPr>
            <a:spLocks noGrp="1"/>
          </p:cNvSpPr>
          <p:nvPr>
            <p:ph type="dt" sz="half" idx="10"/>
          </p:nvPr>
        </p:nvSpPr>
        <p:spPr/>
        <p:txBody>
          <a:bodyPr/>
          <a:lstStyle/>
          <a:p>
            <a:fld id="{575D1C32-626A-4756-951E-8871F45F7656}" type="datetimeFigureOut">
              <a:rPr lang="en-GB" smtClean="0"/>
              <a:t>13/07/2022</a:t>
            </a:fld>
            <a:endParaRPr lang="en-GB"/>
          </a:p>
        </p:txBody>
      </p:sp>
      <p:sp>
        <p:nvSpPr>
          <p:cNvPr id="5" name="Footer Placeholder 4">
            <a:extLst>
              <a:ext uri="{FF2B5EF4-FFF2-40B4-BE49-F238E27FC236}">
                <a16:creationId xmlns:a16="http://schemas.microsoft.com/office/drawing/2014/main" id="{93552A98-A07E-0DB1-CA91-C73428FAF3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0E2395-486E-A708-72FD-9889F2E479CF}"/>
              </a:ext>
            </a:extLst>
          </p:cNvPr>
          <p:cNvSpPr>
            <a:spLocks noGrp="1"/>
          </p:cNvSpPr>
          <p:nvPr>
            <p:ph type="sldNum" sz="quarter" idx="12"/>
          </p:nvPr>
        </p:nvSpPr>
        <p:spPr/>
        <p:txBody>
          <a:bodyPr/>
          <a:lstStyle/>
          <a:p>
            <a:fld id="{853F3D5A-B250-43A9-BCF7-B3F78843CFC3}" type="slidenum">
              <a:rPr lang="en-GB" smtClean="0"/>
              <a:t>‹#›</a:t>
            </a:fld>
            <a:endParaRPr lang="en-GB"/>
          </a:p>
        </p:txBody>
      </p:sp>
    </p:spTree>
    <p:extLst>
      <p:ext uri="{BB962C8B-B14F-4D97-AF65-F5344CB8AC3E}">
        <p14:creationId xmlns:p14="http://schemas.microsoft.com/office/powerpoint/2010/main" val="1788989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93A58-A1E4-DFF9-72AD-3B53692777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ACBF73-9B23-5735-E8ED-98715BB7AE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FF534C-8D9B-AC12-C21D-B7AA5363633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BAAB435-4D08-CC05-E933-474980446C20}"/>
              </a:ext>
            </a:extLst>
          </p:cNvPr>
          <p:cNvSpPr>
            <a:spLocks noGrp="1"/>
          </p:cNvSpPr>
          <p:nvPr>
            <p:ph type="dt" sz="half" idx="10"/>
          </p:nvPr>
        </p:nvSpPr>
        <p:spPr/>
        <p:txBody>
          <a:bodyPr/>
          <a:lstStyle/>
          <a:p>
            <a:fld id="{575D1C32-626A-4756-951E-8871F45F7656}" type="datetimeFigureOut">
              <a:rPr lang="en-GB" smtClean="0"/>
              <a:t>13/07/2022</a:t>
            </a:fld>
            <a:endParaRPr lang="en-GB"/>
          </a:p>
        </p:txBody>
      </p:sp>
      <p:sp>
        <p:nvSpPr>
          <p:cNvPr id="6" name="Footer Placeholder 5">
            <a:extLst>
              <a:ext uri="{FF2B5EF4-FFF2-40B4-BE49-F238E27FC236}">
                <a16:creationId xmlns:a16="http://schemas.microsoft.com/office/drawing/2014/main" id="{F19AAF1D-ED87-46A2-F51E-5326578598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F7BBA3-8724-043A-8C2F-356B5971D2F0}"/>
              </a:ext>
            </a:extLst>
          </p:cNvPr>
          <p:cNvSpPr>
            <a:spLocks noGrp="1"/>
          </p:cNvSpPr>
          <p:nvPr>
            <p:ph type="sldNum" sz="quarter" idx="12"/>
          </p:nvPr>
        </p:nvSpPr>
        <p:spPr/>
        <p:txBody>
          <a:bodyPr/>
          <a:lstStyle/>
          <a:p>
            <a:fld id="{853F3D5A-B250-43A9-BCF7-B3F78843CFC3}" type="slidenum">
              <a:rPr lang="en-GB" smtClean="0"/>
              <a:t>‹#›</a:t>
            </a:fld>
            <a:endParaRPr lang="en-GB"/>
          </a:p>
        </p:txBody>
      </p:sp>
    </p:spTree>
    <p:extLst>
      <p:ext uri="{BB962C8B-B14F-4D97-AF65-F5344CB8AC3E}">
        <p14:creationId xmlns:p14="http://schemas.microsoft.com/office/powerpoint/2010/main" val="3914423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32100-4800-84AE-3920-2E02B884A64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318DCC-AFFC-8106-46DD-2DE1611EA6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D4BA8E-9B10-AAA2-1456-CD7BCDAECC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1F9669-5D90-F8A6-9CF9-19783E076F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F91E18D-F1F3-F925-B64D-FB59F8ABE4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32B196-6829-18F0-97DA-A2A8E8633FF5}"/>
              </a:ext>
            </a:extLst>
          </p:cNvPr>
          <p:cNvSpPr>
            <a:spLocks noGrp="1"/>
          </p:cNvSpPr>
          <p:nvPr>
            <p:ph type="dt" sz="half" idx="10"/>
          </p:nvPr>
        </p:nvSpPr>
        <p:spPr/>
        <p:txBody>
          <a:bodyPr/>
          <a:lstStyle/>
          <a:p>
            <a:fld id="{575D1C32-626A-4756-951E-8871F45F7656}" type="datetimeFigureOut">
              <a:rPr lang="en-GB" smtClean="0"/>
              <a:t>13/07/2022</a:t>
            </a:fld>
            <a:endParaRPr lang="en-GB"/>
          </a:p>
        </p:txBody>
      </p:sp>
      <p:sp>
        <p:nvSpPr>
          <p:cNvPr id="8" name="Footer Placeholder 7">
            <a:extLst>
              <a:ext uri="{FF2B5EF4-FFF2-40B4-BE49-F238E27FC236}">
                <a16:creationId xmlns:a16="http://schemas.microsoft.com/office/drawing/2014/main" id="{CAA4E75A-1E1F-FD86-3B20-4DB90B0D6F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148EDF-0750-1F01-AA3B-10F1051B3565}"/>
              </a:ext>
            </a:extLst>
          </p:cNvPr>
          <p:cNvSpPr>
            <a:spLocks noGrp="1"/>
          </p:cNvSpPr>
          <p:nvPr>
            <p:ph type="sldNum" sz="quarter" idx="12"/>
          </p:nvPr>
        </p:nvSpPr>
        <p:spPr/>
        <p:txBody>
          <a:bodyPr/>
          <a:lstStyle/>
          <a:p>
            <a:fld id="{853F3D5A-B250-43A9-BCF7-B3F78843CFC3}" type="slidenum">
              <a:rPr lang="en-GB" smtClean="0"/>
              <a:t>‹#›</a:t>
            </a:fld>
            <a:endParaRPr lang="en-GB"/>
          </a:p>
        </p:txBody>
      </p:sp>
    </p:spTree>
    <p:extLst>
      <p:ext uri="{BB962C8B-B14F-4D97-AF65-F5344CB8AC3E}">
        <p14:creationId xmlns:p14="http://schemas.microsoft.com/office/powerpoint/2010/main" val="3748609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72497-C240-D50D-A6B4-E360FB789A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F94839-64B3-DC77-DAB0-9A358E5725A8}"/>
              </a:ext>
            </a:extLst>
          </p:cNvPr>
          <p:cNvSpPr>
            <a:spLocks noGrp="1"/>
          </p:cNvSpPr>
          <p:nvPr>
            <p:ph type="dt" sz="half" idx="10"/>
          </p:nvPr>
        </p:nvSpPr>
        <p:spPr/>
        <p:txBody>
          <a:bodyPr/>
          <a:lstStyle/>
          <a:p>
            <a:fld id="{575D1C32-626A-4756-951E-8871F45F7656}" type="datetimeFigureOut">
              <a:rPr lang="en-GB" smtClean="0"/>
              <a:t>13/07/2022</a:t>
            </a:fld>
            <a:endParaRPr lang="en-GB"/>
          </a:p>
        </p:txBody>
      </p:sp>
      <p:sp>
        <p:nvSpPr>
          <p:cNvPr id="4" name="Footer Placeholder 3">
            <a:extLst>
              <a:ext uri="{FF2B5EF4-FFF2-40B4-BE49-F238E27FC236}">
                <a16:creationId xmlns:a16="http://schemas.microsoft.com/office/drawing/2014/main" id="{C74159A2-2A41-C078-D2B9-8E1BA6D8D5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E29ABA-9911-DF5E-B9E1-8149566428A6}"/>
              </a:ext>
            </a:extLst>
          </p:cNvPr>
          <p:cNvSpPr>
            <a:spLocks noGrp="1"/>
          </p:cNvSpPr>
          <p:nvPr>
            <p:ph type="sldNum" sz="quarter" idx="12"/>
          </p:nvPr>
        </p:nvSpPr>
        <p:spPr/>
        <p:txBody>
          <a:bodyPr/>
          <a:lstStyle/>
          <a:p>
            <a:fld id="{853F3D5A-B250-43A9-BCF7-B3F78843CFC3}" type="slidenum">
              <a:rPr lang="en-GB" smtClean="0"/>
              <a:t>‹#›</a:t>
            </a:fld>
            <a:endParaRPr lang="en-GB"/>
          </a:p>
        </p:txBody>
      </p:sp>
    </p:spTree>
    <p:extLst>
      <p:ext uri="{BB962C8B-B14F-4D97-AF65-F5344CB8AC3E}">
        <p14:creationId xmlns:p14="http://schemas.microsoft.com/office/powerpoint/2010/main" val="4017132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2879D5-EDC4-325A-7303-6AC499F2B185}"/>
              </a:ext>
            </a:extLst>
          </p:cNvPr>
          <p:cNvSpPr>
            <a:spLocks noGrp="1"/>
          </p:cNvSpPr>
          <p:nvPr>
            <p:ph type="dt" sz="half" idx="10"/>
          </p:nvPr>
        </p:nvSpPr>
        <p:spPr/>
        <p:txBody>
          <a:bodyPr/>
          <a:lstStyle/>
          <a:p>
            <a:fld id="{575D1C32-626A-4756-951E-8871F45F7656}" type="datetimeFigureOut">
              <a:rPr lang="en-GB" smtClean="0"/>
              <a:t>13/07/2022</a:t>
            </a:fld>
            <a:endParaRPr lang="en-GB"/>
          </a:p>
        </p:txBody>
      </p:sp>
      <p:sp>
        <p:nvSpPr>
          <p:cNvPr id="3" name="Footer Placeholder 2">
            <a:extLst>
              <a:ext uri="{FF2B5EF4-FFF2-40B4-BE49-F238E27FC236}">
                <a16:creationId xmlns:a16="http://schemas.microsoft.com/office/drawing/2014/main" id="{29B4BAEA-7249-CFE7-DA43-F60749E99C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0AD766-8A5E-C1C1-6459-7DD328AA27B8}"/>
              </a:ext>
            </a:extLst>
          </p:cNvPr>
          <p:cNvSpPr>
            <a:spLocks noGrp="1"/>
          </p:cNvSpPr>
          <p:nvPr>
            <p:ph type="sldNum" sz="quarter" idx="12"/>
          </p:nvPr>
        </p:nvSpPr>
        <p:spPr/>
        <p:txBody>
          <a:bodyPr/>
          <a:lstStyle/>
          <a:p>
            <a:fld id="{853F3D5A-B250-43A9-BCF7-B3F78843CFC3}" type="slidenum">
              <a:rPr lang="en-GB" smtClean="0"/>
              <a:t>‹#›</a:t>
            </a:fld>
            <a:endParaRPr lang="en-GB"/>
          </a:p>
        </p:txBody>
      </p:sp>
    </p:spTree>
    <p:extLst>
      <p:ext uri="{BB962C8B-B14F-4D97-AF65-F5344CB8AC3E}">
        <p14:creationId xmlns:p14="http://schemas.microsoft.com/office/powerpoint/2010/main" val="1450787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E57C4-5B85-402B-043A-12F2B59CEE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69D3A0-21D1-B43F-6430-1B2E63B44C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EEA8F7-8B51-8B73-2B68-9D4B251DA0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02716B-EB2A-40C5-A1D9-9F0827A56269}"/>
              </a:ext>
            </a:extLst>
          </p:cNvPr>
          <p:cNvSpPr>
            <a:spLocks noGrp="1"/>
          </p:cNvSpPr>
          <p:nvPr>
            <p:ph type="dt" sz="half" idx="10"/>
          </p:nvPr>
        </p:nvSpPr>
        <p:spPr/>
        <p:txBody>
          <a:bodyPr/>
          <a:lstStyle/>
          <a:p>
            <a:fld id="{575D1C32-626A-4756-951E-8871F45F7656}" type="datetimeFigureOut">
              <a:rPr lang="en-GB" smtClean="0"/>
              <a:t>13/07/2022</a:t>
            </a:fld>
            <a:endParaRPr lang="en-GB"/>
          </a:p>
        </p:txBody>
      </p:sp>
      <p:sp>
        <p:nvSpPr>
          <p:cNvPr id="6" name="Footer Placeholder 5">
            <a:extLst>
              <a:ext uri="{FF2B5EF4-FFF2-40B4-BE49-F238E27FC236}">
                <a16:creationId xmlns:a16="http://schemas.microsoft.com/office/drawing/2014/main" id="{D490434D-8C65-14CD-F183-B7EAA48607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038656-DC82-851D-AE3E-0A8EA252DCED}"/>
              </a:ext>
            </a:extLst>
          </p:cNvPr>
          <p:cNvSpPr>
            <a:spLocks noGrp="1"/>
          </p:cNvSpPr>
          <p:nvPr>
            <p:ph type="sldNum" sz="quarter" idx="12"/>
          </p:nvPr>
        </p:nvSpPr>
        <p:spPr/>
        <p:txBody>
          <a:bodyPr/>
          <a:lstStyle/>
          <a:p>
            <a:fld id="{853F3D5A-B250-43A9-BCF7-B3F78843CFC3}" type="slidenum">
              <a:rPr lang="en-GB" smtClean="0"/>
              <a:t>‹#›</a:t>
            </a:fld>
            <a:endParaRPr lang="en-GB"/>
          </a:p>
        </p:txBody>
      </p:sp>
    </p:spTree>
    <p:extLst>
      <p:ext uri="{BB962C8B-B14F-4D97-AF65-F5344CB8AC3E}">
        <p14:creationId xmlns:p14="http://schemas.microsoft.com/office/powerpoint/2010/main" val="3080384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0AE57-3B07-925B-8C9E-80DB62E6CE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BCC0542-3F6D-6861-3AF6-65B51E2B90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0E35AE-1DAA-DB79-CC64-6107E9CCD3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43CEE3-74F4-32C5-E292-13D5D21A9383}"/>
              </a:ext>
            </a:extLst>
          </p:cNvPr>
          <p:cNvSpPr>
            <a:spLocks noGrp="1"/>
          </p:cNvSpPr>
          <p:nvPr>
            <p:ph type="dt" sz="half" idx="10"/>
          </p:nvPr>
        </p:nvSpPr>
        <p:spPr/>
        <p:txBody>
          <a:bodyPr/>
          <a:lstStyle/>
          <a:p>
            <a:fld id="{575D1C32-626A-4756-951E-8871F45F7656}" type="datetimeFigureOut">
              <a:rPr lang="en-GB" smtClean="0"/>
              <a:t>13/07/2022</a:t>
            </a:fld>
            <a:endParaRPr lang="en-GB"/>
          </a:p>
        </p:txBody>
      </p:sp>
      <p:sp>
        <p:nvSpPr>
          <p:cNvPr id="6" name="Footer Placeholder 5">
            <a:extLst>
              <a:ext uri="{FF2B5EF4-FFF2-40B4-BE49-F238E27FC236}">
                <a16:creationId xmlns:a16="http://schemas.microsoft.com/office/drawing/2014/main" id="{C9F3FE72-1046-DFAF-B9DD-41530D58BA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3D0526-3C7F-2680-B7B8-6A48F9989938}"/>
              </a:ext>
            </a:extLst>
          </p:cNvPr>
          <p:cNvSpPr>
            <a:spLocks noGrp="1"/>
          </p:cNvSpPr>
          <p:nvPr>
            <p:ph type="sldNum" sz="quarter" idx="12"/>
          </p:nvPr>
        </p:nvSpPr>
        <p:spPr/>
        <p:txBody>
          <a:bodyPr/>
          <a:lstStyle/>
          <a:p>
            <a:fld id="{853F3D5A-B250-43A9-BCF7-B3F78843CFC3}" type="slidenum">
              <a:rPr lang="en-GB" smtClean="0"/>
              <a:t>‹#›</a:t>
            </a:fld>
            <a:endParaRPr lang="en-GB"/>
          </a:p>
        </p:txBody>
      </p:sp>
    </p:spTree>
    <p:extLst>
      <p:ext uri="{BB962C8B-B14F-4D97-AF65-F5344CB8AC3E}">
        <p14:creationId xmlns:p14="http://schemas.microsoft.com/office/powerpoint/2010/main" val="481201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C732E-79B0-676C-B9DD-FE0EDD8D7B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F8574C-0BF6-4A01-0243-D28BA4A2F1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AE6CB9-3726-6060-F8E6-F617A42B4281}"/>
              </a:ext>
            </a:extLst>
          </p:cNvPr>
          <p:cNvSpPr>
            <a:spLocks noGrp="1"/>
          </p:cNvSpPr>
          <p:nvPr>
            <p:ph type="dt" sz="half" idx="10"/>
          </p:nvPr>
        </p:nvSpPr>
        <p:spPr/>
        <p:txBody>
          <a:bodyPr/>
          <a:lstStyle/>
          <a:p>
            <a:fld id="{575D1C32-626A-4756-951E-8871F45F7656}" type="datetimeFigureOut">
              <a:rPr lang="en-GB" smtClean="0"/>
              <a:t>13/07/2022</a:t>
            </a:fld>
            <a:endParaRPr lang="en-GB"/>
          </a:p>
        </p:txBody>
      </p:sp>
      <p:sp>
        <p:nvSpPr>
          <p:cNvPr id="5" name="Footer Placeholder 4">
            <a:extLst>
              <a:ext uri="{FF2B5EF4-FFF2-40B4-BE49-F238E27FC236}">
                <a16:creationId xmlns:a16="http://schemas.microsoft.com/office/drawing/2014/main" id="{2AE5E86A-00A6-94BE-DB59-D468940A80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64461D-7E24-60E1-04F6-E7559568047A}"/>
              </a:ext>
            </a:extLst>
          </p:cNvPr>
          <p:cNvSpPr>
            <a:spLocks noGrp="1"/>
          </p:cNvSpPr>
          <p:nvPr>
            <p:ph type="sldNum" sz="quarter" idx="12"/>
          </p:nvPr>
        </p:nvSpPr>
        <p:spPr/>
        <p:txBody>
          <a:bodyPr/>
          <a:lstStyle/>
          <a:p>
            <a:fld id="{853F3D5A-B250-43A9-BCF7-B3F78843CFC3}" type="slidenum">
              <a:rPr lang="en-GB" smtClean="0"/>
              <a:t>‹#›</a:t>
            </a:fld>
            <a:endParaRPr lang="en-GB"/>
          </a:p>
        </p:txBody>
      </p:sp>
    </p:spTree>
    <p:extLst>
      <p:ext uri="{BB962C8B-B14F-4D97-AF65-F5344CB8AC3E}">
        <p14:creationId xmlns:p14="http://schemas.microsoft.com/office/powerpoint/2010/main" val="3570208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1E60C0-E6DE-480F-0C1E-B134417236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FCBBE3-D59C-BABA-A5A3-8C07669AD1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BB79AA-1941-A248-5009-2E011710F3FB}"/>
              </a:ext>
            </a:extLst>
          </p:cNvPr>
          <p:cNvSpPr>
            <a:spLocks noGrp="1"/>
          </p:cNvSpPr>
          <p:nvPr>
            <p:ph type="dt" sz="half" idx="10"/>
          </p:nvPr>
        </p:nvSpPr>
        <p:spPr/>
        <p:txBody>
          <a:bodyPr/>
          <a:lstStyle/>
          <a:p>
            <a:fld id="{575D1C32-626A-4756-951E-8871F45F7656}" type="datetimeFigureOut">
              <a:rPr lang="en-GB" smtClean="0"/>
              <a:t>13/07/2022</a:t>
            </a:fld>
            <a:endParaRPr lang="en-GB"/>
          </a:p>
        </p:txBody>
      </p:sp>
      <p:sp>
        <p:nvSpPr>
          <p:cNvPr id="5" name="Footer Placeholder 4">
            <a:extLst>
              <a:ext uri="{FF2B5EF4-FFF2-40B4-BE49-F238E27FC236}">
                <a16:creationId xmlns:a16="http://schemas.microsoft.com/office/drawing/2014/main" id="{6075DBC6-1255-DE5A-CFE4-B9B799F094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BD8689-191B-D19A-DA1E-98F71A26AD97}"/>
              </a:ext>
            </a:extLst>
          </p:cNvPr>
          <p:cNvSpPr>
            <a:spLocks noGrp="1"/>
          </p:cNvSpPr>
          <p:nvPr>
            <p:ph type="sldNum" sz="quarter" idx="12"/>
          </p:nvPr>
        </p:nvSpPr>
        <p:spPr/>
        <p:txBody>
          <a:bodyPr/>
          <a:lstStyle/>
          <a:p>
            <a:fld id="{853F3D5A-B250-43A9-BCF7-B3F78843CFC3}" type="slidenum">
              <a:rPr lang="en-GB" smtClean="0"/>
              <a:t>‹#›</a:t>
            </a:fld>
            <a:endParaRPr lang="en-GB"/>
          </a:p>
        </p:txBody>
      </p:sp>
    </p:spTree>
    <p:extLst>
      <p:ext uri="{BB962C8B-B14F-4D97-AF65-F5344CB8AC3E}">
        <p14:creationId xmlns:p14="http://schemas.microsoft.com/office/powerpoint/2010/main" val="3870337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7B5A66-A443-DCA3-D73A-3E1E33A5FC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C3BC13-2C69-FAD4-2872-820457F4CE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49FA07-3F0B-FDE9-46BC-B5CD9AB4A8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5D1C32-626A-4756-951E-8871F45F7656}" type="datetimeFigureOut">
              <a:rPr lang="en-GB" smtClean="0"/>
              <a:t>13/07/2022</a:t>
            </a:fld>
            <a:endParaRPr lang="en-GB"/>
          </a:p>
        </p:txBody>
      </p:sp>
      <p:sp>
        <p:nvSpPr>
          <p:cNvPr id="5" name="Footer Placeholder 4">
            <a:extLst>
              <a:ext uri="{FF2B5EF4-FFF2-40B4-BE49-F238E27FC236}">
                <a16:creationId xmlns:a16="http://schemas.microsoft.com/office/drawing/2014/main" id="{65F05EB2-13E5-A3D4-C3EE-BA4B3602BD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0C0B76-857D-A049-42C6-D4ED86091C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3F3D5A-B250-43A9-BCF7-B3F78843CFC3}" type="slidenum">
              <a:rPr lang="en-GB" smtClean="0"/>
              <a:t>‹#›</a:t>
            </a:fld>
            <a:endParaRPr lang="en-GB"/>
          </a:p>
        </p:txBody>
      </p:sp>
    </p:spTree>
    <p:extLst>
      <p:ext uri="{BB962C8B-B14F-4D97-AF65-F5344CB8AC3E}">
        <p14:creationId xmlns:p14="http://schemas.microsoft.com/office/powerpoint/2010/main" val="81876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www.cqc.org.uk/publications/major-report/state-care"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nice.org.uk/guidance/ng97/resources/dementia-assessment-management-and-support-for-people-living-with-dementia-and-their-carers-pdf-1837760199109" TargetMode="External"/><Relationship Id="rId2" Type="http://schemas.openxmlformats.org/officeDocument/2006/relationships/hyperlink" Target="https://www.nhs.uk/conditions/vascular-dementia/" TargetMode="External"/><Relationship Id="rId1" Type="http://schemas.openxmlformats.org/officeDocument/2006/relationships/slideLayout" Target="../slideLayouts/slideLayout7.xml"/><Relationship Id="rId4" Type="http://schemas.openxmlformats.org/officeDocument/2006/relationships/hyperlink" Target="https://www.oecd.org/health/health-systems/Leaflet-Improving-the-lives-of-people-with-dementia-201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78DC80-6F1B-4CF4-64A6-73C1D09D061A}"/>
              </a:ext>
            </a:extLst>
          </p:cNvPr>
          <p:cNvSpPr txBox="1"/>
          <p:nvPr/>
        </p:nvSpPr>
        <p:spPr>
          <a:xfrm>
            <a:off x="474133" y="259644"/>
            <a:ext cx="11875911" cy="4801314"/>
          </a:xfrm>
          <a:prstGeom prst="rect">
            <a:avLst/>
          </a:prstGeom>
          <a:noFill/>
        </p:spPr>
        <p:txBody>
          <a:bodyPr wrap="square" rtlCol="0">
            <a:spAutoFit/>
          </a:bodyPr>
          <a:lstStyle/>
          <a:p>
            <a:r>
              <a:rPr lang="en-GB" dirty="0"/>
              <a:t>                                                                               </a:t>
            </a:r>
            <a:r>
              <a:rPr lang="en-GB" dirty="0">
                <a:solidFill>
                  <a:srgbClr val="FF0000"/>
                </a:solidFill>
              </a:rPr>
              <a:t>BSc Health and Social Care  </a:t>
            </a:r>
          </a:p>
          <a:p>
            <a:endParaRPr lang="en-GB" dirty="0"/>
          </a:p>
          <a:p>
            <a:endParaRPr lang="en-GB" dirty="0"/>
          </a:p>
          <a:p>
            <a:endParaRPr lang="en-GB" dirty="0"/>
          </a:p>
          <a:p>
            <a:r>
              <a:rPr lang="en-GB" dirty="0"/>
              <a:t>Module:                                                               </a:t>
            </a:r>
            <a:r>
              <a:rPr lang="en-GB" dirty="0">
                <a:highlight>
                  <a:srgbClr val="FFFF00"/>
                </a:highlight>
              </a:rPr>
              <a:t>Living with Care: The Older Person</a:t>
            </a:r>
          </a:p>
          <a:p>
            <a:endParaRPr lang="en-GB" dirty="0"/>
          </a:p>
          <a:p>
            <a:r>
              <a:rPr lang="en-GB" dirty="0"/>
              <a:t>Module code:                                                     </a:t>
            </a:r>
            <a:r>
              <a:rPr lang="en-GB" dirty="0">
                <a:highlight>
                  <a:srgbClr val="00FF00"/>
                </a:highlight>
              </a:rPr>
              <a:t>BMHP6009_BIRM</a:t>
            </a:r>
          </a:p>
          <a:p>
            <a:endParaRPr lang="en-GB" dirty="0"/>
          </a:p>
          <a:p>
            <a:endParaRPr lang="en-GB" dirty="0"/>
          </a:p>
          <a:p>
            <a:r>
              <a:rPr lang="en-GB" dirty="0"/>
              <a:t>Lecturer:                                                             Joanne Davies </a:t>
            </a:r>
          </a:p>
          <a:p>
            <a:endParaRPr lang="en-GB" dirty="0"/>
          </a:p>
          <a:p>
            <a:endParaRPr lang="en-GB" dirty="0"/>
          </a:p>
          <a:p>
            <a:r>
              <a:rPr lang="en-GB" dirty="0"/>
              <a:t>Assignment Title</a:t>
            </a:r>
            <a:r>
              <a:rPr lang="en-GB" dirty="0">
                <a:highlight>
                  <a:srgbClr val="00FF00"/>
                </a:highlight>
              </a:rPr>
              <a:t>:                                               Individual Presentation of Care Plan:</a:t>
            </a:r>
          </a:p>
          <a:p>
            <a:endParaRPr lang="en-GB" dirty="0"/>
          </a:p>
          <a:p>
            <a:endParaRPr lang="en-GB" dirty="0"/>
          </a:p>
          <a:p>
            <a:r>
              <a:rPr lang="en-GB" dirty="0"/>
              <a:t>Student ID number:                         KOLAWOLE OSASUYI OSASUYI (  1815461)</a:t>
            </a:r>
          </a:p>
          <a:p>
            <a:r>
              <a:rPr lang="en-GB" dirty="0"/>
              <a:t>  </a:t>
            </a:r>
          </a:p>
        </p:txBody>
      </p:sp>
    </p:spTree>
    <p:extLst>
      <p:ext uri="{BB962C8B-B14F-4D97-AF65-F5344CB8AC3E}">
        <p14:creationId xmlns:p14="http://schemas.microsoft.com/office/powerpoint/2010/main" val="927952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8E4AA3-E0C4-3834-2FE6-CA67CE4EECBC}"/>
              </a:ext>
            </a:extLst>
          </p:cNvPr>
          <p:cNvSpPr txBox="1"/>
          <p:nvPr/>
        </p:nvSpPr>
        <p:spPr>
          <a:xfrm>
            <a:off x="146755" y="203201"/>
            <a:ext cx="11954933" cy="5450851"/>
          </a:xfrm>
          <a:prstGeom prst="rect">
            <a:avLst/>
          </a:prstGeom>
          <a:noFill/>
        </p:spPr>
        <p:txBody>
          <a:bodyPr wrap="square">
            <a:spAutoFit/>
          </a:bodyPr>
          <a:lstStyle/>
          <a:p>
            <a:pPr algn="just">
              <a:lnSpc>
                <a:spcPct val="150000"/>
              </a:lnSpc>
            </a:pPr>
            <a:r>
              <a:rPr lang="en-GB" dirty="0">
                <a:effectLst/>
                <a:latin typeface="Calibri" panose="020F0502020204030204" pitchFamily="34" charset="0"/>
                <a:ea typeface="Calibri" panose="020F0502020204030204" pitchFamily="34" charset="0"/>
              </a:rPr>
              <a:t> CARE PLAN</a:t>
            </a:r>
          </a:p>
          <a:p>
            <a:pPr algn="just">
              <a:lnSpc>
                <a:spcPct val="150000"/>
              </a:lnSpc>
            </a:pPr>
            <a:r>
              <a:rPr lang="en-GB" dirty="0">
                <a:effectLst/>
                <a:latin typeface="Calibri" panose="020F0502020204030204" pitchFamily="34" charset="0"/>
                <a:ea typeface="Calibri" panose="020F0502020204030204" pitchFamily="34" charset="0"/>
              </a:rPr>
              <a:t>This care plan will be focusing on the activities of daily living and along with other relevant care plans to address the care need of Mrs Ojo Peter. A useful approach to this can be consider </a:t>
            </a:r>
            <a:r>
              <a:rPr lang="en-GB" dirty="0">
                <a:latin typeface="Calibri" panose="020F0502020204030204" pitchFamily="34" charset="0"/>
                <a:ea typeface="Calibri" panose="020F0502020204030204" pitchFamily="34" charset="0"/>
              </a:rPr>
              <a:t>is</a:t>
            </a:r>
            <a:r>
              <a:rPr lang="en-GB" dirty="0">
                <a:effectLst/>
                <a:latin typeface="Calibri" panose="020F0502020204030204" pitchFamily="34" charset="0"/>
                <a:ea typeface="Calibri" panose="020F0502020204030204" pitchFamily="34" charset="0"/>
              </a:rPr>
              <a:t> Maslow’s Hierarchy of needs, and it is often the reward of meeting the needs that can motivate change</a:t>
            </a:r>
            <a:r>
              <a:rPr lang="en-GB" sz="1200" dirty="0">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a:t>
            </a:r>
            <a:r>
              <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Maslow,1998) </a:t>
            </a:r>
            <a:endParaRPr lang="en-GB" sz="1200" dirty="0">
              <a:effectLst/>
              <a:latin typeface="Calibri" panose="020F0502020204030204" pitchFamily="34" charset="0"/>
              <a:ea typeface="Calibri" panose="020F0502020204030204" pitchFamily="34" charset="0"/>
            </a:endParaRPr>
          </a:p>
          <a:p>
            <a:pPr algn="just">
              <a:lnSpc>
                <a:spcPct val="150000"/>
              </a:lnSpc>
            </a:pPr>
            <a:endParaRPr lang="en-GB" dirty="0">
              <a:latin typeface="Calibri" panose="020F0502020204030204" pitchFamily="34" charset="0"/>
            </a:endParaRPr>
          </a:p>
          <a:p>
            <a:pPr algn="just">
              <a:lnSpc>
                <a:spcPct val="150000"/>
              </a:lnSpc>
            </a:pPr>
            <a:r>
              <a:rPr lang="en-GB" sz="1800" b="1" dirty="0">
                <a:solidFill>
                  <a:srgbClr val="000000"/>
                </a:solidFill>
                <a:effectLst/>
                <a:latin typeface="Arial" panose="020B0604020202020204" pitchFamily="34" charset="0"/>
                <a:ea typeface="Times New Roman" panose="02020603050405020304" pitchFamily="18" charset="0"/>
              </a:rPr>
              <a:t>Health-</a:t>
            </a:r>
            <a:r>
              <a:rPr lang="en-GB" sz="1800" dirty="0">
                <a:effectLst/>
                <a:latin typeface="Calibri" panose="020F0502020204030204" pitchFamily="34" charset="0"/>
                <a:ea typeface="Calibri" panose="020F0502020204030204" pitchFamily="34" charset="0"/>
                <a:cs typeface="Times New Roman" panose="02020603050405020304" pitchFamily="18" charset="0"/>
              </a:rPr>
              <a:t> Mrs Ojo Peter  has </a:t>
            </a:r>
            <a:r>
              <a:rPr lang="en-GB" dirty="0">
                <a:latin typeface="Calibri" panose="020F0502020204030204" pitchFamily="34" charset="0"/>
                <a:ea typeface="Calibri" panose="020F0502020204030204" pitchFamily="34" charset="0"/>
                <a:cs typeface="Times New Roman" panose="02020603050405020304" pitchFamily="18" charset="0"/>
              </a:rPr>
              <a:t>a</a:t>
            </a:r>
            <a:r>
              <a:rPr lang="en-GB" sz="1800" dirty="0">
                <a:effectLst/>
                <a:latin typeface="Calibri" panose="020F0502020204030204" pitchFamily="34" charset="0"/>
                <a:ea typeface="Calibri" panose="020F0502020204030204" pitchFamily="34" charset="0"/>
                <a:cs typeface="Times New Roman" panose="02020603050405020304" pitchFamily="18" charset="0"/>
              </a:rPr>
              <a:t> history of vascular dementia. Mrs Ojo peter  is currently demonstrating a decline in her ability to remember recent events, difficulty finding words, becoming tearful unable to plan or ,maintain her activates of daily living which are some of the experiences that individuals with vascular Dementia experience (Alzheimer’s Society, 2018)</a:t>
            </a:r>
          </a:p>
          <a:p>
            <a:pPr algn="just">
              <a:lnSpc>
                <a:spcPct val="150000"/>
              </a:lnSpc>
            </a:pPr>
            <a:endParaRPr lang="en-GB" dirty="0">
              <a:latin typeface="Calibri" panose="020F0502020204030204" pitchFamily="34" charset="0"/>
            </a:endParaRPr>
          </a:p>
          <a:p>
            <a:pPr algn="just">
              <a:lnSpc>
                <a:spcPct val="150000"/>
              </a:lnSpc>
            </a:pPr>
            <a:endParaRPr lang="en-GB" dirty="0">
              <a:latin typeface="Calibri" panose="020F0502020204030204" pitchFamily="34" charset="0"/>
            </a:endParaRPr>
          </a:p>
          <a:p>
            <a:pPr algn="just">
              <a:lnSpc>
                <a:spcPct val="150000"/>
              </a:lnSpc>
            </a:pPr>
            <a:endParaRPr lang="en-GB" dirty="0">
              <a:latin typeface="Calibri" panose="020F0502020204030204" pitchFamily="34" charset="0"/>
            </a:endParaRPr>
          </a:p>
          <a:p>
            <a:pPr algn="just">
              <a:lnSpc>
                <a:spcPct val="150000"/>
              </a:lnSpc>
            </a:pPr>
            <a:endParaRPr lang="en-GB" dirty="0">
              <a:latin typeface="Calibri" panose="020F0502020204030204" pitchFamily="34" charset="0"/>
            </a:endParaRPr>
          </a:p>
          <a:p>
            <a:pPr algn="just">
              <a:lnSpc>
                <a:spcPct val="150000"/>
              </a:lnSpc>
            </a:pPr>
            <a:endParaRPr lang="en-GB" dirty="0"/>
          </a:p>
        </p:txBody>
      </p:sp>
    </p:spTree>
    <p:extLst>
      <p:ext uri="{BB962C8B-B14F-4D97-AF65-F5344CB8AC3E}">
        <p14:creationId xmlns:p14="http://schemas.microsoft.com/office/powerpoint/2010/main" val="227818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C6F5AD7-0683-2E09-1302-BF612B15AFE3}"/>
              </a:ext>
            </a:extLst>
          </p:cNvPr>
          <p:cNvGraphicFramePr>
            <a:graphicFrameLocks noGrp="1"/>
          </p:cNvGraphicFramePr>
          <p:nvPr>
            <p:extLst>
              <p:ext uri="{D42A27DB-BD31-4B8C-83A1-F6EECF244321}">
                <p14:modId xmlns:p14="http://schemas.microsoft.com/office/powerpoint/2010/main" val="3194276120"/>
              </p:ext>
            </p:extLst>
          </p:nvPr>
        </p:nvGraphicFramePr>
        <p:xfrm>
          <a:off x="485424" y="158045"/>
          <a:ext cx="9629420" cy="3962330"/>
        </p:xfrm>
        <a:graphic>
          <a:graphicData uri="http://schemas.openxmlformats.org/drawingml/2006/table">
            <a:tbl>
              <a:tblPr firstRow="1" firstCol="1" bandRow="1">
                <a:tableStyleId>{5940675A-B579-460E-94D1-54222C63F5DA}</a:tableStyleId>
              </a:tblPr>
              <a:tblGrid>
                <a:gridCol w="3754761">
                  <a:extLst>
                    <a:ext uri="{9D8B030D-6E8A-4147-A177-3AD203B41FA5}">
                      <a16:colId xmlns:a16="http://schemas.microsoft.com/office/drawing/2014/main" val="2334349766"/>
                    </a:ext>
                  </a:extLst>
                </a:gridCol>
                <a:gridCol w="5874659">
                  <a:extLst>
                    <a:ext uri="{9D8B030D-6E8A-4147-A177-3AD203B41FA5}">
                      <a16:colId xmlns:a16="http://schemas.microsoft.com/office/drawing/2014/main" val="968007196"/>
                    </a:ext>
                  </a:extLst>
                </a:gridCol>
              </a:tblGrid>
              <a:tr h="507223">
                <a:tc>
                  <a:txBody>
                    <a:bodyPr/>
                    <a:lstStyle/>
                    <a:p>
                      <a:pPr algn="just">
                        <a:lnSpc>
                          <a:spcPct val="150000"/>
                        </a:lnSpc>
                        <a:spcAft>
                          <a:spcPts val="1000"/>
                        </a:spcAft>
                      </a:pPr>
                      <a:r>
                        <a:rPr lang="en-GB" sz="1200" b="1" dirty="0">
                          <a:solidFill>
                            <a:schemeClr val="tx1"/>
                          </a:solidFill>
                          <a:effectLst/>
                        </a:rPr>
                        <a:t>NAME </a:t>
                      </a:r>
                      <a:endParaRPr lang="en-GB" sz="12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33846" marR="140308" marT="140308" marB="140308"/>
                </a:tc>
                <a:tc>
                  <a:txBody>
                    <a:bodyPr/>
                    <a:lstStyle/>
                    <a:p>
                      <a:pPr algn="just">
                        <a:lnSpc>
                          <a:spcPct val="150000"/>
                        </a:lnSpc>
                        <a:spcAft>
                          <a:spcPts val="1000"/>
                        </a:spcAft>
                      </a:pPr>
                      <a:r>
                        <a:rPr lang="en-GB" sz="1200" b="1" dirty="0">
                          <a:solidFill>
                            <a:schemeClr val="tx1"/>
                          </a:solidFill>
                          <a:effectLst/>
                        </a:rPr>
                        <a:t>Mrs Ojo Peter  </a:t>
                      </a:r>
                      <a:endParaRPr lang="en-GB" sz="12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33846" marR="140308" marT="140308" marB="140308"/>
                </a:tc>
                <a:extLst>
                  <a:ext uri="{0D108BD9-81ED-4DB2-BD59-A6C34878D82A}">
                    <a16:rowId xmlns:a16="http://schemas.microsoft.com/office/drawing/2014/main" val="1627681050"/>
                  </a:ext>
                </a:extLst>
              </a:tr>
              <a:tr h="507223">
                <a:tc>
                  <a:txBody>
                    <a:bodyPr/>
                    <a:lstStyle/>
                    <a:p>
                      <a:pPr algn="just">
                        <a:lnSpc>
                          <a:spcPct val="150000"/>
                        </a:lnSpc>
                        <a:spcAft>
                          <a:spcPts val="1000"/>
                        </a:spcAft>
                      </a:pPr>
                      <a:r>
                        <a:rPr lang="en-GB" sz="1200" b="1">
                          <a:solidFill>
                            <a:schemeClr val="tx1"/>
                          </a:solidFill>
                          <a:effectLst/>
                        </a:rPr>
                        <a:t>GENDER</a:t>
                      </a:r>
                      <a:endParaRPr lang="en-GB" sz="12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33846" marR="140308" marT="140308" marB="140308"/>
                </a:tc>
                <a:tc>
                  <a:txBody>
                    <a:bodyPr/>
                    <a:lstStyle/>
                    <a:p>
                      <a:pPr algn="just">
                        <a:lnSpc>
                          <a:spcPct val="150000"/>
                        </a:lnSpc>
                        <a:spcAft>
                          <a:spcPts val="1000"/>
                        </a:spcAft>
                      </a:pPr>
                      <a:r>
                        <a:rPr lang="en-GB" sz="1200">
                          <a:solidFill>
                            <a:schemeClr val="tx1"/>
                          </a:solidFill>
                          <a:effectLst/>
                        </a:rPr>
                        <a:t>Female</a:t>
                      </a:r>
                      <a:endParaRPr lang="en-GB" sz="12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33846" marR="140308" marT="140308" marB="140308"/>
                </a:tc>
                <a:extLst>
                  <a:ext uri="{0D108BD9-81ED-4DB2-BD59-A6C34878D82A}">
                    <a16:rowId xmlns:a16="http://schemas.microsoft.com/office/drawing/2014/main" val="4051916278"/>
                  </a:ext>
                </a:extLst>
              </a:tr>
              <a:tr h="507223">
                <a:tc>
                  <a:txBody>
                    <a:bodyPr/>
                    <a:lstStyle/>
                    <a:p>
                      <a:pPr algn="just">
                        <a:lnSpc>
                          <a:spcPct val="150000"/>
                        </a:lnSpc>
                        <a:spcAft>
                          <a:spcPts val="1000"/>
                        </a:spcAft>
                      </a:pPr>
                      <a:r>
                        <a:rPr lang="en-GB" sz="1200" b="1">
                          <a:solidFill>
                            <a:schemeClr val="tx1"/>
                          </a:solidFill>
                          <a:effectLst/>
                        </a:rPr>
                        <a:t>DATE OF BIRTH</a:t>
                      </a:r>
                      <a:endParaRPr lang="en-GB" sz="12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33846" marR="140308" marT="140308" marB="140308"/>
                </a:tc>
                <a:tc>
                  <a:txBody>
                    <a:bodyPr/>
                    <a:lstStyle/>
                    <a:p>
                      <a:pPr algn="just">
                        <a:lnSpc>
                          <a:spcPct val="150000"/>
                        </a:lnSpc>
                        <a:spcAft>
                          <a:spcPts val="1000"/>
                        </a:spcAft>
                      </a:pPr>
                      <a:r>
                        <a:rPr lang="en-GB" sz="1200" dirty="0">
                          <a:solidFill>
                            <a:schemeClr val="tx1"/>
                          </a:solidFill>
                          <a:effectLst/>
                        </a:rPr>
                        <a:t>01/01/1955 Age 65 year</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33846" marR="140308" marT="140308" marB="140308"/>
                </a:tc>
                <a:extLst>
                  <a:ext uri="{0D108BD9-81ED-4DB2-BD59-A6C34878D82A}">
                    <a16:rowId xmlns:a16="http://schemas.microsoft.com/office/drawing/2014/main" val="3890392948"/>
                  </a:ext>
                </a:extLst>
              </a:tr>
              <a:tr h="914999">
                <a:tc>
                  <a:txBody>
                    <a:bodyPr/>
                    <a:lstStyle/>
                    <a:p>
                      <a:pPr algn="just">
                        <a:lnSpc>
                          <a:spcPct val="150000"/>
                        </a:lnSpc>
                        <a:spcAft>
                          <a:spcPts val="1000"/>
                        </a:spcAft>
                      </a:pPr>
                      <a:r>
                        <a:rPr lang="en-GB" sz="1200" b="1" dirty="0">
                          <a:solidFill>
                            <a:schemeClr val="tx1"/>
                          </a:solidFill>
                          <a:effectLst/>
                        </a:rPr>
                        <a:t>ADDERESS</a:t>
                      </a:r>
                      <a:endParaRPr lang="en-GB" sz="12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33846" marR="140308" marT="140308" marB="140308"/>
                </a:tc>
                <a:tc>
                  <a:txBody>
                    <a:bodyPr/>
                    <a:lstStyle/>
                    <a:p>
                      <a:pPr marL="0" marR="0" lvl="0" indent="0" algn="just" defTabSz="914400" rtl="0" eaLnBrk="1" fontAlgn="auto" latinLnBrk="0" hangingPunct="1">
                        <a:lnSpc>
                          <a:spcPct val="150000"/>
                        </a:lnSpc>
                        <a:spcBef>
                          <a:spcPts val="0"/>
                        </a:spcBef>
                        <a:spcAft>
                          <a:spcPts val="1000"/>
                        </a:spcAft>
                        <a:buClrTx/>
                        <a:buSzTx/>
                        <a:buFontTx/>
                        <a:buNone/>
                        <a:tabLst/>
                        <a:defRPr/>
                      </a:pPr>
                      <a:r>
                        <a:rPr lang="en-GB" sz="1200" dirty="0">
                          <a:solidFill>
                            <a:schemeClr val="tx1"/>
                          </a:solidFill>
                          <a:effectLst/>
                        </a:rPr>
                        <a:t>BANKPLUSE CARE HOME, 49 SUTCLIFFE STREET LIVERPOOL </a:t>
                      </a:r>
                    </a:p>
                    <a:p>
                      <a:pPr marL="0" marR="0" lvl="0" indent="0" algn="just" defTabSz="914400" rtl="0" eaLnBrk="1" fontAlgn="auto" latinLnBrk="0" hangingPunct="1">
                        <a:lnSpc>
                          <a:spcPct val="150000"/>
                        </a:lnSpc>
                        <a:spcBef>
                          <a:spcPts val="0"/>
                        </a:spcBef>
                        <a:spcAft>
                          <a:spcPts val="1000"/>
                        </a:spcAft>
                        <a:buClrTx/>
                        <a:buSzTx/>
                        <a:buFontTx/>
                        <a:buNone/>
                        <a:tabLst/>
                        <a:defRPr/>
                      </a:pPr>
                      <a:r>
                        <a:rPr lang="en-GB" sz="1200" dirty="0">
                          <a:solidFill>
                            <a:schemeClr val="tx1"/>
                          </a:solidFill>
                          <a:effectLst/>
                        </a:rPr>
                        <a:t>L6 6AS</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33846" marR="140308" marT="140308" marB="140308"/>
                </a:tc>
                <a:extLst>
                  <a:ext uri="{0D108BD9-81ED-4DB2-BD59-A6C34878D82A}">
                    <a16:rowId xmlns:a16="http://schemas.microsoft.com/office/drawing/2014/main" val="1913549588"/>
                  </a:ext>
                </a:extLst>
              </a:tr>
              <a:tr h="507223">
                <a:tc>
                  <a:txBody>
                    <a:bodyPr/>
                    <a:lstStyle/>
                    <a:p>
                      <a:pPr marL="0" marR="0" lvl="0" indent="0" algn="just" defTabSz="914400" rtl="0" eaLnBrk="1" fontAlgn="auto" latinLnBrk="0" hangingPunct="1">
                        <a:lnSpc>
                          <a:spcPct val="150000"/>
                        </a:lnSpc>
                        <a:spcBef>
                          <a:spcPts val="0"/>
                        </a:spcBef>
                        <a:spcAft>
                          <a:spcPts val="1000"/>
                        </a:spcAft>
                        <a:buClrTx/>
                        <a:buSzTx/>
                        <a:buFontTx/>
                        <a:buNone/>
                        <a:tabLst/>
                        <a:defRPr/>
                      </a:pPr>
                      <a:r>
                        <a:rPr lang="en-GB" sz="1200" b="1" dirty="0">
                          <a:solidFill>
                            <a:schemeClr val="tx1"/>
                          </a:solidFill>
                          <a:effectLst/>
                        </a:rPr>
                        <a:t>ETHNICITY /RELIGION</a:t>
                      </a:r>
                      <a:endParaRPr lang="en-GB" sz="12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endParaRPr lang="en-GB" sz="12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33846" marR="140308" marT="140308" marB="140308"/>
                </a:tc>
                <a:tc>
                  <a:txBody>
                    <a:bodyPr/>
                    <a:lstStyle/>
                    <a:p>
                      <a:pPr marL="0" marR="0" lvl="0" indent="0" algn="just" defTabSz="914400" rtl="0" eaLnBrk="1" fontAlgn="auto" latinLnBrk="0" hangingPunct="1">
                        <a:lnSpc>
                          <a:spcPct val="150000"/>
                        </a:lnSpc>
                        <a:spcBef>
                          <a:spcPts val="0"/>
                        </a:spcBef>
                        <a:spcAft>
                          <a:spcPts val="1000"/>
                        </a:spcAft>
                        <a:buClrTx/>
                        <a:buSzTx/>
                        <a:buFontTx/>
                        <a:buNone/>
                        <a:tabLst/>
                        <a:defRPr/>
                      </a:pPr>
                      <a:r>
                        <a:rPr lang="en-GB" sz="1200" dirty="0">
                          <a:solidFill>
                            <a:schemeClr val="tx1"/>
                          </a:solidFill>
                          <a:effectLst/>
                        </a:rPr>
                        <a:t>Black African   Christian</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33846" marR="140308" marT="140308" marB="140308"/>
                </a:tc>
                <a:extLst>
                  <a:ext uri="{0D108BD9-81ED-4DB2-BD59-A6C34878D82A}">
                    <a16:rowId xmlns:a16="http://schemas.microsoft.com/office/drawing/2014/main" val="3897812816"/>
                  </a:ext>
                </a:extLst>
              </a:tr>
              <a:tr h="507223">
                <a:tc gridSpan="2">
                  <a:txBody>
                    <a:bodyPr/>
                    <a:lstStyle/>
                    <a:p>
                      <a:pPr algn="just">
                        <a:lnSpc>
                          <a:spcPct val="150000"/>
                        </a:lnSpc>
                        <a:spcAft>
                          <a:spcPts val="1000"/>
                        </a:spcAft>
                      </a:pPr>
                      <a:r>
                        <a:rPr lang="en-GB" sz="1200" b="1" dirty="0">
                          <a:solidFill>
                            <a:schemeClr val="tx1"/>
                          </a:solidFill>
                          <a:effectLst/>
                        </a:rPr>
                        <a:t>GP                                                                                        Fairfield Practice</a:t>
                      </a:r>
                      <a:endParaRPr lang="en-GB" sz="12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33846" marR="140308" marT="140308" marB="140308"/>
                </a:tc>
                <a:tc hMerge="1">
                  <a:txBody>
                    <a:bodyPr/>
                    <a:lstStyle/>
                    <a:p>
                      <a:endParaRPr lang="en-GB"/>
                    </a:p>
                  </a:txBody>
                  <a:tcPr/>
                </a:tc>
                <a:extLst>
                  <a:ext uri="{0D108BD9-81ED-4DB2-BD59-A6C34878D82A}">
                    <a16:rowId xmlns:a16="http://schemas.microsoft.com/office/drawing/2014/main" val="401109709"/>
                  </a:ext>
                </a:extLst>
              </a:tr>
            </a:tbl>
          </a:graphicData>
        </a:graphic>
      </p:graphicFrame>
      <p:graphicFrame>
        <p:nvGraphicFramePr>
          <p:cNvPr id="3" name="Table 2">
            <a:extLst>
              <a:ext uri="{FF2B5EF4-FFF2-40B4-BE49-F238E27FC236}">
                <a16:creationId xmlns:a16="http://schemas.microsoft.com/office/drawing/2014/main" id="{C6370770-3279-6B34-4AAE-26380468B200}"/>
              </a:ext>
            </a:extLst>
          </p:cNvPr>
          <p:cNvGraphicFramePr>
            <a:graphicFrameLocks noGrp="1"/>
          </p:cNvGraphicFramePr>
          <p:nvPr/>
        </p:nvGraphicFramePr>
        <p:xfrm>
          <a:off x="485424" y="4646990"/>
          <a:ext cx="9618132" cy="2211010"/>
        </p:xfrm>
        <a:graphic>
          <a:graphicData uri="http://schemas.openxmlformats.org/drawingml/2006/table">
            <a:tbl>
              <a:tblPr firstRow="1" firstCol="1" bandRow="1">
                <a:tableStyleId>{5940675A-B579-460E-94D1-54222C63F5DA}</a:tableStyleId>
              </a:tblPr>
              <a:tblGrid>
                <a:gridCol w="2432239">
                  <a:extLst>
                    <a:ext uri="{9D8B030D-6E8A-4147-A177-3AD203B41FA5}">
                      <a16:colId xmlns:a16="http://schemas.microsoft.com/office/drawing/2014/main" val="961163244"/>
                    </a:ext>
                  </a:extLst>
                </a:gridCol>
                <a:gridCol w="2432239">
                  <a:extLst>
                    <a:ext uri="{9D8B030D-6E8A-4147-A177-3AD203B41FA5}">
                      <a16:colId xmlns:a16="http://schemas.microsoft.com/office/drawing/2014/main" val="1833921926"/>
                    </a:ext>
                  </a:extLst>
                </a:gridCol>
                <a:gridCol w="866108">
                  <a:extLst>
                    <a:ext uri="{9D8B030D-6E8A-4147-A177-3AD203B41FA5}">
                      <a16:colId xmlns:a16="http://schemas.microsoft.com/office/drawing/2014/main" val="3595627137"/>
                    </a:ext>
                  </a:extLst>
                </a:gridCol>
                <a:gridCol w="3887546">
                  <a:extLst>
                    <a:ext uri="{9D8B030D-6E8A-4147-A177-3AD203B41FA5}">
                      <a16:colId xmlns:a16="http://schemas.microsoft.com/office/drawing/2014/main" val="1904717324"/>
                    </a:ext>
                  </a:extLst>
                </a:gridCol>
              </a:tblGrid>
              <a:tr h="257886">
                <a:tc gridSpan="3">
                  <a:txBody>
                    <a:bodyPr/>
                    <a:lstStyle/>
                    <a:p>
                      <a:pPr algn="just">
                        <a:lnSpc>
                          <a:spcPct val="150000"/>
                        </a:lnSpc>
                        <a:spcAft>
                          <a:spcPts val="1000"/>
                        </a:spcAft>
                      </a:pPr>
                      <a:r>
                        <a:rPr lang="en-GB" sz="1100">
                          <a:solidFill>
                            <a:schemeClr val="tx1"/>
                          </a:solidFill>
                          <a:effectLst/>
                        </a:rPr>
                        <a:t>   NEXT OF KIN</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a:txBody>
                    <a:bodyPr/>
                    <a:lstStyle/>
                    <a:p>
                      <a:pPr>
                        <a:lnSpc>
                          <a:spcPct val="115000"/>
                        </a:lnSpc>
                        <a:spcAft>
                          <a:spcPts val="1000"/>
                        </a:spcAft>
                      </a:pPr>
                      <a:r>
                        <a:rPr lang="en-GB" sz="1100" dirty="0">
                          <a:solidFill>
                            <a:schemeClr val="tx1"/>
                          </a:solidFill>
                          <a:effectLst/>
                        </a:rPr>
                        <a:t> </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030206491"/>
                  </a:ext>
                </a:extLst>
              </a:tr>
              <a:tr h="646561">
                <a:tc>
                  <a:txBody>
                    <a:bodyPr/>
                    <a:lstStyle/>
                    <a:p>
                      <a:pPr algn="just">
                        <a:lnSpc>
                          <a:spcPct val="150000"/>
                        </a:lnSpc>
                        <a:spcAft>
                          <a:spcPts val="1000"/>
                        </a:spcAft>
                      </a:pPr>
                      <a:r>
                        <a:rPr lang="en-GB" sz="1100">
                          <a:solidFill>
                            <a:schemeClr val="tx1"/>
                          </a:solidFill>
                          <a:effectLst/>
                        </a:rPr>
                        <a:t> NAME</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dirty="0">
                          <a:solidFill>
                            <a:schemeClr val="tx1"/>
                          </a:solidFill>
                          <a:effectLst/>
                        </a:rPr>
                        <a:t>RELATIONSHIP</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2">
                  <a:txBody>
                    <a:bodyPr/>
                    <a:lstStyle/>
                    <a:p>
                      <a:pPr algn="just">
                        <a:lnSpc>
                          <a:spcPct val="150000"/>
                        </a:lnSpc>
                        <a:spcAft>
                          <a:spcPts val="1000"/>
                        </a:spcAft>
                      </a:pPr>
                      <a:r>
                        <a:rPr lang="en-GB" sz="1100">
                          <a:solidFill>
                            <a:schemeClr val="tx1"/>
                          </a:solidFill>
                          <a:effectLst/>
                        </a:rPr>
                        <a:t>CONTACT NURMBER</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1035136299"/>
                  </a:ext>
                </a:extLst>
              </a:tr>
              <a:tr h="675545">
                <a:tc>
                  <a:txBody>
                    <a:bodyPr/>
                    <a:lstStyle/>
                    <a:p>
                      <a:pPr algn="just">
                        <a:lnSpc>
                          <a:spcPct val="150000"/>
                        </a:lnSpc>
                        <a:spcAft>
                          <a:spcPts val="1000"/>
                        </a:spcAft>
                      </a:pPr>
                      <a:r>
                        <a:rPr lang="en-GB" sz="1100" dirty="0">
                          <a:solidFill>
                            <a:schemeClr val="tx1"/>
                          </a:solidFill>
                          <a:effectLst/>
                        </a:rPr>
                        <a:t>Mr Ojo Luke   </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dirty="0">
                          <a:solidFill>
                            <a:schemeClr val="tx1"/>
                          </a:solidFill>
                          <a:effectLst/>
                        </a:rPr>
                        <a:t>Brother</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2">
                  <a:txBody>
                    <a:bodyPr/>
                    <a:lstStyle/>
                    <a:p>
                      <a:pPr algn="just">
                        <a:lnSpc>
                          <a:spcPct val="150000"/>
                        </a:lnSpc>
                        <a:spcAft>
                          <a:spcPts val="1000"/>
                        </a:spcAft>
                      </a:pPr>
                      <a:r>
                        <a:rPr lang="en-GB" sz="1100" dirty="0">
                          <a:solidFill>
                            <a:schemeClr val="tx1"/>
                          </a:solidFill>
                          <a:effectLst/>
                        </a:rPr>
                        <a:t>01200000089</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1941706988"/>
                  </a:ext>
                </a:extLst>
              </a:tr>
              <a:tr h="631018">
                <a:tc>
                  <a:txBody>
                    <a:bodyPr/>
                    <a:lstStyle/>
                    <a:p>
                      <a:pPr algn="just">
                        <a:lnSpc>
                          <a:spcPct val="150000"/>
                        </a:lnSpc>
                        <a:spcAft>
                          <a:spcPts val="1000"/>
                        </a:spcAft>
                      </a:pPr>
                      <a:r>
                        <a:rPr lang="en-GB" sz="1100" dirty="0">
                          <a:solidFill>
                            <a:schemeClr val="tx1"/>
                          </a:solidFill>
                          <a:effectLst/>
                        </a:rPr>
                        <a:t>MISS PAULENA JOHN</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pPr>
                      <a:r>
                        <a:rPr lang="en-GB" sz="1100">
                          <a:solidFill>
                            <a:schemeClr val="tx1"/>
                          </a:solidFill>
                          <a:effectLst/>
                        </a:rPr>
                        <a:t>Sister</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2">
                  <a:txBody>
                    <a:bodyPr/>
                    <a:lstStyle/>
                    <a:p>
                      <a:pPr algn="just">
                        <a:lnSpc>
                          <a:spcPct val="150000"/>
                        </a:lnSpc>
                        <a:spcAft>
                          <a:spcPts val="1000"/>
                        </a:spcAft>
                      </a:pPr>
                      <a:r>
                        <a:rPr lang="en-GB" sz="1100" dirty="0">
                          <a:solidFill>
                            <a:schemeClr val="tx1"/>
                          </a:solidFill>
                          <a:effectLst/>
                        </a:rPr>
                        <a:t>0760006780</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1892302775"/>
                  </a:ext>
                </a:extLst>
              </a:tr>
            </a:tbl>
          </a:graphicData>
        </a:graphic>
      </p:graphicFrame>
    </p:spTree>
    <p:extLst>
      <p:ext uri="{BB962C8B-B14F-4D97-AF65-F5344CB8AC3E}">
        <p14:creationId xmlns:p14="http://schemas.microsoft.com/office/powerpoint/2010/main" val="2572475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09928846-CE8C-4AD1-62EB-6C81CD938905}"/>
              </a:ext>
            </a:extLst>
          </p:cNvPr>
          <p:cNvSpPr>
            <a:spLocks noChangeArrowheads="1"/>
          </p:cNvSpPr>
          <p:nvPr/>
        </p:nvSpPr>
        <p:spPr bwMode="auto">
          <a:xfrm>
            <a:off x="3930650" y="1275720"/>
            <a:ext cx="14679186"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sz="1100"/>
          </a:p>
        </p:txBody>
      </p:sp>
      <p:graphicFrame>
        <p:nvGraphicFramePr>
          <p:cNvPr id="2" name="Table 1">
            <a:extLst>
              <a:ext uri="{FF2B5EF4-FFF2-40B4-BE49-F238E27FC236}">
                <a16:creationId xmlns:a16="http://schemas.microsoft.com/office/drawing/2014/main" id="{9D94FEBA-CFFF-4749-C117-11E8789B5A91}"/>
              </a:ext>
            </a:extLst>
          </p:cNvPr>
          <p:cNvGraphicFramePr>
            <a:graphicFrameLocks noGrp="1"/>
          </p:cNvGraphicFramePr>
          <p:nvPr>
            <p:extLst>
              <p:ext uri="{D42A27DB-BD31-4B8C-83A1-F6EECF244321}">
                <p14:modId xmlns:p14="http://schemas.microsoft.com/office/powerpoint/2010/main" val="3702185481"/>
              </p:ext>
            </p:extLst>
          </p:nvPr>
        </p:nvGraphicFramePr>
        <p:xfrm>
          <a:off x="348916" y="185195"/>
          <a:ext cx="11490157" cy="6423458"/>
        </p:xfrm>
        <a:graphic>
          <a:graphicData uri="http://schemas.openxmlformats.org/drawingml/2006/table">
            <a:tbl>
              <a:tblPr firstRow="1" firstCol="1" bandRow="1"/>
              <a:tblGrid>
                <a:gridCol w="1286962">
                  <a:extLst>
                    <a:ext uri="{9D8B030D-6E8A-4147-A177-3AD203B41FA5}">
                      <a16:colId xmlns:a16="http://schemas.microsoft.com/office/drawing/2014/main" val="2212854826"/>
                    </a:ext>
                  </a:extLst>
                </a:gridCol>
                <a:gridCol w="2698242">
                  <a:extLst>
                    <a:ext uri="{9D8B030D-6E8A-4147-A177-3AD203B41FA5}">
                      <a16:colId xmlns:a16="http://schemas.microsoft.com/office/drawing/2014/main" val="2139514509"/>
                    </a:ext>
                  </a:extLst>
                </a:gridCol>
                <a:gridCol w="2952670">
                  <a:extLst>
                    <a:ext uri="{9D8B030D-6E8A-4147-A177-3AD203B41FA5}">
                      <a16:colId xmlns:a16="http://schemas.microsoft.com/office/drawing/2014/main" val="4063151908"/>
                    </a:ext>
                  </a:extLst>
                </a:gridCol>
                <a:gridCol w="4552283">
                  <a:extLst>
                    <a:ext uri="{9D8B030D-6E8A-4147-A177-3AD203B41FA5}">
                      <a16:colId xmlns:a16="http://schemas.microsoft.com/office/drawing/2014/main" val="780741763"/>
                    </a:ext>
                  </a:extLst>
                </a:gridCol>
              </a:tblGrid>
              <a:tr h="817452">
                <a:tc>
                  <a:txBody>
                    <a:bodyPr/>
                    <a:lstStyle/>
                    <a:p>
                      <a:pPr algn="just" fontAlgn="t">
                        <a:lnSpc>
                          <a:spcPct val="115000"/>
                        </a:lnSpc>
                        <a:spcBef>
                          <a:spcPts val="0"/>
                        </a:spcBef>
                        <a:spcAft>
                          <a:spcPts val="1000"/>
                        </a:spcAft>
                      </a:pPr>
                      <a:endParaRPr lang="en-GB" sz="1200" b="0" i="0" u="none" strike="noStrike" dirty="0">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Assessed Risk</a:t>
                      </a:r>
                      <a:endParaRPr lang="en-GB" sz="1200" b="0" i="0" u="none" strike="noStrike">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GOALS</a:t>
                      </a:r>
                      <a:endParaRPr lang="en-GB" sz="1200" b="0" i="0" u="none" strike="noStrike">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15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STAFF Intervention</a:t>
                      </a:r>
                      <a:endParaRPr lang="en-GB" sz="1200" b="0" i="0" u="none" strike="noStrike" dirty="0">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9710579"/>
                  </a:ext>
                </a:extLst>
              </a:tr>
              <a:tr h="1694495">
                <a:tc>
                  <a:txBody>
                    <a:bodyPr/>
                    <a:lstStyle/>
                    <a:p>
                      <a:pPr marL="0" marR="0" lvl="0" indent="0" algn="just" defTabSz="914400" rtl="0" eaLnBrk="1" fontAlgn="t" latinLnBrk="0" hangingPunct="1">
                        <a:lnSpc>
                          <a:spcPct val="115000"/>
                        </a:lnSpc>
                        <a:spcBef>
                          <a:spcPts val="0"/>
                        </a:spcBef>
                        <a:spcAft>
                          <a:spcPts val="1000"/>
                        </a:spcAft>
                        <a:buClrTx/>
                        <a:buSzTx/>
                        <a:buFontTx/>
                        <a:buNone/>
                        <a:tabLst/>
                        <a:defRPr/>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r>
                        <a:rPr lang="en-GB" sz="12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Personal Care</a:t>
                      </a:r>
                      <a:endParaRPr lang="en-GB" sz="1200" b="0" i="0" u="none" strike="noStrike" dirty="0">
                        <a:effectLst/>
                        <a:latin typeface="Arial" panose="020B0604020202020204" pitchFamily="34" charset="0"/>
                      </a:endParaRPr>
                    </a:p>
                    <a:p>
                      <a:pPr algn="just" fontAlgn="t">
                        <a:lnSpc>
                          <a:spcPct val="115000"/>
                        </a:lnSpc>
                        <a:spcBef>
                          <a:spcPts val="0"/>
                        </a:spcBef>
                        <a:spcAft>
                          <a:spcPts val="1000"/>
                        </a:spcAft>
                      </a:pPr>
                      <a:endParaRPr lang="en-GB" sz="1200" b="0" i="0" u="none" strike="noStrike" dirty="0">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Ojo Peter will be depending on staff members to assist her in maintaining her personal care due to her physical and mental deficits</a:t>
                      </a:r>
                      <a:endParaRPr lang="en-GB" sz="1200" b="0" i="0" u="none" strike="noStrike" dirty="0">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50000"/>
                        </a:lnSpc>
                        <a:spcBef>
                          <a:spcPts val="0"/>
                        </a:spcBef>
                        <a:spcAft>
                          <a:spcPts val="0"/>
                        </a:spcAft>
                        <a:buClrTx/>
                        <a:buSzPts val="1100"/>
                        <a:buFont typeface="Symbol" panose="05050102010706020507" pitchFamily="18" charset="2"/>
                        <a:buChar char="·"/>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To demonstrate respect choice dignity, comfort, and privacy </a:t>
                      </a:r>
                      <a:endParaRPr lang="en-GB" sz="1200" b="0" i="0" u="none" strike="noStrike" dirty="0">
                        <a:effectLst/>
                        <a:latin typeface="Arial" panose="020B0604020202020204" pitchFamily="34" charset="0"/>
                        <a:ea typeface="+mn-ea"/>
                        <a:cs typeface="+mn-cs"/>
                      </a:endParaRPr>
                    </a:p>
                    <a:p>
                      <a:pPr marL="347472" indent="-347472" algn="l" fontAlgn="t">
                        <a:lnSpc>
                          <a:spcPct val="150000"/>
                        </a:lnSpc>
                        <a:spcBef>
                          <a:spcPts val="0"/>
                        </a:spcBef>
                        <a:spcAft>
                          <a:spcPts val="0"/>
                        </a:spcAft>
                        <a:buClrTx/>
                        <a:buSzPts val="1100"/>
                        <a:buFont typeface="Symbol" panose="05050102010706020507" pitchFamily="18" charset="2"/>
                        <a:buChar char="·"/>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High standard of personal hygiene to be maintained</a:t>
                      </a:r>
                      <a:endParaRPr lang="en-GB" sz="1200" b="0" i="0" u="none" strike="noStrike" dirty="0">
                        <a:effectLst/>
                        <a:latin typeface="Arial" panose="020B0604020202020204" pitchFamily="34" charset="0"/>
                      </a:endParaRPr>
                    </a:p>
                    <a:p>
                      <a:pPr algn="l" fontAlgn="t">
                        <a:lnSpc>
                          <a:spcPct val="150000"/>
                        </a:lnSpc>
                        <a:spcBef>
                          <a:spcPts val="0"/>
                        </a:spcBef>
                        <a:spcAft>
                          <a:spcPts val="1000"/>
                        </a:spcAft>
                      </a:pPr>
                      <a:r>
                        <a:rPr lang="en-GB" sz="1200" b="0" i="0" u="none" strike="noStrike" dirty="0">
                          <a:effectLst/>
                          <a:latin typeface="Arial" panose="020B0604020202020204" pitchFamily="34" charset="0"/>
                        </a:rPr>
                        <a:t>(Dignity in care,2012)</a:t>
                      </a: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50000"/>
                        </a:lnSpc>
                        <a:spcBef>
                          <a:spcPts val="0"/>
                        </a:spcBef>
                        <a:spcAft>
                          <a:spcPts val="0"/>
                        </a:spcAft>
                        <a:buClrTx/>
                        <a:buSzPts val="1100"/>
                        <a:buFont typeface="Symbol" panose="05050102010706020507" pitchFamily="18" charset="2"/>
                        <a:buChar char="·"/>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Ojo Peter likes to have a shower every day with full body wash </a:t>
                      </a:r>
                      <a:endParaRPr lang="en-GB" sz="1200" b="0" i="0" u="none" strike="noStrike" dirty="0">
                        <a:effectLst/>
                        <a:latin typeface="Arial" panose="020B0604020202020204" pitchFamily="34" charset="0"/>
                        <a:ea typeface="+mn-ea"/>
                        <a:cs typeface="+mn-cs"/>
                      </a:endParaRPr>
                    </a:p>
                    <a:p>
                      <a:pPr marL="347472" indent="-347472" algn="l" fontAlgn="t">
                        <a:lnSpc>
                          <a:spcPct val="150000"/>
                        </a:lnSpc>
                        <a:spcBef>
                          <a:spcPts val="0"/>
                        </a:spcBef>
                        <a:spcAft>
                          <a:spcPts val="0"/>
                        </a:spcAft>
                        <a:buClrTx/>
                        <a:buSzPts val="1100"/>
                        <a:buFont typeface="Symbol" panose="05050102010706020507" pitchFamily="18" charset="2"/>
                        <a:buChar char="·"/>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Ojo to choose suitable clothing </a:t>
                      </a:r>
                      <a:endParaRPr lang="en-GB" sz="1200" b="0" i="0" u="none" strike="noStrike" dirty="0">
                        <a:effectLst/>
                        <a:latin typeface="Arial" panose="020B0604020202020204" pitchFamily="34" charset="0"/>
                        <a:ea typeface="+mn-ea"/>
                        <a:cs typeface="+mn-cs"/>
                      </a:endParaRPr>
                    </a:p>
                    <a:p>
                      <a:pPr marL="347472" indent="-347472" algn="l" fontAlgn="t">
                        <a:lnSpc>
                          <a:spcPct val="150000"/>
                        </a:lnSpc>
                        <a:spcBef>
                          <a:spcPts val="0"/>
                        </a:spcBef>
                        <a:spcAft>
                          <a:spcPts val="0"/>
                        </a:spcAft>
                        <a:buClrTx/>
                        <a:buSzPts val="1100"/>
                        <a:buFont typeface="Symbol" panose="05050102010706020507" pitchFamily="18" charset="2"/>
                        <a:buChar char="·"/>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During personal care close attention to be maintained to see if there are any  changes in skin, swelling, wounds, dry scalp, scratches</a:t>
                      </a:r>
                      <a:endParaRPr lang="en-GB" sz="1200" b="0" i="0" u="none" strike="noStrike" dirty="0">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61757964"/>
                  </a:ext>
                </a:extLst>
              </a:tr>
              <a:tr h="357755">
                <a:tc>
                  <a:txBody>
                    <a:bodyPr/>
                    <a:lstStyle/>
                    <a:p>
                      <a:pPr algn="just" fontAlgn="t">
                        <a:lnSpc>
                          <a:spcPct val="115000"/>
                        </a:lnSpc>
                        <a:spcBef>
                          <a:spcPts val="0"/>
                        </a:spcBef>
                        <a:spcAft>
                          <a:spcPts val="1000"/>
                        </a:spcAft>
                      </a:pPr>
                      <a:r>
                        <a:rPr lang="en-GB" sz="12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Allergies</a:t>
                      </a:r>
                      <a:endParaRPr lang="en-GB" sz="1200" b="0" i="0" u="none" strike="noStrike">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NO HISTORY  of ALLERGIES</a:t>
                      </a:r>
                      <a:endParaRPr lang="en-GB" sz="1200" b="0" i="0" u="none" strike="noStrike" dirty="0">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52416290"/>
                  </a:ext>
                </a:extLst>
              </a:tr>
              <a:tr h="2292438">
                <a:tc>
                  <a:txBody>
                    <a:bodyPr/>
                    <a:lstStyle/>
                    <a:p>
                      <a:pPr algn="just" fontAlgn="t">
                        <a:lnSpc>
                          <a:spcPct val="115000"/>
                        </a:lnSpc>
                        <a:spcBef>
                          <a:spcPts val="0"/>
                        </a:spcBef>
                        <a:spcAft>
                          <a:spcPts val="1000"/>
                        </a:spcAft>
                      </a:pPr>
                      <a:r>
                        <a:rPr lang="en-GB" sz="12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Mobility</a:t>
                      </a:r>
                      <a:r>
                        <a:rPr lang="en-GB" sz="1200" b="0"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200" b="0" i="0" u="none" strike="noStrike" dirty="0">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Ojo has an unsteady gait and also history of falls, and she is at risk of falling </a:t>
                      </a:r>
                      <a:endParaRPr lang="en-GB" sz="1200" b="0" i="0" u="none" strike="noStrike" dirty="0">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50000"/>
                        </a:lnSpc>
                        <a:spcBef>
                          <a:spcPts val="0"/>
                        </a:spcBef>
                        <a:spcAft>
                          <a:spcPts val="0"/>
                        </a:spcAft>
                        <a:buClrTx/>
                        <a:buSzPts val="1100"/>
                        <a:buFont typeface="Symbol" panose="05050102010706020507" pitchFamily="18" charset="2"/>
                        <a:buChar char="·"/>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To maintain a safe environment for Ojo and her independence</a:t>
                      </a:r>
                      <a:r>
                        <a:rPr lang="en-GB" sz="1200" b="0" i="0" u="none" strike="noStrike" dirty="0">
                          <a:effectLst/>
                          <a:latin typeface="Arial" panose="020B0604020202020204" pitchFamily="34" charset="0"/>
                          <a:ea typeface="+mn-ea"/>
                          <a:cs typeface="+mn-cs"/>
                        </a:rPr>
                        <a:t> </a:t>
                      </a:r>
                    </a:p>
                    <a:p>
                      <a:pPr marL="347472" indent="-347472" algn="l" fontAlgn="t">
                        <a:lnSpc>
                          <a:spcPct val="150000"/>
                        </a:lnSpc>
                        <a:spcBef>
                          <a:spcPts val="0"/>
                        </a:spcBef>
                        <a:spcAft>
                          <a:spcPts val="0"/>
                        </a:spcAft>
                        <a:buClrTx/>
                        <a:buSzPts val="1100"/>
                        <a:buFont typeface="Symbol" panose="05050102010706020507" pitchFamily="18" charset="2"/>
                        <a:buChar char="·"/>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Handrails are to be well-fitted and calling Buzzers</a:t>
                      </a:r>
                      <a:endParaRPr lang="en-GB" sz="1200" b="0" i="0" u="none" strike="noStrike" dirty="0">
                        <a:effectLst/>
                        <a:latin typeface="Arial" panose="020B0604020202020204" pitchFamily="34" charset="0"/>
                      </a:endParaRPr>
                    </a:p>
                    <a:p>
                      <a:pPr algn="l" fontAlgn="t">
                        <a:lnSpc>
                          <a:spcPct val="150000"/>
                        </a:lnSpc>
                        <a:spcBef>
                          <a:spcPts val="0"/>
                        </a:spcBef>
                        <a:spcAft>
                          <a:spcPts val="1000"/>
                        </a:spcAft>
                      </a:pPr>
                      <a:r>
                        <a:rPr lang="en-GB" sz="1200" b="0" i="0" u="none" strike="noStrike" dirty="0">
                          <a:effectLst/>
                          <a:latin typeface="Arial" panose="020B0604020202020204" pitchFamily="34" charset="0"/>
                        </a:rPr>
                        <a:t>(Nice,2013)</a:t>
                      </a:r>
                    </a:p>
                    <a:p>
                      <a:pPr algn="l" fontAlgn="t">
                        <a:lnSpc>
                          <a:spcPct val="115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dirty="0">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50000"/>
                        </a:lnSpc>
                        <a:spcBef>
                          <a:spcPts val="0"/>
                        </a:spcBef>
                        <a:spcAft>
                          <a:spcPts val="0"/>
                        </a:spcAft>
                        <a:buClrTx/>
                        <a:buSzPts val="1100"/>
                        <a:buFont typeface="Symbol" panose="05050102010706020507" pitchFamily="18" charset="2"/>
                        <a:buChar char="·"/>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Ojo mobilises independently but she has unsteadied gait.</a:t>
                      </a:r>
                      <a:endParaRPr lang="en-GB" sz="1200" b="0" i="0" u="none" strike="noStrike" dirty="0">
                        <a:effectLst/>
                        <a:latin typeface="Arial" panose="020B0604020202020204" pitchFamily="34" charset="0"/>
                        <a:ea typeface="+mn-ea"/>
                        <a:cs typeface="+mn-cs"/>
                      </a:endParaRPr>
                    </a:p>
                    <a:p>
                      <a:pPr marL="347472" indent="-347472" algn="l" fontAlgn="t">
                        <a:lnSpc>
                          <a:spcPct val="150000"/>
                        </a:lnSpc>
                        <a:spcBef>
                          <a:spcPts val="0"/>
                        </a:spcBef>
                        <a:spcAft>
                          <a:spcPts val="0"/>
                        </a:spcAft>
                        <a:buClrTx/>
                        <a:buSzPts val="1100"/>
                        <a:buFont typeface="Symbol" panose="05050102010706020507" pitchFamily="18" charset="2"/>
                        <a:buChar char="·"/>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Staff member to carry out an hourly check at night as long as she is not being disturbed, she sleeps with small night light.</a:t>
                      </a:r>
                      <a:endParaRPr lang="en-GB" sz="1200" b="0" i="0" u="none" strike="noStrike" dirty="0">
                        <a:effectLst/>
                        <a:latin typeface="Arial" panose="020B0604020202020204" pitchFamily="34" charset="0"/>
                      </a:endParaRPr>
                    </a:p>
                    <a:p>
                      <a:pPr algn="l" fontAlgn="t">
                        <a:lnSpc>
                          <a:spcPct val="115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dirty="0">
                        <a:effectLst/>
                        <a:latin typeface="Arial" panose="020B0604020202020204" pitchFamily="34" charset="0"/>
                      </a:endParaRPr>
                    </a:p>
                    <a:p>
                      <a:pPr algn="l" fontAlgn="t">
                        <a:lnSpc>
                          <a:spcPct val="115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dirty="0">
                        <a:effectLst/>
                        <a:latin typeface="Arial" panose="020B0604020202020204" pitchFamily="34" charset="0"/>
                      </a:endParaRPr>
                    </a:p>
                    <a:p>
                      <a:pPr algn="l" fontAlgn="t">
                        <a:lnSpc>
                          <a:spcPct val="115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dirty="0">
                        <a:effectLst/>
                        <a:latin typeface="Arial" panose="020B0604020202020204" pitchFamily="34" charset="0"/>
                      </a:endParaRPr>
                    </a:p>
                    <a:p>
                      <a:pPr algn="l" fontAlgn="t">
                        <a:lnSpc>
                          <a:spcPct val="115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dirty="0">
                        <a:effectLst/>
                        <a:latin typeface="Arial" panose="020B0604020202020204" pitchFamily="34" charset="0"/>
                      </a:endParaRPr>
                    </a:p>
                    <a:p>
                      <a:pPr algn="l" fontAlgn="t">
                        <a:lnSpc>
                          <a:spcPct val="115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b="0" i="0" u="none" strike="noStrike" dirty="0">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37377429"/>
                  </a:ext>
                </a:extLst>
              </a:tr>
              <a:tr h="1161749">
                <a:tc>
                  <a:txBody>
                    <a:bodyPr/>
                    <a:lstStyle/>
                    <a:p>
                      <a:pPr algn="just" fontAlgn="t">
                        <a:lnSpc>
                          <a:spcPct val="115000"/>
                        </a:lnSpc>
                        <a:spcBef>
                          <a:spcPts val="0"/>
                        </a:spcBef>
                        <a:spcAft>
                          <a:spcPts val="1000"/>
                        </a:spcAft>
                      </a:pPr>
                      <a:r>
                        <a:rPr lang="en-GB" sz="1200" b="1" i="0" u="none" strike="noStrike" dirty="0">
                          <a:effectLst/>
                          <a:latin typeface="Arial" panose="020B0604020202020204" pitchFamily="34" charset="0"/>
                          <a:ea typeface="Calibri" panose="020F0502020204030204" pitchFamily="34" charset="0"/>
                          <a:cs typeface="Arial" panose="020B0604020202020204" pitchFamily="34" charset="0"/>
                        </a:rPr>
                        <a:t>Incontinence</a:t>
                      </a:r>
                      <a:endParaRPr lang="en-GB" sz="1200" b="1" i="0" u="none" strike="noStrike" dirty="0">
                        <a:effectLst/>
                        <a:latin typeface="Arial" panose="020B0604020202020204" pitchFamily="34" charset="0"/>
                        <a:cs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Ojo experiences double incontinence. She is dependent on staff members to anticipate and assist her in maintaining these needs.</a:t>
                      </a:r>
                      <a:endParaRPr lang="en-GB" sz="1200" b="0" i="0" u="none" strike="noStrike" dirty="0">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15000"/>
                        </a:lnSpc>
                        <a:spcBef>
                          <a:spcPts val="0"/>
                        </a:spcBef>
                        <a:spcAft>
                          <a:spcPts val="0"/>
                        </a:spcAft>
                        <a:buClrTx/>
                        <a:buSzPts val="1100"/>
                        <a:buFont typeface="Symbol" panose="05050102010706020507" pitchFamily="18" charset="2"/>
                        <a:buChar char="·"/>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To always use effective communication with Ojo to ensure her understanding and to gain her consent.</a:t>
                      </a:r>
                      <a:endParaRPr lang="en-GB" sz="1200" b="0" i="0" u="none" strike="noStrike" dirty="0">
                        <a:effectLst/>
                        <a:latin typeface="Arial" panose="020B0604020202020204" pitchFamily="34" charset="0"/>
                        <a:ea typeface="+mn-ea"/>
                        <a:cs typeface="+mn-cs"/>
                      </a:endParaRPr>
                    </a:p>
                    <a:p>
                      <a:pPr marL="347472" indent="-347472" algn="l" fontAlgn="t">
                        <a:lnSpc>
                          <a:spcPct val="115000"/>
                        </a:lnSpc>
                        <a:spcBef>
                          <a:spcPts val="0"/>
                        </a:spcBef>
                        <a:spcAft>
                          <a:spcPts val="0"/>
                        </a:spcAft>
                        <a:buClrTx/>
                        <a:buSzPts val="1100"/>
                        <a:buFont typeface="Symbol" panose="05050102010706020507" pitchFamily="18" charset="2"/>
                        <a:buChar char="·"/>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To maintain Ojo comfort.</a:t>
                      </a:r>
                      <a:endParaRPr lang="en-GB" sz="1200" b="0" i="0" u="none" strike="noStrike" dirty="0">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15000"/>
                        </a:lnSpc>
                        <a:spcBef>
                          <a:spcPts val="0"/>
                        </a:spcBef>
                        <a:spcAft>
                          <a:spcPts val="0"/>
                        </a:spcAft>
                        <a:buClrTx/>
                        <a:buSzPts val="1100"/>
                        <a:buFont typeface="Symbol" panose="05050102010706020507" pitchFamily="18" charset="2"/>
                        <a:buChar char="·"/>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Ojo likes to sit in communal areas during the daytime and will require staff members to anticipate and maintain her incontinence needs.</a:t>
                      </a:r>
                      <a:endParaRPr lang="en-GB" sz="1200" b="0" i="0" u="none" strike="noStrike" dirty="0">
                        <a:effectLst/>
                        <a:latin typeface="Arial" panose="020B0604020202020204" pitchFamily="34" charset="0"/>
                      </a:endParaRPr>
                    </a:p>
                    <a:p>
                      <a:pPr marL="347472" indent="-347472" algn="l" fontAlgn="t">
                        <a:lnSpc>
                          <a:spcPct val="115000"/>
                        </a:lnSpc>
                        <a:spcBef>
                          <a:spcPts val="0"/>
                        </a:spcBef>
                        <a:spcAft>
                          <a:spcPts val="1000"/>
                        </a:spcAft>
                        <a:buFont typeface="Arial" panose="020B0604020202020204" pitchFamily="34" charset="0"/>
                        <a:buChar char="•"/>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Ojo does not like others e.g., other patients, and visitors …knowing when she is going to use the toileting facilities.</a:t>
                      </a:r>
                      <a:endParaRPr lang="en-GB" sz="1200" b="0" i="0" u="none" strike="noStrike" dirty="0">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03502082"/>
                  </a:ext>
                </a:extLst>
              </a:tr>
            </a:tbl>
          </a:graphicData>
        </a:graphic>
      </p:graphicFrame>
    </p:spTree>
    <p:extLst>
      <p:ext uri="{BB962C8B-B14F-4D97-AF65-F5344CB8AC3E}">
        <p14:creationId xmlns:p14="http://schemas.microsoft.com/office/powerpoint/2010/main" val="1470460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FE809FA-BFCD-D8C0-3233-E6225961173C}"/>
              </a:ext>
            </a:extLst>
          </p:cNvPr>
          <p:cNvGraphicFramePr>
            <a:graphicFrameLocks noGrp="1"/>
          </p:cNvGraphicFramePr>
          <p:nvPr>
            <p:extLst>
              <p:ext uri="{D42A27DB-BD31-4B8C-83A1-F6EECF244321}">
                <p14:modId xmlns:p14="http://schemas.microsoft.com/office/powerpoint/2010/main" val="295680408"/>
              </p:ext>
            </p:extLst>
          </p:nvPr>
        </p:nvGraphicFramePr>
        <p:xfrm>
          <a:off x="395111" y="341266"/>
          <a:ext cx="11232445" cy="6460971"/>
        </p:xfrm>
        <a:graphic>
          <a:graphicData uri="http://schemas.openxmlformats.org/drawingml/2006/table">
            <a:tbl>
              <a:tblPr firstRow="1" firstCol="1" bandRow="1"/>
              <a:tblGrid>
                <a:gridCol w="1501075">
                  <a:extLst>
                    <a:ext uri="{9D8B030D-6E8A-4147-A177-3AD203B41FA5}">
                      <a16:colId xmlns:a16="http://schemas.microsoft.com/office/drawing/2014/main" val="106087150"/>
                    </a:ext>
                  </a:extLst>
                </a:gridCol>
                <a:gridCol w="2830043">
                  <a:extLst>
                    <a:ext uri="{9D8B030D-6E8A-4147-A177-3AD203B41FA5}">
                      <a16:colId xmlns:a16="http://schemas.microsoft.com/office/drawing/2014/main" val="674057201"/>
                    </a:ext>
                  </a:extLst>
                </a:gridCol>
                <a:gridCol w="2721556">
                  <a:extLst>
                    <a:ext uri="{9D8B030D-6E8A-4147-A177-3AD203B41FA5}">
                      <a16:colId xmlns:a16="http://schemas.microsoft.com/office/drawing/2014/main" val="972706300"/>
                    </a:ext>
                  </a:extLst>
                </a:gridCol>
                <a:gridCol w="4179771">
                  <a:extLst>
                    <a:ext uri="{9D8B030D-6E8A-4147-A177-3AD203B41FA5}">
                      <a16:colId xmlns:a16="http://schemas.microsoft.com/office/drawing/2014/main" val="1429634392"/>
                    </a:ext>
                  </a:extLst>
                </a:gridCol>
              </a:tblGrid>
              <a:tr h="356247">
                <a:tc>
                  <a:txBody>
                    <a:bodyPr/>
                    <a:lstStyle/>
                    <a:p>
                      <a:pPr algn="just" fontAlgn="t">
                        <a:lnSpc>
                          <a:spcPct val="115000"/>
                        </a:lnSpc>
                        <a:spcBef>
                          <a:spcPts val="0"/>
                        </a:spcBef>
                        <a:spcAft>
                          <a:spcPts val="1000"/>
                        </a:spcAft>
                      </a:pPr>
                      <a:endParaRPr lang="en-GB" sz="1800" b="0" i="0" u="none" strike="noStrike" dirty="0">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15000"/>
                        </a:lnSpc>
                        <a:spcBef>
                          <a:spcPts val="0"/>
                        </a:spcBef>
                        <a:spcAft>
                          <a:spcPts val="1000"/>
                        </a:spcAft>
                      </a:pPr>
                      <a:r>
                        <a:rPr lang="en-GB" sz="1100" b="0" i="0" u="none" strike="noStrike">
                          <a:effectLst/>
                          <a:latin typeface="Calibri" panose="020F0502020204030204" pitchFamily="34" charset="0"/>
                          <a:ea typeface="Calibri" panose="020F0502020204030204" pitchFamily="34" charset="0"/>
                          <a:cs typeface="Times New Roman" panose="02020603050405020304" pitchFamily="18" charset="0"/>
                        </a:rPr>
                        <a:t>Assessed Risk</a:t>
                      </a:r>
                      <a:endParaRPr lang="en-GB" sz="1100" b="0" i="0" u="none" strike="noStrike">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15000"/>
                        </a:lnSpc>
                        <a:spcBef>
                          <a:spcPts val="0"/>
                        </a:spcBef>
                        <a:spcAft>
                          <a:spcPts val="1000"/>
                        </a:spcAft>
                      </a:pPr>
                      <a:r>
                        <a:rPr lang="en-GB" sz="1100" b="0" i="0" u="none" strike="noStrike">
                          <a:effectLst/>
                          <a:latin typeface="Calibri" panose="020F0502020204030204" pitchFamily="34" charset="0"/>
                          <a:ea typeface="Calibri" panose="020F0502020204030204" pitchFamily="34" charset="0"/>
                          <a:cs typeface="Times New Roman" panose="02020603050405020304" pitchFamily="18" charset="0"/>
                        </a:rPr>
                        <a:t>GOALS</a:t>
                      </a:r>
                      <a:endParaRPr lang="en-GB" sz="1100" b="0" i="0" u="none" strike="noStrike">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15000"/>
                        </a:lnSpc>
                        <a:spcBef>
                          <a:spcPts val="0"/>
                        </a:spcBef>
                        <a:spcAft>
                          <a:spcPts val="1000"/>
                        </a:spcAft>
                      </a:pPr>
                      <a:r>
                        <a:rPr lang="en-GB" sz="900" b="0" i="0" u="none" strike="noStrike">
                          <a:effectLst/>
                          <a:latin typeface="Calibri" panose="020F0502020204030204" pitchFamily="34" charset="0"/>
                          <a:ea typeface="Calibri" panose="020F0502020204030204" pitchFamily="34" charset="0"/>
                          <a:cs typeface="Times New Roman" panose="02020603050405020304" pitchFamily="18" charset="0"/>
                        </a:rPr>
                        <a:t>STAFF Intervention</a:t>
                      </a:r>
                      <a:endParaRPr lang="en-GB" sz="1800" b="0" i="0" u="none" strike="noStrike">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61142880"/>
                  </a:ext>
                </a:extLst>
              </a:tr>
              <a:tr h="1959698">
                <a:tc>
                  <a:txBody>
                    <a:bodyPr/>
                    <a:lstStyle/>
                    <a:p>
                      <a:pPr marL="0" marR="0" lvl="0" indent="0" algn="just" defTabSz="914400" rtl="0" eaLnBrk="1" fontAlgn="t" latinLnBrk="0" hangingPunct="1">
                        <a:lnSpc>
                          <a:spcPct val="115000"/>
                        </a:lnSpc>
                        <a:spcBef>
                          <a:spcPts val="0"/>
                        </a:spcBef>
                        <a:spcAft>
                          <a:spcPts val="1000"/>
                        </a:spcAft>
                        <a:buClrTx/>
                        <a:buSzTx/>
                        <a:buFontTx/>
                        <a:buNone/>
                        <a:tabLst/>
                        <a:defRPr/>
                      </a:pPr>
                      <a:r>
                        <a:rPr lang="en-GB" sz="10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r>
                        <a:rPr lang="en-GB" sz="11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Medication-</a:t>
                      </a:r>
                      <a:endParaRPr lang="en-GB" sz="1100" b="0" i="0" u="none" strike="noStrike" dirty="0">
                        <a:effectLst/>
                        <a:latin typeface="Arial" panose="020B0604020202020204" pitchFamily="34" charset="0"/>
                      </a:endParaRPr>
                    </a:p>
                    <a:p>
                      <a:pPr algn="just" fontAlgn="t">
                        <a:lnSpc>
                          <a:spcPct val="115000"/>
                        </a:lnSpc>
                        <a:spcBef>
                          <a:spcPts val="0"/>
                        </a:spcBef>
                        <a:spcAft>
                          <a:spcPts val="1000"/>
                        </a:spcAft>
                      </a:pPr>
                      <a:endParaRPr lang="en-GB" sz="1800" b="0" i="0" u="none" strike="noStrike" dirty="0">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50000"/>
                        </a:lnSpc>
                        <a:spcBef>
                          <a:spcPts val="0"/>
                        </a:spcBef>
                        <a:spcAft>
                          <a:spcPts val="0"/>
                        </a:spcAft>
                        <a:buClrTx/>
                        <a:buSzPts val="900"/>
                        <a:buFont typeface="Symbol" panose="05050102010706020507" pitchFamily="18" charset="2"/>
                        <a:buChar char="·"/>
                      </a:pPr>
                      <a:r>
                        <a:rPr lang="en-GB"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Due to Mrs. Ojo Peter’s health status, she is unable to manage her own safety medication she needs a well-trained staff member to assist</a:t>
                      </a:r>
                      <a:endParaRPr lang="en-GB" sz="1100" b="0" i="0" u="none" strike="noStrike" dirty="0">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50000"/>
                        </a:lnSpc>
                        <a:spcBef>
                          <a:spcPts val="0"/>
                        </a:spcBef>
                        <a:spcAft>
                          <a:spcPts val="0"/>
                        </a:spcAft>
                        <a:buClrTx/>
                        <a:buSzPts val="900"/>
                        <a:buFont typeface="Symbol" panose="05050102010706020507" pitchFamily="18" charset="2"/>
                        <a:buChar char="·"/>
                      </a:pPr>
                      <a:r>
                        <a:rPr lang="en-GB"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To administer treatment as prescribed and in line with policies, procedures, and guidelines. And to work with GP for her medication reviews </a:t>
                      </a:r>
                      <a:endParaRPr lang="en-GB" sz="1100" b="0" i="0" u="none" strike="noStrike" dirty="0">
                        <a:effectLst/>
                        <a:latin typeface="Arial" panose="020B0604020202020204" pitchFamily="34" charset="0"/>
                      </a:endParaRPr>
                    </a:p>
                    <a:p>
                      <a:pPr marL="457200" algn="l" fontAlgn="t">
                        <a:lnSpc>
                          <a:spcPct val="150000"/>
                        </a:lnSpc>
                        <a:spcBef>
                          <a:spcPts val="0"/>
                        </a:spcBef>
                        <a:spcAft>
                          <a:spcPts val="0"/>
                        </a:spcAft>
                      </a:pPr>
                      <a:r>
                        <a:rPr lang="en-GB"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b="0" i="0" u="none" strike="noStrike" dirty="0">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50000"/>
                        </a:lnSpc>
                        <a:spcBef>
                          <a:spcPts val="0"/>
                        </a:spcBef>
                        <a:spcAft>
                          <a:spcPts val="0"/>
                        </a:spcAft>
                        <a:buClrTx/>
                        <a:buSzPts val="900"/>
                        <a:buFont typeface="Symbol" panose="05050102010706020507" pitchFamily="18" charset="2"/>
                        <a:buChar char="·"/>
                      </a:pPr>
                      <a:r>
                        <a:rPr lang="en-GB"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Staff member to administer 0jo peter medication as prescribed. By ensuring that necessary safety checks such as S rights of medication administration </a:t>
                      </a:r>
                      <a:r>
                        <a:rPr lang="en-GB" sz="1100" b="0" i="0" u="none" strike="noStrike" dirty="0">
                          <a:effectLst/>
                          <a:latin typeface="Calibri" panose="020F0502020204030204" pitchFamily="34" charset="0"/>
                          <a:ea typeface="Calibri" panose="020F0502020204030204" pitchFamily="34" charset="0"/>
                          <a:cs typeface="Calibri" panose="020F0502020204030204" pitchFamily="34" charset="0"/>
                        </a:rPr>
                        <a:t>(</a:t>
                      </a:r>
                      <a:r>
                        <a:rPr lang="en-GB"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right patient, right drug, right dose. right route, right time</a:t>
                      </a:r>
                      <a:r>
                        <a:rPr lang="en-GB" sz="1100" b="0" i="0" u="none" strike="noStrike" dirty="0">
                          <a:effectLst/>
                          <a:latin typeface="Calibri" panose="020F0502020204030204" pitchFamily="34" charset="0"/>
                          <a:ea typeface="Calibri" panose="020F0502020204030204" pitchFamily="34" charset="0"/>
                          <a:cs typeface="Calibri" panose="020F0502020204030204" pitchFamily="34" charset="0"/>
                        </a:rPr>
                        <a:t>)</a:t>
                      </a:r>
                      <a:r>
                        <a:rPr lang="en-GB"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 are undertaken.</a:t>
                      </a:r>
                      <a:endParaRPr lang="en-GB" sz="1100" b="0" i="0" u="none" strike="noStrike" dirty="0">
                        <a:effectLst/>
                        <a:latin typeface="Arial" panose="020B0604020202020204" pitchFamily="34" charset="0"/>
                      </a:endParaRPr>
                    </a:p>
                    <a:p>
                      <a:pPr marL="347472" indent="-347472" algn="l" fontAlgn="t">
                        <a:lnSpc>
                          <a:spcPct val="150000"/>
                        </a:lnSpc>
                        <a:spcBef>
                          <a:spcPts val="0"/>
                        </a:spcBef>
                        <a:spcAft>
                          <a:spcPts val="1000"/>
                        </a:spcAft>
                      </a:pPr>
                      <a:r>
                        <a:rPr lang="en-GB"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Trained staff members are to communicate with Ojo during medication administration to ensure his understanding of indications, the importance of taking his medication, and in gaining his consent and concordance. (Clarke et al,2018)</a:t>
                      </a:r>
                      <a:endParaRPr lang="en-GB" sz="1100" b="0" i="0" u="none" strike="noStrike" dirty="0">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9149498"/>
                  </a:ext>
                </a:extLst>
              </a:tr>
              <a:tr h="2225122">
                <a:tc>
                  <a:txBody>
                    <a:bodyPr/>
                    <a:lstStyle/>
                    <a:p>
                      <a:pPr algn="just" fontAlgn="t">
                        <a:lnSpc>
                          <a:spcPct val="115000"/>
                        </a:lnSpc>
                        <a:spcBef>
                          <a:spcPts val="0"/>
                        </a:spcBef>
                        <a:spcAft>
                          <a:spcPts val="1000"/>
                        </a:spcAft>
                      </a:pPr>
                      <a:r>
                        <a:rPr lang="en-GB" sz="1100" b="1" i="0" u="none" strike="noStrike">
                          <a:solidFill>
                            <a:srgbClr val="000000"/>
                          </a:solidFill>
                          <a:effectLst/>
                          <a:latin typeface="Poppins" panose="00000500000000000000" pitchFamily="2" charset="0"/>
                          <a:ea typeface="Poppins" panose="00000500000000000000" pitchFamily="2" charset="0"/>
                          <a:cs typeface="Times New Roman" panose="02020603050405020304" pitchFamily="18" charset="0"/>
                        </a:rPr>
                        <a:t>Skin</a:t>
                      </a:r>
                      <a:r>
                        <a:rPr lang="en-GB" sz="1100" b="1" i="0" u="none" strike="noStrike">
                          <a:effectLst/>
                          <a:latin typeface="Poppins" panose="00000500000000000000" pitchFamily="2" charset="0"/>
                          <a:ea typeface="Poppins" panose="00000500000000000000" pitchFamily="2" charset="0"/>
                          <a:cs typeface="Times New Roman" panose="02020603050405020304" pitchFamily="18" charset="0"/>
                        </a:rPr>
                        <a:t> c</a:t>
                      </a:r>
                      <a:r>
                        <a:rPr lang="en-GB" sz="1100" b="1" i="0" u="none" strike="noStrike">
                          <a:solidFill>
                            <a:srgbClr val="000000"/>
                          </a:solidFill>
                          <a:effectLst/>
                          <a:latin typeface="Poppins" panose="00000500000000000000" pitchFamily="2" charset="0"/>
                          <a:ea typeface="Poppins" panose="00000500000000000000" pitchFamily="2" charset="0"/>
                          <a:cs typeface="Times New Roman" panose="02020603050405020304" pitchFamily="18" charset="0"/>
                        </a:rPr>
                        <a:t>are</a:t>
                      </a:r>
                      <a:endParaRPr lang="en-GB" sz="1800" b="0" i="0" u="none" strike="noStrike">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50000"/>
                        </a:lnSpc>
                        <a:spcBef>
                          <a:spcPts val="0"/>
                        </a:spcBef>
                        <a:spcAft>
                          <a:spcPts val="1000"/>
                        </a:spcAft>
                        <a:buClrTx/>
                        <a:buSzPts val="900"/>
                        <a:buFont typeface="Symbol" panose="05050102010706020507" pitchFamily="18" charset="2"/>
                        <a:buChar char="·"/>
                      </a:pPr>
                      <a:r>
                        <a:rPr lang="en-GB" sz="1100" b="0" i="0" u="none" strike="noStrike" dirty="0">
                          <a:solidFill>
                            <a:srgbClr val="000000"/>
                          </a:solidFill>
                          <a:effectLst/>
                          <a:latin typeface="Calibri" panose="020F0502020204030204" pitchFamily="34" charset="0"/>
                          <a:ea typeface="Poppins" panose="00000500000000000000" pitchFamily="2" charset="0"/>
                          <a:cs typeface="Calibri" panose="020F0502020204030204" pitchFamily="34" charset="0"/>
                        </a:rPr>
                        <a:t>0jo needs assistance to maintain her healthy skin integrity due to her being immobile, and doubly incontinent because she has fragile skin</a:t>
                      </a:r>
                      <a:endParaRPr lang="en-GB" sz="1100" b="0" i="0" u="none" strike="noStrike" dirty="0">
                        <a:effectLst/>
                        <a:latin typeface="Arial" panose="020B0604020202020204" pitchFamily="34" charset="0"/>
                      </a:endParaRPr>
                    </a:p>
                    <a:p>
                      <a:pPr algn="just" fontAlgn="t">
                        <a:lnSpc>
                          <a:spcPct val="115000"/>
                        </a:lnSpc>
                        <a:spcBef>
                          <a:spcPts val="0"/>
                        </a:spcBef>
                        <a:spcAft>
                          <a:spcPts val="1000"/>
                        </a:spcAft>
                      </a:pPr>
                      <a:r>
                        <a:rPr lang="en-GB" sz="1100" b="0" i="0" u="none" strike="noStrike" dirty="0">
                          <a:effectLst/>
                          <a:latin typeface="Calibri" panose="020F0502020204030204" pitchFamily="34" charset="0"/>
                          <a:ea typeface="Calibri" panose="020F0502020204030204" pitchFamily="34" charset="0"/>
                          <a:cs typeface="Calibri" panose="020F0502020204030204" pitchFamily="34" charset="0"/>
                        </a:rPr>
                        <a:t> </a:t>
                      </a:r>
                      <a:endParaRPr lang="en-GB" sz="1100" b="0" i="0" u="none" strike="noStrike" dirty="0">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50000"/>
                        </a:lnSpc>
                        <a:spcBef>
                          <a:spcPts val="0"/>
                        </a:spcBef>
                        <a:spcAft>
                          <a:spcPts val="1000"/>
                        </a:spcAft>
                        <a:buClrTx/>
                        <a:buSzPts val="900"/>
                        <a:buFont typeface="Symbol" panose="05050102010706020507" pitchFamily="18" charset="2"/>
                        <a:buChar char="·"/>
                      </a:pPr>
                      <a:r>
                        <a:rPr lang="en-GB" sz="1100" b="0" i="0" u="none" strike="noStrike" dirty="0">
                          <a:solidFill>
                            <a:srgbClr val="000000"/>
                          </a:solidFill>
                          <a:effectLst/>
                          <a:latin typeface="Calibri" panose="020F0502020204030204" pitchFamily="34" charset="0"/>
                          <a:ea typeface="Poppins" panose="00000500000000000000" pitchFamily="2" charset="0"/>
                          <a:cs typeface="Calibri" panose="020F0502020204030204" pitchFamily="34" charset="0"/>
                        </a:rPr>
                        <a:t>To maintain healthy skin integrity by identifying factors early that might compromise her skin </a:t>
                      </a:r>
                      <a:endParaRPr lang="en-GB" sz="1100" b="0" i="0" u="none" strike="noStrike" dirty="0">
                        <a:effectLst/>
                        <a:latin typeface="Arial" panose="020B0604020202020204" pitchFamily="34" charset="0"/>
                      </a:endParaRPr>
                    </a:p>
                    <a:p>
                      <a:pPr algn="just" fontAlgn="t">
                        <a:lnSpc>
                          <a:spcPct val="115000"/>
                        </a:lnSpc>
                        <a:spcBef>
                          <a:spcPts val="0"/>
                        </a:spcBef>
                        <a:spcAft>
                          <a:spcPts val="1000"/>
                        </a:spcAft>
                      </a:pPr>
                      <a:r>
                        <a:rPr lang="en-GB" sz="1100" b="0" i="0" u="none" strike="noStrike" dirty="0">
                          <a:effectLst/>
                          <a:latin typeface="Calibri" panose="020F0502020204030204" pitchFamily="34" charset="0"/>
                          <a:ea typeface="Calibri" panose="020F0502020204030204" pitchFamily="34" charset="0"/>
                          <a:cs typeface="Calibri" panose="020F0502020204030204" pitchFamily="34" charset="0"/>
                        </a:rPr>
                        <a:t> </a:t>
                      </a:r>
                      <a:endParaRPr lang="en-GB" sz="1100" b="0" i="0" u="none" strike="noStrike" dirty="0">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50000"/>
                        </a:lnSpc>
                        <a:spcBef>
                          <a:spcPts val="0"/>
                        </a:spcBef>
                        <a:spcAft>
                          <a:spcPts val="1000"/>
                        </a:spcAft>
                        <a:buClrTx/>
                        <a:buSzPts val="900"/>
                        <a:buFont typeface="Symbol" panose="05050102010706020507" pitchFamily="18" charset="2"/>
                        <a:buChar char="·"/>
                      </a:pPr>
                      <a:r>
                        <a:rPr lang="en-GB" sz="1100" b="0" i="0" u="none" strike="noStrike" dirty="0">
                          <a:solidFill>
                            <a:srgbClr val="000000"/>
                          </a:solidFill>
                          <a:effectLst/>
                          <a:latin typeface="Calibri" panose="020F0502020204030204" pitchFamily="34" charset="0"/>
                          <a:ea typeface="Poppins" panose="00000500000000000000" pitchFamily="2" charset="0"/>
                          <a:cs typeface="Calibri" panose="020F0502020204030204" pitchFamily="34" charset="0"/>
                        </a:rPr>
                        <a:t>All staff members to always use effective communication with her to ensure her understanding and minimize her anxieties</a:t>
                      </a:r>
                      <a:endParaRPr lang="en-GB" sz="1100" b="0" i="0" u="none" strike="noStrike" dirty="0">
                        <a:effectLst/>
                        <a:latin typeface="Arial" panose="020B0604020202020204" pitchFamily="34" charset="0"/>
                      </a:endParaRPr>
                    </a:p>
                    <a:p>
                      <a:pPr algn="l" fontAlgn="t">
                        <a:lnSpc>
                          <a:spcPct val="150000"/>
                        </a:lnSpc>
                        <a:spcBef>
                          <a:spcPts val="0"/>
                        </a:spcBef>
                        <a:spcAft>
                          <a:spcPts val="1000"/>
                        </a:spcAft>
                      </a:pPr>
                      <a:r>
                        <a:rPr lang="en-GB" sz="1100" b="0" i="0" u="none" strike="noStrike" dirty="0">
                          <a:solidFill>
                            <a:srgbClr val="000000"/>
                          </a:solidFill>
                          <a:effectLst/>
                          <a:latin typeface="Calibri" panose="020F0502020204030204" pitchFamily="34" charset="0"/>
                          <a:ea typeface="Poppins" panose="00000500000000000000" pitchFamily="2" charset="0"/>
                          <a:cs typeface="Calibri" panose="020F0502020204030204" pitchFamily="34" charset="0"/>
                        </a:rPr>
                        <a:t>Ojo would like to have her dinner in the dining room while sitting comfortably in her wheelchair</a:t>
                      </a:r>
                      <a:endParaRPr lang="en-GB" sz="1100" b="0" i="0" u="none" strike="noStrike" dirty="0">
                        <a:effectLst/>
                        <a:latin typeface="Arial" panose="020B0604020202020204" pitchFamily="34" charset="0"/>
                      </a:endParaRPr>
                    </a:p>
                    <a:p>
                      <a:pPr algn="l" fontAlgn="t">
                        <a:lnSpc>
                          <a:spcPct val="150000"/>
                        </a:lnSpc>
                        <a:spcBef>
                          <a:spcPts val="0"/>
                        </a:spcBef>
                        <a:spcAft>
                          <a:spcPts val="1000"/>
                        </a:spcAft>
                      </a:pPr>
                      <a:r>
                        <a:rPr lang="en-GB" sz="1100" b="0" i="0" u="none" strike="noStrike" dirty="0">
                          <a:solidFill>
                            <a:srgbClr val="000000"/>
                          </a:solidFill>
                          <a:effectLst/>
                          <a:latin typeface="Calibri" panose="020F0502020204030204" pitchFamily="34" charset="0"/>
                          <a:ea typeface="Poppins" panose="00000500000000000000" pitchFamily="2" charset="0"/>
                          <a:cs typeface="Calibri" panose="020F0502020204030204" pitchFamily="34" charset="0"/>
                        </a:rPr>
                        <a:t> Ojo would like to have her dinner promptly and then be assisted back to bed after approximately 40 minutes after eating.</a:t>
                      </a:r>
                      <a:r>
                        <a:rPr lang="en-GB" sz="1100" b="0" i="0" u="none" strike="noStrike" dirty="0">
                          <a:effectLst/>
                          <a:latin typeface="Calibri" panose="020F0502020204030204" pitchFamily="34" charset="0"/>
                          <a:ea typeface="Calibri" panose="020F0502020204030204" pitchFamily="34" charset="0"/>
                          <a:cs typeface="Calibri" panose="020F0502020204030204" pitchFamily="34" charset="0"/>
                        </a:rPr>
                        <a:t> (Harding et al.2018)</a:t>
                      </a:r>
                      <a:endParaRPr lang="en-GB" sz="1100" b="0" i="0" u="none" strike="noStrike" dirty="0">
                        <a:effectLst/>
                        <a:latin typeface="Arial" panose="020B0604020202020204" pitchFamily="34" charset="0"/>
                      </a:endParaRPr>
                    </a:p>
                    <a:p>
                      <a:pPr algn="just" fontAlgn="t">
                        <a:lnSpc>
                          <a:spcPct val="115000"/>
                        </a:lnSpc>
                        <a:spcBef>
                          <a:spcPts val="0"/>
                        </a:spcBef>
                        <a:spcAft>
                          <a:spcPts val="1000"/>
                        </a:spcAft>
                      </a:pPr>
                      <a:r>
                        <a:rPr lang="en-GB" sz="1100" b="0" i="0" u="none" strike="noStrike" dirty="0">
                          <a:effectLst/>
                          <a:latin typeface="Calibri" panose="020F0502020204030204" pitchFamily="34" charset="0"/>
                          <a:ea typeface="Calibri" panose="020F0502020204030204" pitchFamily="34" charset="0"/>
                          <a:cs typeface="Calibri" panose="020F0502020204030204" pitchFamily="34" charset="0"/>
                        </a:rPr>
                        <a:t> </a:t>
                      </a:r>
                      <a:endParaRPr lang="en-GB" sz="1100" b="0" i="0" u="none" strike="noStrike" dirty="0">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76343745"/>
                  </a:ext>
                </a:extLst>
              </a:tr>
              <a:tr h="1682553">
                <a:tc>
                  <a:txBody>
                    <a:bodyPr/>
                    <a:lstStyle/>
                    <a:p>
                      <a:pPr algn="just" fontAlgn="t">
                        <a:lnSpc>
                          <a:spcPct val="115000"/>
                        </a:lnSpc>
                        <a:spcBef>
                          <a:spcPts val="0"/>
                        </a:spcBef>
                        <a:spcAft>
                          <a:spcPts val="1000"/>
                        </a:spcAft>
                      </a:pPr>
                      <a:r>
                        <a:rPr lang="en-GB" sz="1100" b="1" i="0" u="none" strike="noStrike">
                          <a:effectLst/>
                          <a:latin typeface="Poppins" panose="00000500000000000000" pitchFamily="2" charset="0"/>
                          <a:ea typeface="Poppins" panose="00000500000000000000" pitchFamily="2" charset="0"/>
                          <a:cs typeface="Times New Roman" panose="02020603050405020304" pitchFamily="18" charset="0"/>
                        </a:rPr>
                        <a:t>Communication</a:t>
                      </a:r>
                      <a:endParaRPr lang="en-GB" sz="1800" b="0" i="0" u="none" strike="noStrike">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50000"/>
                        </a:lnSpc>
                        <a:spcBef>
                          <a:spcPts val="0"/>
                        </a:spcBef>
                        <a:spcAft>
                          <a:spcPts val="0"/>
                        </a:spcAft>
                        <a:buClrTx/>
                        <a:buSzPts val="900"/>
                        <a:buFont typeface="Symbol" panose="05050102010706020507" pitchFamily="18" charset="2"/>
                        <a:buChar char="·"/>
                      </a:pPr>
                      <a:r>
                        <a:rPr lang="en-GB" sz="1100" b="0" i="0" u="none" strike="noStrike" dirty="0">
                          <a:solidFill>
                            <a:srgbClr val="000000"/>
                          </a:solidFill>
                          <a:effectLst/>
                          <a:latin typeface="Calibri" panose="020F0502020204030204" pitchFamily="34" charset="0"/>
                          <a:ea typeface="Poppins" panose="00000500000000000000" pitchFamily="2" charset="0"/>
                          <a:cs typeface="Calibri" panose="020F0502020204030204" pitchFamily="34" charset="0"/>
                        </a:rPr>
                        <a:t>Ojo Peter does not demonstrate any hearing problem now, but she has difficulties in expressing her need verbally on occasions resulting in communication barriers.</a:t>
                      </a:r>
                      <a:endParaRPr lang="en-GB" sz="1100" b="0" i="0" u="none" strike="noStrike" dirty="0">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15000"/>
                        </a:lnSpc>
                        <a:spcBef>
                          <a:spcPts val="0"/>
                        </a:spcBef>
                        <a:spcAft>
                          <a:spcPts val="1000"/>
                        </a:spcAft>
                        <a:buClrTx/>
                        <a:buSzPts val="900"/>
                        <a:buFont typeface="Symbol" panose="05050102010706020507" pitchFamily="18" charset="2"/>
                        <a:buChar char="·"/>
                      </a:pPr>
                      <a:r>
                        <a:rPr lang="en-GB" sz="1100" b="0" i="0" u="none" strike="noStrike" dirty="0">
                          <a:solidFill>
                            <a:srgbClr val="000000"/>
                          </a:solidFill>
                          <a:effectLst/>
                          <a:latin typeface="Calibri" panose="020F0502020204030204" pitchFamily="34" charset="0"/>
                          <a:ea typeface="Poppins" panose="00000500000000000000" pitchFamily="2" charset="0"/>
                          <a:cs typeface="Calibri" panose="020F0502020204030204" pitchFamily="34" charset="0"/>
                        </a:rPr>
                        <a:t>Effective communication between her and all the staff</a:t>
                      </a:r>
                      <a:endParaRPr lang="en-GB" sz="1100" b="0" i="0" u="none" strike="noStrike" dirty="0">
                        <a:effectLst/>
                        <a:latin typeface="Arial" panose="020B0604020202020204" pitchFamily="34" charset="0"/>
                      </a:endParaRPr>
                    </a:p>
                    <a:p>
                      <a:pPr marL="347472" indent="-347472" algn="l" fontAlgn="t">
                        <a:lnSpc>
                          <a:spcPct val="115000"/>
                        </a:lnSpc>
                        <a:spcBef>
                          <a:spcPts val="0"/>
                        </a:spcBef>
                        <a:spcAft>
                          <a:spcPts val="1000"/>
                        </a:spcAft>
                      </a:pPr>
                      <a:r>
                        <a:rPr lang="en-GB" sz="1100" b="0" i="0" u="none" strike="noStrike" dirty="0">
                          <a:solidFill>
                            <a:srgbClr val="000000"/>
                          </a:solidFill>
                          <a:effectLst/>
                          <a:latin typeface="Calibri" panose="020F0502020204030204" pitchFamily="34" charset="0"/>
                          <a:ea typeface="Poppins" panose="00000500000000000000" pitchFamily="2" charset="0"/>
                          <a:cs typeface="Calibri" panose="020F0502020204030204" pitchFamily="34" charset="0"/>
                        </a:rPr>
                        <a:t>To have staff that know her well, who could understand her</a:t>
                      </a:r>
                      <a:endParaRPr lang="en-GB" sz="1100" b="0" i="0" u="none" strike="noStrike" dirty="0">
                        <a:effectLst/>
                        <a:latin typeface="Arial" panose="020B0604020202020204" pitchFamily="34" charset="0"/>
                      </a:endParaRPr>
                    </a:p>
                    <a:p>
                      <a:pPr marL="347472" indent="-347472" algn="l" fontAlgn="t">
                        <a:lnSpc>
                          <a:spcPct val="115000"/>
                        </a:lnSpc>
                        <a:spcBef>
                          <a:spcPts val="0"/>
                        </a:spcBef>
                        <a:spcAft>
                          <a:spcPts val="1000"/>
                        </a:spcAft>
                      </a:pPr>
                      <a:r>
                        <a:rPr lang="en-GB" sz="1100" b="0" i="0" u="none" strike="noStrike" dirty="0">
                          <a:solidFill>
                            <a:srgbClr val="000000"/>
                          </a:solidFill>
                          <a:effectLst/>
                          <a:latin typeface="Calibri" panose="020F0502020204030204" pitchFamily="34" charset="0"/>
                          <a:ea typeface="Poppins" panose="00000500000000000000" pitchFamily="2" charset="0"/>
                          <a:cs typeface="Calibri" panose="020F0502020204030204" pitchFamily="34" charset="0"/>
                        </a:rPr>
                        <a:t>To ensure any relevant communication, needs and aids are meet</a:t>
                      </a:r>
                      <a:endParaRPr lang="en-GB" sz="1100" b="0" i="0" u="none" strike="noStrike" dirty="0">
                        <a:effectLst/>
                        <a:latin typeface="Arial" panose="020B0604020202020204" pitchFamily="34" charset="0"/>
                      </a:endParaRPr>
                    </a:p>
                    <a:p>
                      <a:pPr algn="just" fontAlgn="t">
                        <a:lnSpc>
                          <a:spcPct val="115000"/>
                        </a:lnSpc>
                        <a:spcBef>
                          <a:spcPts val="0"/>
                        </a:spcBef>
                        <a:spcAft>
                          <a:spcPts val="1000"/>
                        </a:spcAft>
                      </a:pPr>
                      <a:endParaRPr lang="en-GB" sz="1100" b="0" i="0" u="none" strike="noStrike" dirty="0">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50000"/>
                        </a:lnSpc>
                        <a:spcBef>
                          <a:spcPts val="0"/>
                        </a:spcBef>
                        <a:spcAft>
                          <a:spcPts val="1000"/>
                        </a:spcAft>
                        <a:buClrTx/>
                        <a:buSzPts val="900"/>
                        <a:buFont typeface="Symbol" panose="05050102010706020507" pitchFamily="18" charset="2"/>
                        <a:buChar char="·"/>
                      </a:pPr>
                      <a:r>
                        <a:rPr lang="en-GB" sz="1100" b="0" i="0" u="none" strike="noStrike" dirty="0">
                          <a:solidFill>
                            <a:srgbClr val="000000"/>
                          </a:solidFill>
                          <a:effectLst/>
                          <a:latin typeface="Calibri" panose="020F0502020204030204" pitchFamily="34" charset="0"/>
                          <a:ea typeface="Poppins" panose="00000500000000000000" pitchFamily="2" charset="0"/>
                          <a:cs typeface="Calibri" panose="020F0502020204030204" pitchFamily="34" charset="0"/>
                        </a:rPr>
                        <a:t>Good eye contact without staring, facial expression, and body posture should be always maintained during the interaction.</a:t>
                      </a:r>
                      <a:endParaRPr lang="en-GB" sz="1100" b="0" i="0" u="none" strike="noStrike" dirty="0">
                        <a:effectLst/>
                        <a:latin typeface="Arial" panose="020B0604020202020204" pitchFamily="34" charset="0"/>
                      </a:endParaRPr>
                    </a:p>
                    <a:p>
                      <a:pPr marL="347472" indent="-347472" algn="l" fontAlgn="t">
                        <a:lnSpc>
                          <a:spcPct val="150000"/>
                        </a:lnSpc>
                        <a:spcBef>
                          <a:spcPts val="0"/>
                        </a:spcBef>
                        <a:spcAft>
                          <a:spcPts val="1000"/>
                        </a:spcAft>
                      </a:pPr>
                      <a:r>
                        <a:rPr lang="en-GB" sz="1100" b="0" i="0" u="none" strike="noStrike" dirty="0">
                          <a:solidFill>
                            <a:srgbClr val="000000"/>
                          </a:solidFill>
                          <a:effectLst/>
                          <a:latin typeface="Calibri" panose="020F0502020204030204" pitchFamily="34" charset="0"/>
                          <a:ea typeface="Poppins" panose="00000500000000000000" pitchFamily="2" charset="0"/>
                          <a:cs typeface="Calibri" panose="020F0502020204030204" pitchFamily="34" charset="0"/>
                        </a:rPr>
                        <a:t>Staff members to speak in simple terms, at a moderate pace, not shout, and have good body language.</a:t>
                      </a:r>
                      <a:endParaRPr lang="en-GB" sz="1100" b="0" i="0" u="none" strike="noStrike" dirty="0">
                        <a:effectLst/>
                        <a:latin typeface="Arial" panose="020B0604020202020204" pitchFamily="34" charset="0"/>
                      </a:endParaRPr>
                    </a:p>
                    <a:p>
                      <a:pPr algn="just" fontAlgn="t">
                        <a:lnSpc>
                          <a:spcPct val="115000"/>
                        </a:lnSpc>
                        <a:spcBef>
                          <a:spcPts val="0"/>
                        </a:spcBef>
                        <a:spcAft>
                          <a:spcPts val="1000"/>
                        </a:spcAft>
                      </a:pPr>
                      <a:r>
                        <a:rPr lang="en-GB" sz="1100" b="0" i="0" u="none" strike="noStrike" dirty="0">
                          <a:effectLst/>
                          <a:latin typeface="Calibri" panose="020F0502020204030204" pitchFamily="34" charset="0"/>
                          <a:ea typeface="Calibri" panose="020F0502020204030204" pitchFamily="34" charset="0"/>
                          <a:cs typeface="Calibri" panose="020F0502020204030204" pitchFamily="34" charset="0"/>
                        </a:rPr>
                        <a:t> (Brendan McCormack,2017)</a:t>
                      </a:r>
                      <a:endParaRPr lang="en-GB" sz="1100" b="0" i="0" u="none" strike="noStrike" dirty="0">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22495895"/>
                  </a:ext>
                </a:extLst>
              </a:tr>
            </a:tbl>
          </a:graphicData>
        </a:graphic>
      </p:graphicFrame>
    </p:spTree>
    <p:extLst>
      <p:ext uri="{BB962C8B-B14F-4D97-AF65-F5344CB8AC3E}">
        <p14:creationId xmlns:p14="http://schemas.microsoft.com/office/powerpoint/2010/main" val="3907987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8F7B08F-95DA-1B87-C7B7-6DF098262946}"/>
              </a:ext>
            </a:extLst>
          </p:cNvPr>
          <p:cNvGraphicFramePr>
            <a:graphicFrameLocks noGrp="1"/>
          </p:cNvGraphicFramePr>
          <p:nvPr>
            <p:extLst>
              <p:ext uri="{D42A27DB-BD31-4B8C-83A1-F6EECF244321}">
                <p14:modId xmlns:p14="http://schemas.microsoft.com/office/powerpoint/2010/main" val="841151390"/>
              </p:ext>
            </p:extLst>
          </p:nvPr>
        </p:nvGraphicFramePr>
        <p:xfrm>
          <a:off x="842731" y="643466"/>
          <a:ext cx="10506539" cy="5611973"/>
        </p:xfrm>
        <a:graphic>
          <a:graphicData uri="http://schemas.openxmlformats.org/drawingml/2006/table">
            <a:tbl>
              <a:tblPr firstRow="1" firstCol="1" bandRow="1"/>
              <a:tblGrid>
                <a:gridCol w="1851649">
                  <a:extLst>
                    <a:ext uri="{9D8B030D-6E8A-4147-A177-3AD203B41FA5}">
                      <a16:colId xmlns:a16="http://schemas.microsoft.com/office/drawing/2014/main" val="2866653245"/>
                    </a:ext>
                  </a:extLst>
                </a:gridCol>
                <a:gridCol w="2502252">
                  <a:extLst>
                    <a:ext uri="{9D8B030D-6E8A-4147-A177-3AD203B41FA5}">
                      <a16:colId xmlns:a16="http://schemas.microsoft.com/office/drawing/2014/main" val="161193654"/>
                    </a:ext>
                  </a:extLst>
                </a:gridCol>
                <a:gridCol w="1942963">
                  <a:extLst>
                    <a:ext uri="{9D8B030D-6E8A-4147-A177-3AD203B41FA5}">
                      <a16:colId xmlns:a16="http://schemas.microsoft.com/office/drawing/2014/main" val="335203181"/>
                    </a:ext>
                  </a:extLst>
                </a:gridCol>
                <a:gridCol w="4209675">
                  <a:extLst>
                    <a:ext uri="{9D8B030D-6E8A-4147-A177-3AD203B41FA5}">
                      <a16:colId xmlns:a16="http://schemas.microsoft.com/office/drawing/2014/main" val="3542146896"/>
                    </a:ext>
                  </a:extLst>
                </a:gridCol>
              </a:tblGrid>
              <a:tr h="342122">
                <a:tc>
                  <a:txBody>
                    <a:bodyPr/>
                    <a:lstStyle/>
                    <a:p>
                      <a:pPr algn="l" fontAlgn="t">
                        <a:lnSpc>
                          <a:spcPct val="115000"/>
                        </a:lnSpc>
                        <a:spcBef>
                          <a:spcPts val="0"/>
                        </a:spcBef>
                        <a:spcAft>
                          <a:spcPts val="1000"/>
                        </a:spcAft>
                      </a:pPr>
                      <a:r>
                        <a:rPr lang="en-GB" sz="16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2600" b="0" i="0" u="none" strike="noStrike" dirty="0">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Assessed Risk</a:t>
                      </a:r>
                      <a:endParaRPr lang="en-GB" sz="2600" b="0" i="0" u="none" strike="noStrike">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GOALS</a:t>
                      </a:r>
                      <a:endParaRPr lang="en-GB" sz="2600" b="0" i="0" u="none" strike="noStrike">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STAFF Intervention</a:t>
                      </a:r>
                      <a:endParaRPr lang="en-GB" sz="2600" b="0" i="0" u="none" strike="noStrike">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8075560"/>
                  </a:ext>
                </a:extLst>
              </a:tr>
              <a:tr h="2688772">
                <a:tc>
                  <a:txBody>
                    <a:bodyPr/>
                    <a:lstStyle/>
                    <a:p>
                      <a:pPr algn="l" fontAlgn="t">
                        <a:lnSpc>
                          <a:spcPct val="115000"/>
                        </a:lnSpc>
                        <a:spcBef>
                          <a:spcPts val="0"/>
                        </a:spcBef>
                        <a:spcAft>
                          <a:spcPts val="1000"/>
                        </a:spcAft>
                      </a:pPr>
                      <a:r>
                        <a:rPr lang="en-GB" sz="16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Cognitive</a:t>
                      </a:r>
                      <a:endParaRPr lang="en-GB" sz="2600" b="0" i="0" u="none" strike="noStrike" dirty="0">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Ojo sometimes forgets things, details of conversations. Sometimes Ojo forgets how to put her words together when she is confused. Sometimes she forgets where her things are kept, and she also mixes up some words during conversations.</a:t>
                      </a:r>
                    </a:p>
                    <a:p>
                      <a:pPr algn="l" fontAlgn="t">
                        <a:lnSpc>
                          <a:spcPct val="150000"/>
                        </a:lnSpc>
                        <a:spcBef>
                          <a:spcPts val="0"/>
                        </a:spcBef>
                        <a:spcAft>
                          <a:spcPts val="1000"/>
                        </a:spcAft>
                      </a:pPr>
                      <a:r>
                        <a:rPr lang="en-GB" sz="1200" b="0" i="0" u="none" strike="noStrike" dirty="0">
                          <a:effectLst/>
                          <a:latin typeface="Calibri" panose="020F0502020204030204" pitchFamily="34" charset="0"/>
                          <a:cs typeface="Times New Roman" panose="02020603050405020304" pitchFamily="18" charset="0"/>
                        </a:rPr>
                        <a:t>(Brooker,2010)</a:t>
                      </a:r>
                      <a:endParaRPr lang="en-GB" sz="1200" b="0" i="0" u="none" strike="noStrike" dirty="0">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She wishes sometimes to be able to remember her family</a:t>
                      </a:r>
                      <a:r>
                        <a:rPr lang="en-GB" sz="1200" b="0" i="0" u="none" strike="noStrike" dirty="0">
                          <a:effectLst/>
                          <a:latin typeface="Calibri" panose="020F0502020204030204" pitchFamily="34" charset="0"/>
                          <a:ea typeface="Calibri" panose="020F0502020204030204" pitchFamily="34" charset="0"/>
                          <a:cs typeface="Calibri" panose="020F0502020204030204" pitchFamily="34" charset="0"/>
                        </a:rPr>
                        <a:t>’</a:t>
                      </a: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s birthdays, and anniversaries, where she kept things, and to be able to express herself verbally.</a:t>
                      </a:r>
                      <a:endParaRPr lang="en-GB" sz="1200" b="0" i="0" u="none" strike="noStrike" dirty="0">
                        <a:effectLst/>
                        <a:latin typeface="Arial" panose="020B0604020202020204" pitchFamily="34" charset="0"/>
                      </a:endParaRPr>
                    </a:p>
                    <a:p>
                      <a:pPr algn="l" fontAlgn="t">
                        <a:lnSpc>
                          <a:spcPct val="115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(Martinsen,2009)</a:t>
                      </a:r>
                      <a:endParaRPr lang="en-GB" sz="1200" b="0" i="0" u="none" strike="noStrike" dirty="0">
                        <a:effectLst/>
                        <a:latin typeface="Arial" panose="020B0604020202020204" pitchFamily="34" charset="0"/>
                      </a:endParaRPr>
                    </a:p>
                    <a:p>
                      <a:pPr algn="l" fontAlgn="t">
                        <a:lnSpc>
                          <a:spcPct val="115000"/>
                        </a:lnSpc>
                        <a:spcBef>
                          <a:spcPts val="0"/>
                        </a:spcBef>
                        <a:spcAft>
                          <a:spcPts val="1000"/>
                        </a:spcAft>
                      </a:pPr>
                      <a:endParaRPr lang="en-GB" sz="1200" b="0" i="0" u="none" strike="noStrike" dirty="0">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Staff should allow her to organise herself. Staff can use short words to prompt her or to trigger her memory. Staff can use portrait photos to trigger her memory or tell her what next to do. Ojo would love the staff to be patient whenever she is confused or forget her words. </a:t>
                      </a:r>
                      <a:endParaRPr lang="en-GB" sz="1200" b="0" i="0" u="none" strike="noStrike" dirty="0">
                        <a:effectLst/>
                        <a:latin typeface="Arial" panose="020B0604020202020204" pitchFamily="34" charset="0"/>
                      </a:endParaRPr>
                    </a:p>
                    <a:p>
                      <a:pPr algn="l" fontAlgn="t">
                        <a:lnSpc>
                          <a:spcPct val="115000"/>
                        </a:lnSpc>
                        <a:spcBef>
                          <a:spcPts val="0"/>
                        </a:spcBef>
                        <a:spcAft>
                          <a:spcPts val="1000"/>
                        </a:spcAft>
                      </a:pPr>
                      <a:endParaRPr lang="en-GB" sz="1200" b="0" i="0" u="none" strike="noStrike" dirty="0">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85477889"/>
                  </a:ext>
                </a:extLst>
              </a:tr>
              <a:tr h="1470158">
                <a:tc>
                  <a:txBody>
                    <a:bodyPr/>
                    <a:lstStyle/>
                    <a:p>
                      <a:pPr algn="l" fontAlgn="t">
                        <a:lnSpc>
                          <a:spcPct val="115000"/>
                        </a:lnSpc>
                        <a:spcBef>
                          <a:spcPts val="0"/>
                        </a:spcBef>
                        <a:spcAft>
                          <a:spcPts val="1000"/>
                        </a:spcAft>
                      </a:pPr>
                      <a:r>
                        <a:rPr lang="en-GB" sz="16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ICT</a:t>
                      </a:r>
                      <a:endParaRPr lang="en-GB" sz="2600" b="0" i="0" u="none" strike="noStrike" dirty="0">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Ojo needs Bed sensors, while asleep in bed, she desires that her sensors are always left on, so that staff can easily be aware if she falls off the bed.  </a:t>
                      </a:r>
                      <a:endParaRPr lang="en-GB" sz="1200" b="0" i="0" u="none" strike="noStrike" dirty="0">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She desires to have good sleep, and stay in bed all night without falling out of bed.</a:t>
                      </a:r>
                      <a:endParaRPr lang="en-GB" sz="1200" b="0" i="0" u="none" strike="noStrike" dirty="0">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After supporting her to bed, staff should check to ensure that her bed sensors are functioning and staff should be able to check on her if her alarm goes off.</a:t>
                      </a:r>
                      <a:endParaRPr lang="en-GB" sz="1200" b="0" i="0" u="none" strike="noStrike" dirty="0">
                        <a:effectLst/>
                        <a:latin typeface="Arial" panose="020B0604020202020204" pitchFamily="34" charset="0"/>
                      </a:endParaRPr>
                    </a:p>
                    <a:p>
                      <a:pPr algn="l" fontAlgn="t">
                        <a:lnSpc>
                          <a:spcPct val="115000"/>
                        </a:lnSpc>
                        <a:spcBef>
                          <a:spcPts val="1200"/>
                        </a:spcBef>
                        <a:spcAft>
                          <a:spcPts val="1000"/>
                        </a:spcAft>
                      </a:pPr>
                      <a:r>
                        <a:rPr lang="en-GB" sz="1200" kern="1200" dirty="0">
                          <a:solidFill>
                            <a:schemeClr val="tx1"/>
                          </a:solidFill>
                          <a:effectLst/>
                          <a:latin typeface="+mn-lt"/>
                          <a:ea typeface="+mn-ea"/>
                          <a:cs typeface="+mn-cs"/>
                        </a:rPr>
                        <a:t>(Price, 2019) </a:t>
                      </a:r>
                      <a:endParaRPr lang="en-GB" sz="1200" b="0" i="0" u="none" strike="noStrike" dirty="0">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37669433"/>
                  </a:ext>
                </a:extLst>
              </a:tr>
              <a:tr h="1070016">
                <a:tc>
                  <a:txBody>
                    <a:bodyPr/>
                    <a:lstStyle/>
                    <a:p>
                      <a:pPr algn="l" fontAlgn="t">
                        <a:lnSpc>
                          <a:spcPct val="115000"/>
                        </a:lnSpc>
                        <a:spcBef>
                          <a:spcPts val="0"/>
                        </a:spcBef>
                        <a:spcAft>
                          <a:spcPts val="1000"/>
                        </a:spcAft>
                      </a:pPr>
                      <a:r>
                        <a:rPr lang="en-GB" sz="16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Sensory</a:t>
                      </a:r>
                      <a:endParaRPr lang="en-GB" sz="2600" b="0" i="0" u="none" strike="noStrike" dirty="0">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Ojo is short  </a:t>
                      </a:r>
                      <a:r>
                        <a:rPr lang="en-GB" sz="1200" b="0"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sighted which means she can only see things and people close to her</a:t>
                      </a:r>
                      <a:endParaRPr lang="en-GB" sz="1200" b="0" i="0" u="none" strike="noStrike" dirty="0">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She desires to see everything clearly while watching tv and see people close to her</a:t>
                      </a:r>
                      <a:endParaRPr lang="en-GB" sz="1200" b="0" i="0" u="none" strike="noStrike" dirty="0">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Want the staff to clean her glasses and staff to ensure that put on my glasses all the time. Before supporting her to bed my glasses should be kept beside her.</a:t>
                      </a:r>
                      <a:endParaRPr lang="en-GB" sz="1200" b="0" i="0" u="none" strike="noStrike" dirty="0">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52637997"/>
                  </a:ext>
                </a:extLst>
              </a:tr>
            </a:tbl>
          </a:graphicData>
        </a:graphic>
      </p:graphicFrame>
    </p:spTree>
    <p:extLst>
      <p:ext uri="{BB962C8B-B14F-4D97-AF65-F5344CB8AC3E}">
        <p14:creationId xmlns:p14="http://schemas.microsoft.com/office/powerpoint/2010/main" val="960694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E5E08791-1E7A-EE4E-9DC5-DAE349C3A880}"/>
              </a:ext>
            </a:extLst>
          </p:cNvPr>
          <p:cNvSpPr>
            <a:spLocks noChangeArrowheads="1"/>
          </p:cNvSpPr>
          <p:nvPr/>
        </p:nvSpPr>
        <p:spPr bwMode="auto">
          <a:xfrm>
            <a:off x="3330575" y="16446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 name="Table 1">
            <a:extLst>
              <a:ext uri="{FF2B5EF4-FFF2-40B4-BE49-F238E27FC236}">
                <a16:creationId xmlns:a16="http://schemas.microsoft.com/office/drawing/2014/main" id="{B55A2BDF-B125-6191-13EE-26C3D855B64E}"/>
              </a:ext>
            </a:extLst>
          </p:cNvPr>
          <p:cNvGraphicFramePr>
            <a:graphicFrameLocks noGrp="1"/>
          </p:cNvGraphicFramePr>
          <p:nvPr>
            <p:extLst>
              <p:ext uri="{D42A27DB-BD31-4B8C-83A1-F6EECF244321}">
                <p14:modId xmlns:p14="http://schemas.microsoft.com/office/powerpoint/2010/main" val="90995724"/>
              </p:ext>
            </p:extLst>
          </p:nvPr>
        </p:nvGraphicFramePr>
        <p:xfrm>
          <a:off x="324091" y="324091"/>
          <a:ext cx="11193147" cy="6018836"/>
        </p:xfrm>
        <a:graphic>
          <a:graphicData uri="http://schemas.openxmlformats.org/drawingml/2006/table">
            <a:tbl>
              <a:tblPr firstRow="1" firstCol="1" bandRow="1"/>
              <a:tblGrid>
                <a:gridCol w="1835476">
                  <a:extLst>
                    <a:ext uri="{9D8B030D-6E8A-4147-A177-3AD203B41FA5}">
                      <a16:colId xmlns:a16="http://schemas.microsoft.com/office/drawing/2014/main" val="43664977"/>
                    </a:ext>
                  </a:extLst>
                </a:gridCol>
                <a:gridCol w="2433764">
                  <a:extLst>
                    <a:ext uri="{9D8B030D-6E8A-4147-A177-3AD203B41FA5}">
                      <a16:colId xmlns:a16="http://schemas.microsoft.com/office/drawing/2014/main" val="2329400099"/>
                    </a:ext>
                  </a:extLst>
                </a:gridCol>
                <a:gridCol w="3047143">
                  <a:extLst>
                    <a:ext uri="{9D8B030D-6E8A-4147-A177-3AD203B41FA5}">
                      <a16:colId xmlns:a16="http://schemas.microsoft.com/office/drawing/2014/main" val="1460349132"/>
                    </a:ext>
                  </a:extLst>
                </a:gridCol>
                <a:gridCol w="3876764">
                  <a:extLst>
                    <a:ext uri="{9D8B030D-6E8A-4147-A177-3AD203B41FA5}">
                      <a16:colId xmlns:a16="http://schemas.microsoft.com/office/drawing/2014/main" val="3852520035"/>
                    </a:ext>
                  </a:extLst>
                </a:gridCol>
              </a:tblGrid>
              <a:tr h="365480">
                <a:tc>
                  <a:txBody>
                    <a:bodyPr/>
                    <a:lstStyle/>
                    <a:p>
                      <a:pPr algn="l" fontAlgn="t">
                        <a:lnSpc>
                          <a:spcPct val="115000"/>
                        </a:lnSpc>
                        <a:spcBef>
                          <a:spcPts val="0"/>
                        </a:spcBef>
                        <a:spcAft>
                          <a:spcPts val="1000"/>
                        </a:spcAft>
                      </a:pPr>
                      <a:r>
                        <a:rPr lang="en-GB" sz="12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900" b="0" i="0" u="none" strike="noStrike" dirty="0">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Assessed Risk</a:t>
                      </a:r>
                      <a:endParaRPr lang="en-GB" sz="1900" b="0" i="0" u="none" strike="noStrike">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GOALS/outcomes</a:t>
                      </a:r>
                      <a:endParaRPr lang="en-GB" sz="1900" b="0" i="0" u="none" strike="noStrike">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STAFF Intervention</a:t>
                      </a:r>
                      <a:endParaRPr lang="en-GB" sz="1900" b="0" i="0" u="none" strike="noStrike">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10769311"/>
                  </a:ext>
                </a:extLst>
              </a:tr>
              <a:tr h="1999339">
                <a:tc>
                  <a:txBody>
                    <a:bodyPr/>
                    <a:lstStyle/>
                    <a:p>
                      <a:pPr algn="l" fontAlgn="t">
                        <a:lnSpc>
                          <a:spcPct val="115000"/>
                        </a:lnSpc>
                        <a:spcBef>
                          <a:spcPts val="0"/>
                        </a:spcBef>
                        <a:spcAft>
                          <a:spcPts val="1000"/>
                        </a:spcAft>
                      </a:pPr>
                      <a:r>
                        <a:rPr lang="en-GB" sz="12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Likes and dislikes-</a:t>
                      </a:r>
                      <a:endParaRPr lang="en-GB" sz="1900" b="0" i="0" u="none" strike="noStrike">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Ojo get emotional on occasionally and she get tearful when there is noisy </a:t>
                      </a:r>
                      <a:endParaRPr lang="en-GB" sz="1900" b="0" i="0" u="none" strike="noStrike" dirty="0">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Maintained Ojo’s needs  while working with her </a:t>
                      </a:r>
                      <a:endParaRPr lang="en-GB" sz="1900" b="0" i="0" u="none" strike="noStrike" dirty="0">
                        <a:effectLst/>
                        <a:latin typeface="Arial" panose="020B0604020202020204" pitchFamily="34" charset="0"/>
                      </a:endParaRPr>
                    </a:p>
                    <a:p>
                      <a:pPr algn="l" fontAlgn="t">
                        <a:lnSpc>
                          <a:spcPct val="115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900" b="0" i="0" u="none" strike="noStrike" dirty="0">
                        <a:effectLst/>
                        <a:latin typeface="Arial" panose="020B0604020202020204" pitchFamily="34" charset="0"/>
                      </a:endParaRPr>
                    </a:p>
                    <a:p>
                      <a:pPr algn="l" fontAlgn="t">
                        <a:lnSpc>
                          <a:spcPct val="115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900" b="0" i="0" u="none" strike="noStrike" dirty="0">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50000"/>
                        </a:lnSpc>
                        <a:spcBef>
                          <a:spcPts val="0"/>
                        </a:spcBef>
                        <a:spcAft>
                          <a:spcPts val="0"/>
                        </a:spcAft>
                        <a:buClrTx/>
                        <a:buSzPts val="1100"/>
                        <a:buFont typeface="Symbol" panose="05050102010706020507" pitchFamily="18" charset="2"/>
                        <a:buChar char="·"/>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After breakfast Ojo likes to read her daily newspaper, browse through her magazines, listen to music, or watch television.</a:t>
                      </a:r>
                      <a:endParaRPr lang="en-GB" sz="1200" b="0" i="0" u="none" strike="noStrike" dirty="0">
                        <a:effectLst/>
                        <a:latin typeface="Arial" panose="020B0604020202020204" pitchFamily="34" charset="0"/>
                      </a:endParaRPr>
                    </a:p>
                    <a:p>
                      <a:pPr marL="347472" indent="-347472" algn="l" fontAlgn="t">
                        <a:lnSpc>
                          <a:spcPct val="150000"/>
                        </a:lnSpc>
                        <a:spcBef>
                          <a:spcPts val="0"/>
                        </a:spcBef>
                        <a:spcAft>
                          <a:spcPts val="1000"/>
                        </a:spcAft>
                      </a:pPr>
                      <a:r>
                        <a:rPr lang="en-GB" sz="1200" b="0" i="0" u="none" strike="noStrike" dirty="0">
                          <a:effectLst/>
                          <a:latin typeface="Calibri" panose="020F0502020204030204" pitchFamily="34" charset="0"/>
                          <a:ea typeface="Calibri" panose="020F0502020204030204" pitchFamily="34" charset="0"/>
                          <a:cs typeface="Times New Roman" panose="02020603050405020304" pitchFamily="18" charset="0"/>
                        </a:rPr>
                        <a:t>Ojo also likes going shopping, going out for meals, or for a cup of tea and cake with friends</a:t>
                      </a:r>
                      <a:endParaRPr lang="en-GB" sz="1900" b="0" i="0" u="none" strike="noStrike" dirty="0">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57067466"/>
                  </a:ext>
                </a:extLst>
              </a:tr>
              <a:tr h="1582190">
                <a:tc>
                  <a:txBody>
                    <a:bodyPr/>
                    <a:lstStyle/>
                    <a:p>
                      <a:pPr algn="l" fontAlgn="t">
                        <a:lnSpc>
                          <a:spcPct val="115000"/>
                        </a:lnSpc>
                        <a:spcBef>
                          <a:spcPts val="0"/>
                        </a:spcBef>
                        <a:spcAft>
                          <a:spcPts val="1000"/>
                        </a:spcAft>
                      </a:pPr>
                      <a:r>
                        <a:rPr lang="en-GB" sz="12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Hobbies/ Interests-</a:t>
                      </a:r>
                      <a:endParaRPr lang="en-GB" sz="1900" b="0" i="0" u="none" strike="noStrike">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0jo requires the input of others to ensure that she enjoys the activities that she likes.</a:t>
                      </a:r>
                      <a:endParaRPr lang="en-GB" sz="1900" b="0" i="0" u="none" strike="noStrike" dirty="0">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50000"/>
                        </a:lnSpc>
                        <a:spcBef>
                          <a:spcPts val="0"/>
                        </a:spcBef>
                        <a:spcAft>
                          <a:spcPts val="0"/>
                        </a:spcAft>
                        <a:buClrTx/>
                        <a:buSzPts val="1000"/>
                        <a:buFont typeface="Symbol" panose="05050102010706020507" pitchFamily="18" charset="2"/>
                        <a:buChar char="·"/>
                      </a:pPr>
                      <a:r>
                        <a:rPr lang="en-GB"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For Ojo to maintain social interaction and stimulation.</a:t>
                      </a:r>
                      <a:endParaRPr lang="en-GB" sz="1100" b="0" i="0" u="none" strike="noStrike" dirty="0">
                        <a:effectLst/>
                        <a:latin typeface="Arial" panose="020B0604020202020204" pitchFamily="34" charset="0"/>
                      </a:endParaRPr>
                    </a:p>
                    <a:p>
                      <a:pPr marL="347472" indent="-347472" algn="l" fontAlgn="t">
                        <a:lnSpc>
                          <a:spcPct val="150000"/>
                        </a:lnSpc>
                        <a:spcBef>
                          <a:spcPts val="0"/>
                        </a:spcBef>
                        <a:spcAft>
                          <a:spcPts val="0"/>
                        </a:spcAft>
                      </a:pPr>
                      <a:r>
                        <a:rPr lang="en-GB"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For her to be actively involved in the activities of her choice and gain some fulfilment. </a:t>
                      </a:r>
                      <a:endParaRPr lang="en-GB" sz="1900" b="0" i="0" u="none" strike="noStrike" dirty="0">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7472" indent="-347472" algn="l" fontAlgn="t">
                        <a:lnSpc>
                          <a:spcPct val="150000"/>
                        </a:lnSpc>
                        <a:spcBef>
                          <a:spcPts val="0"/>
                        </a:spcBef>
                        <a:spcAft>
                          <a:spcPts val="0"/>
                        </a:spcAft>
                        <a:buClrTx/>
                        <a:buSzPts val="1000"/>
                        <a:buFont typeface="Symbol" panose="05050102010706020507" pitchFamily="18" charset="2"/>
                        <a:buChar char="·"/>
                      </a:pPr>
                      <a:r>
                        <a:rPr lang="en-GB"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She tends to be actively involved in bingo games and likes to do a bit of knitting on occasions. </a:t>
                      </a:r>
                      <a:endParaRPr lang="en-GB" sz="1100" b="0" i="0" u="none" strike="noStrike" dirty="0">
                        <a:effectLst/>
                        <a:latin typeface="Arial" panose="020B0604020202020204" pitchFamily="34" charset="0"/>
                      </a:endParaRPr>
                    </a:p>
                    <a:p>
                      <a:pPr marL="347472" indent="-347472" algn="l" fontAlgn="t">
                        <a:lnSpc>
                          <a:spcPct val="150000"/>
                        </a:lnSpc>
                        <a:spcBef>
                          <a:spcPts val="0"/>
                        </a:spcBef>
                        <a:spcAft>
                          <a:spcPts val="1000"/>
                        </a:spcAft>
                      </a:pPr>
                      <a:r>
                        <a:rPr lang="en-GB"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She goes to the theatre on occasion every Saturday at 4 pm  </a:t>
                      </a:r>
                      <a:endParaRPr lang="en-GB" sz="1900" b="0" i="0" u="none" strike="noStrike" dirty="0">
                        <a:effectLst/>
                        <a:latin typeface="Arial" panose="020B0604020202020204" pitchFamily="34" charset="0"/>
                      </a:endParaRPr>
                    </a:p>
                    <a:p>
                      <a:pPr algn="l" fontAlgn="t">
                        <a:lnSpc>
                          <a:spcPct val="115000"/>
                        </a:lnSpc>
                        <a:spcBef>
                          <a:spcPts val="0"/>
                        </a:spcBef>
                        <a:spcAft>
                          <a:spcPts val="1000"/>
                        </a:spcAft>
                      </a:pPr>
                      <a:r>
                        <a:rPr lang="en-GB"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900" b="0" i="0" u="none" strike="noStrike" dirty="0">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24554132"/>
                  </a:ext>
                </a:extLst>
              </a:tr>
              <a:tr h="2071827">
                <a:tc>
                  <a:txBody>
                    <a:bodyPr/>
                    <a:lstStyle/>
                    <a:p>
                      <a:pPr algn="l" fontAlgn="t">
                        <a:lnSpc>
                          <a:spcPct val="115000"/>
                        </a:lnSpc>
                        <a:spcBef>
                          <a:spcPts val="0"/>
                        </a:spcBef>
                        <a:spcAft>
                          <a:spcPts val="1000"/>
                        </a:spcAft>
                      </a:pPr>
                      <a:r>
                        <a:rPr lang="en-GB" sz="12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Daily Habits/ Schedule</a:t>
                      </a:r>
                      <a:endParaRPr lang="en-GB" sz="1900" b="0" i="0" u="none" strike="noStrike">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pPr>
                      <a:r>
                        <a:rPr lang="en-GB"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Most time Ojo experience problems of sleeping </a:t>
                      </a:r>
                      <a:endParaRPr lang="en-GB" sz="1900" b="0" i="0" u="none" strike="noStrike" dirty="0">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pPr>
                      <a:r>
                        <a:rPr lang="en-GB" sz="1100" b="0" i="0" u="none" strike="noStrike" dirty="0">
                          <a:effectLst/>
                          <a:latin typeface="Calibri" panose="020F0502020204030204" pitchFamily="34" charset="0"/>
                          <a:ea typeface="Calibri" panose="020F0502020204030204" pitchFamily="34" charset="0"/>
                          <a:cs typeface="Times New Roman" panose="02020603050405020304" pitchFamily="18" charset="0"/>
                        </a:rPr>
                        <a:t> She desires to have good sleep all the time</a:t>
                      </a:r>
                      <a:endParaRPr lang="en-GB" sz="1900" b="0" i="0" u="none" strike="noStrike" dirty="0">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100" b="0" i="0" u="none" strike="noStrike" dirty="0">
                          <a:effectLst/>
                          <a:latin typeface="+mj-lt"/>
                          <a:ea typeface="Calibri" panose="020F0502020204030204" pitchFamily="34" charset="0"/>
                          <a:cs typeface="Times New Roman" panose="02020603050405020304" pitchFamily="18" charset="0"/>
                        </a:rPr>
                        <a:t>At 19,00 hours to be in bed watching tv in her bedroom, the door closed to maintain her privacy and dignity at all times. Staff member to check on her every two hours without waking her up </a:t>
                      </a:r>
                      <a:endParaRPr lang="en-GB" sz="1100" b="0" i="0" u="none" strike="noStrike" dirty="0">
                        <a:effectLst/>
                        <a:latin typeface="+mj-lt"/>
                      </a:endParaRPr>
                    </a:p>
                    <a:p>
                      <a:pPr algn="l" fontAlgn="t">
                        <a:lnSpc>
                          <a:spcPct val="115000"/>
                        </a:lnSpc>
                        <a:spcBef>
                          <a:spcPts val="0"/>
                        </a:spcBef>
                        <a:spcAft>
                          <a:spcPts val="1000"/>
                        </a:spcAft>
                      </a:pPr>
                      <a:r>
                        <a:rPr lang="en-GB" sz="11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900" b="0" i="0" u="none" strike="noStrike" dirty="0">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2047096"/>
                  </a:ext>
                </a:extLst>
              </a:tr>
            </a:tbl>
          </a:graphicData>
        </a:graphic>
      </p:graphicFrame>
    </p:spTree>
    <p:extLst>
      <p:ext uri="{BB962C8B-B14F-4D97-AF65-F5344CB8AC3E}">
        <p14:creationId xmlns:p14="http://schemas.microsoft.com/office/powerpoint/2010/main" val="3483351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17DAE9E-5CEB-432A-FBD6-E97E4889A29C}"/>
              </a:ext>
            </a:extLst>
          </p:cNvPr>
          <p:cNvGraphicFramePr>
            <a:graphicFrameLocks noGrp="1"/>
          </p:cNvGraphicFramePr>
          <p:nvPr>
            <p:extLst>
              <p:ext uri="{D42A27DB-BD31-4B8C-83A1-F6EECF244321}">
                <p14:modId xmlns:p14="http://schemas.microsoft.com/office/powerpoint/2010/main" val="3784727745"/>
              </p:ext>
            </p:extLst>
          </p:nvPr>
        </p:nvGraphicFramePr>
        <p:xfrm>
          <a:off x="688622" y="318911"/>
          <a:ext cx="10814755" cy="6522041"/>
        </p:xfrm>
        <a:graphic>
          <a:graphicData uri="http://schemas.openxmlformats.org/drawingml/2006/table">
            <a:tbl>
              <a:tblPr firstRow="1" firstCol="1" bandRow="1">
                <a:tableStyleId>{5940675A-B579-460E-94D1-54222C63F5DA}</a:tableStyleId>
              </a:tblPr>
              <a:tblGrid>
                <a:gridCol w="1539987">
                  <a:extLst>
                    <a:ext uri="{9D8B030D-6E8A-4147-A177-3AD203B41FA5}">
                      <a16:colId xmlns:a16="http://schemas.microsoft.com/office/drawing/2014/main" val="1955121212"/>
                    </a:ext>
                  </a:extLst>
                </a:gridCol>
                <a:gridCol w="2866164">
                  <a:extLst>
                    <a:ext uri="{9D8B030D-6E8A-4147-A177-3AD203B41FA5}">
                      <a16:colId xmlns:a16="http://schemas.microsoft.com/office/drawing/2014/main" val="1883540480"/>
                    </a:ext>
                  </a:extLst>
                </a:gridCol>
                <a:gridCol w="3113881">
                  <a:extLst>
                    <a:ext uri="{9D8B030D-6E8A-4147-A177-3AD203B41FA5}">
                      <a16:colId xmlns:a16="http://schemas.microsoft.com/office/drawing/2014/main" val="3332033223"/>
                    </a:ext>
                  </a:extLst>
                </a:gridCol>
                <a:gridCol w="3294723">
                  <a:extLst>
                    <a:ext uri="{9D8B030D-6E8A-4147-A177-3AD203B41FA5}">
                      <a16:colId xmlns:a16="http://schemas.microsoft.com/office/drawing/2014/main" val="3104830030"/>
                    </a:ext>
                  </a:extLst>
                </a:gridCol>
              </a:tblGrid>
              <a:tr h="283655">
                <a:tc>
                  <a:txBody>
                    <a:bodyPr/>
                    <a:lstStyle/>
                    <a:p>
                      <a:pPr>
                        <a:lnSpc>
                          <a:spcPct val="115000"/>
                        </a:lnSpc>
                        <a:spcAft>
                          <a:spcPts val="10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a:effectLst/>
                        </a:rPr>
                        <a:t>Assessed Risk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a:effectLst/>
                        </a:rPr>
                        <a:t>Goals/Outcomes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900">
                          <a:effectLst/>
                        </a:rPr>
                        <a:t>Staff Intervention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5280435"/>
                  </a:ext>
                </a:extLst>
              </a:tr>
              <a:tr h="584978">
                <a:tc>
                  <a:txBody>
                    <a:bodyPr/>
                    <a:lstStyle/>
                    <a:p>
                      <a:pPr>
                        <a:lnSpc>
                          <a:spcPct val="115000"/>
                        </a:lnSpc>
                        <a:spcAft>
                          <a:spcPts val="1000"/>
                        </a:spcAft>
                      </a:pPr>
                      <a:r>
                        <a:rPr lang="en-GB" sz="1400" b="1" dirty="0">
                          <a:effectLst/>
                        </a:rPr>
                        <a:t>Environment-</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Mrs. Ojo lives in bank field care home and she has her own room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 Ojo room is  safe warm  and comfortable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 Staff ensure that the heater in Ojo room is working during the winter and during the summer air-conditioned is working properly  </a:t>
                      </a:r>
                    </a:p>
                    <a:p>
                      <a:pPr>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6232923"/>
                  </a:ext>
                </a:extLst>
              </a:tr>
              <a:tr h="2091589">
                <a:tc>
                  <a:txBody>
                    <a:bodyPr/>
                    <a:lstStyle/>
                    <a:p>
                      <a:pPr>
                        <a:lnSpc>
                          <a:spcPct val="115000"/>
                        </a:lnSpc>
                        <a:spcAft>
                          <a:spcPts val="1000"/>
                        </a:spcAft>
                      </a:pPr>
                      <a:r>
                        <a:rPr lang="en-GB" sz="1400" b="1" dirty="0">
                          <a:effectLst/>
                        </a:rPr>
                        <a:t>Diet</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15000"/>
                        </a:lnSpc>
                        <a:buFont typeface="Symbol" panose="05050102010706020507" pitchFamily="18" charset="2"/>
                        <a:buChar char=""/>
                      </a:pPr>
                      <a:r>
                        <a:rPr lang="en-GB" sz="1100" dirty="0">
                          <a:effectLst/>
                        </a:rPr>
                        <a:t>Food with high fat and cholesterol should be limit</a:t>
                      </a:r>
                    </a:p>
                    <a:p>
                      <a:pPr marL="342900" lvl="0" indent="-342900">
                        <a:lnSpc>
                          <a:spcPct val="115000"/>
                        </a:lnSpc>
                        <a:buFont typeface="Symbol" panose="05050102010706020507" pitchFamily="18" charset="2"/>
                        <a:buChar char=""/>
                      </a:pPr>
                      <a:r>
                        <a:rPr lang="en-GB" sz="1100" dirty="0">
                          <a:effectLst/>
                        </a:rPr>
                        <a:t>Food with high sodium or less salt can be used because of the risk of blood pressure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15000"/>
                        </a:lnSpc>
                        <a:buFont typeface="Symbol" panose="05050102010706020507" pitchFamily="18" charset="2"/>
                        <a:buChar char=""/>
                      </a:pPr>
                      <a:r>
                        <a:rPr lang="en-GB" sz="1100" dirty="0">
                          <a:effectLst/>
                        </a:rPr>
                        <a:t>To provide a balanced diet such as vegetables fruits whole grain and low-fat dairy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15000"/>
                        </a:lnSpc>
                        <a:buFont typeface="Symbol" panose="05050102010706020507" pitchFamily="18" charset="2"/>
                        <a:buChar char=""/>
                      </a:pPr>
                      <a:r>
                        <a:rPr lang="en-GB" sz="1100" dirty="0">
                          <a:effectLst/>
                        </a:rPr>
                        <a:t>Staff should be patient while helping Mrs. Ojo</a:t>
                      </a:r>
                    </a:p>
                    <a:p>
                      <a:pPr marL="342900" lvl="0" indent="-342900">
                        <a:lnSpc>
                          <a:spcPct val="115000"/>
                        </a:lnSpc>
                        <a:spcAft>
                          <a:spcPts val="1000"/>
                        </a:spcAft>
                        <a:buFont typeface="Symbol" panose="05050102010706020507" pitchFamily="18" charset="2"/>
                        <a:buChar char=""/>
                      </a:pPr>
                      <a:r>
                        <a:rPr lang="en-GB" sz="1100" dirty="0">
                          <a:effectLst/>
                        </a:rPr>
                        <a:t>Mrs. Ojo always had vegetables such as broccoli and cauliflower with fish at teatime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12039449"/>
                  </a:ext>
                </a:extLst>
              </a:tr>
              <a:tr h="1187622">
                <a:tc>
                  <a:txBody>
                    <a:bodyPr/>
                    <a:lstStyle/>
                    <a:p>
                      <a:pPr>
                        <a:lnSpc>
                          <a:spcPct val="115000"/>
                        </a:lnSpc>
                        <a:spcAft>
                          <a:spcPts val="1000"/>
                        </a:spcAft>
                      </a:pPr>
                      <a:r>
                        <a:rPr lang="en-GB" sz="1400" b="1" dirty="0">
                          <a:effectLst/>
                        </a:rPr>
                        <a:t>Risk Assessment</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All risk in place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dirty="0">
                          <a:effectLst/>
                        </a:rPr>
                        <a:t>To prevent slips trips and falls</a:t>
                      </a:r>
                    </a:p>
                    <a:p>
                      <a:pPr>
                        <a:lnSpc>
                          <a:spcPct val="115000"/>
                        </a:lnSpc>
                        <a:spcAft>
                          <a:spcPts val="10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15000"/>
                        </a:lnSpc>
                        <a:spcAft>
                          <a:spcPts val="1000"/>
                        </a:spcAft>
                        <a:buFont typeface="Symbol" panose="05050102010706020507" pitchFamily="18" charset="2"/>
                        <a:buChar char=""/>
                      </a:pPr>
                      <a:r>
                        <a:rPr lang="en-GB" sz="1100" dirty="0">
                          <a:effectLst/>
                        </a:rPr>
                        <a:t>All staff must follow the health and safety guidance and identify what could cause injury slips trips for Mrs. Ojo</a:t>
                      </a:r>
                    </a:p>
                    <a:p>
                      <a:pPr marL="342900" lvl="0" indent="-342900">
                        <a:lnSpc>
                          <a:spcPct val="115000"/>
                        </a:lnSpc>
                        <a:spcAft>
                          <a:spcPts val="1000"/>
                        </a:spcAft>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(Care Art,2014)</a:t>
                      </a:r>
                    </a:p>
                  </a:txBody>
                  <a:tcPr marL="68580" marR="68580" marT="0" marB="0"/>
                </a:tc>
                <a:extLst>
                  <a:ext uri="{0D108BD9-81ED-4DB2-BD59-A6C34878D82A}">
                    <a16:rowId xmlns:a16="http://schemas.microsoft.com/office/drawing/2014/main" val="1004922279"/>
                  </a:ext>
                </a:extLst>
              </a:tr>
              <a:tr h="2072334">
                <a:tc>
                  <a:txBody>
                    <a:bodyPr/>
                    <a:lstStyle/>
                    <a:p>
                      <a:pPr>
                        <a:lnSpc>
                          <a:spcPct val="115000"/>
                        </a:lnSpc>
                        <a:spcAft>
                          <a:spcPts val="1000"/>
                        </a:spcAft>
                      </a:pPr>
                      <a:r>
                        <a:rPr lang="en-GB" sz="1400" b="1" dirty="0">
                          <a:effectLst/>
                        </a:rPr>
                        <a:t>Important Dates-</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15000"/>
                        </a:lnSpc>
                        <a:buFont typeface="Symbol" panose="05050102010706020507" pitchFamily="18" charset="2"/>
                        <a:buChar char=""/>
                      </a:pPr>
                      <a:r>
                        <a:rPr lang="en-GB" sz="1100" dirty="0">
                          <a:effectLst/>
                        </a:rPr>
                        <a:t>Ojo also feels sad around the anniversary of her husband’s death which  is 15 September 2014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15000"/>
                        </a:lnSpc>
                        <a:buFont typeface="Symbol" panose="05050102010706020507" pitchFamily="18" charset="2"/>
                        <a:buChar char=""/>
                      </a:pPr>
                      <a:r>
                        <a:rPr lang="en-GB" sz="1100" dirty="0">
                          <a:effectLst/>
                        </a:rPr>
                        <a:t>To see or speak to her family every 15 September 2014 </a:t>
                      </a:r>
                    </a:p>
                    <a:p>
                      <a:pPr marL="342900" lvl="0" indent="-342900">
                        <a:lnSpc>
                          <a:spcPct val="115000"/>
                        </a:lnSpc>
                        <a:buFont typeface="Symbol" panose="05050102010706020507" pitchFamily="18" charset="2"/>
                        <a:buChar char=""/>
                      </a:pPr>
                      <a:r>
                        <a:rPr lang="en-GB" sz="1100" dirty="0">
                          <a:effectLst/>
                        </a:rPr>
                        <a:t>She likes to see her family regularly as that makes her very happy.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nSpc>
                          <a:spcPct val="115000"/>
                        </a:lnSpc>
                        <a:buFont typeface="Symbol" panose="05050102010706020507" pitchFamily="18" charset="2"/>
                        <a:buChar char=""/>
                      </a:pPr>
                      <a:r>
                        <a:rPr lang="en-GB" sz="1100" dirty="0">
                          <a:effectLst/>
                        </a:rPr>
                        <a:t>She would like staff to reassure her when she is anxious</a:t>
                      </a:r>
                    </a:p>
                    <a:p>
                      <a:pPr marL="342900" lvl="0" indent="-342900">
                        <a:lnSpc>
                          <a:spcPct val="115000"/>
                        </a:lnSpc>
                        <a:spcAft>
                          <a:spcPts val="1000"/>
                        </a:spcAft>
                        <a:buFont typeface="Symbol" panose="05050102010706020507" pitchFamily="18" charset="2"/>
                        <a:buChar char=""/>
                      </a:pPr>
                      <a:r>
                        <a:rPr lang="en-GB" sz="1100" dirty="0">
                          <a:effectLst/>
                        </a:rPr>
                        <a:t>She would love to chat and get to know people and would like staff to encourage this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0391192"/>
                  </a:ext>
                </a:extLst>
              </a:tr>
            </a:tbl>
          </a:graphicData>
        </a:graphic>
      </p:graphicFrame>
    </p:spTree>
    <p:extLst>
      <p:ext uri="{BB962C8B-B14F-4D97-AF65-F5344CB8AC3E}">
        <p14:creationId xmlns:p14="http://schemas.microsoft.com/office/powerpoint/2010/main" val="3590002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C056CE-396C-8692-A003-08560091EF4C}"/>
              </a:ext>
            </a:extLst>
          </p:cNvPr>
          <p:cNvSpPr txBox="1"/>
          <p:nvPr/>
        </p:nvSpPr>
        <p:spPr>
          <a:xfrm>
            <a:off x="100361" y="178420"/>
            <a:ext cx="11965260" cy="10073976"/>
          </a:xfrm>
          <a:prstGeom prst="rect">
            <a:avLst/>
          </a:prstGeom>
          <a:noFill/>
        </p:spPr>
        <p:txBody>
          <a:bodyPr wrap="square">
            <a:spAutoFit/>
          </a:bodyPr>
          <a:lstStyle/>
          <a:p>
            <a:pPr algn="just">
              <a:lnSpc>
                <a:spcPct val="150000"/>
              </a:lnSpc>
              <a:spcAft>
                <a:spcPts val="1000"/>
              </a:spcAft>
            </a:pPr>
            <a:r>
              <a:rPr lang="en-GB" sz="1200" dirty="0">
                <a:solidFill>
                  <a:srgbClr val="000000"/>
                </a:solidFill>
                <a:effectLst/>
                <a:highlight>
                  <a:srgbClr val="00FF00"/>
                </a:highlight>
                <a:latin typeface="Segoe UI" panose="020B0502040204020203" pitchFamily="34" charset="0"/>
                <a:ea typeface="Calibri" panose="020F0502020204030204" pitchFamily="34" charset="0"/>
                <a:cs typeface="Times New Roman" panose="02020603050405020304" pitchFamily="18" charset="0"/>
              </a:rPr>
              <a:t>REFERENCES</a:t>
            </a:r>
          </a:p>
          <a:p>
            <a:pPr algn="just">
              <a:lnSpc>
                <a:spcPct val="150000"/>
              </a:lnSpc>
              <a:spcAft>
                <a:spcPts val="10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Ackley, B. (2020). </a:t>
            </a:r>
            <a:r>
              <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Nursing Diagnoses Handbook: An Evidence-based Guide to Planning Care </a:t>
            </a:r>
            <a:r>
              <a:rPr lang="en-GB" sz="1100" i="1" dirty="0">
                <a:solidFill>
                  <a:srgbClr val="000000"/>
                </a:solidFill>
                <a:latin typeface="Arial" panose="020B0604020202020204" pitchFamily="34" charset="0"/>
                <a:ea typeface="Calibri" panose="020F0502020204030204" pitchFamily="34" charset="0"/>
                <a:cs typeface="Arial" panose="020B0604020202020204" pitchFamily="34" charset="0"/>
              </a:rPr>
              <a:t>.</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12th ed</a:t>
            </a:r>
            <a:r>
              <a:rPr lang="en-GB" sz="1100" dirty="0">
                <a:solidFill>
                  <a:srgbClr val="000000"/>
                </a:solidFill>
                <a:latin typeface="Arial" panose="020B0604020202020204" pitchFamily="34" charset="0"/>
                <a:ea typeface="Calibri" panose="020F0502020204030204" pitchFamily="34" charset="0"/>
                <a:cs typeface="Arial" panose="020B0604020202020204" pitchFamily="34" charset="0"/>
              </a:rPr>
              <a:t>n </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Elsevier.</a:t>
            </a:r>
          </a:p>
          <a:p>
            <a:pPr algn="just">
              <a:lnSpc>
                <a:spcPct val="150000"/>
              </a:lnSpc>
              <a:spcAft>
                <a:spcPts val="10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Barnard, A. (2011) </a:t>
            </a:r>
            <a:r>
              <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Key themes in health and social care</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London: Routledge. </a:t>
            </a:r>
          </a:p>
          <a:p>
            <a:pPr algn="just">
              <a:lnSpc>
                <a:spcPct val="150000"/>
              </a:lnSpc>
              <a:spcAft>
                <a:spcPts val="10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Brooker, D. (2010) </a:t>
            </a:r>
            <a:r>
              <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Person-Centred Dementia Care, Second Edition</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2nd edn. London and Philadelphia: Jessica Kingsley</a:t>
            </a:r>
            <a:endParaRPr lang="en-GB" sz="1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Clarke, M., Fursse, J., Brown-Connolly, (2018) Evaluation of the National Health Service (NHS) Direct Pilot Telehealth Program: Cost-Effectiveness Analysis. </a:t>
            </a:r>
            <a:r>
              <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Telemedicine and e-Health</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24 (1). pp. 67-76</a:t>
            </a:r>
          </a:p>
          <a:p>
            <a:pPr algn="just">
              <a:lnSpc>
                <a:spcPct val="150000"/>
              </a:lnSpc>
              <a:spcAft>
                <a:spcPts val="1000"/>
              </a:spcAft>
            </a:pPr>
            <a:r>
              <a:rPr lang="en-GB" sz="1100" dirty="0">
                <a:effectLst/>
                <a:latin typeface="Arial" panose="020B0604020202020204" pitchFamily="34" charset="0"/>
                <a:ea typeface="Calibri" panose="020F0502020204030204" pitchFamily="34" charset="0"/>
                <a:cs typeface="Arial" panose="020B0604020202020204" pitchFamily="34" charset="0"/>
              </a:rPr>
              <a:t>Care Quality Commission (2017a). </a:t>
            </a:r>
            <a:r>
              <a:rPr lang="en-GB" sz="1100" i="1" dirty="0">
                <a:effectLst/>
                <a:latin typeface="Arial" panose="020B0604020202020204" pitchFamily="34" charset="0"/>
                <a:ea typeface="Calibri" panose="020F0502020204030204" pitchFamily="34" charset="0"/>
                <a:cs typeface="Arial" panose="020B0604020202020204" pitchFamily="34" charset="0"/>
              </a:rPr>
              <a:t>The State of Health Care and Adult Social Care in England, 2016/17 </a:t>
            </a:r>
            <a:r>
              <a:rPr lang="en-GB" sz="1100" dirty="0">
                <a:effectLst/>
                <a:latin typeface="Arial" panose="020B0604020202020204" pitchFamily="34" charset="0"/>
                <a:ea typeface="Calibri" panose="020F0502020204030204" pitchFamily="34" charset="0"/>
                <a:cs typeface="Arial" panose="020B0604020202020204" pitchFamily="34" charset="0"/>
              </a:rPr>
              <a:t>HC 377. London: Her Majesty’s Stationary Office. Available at: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www.cqc.org.uk/publications/major-report/state-care</a:t>
            </a:r>
            <a:r>
              <a:rPr lang="en-GB" sz="1100" dirty="0">
                <a:effectLst/>
                <a:latin typeface="Arial" panose="020B0604020202020204" pitchFamily="34" charset="0"/>
                <a:ea typeface="Calibri" panose="020F0502020204030204" pitchFamily="34" charset="0"/>
                <a:cs typeface="Arial" panose="020B0604020202020204" pitchFamily="34" charset="0"/>
              </a:rPr>
              <a:t> (Accessed: 29 June 2022).</a:t>
            </a:r>
          </a:p>
          <a:p>
            <a:pPr algn="just">
              <a:lnSpc>
                <a:spcPct val="150000"/>
              </a:lnSpc>
              <a:spcAft>
                <a:spcPts val="1000"/>
              </a:spcAft>
            </a:pPr>
            <a:r>
              <a:rPr lang="en-GB" sz="1100" dirty="0">
                <a:solidFill>
                  <a:srgbClr val="000000"/>
                </a:solidFill>
                <a:effectLst/>
                <a:latin typeface="Open Sans" panose="020B0606030504020204" pitchFamily="34" charset="0"/>
                <a:ea typeface="Calibri" panose="020F0502020204030204" pitchFamily="34" charset="0"/>
              </a:rPr>
              <a:t>Care Act</a:t>
            </a:r>
            <a:r>
              <a:rPr lang="en-GB" sz="1100">
                <a:solidFill>
                  <a:srgbClr val="000000"/>
                </a:solidFill>
                <a:effectLst/>
                <a:latin typeface="Open Sans" panose="020B0606030504020204" pitchFamily="34" charset="0"/>
                <a:ea typeface="Calibri" panose="020F0502020204030204" pitchFamily="34" charset="0"/>
              </a:rPr>
              <a:t>, (2014</a:t>
            </a:r>
            <a:r>
              <a:rPr lang="en-GB" sz="1100" dirty="0">
                <a:solidFill>
                  <a:srgbClr val="000000"/>
                </a:solidFill>
                <a:effectLst/>
                <a:latin typeface="Open Sans" panose="020B0606030504020204" pitchFamily="34" charset="0"/>
                <a:ea typeface="Calibri" panose="020F0502020204030204" pitchFamily="34" charset="0"/>
              </a:rPr>
              <a:t>) [Online]. Available from https://www.legislation.gov.uk/ukpga/2014/23/enacted [Accessed: 13 July 2022].</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en-GB" sz="1100" dirty="0">
                <a:effectLst/>
                <a:latin typeface="Arial" panose="020B0604020202020204" pitchFamily="34" charset="0"/>
                <a:ea typeface="Calibri" panose="020F0502020204030204" pitchFamily="34" charset="0"/>
                <a:cs typeface="Arial" panose="020B0604020202020204" pitchFamily="34" charset="0"/>
              </a:rPr>
              <a:t>Edmondson, R. (2015) </a:t>
            </a:r>
            <a:r>
              <a:rPr lang="en-GB" sz="1100" i="1" dirty="0">
                <a:effectLst/>
                <a:latin typeface="Arial" panose="020B0604020202020204" pitchFamily="34" charset="0"/>
                <a:ea typeface="Calibri" panose="020F0502020204030204" pitchFamily="34" charset="0"/>
                <a:cs typeface="Arial" panose="020B0604020202020204" pitchFamily="34" charset="0"/>
              </a:rPr>
              <a:t>Ageing, Insight, and Wisdom: Meaning and Practice Across the Lifecourse </a:t>
            </a:r>
            <a:r>
              <a:rPr lang="en-GB" sz="1100" dirty="0">
                <a:effectLst/>
                <a:latin typeface="Arial" panose="020B0604020202020204" pitchFamily="34" charset="0"/>
                <a:ea typeface="Calibri" panose="020F0502020204030204" pitchFamily="34" charset="0"/>
                <a:cs typeface="Arial" panose="020B0604020202020204" pitchFamily="34" charset="0"/>
              </a:rPr>
              <a:t>Bristol: Policy Press.</a:t>
            </a:r>
          </a:p>
          <a:p>
            <a:pPr algn="just">
              <a:lnSpc>
                <a:spcPct val="150000"/>
              </a:lnSpc>
              <a:spcAft>
                <a:spcPts val="10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Fung, H. (2013) ‘Aging in Culture’ </a:t>
            </a:r>
            <a:r>
              <a:rPr lang="en-GB" sz="1100" i="1" dirty="0">
                <a:effectLst/>
                <a:latin typeface="Arial" panose="020B0604020202020204" pitchFamily="34" charset="0"/>
                <a:ea typeface="Calibri" panose="020F0502020204030204" pitchFamily="34" charset="0"/>
                <a:cs typeface="Times New Roman" panose="02020603050405020304" pitchFamily="18" charset="0"/>
              </a:rPr>
              <a:t>The Gerontologist, </a:t>
            </a:r>
            <a:r>
              <a:rPr lang="en-GB" sz="1100" dirty="0">
                <a:effectLst/>
                <a:latin typeface="Arial" panose="020B0604020202020204" pitchFamily="34" charset="0"/>
                <a:ea typeface="Calibri" panose="020F0502020204030204" pitchFamily="34" charset="0"/>
                <a:cs typeface="Times New Roman" panose="02020603050405020304" pitchFamily="18" charset="0"/>
              </a:rPr>
              <a:t>53(3), pp. 369–377</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100" b="0" i="0" dirty="0">
                <a:solidFill>
                  <a:srgbClr val="000000"/>
                </a:solidFill>
                <a:effectLst/>
                <a:latin typeface="Arial" panose="020B0604020202020204" pitchFamily="34" charset="0"/>
                <a:cs typeface="Arial" panose="020B0604020202020204" pitchFamily="34" charset="0"/>
              </a:rPr>
              <a:t> </a:t>
            </a:r>
            <a:r>
              <a:rPr lang="en-GB" sz="1100" b="0" i="0" u="none" strike="noStrike" dirty="0">
                <a:effectLst/>
                <a:latin typeface="Arial" panose="020B0604020202020204" pitchFamily="34" charset="0"/>
                <a:ea typeface="Calibri" panose="020F0502020204030204" pitchFamily="34" charset="0"/>
                <a:cs typeface="Arial" panose="020B0604020202020204" pitchFamily="34" charset="0"/>
              </a:rPr>
              <a:t>Dignity in Care,</a:t>
            </a:r>
            <a:r>
              <a:rPr lang="en-GB" sz="1100" dirty="0">
                <a:latin typeface="Arial" panose="020B0604020202020204" pitchFamily="34" charset="0"/>
                <a:ea typeface="Calibri" panose="020F0502020204030204" pitchFamily="34" charset="0"/>
                <a:cs typeface="Arial" panose="020B0604020202020204" pitchFamily="34" charset="0"/>
              </a:rPr>
              <a:t> </a:t>
            </a:r>
            <a:r>
              <a:rPr lang="en-GB" sz="1100" b="0" i="0" dirty="0">
                <a:solidFill>
                  <a:srgbClr val="000000"/>
                </a:solidFill>
                <a:effectLst/>
                <a:latin typeface="Arial" panose="020B0604020202020204" pitchFamily="34" charset="0"/>
                <a:cs typeface="Arial" panose="020B0604020202020204" pitchFamily="34" charset="0"/>
              </a:rPr>
              <a:t>(2012) </a:t>
            </a:r>
            <a:r>
              <a:rPr lang="en-GB" sz="1100" b="0" i="1" dirty="0">
                <a:solidFill>
                  <a:srgbClr val="000000"/>
                </a:solidFill>
                <a:effectLst/>
                <a:latin typeface="Arial" panose="020B0604020202020204" pitchFamily="34" charset="0"/>
                <a:cs typeface="Arial" panose="020B0604020202020204" pitchFamily="34" charset="0"/>
              </a:rPr>
              <a:t>Dignity in care</a:t>
            </a:r>
            <a:r>
              <a:rPr lang="en-GB" sz="1100" b="0" i="0" dirty="0">
                <a:solidFill>
                  <a:srgbClr val="000000"/>
                </a:solidFill>
                <a:effectLst/>
                <a:latin typeface="Arial" panose="020B0604020202020204" pitchFamily="34" charset="0"/>
                <a:cs typeface="Arial" panose="020B0604020202020204" pitchFamily="34" charset="0"/>
              </a:rPr>
              <a:t> [Online]. Available </a:t>
            </a:r>
            <a:r>
              <a:rPr lang="en-GB" sz="1100" dirty="0">
                <a:solidFill>
                  <a:srgbClr val="000000"/>
                </a:solidFill>
                <a:latin typeface="Arial" panose="020B0604020202020204" pitchFamily="34" charset="0"/>
                <a:cs typeface="Arial" panose="020B0604020202020204" pitchFamily="34" charset="0"/>
              </a:rPr>
              <a:t>at</a:t>
            </a:r>
            <a:r>
              <a:rPr lang="en-GB" sz="1100" b="0" i="0" dirty="0">
                <a:solidFill>
                  <a:srgbClr val="000000"/>
                </a:solidFill>
                <a:effectLst/>
                <a:latin typeface="Arial" panose="020B0604020202020204" pitchFamily="34" charset="0"/>
                <a:cs typeface="Arial" panose="020B0604020202020204" pitchFamily="34" charset="0"/>
              </a:rPr>
              <a:t> https://www.scie.org.uk/dignity/care (Accessed: 28 June 2022) </a:t>
            </a:r>
            <a:endPar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Goodman, C. Davies, S. &amp; Gordon, A. (2017) Optimal NHS service delivery to care homes: a realist evaluation of the features and mechanisms that support effective working for the continuing care of older people in residential settings. </a:t>
            </a:r>
            <a:r>
              <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Health Services and Delivery Research</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5 (29). pp. 1-204.</a:t>
            </a:r>
          </a:p>
          <a:p>
            <a:pPr algn="just">
              <a:lnSpc>
                <a:spcPct val="150000"/>
              </a:lnSpc>
              <a:spcAft>
                <a:spcPts val="1000"/>
              </a:spcAft>
            </a:pPr>
            <a:r>
              <a:rPr lang="en-GB" sz="1200" dirty="0">
                <a:solidFill>
                  <a:schemeClr val="tx1"/>
                </a:solidFill>
              </a:rPr>
              <a:t>Henderson, R. &amp; </a:t>
            </a:r>
            <a:r>
              <a:rPr lang="en-GB" sz="1200" dirty="0" err="1">
                <a:solidFill>
                  <a:schemeClr val="tx1"/>
                </a:solidFill>
              </a:rPr>
              <a:t>Pochin</a:t>
            </a:r>
            <a:r>
              <a:rPr lang="en-GB" sz="1200" dirty="0">
                <a:solidFill>
                  <a:schemeClr val="tx1"/>
                </a:solidFill>
              </a:rPr>
              <a:t>, M. (2001) </a:t>
            </a:r>
            <a:r>
              <a:rPr lang="en-GB" sz="1200" i="1" dirty="0">
                <a:solidFill>
                  <a:schemeClr val="tx1"/>
                </a:solidFill>
              </a:rPr>
              <a:t> A Right Result? Advocacy, justice, and empowerment. </a:t>
            </a:r>
            <a:r>
              <a:rPr lang="en-GB" sz="1200" dirty="0">
                <a:solidFill>
                  <a:schemeClr val="tx1"/>
                </a:solidFill>
              </a:rPr>
              <a:t>Bristol: Polity Press.</a:t>
            </a:r>
            <a:endPar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Harding, R. (2018) </a:t>
            </a:r>
            <a:r>
              <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Revaluing care in theory, law, and policy</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2nd </a:t>
            </a:r>
            <a:r>
              <a:rPr lang="en-GB" sz="1100" dirty="0">
                <a:solidFill>
                  <a:srgbClr val="000000"/>
                </a:solidFill>
                <a:latin typeface="Arial" panose="020B0604020202020204" pitchFamily="34" charset="0"/>
                <a:ea typeface="Calibri" panose="020F0502020204030204" pitchFamily="34" charset="0"/>
                <a:cs typeface="Arial" panose="020B0604020202020204" pitchFamily="34" charset="0"/>
              </a:rPr>
              <a:t>edn</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Oxford UK: Sage. </a:t>
            </a:r>
          </a:p>
          <a:p>
            <a:pPr algn="just">
              <a:lnSpc>
                <a:spcPct val="150000"/>
              </a:lnSpc>
              <a:spcAft>
                <a:spcPts val="10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Hawksworth, W. (2016) </a:t>
            </a:r>
            <a:r>
              <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Person-centred care for individuals with mental illness: A Values-Based Approach</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Hove: Pavilion Publishing.</a:t>
            </a:r>
          </a:p>
          <a:p>
            <a:pPr algn="just">
              <a:lnSpc>
                <a:spcPct val="150000"/>
              </a:lnSpc>
              <a:spcAft>
                <a:spcPts val="10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McCormack, B. &amp; McCance, T. (2017) </a:t>
            </a:r>
            <a:r>
              <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Person-centred practice in nursing and health care</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100" dirty="0">
                <a:solidFill>
                  <a:srgbClr val="000000"/>
                </a:solidFill>
                <a:latin typeface="Arial" panose="020B0604020202020204" pitchFamily="34" charset="0"/>
                <a:ea typeface="Calibri" panose="020F0502020204030204" pitchFamily="34" charset="0"/>
                <a:cs typeface="Arial" panose="020B0604020202020204" pitchFamily="34" charset="0"/>
              </a:rPr>
              <a:t>2</a:t>
            </a:r>
            <a:r>
              <a:rPr lang="en-GB" sz="1100" baseline="30000" dirty="0">
                <a:solidFill>
                  <a:srgbClr val="000000"/>
                </a:solidFill>
                <a:latin typeface="Arial" panose="020B0604020202020204" pitchFamily="34" charset="0"/>
                <a:ea typeface="Calibri" panose="020F0502020204030204" pitchFamily="34" charset="0"/>
                <a:cs typeface="Arial" panose="020B0604020202020204" pitchFamily="34" charset="0"/>
              </a:rPr>
              <a:t>nd</a:t>
            </a:r>
            <a:r>
              <a:rPr lang="en-GB" sz="1100" dirty="0">
                <a:solidFill>
                  <a:srgbClr val="000000"/>
                </a:solidFill>
                <a:latin typeface="Arial" panose="020B0604020202020204" pitchFamily="34" charset="0"/>
                <a:ea typeface="Calibri" panose="020F0502020204030204" pitchFamily="34" charset="0"/>
                <a:cs typeface="Arial" panose="020B0604020202020204" pitchFamily="34" charset="0"/>
              </a:rPr>
              <a:t> edn</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Oxford UK: Wiley Blackwell.</a:t>
            </a:r>
          </a:p>
          <a:p>
            <a:pPr algn="just">
              <a:lnSpc>
                <a:spcPct val="150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endParaRPr lang="en-GB" sz="11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endParaRPr>
          </a:p>
          <a:p>
            <a:pPr algn="just">
              <a:lnSpc>
                <a:spcPct val="150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endParaRPr lang="en-GB" sz="11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endParaRPr>
          </a:p>
          <a:p>
            <a:pPr algn="just">
              <a:lnSpc>
                <a:spcPct val="150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endPar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endParaRPr lang="en-GB" sz="1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397916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2BF69B-F9BD-DF66-D913-7BF1043A4F2B}"/>
              </a:ext>
            </a:extLst>
          </p:cNvPr>
          <p:cNvSpPr txBox="1"/>
          <p:nvPr/>
        </p:nvSpPr>
        <p:spPr>
          <a:xfrm>
            <a:off x="293511" y="439838"/>
            <a:ext cx="11898489" cy="6657656"/>
          </a:xfrm>
          <a:prstGeom prst="rect">
            <a:avLst/>
          </a:prstGeom>
          <a:noFill/>
        </p:spPr>
        <p:txBody>
          <a:bodyPr wrap="square">
            <a:spAutoFit/>
          </a:bodyPr>
          <a:lstStyle/>
          <a:p>
            <a:pPr algn="just">
              <a:lnSpc>
                <a:spcPct val="150000"/>
              </a:lnSpc>
              <a:spcAft>
                <a:spcPts val="1000"/>
              </a:spcAft>
            </a:pPr>
            <a:r>
              <a:rPr lang="en-GB" sz="1100" dirty="0">
                <a:solidFill>
                  <a:srgbClr val="FF0000"/>
                </a:solidFill>
                <a:effectLst/>
                <a:latin typeface="Segoe UI" panose="020B0502040204020203" pitchFamily="34" charset="0"/>
                <a:ea typeface="Calibri" panose="020F0502020204030204" pitchFamily="34" charset="0"/>
                <a:cs typeface="Times New Roman" panose="02020603050405020304" pitchFamily="18" charset="0"/>
              </a:rPr>
              <a:t>REFERENCES</a:t>
            </a:r>
            <a:endParaRPr lang="en-GB" sz="11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Maslow, A. (1998) </a:t>
            </a:r>
            <a:r>
              <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Maslow's hierarchy of needs</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.2</a:t>
            </a:r>
            <a:r>
              <a:rPr lang="en-GB" sz="11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nd</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edn</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New York: John Wiley.</a:t>
            </a:r>
          </a:p>
          <a:p>
            <a:pPr algn="just">
              <a:lnSpc>
                <a:spcPct val="150000"/>
              </a:lnSpc>
              <a:spcAft>
                <a:spcPts val="10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Miller, R. Brown, H. &amp; Mangan, C. (2016) </a:t>
            </a:r>
            <a:r>
              <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Integrated Care in Action</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London, UK: Jessica Kingsley Publishers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100" dirty="0" err="1">
                <a:effectLst/>
                <a:latin typeface="Arial" panose="020B0604020202020204" pitchFamily="34" charset="0"/>
                <a:ea typeface="Calibri" panose="020F0502020204030204" pitchFamily="34" charset="0"/>
                <a:cs typeface="Times New Roman" panose="02020603050405020304" pitchFamily="18" charset="0"/>
              </a:rPr>
              <a:t>Maulk</a:t>
            </a:r>
            <a:r>
              <a:rPr lang="en-GB" sz="1100" dirty="0">
                <a:effectLst/>
                <a:latin typeface="Arial" panose="020B0604020202020204" pitchFamily="34" charset="0"/>
                <a:ea typeface="Calibri" panose="020F0502020204030204" pitchFamily="34" charset="0"/>
                <a:cs typeface="Times New Roman" panose="02020603050405020304" pitchFamily="18" charset="0"/>
              </a:rPr>
              <a:t>, K. (2010) </a:t>
            </a:r>
            <a:r>
              <a:rPr lang="en-GB" sz="1100" i="1" dirty="0">
                <a:effectLst/>
                <a:latin typeface="Arial" panose="020B0604020202020204" pitchFamily="34" charset="0"/>
                <a:ea typeface="Calibri" panose="020F0502020204030204" pitchFamily="34" charset="0"/>
                <a:cs typeface="Times New Roman" panose="02020603050405020304" pitchFamily="18" charset="0"/>
              </a:rPr>
              <a:t>Gerontological Nursing: Competencies for Care 2</a:t>
            </a:r>
            <a:r>
              <a:rPr lang="en-GB" sz="1100" i="1"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100" i="1" dirty="0">
                <a:effectLst/>
                <a:latin typeface="Arial" panose="020B0604020202020204" pitchFamily="34" charset="0"/>
                <a:ea typeface="Calibri" panose="020F0502020204030204" pitchFamily="34" charset="0"/>
                <a:cs typeface="Times New Roman" panose="02020603050405020304" pitchFamily="18" charset="0"/>
              </a:rPr>
              <a:t> edn.</a:t>
            </a:r>
            <a:r>
              <a:rPr lang="en-GB" sz="1100" dirty="0">
                <a:effectLst/>
                <a:latin typeface="Arial" panose="020B0604020202020204" pitchFamily="34" charset="0"/>
                <a:ea typeface="Calibri" panose="020F0502020204030204" pitchFamily="34" charset="0"/>
                <a:cs typeface="Times New Roman" panose="02020603050405020304" pitchFamily="18" charset="0"/>
              </a:rPr>
              <a:t> London: Jones and Bartlett Publishers International</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p>
          <a:p>
            <a:pPr algn="just">
              <a:lnSpc>
                <a:spcPct val="150000"/>
              </a:lnSpc>
              <a:spcAft>
                <a:spcPts val="1000"/>
              </a:spcAft>
            </a:pPr>
            <a:r>
              <a:rPr lang="en-GB" sz="1100" dirty="0">
                <a:effectLst/>
                <a:latin typeface="Arial" panose="020B0604020202020204" pitchFamily="34" charset="0"/>
                <a:ea typeface="Calibri" panose="020F0502020204030204" pitchFamily="34" charset="0"/>
                <a:cs typeface="Arial" panose="020B0604020202020204" pitchFamily="34" charset="0"/>
              </a:rPr>
              <a:t>Moody, H.R. (2006) </a:t>
            </a:r>
            <a:r>
              <a:rPr lang="en-GB" sz="1100" i="1" dirty="0">
                <a:effectLst/>
                <a:latin typeface="Arial" panose="020B0604020202020204" pitchFamily="34" charset="0"/>
                <a:ea typeface="Calibri" panose="020F0502020204030204" pitchFamily="34" charset="0"/>
                <a:cs typeface="Arial" panose="020B0604020202020204" pitchFamily="34" charset="0"/>
              </a:rPr>
              <a:t>Aging: Concepts and Controversies. </a:t>
            </a:r>
            <a:r>
              <a:rPr lang="en-GB" sz="1100" dirty="0">
                <a:effectLst/>
                <a:latin typeface="Arial" panose="020B0604020202020204" pitchFamily="34" charset="0"/>
                <a:ea typeface="Calibri" panose="020F0502020204030204" pitchFamily="34" charset="0"/>
                <a:cs typeface="Arial" panose="020B0604020202020204" pitchFamily="34" charset="0"/>
              </a:rPr>
              <a:t>London: Sage Publications</a:t>
            </a:r>
          </a:p>
          <a:p>
            <a:pPr algn="just">
              <a:lnSpc>
                <a:spcPct val="150000"/>
              </a:lnSpc>
              <a:spcAft>
                <a:spcPts val="10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Miller, C. (2009) </a:t>
            </a:r>
            <a:r>
              <a:rPr lang="en-GB" sz="1100" i="1" dirty="0">
                <a:effectLst/>
                <a:latin typeface="Arial" panose="020B0604020202020204" pitchFamily="34" charset="0"/>
                <a:ea typeface="Calibri" panose="020F0502020204030204" pitchFamily="34" charset="0"/>
                <a:cs typeface="Times New Roman" panose="02020603050405020304" pitchFamily="18" charset="0"/>
              </a:rPr>
              <a:t>Nursing for Wellness in Older Adults.</a:t>
            </a:r>
            <a:r>
              <a:rPr lang="en-GB" sz="1100" dirty="0">
                <a:effectLst/>
                <a:latin typeface="Arial" panose="020B0604020202020204" pitchFamily="34" charset="0"/>
                <a:ea typeface="Calibri" panose="020F0502020204030204" pitchFamily="34" charset="0"/>
                <a:cs typeface="Times New Roman" panose="02020603050405020304" pitchFamily="18" charset="0"/>
              </a:rPr>
              <a:t> 6</a:t>
            </a:r>
            <a:r>
              <a:rPr lang="en-GB" sz="1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100" dirty="0">
                <a:effectLst/>
                <a:latin typeface="Arial" panose="020B0604020202020204" pitchFamily="34" charset="0"/>
                <a:ea typeface="Calibri" panose="020F0502020204030204" pitchFamily="34" charset="0"/>
                <a:cs typeface="Times New Roman" panose="02020603050405020304" pitchFamily="18" charset="0"/>
              </a:rPr>
              <a:t> edn. Philadelphia:</a:t>
            </a:r>
            <a:r>
              <a:rPr lang="en-GB" sz="1100" i="1" dirty="0">
                <a:effectLst/>
                <a:latin typeface="Arial" panose="020B0604020202020204" pitchFamily="34" charset="0"/>
                <a:ea typeface="Calibri" panose="020F0502020204030204" pitchFamily="34" charset="0"/>
                <a:cs typeface="Times New Roman" panose="02020603050405020304" pitchFamily="18" charset="0"/>
              </a:rPr>
              <a:t> </a:t>
            </a:r>
            <a:r>
              <a:rPr lang="en-GB" sz="1100" dirty="0">
                <a:effectLst/>
                <a:latin typeface="Arial" panose="020B0604020202020204" pitchFamily="34" charset="0"/>
                <a:ea typeface="Calibri" panose="020F0502020204030204" pitchFamily="34" charset="0"/>
                <a:cs typeface="Times New Roman" panose="02020603050405020304" pitchFamily="18" charset="0"/>
              </a:rPr>
              <a:t>Lippincott Williams and Wilkins</a:t>
            </a:r>
          </a:p>
          <a:p>
            <a:pPr algn="just">
              <a:lnSpc>
                <a:spcPct val="150000"/>
              </a:lnSpc>
              <a:spcAft>
                <a:spcPts val="1000"/>
              </a:spcAft>
            </a:pPr>
            <a:r>
              <a:rPr lang="en-GB" sz="11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NHS (2017) </a:t>
            </a:r>
            <a:r>
              <a:rPr lang="en-GB" sz="1100" i="1"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Vascular Dementia. </a:t>
            </a:r>
            <a:r>
              <a:rPr lang="en-GB" sz="11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Available at: </a:t>
            </a:r>
            <a:r>
              <a:rPr lang="en-GB" sz="1100" u="sng"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hlinkClick r:id="rId2"/>
              </a:rPr>
              <a:t>https://www.nhs.uk/conditions/vascular-dementia/</a:t>
            </a:r>
            <a:r>
              <a:rPr lang="en-GB" sz="11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(Accessed: 17 June 2021).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1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NICE (2018) </a:t>
            </a:r>
            <a:r>
              <a:rPr lang="en-GB" sz="1100" i="1"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Dementia: Assessment, Management, and Support for People Living with Dementia and their Carers</a:t>
            </a:r>
            <a:r>
              <a:rPr lang="en-GB" sz="11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Available at: </a:t>
            </a:r>
            <a:r>
              <a:rPr lang="en-GB" sz="1100" u="sng"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hlinkClick r:id="rId3"/>
              </a:rPr>
              <a:t>https://www.nice.org.uk/guidance/ng97/resources/dementia-assessment-management-and-support-for-people-living-with-dementia-and-their-carers-pdf-1837760199109</a:t>
            </a:r>
            <a:r>
              <a:rPr lang="en-GB" sz="11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(Accessed: 18 June  2022).</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1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OECD (2018), </a:t>
            </a:r>
            <a:r>
              <a:rPr lang="en-GB" sz="1100" i="1"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Improving the lives of people with Dementia </a:t>
            </a:r>
            <a:r>
              <a:rPr lang="en-GB" sz="11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Available at: </a:t>
            </a:r>
            <a:r>
              <a:rPr lang="en-GB" sz="1100" u="sng"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hlinkClick r:id="rId4"/>
              </a:rPr>
              <a:t>https://www.oecd.org/health/health-systems/Leaflet-Improving-the-lives-of-people-with-dementia-2018.pdf</a:t>
            </a:r>
            <a:r>
              <a:rPr lang="en-GB" sz="11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(Accessed: 27 July 2022).</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1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Price, B. (2019) </a:t>
            </a:r>
            <a:r>
              <a:rPr lang="en-GB" sz="1100" i="1"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Delivering person-</a:t>
            </a:r>
            <a:r>
              <a:rPr lang="en-GB" sz="1100" i="1" dirty="0" err="1">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centered</a:t>
            </a:r>
            <a:r>
              <a:rPr lang="en-GB" sz="1100" i="1"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Care in Nursing. </a:t>
            </a:r>
            <a:r>
              <a:rPr lang="en-GB" sz="11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UK: Sage. </a:t>
            </a:r>
            <a:endPar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Raus, K. Mortier, E. &amp; Eeckloo, K. (2018) The patient perspective in health care networks. </a:t>
            </a:r>
            <a:r>
              <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BMC Medical Ethics</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19 (1).78 </a:t>
            </a:r>
          </a:p>
          <a:p>
            <a:pPr algn="just">
              <a:lnSpc>
                <a:spcPct val="150000"/>
              </a:lnSpc>
              <a:spcAft>
                <a:spcPts val="10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Ruger, J. (2010) </a:t>
            </a:r>
            <a:r>
              <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Health and social justice</a:t>
            </a: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Oxford: Oxford </a:t>
            </a:r>
            <a:r>
              <a:rPr lang="en-GB" sz="1100" dirty="0">
                <a:solidFill>
                  <a:srgbClr val="000000"/>
                </a:solidFill>
                <a:latin typeface="Arial" panose="020B0604020202020204" pitchFamily="34" charset="0"/>
                <a:ea typeface="Calibri" panose="020F0502020204030204" pitchFamily="34" charset="0"/>
                <a:cs typeface="Arial" panose="020B0604020202020204" pitchFamily="34" charset="0"/>
              </a:rPr>
              <a:t>University. Press</a:t>
            </a:r>
          </a:p>
          <a:p>
            <a:pPr algn="just">
              <a:lnSpc>
                <a:spcPct val="150000"/>
              </a:lnSpc>
              <a:spcAft>
                <a:spcPts val="10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Thompson, N. (2006) </a:t>
            </a:r>
            <a:r>
              <a:rPr lang="en-GB" sz="1100" i="1" dirty="0">
                <a:effectLst/>
                <a:latin typeface="Arial" panose="020B0604020202020204" pitchFamily="34" charset="0"/>
                <a:ea typeface="Calibri" panose="020F0502020204030204" pitchFamily="34" charset="0"/>
                <a:cs typeface="Times New Roman" panose="02020603050405020304" pitchFamily="18" charset="0"/>
              </a:rPr>
              <a:t>Anti-discriminatory Practice</a:t>
            </a:r>
            <a:r>
              <a:rPr lang="en-GB" sz="1100" dirty="0">
                <a:effectLst/>
                <a:latin typeface="Arial" panose="020B0604020202020204" pitchFamily="34" charset="0"/>
                <a:ea typeface="Calibri" panose="020F0502020204030204" pitchFamily="34" charset="0"/>
                <a:cs typeface="Times New Roman" panose="02020603050405020304" pitchFamily="18" charset="0"/>
              </a:rPr>
              <a:t> 4</a:t>
            </a:r>
            <a:r>
              <a:rPr lang="en-GB" sz="1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100" dirty="0">
                <a:effectLst/>
                <a:latin typeface="Arial" panose="020B0604020202020204" pitchFamily="34" charset="0"/>
                <a:ea typeface="Calibri" panose="020F0502020204030204" pitchFamily="34" charset="0"/>
                <a:cs typeface="Times New Roman" panose="02020603050405020304" pitchFamily="18" charset="0"/>
              </a:rPr>
              <a:t> edn. London: Palgrave Macmillan</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endParaRPr lang="en-GB" sz="1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202096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702</TotalTime>
  <Words>2367</Words>
  <Application>Microsoft Office PowerPoint</Application>
  <PresentationFormat>Widescreen</PresentationFormat>
  <Paragraphs>210</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Calibri Light</vt:lpstr>
      <vt:lpstr>Open Sans</vt:lpstr>
      <vt:lpstr>Poppins</vt:lpstr>
      <vt:lpstr>Segoe UI</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Kolawole Osasuyi Osasuyi (1815461)</dc:creator>
  <cp:lastModifiedBy>Kolawole Osasuyi Osasuyi (1815461)</cp:lastModifiedBy>
  <cp:revision>1</cp:revision>
  <dcterms:created xsi:type="dcterms:W3CDTF">2022-07-06T08:03:11Z</dcterms:created>
  <dcterms:modified xsi:type="dcterms:W3CDTF">2022-07-13T17:26:48Z</dcterms:modified>
</cp:coreProperties>
</file>