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61" r:id="rId2"/>
    <p:sldId id="258" r:id="rId3"/>
    <p:sldId id="257" r:id="rId4"/>
    <p:sldId id="259" r:id="rId5"/>
    <p:sldId id="260" r:id="rId6"/>
    <p:sldId id="265" r:id="rId7"/>
    <p:sldId id="263" r:id="rId8"/>
    <p:sldId id="256" r:id="rId9"/>
    <p:sldId id="262" r:id="rId10"/>
    <p:sldId id="266" r:id="rId11"/>
    <p:sldId id="267" r:id="rId12"/>
    <p:sldId id="268" r:id="rId13"/>
    <p:sldId id="269" r:id="rId14"/>
    <p:sldId id="270" r:id="rId15"/>
    <p:sldId id="273" r:id="rId16"/>
    <p:sldId id="274" r:id="rId17"/>
    <p:sldId id="271" r:id="rId18"/>
    <p:sldId id="272" r:id="rId19"/>
    <p:sldId id="275" r:id="rId20"/>
    <p:sldId id="27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2" d="100"/>
          <a:sy n="62" d="100"/>
        </p:scale>
        <p:origin x="82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996545-81A1-44A5-9882-063D8FDE6CCE}"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C6791781-6FED-4653-8273-7D77109D77C5}">
      <dgm:prSet/>
      <dgm:spPr/>
      <dgm:t>
        <a:bodyPr/>
        <a:lstStyle/>
        <a:p>
          <a:r>
            <a:rPr lang="en-US"/>
            <a:t>Deviance from normality </a:t>
          </a:r>
        </a:p>
      </dgm:t>
    </dgm:pt>
    <dgm:pt modelId="{20E1491C-A369-439D-A779-7338639A771F}" type="parTrans" cxnId="{BB159482-1916-43DD-B590-BB3074B3FD40}">
      <dgm:prSet/>
      <dgm:spPr/>
      <dgm:t>
        <a:bodyPr/>
        <a:lstStyle/>
        <a:p>
          <a:endParaRPr lang="en-US"/>
        </a:p>
      </dgm:t>
    </dgm:pt>
    <dgm:pt modelId="{07CE6F46-B4F9-4BA4-BC50-133FEBECA67A}" type="sibTrans" cxnId="{BB159482-1916-43DD-B590-BB3074B3FD40}">
      <dgm:prSet/>
      <dgm:spPr/>
      <dgm:t>
        <a:bodyPr/>
        <a:lstStyle/>
        <a:p>
          <a:endParaRPr lang="en-US"/>
        </a:p>
      </dgm:t>
    </dgm:pt>
    <dgm:pt modelId="{CF6FDC3F-4FCB-445E-B28D-155AD76AFA7D}">
      <dgm:prSet/>
      <dgm:spPr/>
      <dgm:t>
        <a:bodyPr/>
        <a:lstStyle/>
        <a:p>
          <a:r>
            <a:rPr lang="en-US"/>
            <a:t>Distress </a:t>
          </a:r>
        </a:p>
      </dgm:t>
    </dgm:pt>
    <dgm:pt modelId="{E550C833-D8E6-432B-AF4B-BCEABDCAA9D5}" type="parTrans" cxnId="{38ED292E-F1E2-4742-9FBC-6CCDA8BA4E31}">
      <dgm:prSet/>
      <dgm:spPr/>
      <dgm:t>
        <a:bodyPr/>
        <a:lstStyle/>
        <a:p>
          <a:endParaRPr lang="en-US"/>
        </a:p>
      </dgm:t>
    </dgm:pt>
    <dgm:pt modelId="{4DE8B27A-D86D-4272-9564-C0EFC2341A52}" type="sibTrans" cxnId="{38ED292E-F1E2-4742-9FBC-6CCDA8BA4E31}">
      <dgm:prSet/>
      <dgm:spPr/>
      <dgm:t>
        <a:bodyPr/>
        <a:lstStyle/>
        <a:p>
          <a:endParaRPr lang="en-US"/>
        </a:p>
      </dgm:t>
    </dgm:pt>
    <dgm:pt modelId="{FE4987CA-41F0-4C81-92E0-67BFB8A6E90D}">
      <dgm:prSet/>
      <dgm:spPr/>
      <dgm:t>
        <a:bodyPr/>
        <a:lstStyle/>
        <a:p>
          <a:r>
            <a:rPr lang="en-US"/>
            <a:t>Dysfunction </a:t>
          </a:r>
        </a:p>
      </dgm:t>
    </dgm:pt>
    <dgm:pt modelId="{90F73EBF-DB7D-4539-8D7F-BA483BFDFF9D}" type="parTrans" cxnId="{420B8A0C-ED7E-425E-9748-5610722ADE9D}">
      <dgm:prSet/>
      <dgm:spPr/>
      <dgm:t>
        <a:bodyPr/>
        <a:lstStyle/>
        <a:p>
          <a:endParaRPr lang="en-US"/>
        </a:p>
      </dgm:t>
    </dgm:pt>
    <dgm:pt modelId="{A0E7A040-822A-4D87-A1D6-98AAB9088526}" type="sibTrans" cxnId="{420B8A0C-ED7E-425E-9748-5610722ADE9D}">
      <dgm:prSet/>
      <dgm:spPr/>
      <dgm:t>
        <a:bodyPr/>
        <a:lstStyle/>
        <a:p>
          <a:endParaRPr lang="en-US"/>
        </a:p>
      </dgm:t>
    </dgm:pt>
    <dgm:pt modelId="{4567CF84-B275-42CA-993D-49CE41B2E9E2}">
      <dgm:prSet/>
      <dgm:spPr/>
      <dgm:t>
        <a:bodyPr/>
        <a:lstStyle/>
        <a:p>
          <a:r>
            <a:rPr lang="en-US"/>
            <a:t>Danger </a:t>
          </a:r>
        </a:p>
      </dgm:t>
    </dgm:pt>
    <dgm:pt modelId="{2D440D20-9FDD-4D09-9305-FA160D01D0F8}" type="parTrans" cxnId="{ECFFE8E1-42F8-4CBC-90B1-0081E5610679}">
      <dgm:prSet/>
      <dgm:spPr/>
      <dgm:t>
        <a:bodyPr/>
        <a:lstStyle/>
        <a:p>
          <a:endParaRPr lang="en-US"/>
        </a:p>
      </dgm:t>
    </dgm:pt>
    <dgm:pt modelId="{3CD21873-4CB3-4C6C-9133-D1C7DE32A295}" type="sibTrans" cxnId="{ECFFE8E1-42F8-4CBC-90B1-0081E5610679}">
      <dgm:prSet/>
      <dgm:spPr/>
      <dgm:t>
        <a:bodyPr/>
        <a:lstStyle/>
        <a:p>
          <a:endParaRPr lang="en-US"/>
        </a:p>
      </dgm:t>
    </dgm:pt>
    <dgm:pt modelId="{AF7531AF-ABD7-49B2-A6CA-F73AF83CB0CD}" type="pres">
      <dgm:prSet presAssocID="{03996545-81A1-44A5-9882-063D8FDE6CCE}" presName="linear" presStyleCnt="0">
        <dgm:presLayoutVars>
          <dgm:dir/>
          <dgm:animLvl val="lvl"/>
          <dgm:resizeHandles val="exact"/>
        </dgm:presLayoutVars>
      </dgm:prSet>
      <dgm:spPr/>
    </dgm:pt>
    <dgm:pt modelId="{2F1D302E-5C90-4C6B-8E02-821E2F00B5BB}" type="pres">
      <dgm:prSet presAssocID="{C6791781-6FED-4653-8273-7D77109D77C5}" presName="parentLin" presStyleCnt="0"/>
      <dgm:spPr/>
    </dgm:pt>
    <dgm:pt modelId="{392AB389-F9D3-49E2-A713-FABE0531A2C7}" type="pres">
      <dgm:prSet presAssocID="{C6791781-6FED-4653-8273-7D77109D77C5}" presName="parentLeftMargin" presStyleLbl="node1" presStyleIdx="0" presStyleCnt="4"/>
      <dgm:spPr/>
    </dgm:pt>
    <dgm:pt modelId="{FB1242B5-678A-483A-B7BC-9AB4C3E1D1F1}" type="pres">
      <dgm:prSet presAssocID="{C6791781-6FED-4653-8273-7D77109D77C5}" presName="parentText" presStyleLbl="node1" presStyleIdx="0" presStyleCnt="4">
        <dgm:presLayoutVars>
          <dgm:chMax val="0"/>
          <dgm:bulletEnabled val="1"/>
        </dgm:presLayoutVars>
      </dgm:prSet>
      <dgm:spPr/>
    </dgm:pt>
    <dgm:pt modelId="{A55CDC0A-A96D-497A-AAED-1248BF0DCE29}" type="pres">
      <dgm:prSet presAssocID="{C6791781-6FED-4653-8273-7D77109D77C5}" presName="negativeSpace" presStyleCnt="0"/>
      <dgm:spPr/>
    </dgm:pt>
    <dgm:pt modelId="{2DCC896A-2E59-483A-AC81-E927E5EE3C66}" type="pres">
      <dgm:prSet presAssocID="{C6791781-6FED-4653-8273-7D77109D77C5}" presName="childText" presStyleLbl="conFgAcc1" presStyleIdx="0" presStyleCnt="4">
        <dgm:presLayoutVars>
          <dgm:bulletEnabled val="1"/>
        </dgm:presLayoutVars>
      </dgm:prSet>
      <dgm:spPr/>
    </dgm:pt>
    <dgm:pt modelId="{6260CCA6-0245-4A27-8644-F083B8EA338A}" type="pres">
      <dgm:prSet presAssocID="{07CE6F46-B4F9-4BA4-BC50-133FEBECA67A}" presName="spaceBetweenRectangles" presStyleCnt="0"/>
      <dgm:spPr/>
    </dgm:pt>
    <dgm:pt modelId="{D45DDE20-A7CC-4A04-BF12-26D0F3CB274D}" type="pres">
      <dgm:prSet presAssocID="{CF6FDC3F-4FCB-445E-B28D-155AD76AFA7D}" presName="parentLin" presStyleCnt="0"/>
      <dgm:spPr/>
    </dgm:pt>
    <dgm:pt modelId="{22672DEF-5170-4033-87D4-689E63F44582}" type="pres">
      <dgm:prSet presAssocID="{CF6FDC3F-4FCB-445E-B28D-155AD76AFA7D}" presName="parentLeftMargin" presStyleLbl="node1" presStyleIdx="0" presStyleCnt="4"/>
      <dgm:spPr/>
    </dgm:pt>
    <dgm:pt modelId="{4D24E21A-CA62-429E-ADDE-026A676A4528}" type="pres">
      <dgm:prSet presAssocID="{CF6FDC3F-4FCB-445E-B28D-155AD76AFA7D}" presName="parentText" presStyleLbl="node1" presStyleIdx="1" presStyleCnt="4">
        <dgm:presLayoutVars>
          <dgm:chMax val="0"/>
          <dgm:bulletEnabled val="1"/>
        </dgm:presLayoutVars>
      </dgm:prSet>
      <dgm:spPr/>
    </dgm:pt>
    <dgm:pt modelId="{E1D63998-CD18-4D17-88DC-C36D66BD4984}" type="pres">
      <dgm:prSet presAssocID="{CF6FDC3F-4FCB-445E-B28D-155AD76AFA7D}" presName="negativeSpace" presStyleCnt="0"/>
      <dgm:spPr/>
    </dgm:pt>
    <dgm:pt modelId="{88E5096B-285C-4E0A-8130-C723FA62BA75}" type="pres">
      <dgm:prSet presAssocID="{CF6FDC3F-4FCB-445E-B28D-155AD76AFA7D}" presName="childText" presStyleLbl="conFgAcc1" presStyleIdx="1" presStyleCnt="4">
        <dgm:presLayoutVars>
          <dgm:bulletEnabled val="1"/>
        </dgm:presLayoutVars>
      </dgm:prSet>
      <dgm:spPr/>
    </dgm:pt>
    <dgm:pt modelId="{39E94A90-991E-4634-ACB1-2D5C82AC484E}" type="pres">
      <dgm:prSet presAssocID="{4DE8B27A-D86D-4272-9564-C0EFC2341A52}" presName="spaceBetweenRectangles" presStyleCnt="0"/>
      <dgm:spPr/>
    </dgm:pt>
    <dgm:pt modelId="{7FA50A2B-297C-4F16-8790-41B684655599}" type="pres">
      <dgm:prSet presAssocID="{FE4987CA-41F0-4C81-92E0-67BFB8A6E90D}" presName="parentLin" presStyleCnt="0"/>
      <dgm:spPr/>
    </dgm:pt>
    <dgm:pt modelId="{A7EF8E62-2407-4EA0-B555-4152DA31A00F}" type="pres">
      <dgm:prSet presAssocID="{FE4987CA-41F0-4C81-92E0-67BFB8A6E90D}" presName="parentLeftMargin" presStyleLbl="node1" presStyleIdx="1" presStyleCnt="4"/>
      <dgm:spPr/>
    </dgm:pt>
    <dgm:pt modelId="{DEAC7866-2C1C-4A50-A839-CD91BCDC9008}" type="pres">
      <dgm:prSet presAssocID="{FE4987CA-41F0-4C81-92E0-67BFB8A6E90D}" presName="parentText" presStyleLbl="node1" presStyleIdx="2" presStyleCnt="4">
        <dgm:presLayoutVars>
          <dgm:chMax val="0"/>
          <dgm:bulletEnabled val="1"/>
        </dgm:presLayoutVars>
      </dgm:prSet>
      <dgm:spPr/>
    </dgm:pt>
    <dgm:pt modelId="{2CBA95F4-241B-49A4-8A77-343AA713910E}" type="pres">
      <dgm:prSet presAssocID="{FE4987CA-41F0-4C81-92E0-67BFB8A6E90D}" presName="negativeSpace" presStyleCnt="0"/>
      <dgm:spPr/>
    </dgm:pt>
    <dgm:pt modelId="{E6094E07-77EC-44F0-9328-E2881655DEEB}" type="pres">
      <dgm:prSet presAssocID="{FE4987CA-41F0-4C81-92E0-67BFB8A6E90D}" presName="childText" presStyleLbl="conFgAcc1" presStyleIdx="2" presStyleCnt="4">
        <dgm:presLayoutVars>
          <dgm:bulletEnabled val="1"/>
        </dgm:presLayoutVars>
      </dgm:prSet>
      <dgm:spPr/>
    </dgm:pt>
    <dgm:pt modelId="{40869C2B-9C1D-4602-9CBA-05C7104F60D9}" type="pres">
      <dgm:prSet presAssocID="{A0E7A040-822A-4D87-A1D6-98AAB9088526}" presName="spaceBetweenRectangles" presStyleCnt="0"/>
      <dgm:spPr/>
    </dgm:pt>
    <dgm:pt modelId="{EF577397-CBE1-4718-BD2B-F376A29215D6}" type="pres">
      <dgm:prSet presAssocID="{4567CF84-B275-42CA-993D-49CE41B2E9E2}" presName="parentLin" presStyleCnt="0"/>
      <dgm:spPr/>
    </dgm:pt>
    <dgm:pt modelId="{81B0429B-9F75-4E69-8285-ABD237758A67}" type="pres">
      <dgm:prSet presAssocID="{4567CF84-B275-42CA-993D-49CE41B2E9E2}" presName="parentLeftMargin" presStyleLbl="node1" presStyleIdx="2" presStyleCnt="4"/>
      <dgm:spPr/>
    </dgm:pt>
    <dgm:pt modelId="{5E9B511A-5D8F-4E76-A4A0-5C6F0E640FD9}" type="pres">
      <dgm:prSet presAssocID="{4567CF84-B275-42CA-993D-49CE41B2E9E2}" presName="parentText" presStyleLbl="node1" presStyleIdx="3" presStyleCnt="4">
        <dgm:presLayoutVars>
          <dgm:chMax val="0"/>
          <dgm:bulletEnabled val="1"/>
        </dgm:presLayoutVars>
      </dgm:prSet>
      <dgm:spPr/>
    </dgm:pt>
    <dgm:pt modelId="{C31F23D9-A8CD-4018-8F5F-1F51B5D0B29B}" type="pres">
      <dgm:prSet presAssocID="{4567CF84-B275-42CA-993D-49CE41B2E9E2}" presName="negativeSpace" presStyleCnt="0"/>
      <dgm:spPr/>
    </dgm:pt>
    <dgm:pt modelId="{F8A63034-679A-4F7B-B9F8-1BAF2D499AA1}" type="pres">
      <dgm:prSet presAssocID="{4567CF84-B275-42CA-993D-49CE41B2E9E2}" presName="childText" presStyleLbl="conFgAcc1" presStyleIdx="3" presStyleCnt="4">
        <dgm:presLayoutVars>
          <dgm:bulletEnabled val="1"/>
        </dgm:presLayoutVars>
      </dgm:prSet>
      <dgm:spPr/>
    </dgm:pt>
  </dgm:ptLst>
  <dgm:cxnLst>
    <dgm:cxn modelId="{48A0E006-3268-4005-A4B8-877B63956978}" type="presOf" srcId="{4567CF84-B275-42CA-993D-49CE41B2E9E2}" destId="{81B0429B-9F75-4E69-8285-ABD237758A67}" srcOrd="0" destOrd="0" presId="urn:microsoft.com/office/officeart/2005/8/layout/list1"/>
    <dgm:cxn modelId="{420B8A0C-ED7E-425E-9748-5610722ADE9D}" srcId="{03996545-81A1-44A5-9882-063D8FDE6CCE}" destId="{FE4987CA-41F0-4C81-92E0-67BFB8A6E90D}" srcOrd="2" destOrd="0" parTransId="{90F73EBF-DB7D-4539-8D7F-BA483BFDFF9D}" sibTransId="{A0E7A040-822A-4D87-A1D6-98AAB9088526}"/>
    <dgm:cxn modelId="{E244350E-C172-4FD7-A646-189297547F62}" type="presOf" srcId="{FE4987CA-41F0-4C81-92E0-67BFB8A6E90D}" destId="{A7EF8E62-2407-4EA0-B555-4152DA31A00F}" srcOrd="0" destOrd="0" presId="urn:microsoft.com/office/officeart/2005/8/layout/list1"/>
    <dgm:cxn modelId="{38ED292E-F1E2-4742-9FBC-6CCDA8BA4E31}" srcId="{03996545-81A1-44A5-9882-063D8FDE6CCE}" destId="{CF6FDC3F-4FCB-445E-B28D-155AD76AFA7D}" srcOrd="1" destOrd="0" parTransId="{E550C833-D8E6-432B-AF4B-BCEABDCAA9D5}" sibTransId="{4DE8B27A-D86D-4272-9564-C0EFC2341A52}"/>
    <dgm:cxn modelId="{6306B663-A6CD-4AFB-A702-ED401ED6573E}" type="presOf" srcId="{CF6FDC3F-4FCB-445E-B28D-155AD76AFA7D}" destId="{22672DEF-5170-4033-87D4-689E63F44582}" srcOrd="0" destOrd="0" presId="urn:microsoft.com/office/officeart/2005/8/layout/list1"/>
    <dgm:cxn modelId="{C3253659-F360-432C-8544-17048D4C1D3F}" type="presOf" srcId="{C6791781-6FED-4653-8273-7D77109D77C5}" destId="{FB1242B5-678A-483A-B7BC-9AB4C3E1D1F1}" srcOrd="1" destOrd="0" presId="urn:microsoft.com/office/officeart/2005/8/layout/list1"/>
    <dgm:cxn modelId="{BB159482-1916-43DD-B590-BB3074B3FD40}" srcId="{03996545-81A1-44A5-9882-063D8FDE6CCE}" destId="{C6791781-6FED-4653-8273-7D77109D77C5}" srcOrd="0" destOrd="0" parTransId="{20E1491C-A369-439D-A779-7338639A771F}" sibTransId="{07CE6F46-B4F9-4BA4-BC50-133FEBECA67A}"/>
    <dgm:cxn modelId="{7AF37287-92BE-4407-8CF3-8D3F016C460A}" type="presOf" srcId="{4567CF84-B275-42CA-993D-49CE41B2E9E2}" destId="{5E9B511A-5D8F-4E76-A4A0-5C6F0E640FD9}" srcOrd="1" destOrd="0" presId="urn:microsoft.com/office/officeart/2005/8/layout/list1"/>
    <dgm:cxn modelId="{DAAE41AD-E455-4967-A0FB-9747DF5FF456}" type="presOf" srcId="{03996545-81A1-44A5-9882-063D8FDE6CCE}" destId="{AF7531AF-ABD7-49B2-A6CA-F73AF83CB0CD}" srcOrd="0" destOrd="0" presId="urn:microsoft.com/office/officeart/2005/8/layout/list1"/>
    <dgm:cxn modelId="{5241D2AF-5A9D-4BA6-9A84-568F975473BA}" type="presOf" srcId="{CF6FDC3F-4FCB-445E-B28D-155AD76AFA7D}" destId="{4D24E21A-CA62-429E-ADDE-026A676A4528}" srcOrd="1" destOrd="0" presId="urn:microsoft.com/office/officeart/2005/8/layout/list1"/>
    <dgm:cxn modelId="{AA2359B9-21E6-405A-B39D-EEB792B8A50F}" type="presOf" srcId="{FE4987CA-41F0-4C81-92E0-67BFB8A6E90D}" destId="{DEAC7866-2C1C-4A50-A839-CD91BCDC9008}" srcOrd="1" destOrd="0" presId="urn:microsoft.com/office/officeart/2005/8/layout/list1"/>
    <dgm:cxn modelId="{ECFFE8E1-42F8-4CBC-90B1-0081E5610679}" srcId="{03996545-81A1-44A5-9882-063D8FDE6CCE}" destId="{4567CF84-B275-42CA-993D-49CE41B2E9E2}" srcOrd="3" destOrd="0" parTransId="{2D440D20-9FDD-4D09-9305-FA160D01D0F8}" sibTransId="{3CD21873-4CB3-4C6C-9133-D1C7DE32A295}"/>
    <dgm:cxn modelId="{A9C0A4E6-2E13-41DF-8681-9E301FD3992F}" type="presOf" srcId="{C6791781-6FED-4653-8273-7D77109D77C5}" destId="{392AB389-F9D3-49E2-A713-FABE0531A2C7}" srcOrd="0" destOrd="0" presId="urn:microsoft.com/office/officeart/2005/8/layout/list1"/>
    <dgm:cxn modelId="{E3713966-4C50-4AFD-BE0B-B6E8F57C0ED3}" type="presParOf" srcId="{AF7531AF-ABD7-49B2-A6CA-F73AF83CB0CD}" destId="{2F1D302E-5C90-4C6B-8E02-821E2F00B5BB}" srcOrd="0" destOrd="0" presId="urn:microsoft.com/office/officeart/2005/8/layout/list1"/>
    <dgm:cxn modelId="{29AEC16E-7C9B-4C30-9B65-D6012EF82EBF}" type="presParOf" srcId="{2F1D302E-5C90-4C6B-8E02-821E2F00B5BB}" destId="{392AB389-F9D3-49E2-A713-FABE0531A2C7}" srcOrd="0" destOrd="0" presId="urn:microsoft.com/office/officeart/2005/8/layout/list1"/>
    <dgm:cxn modelId="{6E969EF1-BC2F-48E7-83E9-47FFEC0E1661}" type="presParOf" srcId="{2F1D302E-5C90-4C6B-8E02-821E2F00B5BB}" destId="{FB1242B5-678A-483A-B7BC-9AB4C3E1D1F1}" srcOrd="1" destOrd="0" presId="urn:microsoft.com/office/officeart/2005/8/layout/list1"/>
    <dgm:cxn modelId="{49FD0FBB-9BCF-4594-A58C-3398EF497C62}" type="presParOf" srcId="{AF7531AF-ABD7-49B2-A6CA-F73AF83CB0CD}" destId="{A55CDC0A-A96D-497A-AAED-1248BF0DCE29}" srcOrd="1" destOrd="0" presId="urn:microsoft.com/office/officeart/2005/8/layout/list1"/>
    <dgm:cxn modelId="{9A2FCADA-F423-463C-B350-BB586ACE394C}" type="presParOf" srcId="{AF7531AF-ABD7-49B2-A6CA-F73AF83CB0CD}" destId="{2DCC896A-2E59-483A-AC81-E927E5EE3C66}" srcOrd="2" destOrd="0" presId="urn:microsoft.com/office/officeart/2005/8/layout/list1"/>
    <dgm:cxn modelId="{06338B1F-E446-4E28-ADCF-F42D5617037E}" type="presParOf" srcId="{AF7531AF-ABD7-49B2-A6CA-F73AF83CB0CD}" destId="{6260CCA6-0245-4A27-8644-F083B8EA338A}" srcOrd="3" destOrd="0" presId="urn:microsoft.com/office/officeart/2005/8/layout/list1"/>
    <dgm:cxn modelId="{2AD884D6-E842-414D-BB3D-BBB5061F2318}" type="presParOf" srcId="{AF7531AF-ABD7-49B2-A6CA-F73AF83CB0CD}" destId="{D45DDE20-A7CC-4A04-BF12-26D0F3CB274D}" srcOrd="4" destOrd="0" presId="urn:microsoft.com/office/officeart/2005/8/layout/list1"/>
    <dgm:cxn modelId="{FE99B86C-313F-4BAE-8B26-AA39B7573AD0}" type="presParOf" srcId="{D45DDE20-A7CC-4A04-BF12-26D0F3CB274D}" destId="{22672DEF-5170-4033-87D4-689E63F44582}" srcOrd="0" destOrd="0" presId="urn:microsoft.com/office/officeart/2005/8/layout/list1"/>
    <dgm:cxn modelId="{F3F5EC16-F72A-4781-AA50-11E297E97293}" type="presParOf" srcId="{D45DDE20-A7CC-4A04-BF12-26D0F3CB274D}" destId="{4D24E21A-CA62-429E-ADDE-026A676A4528}" srcOrd="1" destOrd="0" presId="urn:microsoft.com/office/officeart/2005/8/layout/list1"/>
    <dgm:cxn modelId="{A7EA7A20-CE23-4A48-801D-DCB73B81E341}" type="presParOf" srcId="{AF7531AF-ABD7-49B2-A6CA-F73AF83CB0CD}" destId="{E1D63998-CD18-4D17-88DC-C36D66BD4984}" srcOrd="5" destOrd="0" presId="urn:microsoft.com/office/officeart/2005/8/layout/list1"/>
    <dgm:cxn modelId="{BF5571E2-992B-4AF0-9DCB-EF152FBBC53A}" type="presParOf" srcId="{AF7531AF-ABD7-49B2-A6CA-F73AF83CB0CD}" destId="{88E5096B-285C-4E0A-8130-C723FA62BA75}" srcOrd="6" destOrd="0" presId="urn:microsoft.com/office/officeart/2005/8/layout/list1"/>
    <dgm:cxn modelId="{271B6977-05A1-40AA-B152-C5E940B84EBC}" type="presParOf" srcId="{AF7531AF-ABD7-49B2-A6CA-F73AF83CB0CD}" destId="{39E94A90-991E-4634-ACB1-2D5C82AC484E}" srcOrd="7" destOrd="0" presId="urn:microsoft.com/office/officeart/2005/8/layout/list1"/>
    <dgm:cxn modelId="{E85199EF-9899-44FE-88DA-03CC12685496}" type="presParOf" srcId="{AF7531AF-ABD7-49B2-A6CA-F73AF83CB0CD}" destId="{7FA50A2B-297C-4F16-8790-41B684655599}" srcOrd="8" destOrd="0" presId="urn:microsoft.com/office/officeart/2005/8/layout/list1"/>
    <dgm:cxn modelId="{2EAB1828-0BCE-44F9-96B4-544B9ADC96AF}" type="presParOf" srcId="{7FA50A2B-297C-4F16-8790-41B684655599}" destId="{A7EF8E62-2407-4EA0-B555-4152DA31A00F}" srcOrd="0" destOrd="0" presId="urn:microsoft.com/office/officeart/2005/8/layout/list1"/>
    <dgm:cxn modelId="{69C95C1C-CD53-4A14-93DD-677961017AA3}" type="presParOf" srcId="{7FA50A2B-297C-4F16-8790-41B684655599}" destId="{DEAC7866-2C1C-4A50-A839-CD91BCDC9008}" srcOrd="1" destOrd="0" presId="urn:microsoft.com/office/officeart/2005/8/layout/list1"/>
    <dgm:cxn modelId="{11A6EFB7-6716-41B7-BE28-F24DB6416071}" type="presParOf" srcId="{AF7531AF-ABD7-49B2-A6CA-F73AF83CB0CD}" destId="{2CBA95F4-241B-49A4-8A77-343AA713910E}" srcOrd="9" destOrd="0" presId="urn:microsoft.com/office/officeart/2005/8/layout/list1"/>
    <dgm:cxn modelId="{A522465D-68E0-46D4-8CFE-FED2D11F351D}" type="presParOf" srcId="{AF7531AF-ABD7-49B2-A6CA-F73AF83CB0CD}" destId="{E6094E07-77EC-44F0-9328-E2881655DEEB}" srcOrd="10" destOrd="0" presId="urn:microsoft.com/office/officeart/2005/8/layout/list1"/>
    <dgm:cxn modelId="{603AB440-9508-42DF-BB98-49C9A46B9130}" type="presParOf" srcId="{AF7531AF-ABD7-49B2-A6CA-F73AF83CB0CD}" destId="{40869C2B-9C1D-4602-9CBA-05C7104F60D9}" srcOrd="11" destOrd="0" presId="urn:microsoft.com/office/officeart/2005/8/layout/list1"/>
    <dgm:cxn modelId="{72939006-D701-490A-AF94-A6CE8DF0A698}" type="presParOf" srcId="{AF7531AF-ABD7-49B2-A6CA-F73AF83CB0CD}" destId="{EF577397-CBE1-4718-BD2B-F376A29215D6}" srcOrd="12" destOrd="0" presId="urn:microsoft.com/office/officeart/2005/8/layout/list1"/>
    <dgm:cxn modelId="{A5A5C5C4-74CB-4FB9-B35B-211D09599EE8}" type="presParOf" srcId="{EF577397-CBE1-4718-BD2B-F376A29215D6}" destId="{81B0429B-9F75-4E69-8285-ABD237758A67}" srcOrd="0" destOrd="0" presId="urn:microsoft.com/office/officeart/2005/8/layout/list1"/>
    <dgm:cxn modelId="{757A378E-C7E1-4F4D-90B0-10E6D2E6C470}" type="presParOf" srcId="{EF577397-CBE1-4718-BD2B-F376A29215D6}" destId="{5E9B511A-5D8F-4E76-A4A0-5C6F0E640FD9}" srcOrd="1" destOrd="0" presId="urn:microsoft.com/office/officeart/2005/8/layout/list1"/>
    <dgm:cxn modelId="{A982B2CE-B9AF-4E7E-9140-16045C39800A}" type="presParOf" srcId="{AF7531AF-ABD7-49B2-A6CA-F73AF83CB0CD}" destId="{C31F23D9-A8CD-4018-8F5F-1F51B5D0B29B}" srcOrd="13" destOrd="0" presId="urn:microsoft.com/office/officeart/2005/8/layout/list1"/>
    <dgm:cxn modelId="{58FE4F85-9B3D-44DA-90A7-93D73CD0F45D}" type="presParOf" srcId="{AF7531AF-ABD7-49B2-A6CA-F73AF83CB0CD}" destId="{F8A63034-679A-4F7B-B9F8-1BAF2D499AA1}"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CC896A-2E59-483A-AC81-E927E5EE3C66}">
      <dsp:nvSpPr>
        <dsp:cNvPr id="0" name=""/>
        <dsp:cNvSpPr/>
      </dsp:nvSpPr>
      <dsp:spPr>
        <a:xfrm>
          <a:off x="0" y="499788"/>
          <a:ext cx="5914209" cy="730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B1242B5-678A-483A-B7BC-9AB4C3E1D1F1}">
      <dsp:nvSpPr>
        <dsp:cNvPr id="0" name=""/>
        <dsp:cNvSpPr/>
      </dsp:nvSpPr>
      <dsp:spPr>
        <a:xfrm>
          <a:off x="295710" y="71748"/>
          <a:ext cx="4139946" cy="85608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6480" tIns="0" rIns="156480" bIns="0" numCol="1" spcCol="1270" anchor="ctr" anchorCtr="0">
          <a:noAutofit/>
        </a:bodyPr>
        <a:lstStyle/>
        <a:p>
          <a:pPr marL="0" lvl="0" indent="0" algn="l" defTabSz="1289050">
            <a:lnSpc>
              <a:spcPct val="90000"/>
            </a:lnSpc>
            <a:spcBef>
              <a:spcPct val="0"/>
            </a:spcBef>
            <a:spcAft>
              <a:spcPct val="35000"/>
            </a:spcAft>
            <a:buNone/>
          </a:pPr>
          <a:r>
            <a:rPr lang="en-US" sz="2900" kern="1200"/>
            <a:t>Deviance from normality </a:t>
          </a:r>
        </a:p>
      </dsp:txBody>
      <dsp:txXfrm>
        <a:off x="337500" y="113538"/>
        <a:ext cx="4056366" cy="772500"/>
      </dsp:txXfrm>
    </dsp:sp>
    <dsp:sp modelId="{88E5096B-285C-4E0A-8130-C723FA62BA75}">
      <dsp:nvSpPr>
        <dsp:cNvPr id="0" name=""/>
        <dsp:cNvSpPr/>
      </dsp:nvSpPr>
      <dsp:spPr>
        <a:xfrm>
          <a:off x="0" y="1815228"/>
          <a:ext cx="5914209" cy="730800"/>
        </a:xfrm>
        <a:prstGeom prst="rect">
          <a:avLst/>
        </a:prstGeom>
        <a:solidFill>
          <a:schemeClr val="lt1">
            <a:alpha val="90000"/>
            <a:hueOff val="0"/>
            <a:satOff val="0"/>
            <a:lumOff val="0"/>
            <a:alphaOff val="0"/>
          </a:schemeClr>
        </a:solidFill>
        <a:ln w="9525" cap="flat" cmpd="sng" algn="ctr">
          <a:solidFill>
            <a:schemeClr val="accent2">
              <a:hueOff val="1121052"/>
              <a:satOff val="-1191"/>
              <a:lumOff val="915"/>
              <a:alphaOff val="0"/>
            </a:schemeClr>
          </a:solidFill>
          <a:prstDash val="solid"/>
        </a:ln>
        <a:effectLst/>
      </dsp:spPr>
      <dsp:style>
        <a:lnRef idx="1">
          <a:scrgbClr r="0" g="0" b="0"/>
        </a:lnRef>
        <a:fillRef idx="1">
          <a:scrgbClr r="0" g="0" b="0"/>
        </a:fillRef>
        <a:effectRef idx="0">
          <a:scrgbClr r="0" g="0" b="0"/>
        </a:effectRef>
        <a:fontRef idx="minor"/>
      </dsp:style>
    </dsp:sp>
    <dsp:sp modelId="{4D24E21A-CA62-429E-ADDE-026A676A4528}">
      <dsp:nvSpPr>
        <dsp:cNvPr id="0" name=""/>
        <dsp:cNvSpPr/>
      </dsp:nvSpPr>
      <dsp:spPr>
        <a:xfrm>
          <a:off x="295710" y="1387188"/>
          <a:ext cx="4139946" cy="856080"/>
        </a:xfrm>
        <a:prstGeom prst="roundRect">
          <a:avLst/>
        </a:prstGeom>
        <a:blipFill>
          <a:blip xmlns:r="http://schemas.openxmlformats.org/officeDocument/2006/relationships" r:embed="rId1">
            <a:duotone>
              <a:schemeClr val="accent2">
                <a:hueOff val="1121052"/>
                <a:satOff val="-1191"/>
                <a:lumOff val="915"/>
                <a:alphaOff val="0"/>
                <a:shade val="74000"/>
                <a:satMod val="130000"/>
                <a:lumMod val="90000"/>
              </a:schemeClr>
              <a:schemeClr val="accent2">
                <a:hueOff val="1121052"/>
                <a:satOff val="-1191"/>
                <a:lumOff val="91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6480" tIns="0" rIns="156480" bIns="0" numCol="1" spcCol="1270" anchor="ctr" anchorCtr="0">
          <a:noAutofit/>
        </a:bodyPr>
        <a:lstStyle/>
        <a:p>
          <a:pPr marL="0" lvl="0" indent="0" algn="l" defTabSz="1289050">
            <a:lnSpc>
              <a:spcPct val="90000"/>
            </a:lnSpc>
            <a:spcBef>
              <a:spcPct val="0"/>
            </a:spcBef>
            <a:spcAft>
              <a:spcPct val="35000"/>
            </a:spcAft>
            <a:buNone/>
          </a:pPr>
          <a:r>
            <a:rPr lang="en-US" sz="2900" kern="1200"/>
            <a:t>Distress </a:t>
          </a:r>
        </a:p>
      </dsp:txBody>
      <dsp:txXfrm>
        <a:off x="337500" y="1428978"/>
        <a:ext cx="4056366" cy="772500"/>
      </dsp:txXfrm>
    </dsp:sp>
    <dsp:sp modelId="{E6094E07-77EC-44F0-9328-E2881655DEEB}">
      <dsp:nvSpPr>
        <dsp:cNvPr id="0" name=""/>
        <dsp:cNvSpPr/>
      </dsp:nvSpPr>
      <dsp:spPr>
        <a:xfrm>
          <a:off x="0" y="3130668"/>
          <a:ext cx="5914209" cy="730800"/>
        </a:xfrm>
        <a:prstGeom prst="rect">
          <a:avLst/>
        </a:prstGeom>
        <a:solidFill>
          <a:schemeClr val="lt1">
            <a:alpha val="90000"/>
            <a:hueOff val="0"/>
            <a:satOff val="0"/>
            <a:lumOff val="0"/>
            <a:alphaOff val="0"/>
          </a:schemeClr>
        </a:solidFill>
        <a:ln w="9525" cap="flat" cmpd="sng" algn="ctr">
          <a:solidFill>
            <a:schemeClr val="accent2">
              <a:hueOff val="2242103"/>
              <a:satOff val="-2381"/>
              <a:lumOff val="1830"/>
              <a:alphaOff val="0"/>
            </a:schemeClr>
          </a:solidFill>
          <a:prstDash val="solid"/>
        </a:ln>
        <a:effectLst/>
      </dsp:spPr>
      <dsp:style>
        <a:lnRef idx="1">
          <a:scrgbClr r="0" g="0" b="0"/>
        </a:lnRef>
        <a:fillRef idx="1">
          <a:scrgbClr r="0" g="0" b="0"/>
        </a:fillRef>
        <a:effectRef idx="0">
          <a:scrgbClr r="0" g="0" b="0"/>
        </a:effectRef>
        <a:fontRef idx="minor"/>
      </dsp:style>
    </dsp:sp>
    <dsp:sp modelId="{DEAC7866-2C1C-4A50-A839-CD91BCDC9008}">
      <dsp:nvSpPr>
        <dsp:cNvPr id="0" name=""/>
        <dsp:cNvSpPr/>
      </dsp:nvSpPr>
      <dsp:spPr>
        <a:xfrm>
          <a:off x="295710" y="2702628"/>
          <a:ext cx="4139946" cy="856080"/>
        </a:xfrm>
        <a:prstGeom prst="roundRect">
          <a:avLst/>
        </a:prstGeom>
        <a:blipFill>
          <a:blip xmlns:r="http://schemas.openxmlformats.org/officeDocument/2006/relationships" r:embed="rId1">
            <a:duotone>
              <a:schemeClr val="accent2">
                <a:hueOff val="2242103"/>
                <a:satOff val="-2381"/>
                <a:lumOff val="1830"/>
                <a:alphaOff val="0"/>
                <a:shade val="74000"/>
                <a:satMod val="130000"/>
                <a:lumMod val="90000"/>
              </a:schemeClr>
              <a:schemeClr val="accent2">
                <a:hueOff val="2242103"/>
                <a:satOff val="-2381"/>
                <a:lumOff val="183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6480" tIns="0" rIns="156480" bIns="0" numCol="1" spcCol="1270" anchor="ctr" anchorCtr="0">
          <a:noAutofit/>
        </a:bodyPr>
        <a:lstStyle/>
        <a:p>
          <a:pPr marL="0" lvl="0" indent="0" algn="l" defTabSz="1289050">
            <a:lnSpc>
              <a:spcPct val="90000"/>
            </a:lnSpc>
            <a:spcBef>
              <a:spcPct val="0"/>
            </a:spcBef>
            <a:spcAft>
              <a:spcPct val="35000"/>
            </a:spcAft>
            <a:buNone/>
          </a:pPr>
          <a:r>
            <a:rPr lang="en-US" sz="2900" kern="1200"/>
            <a:t>Dysfunction </a:t>
          </a:r>
        </a:p>
      </dsp:txBody>
      <dsp:txXfrm>
        <a:off x="337500" y="2744418"/>
        <a:ext cx="4056366" cy="772500"/>
      </dsp:txXfrm>
    </dsp:sp>
    <dsp:sp modelId="{F8A63034-679A-4F7B-B9F8-1BAF2D499AA1}">
      <dsp:nvSpPr>
        <dsp:cNvPr id="0" name=""/>
        <dsp:cNvSpPr/>
      </dsp:nvSpPr>
      <dsp:spPr>
        <a:xfrm>
          <a:off x="0" y="4446108"/>
          <a:ext cx="5914209" cy="730800"/>
        </a:xfrm>
        <a:prstGeom prst="rect">
          <a:avLst/>
        </a:prstGeom>
        <a:solidFill>
          <a:schemeClr val="lt1">
            <a:alpha val="90000"/>
            <a:hueOff val="0"/>
            <a:satOff val="0"/>
            <a:lumOff val="0"/>
            <a:alphaOff val="0"/>
          </a:schemeClr>
        </a:solidFill>
        <a:ln w="9525" cap="flat" cmpd="sng" algn="ctr">
          <a:solidFill>
            <a:schemeClr val="accent2">
              <a:hueOff val="3363155"/>
              <a:satOff val="-3572"/>
              <a:lumOff val="2745"/>
              <a:alphaOff val="0"/>
            </a:schemeClr>
          </a:solidFill>
          <a:prstDash val="solid"/>
        </a:ln>
        <a:effectLst/>
      </dsp:spPr>
      <dsp:style>
        <a:lnRef idx="1">
          <a:scrgbClr r="0" g="0" b="0"/>
        </a:lnRef>
        <a:fillRef idx="1">
          <a:scrgbClr r="0" g="0" b="0"/>
        </a:fillRef>
        <a:effectRef idx="0">
          <a:scrgbClr r="0" g="0" b="0"/>
        </a:effectRef>
        <a:fontRef idx="minor"/>
      </dsp:style>
    </dsp:sp>
    <dsp:sp modelId="{5E9B511A-5D8F-4E76-A4A0-5C6F0E640FD9}">
      <dsp:nvSpPr>
        <dsp:cNvPr id="0" name=""/>
        <dsp:cNvSpPr/>
      </dsp:nvSpPr>
      <dsp:spPr>
        <a:xfrm>
          <a:off x="295710" y="4018068"/>
          <a:ext cx="4139946" cy="856080"/>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56480" tIns="0" rIns="156480" bIns="0" numCol="1" spcCol="1270" anchor="ctr" anchorCtr="0">
          <a:noAutofit/>
        </a:bodyPr>
        <a:lstStyle/>
        <a:p>
          <a:pPr marL="0" lvl="0" indent="0" algn="l" defTabSz="1289050">
            <a:lnSpc>
              <a:spcPct val="90000"/>
            </a:lnSpc>
            <a:spcBef>
              <a:spcPct val="0"/>
            </a:spcBef>
            <a:spcAft>
              <a:spcPct val="35000"/>
            </a:spcAft>
            <a:buNone/>
          </a:pPr>
          <a:r>
            <a:rPr lang="en-US" sz="2900" kern="1200"/>
            <a:t>Danger </a:t>
          </a:r>
        </a:p>
      </dsp:txBody>
      <dsp:txXfrm>
        <a:off x="337500" y="4059858"/>
        <a:ext cx="4056366" cy="7725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E24DEF-91CD-491D-9533-BD595DF423F4}" type="datetimeFigureOut">
              <a:rPr lang="en-US" smtClean="0"/>
              <a:t>1/14/2021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CFAE6F-765C-4444-AACC-5AA39FBBC377}" type="slidenum">
              <a:rPr lang="en-US" smtClean="0"/>
              <a:t>‹#›</a:t>
            </a:fld>
            <a:endParaRPr lang="en-US"/>
          </a:p>
        </p:txBody>
      </p:sp>
    </p:spTree>
    <p:extLst>
      <p:ext uri="{BB962C8B-B14F-4D97-AF65-F5344CB8AC3E}">
        <p14:creationId xmlns:p14="http://schemas.microsoft.com/office/powerpoint/2010/main" val="1124957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Lobotomy was used to treat Schizophrenia; tissues that connect  frontal lobe and prefrontal cortex is removed. This treatment technique previously received an award and was highly regarded. Insulin Coma, causes the insulin level to  drop, temporary loss of consciousness (avg 4hrs). ECT, used to treat depression, mania and some symptoms of schizophrenia. A temporary seizure is induced, causing changes in electrical impulses.  Treatment is offered twice a week, last 6 weeks (avg)</a:t>
            </a:r>
          </a:p>
        </p:txBody>
      </p:sp>
      <p:sp>
        <p:nvSpPr>
          <p:cNvPr id="4" name="Slide Number Placeholder 3"/>
          <p:cNvSpPr>
            <a:spLocks noGrp="1"/>
          </p:cNvSpPr>
          <p:nvPr>
            <p:ph type="sldNum" sz="quarter" idx="5"/>
          </p:nvPr>
        </p:nvSpPr>
        <p:spPr/>
        <p:txBody>
          <a:bodyPr/>
          <a:lstStyle/>
          <a:p>
            <a:fld id="{45CFAE6F-765C-4444-AACC-5AA39FBBC377}" type="slidenum">
              <a:rPr lang="en-US" smtClean="0"/>
              <a:t>15</a:t>
            </a:fld>
            <a:endParaRPr lang="en-US"/>
          </a:p>
        </p:txBody>
      </p:sp>
    </p:spTree>
    <p:extLst>
      <p:ext uri="{BB962C8B-B14F-4D97-AF65-F5344CB8AC3E}">
        <p14:creationId xmlns:p14="http://schemas.microsoft.com/office/powerpoint/2010/main" val="13806111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F39628B-B7ED-4FDF-AC02-54CBAE3D4401}" type="datetimeFigureOut">
              <a:rPr lang="en-US" smtClean="0"/>
              <a:t>1/14/2021</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E6521FEC-F38E-4C10-891A-93C968AA591C}"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466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39628B-B7ED-4FDF-AC02-54CBAE3D4401}"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2403186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5385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39628B-B7ED-4FDF-AC02-54CBAE3D4401}" type="datetimeFigureOut">
              <a:rPr lang="en-US" smtClean="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4078068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39628B-B7ED-4FDF-AC02-54CBAE3D4401}" type="datetimeFigureOut">
              <a:rPr lang="en-US" smtClean="0"/>
              <a:t>1/14/2021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6521FEC-F38E-4C10-891A-93C968AA591C}"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01650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39628B-B7ED-4FDF-AC02-54CBAE3D4401}" type="datetimeFigureOut">
              <a:rPr lang="en-US" smtClean="0"/>
              <a:t>1/14/2021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6521FEC-F38E-4C10-891A-93C968AA591C}"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890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39628B-B7ED-4FDF-AC02-54CBAE3D4401}" type="datetimeFigureOut">
              <a:rPr lang="en-US" smtClean="0"/>
              <a:t>1/14/2021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4526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39628B-B7ED-4FDF-AC02-54CBAE3D4401}" type="datetimeFigureOut">
              <a:rPr lang="en-US" smtClean="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521FEC-F38E-4C10-891A-93C968AA591C}"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6632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39628B-B7ED-4FDF-AC02-54CBAE3D4401}" type="datetimeFigureOut">
              <a:rPr lang="en-US" smtClean="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2452616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39628B-B7ED-4FDF-AC02-54CBAE3D4401}" type="datetimeFigureOut">
              <a:rPr lang="en-US" smtClean="0"/>
              <a:t>1/14/2021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3890592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35977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0679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spTree>
    <p:extLst>
      <p:ext uri="{BB962C8B-B14F-4D97-AF65-F5344CB8AC3E}">
        <p14:creationId xmlns:p14="http://schemas.microsoft.com/office/powerpoint/2010/main" val="41604507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297069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39628B-B7ED-4FDF-AC02-54CBAE3D4401}"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51145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39628B-B7ED-4FDF-AC02-54CBAE3D4401}"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8420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39628B-B7ED-4FDF-AC02-54CBAE3D4401}" type="datetimeFigureOut">
              <a:rPr lang="en-US" smtClean="0"/>
              <a:t>1/14/2021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521FEC-F38E-4C10-891A-93C968AA591C}"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5618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F39628B-B7ED-4FDF-AC02-54CBAE3D4401}" type="datetimeFigureOut">
              <a:rPr lang="en-US" smtClean="0"/>
              <a:t>1/14/2021</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6521FEC-F38E-4C10-891A-93C968AA591C}" type="slidenum">
              <a:rPr lang="en-US" smtClean="0"/>
              <a:t>‹#›</a:t>
            </a:fld>
            <a:endParaRPr lang="en-US"/>
          </a:p>
        </p:txBody>
      </p:sp>
    </p:spTree>
    <p:extLst>
      <p:ext uri="{BB962C8B-B14F-4D97-AF65-F5344CB8AC3E}">
        <p14:creationId xmlns:p14="http://schemas.microsoft.com/office/powerpoint/2010/main" val="18709231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0.jp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5.jpg"/><Relationship Id="rId4" Type="http://schemas.openxmlformats.org/officeDocument/2006/relationships/image" Target="../media/image14.jp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0F7ACCD-A33B-458E-BD0E-D2B859AC6162}"/>
              </a:ext>
            </a:extLst>
          </p:cNvPr>
          <p:cNvSpPr>
            <a:spLocks noGrp="1"/>
          </p:cNvSpPr>
          <p:nvPr>
            <p:ph type="ctrTitle"/>
          </p:nvPr>
        </p:nvSpPr>
        <p:spPr/>
        <p:txBody>
          <a:bodyPr/>
          <a:lstStyle/>
          <a:p>
            <a:r>
              <a:rPr lang="en-US" dirty="0"/>
              <a:t>Introduction to Mental Health</a:t>
            </a:r>
          </a:p>
        </p:txBody>
      </p:sp>
      <p:sp>
        <p:nvSpPr>
          <p:cNvPr id="6" name="Subtitle 2">
            <a:extLst>
              <a:ext uri="{FF2B5EF4-FFF2-40B4-BE49-F238E27FC236}">
                <a16:creationId xmlns:a16="http://schemas.microsoft.com/office/drawing/2014/main" id="{29B25B31-85BE-4F2D-9E80-48586F3152F9}"/>
              </a:ext>
            </a:extLst>
          </p:cNvPr>
          <p:cNvSpPr>
            <a:spLocks noGrp="1"/>
          </p:cNvSpPr>
          <p:nvPr>
            <p:ph type="subTitle" idx="1"/>
          </p:nvPr>
        </p:nvSpPr>
        <p:spPr>
          <a:xfrm>
            <a:off x="2692400" y="3657600"/>
            <a:ext cx="6815138" cy="1320800"/>
          </a:xfrm>
        </p:spPr>
        <p:txBody>
          <a:bodyPr/>
          <a:lstStyle/>
          <a:p>
            <a:r>
              <a:rPr lang="en-US" dirty="0"/>
              <a:t>Mental Disorders and Psychopathology </a:t>
            </a:r>
          </a:p>
          <a:p>
            <a:r>
              <a:rPr lang="en-US" dirty="0"/>
              <a:t>Lecturer: Dushika. </a:t>
            </a:r>
            <a:r>
              <a:rPr lang="en-US" dirty="0" err="1"/>
              <a:t>Soundararajan</a:t>
            </a:r>
            <a:endParaRPr lang="en-US" dirty="0"/>
          </a:p>
        </p:txBody>
      </p:sp>
    </p:spTree>
    <p:extLst>
      <p:ext uri="{BB962C8B-B14F-4D97-AF65-F5344CB8AC3E}">
        <p14:creationId xmlns:p14="http://schemas.microsoft.com/office/powerpoint/2010/main" val="3414406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27" name="Picture 26">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8" name="Rectangle 27">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29" name="Picture 28">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30" name="Picture 29">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32" name="Straight Connector 31">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4" name="Rectangle 33">
            <a:extLst>
              <a:ext uri="{FF2B5EF4-FFF2-40B4-BE49-F238E27FC236}">
                <a16:creationId xmlns:a16="http://schemas.microsoft.com/office/drawing/2014/main" id="{AB79D876-BCFB-48E8-A406-A9DDB58B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stretch/>
          </a:blipFill>
          <a:ln w="15875" cap="flat" cmpd="sng" algn="ctr">
            <a:solidFill>
              <a:srgbClr val="D9B247">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36" name="Picture 35">
            <a:extLst>
              <a:ext uri="{FF2B5EF4-FFF2-40B4-BE49-F238E27FC236}">
                <a16:creationId xmlns:a16="http://schemas.microsoft.com/office/drawing/2014/main" id="{BE33C98B-90F1-4F12-9D4E-46E1A234D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 name="Title 3">
            <a:extLst>
              <a:ext uri="{FF2B5EF4-FFF2-40B4-BE49-F238E27FC236}">
                <a16:creationId xmlns:a16="http://schemas.microsoft.com/office/drawing/2014/main" id="{FA677F7A-B0A0-46C2-9274-9BD44040C046}"/>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r>
              <a:rPr lang="en-US" sz="4200"/>
              <a:t>How would you determine if someone has a mental disorder?</a:t>
            </a:r>
          </a:p>
        </p:txBody>
      </p:sp>
      <p:cxnSp>
        <p:nvCxnSpPr>
          <p:cNvPr id="38" name="Straight Connector 37">
            <a:extLst>
              <a:ext uri="{FF2B5EF4-FFF2-40B4-BE49-F238E27FC236}">
                <a16:creationId xmlns:a16="http://schemas.microsoft.com/office/drawing/2014/main" id="{4256FEDC-746C-45BC-9AF9-4F33D21653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19203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9">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9" name="Rectangle 21">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3">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5D8EF32-E543-4044-B810-D3CC89554023}"/>
              </a:ext>
            </a:extLst>
          </p:cNvPr>
          <p:cNvSpPr>
            <a:spLocks noGrp="1"/>
          </p:cNvSpPr>
          <p:nvPr>
            <p:ph type="title"/>
          </p:nvPr>
        </p:nvSpPr>
        <p:spPr>
          <a:xfrm>
            <a:off x="1055599" y="1055077"/>
            <a:ext cx="2791783" cy="4794578"/>
          </a:xfrm>
        </p:spPr>
        <p:txBody>
          <a:bodyPr>
            <a:normAutofit/>
          </a:bodyPr>
          <a:lstStyle/>
          <a:p>
            <a:r>
              <a:rPr lang="en-US" sz="3400" b="1">
                <a:solidFill>
                  <a:srgbClr val="262626"/>
                </a:solidFill>
              </a:rPr>
              <a:t>Abnormality</a:t>
            </a:r>
            <a:r>
              <a:rPr lang="en-US" sz="3400">
                <a:solidFill>
                  <a:srgbClr val="262626"/>
                </a:solidFill>
              </a:rPr>
              <a:t> </a:t>
            </a:r>
          </a:p>
        </p:txBody>
      </p:sp>
      <p:sp useBgFill="1">
        <p:nvSpPr>
          <p:cNvPr id="31" name="Rectangle 25">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5B469E6-098F-4EB5-9D90-BD7558F86CB3}"/>
              </a:ext>
            </a:extLst>
          </p:cNvPr>
          <p:cNvGraphicFramePr>
            <a:graphicFrameLocks noGrp="1"/>
          </p:cNvGraphicFramePr>
          <p:nvPr>
            <p:ph idx="1"/>
            <p:extLst>
              <p:ext uri="{D42A27DB-BD31-4B8C-83A1-F6EECF244321}">
                <p14:modId xmlns:p14="http://schemas.microsoft.com/office/powerpoint/2010/main" val="1802596256"/>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6576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840F0-EA73-4755-A7F5-DAFBEE4DAE52}"/>
              </a:ext>
            </a:extLst>
          </p:cNvPr>
          <p:cNvSpPr>
            <a:spLocks noGrp="1"/>
          </p:cNvSpPr>
          <p:nvPr>
            <p:ph type="title"/>
          </p:nvPr>
        </p:nvSpPr>
        <p:spPr/>
        <p:txBody>
          <a:bodyPr/>
          <a:lstStyle/>
          <a:p>
            <a:r>
              <a:rPr lang="en-US" dirty="0"/>
              <a:t>Common Mental Health Disorders</a:t>
            </a:r>
          </a:p>
        </p:txBody>
      </p:sp>
      <p:sp>
        <p:nvSpPr>
          <p:cNvPr id="3" name="Content Placeholder 2">
            <a:extLst>
              <a:ext uri="{FF2B5EF4-FFF2-40B4-BE49-F238E27FC236}">
                <a16:creationId xmlns:a16="http://schemas.microsoft.com/office/drawing/2014/main" id="{D5094061-3FE4-4518-A6F7-F2565FE82CC4}"/>
              </a:ext>
            </a:extLst>
          </p:cNvPr>
          <p:cNvSpPr>
            <a:spLocks noGrp="1"/>
          </p:cNvSpPr>
          <p:nvPr>
            <p:ph idx="1"/>
          </p:nvPr>
        </p:nvSpPr>
        <p:spPr>
          <a:xfrm>
            <a:off x="1295401" y="2556932"/>
            <a:ext cx="9601196" cy="3640668"/>
          </a:xfrm>
        </p:spPr>
        <p:txBody>
          <a:bodyPr>
            <a:normAutofit lnSpcReduction="10000"/>
          </a:bodyPr>
          <a:lstStyle/>
          <a:p>
            <a:r>
              <a:rPr lang="en-US" dirty="0"/>
              <a:t>Depression </a:t>
            </a:r>
          </a:p>
          <a:p>
            <a:r>
              <a:rPr lang="en-US" dirty="0"/>
              <a:t>Generalized Anxiety Disorder </a:t>
            </a:r>
          </a:p>
          <a:p>
            <a:r>
              <a:rPr lang="en-US" dirty="0"/>
              <a:t>Panic Disorder </a:t>
            </a:r>
          </a:p>
          <a:p>
            <a:r>
              <a:rPr lang="en-US" dirty="0"/>
              <a:t>Obsessive Compulsive Disorder </a:t>
            </a:r>
          </a:p>
          <a:p>
            <a:r>
              <a:rPr lang="en-US" dirty="0"/>
              <a:t>Post-traumatic Stress Disorder </a:t>
            </a:r>
          </a:p>
          <a:p>
            <a:pPr marL="0" indent="0">
              <a:buNone/>
            </a:pPr>
            <a:endParaRPr lang="en-US" dirty="0"/>
          </a:p>
          <a:p>
            <a:pPr marL="0" indent="0">
              <a:buNone/>
            </a:pPr>
            <a:r>
              <a:rPr lang="en-US" dirty="0"/>
              <a:t>Resource: https://www.nice.org.uk/guidance/cg123/ifp/chapter/common-mental-health-problems</a:t>
            </a:r>
          </a:p>
        </p:txBody>
      </p:sp>
    </p:spTree>
    <p:extLst>
      <p:ext uri="{BB962C8B-B14F-4D97-AF65-F5344CB8AC3E}">
        <p14:creationId xmlns:p14="http://schemas.microsoft.com/office/powerpoint/2010/main" val="2568536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41704-3DD4-43AC-941B-2E348262866A}"/>
              </a:ext>
            </a:extLst>
          </p:cNvPr>
          <p:cNvSpPr>
            <a:spLocks noGrp="1"/>
          </p:cNvSpPr>
          <p:nvPr>
            <p:ph type="title"/>
          </p:nvPr>
        </p:nvSpPr>
        <p:spPr/>
        <p:txBody>
          <a:bodyPr/>
          <a:lstStyle/>
          <a:p>
            <a:r>
              <a:rPr lang="en-US" dirty="0"/>
              <a:t>Levels of Mental Health Problems </a:t>
            </a:r>
          </a:p>
        </p:txBody>
      </p:sp>
      <p:sp>
        <p:nvSpPr>
          <p:cNvPr id="3" name="Content Placeholder 2">
            <a:extLst>
              <a:ext uri="{FF2B5EF4-FFF2-40B4-BE49-F238E27FC236}">
                <a16:creationId xmlns:a16="http://schemas.microsoft.com/office/drawing/2014/main" id="{8C10A27F-713C-4541-AEA7-3198A97C4C24}"/>
              </a:ext>
            </a:extLst>
          </p:cNvPr>
          <p:cNvSpPr>
            <a:spLocks noGrp="1"/>
          </p:cNvSpPr>
          <p:nvPr>
            <p:ph idx="1"/>
          </p:nvPr>
        </p:nvSpPr>
        <p:spPr/>
        <p:txBody>
          <a:bodyPr>
            <a:normAutofit fontScale="92500"/>
          </a:bodyPr>
          <a:lstStyle/>
          <a:p>
            <a:r>
              <a:rPr lang="en-US" dirty="0"/>
              <a:t>Mild – Presence of few symptoms. Does not interfere with daily functionality</a:t>
            </a:r>
          </a:p>
          <a:p>
            <a:endParaRPr lang="en-US" dirty="0"/>
          </a:p>
          <a:p>
            <a:r>
              <a:rPr lang="en-US" dirty="0"/>
              <a:t>Moderate – Presence of comparatively high level of symptoms. It makes daily functioning challenging but it still does not lead to impairments.</a:t>
            </a:r>
          </a:p>
          <a:p>
            <a:endParaRPr lang="en-US" dirty="0"/>
          </a:p>
          <a:p>
            <a:r>
              <a:rPr lang="en-US" dirty="0"/>
              <a:t>Severe – Presence of very high symptoms. It strongly interferes with one’s daily functioning </a:t>
            </a:r>
          </a:p>
        </p:txBody>
      </p:sp>
    </p:spTree>
    <p:extLst>
      <p:ext uri="{BB962C8B-B14F-4D97-AF65-F5344CB8AC3E}">
        <p14:creationId xmlns:p14="http://schemas.microsoft.com/office/powerpoint/2010/main" val="3073594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27" name="Picture 26">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8" name="Rectangle 27">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29" name="Picture 28">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30" name="Picture 29">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32" name="Straight Connector 31">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4" name="Rectangle 33">
            <a:extLst>
              <a:ext uri="{FF2B5EF4-FFF2-40B4-BE49-F238E27FC236}">
                <a16:creationId xmlns:a16="http://schemas.microsoft.com/office/drawing/2014/main" id="{AB79D876-BCFB-48E8-A406-A9DDB58B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stretch/>
          </a:blipFill>
          <a:ln w="15875" cap="flat" cmpd="sng" algn="ctr">
            <a:solidFill>
              <a:srgbClr val="D9B247">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36" name="Picture 35">
            <a:extLst>
              <a:ext uri="{FF2B5EF4-FFF2-40B4-BE49-F238E27FC236}">
                <a16:creationId xmlns:a16="http://schemas.microsoft.com/office/drawing/2014/main" id="{BE33C98B-90F1-4F12-9D4E-46E1A234D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 name="Title 3">
            <a:extLst>
              <a:ext uri="{FF2B5EF4-FFF2-40B4-BE49-F238E27FC236}">
                <a16:creationId xmlns:a16="http://schemas.microsoft.com/office/drawing/2014/main" id="{FA677F7A-B0A0-46C2-9274-9BD44040C046}"/>
              </a:ext>
            </a:extLst>
          </p:cNvPr>
          <p:cNvSpPr>
            <a:spLocks noGrp="1"/>
          </p:cNvSpPr>
          <p:nvPr>
            <p:ph type="title"/>
          </p:nvPr>
        </p:nvSpPr>
        <p:spPr>
          <a:xfrm>
            <a:off x="2692398" y="1871131"/>
            <a:ext cx="6815669" cy="1515533"/>
          </a:xfrm>
        </p:spPr>
        <p:txBody>
          <a:bodyPr vert="horz" lIns="91440" tIns="45720" rIns="91440" bIns="45720" rtlCol="0" anchor="b">
            <a:normAutofit fontScale="90000"/>
          </a:bodyPr>
          <a:lstStyle/>
          <a:p>
            <a:pPr>
              <a:lnSpc>
                <a:spcPct val="90000"/>
              </a:lnSpc>
            </a:pPr>
            <a:r>
              <a:rPr lang="en-US" sz="4200" dirty="0"/>
              <a:t>What are the factors that might be related to mental health issues?</a:t>
            </a:r>
          </a:p>
        </p:txBody>
      </p:sp>
      <p:cxnSp>
        <p:nvCxnSpPr>
          <p:cNvPr id="38" name="Straight Connector 37">
            <a:extLst>
              <a:ext uri="{FF2B5EF4-FFF2-40B4-BE49-F238E27FC236}">
                <a16:creationId xmlns:a16="http://schemas.microsoft.com/office/drawing/2014/main" id="{4256FEDC-746C-45BC-9AF9-4F33D21653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25793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26E3F-1C19-4E1D-85E5-274E197B459D}"/>
              </a:ext>
            </a:extLst>
          </p:cNvPr>
          <p:cNvSpPr>
            <a:spLocks noGrp="1"/>
          </p:cNvSpPr>
          <p:nvPr>
            <p:ph type="title"/>
          </p:nvPr>
        </p:nvSpPr>
        <p:spPr/>
        <p:txBody>
          <a:bodyPr/>
          <a:lstStyle/>
          <a:p>
            <a:r>
              <a:rPr lang="en-US" dirty="0"/>
              <a:t>Common Risk Factors </a:t>
            </a:r>
          </a:p>
        </p:txBody>
      </p:sp>
      <p:sp>
        <p:nvSpPr>
          <p:cNvPr id="3" name="Content Placeholder 2">
            <a:extLst>
              <a:ext uri="{FF2B5EF4-FFF2-40B4-BE49-F238E27FC236}">
                <a16:creationId xmlns:a16="http://schemas.microsoft.com/office/drawing/2014/main" id="{A6D223DB-95AF-4921-9164-1449CF2BE02C}"/>
              </a:ext>
            </a:extLst>
          </p:cNvPr>
          <p:cNvSpPr>
            <a:spLocks noGrp="1"/>
          </p:cNvSpPr>
          <p:nvPr>
            <p:ph idx="1"/>
          </p:nvPr>
        </p:nvSpPr>
        <p:spPr>
          <a:xfrm>
            <a:off x="1295401" y="2556932"/>
            <a:ext cx="9601196" cy="3520018"/>
          </a:xfrm>
        </p:spPr>
        <p:txBody>
          <a:bodyPr>
            <a:normAutofit lnSpcReduction="10000"/>
          </a:bodyPr>
          <a:lstStyle/>
          <a:p>
            <a:r>
              <a:rPr lang="en-US" dirty="0"/>
              <a:t>Biological Factors </a:t>
            </a:r>
          </a:p>
          <a:p>
            <a:pPr lvl="1"/>
            <a:r>
              <a:rPr lang="en-US" dirty="0"/>
              <a:t>Genetics </a:t>
            </a:r>
          </a:p>
          <a:p>
            <a:pPr lvl="1"/>
            <a:r>
              <a:rPr lang="en-US" dirty="0"/>
              <a:t>Neuro-chemical imbalance</a:t>
            </a:r>
          </a:p>
          <a:p>
            <a:pPr lvl="1"/>
            <a:r>
              <a:rPr lang="en-US" dirty="0"/>
              <a:t>Hormones</a:t>
            </a:r>
          </a:p>
          <a:p>
            <a:r>
              <a:rPr lang="en-US" dirty="0"/>
              <a:t>Psychological Factors </a:t>
            </a:r>
          </a:p>
          <a:p>
            <a:r>
              <a:rPr lang="en-US" dirty="0"/>
              <a:t>Social Factors </a:t>
            </a:r>
          </a:p>
          <a:p>
            <a:pPr lvl="1"/>
            <a:r>
              <a:rPr lang="en-US" dirty="0"/>
              <a:t>Environmental</a:t>
            </a:r>
          </a:p>
          <a:p>
            <a:pPr lvl="1"/>
            <a:r>
              <a:rPr lang="en-US" dirty="0"/>
              <a:t>Non-environmental </a:t>
            </a:r>
          </a:p>
        </p:txBody>
      </p:sp>
    </p:spTree>
    <p:extLst>
      <p:ext uri="{BB962C8B-B14F-4D97-AF65-F5344CB8AC3E}">
        <p14:creationId xmlns:p14="http://schemas.microsoft.com/office/powerpoint/2010/main" val="2807424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F89D-E5DD-4B81-B83F-16BF3594EC50}"/>
              </a:ext>
            </a:extLst>
          </p:cNvPr>
          <p:cNvSpPr>
            <a:spLocks noGrp="1"/>
          </p:cNvSpPr>
          <p:nvPr>
            <p:ph type="ctrTitle"/>
          </p:nvPr>
        </p:nvSpPr>
        <p:spPr/>
        <p:txBody>
          <a:bodyPr/>
          <a:lstStyle/>
          <a:p>
            <a:r>
              <a:rPr lang="en-US" dirty="0"/>
              <a:t>History of Psychopathology </a:t>
            </a:r>
          </a:p>
        </p:txBody>
      </p:sp>
      <p:sp>
        <p:nvSpPr>
          <p:cNvPr id="3" name="Subtitle 2">
            <a:extLst>
              <a:ext uri="{FF2B5EF4-FFF2-40B4-BE49-F238E27FC236}">
                <a16:creationId xmlns:a16="http://schemas.microsoft.com/office/drawing/2014/main" id="{9A3C0C12-573E-4A09-86EE-8788C3B3DA7C}"/>
              </a:ext>
            </a:extLst>
          </p:cNvPr>
          <p:cNvSpPr>
            <a:spLocks noGrp="1"/>
          </p:cNvSpPr>
          <p:nvPr>
            <p:ph type="subTitle" idx="1"/>
          </p:nvPr>
        </p:nvSpPr>
        <p:spPr/>
        <p:txBody>
          <a:bodyPr/>
          <a:lstStyle/>
          <a:p>
            <a:r>
              <a:rPr lang="en-US" dirty="0"/>
              <a:t>Mental Disorders and Psychopathology </a:t>
            </a:r>
          </a:p>
          <a:p>
            <a:r>
              <a:rPr lang="en-US" dirty="0"/>
              <a:t>Lecturer: Dushika. </a:t>
            </a:r>
            <a:r>
              <a:rPr lang="en-US" dirty="0" err="1"/>
              <a:t>Soundararajan</a:t>
            </a:r>
            <a:endParaRPr lang="en-US" dirty="0"/>
          </a:p>
        </p:txBody>
      </p:sp>
    </p:spTree>
    <p:extLst>
      <p:ext uri="{BB962C8B-B14F-4D97-AF65-F5344CB8AC3E}">
        <p14:creationId xmlns:p14="http://schemas.microsoft.com/office/powerpoint/2010/main" val="1590940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206F12F3-C662-4E4F-9292-019B616CF5F4}"/>
              </a:ext>
            </a:extLst>
          </p:cNvPr>
          <p:cNvSpPr>
            <a:spLocks noGrp="1"/>
          </p:cNvSpPr>
          <p:nvPr>
            <p:ph type="title"/>
          </p:nvPr>
        </p:nvSpPr>
        <p:spPr>
          <a:xfrm>
            <a:off x="7535825" y="982132"/>
            <a:ext cx="3360772" cy="1303867"/>
          </a:xfrm>
        </p:spPr>
        <p:txBody>
          <a:bodyPr>
            <a:normAutofit/>
          </a:bodyPr>
          <a:lstStyle/>
          <a:p>
            <a:pPr>
              <a:lnSpc>
                <a:spcPct val="90000"/>
              </a:lnSpc>
            </a:pPr>
            <a:r>
              <a:rPr lang="en-US" sz="4100"/>
              <a:t>Historical Views </a:t>
            </a:r>
          </a:p>
        </p:txBody>
      </p:sp>
      <p:sp>
        <p:nvSpPr>
          <p:cNvPr id="18" name="Rectangle 17">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6268D94-63B6-4DA6-B2C3-D97A840AF99E}"/>
              </a:ext>
            </a:extLst>
          </p:cNvPr>
          <p:cNvPicPr>
            <a:picLocks noChangeAspect="1"/>
          </p:cNvPicPr>
          <p:nvPr/>
        </p:nvPicPr>
        <p:blipFill rotWithShape="1">
          <a:blip r:embed="rId5">
            <a:extLst>
              <a:ext uri="{28A0092B-C50C-407E-A947-70E740481C1C}">
                <a14:useLocalDpi xmlns:a14="http://schemas.microsoft.com/office/drawing/2010/main" val="0"/>
              </a:ext>
            </a:extLst>
          </a:blip>
          <a:srcRect l="9411" r="13639" b="-1"/>
          <a:stretch/>
        </p:blipFill>
        <p:spPr>
          <a:xfrm>
            <a:off x="1412683" y="1410208"/>
            <a:ext cx="5278777" cy="3858780"/>
          </a:xfrm>
          <a:prstGeom prst="rect">
            <a:avLst/>
          </a:prstGeom>
        </p:spPr>
      </p:pic>
      <p:cxnSp>
        <p:nvCxnSpPr>
          <p:cNvPr id="20" name="Straight Connector 19">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229E97C-A94A-447C-BE19-D8145404AED6}"/>
              </a:ext>
            </a:extLst>
          </p:cNvPr>
          <p:cNvSpPr>
            <a:spLocks noGrp="1"/>
          </p:cNvSpPr>
          <p:nvPr>
            <p:ph idx="1"/>
          </p:nvPr>
        </p:nvSpPr>
        <p:spPr>
          <a:xfrm>
            <a:off x="7535824" y="2556932"/>
            <a:ext cx="3360771" cy="3318936"/>
          </a:xfrm>
        </p:spPr>
        <p:txBody>
          <a:bodyPr>
            <a:normAutofit/>
          </a:bodyPr>
          <a:lstStyle/>
          <a:p>
            <a:r>
              <a:rPr lang="en-US" dirty="0"/>
              <a:t>Mental Health issues were viewed as a product of evil spirits.</a:t>
            </a:r>
          </a:p>
          <a:p>
            <a:r>
              <a:rPr lang="en-US" altLang="en-US" dirty="0"/>
              <a:t>Trephination and Exorcism</a:t>
            </a:r>
            <a:endParaRPr lang="en-US" dirty="0"/>
          </a:p>
        </p:txBody>
      </p:sp>
    </p:spTree>
    <p:extLst>
      <p:ext uri="{BB962C8B-B14F-4D97-AF65-F5344CB8AC3E}">
        <p14:creationId xmlns:p14="http://schemas.microsoft.com/office/powerpoint/2010/main" val="3178999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CA0B8-E5B9-4B6D-9611-E5DD050E72DC}"/>
              </a:ext>
            </a:extLst>
          </p:cNvPr>
          <p:cNvSpPr>
            <a:spLocks noGrp="1"/>
          </p:cNvSpPr>
          <p:nvPr>
            <p:ph type="title"/>
          </p:nvPr>
        </p:nvSpPr>
        <p:spPr>
          <a:xfrm>
            <a:off x="757084" y="982132"/>
            <a:ext cx="10382864" cy="1303867"/>
          </a:xfrm>
        </p:spPr>
        <p:txBody>
          <a:bodyPr>
            <a:normAutofit fontScale="90000"/>
          </a:bodyPr>
          <a:lstStyle/>
          <a:p>
            <a:r>
              <a:rPr lang="en-US" dirty="0"/>
              <a:t>Greek and Roman’s Views and Treatment </a:t>
            </a:r>
            <a:br>
              <a:rPr lang="en-US" dirty="0"/>
            </a:br>
            <a:r>
              <a:rPr lang="en-US" dirty="0"/>
              <a:t>(</a:t>
            </a:r>
            <a:r>
              <a:rPr lang="en-US" altLang="en-US" sz="4400" dirty="0"/>
              <a:t>500 B.C. to 500 A.D.)</a:t>
            </a:r>
            <a:endParaRPr lang="en-US" dirty="0"/>
          </a:p>
        </p:txBody>
      </p:sp>
      <p:sp>
        <p:nvSpPr>
          <p:cNvPr id="3" name="Content Placeholder 2">
            <a:extLst>
              <a:ext uri="{FF2B5EF4-FFF2-40B4-BE49-F238E27FC236}">
                <a16:creationId xmlns:a16="http://schemas.microsoft.com/office/drawing/2014/main" id="{E9E279FE-2FD5-4804-A465-E2B1D150ABC6}"/>
              </a:ext>
            </a:extLst>
          </p:cNvPr>
          <p:cNvSpPr>
            <a:spLocks noGrp="1"/>
          </p:cNvSpPr>
          <p:nvPr>
            <p:ph idx="1"/>
          </p:nvPr>
        </p:nvSpPr>
        <p:spPr/>
        <p:txBody>
          <a:bodyPr>
            <a:normAutofit/>
          </a:bodyPr>
          <a:lstStyle/>
          <a:p>
            <a:r>
              <a:rPr lang="en-US" dirty="0"/>
              <a:t>Different professionals; philosophers and physicians, introduced varying explanations for mental disorders.  Based on such explanations various treatments were proposed.</a:t>
            </a:r>
          </a:p>
          <a:p>
            <a:r>
              <a:rPr lang="en-US" dirty="0"/>
              <a:t>Hippocrates: proposed that mental health issues were naturally caused and that they were influenced by internal mechanisms.</a:t>
            </a:r>
          </a:p>
          <a:p>
            <a:pPr lvl="1"/>
            <a:r>
              <a:rPr lang="en-US" dirty="0"/>
              <a:t>An unbalance was caused by the four humors; blood, yellow bile, black bile and phlegm</a:t>
            </a:r>
          </a:p>
          <a:p>
            <a:pPr lvl="1"/>
            <a:r>
              <a:rPr lang="en-US" dirty="0"/>
              <a:t>Treatment: Rebalance the humors </a:t>
            </a:r>
          </a:p>
          <a:p>
            <a:endParaRPr lang="en-US" dirty="0"/>
          </a:p>
        </p:txBody>
      </p:sp>
    </p:spTree>
    <p:extLst>
      <p:ext uri="{BB962C8B-B14F-4D97-AF65-F5344CB8AC3E}">
        <p14:creationId xmlns:p14="http://schemas.microsoft.com/office/powerpoint/2010/main" val="4185698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DB04D64C-B352-4A19-94F2-0258D15000E1}"/>
              </a:ext>
            </a:extLst>
          </p:cNvPr>
          <p:cNvSpPr>
            <a:spLocks noGrp="1"/>
          </p:cNvSpPr>
          <p:nvPr>
            <p:ph type="title"/>
          </p:nvPr>
        </p:nvSpPr>
        <p:spPr>
          <a:xfrm>
            <a:off x="7535825" y="982132"/>
            <a:ext cx="3360772" cy="1303867"/>
          </a:xfrm>
        </p:spPr>
        <p:txBody>
          <a:bodyPr>
            <a:normAutofit/>
          </a:bodyPr>
          <a:lstStyle/>
          <a:p>
            <a:pPr>
              <a:lnSpc>
                <a:spcPct val="90000"/>
              </a:lnSpc>
            </a:pPr>
            <a:r>
              <a:rPr lang="en-US" sz="2800"/>
              <a:t>Europe’s view: Demonology (</a:t>
            </a:r>
            <a:r>
              <a:rPr lang="en-US" altLang="en-US" sz="2800"/>
              <a:t>500 – 1350 A.D.)</a:t>
            </a:r>
            <a:endParaRPr lang="en-US" sz="2800"/>
          </a:p>
        </p:txBody>
      </p:sp>
      <p:sp>
        <p:nvSpPr>
          <p:cNvPr id="18" name="Rectangle 17">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a church&#10;&#10;Description automatically generated with low confidence">
            <a:extLst>
              <a:ext uri="{FF2B5EF4-FFF2-40B4-BE49-F238E27FC236}">
                <a16:creationId xmlns:a16="http://schemas.microsoft.com/office/drawing/2014/main" id="{7D57756A-9609-4D13-8C8A-B60858AFBA8D}"/>
              </a:ext>
            </a:extLst>
          </p:cNvPr>
          <p:cNvPicPr>
            <a:picLocks noChangeAspect="1"/>
          </p:cNvPicPr>
          <p:nvPr/>
        </p:nvPicPr>
        <p:blipFill rotWithShape="1">
          <a:blip r:embed="rId5">
            <a:extLst>
              <a:ext uri="{28A0092B-C50C-407E-A947-70E740481C1C}">
                <a14:useLocalDpi xmlns:a14="http://schemas.microsoft.com/office/drawing/2010/main" val="0"/>
              </a:ext>
            </a:extLst>
          </a:blip>
          <a:srcRect t="20899" r="3" b="17882"/>
          <a:stretch/>
        </p:blipFill>
        <p:spPr>
          <a:xfrm>
            <a:off x="1412683" y="1410208"/>
            <a:ext cx="5278777" cy="3858780"/>
          </a:xfrm>
          <a:prstGeom prst="rect">
            <a:avLst/>
          </a:prstGeom>
        </p:spPr>
      </p:pic>
      <p:cxnSp>
        <p:nvCxnSpPr>
          <p:cNvPr id="20" name="Straight Connector 19">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B826A988-EEB9-4B10-835E-31C344CE6ABE}"/>
              </a:ext>
            </a:extLst>
          </p:cNvPr>
          <p:cNvSpPr>
            <a:spLocks noGrp="1"/>
          </p:cNvSpPr>
          <p:nvPr>
            <p:ph idx="1"/>
          </p:nvPr>
        </p:nvSpPr>
        <p:spPr>
          <a:xfrm>
            <a:off x="7535824" y="2556932"/>
            <a:ext cx="3360771" cy="3318936"/>
          </a:xfrm>
        </p:spPr>
        <p:txBody>
          <a:bodyPr>
            <a:normAutofit/>
          </a:bodyPr>
          <a:lstStyle/>
          <a:p>
            <a:pPr>
              <a:lnSpc>
                <a:spcPct val="90000"/>
              </a:lnSpc>
            </a:pPr>
            <a:r>
              <a:rPr lang="en-US" dirty="0"/>
              <a:t>Abnormality was identified as an internal conflict between good and evil. </a:t>
            </a:r>
            <a:endParaRPr lang="en-US"/>
          </a:p>
          <a:p>
            <a:pPr>
              <a:lnSpc>
                <a:spcPct val="90000"/>
              </a:lnSpc>
            </a:pPr>
            <a:r>
              <a:rPr lang="en-US" dirty="0"/>
              <a:t>This resulted in rejection of science, and submersion of demonology related practice</a:t>
            </a:r>
            <a:endParaRPr lang="en-US"/>
          </a:p>
        </p:txBody>
      </p:sp>
    </p:spTree>
    <p:extLst>
      <p:ext uri="{BB962C8B-B14F-4D97-AF65-F5344CB8AC3E}">
        <p14:creationId xmlns:p14="http://schemas.microsoft.com/office/powerpoint/2010/main" val="193778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89C6A-9F15-4BD4-BF61-C2B4FCBC6C5A}"/>
              </a:ext>
            </a:extLst>
          </p:cNvPr>
          <p:cNvSpPr>
            <a:spLocks noGrp="1"/>
          </p:cNvSpPr>
          <p:nvPr>
            <p:ph type="title"/>
          </p:nvPr>
        </p:nvSpPr>
        <p:spPr/>
        <p:txBody>
          <a:bodyPr>
            <a:normAutofit fontScale="90000"/>
          </a:bodyPr>
          <a:lstStyle/>
          <a:p>
            <a:r>
              <a:rPr lang="en-US" altLang="en-US" sz="4400" dirty="0"/>
              <a:t>The Renaissance (1400 – 1700 A.D.)</a:t>
            </a:r>
            <a:br>
              <a:rPr lang="en-US" altLang="en-US" sz="4400" dirty="0"/>
            </a:br>
            <a:r>
              <a:rPr lang="en-US" altLang="en-US" sz="4400" dirty="0"/>
              <a:t>and the Rise of Asylums</a:t>
            </a:r>
            <a:endParaRPr lang="en-US" dirty="0"/>
          </a:p>
        </p:txBody>
      </p:sp>
      <p:sp>
        <p:nvSpPr>
          <p:cNvPr id="3" name="Content Placeholder 2">
            <a:extLst>
              <a:ext uri="{FF2B5EF4-FFF2-40B4-BE49-F238E27FC236}">
                <a16:creationId xmlns:a16="http://schemas.microsoft.com/office/drawing/2014/main" id="{7EDFCC1B-CEAF-4116-A21F-A953C599197B}"/>
              </a:ext>
            </a:extLst>
          </p:cNvPr>
          <p:cNvSpPr>
            <a:spLocks noGrp="1"/>
          </p:cNvSpPr>
          <p:nvPr>
            <p:ph idx="1"/>
          </p:nvPr>
        </p:nvSpPr>
        <p:spPr>
          <a:xfrm>
            <a:off x="1295401" y="2556931"/>
            <a:ext cx="9601196" cy="3509571"/>
          </a:xfrm>
        </p:spPr>
        <p:txBody>
          <a:bodyPr>
            <a:normAutofit lnSpcReduction="10000"/>
          </a:bodyPr>
          <a:lstStyle/>
          <a:p>
            <a:r>
              <a:rPr lang="en-US" altLang="en-US" sz="2400" dirty="0"/>
              <a:t>Johann </a:t>
            </a:r>
            <a:r>
              <a:rPr lang="en-US" altLang="en-US" sz="2400" dirty="0" err="1"/>
              <a:t>Weyer</a:t>
            </a:r>
            <a:r>
              <a:rPr lang="en-US" altLang="en-US" dirty="0"/>
              <a:t> (</a:t>
            </a:r>
            <a:r>
              <a:rPr lang="en-US" altLang="en-US" dirty="0" err="1"/>
              <a:t>Physcian</a:t>
            </a:r>
            <a:r>
              <a:rPr lang="en-US" altLang="en-US" dirty="0"/>
              <a:t>): rejected the notion of evil spirits on abnormal behaviors. He proposed mental illness as the reasoning for abnormal behaviors. </a:t>
            </a:r>
          </a:p>
          <a:p>
            <a:pPr lvl="1"/>
            <a:r>
              <a:rPr lang="en-US" altLang="en-US" dirty="0"/>
              <a:t>Hallucination was identified as a mental impairment </a:t>
            </a:r>
          </a:p>
          <a:p>
            <a:r>
              <a:rPr lang="en-US" dirty="0"/>
              <a:t>A reduction in demonology was observed </a:t>
            </a:r>
          </a:p>
          <a:p>
            <a:r>
              <a:rPr lang="en-US" dirty="0"/>
              <a:t>Improvement in mental health services </a:t>
            </a:r>
          </a:p>
          <a:p>
            <a:r>
              <a:rPr lang="en-US" dirty="0"/>
              <a:t>Long-term hospitalization took place at an excessive level</a:t>
            </a:r>
          </a:p>
          <a:p>
            <a:r>
              <a:rPr lang="en-US" dirty="0"/>
              <a:t>Asylums became overburden </a:t>
            </a:r>
          </a:p>
          <a:p>
            <a:endParaRPr lang="en-US" dirty="0"/>
          </a:p>
        </p:txBody>
      </p:sp>
    </p:spTree>
    <p:extLst>
      <p:ext uri="{BB962C8B-B14F-4D97-AF65-F5344CB8AC3E}">
        <p14:creationId xmlns:p14="http://schemas.microsoft.com/office/powerpoint/2010/main" val="3321838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F694A36C-404D-417E-A27C-4A84A19FA78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14400" y="747252"/>
            <a:ext cx="10210800" cy="5437238"/>
          </a:xfrm>
        </p:spPr>
      </p:pic>
    </p:spTree>
    <p:extLst>
      <p:ext uri="{BB962C8B-B14F-4D97-AF65-F5344CB8AC3E}">
        <p14:creationId xmlns:p14="http://schemas.microsoft.com/office/powerpoint/2010/main" val="3935641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6975C-CD77-450A-AB5F-86A151A052A9}"/>
              </a:ext>
            </a:extLst>
          </p:cNvPr>
          <p:cNvSpPr>
            <a:spLocks noGrp="1"/>
          </p:cNvSpPr>
          <p:nvPr>
            <p:ph type="title"/>
          </p:nvPr>
        </p:nvSpPr>
        <p:spPr/>
        <p:txBody>
          <a:bodyPr>
            <a:normAutofit fontScale="90000"/>
          </a:bodyPr>
          <a:lstStyle/>
          <a:p>
            <a:r>
              <a:rPr lang="en-US" altLang="en-US" dirty="0"/>
              <a:t>The Nineteenth Century: </a:t>
            </a:r>
            <a:br>
              <a:rPr lang="en-US" altLang="en-US" dirty="0"/>
            </a:br>
            <a:r>
              <a:rPr lang="en-US" altLang="en-US" dirty="0"/>
              <a:t>Reform and Moral Treatment (1800)</a:t>
            </a:r>
            <a:endParaRPr lang="en-US" dirty="0"/>
          </a:p>
        </p:txBody>
      </p:sp>
      <p:sp>
        <p:nvSpPr>
          <p:cNvPr id="3" name="Content Placeholder 2">
            <a:extLst>
              <a:ext uri="{FF2B5EF4-FFF2-40B4-BE49-F238E27FC236}">
                <a16:creationId xmlns:a16="http://schemas.microsoft.com/office/drawing/2014/main" id="{D742B549-3464-479C-B235-1C6E3344320E}"/>
              </a:ext>
            </a:extLst>
          </p:cNvPr>
          <p:cNvSpPr>
            <a:spLocks noGrp="1"/>
          </p:cNvSpPr>
          <p:nvPr>
            <p:ph idx="1"/>
          </p:nvPr>
        </p:nvSpPr>
        <p:spPr>
          <a:xfrm>
            <a:off x="1295402" y="2556932"/>
            <a:ext cx="9601196" cy="3318936"/>
          </a:xfrm>
        </p:spPr>
        <p:txBody>
          <a:bodyPr/>
          <a:lstStyle/>
          <a:p>
            <a:r>
              <a:rPr lang="en-US" dirty="0"/>
              <a:t>Increased number of Asylums were observed</a:t>
            </a:r>
          </a:p>
          <a:p>
            <a:r>
              <a:rPr lang="en-US" dirty="0"/>
              <a:t>A number of countries; </a:t>
            </a:r>
            <a:r>
              <a:rPr lang="en-US" dirty="0" err="1">
                <a:ea typeface="ＭＳ Ｐゴシック" charset="0"/>
              </a:rPr>
              <a:t>Pinel</a:t>
            </a:r>
            <a:r>
              <a:rPr lang="en-US" dirty="0">
                <a:ea typeface="ＭＳ Ｐゴシック" charset="0"/>
              </a:rPr>
              <a:t> (France), </a:t>
            </a:r>
            <a:r>
              <a:rPr lang="en-US" dirty="0" err="1">
                <a:ea typeface="ＭＳ Ｐゴシック" charset="0"/>
              </a:rPr>
              <a:t>Tuke</a:t>
            </a:r>
            <a:r>
              <a:rPr lang="en-US" dirty="0">
                <a:ea typeface="ＭＳ Ｐゴシック" charset="0"/>
              </a:rPr>
              <a:t> (England), Dorothea Dix</a:t>
            </a:r>
            <a:r>
              <a:rPr lang="en-US" sz="2400" dirty="0">
                <a:ea typeface="ＭＳ Ｐゴシック" charset="0"/>
              </a:rPr>
              <a:t>(U.S.)</a:t>
            </a:r>
            <a:r>
              <a:rPr lang="en-US" sz="2400" dirty="0"/>
              <a:t> advocated for moral treatment for individuals, who had mental health issues.</a:t>
            </a:r>
          </a:p>
          <a:p>
            <a:r>
              <a:rPr lang="en-US" dirty="0"/>
              <a:t>Humane and respectful techniques were proposed.</a:t>
            </a:r>
          </a:p>
          <a:p>
            <a:r>
              <a:rPr lang="en-US" dirty="0"/>
              <a:t>However, Moral treatments were used in pair with other extreme treatments</a:t>
            </a:r>
          </a:p>
          <a:p>
            <a:pPr lvl="1"/>
            <a:r>
              <a:rPr lang="en-US" dirty="0"/>
              <a:t>Insulin Coma Therapy, Lobotomy, Electro-convulsive Therapy (ECT) </a:t>
            </a:r>
          </a:p>
          <a:p>
            <a:endParaRPr lang="en-US" dirty="0"/>
          </a:p>
          <a:p>
            <a:endParaRPr lang="en-US" dirty="0"/>
          </a:p>
        </p:txBody>
      </p:sp>
    </p:spTree>
    <p:extLst>
      <p:ext uri="{BB962C8B-B14F-4D97-AF65-F5344CB8AC3E}">
        <p14:creationId xmlns:p14="http://schemas.microsoft.com/office/powerpoint/2010/main" val="29086980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62ABC4B-37D8-4218-BDD8-6DF6A00C0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a:extLst>
              <a:ext uri="{FF2B5EF4-FFF2-40B4-BE49-F238E27FC236}">
                <a16:creationId xmlns:a16="http://schemas.microsoft.com/office/drawing/2014/main" id="{E56F4BCD-E36E-4F43-B6EB-694A95FDB0AC}"/>
              </a:ext>
            </a:extLst>
          </p:cNvPr>
          <p:cNvPicPr>
            <a:picLocks noChangeAspect="1"/>
          </p:cNvPicPr>
          <p:nvPr/>
        </p:nvPicPr>
        <p:blipFill rotWithShape="1">
          <a:blip r:embed="rId3">
            <a:extLst>
              <a:ext uri="{28A0092B-C50C-407E-A947-70E740481C1C}">
                <a14:useLocalDpi xmlns:a14="http://schemas.microsoft.com/office/drawing/2010/main" val="0"/>
              </a:ext>
            </a:extLst>
          </a:blip>
          <a:srcRect b="11477"/>
          <a:stretch/>
        </p:blipFill>
        <p:spPr>
          <a:xfrm>
            <a:off x="321730" y="321732"/>
            <a:ext cx="5674897" cy="3017405"/>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A2315EA6-656F-43F4-89DF-FCFD229C0950}"/>
              </a:ext>
            </a:extLst>
          </p:cNvPr>
          <p:cNvPicPr>
            <a:picLocks noChangeAspect="1"/>
          </p:cNvPicPr>
          <p:nvPr/>
        </p:nvPicPr>
        <p:blipFill rotWithShape="1">
          <a:blip r:embed="rId4">
            <a:extLst>
              <a:ext uri="{28A0092B-C50C-407E-A947-70E740481C1C}">
                <a14:useLocalDpi xmlns:a14="http://schemas.microsoft.com/office/drawing/2010/main" val="0"/>
              </a:ext>
            </a:extLst>
          </a:blip>
          <a:srcRect t="3694" r="-2" b="24270"/>
          <a:stretch/>
        </p:blipFill>
        <p:spPr>
          <a:xfrm>
            <a:off x="321730" y="3510853"/>
            <a:ext cx="5674897" cy="2789954"/>
          </a:xfrm>
          <a:prstGeom prst="rect">
            <a:avLst/>
          </a:prstGeom>
        </p:spPr>
      </p:pic>
      <p:pic>
        <p:nvPicPr>
          <p:cNvPr id="10" name="Picture 9" descr="A picture containing text, person, person, wall&#10;&#10;Description automatically generated">
            <a:extLst>
              <a:ext uri="{FF2B5EF4-FFF2-40B4-BE49-F238E27FC236}">
                <a16:creationId xmlns:a16="http://schemas.microsoft.com/office/drawing/2014/main" id="{635BB39E-251E-4419-87B3-6BE83D07E955}"/>
              </a:ext>
            </a:extLst>
          </p:cNvPr>
          <p:cNvPicPr>
            <a:picLocks noChangeAspect="1"/>
          </p:cNvPicPr>
          <p:nvPr/>
        </p:nvPicPr>
        <p:blipFill rotWithShape="1">
          <a:blip r:embed="rId5">
            <a:extLst>
              <a:ext uri="{28A0092B-C50C-407E-A947-70E740481C1C}">
                <a14:useLocalDpi xmlns:a14="http://schemas.microsoft.com/office/drawing/2010/main" val="0"/>
              </a:ext>
            </a:extLst>
          </a:blip>
          <a:srcRect r="-3" b="20715"/>
          <a:stretch/>
        </p:blipFill>
        <p:spPr>
          <a:xfrm>
            <a:off x="6195373" y="321733"/>
            <a:ext cx="5674897" cy="5979074"/>
          </a:xfrm>
          <a:prstGeom prst="rect">
            <a:avLst/>
          </a:prstGeom>
        </p:spPr>
      </p:pic>
    </p:spTree>
    <p:extLst>
      <p:ext uri="{BB962C8B-B14F-4D97-AF65-F5344CB8AC3E}">
        <p14:creationId xmlns:p14="http://schemas.microsoft.com/office/powerpoint/2010/main" val="41191612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27" name="Picture 26">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8" name="Rectangle 27">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29" name="Picture 28">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30" name="Picture 29">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32" name="Straight Connector 31">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4" name="Rectangle 33">
            <a:extLst>
              <a:ext uri="{FF2B5EF4-FFF2-40B4-BE49-F238E27FC236}">
                <a16:creationId xmlns:a16="http://schemas.microsoft.com/office/drawing/2014/main" id="{AB79D876-BCFB-48E8-A406-A9DDB58B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stretch/>
          </a:blipFill>
          <a:ln w="15875" cap="flat" cmpd="sng" algn="ctr">
            <a:solidFill>
              <a:srgbClr val="D9B247">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36" name="Picture 35">
            <a:extLst>
              <a:ext uri="{FF2B5EF4-FFF2-40B4-BE49-F238E27FC236}">
                <a16:creationId xmlns:a16="http://schemas.microsoft.com/office/drawing/2014/main" id="{BE33C98B-90F1-4F12-9D4E-46E1A234D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 name="Title 3">
            <a:extLst>
              <a:ext uri="{FF2B5EF4-FFF2-40B4-BE49-F238E27FC236}">
                <a16:creationId xmlns:a16="http://schemas.microsoft.com/office/drawing/2014/main" id="{FA677F7A-B0A0-46C2-9274-9BD44040C046}"/>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r>
              <a:rPr lang="en-US" sz="4200" dirty="0"/>
              <a:t>Are any of these treatments still used?</a:t>
            </a:r>
          </a:p>
        </p:txBody>
      </p:sp>
      <p:cxnSp>
        <p:nvCxnSpPr>
          <p:cNvPr id="38" name="Straight Connector 37">
            <a:extLst>
              <a:ext uri="{FF2B5EF4-FFF2-40B4-BE49-F238E27FC236}">
                <a16:creationId xmlns:a16="http://schemas.microsoft.com/office/drawing/2014/main" id="{4256FEDC-746C-45BC-9AF9-4F33D21653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10293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E4B3C-F331-4D6F-A7CE-8579A461D7F8}"/>
              </a:ext>
            </a:extLst>
          </p:cNvPr>
          <p:cNvSpPr>
            <a:spLocks noGrp="1"/>
          </p:cNvSpPr>
          <p:nvPr>
            <p:ph type="title"/>
          </p:nvPr>
        </p:nvSpPr>
        <p:spPr/>
        <p:txBody>
          <a:bodyPr>
            <a:normAutofit fontScale="90000"/>
          </a:bodyPr>
          <a:lstStyle/>
          <a:p>
            <a:r>
              <a:rPr lang="en-US" altLang="en-US" dirty="0"/>
              <a:t>Early Twentieth Century: </a:t>
            </a:r>
            <a:br>
              <a:rPr lang="en-US" altLang="en-US" dirty="0"/>
            </a:br>
            <a:r>
              <a:rPr lang="en-US" altLang="en-US" dirty="0"/>
              <a:t>Dual Perspectives</a:t>
            </a:r>
            <a:endParaRPr lang="en-US" dirty="0"/>
          </a:p>
        </p:txBody>
      </p:sp>
      <p:sp>
        <p:nvSpPr>
          <p:cNvPr id="3" name="Content Placeholder 2">
            <a:extLst>
              <a:ext uri="{FF2B5EF4-FFF2-40B4-BE49-F238E27FC236}">
                <a16:creationId xmlns:a16="http://schemas.microsoft.com/office/drawing/2014/main" id="{ED3DC8A4-F216-46EF-B1A0-5D673D0FD461}"/>
              </a:ext>
            </a:extLst>
          </p:cNvPr>
          <p:cNvSpPr>
            <a:spLocks noGrp="1"/>
          </p:cNvSpPr>
          <p:nvPr>
            <p:ph idx="1"/>
          </p:nvPr>
        </p:nvSpPr>
        <p:spPr/>
        <p:txBody>
          <a:bodyPr/>
          <a:lstStyle/>
          <a:p>
            <a:pPr lvl="1"/>
            <a:r>
              <a:rPr lang="en-US" altLang="en-US" sz="2400" dirty="0"/>
              <a:t>The Psychogenic Perspective</a:t>
            </a:r>
          </a:p>
          <a:p>
            <a:pPr lvl="2"/>
            <a:r>
              <a:rPr lang="en-US" altLang="en-US" sz="2200" dirty="0"/>
              <a:t>Stressful life events, trauma, maladaptive thought process, learned behavior</a:t>
            </a:r>
          </a:p>
          <a:p>
            <a:pPr lvl="1"/>
            <a:r>
              <a:rPr lang="en-US" altLang="en-US" sz="2400" dirty="0"/>
              <a:t>The Somatogenic Perspective</a:t>
            </a:r>
          </a:p>
          <a:p>
            <a:pPr lvl="2"/>
            <a:r>
              <a:rPr lang="en-US" altLang="en-US" sz="2200" dirty="0"/>
              <a:t>Internal mechanisms being the contributor of mental illness</a:t>
            </a:r>
          </a:p>
          <a:p>
            <a:pPr lvl="2"/>
            <a:r>
              <a:rPr lang="en-US" altLang="en-US" sz="2200" dirty="0"/>
              <a:t>Genetics, biochemical imbalance, hormones, brain damage</a:t>
            </a:r>
          </a:p>
          <a:p>
            <a:pPr marL="0" indent="0">
              <a:buNone/>
            </a:pPr>
            <a:endParaRPr lang="en-US" dirty="0"/>
          </a:p>
        </p:txBody>
      </p:sp>
    </p:spTree>
    <p:extLst>
      <p:ext uri="{BB962C8B-B14F-4D97-AF65-F5344CB8AC3E}">
        <p14:creationId xmlns:p14="http://schemas.microsoft.com/office/powerpoint/2010/main" val="24679569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28CBB-587A-40BC-95B2-AFC1B5CD102B}"/>
              </a:ext>
            </a:extLst>
          </p:cNvPr>
          <p:cNvSpPr>
            <a:spLocks noGrp="1"/>
          </p:cNvSpPr>
          <p:nvPr>
            <p:ph type="title"/>
          </p:nvPr>
        </p:nvSpPr>
        <p:spPr/>
        <p:txBody>
          <a:bodyPr/>
          <a:lstStyle/>
          <a:p>
            <a:r>
              <a:rPr lang="en-US" dirty="0"/>
              <a:t>Current Trends</a:t>
            </a:r>
          </a:p>
        </p:txBody>
      </p:sp>
      <p:sp>
        <p:nvSpPr>
          <p:cNvPr id="3" name="Content Placeholder 2">
            <a:extLst>
              <a:ext uri="{FF2B5EF4-FFF2-40B4-BE49-F238E27FC236}">
                <a16:creationId xmlns:a16="http://schemas.microsoft.com/office/drawing/2014/main" id="{8C059F2F-D1C9-4AEC-A7EA-738852E7F825}"/>
              </a:ext>
            </a:extLst>
          </p:cNvPr>
          <p:cNvSpPr>
            <a:spLocks noGrp="1"/>
          </p:cNvSpPr>
          <p:nvPr>
            <p:ph idx="1"/>
          </p:nvPr>
        </p:nvSpPr>
        <p:spPr/>
        <p:txBody>
          <a:bodyPr>
            <a:normAutofit lnSpcReduction="10000"/>
          </a:bodyPr>
          <a:lstStyle/>
          <a:p>
            <a:r>
              <a:rPr lang="en-US" dirty="0"/>
              <a:t>Introduction of medications</a:t>
            </a:r>
          </a:p>
          <a:p>
            <a:pPr lvl="1"/>
            <a:r>
              <a:rPr lang="en-US" dirty="0"/>
              <a:t>Antipsychotics</a:t>
            </a:r>
          </a:p>
          <a:p>
            <a:pPr lvl="1"/>
            <a:r>
              <a:rPr lang="en-US" dirty="0"/>
              <a:t>Antidepressants</a:t>
            </a:r>
          </a:p>
          <a:p>
            <a:pPr lvl="1"/>
            <a:r>
              <a:rPr lang="en-US" dirty="0"/>
              <a:t>Anxiolytics </a:t>
            </a:r>
          </a:p>
          <a:p>
            <a:pPr lvl="1"/>
            <a:r>
              <a:rPr lang="en-US" dirty="0"/>
              <a:t>Mood Stabilizers</a:t>
            </a:r>
          </a:p>
          <a:p>
            <a:pPr lvl="1"/>
            <a:endParaRPr lang="en-US" dirty="0"/>
          </a:p>
          <a:p>
            <a:pPr marL="457200" lvl="1" indent="0">
              <a:buNone/>
            </a:pPr>
            <a:r>
              <a:rPr lang="en-US" dirty="0"/>
              <a:t>Further Reading: https://thepsychologist.bps.org.uk/volume-20/edition-5/diagnosis-special-issue-part-3</a:t>
            </a:r>
          </a:p>
          <a:p>
            <a:pPr marL="457200" lvl="1" indent="0">
              <a:buNone/>
            </a:pPr>
            <a:endParaRPr lang="en-US" dirty="0"/>
          </a:p>
        </p:txBody>
      </p:sp>
    </p:spTree>
    <p:extLst>
      <p:ext uri="{BB962C8B-B14F-4D97-AF65-F5344CB8AC3E}">
        <p14:creationId xmlns:p14="http://schemas.microsoft.com/office/powerpoint/2010/main" val="19479857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A1556-3A26-44D0-BC37-B7C7B124FFF5}"/>
              </a:ext>
            </a:extLst>
          </p:cNvPr>
          <p:cNvSpPr>
            <a:spLocks noGrp="1"/>
          </p:cNvSpPr>
          <p:nvPr>
            <p:ph type="title"/>
          </p:nvPr>
        </p:nvSpPr>
        <p:spPr/>
        <p:txBody>
          <a:bodyPr/>
          <a:lstStyle/>
          <a:p>
            <a:r>
              <a:rPr lang="en-US" dirty="0"/>
              <a:t>Mental Illness Today</a:t>
            </a:r>
          </a:p>
        </p:txBody>
      </p:sp>
      <p:sp>
        <p:nvSpPr>
          <p:cNvPr id="3" name="Content Placeholder 2">
            <a:extLst>
              <a:ext uri="{FF2B5EF4-FFF2-40B4-BE49-F238E27FC236}">
                <a16:creationId xmlns:a16="http://schemas.microsoft.com/office/drawing/2014/main" id="{660313AD-CC31-440F-8D56-AB3425733EEE}"/>
              </a:ext>
            </a:extLst>
          </p:cNvPr>
          <p:cNvSpPr>
            <a:spLocks noGrp="1"/>
          </p:cNvSpPr>
          <p:nvPr>
            <p:ph idx="1"/>
          </p:nvPr>
        </p:nvSpPr>
        <p:spPr/>
        <p:txBody>
          <a:bodyPr/>
          <a:lstStyle/>
          <a:p>
            <a:r>
              <a:rPr lang="en-US" dirty="0"/>
              <a:t>Mental illness is comparatively higher among females (20%) than males (14%) among the population in England. </a:t>
            </a:r>
          </a:p>
          <a:p>
            <a:r>
              <a:rPr lang="en-US" dirty="0"/>
              <a:t>Prevalence of alcohol dependence is 3.1 among males and females respectively</a:t>
            </a:r>
          </a:p>
          <a:p>
            <a:r>
              <a:rPr lang="en-US" dirty="0"/>
              <a:t>Drug dependence is twice as common in males as opposed to females.</a:t>
            </a:r>
          </a:p>
          <a:p>
            <a:r>
              <a:rPr lang="en-US" dirty="0"/>
              <a:t>Neurotic disorders are comparatively higher among females (18%) as opposed to males (11%)</a:t>
            </a:r>
          </a:p>
        </p:txBody>
      </p:sp>
    </p:spTree>
    <p:extLst>
      <p:ext uri="{BB962C8B-B14F-4D97-AF65-F5344CB8AC3E}">
        <p14:creationId xmlns:p14="http://schemas.microsoft.com/office/powerpoint/2010/main" val="42192565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C5009-A285-44B6-943A-647F6AA90C3F}"/>
              </a:ext>
            </a:extLst>
          </p:cNvPr>
          <p:cNvSpPr>
            <a:spLocks noGrp="1"/>
          </p:cNvSpPr>
          <p:nvPr>
            <p:ph type="title"/>
          </p:nvPr>
        </p:nvSpPr>
        <p:spPr/>
        <p:txBody>
          <a:bodyPr/>
          <a:lstStyle/>
          <a:p>
            <a:r>
              <a:rPr lang="en-US" dirty="0"/>
              <a:t>Current Models</a:t>
            </a:r>
          </a:p>
        </p:txBody>
      </p:sp>
      <p:sp>
        <p:nvSpPr>
          <p:cNvPr id="3" name="Content Placeholder 2">
            <a:extLst>
              <a:ext uri="{FF2B5EF4-FFF2-40B4-BE49-F238E27FC236}">
                <a16:creationId xmlns:a16="http://schemas.microsoft.com/office/drawing/2014/main" id="{1D5656B3-29E7-44C1-B0F9-150250CD3009}"/>
              </a:ext>
            </a:extLst>
          </p:cNvPr>
          <p:cNvSpPr>
            <a:spLocks noGrp="1"/>
          </p:cNvSpPr>
          <p:nvPr>
            <p:ph idx="1"/>
          </p:nvPr>
        </p:nvSpPr>
        <p:spPr/>
        <p:txBody>
          <a:bodyPr/>
          <a:lstStyle/>
          <a:p>
            <a:r>
              <a:rPr lang="en-US" dirty="0"/>
              <a:t>Psychodynamic Perspective</a:t>
            </a:r>
          </a:p>
          <a:p>
            <a:r>
              <a:rPr lang="en-US" dirty="0"/>
              <a:t>Cognitive Perspective </a:t>
            </a:r>
          </a:p>
          <a:p>
            <a:r>
              <a:rPr lang="en-US" dirty="0"/>
              <a:t>Behavioral Perspective </a:t>
            </a:r>
          </a:p>
          <a:p>
            <a:r>
              <a:rPr lang="en-US" dirty="0"/>
              <a:t>Humanistic-existential Perspective </a:t>
            </a:r>
          </a:p>
          <a:p>
            <a:r>
              <a:rPr lang="en-US" dirty="0"/>
              <a:t>Social Perspective </a:t>
            </a:r>
          </a:p>
        </p:txBody>
      </p:sp>
    </p:spTree>
    <p:extLst>
      <p:ext uri="{BB962C8B-B14F-4D97-AF65-F5344CB8AC3E}">
        <p14:creationId xmlns:p14="http://schemas.microsoft.com/office/powerpoint/2010/main" val="363374329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698</Words>
  <Application>Microsoft Office PowerPoint</Application>
  <PresentationFormat>Widescreen</PresentationFormat>
  <Paragraphs>88</Paragraphs>
  <Slides>20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Garamond</vt:lpstr>
      <vt:lpstr>Organic</vt:lpstr>
      <vt:lpstr>Introduction to Mental Health</vt:lpstr>
      <vt:lpstr>How would you determine if someone has a mental disorder?</vt:lpstr>
      <vt:lpstr>Abnormality </vt:lpstr>
      <vt:lpstr>Common Mental Health Disorders</vt:lpstr>
      <vt:lpstr>Levels of Mental Health Problems </vt:lpstr>
      <vt:lpstr>What are the factors that might be related to mental health issues?</vt:lpstr>
      <vt:lpstr>Common Risk Factors </vt:lpstr>
      <vt:lpstr>History of Psychopathology </vt:lpstr>
      <vt:lpstr>Historical Views </vt:lpstr>
      <vt:lpstr>Greek and Roman’s Views and Treatment  (500 B.C. to 500 A.D.)</vt:lpstr>
      <vt:lpstr>Europe’s view: Demonology (500 – 1350 A.D.)</vt:lpstr>
      <vt:lpstr>The Renaissance (1400 – 1700 A.D.) and the Rise of Asylums</vt:lpstr>
      <vt:lpstr>PowerPoint Presentation</vt:lpstr>
      <vt:lpstr>The Nineteenth Century:  Reform and Moral Treatment (1800)</vt:lpstr>
      <vt:lpstr>PowerPoint Presentation</vt:lpstr>
      <vt:lpstr>Are any of these treatments still used?</vt:lpstr>
      <vt:lpstr>Early Twentieth Century:  Dual Perspectives</vt:lpstr>
      <vt:lpstr>Current Trends</vt:lpstr>
      <vt:lpstr>Mental Illness Today</vt:lpstr>
      <vt:lpstr>Current Models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Mental Health</dc:title>
  <dc:creator>Dushika Rajan</dc:creator>
  <cp:lastModifiedBy>Dushika Rajan</cp:lastModifiedBy>
  <cp:revision>5</cp:revision>
  <dcterms:created xsi:type="dcterms:W3CDTF">2021-01-14T23:23:12Z</dcterms:created>
  <dcterms:modified xsi:type="dcterms:W3CDTF">2021-01-14T23:44:24Z</dcterms:modified>
</cp:coreProperties>
</file>