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6"/>
  </p:notesMasterIdLst>
  <p:sldIdLst>
    <p:sldId id="280" r:id="rId3"/>
    <p:sldId id="376" r:id="rId4"/>
    <p:sldId id="292" r:id="rId5"/>
    <p:sldId id="379" r:id="rId6"/>
    <p:sldId id="377" r:id="rId7"/>
    <p:sldId id="382" r:id="rId8"/>
    <p:sldId id="331" r:id="rId9"/>
    <p:sldId id="322" r:id="rId10"/>
    <p:sldId id="383" r:id="rId11"/>
    <p:sldId id="378" r:id="rId12"/>
    <p:sldId id="384" r:id="rId13"/>
    <p:sldId id="394" r:id="rId14"/>
    <p:sldId id="395" r:id="rId15"/>
    <p:sldId id="396" r:id="rId16"/>
    <p:sldId id="397" r:id="rId17"/>
    <p:sldId id="398" r:id="rId18"/>
    <p:sldId id="399" r:id="rId19"/>
    <p:sldId id="474" r:id="rId20"/>
    <p:sldId id="471" r:id="rId21"/>
    <p:sldId id="472" r:id="rId22"/>
    <p:sldId id="477" r:id="rId23"/>
    <p:sldId id="475" r:id="rId24"/>
    <p:sldId id="476" r:id="rId25"/>
    <p:sldId id="473" r:id="rId26"/>
    <p:sldId id="332" r:id="rId27"/>
    <p:sldId id="333" r:id="rId28"/>
    <p:sldId id="323" r:id="rId29"/>
    <p:sldId id="373" r:id="rId30"/>
    <p:sldId id="370" r:id="rId31"/>
    <p:sldId id="371" r:id="rId32"/>
    <p:sldId id="356" r:id="rId33"/>
    <p:sldId id="375" r:id="rId34"/>
    <p:sldId id="37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906082-805A-20E3-F79D-DBB9F3F29B60}" v="8" dt="2026-10-12T09:25:46.6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5_2#1">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037243-59AA-4971-A12C-37F9656FE493}" type="doc">
      <dgm:prSet loTypeId="urn:microsoft.com/office/officeart/2005/8/layout/hierarchy1" loCatId="hierarchy" qsTypeId="urn:microsoft.com/office/officeart/2005/8/quickstyle/simple1#9" qsCatId="simple" csTypeId="urn:microsoft.com/office/officeart/2005/8/colors/accent5_2#1" csCatId="accent5"/>
      <dgm:spPr/>
      <dgm:t>
        <a:bodyPr/>
        <a:lstStyle/>
        <a:p>
          <a:endParaRPr lang="en-US"/>
        </a:p>
      </dgm:t>
    </dgm:pt>
    <dgm:pt modelId="{CC4AB262-F59A-4632-BE5C-0FD788CA5A28}">
      <dgm:prSet/>
      <dgm:spPr/>
      <dgm:t>
        <a:bodyPr/>
        <a:lstStyle/>
        <a:p>
          <a:r>
            <a:rPr lang="en-GB"/>
            <a:t>How would you define antisocial behaviour?</a:t>
          </a:r>
          <a:endParaRPr lang="en-US"/>
        </a:p>
      </dgm:t>
    </dgm:pt>
    <dgm:pt modelId="{8635C1AB-41D4-45B2-B16B-C42E4ADED388}" type="parTrans" cxnId="{DFD23746-1EE7-4DCD-995B-3D5ECC7483BD}">
      <dgm:prSet/>
      <dgm:spPr/>
      <dgm:t>
        <a:bodyPr/>
        <a:lstStyle/>
        <a:p>
          <a:endParaRPr lang="en-US"/>
        </a:p>
      </dgm:t>
    </dgm:pt>
    <dgm:pt modelId="{E817CAA0-AFA5-4277-9701-BE17E025E7F1}" type="sibTrans" cxnId="{DFD23746-1EE7-4DCD-995B-3D5ECC7483BD}">
      <dgm:prSet/>
      <dgm:spPr/>
      <dgm:t>
        <a:bodyPr/>
        <a:lstStyle/>
        <a:p>
          <a:endParaRPr lang="en-US"/>
        </a:p>
      </dgm:t>
    </dgm:pt>
    <dgm:pt modelId="{B4D98983-1048-4AE3-8431-D8E696DD611D}">
      <dgm:prSet/>
      <dgm:spPr/>
      <dgm:t>
        <a:bodyPr/>
        <a:lstStyle/>
        <a:p>
          <a:r>
            <a:rPr lang="en-GB"/>
            <a:t>What kinds of differences might the be between this and criminal behaviour?</a:t>
          </a:r>
          <a:endParaRPr lang="en-US"/>
        </a:p>
      </dgm:t>
    </dgm:pt>
    <dgm:pt modelId="{58E25F82-FD84-433E-A65B-10DD18E83479}" type="parTrans" cxnId="{85CAC96B-53D9-492E-939D-EB0B4BD2D6C4}">
      <dgm:prSet/>
      <dgm:spPr/>
      <dgm:t>
        <a:bodyPr/>
        <a:lstStyle/>
        <a:p>
          <a:endParaRPr lang="en-US"/>
        </a:p>
      </dgm:t>
    </dgm:pt>
    <dgm:pt modelId="{3468938E-FAFF-4310-8B98-19960F5FE144}" type="sibTrans" cxnId="{85CAC96B-53D9-492E-939D-EB0B4BD2D6C4}">
      <dgm:prSet/>
      <dgm:spPr/>
      <dgm:t>
        <a:bodyPr/>
        <a:lstStyle/>
        <a:p>
          <a:endParaRPr lang="en-US"/>
        </a:p>
      </dgm:t>
    </dgm:pt>
    <dgm:pt modelId="{0CBE4C75-098A-40CF-A5EB-C91363EE7849}" type="pres">
      <dgm:prSet presAssocID="{21037243-59AA-4971-A12C-37F9656FE493}" presName="hierChild1" presStyleCnt="0">
        <dgm:presLayoutVars>
          <dgm:chPref val="1"/>
          <dgm:dir/>
          <dgm:animOne val="branch"/>
          <dgm:animLvl val="lvl"/>
          <dgm:resizeHandles/>
        </dgm:presLayoutVars>
      </dgm:prSet>
      <dgm:spPr/>
    </dgm:pt>
    <dgm:pt modelId="{E4D9E7C5-FF40-41F9-8543-D5ED86D3AB3D}" type="pres">
      <dgm:prSet presAssocID="{CC4AB262-F59A-4632-BE5C-0FD788CA5A28}" presName="hierRoot1" presStyleCnt="0"/>
      <dgm:spPr/>
    </dgm:pt>
    <dgm:pt modelId="{21032D4E-8A2D-41D8-AC3A-0DAD6F34B890}" type="pres">
      <dgm:prSet presAssocID="{CC4AB262-F59A-4632-BE5C-0FD788CA5A28}" presName="composite" presStyleCnt="0"/>
      <dgm:spPr/>
    </dgm:pt>
    <dgm:pt modelId="{47F3E2B6-E66D-47C4-B492-D561BC69B2C5}" type="pres">
      <dgm:prSet presAssocID="{CC4AB262-F59A-4632-BE5C-0FD788CA5A28}" presName="background" presStyleLbl="node0" presStyleIdx="0" presStyleCnt="2"/>
      <dgm:spPr/>
    </dgm:pt>
    <dgm:pt modelId="{14F4B5C4-95D1-4A26-8843-0AC819FE5FCE}" type="pres">
      <dgm:prSet presAssocID="{CC4AB262-F59A-4632-BE5C-0FD788CA5A28}" presName="text" presStyleLbl="fgAcc0" presStyleIdx="0" presStyleCnt="2">
        <dgm:presLayoutVars>
          <dgm:chPref val="3"/>
        </dgm:presLayoutVars>
      </dgm:prSet>
      <dgm:spPr/>
    </dgm:pt>
    <dgm:pt modelId="{91ABA503-145C-45B9-8CE8-A3E7B84E936A}" type="pres">
      <dgm:prSet presAssocID="{CC4AB262-F59A-4632-BE5C-0FD788CA5A28}" presName="hierChild2" presStyleCnt="0"/>
      <dgm:spPr/>
    </dgm:pt>
    <dgm:pt modelId="{B7A461A9-865A-42B4-82C7-288AA482A0F4}" type="pres">
      <dgm:prSet presAssocID="{B4D98983-1048-4AE3-8431-D8E696DD611D}" presName="hierRoot1" presStyleCnt="0"/>
      <dgm:spPr/>
    </dgm:pt>
    <dgm:pt modelId="{2AE62DEC-4AA3-4171-AECE-9B9D2C9AE8F1}" type="pres">
      <dgm:prSet presAssocID="{B4D98983-1048-4AE3-8431-D8E696DD611D}" presName="composite" presStyleCnt="0"/>
      <dgm:spPr/>
    </dgm:pt>
    <dgm:pt modelId="{1BA313E8-641D-47E5-A7ED-777018843F1B}" type="pres">
      <dgm:prSet presAssocID="{B4D98983-1048-4AE3-8431-D8E696DD611D}" presName="background" presStyleLbl="node0" presStyleIdx="1" presStyleCnt="2"/>
      <dgm:spPr/>
    </dgm:pt>
    <dgm:pt modelId="{F4D7E66E-F7F8-4921-B857-61A8C9ED5279}" type="pres">
      <dgm:prSet presAssocID="{B4D98983-1048-4AE3-8431-D8E696DD611D}" presName="text" presStyleLbl="fgAcc0" presStyleIdx="1" presStyleCnt="2">
        <dgm:presLayoutVars>
          <dgm:chPref val="3"/>
        </dgm:presLayoutVars>
      </dgm:prSet>
      <dgm:spPr/>
    </dgm:pt>
    <dgm:pt modelId="{B6B1C4C5-9322-4F64-AEB5-7F23E1D8491F}" type="pres">
      <dgm:prSet presAssocID="{B4D98983-1048-4AE3-8431-D8E696DD611D}" presName="hierChild2" presStyleCnt="0"/>
      <dgm:spPr/>
    </dgm:pt>
  </dgm:ptLst>
  <dgm:cxnLst>
    <dgm:cxn modelId="{DFD23746-1EE7-4DCD-995B-3D5ECC7483BD}" srcId="{21037243-59AA-4971-A12C-37F9656FE493}" destId="{CC4AB262-F59A-4632-BE5C-0FD788CA5A28}" srcOrd="0" destOrd="0" parTransId="{8635C1AB-41D4-45B2-B16B-C42E4ADED388}" sibTransId="{E817CAA0-AFA5-4277-9701-BE17E025E7F1}"/>
    <dgm:cxn modelId="{31F3BD48-455F-42CD-B49C-009AF93FBB7E}" type="presOf" srcId="{21037243-59AA-4971-A12C-37F9656FE493}" destId="{0CBE4C75-098A-40CF-A5EB-C91363EE7849}" srcOrd="0" destOrd="0" presId="urn:microsoft.com/office/officeart/2005/8/layout/hierarchy1"/>
    <dgm:cxn modelId="{85CAC96B-53D9-492E-939D-EB0B4BD2D6C4}" srcId="{21037243-59AA-4971-A12C-37F9656FE493}" destId="{B4D98983-1048-4AE3-8431-D8E696DD611D}" srcOrd="1" destOrd="0" parTransId="{58E25F82-FD84-433E-A65B-10DD18E83479}" sibTransId="{3468938E-FAFF-4310-8B98-19960F5FE144}"/>
    <dgm:cxn modelId="{59012EED-A43E-4802-9761-AFBE0C3BCF40}" type="presOf" srcId="{CC4AB262-F59A-4632-BE5C-0FD788CA5A28}" destId="{14F4B5C4-95D1-4A26-8843-0AC819FE5FCE}" srcOrd="0" destOrd="0" presId="urn:microsoft.com/office/officeart/2005/8/layout/hierarchy1"/>
    <dgm:cxn modelId="{A5BFD7F6-C0DC-4A93-8669-5794CDD4D8CD}" type="presOf" srcId="{B4D98983-1048-4AE3-8431-D8E696DD611D}" destId="{F4D7E66E-F7F8-4921-B857-61A8C9ED5279}" srcOrd="0" destOrd="0" presId="urn:microsoft.com/office/officeart/2005/8/layout/hierarchy1"/>
    <dgm:cxn modelId="{4476C1D3-CB10-49B5-8AB1-81BA3FA32944}" type="presParOf" srcId="{0CBE4C75-098A-40CF-A5EB-C91363EE7849}" destId="{E4D9E7C5-FF40-41F9-8543-D5ED86D3AB3D}" srcOrd="0" destOrd="0" presId="urn:microsoft.com/office/officeart/2005/8/layout/hierarchy1"/>
    <dgm:cxn modelId="{9E00B20F-8F05-47CA-BE15-E9D29778529A}" type="presParOf" srcId="{E4D9E7C5-FF40-41F9-8543-D5ED86D3AB3D}" destId="{21032D4E-8A2D-41D8-AC3A-0DAD6F34B890}" srcOrd="0" destOrd="0" presId="urn:microsoft.com/office/officeart/2005/8/layout/hierarchy1"/>
    <dgm:cxn modelId="{6246676D-A7DB-4EF7-B3DE-B2336F2436B1}" type="presParOf" srcId="{21032D4E-8A2D-41D8-AC3A-0DAD6F34B890}" destId="{47F3E2B6-E66D-47C4-B492-D561BC69B2C5}" srcOrd="0" destOrd="0" presId="urn:microsoft.com/office/officeart/2005/8/layout/hierarchy1"/>
    <dgm:cxn modelId="{47C2D0D9-1B4F-4D3C-84C5-0BDD95B8BDF5}" type="presParOf" srcId="{21032D4E-8A2D-41D8-AC3A-0DAD6F34B890}" destId="{14F4B5C4-95D1-4A26-8843-0AC819FE5FCE}" srcOrd="1" destOrd="0" presId="urn:microsoft.com/office/officeart/2005/8/layout/hierarchy1"/>
    <dgm:cxn modelId="{DF51BF2C-D179-4F64-9770-0BC8177FC280}" type="presParOf" srcId="{E4D9E7C5-FF40-41F9-8543-D5ED86D3AB3D}" destId="{91ABA503-145C-45B9-8CE8-A3E7B84E936A}" srcOrd="1" destOrd="0" presId="urn:microsoft.com/office/officeart/2005/8/layout/hierarchy1"/>
    <dgm:cxn modelId="{F0F0E11F-6735-4D9A-B53B-8463C9E42422}" type="presParOf" srcId="{0CBE4C75-098A-40CF-A5EB-C91363EE7849}" destId="{B7A461A9-865A-42B4-82C7-288AA482A0F4}" srcOrd="1" destOrd="0" presId="urn:microsoft.com/office/officeart/2005/8/layout/hierarchy1"/>
    <dgm:cxn modelId="{D78BC199-1143-405E-BE14-F2BAB84F6EF6}" type="presParOf" srcId="{B7A461A9-865A-42B4-82C7-288AA482A0F4}" destId="{2AE62DEC-4AA3-4171-AECE-9B9D2C9AE8F1}" srcOrd="0" destOrd="0" presId="urn:microsoft.com/office/officeart/2005/8/layout/hierarchy1"/>
    <dgm:cxn modelId="{D7F8920A-8860-4AF2-812B-6BBC2FF7A5C4}" type="presParOf" srcId="{2AE62DEC-4AA3-4171-AECE-9B9D2C9AE8F1}" destId="{1BA313E8-641D-47E5-A7ED-777018843F1B}" srcOrd="0" destOrd="0" presId="urn:microsoft.com/office/officeart/2005/8/layout/hierarchy1"/>
    <dgm:cxn modelId="{34DBA7A7-C927-44EA-8351-6829AA56FFF7}" type="presParOf" srcId="{2AE62DEC-4AA3-4171-AECE-9B9D2C9AE8F1}" destId="{F4D7E66E-F7F8-4921-B857-61A8C9ED5279}" srcOrd="1" destOrd="0" presId="urn:microsoft.com/office/officeart/2005/8/layout/hierarchy1"/>
    <dgm:cxn modelId="{F84E4268-F825-4368-8D43-CC506508B1F7}" type="presParOf" srcId="{B7A461A9-865A-42B4-82C7-288AA482A0F4}" destId="{B6B1C4C5-9322-4F64-AEB5-7F23E1D8491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46ACC-4435-4F3D-9D2C-E167E2AAA3F8}" type="doc">
      <dgm:prSet loTypeId="urn:microsoft.com/office/officeart/2005/8/layout/vList2" loCatId="list" qsTypeId="urn:microsoft.com/office/officeart/2005/8/quickstyle/simple1#10" qsCatId="simple" csTypeId="urn:microsoft.com/office/officeart/2005/8/colors/colorful2#4" csCatId="colorful"/>
      <dgm:spPr/>
      <dgm:t>
        <a:bodyPr/>
        <a:lstStyle/>
        <a:p>
          <a:endParaRPr lang="en-US"/>
        </a:p>
      </dgm:t>
    </dgm:pt>
    <dgm:pt modelId="{112E5C1F-A8B2-4C0B-9248-58E74F847A1A}">
      <dgm:prSet/>
      <dgm:spPr/>
      <dgm:t>
        <a:bodyPr/>
        <a:lstStyle/>
        <a:p>
          <a:r>
            <a:rPr lang="en-US"/>
            <a:t>The Anti-social Behaviour, Crime and Policing Act 2014 provides the police, local authorities and other local agencies with powers that they can use to respond quickly and effectively to antisocial behaviour.</a:t>
          </a:r>
        </a:p>
      </dgm:t>
    </dgm:pt>
    <dgm:pt modelId="{A11A7119-6AC7-48F2-BC9F-4FF4F199BF90}" type="parTrans" cxnId="{A3CD42FC-8508-40E2-B434-DD563992E8EA}">
      <dgm:prSet/>
      <dgm:spPr/>
      <dgm:t>
        <a:bodyPr/>
        <a:lstStyle/>
        <a:p>
          <a:endParaRPr lang="en-US"/>
        </a:p>
      </dgm:t>
    </dgm:pt>
    <dgm:pt modelId="{4D746B75-F21F-4AC9-852D-77BBFA41470B}" type="sibTrans" cxnId="{A3CD42FC-8508-40E2-B434-DD563992E8EA}">
      <dgm:prSet/>
      <dgm:spPr/>
      <dgm:t>
        <a:bodyPr/>
        <a:lstStyle/>
        <a:p>
          <a:endParaRPr lang="en-US"/>
        </a:p>
      </dgm:t>
    </dgm:pt>
    <dgm:pt modelId="{47D6D240-FD82-4842-A1CD-ED279B3693BC}">
      <dgm:prSet/>
      <dgm:spPr/>
      <dgm:t>
        <a:bodyPr/>
        <a:lstStyle/>
        <a:p>
          <a:r>
            <a:rPr lang="en-US" b="0" i="0"/>
            <a:t>The Home Office has published statutory guidance to support local areas to make effective use of these powers. It sets out the importance of focusing on the needs of the victim and the local community.</a:t>
          </a:r>
          <a:endParaRPr lang="en-US"/>
        </a:p>
      </dgm:t>
    </dgm:pt>
    <dgm:pt modelId="{5A8E9476-BA14-4BAF-A33A-5C214A94A47D}" type="parTrans" cxnId="{AE3141E0-6290-4358-BA01-1EC4523577A3}">
      <dgm:prSet/>
      <dgm:spPr/>
      <dgm:t>
        <a:bodyPr/>
        <a:lstStyle/>
        <a:p>
          <a:endParaRPr lang="en-US"/>
        </a:p>
      </dgm:t>
    </dgm:pt>
    <dgm:pt modelId="{05EAC931-3513-44B8-9600-1F34B18D4172}" type="sibTrans" cxnId="{AE3141E0-6290-4358-BA01-1EC4523577A3}">
      <dgm:prSet/>
      <dgm:spPr/>
      <dgm:t>
        <a:bodyPr/>
        <a:lstStyle/>
        <a:p>
          <a:endParaRPr lang="en-US"/>
        </a:p>
      </dgm:t>
    </dgm:pt>
    <dgm:pt modelId="{75CD3F50-FCB1-49FC-9130-B95E22B13857}" type="pres">
      <dgm:prSet presAssocID="{DE846ACC-4435-4F3D-9D2C-E167E2AAA3F8}" presName="linear" presStyleCnt="0">
        <dgm:presLayoutVars>
          <dgm:animLvl val="lvl"/>
          <dgm:resizeHandles val="exact"/>
        </dgm:presLayoutVars>
      </dgm:prSet>
      <dgm:spPr/>
    </dgm:pt>
    <dgm:pt modelId="{7D528020-3E61-42AA-BF4E-ACA05533413D}" type="pres">
      <dgm:prSet presAssocID="{112E5C1F-A8B2-4C0B-9248-58E74F847A1A}" presName="parentText" presStyleLbl="node1" presStyleIdx="0" presStyleCnt="2">
        <dgm:presLayoutVars>
          <dgm:chMax val="0"/>
          <dgm:bulletEnabled val="1"/>
        </dgm:presLayoutVars>
      </dgm:prSet>
      <dgm:spPr/>
    </dgm:pt>
    <dgm:pt modelId="{116CAD71-F9C6-47BE-93FB-BB1602761A32}" type="pres">
      <dgm:prSet presAssocID="{4D746B75-F21F-4AC9-852D-77BBFA41470B}" presName="spacer" presStyleCnt="0"/>
      <dgm:spPr/>
    </dgm:pt>
    <dgm:pt modelId="{BF760887-913A-4F71-AF02-1D8C997220EB}" type="pres">
      <dgm:prSet presAssocID="{47D6D240-FD82-4842-A1CD-ED279B3693BC}" presName="parentText" presStyleLbl="node1" presStyleIdx="1" presStyleCnt="2">
        <dgm:presLayoutVars>
          <dgm:chMax val="0"/>
          <dgm:bulletEnabled val="1"/>
        </dgm:presLayoutVars>
      </dgm:prSet>
      <dgm:spPr/>
    </dgm:pt>
  </dgm:ptLst>
  <dgm:cxnLst>
    <dgm:cxn modelId="{8AA52E2F-11B3-4A0B-9584-66FA1618E653}" type="presOf" srcId="{DE846ACC-4435-4F3D-9D2C-E167E2AAA3F8}" destId="{75CD3F50-FCB1-49FC-9130-B95E22B13857}" srcOrd="0" destOrd="0" presId="urn:microsoft.com/office/officeart/2005/8/layout/vList2"/>
    <dgm:cxn modelId="{038CACC5-4303-4420-B837-5D8E7771F731}" type="presOf" srcId="{47D6D240-FD82-4842-A1CD-ED279B3693BC}" destId="{BF760887-913A-4F71-AF02-1D8C997220EB}" srcOrd="0" destOrd="0" presId="urn:microsoft.com/office/officeart/2005/8/layout/vList2"/>
    <dgm:cxn modelId="{DBFD22DA-E8E3-4767-A9D2-AD2FFE863F09}" type="presOf" srcId="{112E5C1F-A8B2-4C0B-9248-58E74F847A1A}" destId="{7D528020-3E61-42AA-BF4E-ACA05533413D}" srcOrd="0" destOrd="0" presId="urn:microsoft.com/office/officeart/2005/8/layout/vList2"/>
    <dgm:cxn modelId="{AE3141E0-6290-4358-BA01-1EC4523577A3}" srcId="{DE846ACC-4435-4F3D-9D2C-E167E2AAA3F8}" destId="{47D6D240-FD82-4842-A1CD-ED279B3693BC}" srcOrd="1" destOrd="0" parTransId="{5A8E9476-BA14-4BAF-A33A-5C214A94A47D}" sibTransId="{05EAC931-3513-44B8-9600-1F34B18D4172}"/>
    <dgm:cxn modelId="{A3CD42FC-8508-40E2-B434-DD563992E8EA}" srcId="{DE846ACC-4435-4F3D-9D2C-E167E2AAA3F8}" destId="{112E5C1F-A8B2-4C0B-9248-58E74F847A1A}" srcOrd="0" destOrd="0" parTransId="{A11A7119-6AC7-48F2-BC9F-4FF4F199BF90}" sibTransId="{4D746B75-F21F-4AC9-852D-77BBFA41470B}"/>
    <dgm:cxn modelId="{3789F196-B5EA-4D43-B05D-4CC32336B28A}" type="presParOf" srcId="{75CD3F50-FCB1-49FC-9130-B95E22B13857}" destId="{7D528020-3E61-42AA-BF4E-ACA05533413D}" srcOrd="0" destOrd="0" presId="urn:microsoft.com/office/officeart/2005/8/layout/vList2"/>
    <dgm:cxn modelId="{FAED20A7-4501-48CB-9592-D1EBE0E5DF52}" type="presParOf" srcId="{75CD3F50-FCB1-49FC-9130-B95E22B13857}" destId="{116CAD71-F9C6-47BE-93FB-BB1602761A32}" srcOrd="1" destOrd="0" presId="urn:microsoft.com/office/officeart/2005/8/layout/vList2"/>
    <dgm:cxn modelId="{7C52AE89-5D4B-4A05-AD60-2FC7072ACB13}" type="presParOf" srcId="{75CD3F50-FCB1-49FC-9130-B95E22B13857}" destId="{BF760887-913A-4F71-AF02-1D8C997220E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CFAC3F-6C9B-4359-AA99-585CD4F6F4FD}" type="doc">
      <dgm:prSet loTypeId="urn:microsoft.com/office/officeart/2005/8/layout/vList2" loCatId="list" qsTypeId="urn:microsoft.com/office/officeart/2005/8/quickstyle/simple1#11" qsCatId="simple" csTypeId="urn:microsoft.com/office/officeart/2005/8/colors/colorful2#5" csCatId="colorful"/>
      <dgm:spPr/>
      <dgm:t>
        <a:bodyPr/>
        <a:lstStyle/>
        <a:p>
          <a:endParaRPr lang="en-US"/>
        </a:p>
      </dgm:t>
    </dgm:pt>
    <dgm:pt modelId="{D6E41FAA-5A2E-40C4-9046-483F72445673}">
      <dgm:prSet/>
      <dgm:spPr/>
      <dgm:t>
        <a:bodyPr/>
        <a:lstStyle/>
        <a:p>
          <a:r>
            <a:rPr lang="en-GB"/>
            <a:t>Could this murder suicide have been avoided?</a:t>
          </a:r>
          <a:endParaRPr lang="en-US"/>
        </a:p>
      </dgm:t>
    </dgm:pt>
    <dgm:pt modelId="{A595C1A1-B481-4C20-B1FD-6700C89154CE}" type="parTrans" cxnId="{39F3F079-827B-40E8-AAF5-468F79A5205D}">
      <dgm:prSet/>
      <dgm:spPr/>
      <dgm:t>
        <a:bodyPr/>
        <a:lstStyle/>
        <a:p>
          <a:endParaRPr lang="en-US"/>
        </a:p>
      </dgm:t>
    </dgm:pt>
    <dgm:pt modelId="{5D1E6FC3-9872-4358-8081-CA88D9DECD4C}" type="sibTrans" cxnId="{39F3F079-827B-40E8-AAF5-468F79A5205D}">
      <dgm:prSet/>
      <dgm:spPr/>
      <dgm:t>
        <a:bodyPr/>
        <a:lstStyle/>
        <a:p>
          <a:endParaRPr lang="en-US"/>
        </a:p>
      </dgm:t>
    </dgm:pt>
    <dgm:pt modelId="{1765492A-13E0-46E6-8775-355DF07BCF75}">
      <dgm:prSet/>
      <dgm:spPr/>
      <dgm:t>
        <a:bodyPr/>
        <a:lstStyle/>
        <a:p>
          <a:r>
            <a:rPr lang="en-GB"/>
            <a:t>How many times did they engage with the police or other agencies?</a:t>
          </a:r>
          <a:endParaRPr lang="en-US"/>
        </a:p>
      </dgm:t>
    </dgm:pt>
    <dgm:pt modelId="{78175F77-C306-49F5-9D3E-7D78A1F18DAA}" type="parTrans" cxnId="{8D8303B4-AFF2-4ABC-9E1D-69C0D3C36E4D}">
      <dgm:prSet/>
      <dgm:spPr/>
      <dgm:t>
        <a:bodyPr/>
        <a:lstStyle/>
        <a:p>
          <a:endParaRPr lang="en-US"/>
        </a:p>
      </dgm:t>
    </dgm:pt>
    <dgm:pt modelId="{57C8FED6-C2AF-484E-8AF5-F16CFFB0A969}" type="sibTrans" cxnId="{8D8303B4-AFF2-4ABC-9E1D-69C0D3C36E4D}">
      <dgm:prSet/>
      <dgm:spPr/>
      <dgm:t>
        <a:bodyPr/>
        <a:lstStyle/>
        <a:p>
          <a:endParaRPr lang="en-US"/>
        </a:p>
      </dgm:t>
    </dgm:pt>
    <dgm:pt modelId="{49265DD8-668D-424E-BE6C-E1FB2A56B50E}">
      <dgm:prSet/>
      <dgm:spPr/>
      <dgm:t>
        <a:bodyPr/>
        <a:lstStyle/>
        <a:p>
          <a:r>
            <a:rPr lang="en-GB"/>
            <a:t>Who is fault is this?</a:t>
          </a:r>
          <a:endParaRPr lang="en-US"/>
        </a:p>
      </dgm:t>
    </dgm:pt>
    <dgm:pt modelId="{4A7FB3C1-9022-42B4-8F44-3B07EEB8E6BF}" type="parTrans" cxnId="{2C4A929C-4BAF-4DCB-B274-9FFA406EDB81}">
      <dgm:prSet/>
      <dgm:spPr/>
      <dgm:t>
        <a:bodyPr/>
        <a:lstStyle/>
        <a:p>
          <a:endParaRPr lang="en-US"/>
        </a:p>
      </dgm:t>
    </dgm:pt>
    <dgm:pt modelId="{CE32FA62-2177-4BB2-816B-AB7BDE6D37E6}" type="sibTrans" cxnId="{2C4A929C-4BAF-4DCB-B274-9FFA406EDB81}">
      <dgm:prSet/>
      <dgm:spPr/>
      <dgm:t>
        <a:bodyPr/>
        <a:lstStyle/>
        <a:p>
          <a:endParaRPr lang="en-US"/>
        </a:p>
      </dgm:t>
    </dgm:pt>
    <dgm:pt modelId="{AC7041AD-F53D-4EA8-BE2F-8391E202145E}">
      <dgm:prSet/>
      <dgm:spPr/>
      <dgm:t>
        <a:bodyPr/>
        <a:lstStyle/>
        <a:p>
          <a:r>
            <a:rPr lang="en-GB"/>
            <a:t>What happened to family A?</a:t>
          </a:r>
          <a:endParaRPr lang="en-US"/>
        </a:p>
      </dgm:t>
    </dgm:pt>
    <dgm:pt modelId="{1466FBF6-502E-46C1-8ABB-3AC8BEEB2CB4}" type="parTrans" cxnId="{1BD65E86-6C13-4C38-AA67-0CD33197DBFC}">
      <dgm:prSet/>
      <dgm:spPr/>
      <dgm:t>
        <a:bodyPr/>
        <a:lstStyle/>
        <a:p>
          <a:endParaRPr lang="en-US"/>
        </a:p>
      </dgm:t>
    </dgm:pt>
    <dgm:pt modelId="{EE2905BE-CEBB-49BA-BE94-1823BE53B289}" type="sibTrans" cxnId="{1BD65E86-6C13-4C38-AA67-0CD33197DBFC}">
      <dgm:prSet/>
      <dgm:spPr/>
      <dgm:t>
        <a:bodyPr/>
        <a:lstStyle/>
        <a:p>
          <a:endParaRPr lang="en-US"/>
        </a:p>
      </dgm:t>
    </dgm:pt>
    <dgm:pt modelId="{FA54D015-45C8-4F8F-B9A7-8EF87BA811BA}">
      <dgm:prSet/>
      <dgm:spPr/>
      <dgm:t>
        <a:bodyPr/>
        <a:lstStyle/>
        <a:p>
          <a:r>
            <a:rPr lang="en-GB"/>
            <a:t>What would you have done if you attended a report of ASB from this family?</a:t>
          </a:r>
          <a:endParaRPr lang="en-US"/>
        </a:p>
      </dgm:t>
    </dgm:pt>
    <dgm:pt modelId="{71D3A13D-69AC-4402-B288-D304E286C2D4}" type="parTrans" cxnId="{4783CD65-D03B-4195-947E-D46FCFD7DD29}">
      <dgm:prSet/>
      <dgm:spPr/>
      <dgm:t>
        <a:bodyPr/>
        <a:lstStyle/>
        <a:p>
          <a:endParaRPr lang="en-US"/>
        </a:p>
      </dgm:t>
    </dgm:pt>
    <dgm:pt modelId="{7ECCDF19-0BCD-4AE9-A1B4-9F84CBBD04FB}" type="sibTrans" cxnId="{4783CD65-D03B-4195-947E-D46FCFD7DD29}">
      <dgm:prSet/>
      <dgm:spPr/>
      <dgm:t>
        <a:bodyPr/>
        <a:lstStyle/>
        <a:p>
          <a:endParaRPr lang="en-US"/>
        </a:p>
      </dgm:t>
    </dgm:pt>
    <dgm:pt modelId="{B2FD3526-062A-4685-AC64-52BC2C0765E4}">
      <dgm:prSet/>
      <dgm:spPr/>
      <dgm:t>
        <a:bodyPr/>
        <a:lstStyle/>
        <a:p>
          <a:r>
            <a:rPr lang="en-GB"/>
            <a:t>How would you feel if you were the officer/s who attended with them and later found out </a:t>
          </a:r>
          <a:r>
            <a:rPr lang="en-GB" b="1"/>
            <a:t>you could have done more</a:t>
          </a:r>
          <a:r>
            <a:rPr lang="en-GB"/>
            <a:t>?</a:t>
          </a:r>
          <a:endParaRPr lang="en-US"/>
        </a:p>
      </dgm:t>
    </dgm:pt>
    <dgm:pt modelId="{85215B4F-F39F-41DF-AC92-2AF9CE8616C7}" type="parTrans" cxnId="{0D6FA053-8416-4B15-A803-22914549A8C8}">
      <dgm:prSet/>
      <dgm:spPr/>
      <dgm:t>
        <a:bodyPr/>
        <a:lstStyle/>
        <a:p>
          <a:endParaRPr lang="en-US"/>
        </a:p>
      </dgm:t>
    </dgm:pt>
    <dgm:pt modelId="{759D6963-D428-4032-8A42-335AE99BDEC5}" type="sibTrans" cxnId="{0D6FA053-8416-4B15-A803-22914549A8C8}">
      <dgm:prSet/>
      <dgm:spPr/>
      <dgm:t>
        <a:bodyPr/>
        <a:lstStyle/>
        <a:p>
          <a:endParaRPr lang="en-US"/>
        </a:p>
      </dgm:t>
    </dgm:pt>
    <dgm:pt modelId="{B12BC1E2-BF0F-4BA5-97E6-ACB2B265C24B}" type="pres">
      <dgm:prSet presAssocID="{EECFAC3F-6C9B-4359-AA99-585CD4F6F4FD}" presName="linear" presStyleCnt="0">
        <dgm:presLayoutVars>
          <dgm:animLvl val="lvl"/>
          <dgm:resizeHandles val="exact"/>
        </dgm:presLayoutVars>
      </dgm:prSet>
      <dgm:spPr/>
    </dgm:pt>
    <dgm:pt modelId="{02F163EC-7E36-4A05-B1EA-A5464355FE84}" type="pres">
      <dgm:prSet presAssocID="{D6E41FAA-5A2E-40C4-9046-483F72445673}" presName="parentText" presStyleLbl="node1" presStyleIdx="0" presStyleCnt="6">
        <dgm:presLayoutVars>
          <dgm:chMax val="0"/>
          <dgm:bulletEnabled val="1"/>
        </dgm:presLayoutVars>
      </dgm:prSet>
      <dgm:spPr/>
    </dgm:pt>
    <dgm:pt modelId="{B873337E-79BE-4F19-BE82-8E22672D6486}" type="pres">
      <dgm:prSet presAssocID="{5D1E6FC3-9872-4358-8081-CA88D9DECD4C}" presName="spacer" presStyleCnt="0"/>
      <dgm:spPr/>
    </dgm:pt>
    <dgm:pt modelId="{7B1B956F-03A5-4FFB-AC98-2EFF6425D09C}" type="pres">
      <dgm:prSet presAssocID="{1765492A-13E0-46E6-8775-355DF07BCF75}" presName="parentText" presStyleLbl="node1" presStyleIdx="1" presStyleCnt="6">
        <dgm:presLayoutVars>
          <dgm:chMax val="0"/>
          <dgm:bulletEnabled val="1"/>
        </dgm:presLayoutVars>
      </dgm:prSet>
      <dgm:spPr/>
    </dgm:pt>
    <dgm:pt modelId="{E790F1AB-F03E-4C28-B345-F24059C5A42A}" type="pres">
      <dgm:prSet presAssocID="{57C8FED6-C2AF-484E-8AF5-F16CFFB0A969}" presName="spacer" presStyleCnt="0"/>
      <dgm:spPr/>
    </dgm:pt>
    <dgm:pt modelId="{A31C54A0-C349-4645-A51C-04AF081AEF89}" type="pres">
      <dgm:prSet presAssocID="{49265DD8-668D-424E-BE6C-E1FB2A56B50E}" presName="parentText" presStyleLbl="node1" presStyleIdx="2" presStyleCnt="6">
        <dgm:presLayoutVars>
          <dgm:chMax val="0"/>
          <dgm:bulletEnabled val="1"/>
        </dgm:presLayoutVars>
      </dgm:prSet>
      <dgm:spPr/>
    </dgm:pt>
    <dgm:pt modelId="{B1C7CD7B-F4D6-4FB2-A550-BDC4BA8926BC}" type="pres">
      <dgm:prSet presAssocID="{CE32FA62-2177-4BB2-816B-AB7BDE6D37E6}" presName="spacer" presStyleCnt="0"/>
      <dgm:spPr/>
    </dgm:pt>
    <dgm:pt modelId="{C1D57D66-0FDB-4A81-A2DE-DD4CEE77359B}" type="pres">
      <dgm:prSet presAssocID="{AC7041AD-F53D-4EA8-BE2F-8391E202145E}" presName="parentText" presStyleLbl="node1" presStyleIdx="3" presStyleCnt="6">
        <dgm:presLayoutVars>
          <dgm:chMax val="0"/>
          <dgm:bulletEnabled val="1"/>
        </dgm:presLayoutVars>
      </dgm:prSet>
      <dgm:spPr/>
    </dgm:pt>
    <dgm:pt modelId="{F7DE30DA-B458-4209-A8C4-DA8C8E6B1B12}" type="pres">
      <dgm:prSet presAssocID="{EE2905BE-CEBB-49BA-BE94-1823BE53B289}" presName="spacer" presStyleCnt="0"/>
      <dgm:spPr/>
    </dgm:pt>
    <dgm:pt modelId="{56F40178-C5AF-41AF-B637-E9A27052D583}" type="pres">
      <dgm:prSet presAssocID="{FA54D015-45C8-4F8F-B9A7-8EF87BA811BA}" presName="parentText" presStyleLbl="node1" presStyleIdx="4" presStyleCnt="6">
        <dgm:presLayoutVars>
          <dgm:chMax val="0"/>
          <dgm:bulletEnabled val="1"/>
        </dgm:presLayoutVars>
      </dgm:prSet>
      <dgm:spPr/>
    </dgm:pt>
    <dgm:pt modelId="{2822C598-1B4F-4141-BCA2-8CDAA308D5DD}" type="pres">
      <dgm:prSet presAssocID="{7ECCDF19-0BCD-4AE9-A1B4-9F84CBBD04FB}" presName="spacer" presStyleCnt="0"/>
      <dgm:spPr/>
    </dgm:pt>
    <dgm:pt modelId="{CCF96CFA-436E-4CD4-8403-EFFD3B3BD87C}" type="pres">
      <dgm:prSet presAssocID="{B2FD3526-062A-4685-AC64-52BC2C0765E4}" presName="parentText" presStyleLbl="node1" presStyleIdx="5" presStyleCnt="6">
        <dgm:presLayoutVars>
          <dgm:chMax val="0"/>
          <dgm:bulletEnabled val="1"/>
        </dgm:presLayoutVars>
      </dgm:prSet>
      <dgm:spPr/>
    </dgm:pt>
  </dgm:ptLst>
  <dgm:cxnLst>
    <dgm:cxn modelId="{8154A822-D86C-4957-95C8-F49FD97CC773}" type="presOf" srcId="{D6E41FAA-5A2E-40C4-9046-483F72445673}" destId="{02F163EC-7E36-4A05-B1EA-A5464355FE84}" srcOrd="0" destOrd="0" presId="urn:microsoft.com/office/officeart/2005/8/layout/vList2"/>
    <dgm:cxn modelId="{E0403336-7CB9-4425-9B85-7559A3ACCC82}" type="presOf" srcId="{AC7041AD-F53D-4EA8-BE2F-8391E202145E}" destId="{C1D57D66-0FDB-4A81-A2DE-DD4CEE77359B}" srcOrd="0" destOrd="0" presId="urn:microsoft.com/office/officeart/2005/8/layout/vList2"/>
    <dgm:cxn modelId="{4E25F25B-B88F-41FE-A1C7-8E03F7255B8C}" type="presOf" srcId="{49265DD8-668D-424E-BE6C-E1FB2A56B50E}" destId="{A31C54A0-C349-4645-A51C-04AF081AEF89}" srcOrd="0" destOrd="0" presId="urn:microsoft.com/office/officeart/2005/8/layout/vList2"/>
    <dgm:cxn modelId="{A6937D5D-2467-419F-88BA-86EE60F1E68D}" type="presOf" srcId="{1765492A-13E0-46E6-8775-355DF07BCF75}" destId="{7B1B956F-03A5-4FFB-AC98-2EFF6425D09C}" srcOrd="0" destOrd="0" presId="urn:microsoft.com/office/officeart/2005/8/layout/vList2"/>
    <dgm:cxn modelId="{4783CD65-D03B-4195-947E-D46FCFD7DD29}" srcId="{EECFAC3F-6C9B-4359-AA99-585CD4F6F4FD}" destId="{FA54D015-45C8-4F8F-B9A7-8EF87BA811BA}" srcOrd="4" destOrd="0" parTransId="{71D3A13D-69AC-4402-B288-D304E286C2D4}" sibTransId="{7ECCDF19-0BCD-4AE9-A1B4-9F84CBBD04FB}"/>
    <dgm:cxn modelId="{0D6FA053-8416-4B15-A803-22914549A8C8}" srcId="{EECFAC3F-6C9B-4359-AA99-585CD4F6F4FD}" destId="{B2FD3526-062A-4685-AC64-52BC2C0765E4}" srcOrd="5" destOrd="0" parTransId="{85215B4F-F39F-41DF-AC92-2AF9CE8616C7}" sibTransId="{759D6963-D428-4032-8A42-335AE99BDEC5}"/>
    <dgm:cxn modelId="{39F3F079-827B-40E8-AAF5-468F79A5205D}" srcId="{EECFAC3F-6C9B-4359-AA99-585CD4F6F4FD}" destId="{D6E41FAA-5A2E-40C4-9046-483F72445673}" srcOrd="0" destOrd="0" parTransId="{A595C1A1-B481-4C20-B1FD-6700C89154CE}" sibTransId="{5D1E6FC3-9872-4358-8081-CA88D9DECD4C}"/>
    <dgm:cxn modelId="{1BD65E86-6C13-4C38-AA67-0CD33197DBFC}" srcId="{EECFAC3F-6C9B-4359-AA99-585CD4F6F4FD}" destId="{AC7041AD-F53D-4EA8-BE2F-8391E202145E}" srcOrd="3" destOrd="0" parTransId="{1466FBF6-502E-46C1-8ABB-3AC8BEEB2CB4}" sibTransId="{EE2905BE-CEBB-49BA-BE94-1823BE53B289}"/>
    <dgm:cxn modelId="{8885A986-77E7-474E-B72C-8388CD729D44}" type="presOf" srcId="{B2FD3526-062A-4685-AC64-52BC2C0765E4}" destId="{CCF96CFA-436E-4CD4-8403-EFFD3B3BD87C}" srcOrd="0" destOrd="0" presId="urn:microsoft.com/office/officeart/2005/8/layout/vList2"/>
    <dgm:cxn modelId="{2C4A929C-4BAF-4DCB-B274-9FFA406EDB81}" srcId="{EECFAC3F-6C9B-4359-AA99-585CD4F6F4FD}" destId="{49265DD8-668D-424E-BE6C-E1FB2A56B50E}" srcOrd="2" destOrd="0" parTransId="{4A7FB3C1-9022-42B4-8F44-3B07EEB8E6BF}" sibTransId="{CE32FA62-2177-4BB2-816B-AB7BDE6D37E6}"/>
    <dgm:cxn modelId="{8D8303B4-AFF2-4ABC-9E1D-69C0D3C36E4D}" srcId="{EECFAC3F-6C9B-4359-AA99-585CD4F6F4FD}" destId="{1765492A-13E0-46E6-8775-355DF07BCF75}" srcOrd="1" destOrd="0" parTransId="{78175F77-C306-49F5-9D3E-7D78A1F18DAA}" sibTransId="{57C8FED6-C2AF-484E-8AF5-F16CFFB0A969}"/>
    <dgm:cxn modelId="{000033DA-2D15-458C-9D5B-6D1234429943}" type="presOf" srcId="{FA54D015-45C8-4F8F-B9A7-8EF87BA811BA}" destId="{56F40178-C5AF-41AF-B637-E9A27052D583}" srcOrd="0" destOrd="0" presId="urn:microsoft.com/office/officeart/2005/8/layout/vList2"/>
    <dgm:cxn modelId="{BB6C8AE5-9C13-4A53-A5E5-9F7E32581BED}" type="presOf" srcId="{EECFAC3F-6C9B-4359-AA99-585CD4F6F4FD}" destId="{B12BC1E2-BF0F-4BA5-97E6-ACB2B265C24B}" srcOrd="0" destOrd="0" presId="urn:microsoft.com/office/officeart/2005/8/layout/vList2"/>
    <dgm:cxn modelId="{6A95B9AC-7968-40EE-8390-492562E0FD18}" type="presParOf" srcId="{B12BC1E2-BF0F-4BA5-97E6-ACB2B265C24B}" destId="{02F163EC-7E36-4A05-B1EA-A5464355FE84}" srcOrd="0" destOrd="0" presId="urn:microsoft.com/office/officeart/2005/8/layout/vList2"/>
    <dgm:cxn modelId="{FA24495F-5F0F-4DC0-B4FD-BB50011CB25B}" type="presParOf" srcId="{B12BC1E2-BF0F-4BA5-97E6-ACB2B265C24B}" destId="{B873337E-79BE-4F19-BE82-8E22672D6486}" srcOrd="1" destOrd="0" presId="urn:microsoft.com/office/officeart/2005/8/layout/vList2"/>
    <dgm:cxn modelId="{B346AD18-6185-44D7-B235-B128A382DD5F}" type="presParOf" srcId="{B12BC1E2-BF0F-4BA5-97E6-ACB2B265C24B}" destId="{7B1B956F-03A5-4FFB-AC98-2EFF6425D09C}" srcOrd="2" destOrd="0" presId="urn:microsoft.com/office/officeart/2005/8/layout/vList2"/>
    <dgm:cxn modelId="{B9237DA3-0006-4EB2-9812-4A74EC2D8E88}" type="presParOf" srcId="{B12BC1E2-BF0F-4BA5-97E6-ACB2B265C24B}" destId="{E790F1AB-F03E-4C28-B345-F24059C5A42A}" srcOrd="3" destOrd="0" presId="urn:microsoft.com/office/officeart/2005/8/layout/vList2"/>
    <dgm:cxn modelId="{BCD8C0E9-C420-45C6-89EF-004C59139C21}" type="presParOf" srcId="{B12BC1E2-BF0F-4BA5-97E6-ACB2B265C24B}" destId="{A31C54A0-C349-4645-A51C-04AF081AEF89}" srcOrd="4" destOrd="0" presId="urn:microsoft.com/office/officeart/2005/8/layout/vList2"/>
    <dgm:cxn modelId="{944E3ADF-B7B3-4C54-B7C2-113F77532556}" type="presParOf" srcId="{B12BC1E2-BF0F-4BA5-97E6-ACB2B265C24B}" destId="{B1C7CD7B-F4D6-4FB2-A550-BDC4BA8926BC}" srcOrd="5" destOrd="0" presId="urn:microsoft.com/office/officeart/2005/8/layout/vList2"/>
    <dgm:cxn modelId="{6D6E769A-075B-482C-815F-EC7761E80F1D}" type="presParOf" srcId="{B12BC1E2-BF0F-4BA5-97E6-ACB2B265C24B}" destId="{C1D57D66-0FDB-4A81-A2DE-DD4CEE77359B}" srcOrd="6" destOrd="0" presId="urn:microsoft.com/office/officeart/2005/8/layout/vList2"/>
    <dgm:cxn modelId="{D6D524D7-AD64-46B7-AFD3-745527F76657}" type="presParOf" srcId="{B12BC1E2-BF0F-4BA5-97E6-ACB2B265C24B}" destId="{F7DE30DA-B458-4209-A8C4-DA8C8E6B1B12}" srcOrd="7" destOrd="0" presId="urn:microsoft.com/office/officeart/2005/8/layout/vList2"/>
    <dgm:cxn modelId="{FEEAAF21-6E89-4A91-9712-1E9E9D2510DE}" type="presParOf" srcId="{B12BC1E2-BF0F-4BA5-97E6-ACB2B265C24B}" destId="{56F40178-C5AF-41AF-B637-E9A27052D583}" srcOrd="8" destOrd="0" presId="urn:microsoft.com/office/officeart/2005/8/layout/vList2"/>
    <dgm:cxn modelId="{54DAE94F-17CE-416E-A2C5-B92F9A35B582}" type="presParOf" srcId="{B12BC1E2-BF0F-4BA5-97E6-ACB2B265C24B}" destId="{2822C598-1B4F-4141-BCA2-8CDAA308D5DD}" srcOrd="9" destOrd="0" presId="urn:microsoft.com/office/officeart/2005/8/layout/vList2"/>
    <dgm:cxn modelId="{6FA4A0B9-4167-48A2-A7AD-A51988CB7713}" type="presParOf" srcId="{B12BC1E2-BF0F-4BA5-97E6-ACB2B265C24B}" destId="{CCF96CFA-436E-4CD4-8403-EFFD3B3BD87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F3E2B6-E66D-47C4-B492-D561BC69B2C5}">
      <dsp:nvSpPr>
        <dsp:cNvPr id="0" name=""/>
        <dsp:cNvSpPr/>
      </dsp:nvSpPr>
      <dsp:spPr>
        <a:xfrm>
          <a:off x="134291" y="612"/>
          <a:ext cx="4332795" cy="275132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4B5C4-95D1-4A26-8843-0AC819FE5FCE}">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How would you define antisocial behaviour?</a:t>
          </a:r>
          <a:endParaRPr lang="en-US" sz="3500" kern="1200"/>
        </a:p>
      </dsp:txBody>
      <dsp:txXfrm>
        <a:off x="696297" y="538547"/>
        <a:ext cx="4171627" cy="2590157"/>
      </dsp:txXfrm>
    </dsp:sp>
    <dsp:sp modelId="{1BA313E8-641D-47E5-A7ED-777018843F1B}">
      <dsp:nvSpPr>
        <dsp:cNvPr id="0" name=""/>
        <dsp:cNvSpPr/>
      </dsp:nvSpPr>
      <dsp:spPr>
        <a:xfrm>
          <a:off x="5429930" y="612"/>
          <a:ext cx="4332795" cy="275132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D7E66E-F7F8-4921-B857-61A8C9ED527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What kinds of differences might the be between this and criminal behaviour?</a:t>
          </a:r>
          <a:endParaRPr lang="en-US" sz="35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528020-3E61-42AA-BF4E-ACA05533413D}">
      <dsp:nvSpPr>
        <dsp:cNvPr id="0" name=""/>
        <dsp:cNvSpPr/>
      </dsp:nvSpPr>
      <dsp:spPr>
        <a:xfrm>
          <a:off x="0" y="327584"/>
          <a:ext cx="6253721" cy="216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Anti-social Behaviour, Crime and Policing Act 2014 provides the police, local authorities and other local agencies with powers that they can use to respond quickly and effectively to antisocial behaviour.</a:t>
          </a:r>
        </a:p>
      </dsp:txBody>
      <dsp:txXfrm>
        <a:off x="105662" y="433246"/>
        <a:ext cx="6042397" cy="1953176"/>
      </dsp:txXfrm>
    </dsp:sp>
    <dsp:sp modelId="{BF760887-913A-4F71-AF02-1D8C997220EB}">
      <dsp:nvSpPr>
        <dsp:cNvPr id="0" name=""/>
        <dsp:cNvSpPr/>
      </dsp:nvSpPr>
      <dsp:spPr>
        <a:xfrm>
          <a:off x="0" y="2564084"/>
          <a:ext cx="6253721" cy="21645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a:t>The Home Office has published statutory guidance to support local areas to make effective use of these powers. It sets out the importance of focusing on the needs of the victim and the local community.</a:t>
          </a:r>
          <a:endParaRPr lang="en-US" sz="2500" kern="1200"/>
        </a:p>
      </dsp:txBody>
      <dsp:txXfrm>
        <a:off x="105662" y="2669746"/>
        <a:ext cx="6042397" cy="19531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163EC-7E36-4A05-B1EA-A5464355FE84}">
      <dsp:nvSpPr>
        <dsp:cNvPr id="0" name=""/>
        <dsp:cNvSpPr/>
      </dsp:nvSpPr>
      <dsp:spPr>
        <a:xfrm>
          <a:off x="0" y="27286"/>
          <a:ext cx="10515600" cy="6753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Could this murder suicide have been avoided?</a:t>
          </a:r>
          <a:endParaRPr lang="en-US" sz="1700" kern="1200"/>
        </a:p>
      </dsp:txBody>
      <dsp:txXfrm>
        <a:off x="32967" y="60253"/>
        <a:ext cx="10449666" cy="609393"/>
      </dsp:txXfrm>
    </dsp:sp>
    <dsp:sp modelId="{7B1B956F-03A5-4FFB-AC98-2EFF6425D09C}">
      <dsp:nvSpPr>
        <dsp:cNvPr id="0" name=""/>
        <dsp:cNvSpPr/>
      </dsp:nvSpPr>
      <dsp:spPr>
        <a:xfrm>
          <a:off x="0" y="751573"/>
          <a:ext cx="10515600" cy="675327"/>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How many times did they engage with the police or other agencies?</a:t>
          </a:r>
          <a:endParaRPr lang="en-US" sz="1700" kern="1200"/>
        </a:p>
      </dsp:txBody>
      <dsp:txXfrm>
        <a:off x="32967" y="784540"/>
        <a:ext cx="10449666" cy="609393"/>
      </dsp:txXfrm>
    </dsp:sp>
    <dsp:sp modelId="{A31C54A0-C349-4645-A51C-04AF081AEF89}">
      <dsp:nvSpPr>
        <dsp:cNvPr id="0" name=""/>
        <dsp:cNvSpPr/>
      </dsp:nvSpPr>
      <dsp:spPr>
        <a:xfrm>
          <a:off x="0" y="1475861"/>
          <a:ext cx="10515600" cy="675327"/>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Who is fault is this?</a:t>
          </a:r>
          <a:endParaRPr lang="en-US" sz="1700" kern="1200"/>
        </a:p>
      </dsp:txBody>
      <dsp:txXfrm>
        <a:off x="32967" y="1508828"/>
        <a:ext cx="10449666" cy="609393"/>
      </dsp:txXfrm>
    </dsp:sp>
    <dsp:sp modelId="{C1D57D66-0FDB-4A81-A2DE-DD4CEE77359B}">
      <dsp:nvSpPr>
        <dsp:cNvPr id="0" name=""/>
        <dsp:cNvSpPr/>
      </dsp:nvSpPr>
      <dsp:spPr>
        <a:xfrm>
          <a:off x="0" y="2200149"/>
          <a:ext cx="10515600" cy="675327"/>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happened to family A?</a:t>
          </a:r>
          <a:endParaRPr lang="en-US" sz="1700" kern="1200"/>
        </a:p>
      </dsp:txBody>
      <dsp:txXfrm>
        <a:off x="32967" y="2233116"/>
        <a:ext cx="10449666" cy="609393"/>
      </dsp:txXfrm>
    </dsp:sp>
    <dsp:sp modelId="{56F40178-C5AF-41AF-B637-E9A27052D583}">
      <dsp:nvSpPr>
        <dsp:cNvPr id="0" name=""/>
        <dsp:cNvSpPr/>
      </dsp:nvSpPr>
      <dsp:spPr>
        <a:xfrm>
          <a:off x="0" y="2924436"/>
          <a:ext cx="10515600" cy="675327"/>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would you have done if you attended a report of ASB from this family?</a:t>
          </a:r>
          <a:endParaRPr lang="en-US" sz="1700" kern="1200"/>
        </a:p>
      </dsp:txBody>
      <dsp:txXfrm>
        <a:off x="32967" y="2957403"/>
        <a:ext cx="10449666" cy="609393"/>
      </dsp:txXfrm>
    </dsp:sp>
    <dsp:sp modelId="{CCF96CFA-436E-4CD4-8403-EFFD3B3BD87C}">
      <dsp:nvSpPr>
        <dsp:cNvPr id="0" name=""/>
        <dsp:cNvSpPr/>
      </dsp:nvSpPr>
      <dsp:spPr>
        <a:xfrm>
          <a:off x="0" y="3648724"/>
          <a:ext cx="10515600" cy="67532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How would you feel if you were the officer/s who attended with them and later found out </a:t>
          </a:r>
          <a:r>
            <a:rPr lang="en-GB" sz="1700" b="1" kern="1200"/>
            <a:t>you could have done more</a:t>
          </a:r>
          <a:r>
            <a:rPr lang="en-GB" sz="1700" kern="1200"/>
            <a:t>?</a:t>
          </a:r>
          <a:endParaRPr lang="en-US" sz="1700" kern="1200"/>
        </a:p>
      </dsp:txBody>
      <dsp:txXfrm>
        <a:off x="32967" y="3681691"/>
        <a:ext cx="10449666" cy="60939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732FE9-B24D-4ED4-8CBF-AC8569352B54}" type="datetimeFigureOut">
              <a:t>10/12/2026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2B70AA-DDE3-4CB0-AB4C-315B80E5793F}" type="slidenum">
              <a:t>‹#›</a:t>
            </a:fld>
            <a:endParaRPr lang="en-GB"/>
          </a:p>
        </p:txBody>
      </p:sp>
    </p:spTree>
    <p:extLst>
      <p:ext uri="{BB962C8B-B14F-4D97-AF65-F5344CB8AC3E}">
        <p14:creationId xmlns:p14="http://schemas.microsoft.com/office/powerpoint/2010/main" val="1991029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assets.publishing.service.gov.uk/media/6ac4c8f166673801262267c3/2026_Update_ASB_Statutory_Guidance_-_FINAL.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government/publications/anti-social-behaviour-principles/anti-social-behaviour-principle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assets.publishing.service.gov.uk/media/6ac4c8f166673801262267c3/2026_Update_ASB_Statutory_Guidance_-_FINAL.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t>
            </a:r>
            <a:r>
              <a:rPr lang="en-GB"/>
              <a:t>he legal definition of anti-social behaviour in England and Wales is:</a:t>
            </a:r>
            <a:endParaRPr lang="en-GB">
              <a:ea typeface="Calibri"/>
              <a:cs typeface="Calibri"/>
            </a:endParaRPr>
          </a:p>
          <a:p>
            <a:r>
              <a:rPr lang="en-GB" b="1"/>
              <a:t>"Conduct that has caused, or is likely to cause, harassment, alarm or distress to any person."</a:t>
            </a:r>
            <a:endParaRPr lang="en-GB">
              <a:ea typeface="Calibri"/>
              <a:cs typeface="Calibri"/>
            </a:endParaRPr>
          </a:p>
          <a:p>
            <a:r>
              <a:rPr lang="en-GB"/>
              <a:t>For housing-related incidents, ASB can also include conduct that causes nuisance or annoyance to a person in relation to their occupation of residential premises.</a:t>
            </a:r>
            <a:endParaRPr lang="en-GB">
              <a:ea typeface="Calibri"/>
              <a:cs typeface="Calibri"/>
            </a:endParaRPr>
          </a:p>
          <a:p>
            <a:r>
              <a:rPr lang="en-GB"/>
              <a:t>In simple terms, </a:t>
            </a:r>
            <a:r>
              <a:rPr lang="en-GB" b="1"/>
              <a:t>anti-social behaviour is behaviour that negatively affects other people or communities, but does not always amount to a criminal offence.</a:t>
            </a:r>
            <a:endParaRPr lang="en-GB">
              <a:ea typeface="Calibri"/>
              <a:cs typeface="Calibri"/>
            </a:endParaRPr>
          </a:p>
          <a:p>
            <a:r>
              <a:rPr lang="en-GB" b="1"/>
              <a:t>Examples of ASB include:</a:t>
            </a:r>
            <a:endParaRPr lang="en-GB">
              <a:ea typeface="Calibri"/>
              <a:cs typeface="Calibri"/>
            </a:endParaRPr>
          </a:p>
          <a:p>
            <a:pPr marL="285750" indent="-285750">
              <a:buFont typeface="Arial"/>
              <a:buChar char="•"/>
            </a:pPr>
            <a:r>
              <a:rPr lang="en-GB"/>
              <a:t>Excessive noise or loud parties</a:t>
            </a:r>
            <a:endParaRPr lang="en-GB">
              <a:ea typeface="Calibri"/>
              <a:cs typeface="Calibri"/>
            </a:endParaRPr>
          </a:p>
          <a:p>
            <a:pPr marL="285750" indent="-285750">
              <a:buFont typeface="Arial"/>
              <a:buChar char="•"/>
            </a:pPr>
            <a:r>
              <a:rPr lang="en-GB"/>
              <a:t>Vandalism and graffiti</a:t>
            </a:r>
            <a:endParaRPr lang="en-GB">
              <a:ea typeface="Calibri"/>
              <a:cs typeface="Calibri"/>
            </a:endParaRPr>
          </a:p>
          <a:p>
            <a:pPr marL="285750" indent="-285750">
              <a:buFont typeface="Arial"/>
              <a:buChar char="•"/>
            </a:pPr>
            <a:r>
              <a:rPr lang="en-GB"/>
              <a:t>Intimidating or abusive behaviour</a:t>
            </a:r>
            <a:endParaRPr lang="en-GB">
              <a:ea typeface="Calibri"/>
              <a:cs typeface="Calibri"/>
            </a:endParaRPr>
          </a:p>
          <a:p>
            <a:pPr marL="285750" indent="-285750">
              <a:buFont typeface="Arial"/>
              <a:buChar char="•"/>
            </a:pPr>
            <a:r>
              <a:rPr lang="en-GB"/>
              <a:t>Neighbour disputes</a:t>
            </a:r>
            <a:endParaRPr lang="en-GB">
              <a:ea typeface="Calibri"/>
              <a:cs typeface="Calibri"/>
            </a:endParaRPr>
          </a:p>
          <a:p>
            <a:pPr marL="285750" indent="-285750">
              <a:buFont typeface="Arial"/>
              <a:buChar char="•"/>
            </a:pPr>
            <a:r>
              <a:rPr lang="en-GB"/>
              <a:t>Street drinking</a:t>
            </a:r>
            <a:endParaRPr lang="en-GB">
              <a:ea typeface="Calibri"/>
              <a:cs typeface="Calibri"/>
            </a:endParaRPr>
          </a:p>
          <a:p>
            <a:pPr marL="285750" indent="-285750">
              <a:buFont typeface="Arial"/>
              <a:buChar char="•"/>
            </a:pPr>
            <a:r>
              <a:rPr lang="en-GB"/>
              <a:t>Littering and fly-tipping</a:t>
            </a:r>
            <a:endParaRPr lang="en-GB">
              <a:ea typeface="Calibri"/>
              <a:cs typeface="Calibri"/>
            </a:endParaRPr>
          </a:p>
          <a:p>
            <a:pPr marL="285750" indent="-285750">
              <a:buFont typeface="Arial"/>
              <a:buChar char="•"/>
            </a:pPr>
            <a:r>
              <a:rPr lang="en-GB"/>
              <a:t>Rowdy or disorderly groups congregating in public places</a:t>
            </a:r>
            <a:endParaRPr lang="en-GB">
              <a:ea typeface="Calibri"/>
              <a:cs typeface="Calibri"/>
            </a:endParaRPr>
          </a:p>
          <a:p>
            <a:r>
              <a:rPr lang="en-GB"/>
              <a:t>Although ASB and criminal behaviour can overlap, they are not the same thing.</a:t>
            </a:r>
            <a:endParaRPr lang="en-GB">
              <a:ea typeface="Calibri"/>
              <a:cs typeface="Calibri"/>
            </a:endParaRPr>
          </a:p>
          <a:p>
            <a:pPr algn="ctr"/>
            <a:endParaRPr lang="en-US"/>
          </a:p>
        </p:txBody>
      </p:sp>
      <p:sp>
        <p:nvSpPr>
          <p:cNvPr id="4" name="Slide Number Placeholder 3"/>
          <p:cNvSpPr>
            <a:spLocks noGrp="1"/>
          </p:cNvSpPr>
          <p:nvPr>
            <p:ph type="sldNum" sz="quarter" idx="5"/>
          </p:nvPr>
        </p:nvSpPr>
        <p:spPr/>
        <p:txBody>
          <a:bodyPr/>
          <a:lstStyle/>
          <a:p>
            <a:fld id="{A42B70AA-DDE3-4CB0-AB4C-315B80E5793F}" type="slidenum">
              <a:rPr lang="en-US"/>
              <a:t>3</a:t>
            </a:fld>
            <a:endParaRPr lang="en-US"/>
          </a:p>
        </p:txBody>
      </p:sp>
    </p:spTree>
    <p:extLst>
      <p:ext uri="{BB962C8B-B14F-4D97-AF65-F5344CB8AC3E}">
        <p14:creationId xmlns:p14="http://schemas.microsoft.com/office/powerpoint/2010/main" val="3103153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ABS powers statutory guidance</a:t>
            </a:r>
            <a:endParaRPr lang="en-US"/>
          </a:p>
        </p:txBody>
      </p:sp>
      <p:sp>
        <p:nvSpPr>
          <p:cNvPr id="4" name="Slide Number Placeholder 3"/>
          <p:cNvSpPr>
            <a:spLocks noGrp="1"/>
          </p:cNvSpPr>
          <p:nvPr>
            <p:ph type="sldNum" sz="quarter" idx="5"/>
          </p:nvPr>
        </p:nvSpPr>
        <p:spPr/>
        <p:txBody>
          <a:bodyPr/>
          <a:lstStyle/>
          <a:p>
            <a:fld id="{A42B70AA-DDE3-4CB0-AB4C-315B80E5793F}" type="slidenum">
              <a:rPr lang="en-GB"/>
              <a:t>8</a:t>
            </a:fld>
            <a:endParaRPr lang="en-GB"/>
          </a:p>
        </p:txBody>
      </p:sp>
    </p:spTree>
    <p:extLst>
      <p:ext uri="{BB962C8B-B14F-4D97-AF65-F5344CB8AC3E}">
        <p14:creationId xmlns:p14="http://schemas.microsoft.com/office/powerpoint/2010/main" val="1660673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t>
            </a:r>
            <a:r>
              <a:rPr lang="en-GB"/>
              <a:t>he Anti-Social Behaviour, Crime and Policing Act 2014 introduced two important measures designed to place victims at the centre of the response to anti-social behaviour.</a:t>
            </a:r>
            <a:endParaRPr lang="en-GB">
              <a:ea typeface="Calibri"/>
              <a:cs typeface="Calibri"/>
            </a:endParaRPr>
          </a:p>
          <a:p>
            <a:r>
              <a:rPr lang="en-GB"/>
              <a:t>The first is the </a:t>
            </a:r>
            <a:r>
              <a:rPr lang="en-GB" b="1"/>
              <a:t>ASB Case Review</a:t>
            </a:r>
            <a:r>
              <a:rPr lang="en-GB"/>
              <a:t>, previously known as the Community Trigger. This allows victims of persistent anti-social behaviour to request a formal review of their case when a locally agreed threshold has been reached. Local agencies such as the police, local authority, housing providers and other partners must review the actions already taken and consider whether further interventions are available.</a:t>
            </a:r>
          </a:p>
          <a:p>
            <a:r>
              <a:rPr lang="en-GB"/>
              <a:t>The second measure is the </a:t>
            </a:r>
            <a:r>
              <a:rPr lang="en-GB" b="1"/>
              <a:t>Community Remedy</a:t>
            </a:r>
            <a:r>
              <a:rPr lang="en-GB"/>
              <a:t>, which gives victims a say in determining an appropriate out-of-court outcome for perpetrators of anti-social behaviour. This may be used where a community resolution, conditional caution, or youth conditional caution is considered the most appropriate response.</a:t>
            </a:r>
          </a:p>
          <a:p>
            <a:r>
              <a:rPr lang="en-GB"/>
              <a:t>Together, these measures aim to improve victim confidence, strengthen partnership working, and ensure that victims have a meaningful role in resolving anti-social behaviour issues.</a:t>
            </a:r>
          </a:p>
          <a:p>
            <a:endParaRPr lang="en-GB">
              <a:ea typeface="Calibri"/>
              <a:cs typeface="Calibri"/>
            </a:endParaRPr>
          </a:p>
        </p:txBody>
      </p:sp>
      <p:sp>
        <p:nvSpPr>
          <p:cNvPr id="4" name="Slide Number Placeholder 3"/>
          <p:cNvSpPr>
            <a:spLocks noGrp="1"/>
          </p:cNvSpPr>
          <p:nvPr>
            <p:ph type="sldNum" sz="quarter" idx="5"/>
          </p:nvPr>
        </p:nvSpPr>
        <p:spPr/>
        <p:txBody>
          <a:bodyPr/>
          <a:lstStyle/>
          <a:p>
            <a:fld id="{A42B70AA-DDE3-4CB0-AB4C-315B80E5793F}" type="slidenum">
              <a:rPr lang="en-GB"/>
              <a:t>9</a:t>
            </a:fld>
            <a:endParaRPr lang="en-GB"/>
          </a:p>
        </p:txBody>
      </p:sp>
    </p:spTree>
    <p:extLst>
      <p:ext uri="{BB962C8B-B14F-4D97-AF65-F5344CB8AC3E}">
        <p14:creationId xmlns:p14="http://schemas.microsoft.com/office/powerpoint/2010/main" val="3285594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444444"/>
                </a:solidFill>
                <a:hlinkClick r:id="rId3"/>
              </a:rPr>
              <a:t>Anti-social behaviour principles - GOV.UK</a:t>
            </a:r>
            <a:endParaRPr lang="en-US">
              <a:solidFill>
                <a:srgbClr val="444444"/>
              </a:solidFill>
            </a:endParaRPr>
          </a:p>
          <a:p>
            <a:r>
              <a:rPr lang="en-US">
                <a:solidFill>
                  <a:srgbClr val="FFFFFF"/>
                </a:solidFill>
              </a:rPr>
              <a:t>Endorsed By:</a:t>
            </a:r>
            <a:endParaRPr lang="en-US">
              <a:solidFill>
                <a:srgbClr val="444444"/>
              </a:solidFill>
            </a:endParaRPr>
          </a:p>
          <a:p>
            <a:pPr marL="171450" indent="-171450">
              <a:buFont typeface="Arial"/>
              <a:buChar char="•"/>
            </a:pPr>
            <a:r>
              <a:rPr lang="en-US" b="1">
                <a:solidFill>
                  <a:srgbClr val="444444"/>
                </a:solidFill>
              </a:rPr>
              <a:t>Put victims first</a:t>
            </a:r>
            <a:r>
              <a:rPr lang="en-US">
                <a:solidFill>
                  <a:srgbClr val="444444"/>
                </a:solidFill>
              </a:rPr>
              <a:t> - Victims should be encouraged to report ASB, be taken seriously, have access to support, and be offered restorative approaches where appropriate. </a:t>
            </a:r>
            <a:endParaRPr lang="en-US">
              <a:solidFill>
                <a:srgbClr val="000000"/>
              </a:solidFill>
            </a:endParaRPr>
          </a:p>
          <a:p>
            <a:pPr marL="171450" indent="-171450">
              <a:buFont typeface="Arial"/>
              <a:buChar char="•"/>
            </a:pPr>
            <a:r>
              <a:rPr lang="en-US" b="1">
                <a:solidFill>
                  <a:srgbClr val="444444"/>
                </a:solidFill>
              </a:rPr>
              <a:t>Clear reporting and communication</a:t>
            </a:r>
            <a:r>
              <a:rPr lang="en-US">
                <a:solidFill>
                  <a:srgbClr val="444444"/>
                </a:solidFill>
              </a:rPr>
              <a:t> - Agencies should have transparent processes so victims understand how ASB is investigated and are kept informed throughout the process. </a:t>
            </a:r>
            <a:endParaRPr lang="en-US">
              <a:solidFill>
                <a:srgbClr val="000000"/>
              </a:solidFill>
            </a:endParaRPr>
          </a:p>
          <a:p>
            <a:pPr marL="171450" indent="-171450">
              <a:buFont typeface="Arial"/>
              <a:buChar char="•"/>
            </a:pPr>
            <a:r>
              <a:rPr lang="en-US" b="1">
                <a:solidFill>
                  <a:srgbClr val="444444"/>
                </a:solidFill>
              </a:rPr>
              <a:t>Partnership working</a:t>
            </a:r>
            <a:r>
              <a:rPr lang="en-US">
                <a:solidFill>
                  <a:srgbClr val="444444"/>
                </a:solidFill>
              </a:rPr>
              <a:t> - Agencies should work together to identify, assess and tackle ASB and its underlying causes, with clear referral pathways between services. </a:t>
            </a:r>
            <a:endParaRPr lang="en-US">
              <a:solidFill>
                <a:srgbClr val="000000"/>
              </a:solidFill>
            </a:endParaRPr>
          </a:p>
          <a:p>
            <a:pPr marL="171450" indent="-171450">
              <a:buFont typeface="Arial"/>
              <a:buChar char="•"/>
            </a:pPr>
            <a:r>
              <a:rPr lang="en-US" b="1">
                <a:solidFill>
                  <a:srgbClr val="444444"/>
                </a:solidFill>
              </a:rPr>
              <a:t>Use evidence and community concerns</a:t>
            </a:r>
            <a:r>
              <a:rPr lang="en-US">
                <a:solidFill>
                  <a:srgbClr val="444444"/>
                </a:solidFill>
              </a:rPr>
              <a:t> - ASB concerns should be considered in community safety assessments, and good practice should be shared locally and nationally. </a:t>
            </a:r>
            <a:endParaRPr lang="en-US">
              <a:solidFill>
                <a:srgbClr val="000000"/>
              </a:solidFill>
            </a:endParaRPr>
          </a:p>
          <a:p>
            <a:pPr marL="171450" indent="-171450">
              <a:buFont typeface="Arial"/>
              <a:buChar char="•"/>
            </a:pPr>
            <a:r>
              <a:rPr lang="en-US" b="1">
                <a:solidFill>
                  <a:srgbClr val="444444"/>
                </a:solidFill>
              </a:rPr>
              <a:t>Prevention and rehabilitation</a:t>
            </a:r>
            <a:r>
              <a:rPr lang="en-US">
                <a:solidFill>
                  <a:srgbClr val="444444"/>
                </a:solidFill>
              </a:rPr>
              <a:t> - Adults and children who engage in ASB should be encouraged to take responsibility and repair harm, with interventions proportionate to the seriousness, risks and vulnerabilities of the case.</a:t>
            </a:r>
            <a:endParaRPr lang="en-US">
              <a:ea typeface="Calibri"/>
              <a:cs typeface="Calibri"/>
            </a:endParaRPr>
          </a:p>
          <a:p>
            <a:endParaRPr lang="en-US">
              <a:solidFill>
                <a:srgbClr val="444444"/>
              </a:solidFill>
              <a:ea typeface="Calibri" panose="020F0502020204030204"/>
              <a:cs typeface="Calibri" panose="020F0502020204030204"/>
            </a:endParaRPr>
          </a:p>
          <a:p>
            <a:endParaRPr lang="en-US">
              <a:solidFill>
                <a:srgbClr val="444444"/>
              </a:solidFill>
              <a:ea typeface="Calibri" panose="020F0502020204030204"/>
              <a:cs typeface="Calibri" panose="020F0502020204030204"/>
            </a:endParaRPr>
          </a:p>
          <a:p>
            <a:endParaRPr lang="en-US">
              <a:solidFill>
                <a:srgbClr val="444444"/>
              </a:solidFill>
              <a:ea typeface="Calibri" panose="020F0502020204030204"/>
              <a:cs typeface="Calibri" panose="020F0502020204030204"/>
            </a:endParaRPr>
          </a:p>
          <a:p>
            <a:endParaRPr lang="en-US">
              <a:solidFill>
                <a:srgbClr val="444444"/>
              </a:solidFill>
            </a:endParaRPr>
          </a:p>
          <a:p>
            <a:pPr marL="171450" indent="-171450">
              <a:buFont typeface="Arial,Sans-Serif"/>
              <a:buChar char="•"/>
            </a:pPr>
            <a:r>
              <a:rPr lang="en-US"/>
              <a:t>ASB Help</a:t>
            </a:r>
            <a:endParaRPr lang="en-US">
              <a:solidFill>
                <a:srgbClr val="444444"/>
              </a:solidFill>
            </a:endParaRPr>
          </a:p>
          <a:p>
            <a:pPr marL="171450" indent="-171450">
              <a:buFont typeface="Arial,Sans-Serif"/>
              <a:buChar char="•"/>
            </a:pPr>
            <a:r>
              <a:rPr lang="en-US"/>
              <a:t>Association of Police and Crime Commissioners</a:t>
            </a:r>
            <a:endParaRPr lang="en-US">
              <a:solidFill>
                <a:srgbClr val="444444"/>
              </a:solidFill>
            </a:endParaRPr>
          </a:p>
          <a:p>
            <a:pPr marL="171450" indent="-171450">
              <a:buFont typeface="Arial,Sans-Serif"/>
              <a:buChar char="•"/>
            </a:pPr>
            <a:r>
              <a:rPr lang="en-US"/>
              <a:t>Department for Levelling Up, Housing and Communities</a:t>
            </a:r>
            <a:endParaRPr lang="en-US">
              <a:solidFill>
                <a:srgbClr val="444444"/>
              </a:solidFill>
            </a:endParaRPr>
          </a:p>
          <a:p>
            <a:pPr marL="171450" indent="-171450">
              <a:buFont typeface="Arial,Sans-Serif"/>
              <a:buChar char="•"/>
            </a:pPr>
            <a:r>
              <a:rPr lang="en-US"/>
              <a:t>Historic England</a:t>
            </a:r>
            <a:endParaRPr lang="en-US">
              <a:solidFill>
                <a:srgbClr val="444444"/>
              </a:solidFill>
            </a:endParaRPr>
          </a:p>
          <a:p>
            <a:pPr marL="171450" indent="-171450">
              <a:buFont typeface="Arial,Sans-Serif"/>
              <a:buChar char="•"/>
            </a:pPr>
            <a:r>
              <a:rPr lang="en-US"/>
              <a:t>Home Office</a:t>
            </a:r>
            <a:endParaRPr lang="en-US">
              <a:solidFill>
                <a:srgbClr val="444444"/>
              </a:solidFill>
            </a:endParaRPr>
          </a:p>
          <a:p>
            <a:pPr marL="171450" indent="-171450">
              <a:buFont typeface="Arial,Sans-Serif"/>
              <a:buChar char="•"/>
            </a:pPr>
            <a:r>
              <a:rPr lang="en-US"/>
              <a:t>Local Government Association</a:t>
            </a:r>
            <a:endParaRPr lang="en-US">
              <a:solidFill>
                <a:srgbClr val="444444"/>
              </a:solidFill>
            </a:endParaRPr>
          </a:p>
          <a:p>
            <a:pPr marL="171450" indent="-171450">
              <a:buFont typeface="Arial,Sans-Serif"/>
              <a:buChar char="•"/>
            </a:pPr>
            <a:r>
              <a:rPr lang="en-US"/>
              <a:t>National Fire Chiefs Council</a:t>
            </a:r>
            <a:endParaRPr lang="en-US">
              <a:solidFill>
                <a:srgbClr val="444444"/>
              </a:solidFill>
            </a:endParaRPr>
          </a:p>
          <a:p>
            <a:pPr marL="171450" indent="-171450">
              <a:buFont typeface="Arial,Sans-Serif"/>
              <a:buChar char="•"/>
            </a:pPr>
            <a:r>
              <a:rPr lang="en-US"/>
              <a:t>National Police Chiefs’ Council</a:t>
            </a:r>
            <a:endParaRPr lang="en-US">
              <a:solidFill>
                <a:srgbClr val="444444"/>
              </a:solidFill>
            </a:endParaRPr>
          </a:p>
          <a:p>
            <a:pPr marL="171450" indent="-171450">
              <a:buFont typeface="Arial,Sans-Serif"/>
              <a:buChar char="•"/>
            </a:pPr>
            <a:r>
              <a:rPr lang="en-US"/>
              <a:t>Resolve</a:t>
            </a:r>
            <a:endParaRPr lang="en-US">
              <a:solidFill>
                <a:srgbClr val="444444"/>
              </a:solidFill>
            </a:endParaRPr>
          </a:p>
          <a:p>
            <a:pPr marL="171450" indent="-171450">
              <a:buFont typeface="Arial,Sans-Serif"/>
              <a:buChar char="•"/>
            </a:pPr>
            <a:r>
              <a:rPr lang="en-US"/>
              <a:t>Victims’ Commissioner</a:t>
            </a:r>
            <a:endParaRPr lang="en-US">
              <a:solidFill>
                <a:srgbClr val="444444"/>
              </a:solidFill>
            </a:endParaRPr>
          </a:p>
          <a:p>
            <a:pPr marL="171450" indent="-171450">
              <a:buFont typeface="Arial,Sans-Serif"/>
              <a:buChar char="•"/>
            </a:pPr>
            <a:r>
              <a:rPr lang="en-US"/>
              <a:t>Welsh Government</a:t>
            </a:r>
            <a:endParaRPr lang="en-US">
              <a:solidFill>
                <a:srgbClr val="444444"/>
              </a:solidFill>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42B70AA-DDE3-4CB0-AB4C-315B80E5793F}" type="slidenum">
              <a:t>10</a:t>
            </a:fld>
            <a:endParaRPr lang="en-GB"/>
          </a:p>
        </p:txBody>
      </p:sp>
    </p:spTree>
    <p:extLst>
      <p:ext uri="{BB962C8B-B14F-4D97-AF65-F5344CB8AC3E}">
        <p14:creationId xmlns:p14="http://schemas.microsoft.com/office/powerpoint/2010/main" val="7298776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powers vary in purpose and severity.</a:t>
            </a:r>
          </a:p>
          <a:p>
            <a:r>
              <a:rPr lang="en-US"/>
              <a:t>Some are preventative and civil in nature, while others have criminal consequences if breached.</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42B70AA-DDE3-4CB0-AB4C-315B80E5793F}" type="slidenum">
              <a:rPr lang="en-GB"/>
              <a:t>11</a:t>
            </a:fld>
            <a:endParaRPr lang="en-GB"/>
          </a:p>
        </p:txBody>
      </p:sp>
    </p:spTree>
    <p:extLst>
      <p:ext uri="{BB962C8B-B14F-4D97-AF65-F5344CB8AC3E}">
        <p14:creationId xmlns:p14="http://schemas.microsoft.com/office/powerpoint/2010/main" val="1581453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a:t>
            </a:r>
            <a:r>
              <a:rPr lang="en-GB"/>
              <a:t>t can be sought against individuals aged 10 or over.</a:t>
            </a:r>
            <a:endParaRPr lang="en-GB">
              <a:ea typeface="Calibri"/>
              <a:cs typeface="Calibri"/>
            </a:endParaRPr>
          </a:p>
          <a:p>
            <a:r>
              <a:rPr lang="en-GB"/>
              <a:t>The applicant must satisfy the court that:</a:t>
            </a:r>
            <a:endParaRPr lang="en-GB" dirty="0">
              <a:solidFill>
                <a:srgbClr val="000000"/>
              </a:solidFill>
              <a:ea typeface="Calibri"/>
              <a:cs typeface="Calibri"/>
            </a:endParaRPr>
          </a:p>
          <a:p>
            <a:pPr marL="285750" indent="-285750">
              <a:buFont typeface="Arial,Sans-Serif"/>
              <a:buChar char="•"/>
            </a:pPr>
            <a:r>
              <a:rPr lang="en-GB"/>
              <a:t>The respondent has engaged in anti-social behaviour.</a:t>
            </a:r>
            <a:endParaRPr lang="en-GB">
              <a:solidFill>
                <a:srgbClr val="000000"/>
              </a:solidFill>
              <a:ea typeface="Calibri"/>
              <a:cs typeface="Calibri"/>
            </a:endParaRPr>
          </a:p>
          <a:p>
            <a:pPr marL="285750" indent="-285750">
              <a:buFont typeface="Arial,Sans-Serif"/>
              <a:buChar char="•"/>
            </a:pPr>
            <a:r>
              <a:rPr lang="en-GB"/>
              <a:t>The injunction is just and convenient to prevent further behaviour.</a:t>
            </a:r>
            <a:endParaRPr lang="en-GB">
              <a:solidFill>
                <a:srgbClr val="000000"/>
              </a:solidFill>
              <a:ea typeface="Calibri"/>
              <a:cs typeface="Calibri"/>
            </a:endParaRPr>
          </a:p>
          <a:p>
            <a:r>
              <a:rPr lang="en-GB"/>
              <a:t>A significant feature is the use of positive requirements.</a:t>
            </a:r>
            <a:endParaRPr lang="en-GB" dirty="0">
              <a:solidFill>
                <a:srgbClr val="000000"/>
              </a:solidFill>
              <a:ea typeface="Calibri"/>
              <a:cs typeface="Calibri"/>
            </a:endParaRPr>
          </a:p>
          <a:p>
            <a:r>
              <a:rPr lang="en-GB"/>
              <a:t>For example:</a:t>
            </a:r>
            <a:endParaRPr lang="en-GB" dirty="0">
              <a:solidFill>
                <a:srgbClr val="000000"/>
              </a:solidFill>
              <a:ea typeface="Calibri"/>
              <a:cs typeface="Calibri"/>
            </a:endParaRPr>
          </a:p>
          <a:p>
            <a:pPr marL="285750" indent="-285750">
              <a:buFont typeface="Arial,Sans-Serif"/>
              <a:buChar char="•"/>
            </a:pPr>
            <a:r>
              <a:rPr lang="en-GB"/>
              <a:t>Attendance at drug treatment.</a:t>
            </a:r>
            <a:endParaRPr lang="en-GB" dirty="0">
              <a:solidFill>
                <a:srgbClr val="000000"/>
              </a:solidFill>
              <a:ea typeface="Calibri"/>
              <a:cs typeface="Calibri"/>
            </a:endParaRPr>
          </a:p>
          <a:p>
            <a:pPr marL="285750" indent="-285750">
              <a:buFont typeface="Arial,Sans-Serif"/>
              <a:buChar char="•"/>
            </a:pPr>
            <a:r>
              <a:rPr lang="en-GB"/>
              <a:t>Engagement with support services.</a:t>
            </a:r>
            <a:endParaRPr lang="en-GB" dirty="0">
              <a:solidFill>
                <a:srgbClr val="000000"/>
              </a:solidFill>
              <a:ea typeface="Calibri"/>
              <a:cs typeface="Calibri"/>
            </a:endParaRPr>
          </a:p>
          <a:p>
            <a:pPr marL="285750" indent="-285750">
              <a:buFont typeface="Arial,Sans-Serif"/>
              <a:buChar char="•"/>
            </a:pPr>
            <a:r>
              <a:rPr lang="en-GB"/>
              <a:t>Substance misuse programmes.</a:t>
            </a:r>
            <a:endParaRPr lang="en-GB">
              <a:solidFill>
                <a:srgbClr val="000000"/>
              </a:solidFill>
              <a:ea typeface="Calibri"/>
              <a:cs typeface="Calibri"/>
            </a:endParaRPr>
          </a:p>
          <a:p>
            <a:endParaRPr lang="en-GB" dirty="0">
              <a:solidFill>
                <a:srgbClr val="000000"/>
              </a:solidFill>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42B70AA-DDE3-4CB0-AB4C-315B80E5793F}" type="slidenum">
              <a:rPr lang="en-GB"/>
              <a:t>12</a:t>
            </a:fld>
            <a:endParaRPr lang="en-GB"/>
          </a:p>
        </p:txBody>
      </p:sp>
    </p:spTree>
    <p:extLst>
      <p:ext uri="{BB962C8B-B14F-4D97-AF65-F5344CB8AC3E}">
        <p14:creationId xmlns:p14="http://schemas.microsoft.com/office/powerpoint/2010/main" val="4102186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Criminal Behaviour Order can only be imposed after an individual has been convicted of a criminal offence.</a:t>
            </a:r>
            <a:endParaRPr lang="en-GB">
              <a:ea typeface="Calibri"/>
              <a:cs typeface="Calibri"/>
            </a:endParaRPr>
          </a:p>
          <a:p>
            <a:r>
              <a:rPr lang="en-GB"/>
              <a:t>The prosecution applies for the order during sentencing.</a:t>
            </a:r>
          </a:p>
          <a:p>
            <a:r>
              <a:rPr lang="en-GB"/>
              <a:t>The court must be satisfied that:</a:t>
            </a:r>
          </a:p>
          <a:p>
            <a:pPr marL="285750" indent="-285750">
              <a:buFont typeface="Arial"/>
              <a:buChar char="•"/>
            </a:pPr>
            <a:r>
              <a:rPr lang="en-GB"/>
              <a:t>The offender has engaged in behaviour causing harassment, alarm or distress.</a:t>
            </a:r>
          </a:p>
          <a:p>
            <a:pPr marL="285750" indent="-285750">
              <a:buFont typeface="Arial"/>
              <a:buChar char="•"/>
            </a:pPr>
            <a:r>
              <a:rPr lang="en-GB"/>
              <a:t>The order will help prevent further behaviour.</a:t>
            </a:r>
          </a:p>
          <a:p>
            <a:r>
              <a:rPr lang="en-GB"/>
              <a:t>A CBO can include:</a:t>
            </a:r>
          </a:p>
          <a:p>
            <a:pPr marL="285750" indent="-285750">
              <a:buFont typeface="Arial"/>
              <a:buChar char="•"/>
            </a:pPr>
            <a:r>
              <a:rPr lang="en-GB"/>
              <a:t>Prohibitions.</a:t>
            </a:r>
          </a:p>
          <a:p>
            <a:pPr marL="285750" indent="-285750">
              <a:buFont typeface="Arial"/>
              <a:buChar char="•"/>
            </a:pPr>
            <a:r>
              <a:rPr lang="en-GB"/>
              <a:t>Positive requirements.</a:t>
            </a:r>
          </a:p>
          <a:p>
            <a:r>
              <a:rPr lang="en-GB"/>
              <a:t>Unlike a Civil Injunction, breach of a CBO is a criminal offence.</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A42B70AA-DDE3-4CB0-AB4C-315B80E5793F}" type="slidenum">
              <a:rPr lang="en-GB"/>
              <a:t>13</a:t>
            </a:fld>
            <a:endParaRPr lang="en-GB"/>
          </a:p>
        </p:txBody>
      </p:sp>
    </p:spTree>
    <p:extLst>
      <p:ext uri="{BB962C8B-B14F-4D97-AF65-F5344CB8AC3E}">
        <p14:creationId xmlns:p14="http://schemas.microsoft.com/office/powerpoint/2010/main" val="1660215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CPNs are designed to tackle persistent conduct that negatively affects the community.</a:t>
            </a:r>
          </a:p>
          <a:p>
            <a:r>
              <a:rPr lang="en-US"/>
              <a:t>Examples include:</a:t>
            </a:r>
            <a:endParaRPr lang="en-GB"/>
          </a:p>
          <a:p>
            <a:pPr marL="285750" indent="-285750">
              <a:buFont typeface="Arial"/>
              <a:buChar char="•"/>
            </a:pPr>
            <a:r>
              <a:rPr lang="en-US"/>
              <a:t>Excessive noise.</a:t>
            </a:r>
            <a:endParaRPr lang="en-GB"/>
          </a:p>
          <a:p>
            <a:pPr marL="285750" indent="-285750">
              <a:buFont typeface="Arial"/>
              <a:buChar char="•"/>
            </a:pPr>
            <a:r>
              <a:rPr lang="en-US"/>
              <a:t>Fly-tipping.</a:t>
            </a:r>
            <a:endParaRPr lang="en-GB"/>
          </a:p>
          <a:p>
            <a:pPr marL="285750" indent="-285750">
              <a:buFont typeface="Arial"/>
              <a:buChar char="•"/>
            </a:pPr>
            <a:r>
              <a:rPr lang="en-US"/>
              <a:t>Vermin from neglected property.</a:t>
            </a:r>
            <a:endParaRPr lang="en-GB"/>
          </a:p>
          <a:p>
            <a:pPr marL="285750" indent="-285750">
              <a:buFont typeface="Arial"/>
              <a:buChar char="•"/>
            </a:pPr>
            <a:r>
              <a:rPr lang="en-US"/>
              <a:t>Graffiti.</a:t>
            </a:r>
            <a:endParaRPr lang="en-GB"/>
          </a:p>
          <a:p>
            <a:r>
              <a:rPr lang="en-US"/>
              <a:t>The conduct must be:</a:t>
            </a:r>
            <a:endParaRPr lang="en-GB"/>
          </a:p>
          <a:p>
            <a:pPr marL="285750" indent="-285750">
              <a:buFont typeface="Arial"/>
              <a:buChar char="•"/>
            </a:pPr>
            <a:r>
              <a:rPr lang="en-US"/>
              <a:t>Persistent or continuing.</a:t>
            </a:r>
            <a:endParaRPr lang="en-GB"/>
          </a:p>
          <a:p>
            <a:pPr marL="285750" indent="-285750">
              <a:buFont typeface="Arial"/>
              <a:buChar char="•"/>
            </a:pPr>
            <a:r>
              <a:rPr lang="en-US"/>
              <a:t>Unreasonable.</a:t>
            </a:r>
            <a:endParaRPr lang="en-GB"/>
          </a:p>
          <a:p>
            <a:pPr marL="285750" indent="-285750">
              <a:buFont typeface="Arial"/>
              <a:buChar char="•"/>
            </a:pPr>
            <a:r>
              <a:rPr lang="en-US"/>
              <a:t>Having a detrimental effect on local quality of life.</a:t>
            </a:r>
            <a:endParaRPr lang="en-GB"/>
          </a:p>
          <a:p>
            <a:r>
              <a:rPr lang="en-US"/>
              <a:t>An individual is usually warned before a CPN is issued.</a:t>
            </a:r>
            <a:endParaRPr lang="en-GB"/>
          </a:p>
          <a:p>
            <a:r>
              <a:rPr lang="en-US"/>
              <a:t>If breached, enforcement options include:</a:t>
            </a:r>
            <a:endParaRPr lang="en-GB"/>
          </a:p>
          <a:p>
            <a:pPr marL="285750" indent="-285750">
              <a:buFont typeface="Arial"/>
              <a:buChar char="•"/>
            </a:pPr>
            <a:r>
              <a:rPr lang="en-US"/>
              <a:t>Fixed penalty notices.</a:t>
            </a:r>
            <a:endParaRPr lang="en-GB"/>
          </a:p>
          <a:p>
            <a:pPr marL="285750" indent="-285750">
              <a:buFont typeface="Arial"/>
              <a:buChar char="•"/>
            </a:pPr>
            <a:r>
              <a:rPr lang="en-US"/>
              <a:t>Prosecution.</a:t>
            </a:r>
            <a:endParaRPr lang="en-GB"/>
          </a:p>
          <a:p>
            <a:pPr marL="285750" indent="-285750">
              <a:buFont typeface="Arial"/>
              <a:buChar char="•"/>
            </a:pPr>
            <a:r>
              <a:rPr lang="en-US"/>
              <a:t>Remedial action.</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42B70AA-DDE3-4CB0-AB4C-315B80E5793F}" type="slidenum">
              <a:rPr lang="en-GB"/>
              <a:t>14</a:t>
            </a:fld>
            <a:endParaRPr lang="en-GB"/>
          </a:p>
        </p:txBody>
      </p:sp>
    </p:spTree>
    <p:extLst>
      <p:ext uri="{BB962C8B-B14F-4D97-AF65-F5344CB8AC3E}">
        <p14:creationId xmlns:p14="http://schemas.microsoft.com/office/powerpoint/2010/main" val="3035881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Public Spaces Protection Orders</a:t>
            </a:r>
            <a:endParaRPr lang="en-US"/>
          </a:p>
          <a:p>
            <a:r>
              <a:rPr lang="en-US"/>
              <a:t>A local authority may introduce a PSPO where activities have a detrimental effect on the quality of life of local people.</a:t>
            </a:r>
            <a:endParaRPr lang="en-GB"/>
          </a:p>
          <a:p>
            <a:r>
              <a:rPr lang="en-US"/>
              <a:t>Examples:</a:t>
            </a:r>
            <a:endParaRPr lang="en-GB"/>
          </a:p>
          <a:p>
            <a:pPr marL="285750" indent="-285750">
              <a:buFont typeface="Arial"/>
              <a:buChar char="•"/>
            </a:pPr>
            <a:r>
              <a:rPr lang="en-US"/>
              <a:t>Alcohol-free zones.</a:t>
            </a:r>
            <a:endParaRPr lang="en-GB"/>
          </a:p>
          <a:p>
            <a:pPr marL="285750" indent="-285750">
              <a:buFont typeface="Arial"/>
              <a:buChar char="•"/>
            </a:pPr>
            <a:r>
              <a:rPr lang="en-US"/>
              <a:t>Restrictions on dog fouling.</a:t>
            </a:r>
            <a:endParaRPr lang="en-GB"/>
          </a:p>
          <a:p>
            <a:pPr marL="285750" indent="-285750">
              <a:buFont typeface="Arial"/>
              <a:buChar char="•"/>
            </a:pPr>
            <a:r>
              <a:rPr lang="en-US"/>
              <a:t>Restrictions on street drinking.</a:t>
            </a:r>
            <a:endParaRPr lang="en-GB"/>
          </a:p>
          <a:p>
            <a:pPr marL="285750" indent="-285750">
              <a:buFont typeface="Arial"/>
              <a:buChar char="•"/>
            </a:pPr>
            <a:r>
              <a:rPr lang="en-US"/>
              <a:t>Restrictions on aggressive begging.</a:t>
            </a:r>
            <a:endParaRPr lang="en-GB"/>
          </a:p>
          <a:p>
            <a:r>
              <a:rPr lang="en-US"/>
              <a:t>Discuss the balance between public protection and individual freedoms.</a:t>
            </a:r>
            <a:endParaRPr lang="en-GB"/>
          </a:p>
          <a:p>
            <a:r>
              <a:rPr lang="en-GB"/>
              <a:t>Dispersal Powers</a:t>
            </a:r>
          </a:p>
          <a:p>
            <a:r>
              <a:rPr lang="en-US"/>
              <a:t>Police officers may direct individuals to leave a particular area for up to 48 hours.</a:t>
            </a:r>
            <a:endParaRPr lang="en-GB"/>
          </a:p>
          <a:p>
            <a:r>
              <a:rPr lang="en-US" dirty="0"/>
              <a:t>This power may be used where </a:t>
            </a:r>
            <a:r>
              <a:rPr lang="en-US" dirty="0" err="1"/>
              <a:t>behaviour</a:t>
            </a:r>
            <a:r>
              <a:rPr lang="en-US" dirty="0"/>
              <a:t> contributes to:</a:t>
            </a:r>
            <a:endParaRPr lang="en-GB" dirty="0"/>
          </a:p>
          <a:p>
            <a:pPr marL="285750" indent="-285750">
              <a:buFont typeface="Arial"/>
              <a:buChar char="•"/>
            </a:pPr>
            <a:r>
              <a:rPr lang="en-US"/>
              <a:t>Crime.</a:t>
            </a:r>
            <a:endParaRPr lang="en-GB"/>
          </a:p>
          <a:p>
            <a:pPr marL="285750" indent="-285750">
              <a:buFont typeface="Arial"/>
              <a:buChar char="•"/>
            </a:pPr>
            <a:r>
              <a:rPr lang="en-US"/>
              <a:t>Disorder.</a:t>
            </a:r>
            <a:endParaRPr lang="en-GB"/>
          </a:p>
          <a:p>
            <a:pPr marL="285750" indent="-285750">
              <a:buFont typeface="Arial"/>
              <a:buChar char="•"/>
            </a:pPr>
            <a:r>
              <a:rPr lang="en-US"/>
              <a:t>Harassment.</a:t>
            </a:r>
            <a:endParaRPr lang="en-GB"/>
          </a:p>
          <a:p>
            <a:pPr marL="285750" indent="-285750">
              <a:buFont typeface="Arial"/>
              <a:buChar char="•"/>
            </a:pPr>
            <a:r>
              <a:rPr lang="en-US"/>
              <a:t>Alarm.</a:t>
            </a:r>
            <a:endParaRPr lang="en-GB"/>
          </a:p>
          <a:p>
            <a:pPr marL="285750" indent="-285750">
              <a:buFont typeface="Arial"/>
              <a:buChar char="•"/>
            </a:pPr>
            <a:r>
              <a:rPr lang="en-US"/>
              <a:t>Distress.</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42B70AA-DDE3-4CB0-AB4C-315B80E5793F}" type="slidenum">
              <a:rPr lang="en-GB"/>
              <a:t>15</a:t>
            </a:fld>
            <a:endParaRPr lang="en-GB"/>
          </a:p>
        </p:txBody>
      </p:sp>
    </p:spTree>
    <p:extLst>
      <p:ext uri="{BB962C8B-B14F-4D97-AF65-F5344CB8AC3E}">
        <p14:creationId xmlns:p14="http://schemas.microsoft.com/office/powerpoint/2010/main" val="1100174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Closure powers allow police and local authorities to quickly address premises associated with serious nuisance or disorder.</a:t>
            </a:r>
          </a:p>
          <a:p>
            <a:r>
              <a:rPr lang="en-US"/>
              <a:t>Examples include:</a:t>
            </a:r>
            <a:endParaRPr lang="en-GB"/>
          </a:p>
          <a:p>
            <a:pPr marL="285750" indent="-285750">
              <a:buFont typeface="Arial"/>
              <a:buChar char="•"/>
            </a:pPr>
            <a:r>
              <a:rPr lang="en-US"/>
              <a:t>Drug houses.</a:t>
            </a:r>
            <a:endParaRPr lang="en-GB"/>
          </a:p>
          <a:p>
            <a:pPr marL="285750" indent="-285750">
              <a:buFont typeface="Arial"/>
              <a:buChar char="•"/>
            </a:pPr>
            <a:r>
              <a:rPr lang="en-US"/>
              <a:t>Properties linked to violence.</a:t>
            </a:r>
            <a:endParaRPr lang="en-GB"/>
          </a:p>
          <a:p>
            <a:pPr marL="285750" indent="-285750">
              <a:buFont typeface="Arial"/>
              <a:buChar char="•"/>
            </a:pPr>
            <a:r>
              <a:rPr lang="en-US"/>
              <a:t>Premises causing persistent disorder.</a:t>
            </a:r>
            <a:endParaRPr lang="en-GB"/>
          </a:p>
          <a:p>
            <a:r>
              <a:rPr lang="en-US"/>
              <a:t>A Closure Notice can initially prohibit access.</a:t>
            </a:r>
            <a:endParaRPr lang="en-GB"/>
          </a:p>
          <a:p>
            <a:r>
              <a:rPr lang="en-US"/>
              <a:t>An application may then be made to the magistrates' court for a Closure Order.</a:t>
            </a:r>
            <a:endParaRPr lang="en-GB"/>
          </a:p>
          <a:p>
            <a:r>
              <a:rPr lang="en-US"/>
              <a:t>Closure Orders can significantly restrict access to properties.</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42B70AA-DDE3-4CB0-AB4C-315B80E5793F}" type="slidenum">
              <a:rPr lang="en-GB"/>
              <a:t>16</a:t>
            </a:fld>
            <a:endParaRPr lang="en-GB"/>
          </a:p>
        </p:txBody>
      </p:sp>
    </p:spTree>
    <p:extLst>
      <p:ext uri="{BB962C8B-B14F-4D97-AF65-F5344CB8AC3E}">
        <p14:creationId xmlns:p14="http://schemas.microsoft.com/office/powerpoint/2010/main" val="2780682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FD7467-24A4-44B4-5BA5-667DC2698A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325612-11D5-1AD0-CAF1-D0E45353A4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C4921A-4CD9-04DD-BA2B-0BAA59B754A9}"/>
              </a:ext>
            </a:extLst>
          </p:cNvPr>
          <p:cNvSpPr>
            <a:spLocks noGrp="1"/>
          </p:cNvSpPr>
          <p:nvPr>
            <p:ph type="body" idx="1"/>
          </p:nvPr>
        </p:nvSpPr>
        <p:spPr/>
        <p:txBody>
          <a:bodyPr/>
          <a:lstStyle/>
          <a:p>
            <a:r>
              <a:rPr lang="en-US">
                <a:hlinkClick r:id="rId3"/>
              </a:rPr>
              <a:t>ABS powers statutory guidance</a:t>
            </a:r>
            <a:endParaRPr lang="en-US"/>
          </a:p>
        </p:txBody>
      </p:sp>
      <p:sp>
        <p:nvSpPr>
          <p:cNvPr id="4" name="Slide Number Placeholder 3">
            <a:extLst>
              <a:ext uri="{FF2B5EF4-FFF2-40B4-BE49-F238E27FC236}">
                <a16:creationId xmlns:a16="http://schemas.microsoft.com/office/drawing/2014/main" id="{1725FEC5-2BD3-6F18-0DA6-47FF454016AA}"/>
              </a:ext>
            </a:extLst>
          </p:cNvPr>
          <p:cNvSpPr>
            <a:spLocks noGrp="1"/>
          </p:cNvSpPr>
          <p:nvPr>
            <p:ph type="sldNum" sz="quarter" idx="5"/>
          </p:nvPr>
        </p:nvSpPr>
        <p:spPr/>
        <p:txBody>
          <a:bodyPr/>
          <a:lstStyle/>
          <a:p>
            <a:fld id="{A42B70AA-DDE3-4CB0-AB4C-315B80E5793F}" type="slidenum">
              <a:rPr lang="en-GB"/>
              <a:t>17</a:t>
            </a:fld>
            <a:endParaRPr lang="en-GB"/>
          </a:p>
        </p:txBody>
      </p:sp>
    </p:spTree>
    <p:extLst>
      <p:ext uri="{BB962C8B-B14F-4D97-AF65-F5344CB8AC3E}">
        <p14:creationId xmlns:p14="http://schemas.microsoft.com/office/powerpoint/2010/main" val="14349213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12/10/2026</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910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12/10/2026</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9043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12/10/2026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7362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12/10/2026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4207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12/10/2026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20244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12/10/2026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5844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12/10/2026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6076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12/10/2026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2750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12/10/2026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4758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12/10/2026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95670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12/10/2026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80259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988CC-2CEB-4684-8288-3EF53E12B5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E7E472-A2B1-4038-AE37-73443F7237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3BC94B-20C3-4490-9250-62CBE337038B}"/>
              </a:ext>
            </a:extLst>
          </p:cNvPr>
          <p:cNvSpPr>
            <a:spLocks noGrp="1"/>
          </p:cNvSpPr>
          <p:nvPr>
            <p:ph type="dt" sz="half" idx="10"/>
          </p:nvPr>
        </p:nvSpPr>
        <p:spPr/>
        <p:txBody>
          <a:bodyPr/>
          <a:lstStyle/>
          <a:p>
            <a:fld id="{C69FFD58-A001-42D5-9760-D2AB9FD28BA3}" type="datetime1">
              <a:rPr lang="en-GB" smtClean="0"/>
              <a:t>12/10/2026</a:t>
            </a:fld>
            <a:endParaRPr lang="en-GB"/>
          </a:p>
        </p:txBody>
      </p:sp>
      <p:sp>
        <p:nvSpPr>
          <p:cNvPr id="5" name="Footer Placeholder 4">
            <a:extLst>
              <a:ext uri="{FF2B5EF4-FFF2-40B4-BE49-F238E27FC236}">
                <a16:creationId xmlns:a16="http://schemas.microsoft.com/office/drawing/2014/main" id="{F367DAA8-D72F-48FD-9277-7EF5B90160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43157-F080-4CCC-B789-E4652556A899}"/>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127115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21ADD-512D-4AF3-A82C-177EC2993F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5B50B9-777C-4B30-A773-4FA257A23F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EFFE1-A6DF-4F93-A24F-EA6E8B7303B2}"/>
              </a:ext>
            </a:extLst>
          </p:cNvPr>
          <p:cNvSpPr>
            <a:spLocks noGrp="1"/>
          </p:cNvSpPr>
          <p:nvPr>
            <p:ph type="dt" sz="half" idx="10"/>
          </p:nvPr>
        </p:nvSpPr>
        <p:spPr/>
        <p:txBody>
          <a:bodyPr/>
          <a:lstStyle/>
          <a:p>
            <a:fld id="{25F8852F-BB5B-47DB-B5EC-F8A2B1AF6758}" type="datetime1">
              <a:rPr lang="en-GB" smtClean="0"/>
              <a:t>12/10/2026</a:t>
            </a:fld>
            <a:endParaRPr lang="en-GB"/>
          </a:p>
        </p:txBody>
      </p:sp>
      <p:sp>
        <p:nvSpPr>
          <p:cNvPr id="5" name="Footer Placeholder 4">
            <a:extLst>
              <a:ext uri="{FF2B5EF4-FFF2-40B4-BE49-F238E27FC236}">
                <a16:creationId xmlns:a16="http://schemas.microsoft.com/office/drawing/2014/main" id="{4B489408-7F3E-4554-84BC-F74AF49250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DA1A5-97C8-4841-BA99-2FE52D67674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60755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C0C21-594E-4BCB-AEBF-3C40556476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F76276-E19C-42E1-AB55-45222095BC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11C2C6-E456-4F0A-AD37-4CBD22A0444A}"/>
              </a:ext>
            </a:extLst>
          </p:cNvPr>
          <p:cNvSpPr>
            <a:spLocks noGrp="1"/>
          </p:cNvSpPr>
          <p:nvPr>
            <p:ph type="dt" sz="half" idx="10"/>
          </p:nvPr>
        </p:nvSpPr>
        <p:spPr/>
        <p:txBody>
          <a:bodyPr/>
          <a:lstStyle/>
          <a:p>
            <a:fld id="{B1C657CD-3434-41BB-96BB-88D082437A9C}" type="datetime1">
              <a:rPr lang="en-GB" smtClean="0"/>
              <a:t>12/10/2026</a:t>
            </a:fld>
            <a:endParaRPr lang="en-GB"/>
          </a:p>
        </p:txBody>
      </p:sp>
      <p:sp>
        <p:nvSpPr>
          <p:cNvPr id="5" name="Footer Placeholder 4">
            <a:extLst>
              <a:ext uri="{FF2B5EF4-FFF2-40B4-BE49-F238E27FC236}">
                <a16:creationId xmlns:a16="http://schemas.microsoft.com/office/drawing/2014/main" id="{86C87B02-817D-411B-9442-25C640172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37951D-4DBE-4ED1-AAC9-7112BD151C34}"/>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683100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6052F-476F-446A-8452-2F44A7CBC8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DBA647-B9AE-463F-AAA4-59B2249D2E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FD1CA3-0944-4264-8EA1-EF0967E379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A736B4-CC44-4CD7-84F1-4DF7457E846D}"/>
              </a:ext>
            </a:extLst>
          </p:cNvPr>
          <p:cNvSpPr>
            <a:spLocks noGrp="1"/>
          </p:cNvSpPr>
          <p:nvPr>
            <p:ph type="dt" sz="half" idx="10"/>
          </p:nvPr>
        </p:nvSpPr>
        <p:spPr/>
        <p:txBody>
          <a:bodyPr/>
          <a:lstStyle/>
          <a:p>
            <a:fld id="{AAB07C9D-1012-45DA-8211-8955CE57E3ED}" type="datetime1">
              <a:rPr lang="en-GB" smtClean="0"/>
              <a:t>12/10/2026</a:t>
            </a:fld>
            <a:endParaRPr lang="en-GB"/>
          </a:p>
        </p:txBody>
      </p:sp>
      <p:sp>
        <p:nvSpPr>
          <p:cNvPr id="6" name="Footer Placeholder 5">
            <a:extLst>
              <a:ext uri="{FF2B5EF4-FFF2-40B4-BE49-F238E27FC236}">
                <a16:creationId xmlns:a16="http://schemas.microsoft.com/office/drawing/2014/main" id="{F17BE884-CCB0-473F-8A6A-40422B4CD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77B31A-87F5-4AF3-83B5-C6FFC592845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920242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F3AFE-09B5-4BB1-883C-3CAEEDB7C8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FF36B9-FC7F-4DE1-9D2C-0CF6CCDD85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B16A1-4C58-4241-9E40-C54364C97B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A18BDE-7DE3-4502-B24A-C9131391A4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19DBF8-D6B3-4E3F-B9D8-B59CDD9D05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F766A5-5B61-4667-9F08-E7377ED3FD2A}"/>
              </a:ext>
            </a:extLst>
          </p:cNvPr>
          <p:cNvSpPr>
            <a:spLocks noGrp="1"/>
          </p:cNvSpPr>
          <p:nvPr>
            <p:ph type="dt" sz="half" idx="10"/>
          </p:nvPr>
        </p:nvSpPr>
        <p:spPr/>
        <p:txBody>
          <a:bodyPr/>
          <a:lstStyle/>
          <a:p>
            <a:fld id="{C88DEE99-EC83-4824-B089-8E4ACD1FCA71}" type="datetime1">
              <a:rPr lang="en-GB" smtClean="0"/>
              <a:t>12/10/2026</a:t>
            </a:fld>
            <a:endParaRPr lang="en-GB"/>
          </a:p>
        </p:txBody>
      </p:sp>
      <p:sp>
        <p:nvSpPr>
          <p:cNvPr id="8" name="Footer Placeholder 7">
            <a:extLst>
              <a:ext uri="{FF2B5EF4-FFF2-40B4-BE49-F238E27FC236}">
                <a16:creationId xmlns:a16="http://schemas.microsoft.com/office/drawing/2014/main" id="{DFF175EF-0DCB-4229-86A6-56B614BB87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23824C-2C30-48EC-A590-4E1B4EA5D3D0}"/>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046711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EEF4-2C54-417D-83D4-C630643353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86A153-8A8E-4CA9-A758-B179CEA9D53A}"/>
              </a:ext>
            </a:extLst>
          </p:cNvPr>
          <p:cNvSpPr>
            <a:spLocks noGrp="1"/>
          </p:cNvSpPr>
          <p:nvPr>
            <p:ph type="dt" sz="half" idx="10"/>
          </p:nvPr>
        </p:nvSpPr>
        <p:spPr/>
        <p:txBody>
          <a:bodyPr/>
          <a:lstStyle/>
          <a:p>
            <a:fld id="{757AEE4B-41D7-4130-ACC1-55EE85FEFAE9}" type="datetime1">
              <a:rPr lang="en-GB" smtClean="0"/>
              <a:t>12/10/2026</a:t>
            </a:fld>
            <a:endParaRPr lang="en-GB"/>
          </a:p>
        </p:txBody>
      </p:sp>
      <p:sp>
        <p:nvSpPr>
          <p:cNvPr id="4" name="Footer Placeholder 3">
            <a:extLst>
              <a:ext uri="{FF2B5EF4-FFF2-40B4-BE49-F238E27FC236}">
                <a16:creationId xmlns:a16="http://schemas.microsoft.com/office/drawing/2014/main" id="{CDCC568D-CFFD-496C-875C-059888FFC8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D21943-C451-47BB-85C5-7664945ABCE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396467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D610C3-7416-41D9-B5F8-B9598E9821C3}"/>
              </a:ext>
            </a:extLst>
          </p:cNvPr>
          <p:cNvSpPr>
            <a:spLocks noGrp="1"/>
          </p:cNvSpPr>
          <p:nvPr>
            <p:ph type="dt" sz="half" idx="10"/>
          </p:nvPr>
        </p:nvSpPr>
        <p:spPr/>
        <p:txBody>
          <a:bodyPr/>
          <a:lstStyle/>
          <a:p>
            <a:fld id="{3CD7D259-10FA-4EFD-8349-526B254BB777}" type="datetime1">
              <a:rPr lang="en-GB" smtClean="0"/>
              <a:t>12/10/2026</a:t>
            </a:fld>
            <a:endParaRPr lang="en-GB"/>
          </a:p>
        </p:txBody>
      </p:sp>
      <p:sp>
        <p:nvSpPr>
          <p:cNvPr id="3" name="Footer Placeholder 2">
            <a:extLst>
              <a:ext uri="{FF2B5EF4-FFF2-40B4-BE49-F238E27FC236}">
                <a16:creationId xmlns:a16="http://schemas.microsoft.com/office/drawing/2014/main" id="{9EBF41FD-F756-45F8-9AAE-66C833A545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38A17C-95E4-4277-97B9-BB5DF4DAE6E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0807645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906AF-49B0-4C7A-9A4E-4648C5BFF0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0138C4-9671-4B47-B19E-0D90174931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83740-6407-46D4-A136-B46ABCB7F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38A79-965D-4972-B402-B856BC088EA3}"/>
              </a:ext>
            </a:extLst>
          </p:cNvPr>
          <p:cNvSpPr>
            <a:spLocks noGrp="1"/>
          </p:cNvSpPr>
          <p:nvPr>
            <p:ph type="dt" sz="half" idx="10"/>
          </p:nvPr>
        </p:nvSpPr>
        <p:spPr/>
        <p:txBody>
          <a:bodyPr/>
          <a:lstStyle/>
          <a:p>
            <a:fld id="{E877EA1A-CA87-4F6E-A81F-1EA938C777F1}" type="datetime1">
              <a:rPr lang="en-GB" smtClean="0"/>
              <a:t>12/10/2026</a:t>
            </a:fld>
            <a:endParaRPr lang="en-GB"/>
          </a:p>
        </p:txBody>
      </p:sp>
      <p:sp>
        <p:nvSpPr>
          <p:cNvPr id="6" name="Footer Placeholder 5">
            <a:extLst>
              <a:ext uri="{FF2B5EF4-FFF2-40B4-BE49-F238E27FC236}">
                <a16:creationId xmlns:a16="http://schemas.microsoft.com/office/drawing/2014/main" id="{E805CDCC-D34C-46D2-B645-0AB8506604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6A1A76-6067-4C7B-BE11-3EDDA0D043D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367932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169C4-D64E-4F88-A042-46B75C4ECD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50A1D4-4494-4D25-A856-97F35F60B0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EB9520-7BCF-473E-9BCC-235BFC3445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C57837-5DD6-44FE-A92F-5708FF239A71}"/>
              </a:ext>
            </a:extLst>
          </p:cNvPr>
          <p:cNvSpPr>
            <a:spLocks noGrp="1"/>
          </p:cNvSpPr>
          <p:nvPr>
            <p:ph type="dt" sz="half" idx="10"/>
          </p:nvPr>
        </p:nvSpPr>
        <p:spPr/>
        <p:txBody>
          <a:bodyPr/>
          <a:lstStyle/>
          <a:p>
            <a:fld id="{D8C095B7-3C77-4F49-98D8-1543A4A7ACC2}" type="datetime1">
              <a:rPr lang="en-GB" smtClean="0"/>
              <a:t>12/10/2026</a:t>
            </a:fld>
            <a:endParaRPr lang="en-GB"/>
          </a:p>
        </p:txBody>
      </p:sp>
      <p:sp>
        <p:nvSpPr>
          <p:cNvPr id="6" name="Footer Placeholder 5">
            <a:extLst>
              <a:ext uri="{FF2B5EF4-FFF2-40B4-BE49-F238E27FC236}">
                <a16:creationId xmlns:a16="http://schemas.microsoft.com/office/drawing/2014/main" id="{0000400D-E11D-4163-9AA7-B22AA6554A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A3CA50-F9AB-42DF-8821-C65DAFA5762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7897371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ECE8-FE0D-46AA-A679-D62D679FE0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F0B801-F03B-4804-A905-A369867D56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E27F0-F452-47E0-98A4-78CEB3981254}"/>
              </a:ext>
            </a:extLst>
          </p:cNvPr>
          <p:cNvSpPr>
            <a:spLocks noGrp="1"/>
          </p:cNvSpPr>
          <p:nvPr>
            <p:ph type="dt" sz="half" idx="10"/>
          </p:nvPr>
        </p:nvSpPr>
        <p:spPr/>
        <p:txBody>
          <a:bodyPr/>
          <a:lstStyle/>
          <a:p>
            <a:fld id="{E9F21BEC-7D12-4793-902D-1599242B95B6}" type="datetime1">
              <a:rPr lang="en-GB" smtClean="0"/>
              <a:t>12/10/2026</a:t>
            </a:fld>
            <a:endParaRPr lang="en-GB"/>
          </a:p>
        </p:txBody>
      </p:sp>
      <p:sp>
        <p:nvSpPr>
          <p:cNvPr id="5" name="Footer Placeholder 4">
            <a:extLst>
              <a:ext uri="{FF2B5EF4-FFF2-40B4-BE49-F238E27FC236}">
                <a16:creationId xmlns:a16="http://schemas.microsoft.com/office/drawing/2014/main" id="{1CB472DE-5D16-4EEF-BBB0-8E0F0273B9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C3B82-DE1D-472E-B188-E999FD017EC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3176726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CF7694-3AF6-4F88-A84F-EA153C5E27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4D8C63-9F98-4E28-99C4-873D18FB91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689ED-7EE2-4346-AB25-D27EC65D2DCC}"/>
              </a:ext>
            </a:extLst>
          </p:cNvPr>
          <p:cNvSpPr>
            <a:spLocks noGrp="1"/>
          </p:cNvSpPr>
          <p:nvPr>
            <p:ph type="dt" sz="half" idx="10"/>
          </p:nvPr>
        </p:nvSpPr>
        <p:spPr/>
        <p:txBody>
          <a:bodyPr/>
          <a:lstStyle/>
          <a:p>
            <a:fld id="{5CA47CA9-8D27-4B29-9F84-071A882983EF}" type="datetime1">
              <a:rPr lang="en-GB" smtClean="0"/>
              <a:t>12/10/2026</a:t>
            </a:fld>
            <a:endParaRPr lang="en-GB"/>
          </a:p>
        </p:txBody>
      </p:sp>
      <p:sp>
        <p:nvSpPr>
          <p:cNvPr id="5" name="Footer Placeholder 4">
            <a:extLst>
              <a:ext uri="{FF2B5EF4-FFF2-40B4-BE49-F238E27FC236}">
                <a16:creationId xmlns:a16="http://schemas.microsoft.com/office/drawing/2014/main" id="{362677E2-B918-4D86-8BE0-E5D6DCBD4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75AC1-52D2-4167-828C-E96B6CA9927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005359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12/10/2026</a:t>
            </a:fld>
            <a:endParaRPr lang="en-GB">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90885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DD0AB8-542E-483C-8BA2-38FC6754D0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32564C-6D86-40E7-9D73-1EBF549657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DA177-16E6-4858-AFB0-6B0516F16E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68DD40-1FA4-4012-98E1-D5E48DAE907F}" type="datetime1">
              <a:rPr lang="en-GB" smtClean="0"/>
              <a:t>12/10/2026</a:t>
            </a:fld>
            <a:endParaRPr lang="en-GB"/>
          </a:p>
        </p:txBody>
      </p:sp>
      <p:sp>
        <p:nvSpPr>
          <p:cNvPr id="5" name="Footer Placeholder 4">
            <a:extLst>
              <a:ext uri="{FF2B5EF4-FFF2-40B4-BE49-F238E27FC236}">
                <a16:creationId xmlns:a16="http://schemas.microsoft.com/office/drawing/2014/main" id="{F0E8275F-771C-4C86-9594-196084B74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17488E-2616-4AF3-B206-D058CA2980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E70F85-FB46-4664-904F-529BF12CA752}" type="slidenum">
              <a:rPr lang="en-GB" smtClean="0"/>
              <a:t>‹#›</a:t>
            </a:fld>
            <a:endParaRPr lang="en-GB"/>
          </a:p>
        </p:txBody>
      </p:sp>
    </p:spTree>
    <p:extLst>
      <p:ext uri="{BB962C8B-B14F-4D97-AF65-F5344CB8AC3E}">
        <p14:creationId xmlns:p14="http://schemas.microsoft.com/office/powerpoint/2010/main" val="42151527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legislation.gov.uk/ukpga/2011/13/contents/enacted/data.htm" TargetMode="External"/><Relationship Id="rId2" Type="http://schemas.openxmlformats.org/officeDocument/2006/relationships/hyperlink" Target="http://www.legislation.gov.uk/ukpga/2003/38/contents" TargetMode="Externa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46322/2023_Update_ASB_Statutory_Guidance_-_FINAL__1_.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46322/2023_Update_ASB_Statutory_Guidance_-_FINAL__1_.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yS6nWXrPDNk" TargetMode="External"/><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jpe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report-it.org.uk/files/ipcc_report-fiona-pilkington-leicestershire.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fontScale="90000"/>
          </a:bodyPr>
          <a:lstStyle/>
          <a:p>
            <a:r>
              <a:rPr lang="en-GB" sz="5400" b="1">
                <a:solidFill>
                  <a:schemeClr val="bg1"/>
                </a:solidFill>
              </a:rPr>
              <a:t>BMPL5019A</a:t>
            </a:r>
            <a:br>
              <a:rPr lang="en-GB" sz="5400" b="1"/>
            </a:br>
            <a:r>
              <a:rPr lang="en-GB" sz="5400" b="1">
                <a:solidFill>
                  <a:schemeClr val="bg1"/>
                </a:solidFill>
              </a:rPr>
              <a:t>Antisocial </a:t>
            </a:r>
            <a:r>
              <a:rPr lang="en-GB" sz="5400" b="1" err="1">
                <a:solidFill>
                  <a:schemeClr val="bg1"/>
                </a:solidFill>
              </a:rPr>
              <a:t>Behaviour</a:t>
            </a:r>
            <a:r>
              <a:rPr lang="en-GB" sz="5400" b="1">
                <a:solidFill>
                  <a:schemeClr val="bg1"/>
                </a:solidFill>
              </a:rPr>
              <a:t>: definition, response and impact. </a:t>
            </a:r>
          </a:p>
        </p:txBody>
      </p:sp>
      <p:sp>
        <p:nvSpPr>
          <p:cNvPr id="4" name="Subtitle 2"/>
          <p:cNvSpPr>
            <a:spLocks noGrp="1"/>
          </p:cNvSpPr>
          <p:nvPr>
            <p:ph type="subTitle" idx="1"/>
          </p:nvPr>
        </p:nvSpPr>
        <p:spPr>
          <a:xfrm>
            <a:off x="1847528" y="4725144"/>
            <a:ext cx="4899706" cy="1080120"/>
          </a:xfrm>
        </p:spPr>
        <p:txBody>
          <a:bodyPr vert="horz" lIns="91440" tIns="45720" rIns="91440" bIns="45720" rtlCol="0" anchor="t">
            <a:normAutofit/>
          </a:bodyPr>
          <a:lstStyle/>
          <a:p>
            <a:r>
              <a:rPr lang="en-GB" sz="5400" b="1">
                <a:solidFill>
                  <a:schemeClr val="bg1"/>
                </a:solidFill>
              </a:rPr>
              <a:t>Week 3 2026</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E0DA9-7540-3D72-5AAE-0E8DF02CF321}"/>
              </a:ext>
            </a:extLst>
          </p:cNvPr>
          <p:cNvSpPr>
            <a:spLocks noGrp="1"/>
          </p:cNvSpPr>
          <p:nvPr>
            <p:ph type="title"/>
          </p:nvPr>
        </p:nvSpPr>
        <p:spPr/>
        <p:txBody>
          <a:bodyPr/>
          <a:lstStyle/>
          <a:p>
            <a:r>
              <a:rPr lang="en-GB"/>
              <a:t>Today</a:t>
            </a:r>
          </a:p>
        </p:txBody>
      </p:sp>
      <p:sp>
        <p:nvSpPr>
          <p:cNvPr id="3" name="Content Placeholder 2">
            <a:extLst>
              <a:ext uri="{FF2B5EF4-FFF2-40B4-BE49-F238E27FC236}">
                <a16:creationId xmlns:a16="http://schemas.microsoft.com/office/drawing/2014/main" id="{B2AD51A1-90C9-9578-8B8F-9FC82CC11F0C}"/>
              </a:ext>
            </a:extLst>
          </p:cNvPr>
          <p:cNvSpPr>
            <a:spLocks noGrp="1"/>
          </p:cNvSpPr>
          <p:nvPr>
            <p:ph idx="1"/>
          </p:nvPr>
        </p:nvSpPr>
        <p:spPr/>
        <p:txBody>
          <a:bodyPr vert="horz" lIns="91440" tIns="45720" rIns="91440" bIns="45720" rtlCol="0" anchor="t">
            <a:noAutofit/>
          </a:bodyPr>
          <a:lstStyle/>
          <a:p>
            <a:r>
              <a:rPr lang="en-GB" sz="2400">
                <a:latin typeface="Calibri"/>
                <a:ea typeface="Calibri"/>
                <a:cs typeface="Calibri"/>
              </a:rPr>
              <a:t>Define anti-social behaviour (ASB) and explain its impact on individuals, communities and businesses. </a:t>
            </a:r>
          </a:p>
          <a:p>
            <a:r>
              <a:rPr lang="en-GB" sz="2400">
                <a:latin typeface="Calibri"/>
                <a:ea typeface="Calibri"/>
                <a:cs typeface="Calibri"/>
              </a:rPr>
              <a:t>Identify and explain the main powers available under the Anti-social Behaviour, Crime and Policing Act 2014. </a:t>
            </a:r>
          </a:p>
          <a:p>
            <a:r>
              <a:rPr lang="en-GB" sz="2400">
                <a:latin typeface="Calibri"/>
                <a:ea typeface="Calibri"/>
                <a:cs typeface="Calibri"/>
              </a:rPr>
              <a:t>Apply ASB legislation to realistic policing scenarios.</a:t>
            </a:r>
          </a:p>
          <a:p>
            <a:r>
              <a:rPr lang="en-GB" sz="2400">
                <a:latin typeface="Calibri"/>
                <a:ea typeface="Calibri"/>
                <a:cs typeface="Calibri"/>
              </a:rPr>
              <a:t>Evaluate the effectiveness and limitations of ASB powers.</a:t>
            </a:r>
          </a:p>
          <a:p>
            <a:r>
              <a:rPr lang="en-GB" sz="2400">
                <a:latin typeface="Calibri"/>
                <a:ea typeface="Calibri"/>
                <a:cs typeface="Calibri"/>
              </a:rPr>
              <a:t>Explain victim-focused approaches including the ASB Case Review (Community Trigger) and Community Remedy.</a:t>
            </a:r>
          </a:p>
          <a:p>
            <a:endParaRPr lang="en-GB"/>
          </a:p>
        </p:txBody>
      </p:sp>
      <p:sp>
        <p:nvSpPr>
          <p:cNvPr id="4" name="Slide Number Placeholder 3">
            <a:extLst>
              <a:ext uri="{FF2B5EF4-FFF2-40B4-BE49-F238E27FC236}">
                <a16:creationId xmlns:a16="http://schemas.microsoft.com/office/drawing/2014/main" id="{27FB8519-D721-D4F9-F7C8-EEE693D1AB01}"/>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a:t>
            </a:fld>
            <a:endParaRPr lang="en-GB">
              <a:solidFill>
                <a:prstClr val="black">
                  <a:tint val="75000"/>
                </a:prstClr>
              </a:solidFill>
            </a:endParaRPr>
          </a:p>
        </p:txBody>
      </p:sp>
    </p:spTree>
    <p:extLst>
      <p:ext uri="{BB962C8B-B14F-4D97-AF65-F5344CB8AC3E}">
        <p14:creationId xmlns:p14="http://schemas.microsoft.com/office/powerpoint/2010/main" val="2281071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092C0-0D13-465B-8618-3EA4D40C48C4}"/>
              </a:ext>
            </a:extLst>
          </p:cNvPr>
          <p:cNvSpPr>
            <a:spLocks noGrp="1"/>
          </p:cNvSpPr>
          <p:nvPr>
            <p:ph type="title"/>
          </p:nvPr>
        </p:nvSpPr>
        <p:spPr>
          <a:xfrm>
            <a:off x="1043631" y="809898"/>
            <a:ext cx="10173010" cy="1554480"/>
          </a:xfrm>
        </p:spPr>
        <p:txBody>
          <a:bodyPr anchor="ctr">
            <a:normAutofit/>
          </a:bodyPr>
          <a:lstStyle/>
          <a:p>
            <a:r>
              <a:rPr lang="en-GB" sz="4800"/>
              <a:t>Antisocial Behaviour</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1DB0A4AC-5F86-5D57-70C4-684166512D4C}"/>
              </a:ext>
            </a:extLst>
          </p:cNvPr>
          <p:cNvSpPr>
            <a:spLocks noGrp="1"/>
          </p:cNvSpPr>
          <p:nvPr>
            <p:ph type="sldNum" sz="quarter" idx="12"/>
          </p:nvPr>
        </p:nvSpPr>
        <p:spPr>
          <a:xfrm>
            <a:off x="8610600" y="6492240"/>
            <a:ext cx="274320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GB" b="0" i="0" u="none" strike="noStrike" kern="1200" cap="none" spc="0" normalizeH="0" baseline="0" noProof="0">
              <a:ln>
                <a:noFill/>
              </a:ln>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0164BC2D-1D71-28A9-4C85-C838E2AE68D0}"/>
              </a:ext>
            </a:extLst>
          </p:cNvPr>
          <p:cNvGraphicFramePr>
            <a:graphicFrameLocks noGrp="1"/>
          </p:cNvGraphicFramePr>
          <p:nvPr>
            <p:ph idx="1"/>
            <p:extLst>
              <p:ext uri="{D42A27DB-BD31-4B8C-83A1-F6EECF244321}">
                <p14:modId xmlns:p14="http://schemas.microsoft.com/office/powerpoint/2010/main" val="328487627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7733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8C5BE-797A-AC33-E484-8D02EF036FC0}"/>
              </a:ext>
            </a:extLst>
          </p:cNvPr>
          <p:cNvSpPr>
            <a:spLocks noGrp="1"/>
          </p:cNvSpPr>
          <p:nvPr>
            <p:ph type="title"/>
          </p:nvPr>
        </p:nvSpPr>
        <p:spPr>
          <a:xfrm>
            <a:off x="591165" y="274638"/>
            <a:ext cx="10991235" cy="860323"/>
          </a:xfrm>
        </p:spPr>
        <p:txBody>
          <a:bodyPr/>
          <a:lstStyle/>
          <a:p>
            <a:r>
              <a:rPr lang="en-GB" sz="2800">
                <a:latin typeface="Calibri"/>
                <a:ea typeface="Calibri"/>
                <a:cs typeface="Calibri"/>
              </a:rPr>
              <a:t>ASB Differ from Criminal Behaviour?</a:t>
            </a:r>
          </a:p>
          <a:p>
            <a:endParaRPr lang="en-US" sz="2800">
              <a:latin typeface="Calibri"/>
              <a:ea typeface="Calibri"/>
              <a:cs typeface="Calibri"/>
            </a:endParaRPr>
          </a:p>
        </p:txBody>
      </p:sp>
      <p:graphicFrame>
        <p:nvGraphicFramePr>
          <p:cNvPr id="7" name="Content Placeholder 6">
            <a:extLst>
              <a:ext uri="{FF2B5EF4-FFF2-40B4-BE49-F238E27FC236}">
                <a16:creationId xmlns:a16="http://schemas.microsoft.com/office/drawing/2014/main" id="{2D5419AA-1781-B202-B5F6-2CA585F3DDF7}"/>
              </a:ext>
            </a:extLst>
          </p:cNvPr>
          <p:cNvGraphicFramePr>
            <a:graphicFrameLocks noGrp="1"/>
          </p:cNvGraphicFramePr>
          <p:nvPr>
            <p:ph sz="half" idx="1"/>
            <p:extLst>
              <p:ext uri="{D42A27DB-BD31-4B8C-83A1-F6EECF244321}">
                <p14:modId xmlns:p14="http://schemas.microsoft.com/office/powerpoint/2010/main" val="1494845957"/>
              </p:ext>
            </p:extLst>
          </p:nvPr>
        </p:nvGraphicFramePr>
        <p:xfrm>
          <a:off x="476250" y="1595437"/>
          <a:ext cx="5500794" cy="3814834"/>
        </p:xfrm>
        <a:graphic>
          <a:graphicData uri="http://schemas.openxmlformats.org/drawingml/2006/table">
            <a:tbl>
              <a:tblPr bandRow="1">
                <a:tableStyleId>{5C22544A-7EE6-4342-B048-85BDC9FD1C3A}</a:tableStyleId>
              </a:tblPr>
              <a:tblGrid>
                <a:gridCol w="5500794">
                  <a:extLst>
                    <a:ext uri="{9D8B030D-6E8A-4147-A177-3AD203B41FA5}">
                      <a16:colId xmlns:a16="http://schemas.microsoft.com/office/drawing/2014/main" val="2218692531"/>
                    </a:ext>
                  </a:extLst>
                </a:gridCol>
              </a:tblGrid>
              <a:tr h="421995">
                <a:tc>
                  <a:txBody>
                    <a:bodyPr/>
                    <a:lstStyle/>
                    <a:p>
                      <a:pPr marL="0" marR="0" indent="0" algn="l" rtl="0" fontAlgn="base">
                        <a:buNone/>
                      </a:pPr>
                      <a:r>
                        <a:rPr lang="en-GB" sz="1800" b="0" i="0" u="sng" noProof="0">
                          <a:solidFill>
                            <a:srgbClr val="000000"/>
                          </a:solidFill>
                          <a:effectLst/>
                          <a:latin typeface="Myriad Pro"/>
                        </a:rPr>
                        <a:t>Anti-Social Behaviour</a:t>
                      </a:r>
                      <a:endParaRPr lang="en-GB" sz="900" b="0" i="0" u="sng" noProof="0">
                        <a:solidFill>
                          <a:srgbClr val="000000"/>
                        </a:solidFill>
                        <a:effectLst/>
                        <a:latin typeface="Segoe UI"/>
                      </a:endParaRPr>
                    </a:p>
                  </a:txBody>
                  <a:tcPr marL="60960" marR="60960" marT="30480" marB="304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108886158"/>
                  </a:ext>
                </a:extLst>
              </a:tr>
              <a:tr h="421995">
                <a:tc>
                  <a:txBody>
                    <a:bodyPr/>
                    <a:lstStyle/>
                    <a:p>
                      <a:pPr marL="0" marR="0" indent="0" algn="l" rtl="0" fontAlgn="base">
                        <a:buNone/>
                      </a:pPr>
                      <a:r>
                        <a:rPr lang="en-GB" sz="1800" b="0" i="0" noProof="0">
                          <a:solidFill>
                            <a:srgbClr val="000000"/>
                          </a:solidFill>
                          <a:effectLst/>
                          <a:latin typeface="Myriad Pro"/>
                        </a:rPr>
                        <a:t>May not break a criminal law</a:t>
                      </a:r>
                      <a:endParaRPr lang="en-GB" sz="900" b="0" i="0" noProof="0">
                        <a:solidFill>
                          <a:srgbClr val="000000"/>
                        </a:solidFill>
                        <a:effectLst/>
                        <a:latin typeface="Segoe UI"/>
                      </a:endParaRPr>
                    </a:p>
                  </a:txBody>
                  <a:tcPr marL="60960" marR="60960" marT="30480" marB="304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2337673867"/>
                  </a:ext>
                </a:extLst>
              </a:tr>
              <a:tr h="742711">
                <a:tc>
                  <a:txBody>
                    <a:bodyPr/>
                    <a:lstStyle/>
                    <a:p>
                      <a:pPr marL="0" marR="0" indent="0" algn="l" rtl="0" fontAlgn="base">
                        <a:buNone/>
                      </a:pPr>
                      <a:r>
                        <a:rPr lang="en-GB" sz="1800" b="0" i="0" noProof="0">
                          <a:solidFill>
                            <a:srgbClr val="000000"/>
                          </a:solidFill>
                          <a:effectLst/>
                          <a:latin typeface="Myriad Pro"/>
                        </a:rPr>
                        <a:t>Often affects quality of life and community wellbeing</a:t>
                      </a:r>
                      <a:endParaRPr lang="en-GB" sz="900" b="0" i="0" noProof="0">
                        <a:solidFill>
                          <a:srgbClr val="000000"/>
                        </a:solidFill>
                        <a:effectLst/>
                        <a:latin typeface="Segoe UI"/>
                      </a:endParaRPr>
                    </a:p>
                  </a:txBody>
                  <a:tcPr marL="60960" marR="60960" marT="30480" marB="304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4120483945"/>
                  </a:ext>
                </a:extLst>
              </a:tr>
              <a:tr h="742711">
                <a:tc>
                  <a:txBody>
                    <a:bodyPr/>
                    <a:lstStyle/>
                    <a:p>
                      <a:pPr marL="0" marR="0" indent="0" algn="l" rtl="0" fontAlgn="base">
                        <a:buNone/>
                      </a:pPr>
                      <a:r>
                        <a:rPr lang="en-GB" sz="1800" b="0" i="0" noProof="0">
                          <a:solidFill>
                            <a:srgbClr val="000000"/>
                          </a:solidFill>
                          <a:effectLst/>
                          <a:latin typeface="Myriad Pro"/>
                        </a:rPr>
                        <a:t>Can be dealt with through warnings, ASB powers, housing interventions or civil orders</a:t>
                      </a:r>
                      <a:endParaRPr lang="en-GB" sz="900" b="0" i="0" noProof="0">
                        <a:solidFill>
                          <a:srgbClr val="000000"/>
                        </a:solidFill>
                        <a:effectLst/>
                        <a:latin typeface="Segoe UI"/>
                      </a:endParaRPr>
                    </a:p>
                  </a:txBody>
                  <a:tcPr marL="60960" marR="60960" marT="30480" marB="304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019963738"/>
                  </a:ext>
                </a:extLst>
              </a:tr>
              <a:tr h="742711">
                <a:tc>
                  <a:txBody>
                    <a:bodyPr/>
                    <a:lstStyle/>
                    <a:p>
                      <a:pPr marL="0" marR="0" indent="0" algn="l" rtl="0" fontAlgn="base">
                        <a:buNone/>
                      </a:pPr>
                      <a:r>
                        <a:rPr lang="en-GB" sz="1800" b="0" i="0" noProof="0">
                          <a:solidFill>
                            <a:srgbClr val="000000"/>
                          </a:solidFill>
                          <a:effectLst/>
                          <a:latin typeface="Myriad Pro"/>
                        </a:rPr>
                        <a:t>Standard of proof for some ASB powers is the civil standard ("balance of probabilities")</a:t>
                      </a:r>
                      <a:endParaRPr lang="en-GB" sz="900" b="0" i="0" noProof="0">
                        <a:solidFill>
                          <a:srgbClr val="000000"/>
                        </a:solidFill>
                        <a:effectLst/>
                        <a:latin typeface="Segoe UI"/>
                      </a:endParaRPr>
                    </a:p>
                  </a:txBody>
                  <a:tcPr marL="60960" marR="60960" marT="30480" marB="304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2831892502"/>
                  </a:ext>
                </a:extLst>
              </a:tr>
              <a:tr h="742711">
                <a:tc>
                  <a:txBody>
                    <a:bodyPr/>
                    <a:lstStyle/>
                    <a:p>
                      <a:pPr marL="0" marR="0" indent="0" algn="l" rtl="0" fontAlgn="base">
                        <a:buNone/>
                      </a:pPr>
                      <a:r>
                        <a:rPr lang="en-GB" sz="1800" b="0" i="0" noProof="0">
                          <a:solidFill>
                            <a:srgbClr val="000000"/>
                          </a:solidFill>
                          <a:effectLst/>
                          <a:latin typeface="Myriad Pro"/>
                        </a:rPr>
                        <a:t>Examples: noisy neighbours, nuisance behaviour, youths causing alarm</a:t>
                      </a:r>
                      <a:endParaRPr lang="en-GB" sz="900" b="0" i="0" noProof="0">
                        <a:solidFill>
                          <a:srgbClr val="000000"/>
                        </a:solidFill>
                        <a:effectLst/>
                        <a:latin typeface="Segoe UI"/>
                      </a:endParaRPr>
                    </a:p>
                  </a:txBody>
                  <a:tcPr marL="60960" marR="60960" marT="30480" marB="304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141282818"/>
                  </a:ext>
                </a:extLst>
              </a:tr>
            </a:tbl>
          </a:graphicData>
        </a:graphic>
      </p:graphicFrame>
      <p:graphicFrame>
        <p:nvGraphicFramePr>
          <p:cNvPr id="9" name="Content Placeholder 8">
            <a:extLst>
              <a:ext uri="{FF2B5EF4-FFF2-40B4-BE49-F238E27FC236}">
                <a16:creationId xmlns:a16="http://schemas.microsoft.com/office/drawing/2014/main" id="{78679F61-7D64-4FA9-E735-ABEC0853BA94}"/>
              </a:ext>
            </a:extLst>
          </p:cNvPr>
          <p:cNvGraphicFramePr>
            <a:graphicFrameLocks noGrp="1"/>
          </p:cNvGraphicFramePr>
          <p:nvPr>
            <p:ph sz="half" idx="2"/>
            <p:extLst>
              <p:ext uri="{D42A27DB-BD31-4B8C-83A1-F6EECF244321}">
                <p14:modId xmlns:p14="http://schemas.microsoft.com/office/powerpoint/2010/main" val="2456763379"/>
              </p:ext>
            </p:extLst>
          </p:nvPr>
        </p:nvGraphicFramePr>
        <p:xfrm>
          <a:off x="6429375" y="1603375"/>
          <a:ext cx="5143500" cy="3900570"/>
        </p:xfrm>
        <a:graphic>
          <a:graphicData uri="http://schemas.openxmlformats.org/drawingml/2006/table">
            <a:tbl>
              <a:tblPr bandRow="1">
                <a:tableStyleId>{5C22544A-7EE6-4342-B048-85BDC9FD1C3A}</a:tableStyleId>
              </a:tblPr>
              <a:tblGrid>
                <a:gridCol w="5143500">
                  <a:extLst>
                    <a:ext uri="{9D8B030D-6E8A-4147-A177-3AD203B41FA5}">
                      <a16:colId xmlns:a16="http://schemas.microsoft.com/office/drawing/2014/main" val="2485740457"/>
                    </a:ext>
                  </a:extLst>
                </a:gridCol>
              </a:tblGrid>
              <a:tr h="431479">
                <a:tc>
                  <a:txBody>
                    <a:bodyPr/>
                    <a:lstStyle/>
                    <a:p>
                      <a:pPr marL="0" marR="0" indent="0" algn="l" rtl="0" fontAlgn="base">
                        <a:buNone/>
                      </a:pPr>
                      <a:r>
                        <a:rPr lang="en-GB" sz="1800" b="0" i="0" u="sng" noProof="0">
                          <a:solidFill>
                            <a:srgbClr val="000000"/>
                          </a:solidFill>
                          <a:effectLst/>
                          <a:latin typeface="Myriad Pro"/>
                        </a:rPr>
                        <a:t>Criminal Behaviour</a:t>
                      </a:r>
                      <a:endParaRPr lang="en-GB" sz="900" b="0" i="0" u="sng" noProof="0">
                        <a:solidFill>
                          <a:srgbClr val="000000"/>
                        </a:solidFill>
                        <a:effectLst/>
                        <a:latin typeface="Segoe UI"/>
                      </a:endParaRPr>
                    </a:p>
                  </a:txBody>
                  <a:tcPr marL="60960" marR="60960" marT="30480" marB="304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2665743046"/>
                  </a:ext>
                </a:extLst>
              </a:tr>
              <a:tr h="431479">
                <a:tc>
                  <a:txBody>
                    <a:bodyPr/>
                    <a:lstStyle/>
                    <a:p>
                      <a:pPr marL="0" marR="0" indent="0" algn="l" rtl="0" fontAlgn="base">
                        <a:buNone/>
                      </a:pPr>
                      <a:r>
                        <a:rPr lang="en-GB" sz="1800" b="0" i="0" noProof="0">
                          <a:solidFill>
                            <a:srgbClr val="000000"/>
                          </a:solidFill>
                          <a:effectLst/>
                          <a:latin typeface="Myriad Pro"/>
                        </a:rPr>
                        <a:t>Always involves breaking a criminal law</a:t>
                      </a:r>
                      <a:endParaRPr lang="en-GB" sz="900" b="0" i="0" noProof="0">
                        <a:solidFill>
                          <a:srgbClr val="000000"/>
                        </a:solidFill>
                        <a:effectLst/>
                        <a:latin typeface="Segoe UI"/>
                      </a:endParaRPr>
                    </a:p>
                  </a:txBody>
                  <a:tcPr marL="60960" marR="60960" marT="30480" marB="304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2795524883"/>
                  </a:ext>
                </a:extLst>
              </a:tr>
              <a:tr h="759403">
                <a:tc>
                  <a:txBody>
                    <a:bodyPr/>
                    <a:lstStyle/>
                    <a:p>
                      <a:pPr marL="0" marR="0" indent="0" algn="l" rtl="0" fontAlgn="base">
                        <a:buNone/>
                      </a:pPr>
                      <a:r>
                        <a:rPr lang="en-GB" sz="1800" b="0" i="0" noProof="0">
                          <a:solidFill>
                            <a:srgbClr val="000000"/>
                          </a:solidFill>
                          <a:effectLst/>
                          <a:latin typeface="Myriad Pro"/>
                        </a:rPr>
                        <a:t>Causes harm that the law recognises as a criminal offence</a:t>
                      </a:r>
                      <a:endParaRPr lang="en-GB" sz="900" b="0" i="0" noProof="0">
                        <a:solidFill>
                          <a:srgbClr val="000000"/>
                        </a:solidFill>
                        <a:effectLst/>
                        <a:latin typeface="Segoe UI"/>
                      </a:endParaRPr>
                    </a:p>
                  </a:txBody>
                  <a:tcPr marL="60960" marR="60960" marT="30480" marB="304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3556147717"/>
                  </a:ext>
                </a:extLst>
              </a:tr>
              <a:tr h="759403">
                <a:tc>
                  <a:txBody>
                    <a:bodyPr/>
                    <a:lstStyle/>
                    <a:p>
                      <a:pPr marL="0" marR="0" indent="0" algn="l" rtl="0" fontAlgn="base">
                        <a:buNone/>
                      </a:pPr>
                      <a:r>
                        <a:rPr lang="en-GB" sz="1800" b="0" i="0" noProof="0">
                          <a:solidFill>
                            <a:srgbClr val="000000"/>
                          </a:solidFill>
                          <a:effectLst/>
                          <a:latin typeface="Myriad Pro"/>
                        </a:rPr>
                        <a:t>Usually investigated by police and prosecuted through criminal courts</a:t>
                      </a:r>
                      <a:endParaRPr lang="en-GB" sz="900" b="0" i="0" noProof="0">
                        <a:solidFill>
                          <a:srgbClr val="000000"/>
                        </a:solidFill>
                        <a:effectLst/>
                        <a:latin typeface="Segoe UI"/>
                      </a:endParaRPr>
                    </a:p>
                  </a:txBody>
                  <a:tcPr marL="60960" marR="60960" marT="30480" marB="304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4190714335"/>
                  </a:ext>
                </a:extLst>
              </a:tr>
              <a:tr h="759403">
                <a:tc>
                  <a:txBody>
                    <a:bodyPr/>
                    <a:lstStyle/>
                    <a:p>
                      <a:pPr marL="0" marR="0" indent="0" algn="l" rtl="0" fontAlgn="base">
                        <a:buNone/>
                      </a:pPr>
                      <a:r>
                        <a:rPr lang="en-GB" sz="1800" b="0" i="0" noProof="0">
                          <a:solidFill>
                            <a:srgbClr val="000000"/>
                          </a:solidFill>
                          <a:effectLst/>
                          <a:latin typeface="Myriad Pro"/>
                        </a:rPr>
                        <a:t>Criminal offences must be proved "beyond reasonable doubt"</a:t>
                      </a:r>
                      <a:endParaRPr lang="en-GB" sz="900" b="0" i="0" noProof="0">
                        <a:solidFill>
                          <a:srgbClr val="000000"/>
                        </a:solidFill>
                        <a:effectLst/>
                        <a:latin typeface="Segoe UI"/>
                      </a:endParaRPr>
                    </a:p>
                  </a:txBody>
                  <a:tcPr marL="60960" marR="60960" marT="30480" marB="304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874123434"/>
                  </a:ext>
                </a:extLst>
              </a:tr>
              <a:tr h="759403">
                <a:tc>
                  <a:txBody>
                    <a:bodyPr/>
                    <a:lstStyle/>
                    <a:p>
                      <a:pPr marL="0" marR="0" indent="0" algn="l" rtl="0" fontAlgn="base">
                        <a:buNone/>
                      </a:pPr>
                      <a:r>
                        <a:rPr lang="en-GB" sz="1800" b="0" i="0" noProof="0">
                          <a:solidFill>
                            <a:srgbClr val="000000"/>
                          </a:solidFill>
                          <a:effectLst/>
                          <a:latin typeface="Myriad Pro"/>
                        </a:rPr>
                        <a:t>Examples: assault, burglary, robbery, drug dealing</a:t>
                      </a:r>
                      <a:endParaRPr lang="en-GB" sz="900" b="0" i="0" noProof="0">
                        <a:solidFill>
                          <a:srgbClr val="000000"/>
                        </a:solidFill>
                        <a:effectLst/>
                        <a:latin typeface="Segoe UI"/>
                      </a:endParaRPr>
                    </a:p>
                  </a:txBody>
                  <a:tcPr marL="60960" marR="60960" marT="30480" marB="3048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3999390476"/>
                  </a:ext>
                </a:extLst>
              </a:tr>
            </a:tbl>
          </a:graphicData>
        </a:graphic>
      </p:graphicFrame>
      <p:sp>
        <p:nvSpPr>
          <p:cNvPr id="5" name="Slide Number Placeholder 4">
            <a:extLst>
              <a:ext uri="{FF2B5EF4-FFF2-40B4-BE49-F238E27FC236}">
                <a16:creationId xmlns:a16="http://schemas.microsoft.com/office/drawing/2014/main" id="{F28F1D03-012E-8F48-A02E-C77F56B64FD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a:t>
            </a:fld>
            <a:endParaRPr lang="en-GB">
              <a:solidFill>
                <a:prstClr val="black">
                  <a:tint val="75000"/>
                </a:prstClr>
              </a:solidFill>
            </a:endParaRPr>
          </a:p>
        </p:txBody>
      </p:sp>
    </p:spTree>
    <p:extLst>
      <p:ext uri="{BB962C8B-B14F-4D97-AF65-F5344CB8AC3E}">
        <p14:creationId xmlns:p14="http://schemas.microsoft.com/office/powerpoint/2010/main" val="3590160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C1B39-608D-4177-AD07-D95518DB4FA1}"/>
              </a:ext>
            </a:extLst>
          </p:cNvPr>
          <p:cNvSpPr>
            <a:spLocks noGrp="1"/>
          </p:cNvSpPr>
          <p:nvPr>
            <p:ph type="title"/>
          </p:nvPr>
        </p:nvSpPr>
        <p:spPr>
          <a:xfrm>
            <a:off x="609600" y="274638"/>
            <a:ext cx="10972800" cy="1143000"/>
          </a:xfrm>
        </p:spPr>
        <p:txBody>
          <a:bodyPr anchor="ctr">
            <a:normAutofit/>
          </a:bodyPr>
          <a:lstStyle/>
          <a:p>
            <a:r>
              <a:rPr lang="en-GB"/>
              <a:t>Is it ASB?</a:t>
            </a:r>
            <a:endParaRPr lang="en-US"/>
          </a:p>
        </p:txBody>
      </p:sp>
      <p:sp>
        <p:nvSpPr>
          <p:cNvPr id="3" name="Content Placeholder 2">
            <a:extLst>
              <a:ext uri="{FF2B5EF4-FFF2-40B4-BE49-F238E27FC236}">
                <a16:creationId xmlns:a16="http://schemas.microsoft.com/office/drawing/2014/main" id="{86D11B18-76AA-F209-B1D6-B3886526BDA3}"/>
              </a:ext>
            </a:extLst>
          </p:cNvPr>
          <p:cNvSpPr>
            <a:spLocks noGrp="1"/>
          </p:cNvSpPr>
          <p:nvPr>
            <p:ph sz="half" idx="1"/>
          </p:nvPr>
        </p:nvSpPr>
        <p:spPr>
          <a:xfrm>
            <a:off x="609600" y="1278119"/>
            <a:ext cx="6036820" cy="4311122"/>
          </a:xfrm>
        </p:spPr>
        <p:txBody>
          <a:bodyPr vert="horz" lIns="91440" tIns="45720" rIns="91440" bIns="45720" rtlCol="0" anchor="t">
            <a:normAutofit/>
          </a:bodyPr>
          <a:lstStyle/>
          <a:p>
            <a:pPr>
              <a:lnSpc>
                <a:spcPct val="90000"/>
              </a:lnSpc>
            </a:pPr>
            <a:r>
              <a:rPr lang="en-GB" sz="2000">
                <a:latin typeface="Calibri"/>
                <a:ea typeface="Calibri"/>
                <a:cs typeface="Calibri"/>
              </a:rPr>
              <a:t>Loud music from a neighbour every weekend</a:t>
            </a:r>
            <a:endParaRPr lang="en-US" sz="2000">
              <a:latin typeface="Calibri"/>
              <a:ea typeface="Calibri"/>
              <a:cs typeface="Calibri"/>
            </a:endParaRPr>
          </a:p>
          <a:p>
            <a:pPr>
              <a:lnSpc>
                <a:spcPct val="90000"/>
              </a:lnSpc>
            </a:pPr>
            <a:r>
              <a:rPr lang="en-GB" sz="2000">
                <a:latin typeface="Calibri"/>
                <a:ea typeface="Calibri"/>
                <a:cs typeface="Calibri"/>
              </a:rPr>
              <a:t>Teenagers gathering in a park</a:t>
            </a:r>
          </a:p>
          <a:p>
            <a:pPr>
              <a:lnSpc>
                <a:spcPct val="90000"/>
              </a:lnSpc>
            </a:pPr>
            <a:r>
              <a:rPr lang="en-GB" sz="2000">
                <a:latin typeface="Calibri"/>
                <a:ea typeface="Calibri"/>
                <a:cs typeface="Calibri"/>
              </a:rPr>
              <a:t>Graffiti on a shop wall</a:t>
            </a:r>
          </a:p>
          <a:p>
            <a:pPr>
              <a:lnSpc>
                <a:spcPct val="90000"/>
              </a:lnSpc>
            </a:pPr>
            <a:r>
              <a:rPr lang="en-GB" sz="2000">
                <a:latin typeface="Calibri"/>
                <a:ea typeface="Calibri"/>
                <a:cs typeface="Calibri"/>
              </a:rPr>
              <a:t>Street drinking</a:t>
            </a:r>
          </a:p>
          <a:p>
            <a:pPr>
              <a:lnSpc>
                <a:spcPct val="90000"/>
              </a:lnSpc>
            </a:pPr>
            <a:r>
              <a:rPr lang="en-GB" sz="2000">
                <a:latin typeface="Calibri"/>
                <a:ea typeface="Calibri"/>
                <a:cs typeface="Calibri"/>
              </a:rPr>
              <a:t>Domestic arguments heard next door</a:t>
            </a:r>
          </a:p>
          <a:p>
            <a:pPr>
              <a:lnSpc>
                <a:spcPct val="90000"/>
              </a:lnSpc>
            </a:pPr>
            <a:r>
              <a:rPr lang="en-GB" sz="2000">
                <a:latin typeface="Calibri"/>
                <a:ea typeface="Calibri"/>
                <a:cs typeface="Calibri"/>
              </a:rPr>
              <a:t>Off-road bikes being ridden through an estate</a:t>
            </a:r>
          </a:p>
          <a:p>
            <a:pPr marL="0" indent="0">
              <a:lnSpc>
                <a:spcPct val="90000"/>
              </a:lnSpc>
              <a:buNone/>
            </a:pPr>
            <a:r>
              <a:rPr lang="en-GB" sz="2000">
                <a:latin typeface="Calibri"/>
                <a:ea typeface="Calibri"/>
                <a:cs typeface="Calibri"/>
              </a:rPr>
              <a:t>Is this anti-social behaviour?</a:t>
            </a:r>
          </a:p>
          <a:p>
            <a:pPr marL="0" indent="0">
              <a:lnSpc>
                <a:spcPct val="90000"/>
              </a:lnSpc>
              <a:buNone/>
            </a:pPr>
            <a:r>
              <a:rPr lang="en-GB" sz="2000">
                <a:latin typeface="Calibri"/>
                <a:ea typeface="Calibri"/>
                <a:cs typeface="Calibri"/>
              </a:rPr>
              <a:t>Who is affected?</a:t>
            </a:r>
          </a:p>
          <a:p>
            <a:pPr marL="0" indent="0">
              <a:lnSpc>
                <a:spcPct val="90000"/>
              </a:lnSpc>
              <a:buNone/>
            </a:pPr>
            <a:r>
              <a:rPr lang="en-GB" sz="2000">
                <a:latin typeface="Calibri"/>
                <a:ea typeface="Calibri"/>
                <a:cs typeface="Calibri"/>
              </a:rPr>
              <a:t>Should police be involved?</a:t>
            </a:r>
          </a:p>
          <a:p>
            <a:pPr marL="0" indent="0">
              <a:lnSpc>
                <a:spcPct val="90000"/>
              </a:lnSpc>
              <a:buNone/>
            </a:pPr>
            <a:r>
              <a:rPr lang="en-GB" sz="2000">
                <a:latin typeface="Calibri"/>
                <a:ea typeface="Calibri"/>
                <a:cs typeface="Calibri"/>
              </a:rPr>
              <a:t>What other agencies may have responsibility?</a:t>
            </a:r>
          </a:p>
          <a:p>
            <a:pPr>
              <a:lnSpc>
                <a:spcPct val="90000"/>
              </a:lnSpc>
            </a:pPr>
            <a:endParaRPr lang="en-GB" sz="1800"/>
          </a:p>
          <a:p>
            <a:pPr>
              <a:lnSpc>
                <a:spcPct val="90000"/>
              </a:lnSpc>
            </a:pPr>
            <a:endParaRPr lang="en-GB" sz="1800"/>
          </a:p>
        </p:txBody>
      </p:sp>
      <p:pic>
        <p:nvPicPr>
          <p:cNvPr id="5" name="Picture 4">
            <a:extLst>
              <a:ext uri="{FF2B5EF4-FFF2-40B4-BE49-F238E27FC236}">
                <a16:creationId xmlns:a16="http://schemas.microsoft.com/office/drawing/2014/main" id="{6730A968-0C0C-0349-F55D-12DA5EC53554}"/>
              </a:ext>
            </a:extLst>
          </p:cNvPr>
          <p:cNvPicPr>
            <a:picLocks noChangeAspect="1"/>
          </p:cNvPicPr>
          <p:nvPr/>
        </p:nvPicPr>
        <p:blipFill>
          <a:blip r:embed="rId2"/>
          <a:stretch>
            <a:fillRect/>
          </a:stretch>
        </p:blipFill>
        <p:spPr>
          <a:xfrm>
            <a:off x="7289538" y="2037812"/>
            <a:ext cx="4292862" cy="3113818"/>
          </a:xfrm>
          <a:prstGeom prst="rect">
            <a:avLst/>
          </a:prstGeom>
          <a:noFill/>
        </p:spPr>
      </p:pic>
      <p:sp>
        <p:nvSpPr>
          <p:cNvPr id="4" name="Slide Number Placeholder 3">
            <a:extLst>
              <a:ext uri="{FF2B5EF4-FFF2-40B4-BE49-F238E27FC236}">
                <a16:creationId xmlns:a16="http://schemas.microsoft.com/office/drawing/2014/main" id="{F295597A-E15F-D422-58D9-64102062B637}"/>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5</a:t>
            </a:fld>
            <a:endParaRPr lang="en-GB">
              <a:solidFill>
                <a:prstClr val="black">
                  <a:tint val="75000"/>
                </a:prstClr>
              </a:solidFill>
            </a:endParaRPr>
          </a:p>
        </p:txBody>
      </p:sp>
    </p:spTree>
    <p:extLst>
      <p:ext uri="{BB962C8B-B14F-4D97-AF65-F5344CB8AC3E}">
        <p14:creationId xmlns:p14="http://schemas.microsoft.com/office/powerpoint/2010/main" val="621372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93EE-1C57-06CC-1D95-A70C2AAC271D}"/>
              </a:ext>
            </a:extLst>
          </p:cNvPr>
          <p:cNvSpPr>
            <a:spLocks noGrp="1"/>
          </p:cNvSpPr>
          <p:nvPr>
            <p:ph type="title"/>
          </p:nvPr>
        </p:nvSpPr>
        <p:spPr/>
        <p:txBody>
          <a:bodyPr>
            <a:normAutofit fontScale="90000"/>
          </a:bodyPr>
          <a:lstStyle/>
          <a:p>
            <a:pPr algn="l">
              <a:spcBef>
                <a:spcPts val="0"/>
              </a:spcBef>
            </a:pPr>
            <a:br>
              <a:rPr lang="en-US" sz="1800">
                <a:latin typeface="Segoe UI"/>
                <a:cs typeface="Segoe UI"/>
              </a:rPr>
            </a:br>
            <a:br>
              <a:rPr lang="en-US" sz="1800">
                <a:latin typeface="Segoe UI"/>
                <a:cs typeface="Segoe UI"/>
              </a:rPr>
            </a:br>
            <a:br>
              <a:rPr lang="en-US" sz="1800">
                <a:latin typeface="Segoe UI"/>
                <a:cs typeface="Segoe UI"/>
              </a:rPr>
            </a:br>
            <a:r>
              <a:rPr lang="en-US" sz="1800">
                <a:latin typeface="Segoe UI"/>
                <a:cs typeface="Segoe UI"/>
              </a:rPr>
              <a:t>S</a:t>
            </a:r>
            <a:r>
              <a:rPr lang="en-GB" sz="1800">
                <a:latin typeface="Segoe UI"/>
                <a:cs typeface="Segoe UI"/>
              </a:rPr>
              <a:t>ome </a:t>
            </a:r>
            <a:r>
              <a:rPr lang="en-GB" sz="1800" err="1">
                <a:latin typeface="Segoe UI"/>
                <a:cs typeface="Segoe UI"/>
              </a:rPr>
              <a:t>behaviour</a:t>
            </a:r>
            <a:r>
              <a:rPr lang="en-GB" sz="1800">
                <a:latin typeface="Segoe UI"/>
                <a:cs typeface="Segoe UI"/>
              </a:rPr>
              <a:t> can be </a:t>
            </a:r>
            <a:r>
              <a:rPr lang="en-GB" sz="1800" b="1">
                <a:latin typeface="Segoe UI"/>
                <a:cs typeface="Segoe UI"/>
              </a:rPr>
              <a:t>both anti-social and criminal</a:t>
            </a:r>
            <a:r>
              <a:rPr lang="en-GB" sz="1800">
                <a:latin typeface="Segoe UI"/>
                <a:cs typeface="Segoe UI"/>
              </a:rPr>
              <a:t>.</a:t>
            </a:r>
          </a:p>
          <a:p>
            <a:pPr algn="l">
              <a:spcBef>
                <a:spcPts val="0"/>
              </a:spcBef>
            </a:pPr>
            <a:r>
              <a:rPr lang="en-GB" sz="1800">
                <a:latin typeface="Segoe UI"/>
                <a:cs typeface="Segoe UI"/>
              </a:rPr>
              <a:t>For example:</a:t>
            </a:r>
          </a:p>
          <a:p>
            <a:br>
              <a:rPr lang="en-US"/>
            </a:br>
            <a:endParaRPr lang="en-US"/>
          </a:p>
        </p:txBody>
      </p:sp>
      <p:graphicFrame>
        <p:nvGraphicFramePr>
          <p:cNvPr id="5" name="Content Placeholder 4">
            <a:extLst>
              <a:ext uri="{FF2B5EF4-FFF2-40B4-BE49-F238E27FC236}">
                <a16:creationId xmlns:a16="http://schemas.microsoft.com/office/drawing/2014/main" id="{D52DEA19-55E9-2321-E6AB-8435DE009E09}"/>
              </a:ext>
            </a:extLst>
          </p:cNvPr>
          <p:cNvGraphicFramePr>
            <a:graphicFrameLocks noGrp="1"/>
          </p:cNvGraphicFramePr>
          <p:nvPr>
            <p:ph idx="1"/>
            <p:extLst>
              <p:ext uri="{D42A27DB-BD31-4B8C-83A1-F6EECF244321}">
                <p14:modId xmlns:p14="http://schemas.microsoft.com/office/powerpoint/2010/main" val="693950312"/>
              </p:ext>
            </p:extLst>
          </p:nvPr>
        </p:nvGraphicFramePr>
        <p:xfrm>
          <a:off x="609600" y="1163894"/>
          <a:ext cx="10972800" cy="4572000"/>
        </p:xfrm>
        <a:graphic>
          <a:graphicData uri="http://schemas.openxmlformats.org/drawingml/2006/table">
            <a:tbl>
              <a:tblPr firstRow="1" bandRow="1">
                <a:tableStyleId>{5C22544A-7EE6-4342-B048-85BDC9FD1C3A}</a:tableStyleId>
              </a:tblPr>
              <a:tblGrid>
                <a:gridCol w="3657600">
                  <a:extLst>
                    <a:ext uri="{9D8B030D-6E8A-4147-A177-3AD203B41FA5}">
                      <a16:colId xmlns:a16="http://schemas.microsoft.com/office/drawing/2014/main" val="4098043291"/>
                    </a:ext>
                  </a:extLst>
                </a:gridCol>
                <a:gridCol w="3657600">
                  <a:extLst>
                    <a:ext uri="{9D8B030D-6E8A-4147-A177-3AD203B41FA5}">
                      <a16:colId xmlns:a16="http://schemas.microsoft.com/office/drawing/2014/main" val="1412949395"/>
                    </a:ext>
                  </a:extLst>
                </a:gridCol>
                <a:gridCol w="3657600">
                  <a:extLst>
                    <a:ext uri="{9D8B030D-6E8A-4147-A177-3AD203B41FA5}">
                      <a16:colId xmlns:a16="http://schemas.microsoft.com/office/drawing/2014/main" val="2387964025"/>
                    </a:ext>
                  </a:extLst>
                </a:gridCol>
              </a:tblGrid>
              <a:tr h="330156">
                <a:tc>
                  <a:txBody>
                    <a:bodyPr/>
                    <a:lstStyle/>
                    <a:p>
                      <a:r>
                        <a:rPr lang="en-GB" noProof="0" err="1"/>
                        <a:t>Beahviour</a:t>
                      </a:r>
                    </a:p>
                  </a:txBody>
                  <a:tcPr/>
                </a:tc>
                <a:tc>
                  <a:txBody>
                    <a:bodyPr/>
                    <a:lstStyle/>
                    <a:p>
                      <a:r>
                        <a:rPr lang="en-GB" noProof="0"/>
                        <a:t>ASB</a:t>
                      </a:r>
                    </a:p>
                  </a:txBody>
                  <a:tcPr/>
                </a:tc>
                <a:tc>
                  <a:txBody>
                    <a:bodyPr/>
                    <a:lstStyle/>
                    <a:p>
                      <a:r>
                        <a:rPr lang="en-GB" noProof="0"/>
                        <a:t>Criminal</a:t>
                      </a:r>
                    </a:p>
                  </a:txBody>
                  <a:tcPr/>
                </a:tc>
                <a:extLst>
                  <a:ext uri="{0D108BD9-81ED-4DB2-BD59-A6C34878D82A}">
                    <a16:rowId xmlns:a16="http://schemas.microsoft.com/office/drawing/2014/main" val="167952270"/>
                  </a:ext>
                </a:extLst>
              </a:tr>
              <a:tr h="581075">
                <a:tc>
                  <a:txBody>
                    <a:bodyPr/>
                    <a:lstStyle/>
                    <a:p>
                      <a:pPr lvl="0" algn="l">
                        <a:lnSpc>
                          <a:spcPct val="100000"/>
                        </a:lnSpc>
                        <a:spcBef>
                          <a:spcPts val="0"/>
                        </a:spcBef>
                        <a:spcAft>
                          <a:spcPts val="0"/>
                        </a:spcAft>
                        <a:buNone/>
                      </a:pPr>
                      <a:r>
                        <a:rPr lang="en-GB" sz="1800" b="0" i="0" u="none" strike="noStrike" noProof="0">
                          <a:solidFill>
                            <a:srgbClr val="000000"/>
                          </a:solidFill>
                          <a:latin typeface="Myriad Pro"/>
                        </a:rPr>
                        <a:t>Graffiti</a:t>
                      </a:r>
                    </a:p>
                    <a:p>
                      <a:pPr lvl="0">
                        <a:buNone/>
                      </a:pPr>
                      <a:endParaRPr lang="en-GB" noProof="0"/>
                    </a:p>
                  </a:txBody>
                  <a:tcPr/>
                </a:tc>
                <a:tc>
                  <a:txBody>
                    <a:bodyPr/>
                    <a:lstStyle/>
                    <a:p>
                      <a:pPr lvl="0" algn="l">
                        <a:lnSpc>
                          <a:spcPct val="100000"/>
                        </a:lnSpc>
                        <a:spcBef>
                          <a:spcPts val="0"/>
                        </a:spcBef>
                        <a:spcAft>
                          <a:spcPts val="0"/>
                        </a:spcAft>
                        <a:buNone/>
                      </a:pPr>
                      <a:r>
                        <a:rPr lang="en-GB" sz="1800" b="0" i="0" u="none" strike="noStrike" noProof="0">
                          <a:solidFill>
                            <a:srgbClr val="000000"/>
                          </a:solidFill>
                          <a:latin typeface="Myriad Pro"/>
                        </a:rPr>
                        <a:t>✓</a:t>
                      </a:r>
                    </a:p>
                    <a:p>
                      <a:pPr lvl="0">
                        <a:buNone/>
                      </a:pPr>
                      <a:endParaRPr lang="en-GB" noProof="0"/>
                    </a:p>
                  </a:txBody>
                  <a:tcPr/>
                </a:tc>
                <a:tc>
                  <a:txBody>
                    <a:bodyPr/>
                    <a:lstStyle/>
                    <a:p>
                      <a:pPr lvl="0" algn="l">
                        <a:lnSpc>
                          <a:spcPct val="100000"/>
                        </a:lnSpc>
                        <a:spcBef>
                          <a:spcPts val="0"/>
                        </a:spcBef>
                        <a:spcAft>
                          <a:spcPts val="0"/>
                        </a:spcAft>
                        <a:buNone/>
                      </a:pPr>
                      <a:r>
                        <a:rPr lang="en-US" sz="1800" b="0" i="0" u="none" strike="noStrike" noProof="0">
                          <a:solidFill>
                            <a:srgbClr val="000000"/>
                          </a:solidFill>
                          <a:latin typeface="Myriad Pro"/>
                        </a:rPr>
                        <a:t>✓ (criminal damage)</a:t>
                      </a:r>
                      <a:endParaRPr lang="en-GB" sz="1800" b="0" i="0" u="none" strike="noStrike" noProof="0">
                        <a:solidFill>
                          <a:srgbClr val="000000"/>
                        </a:solidFill>
                        <a:latin typeface="Myriad Pro"/>
                      </a:endParaRPr>
                    </a:p>
                    <a:p>
                      <a:pPr lvl="0">
                        <a:buNone/>
                      </a:pPr>
                      <a:endParaRPr lang="en-GB" noProof="0"/>
                    </a:p>
                  </a:txBody>
                  <a:tcPr/>
                </a:tc>
                <a:extLst>
                  <a:ext uri="{0D108BD9-81ED-4DB2-BD59-A6C34878D82A}">
                    <a16:rowId xmlns:a16="http://schemas.microsoft.com/office/drawing/2014/main" val="4203467839"/>
                  </a:ext>
                </a:extLst>
              </a:tr>
              <a:tr h="581075">
                <a:tc>
                  <a:txBody>
                    <a:bodyPr/>
                    <a:lstStyle/>
                    <a:p>
                      <a:pPr lvl="0" algn="l">
                        <a:lnSpc>
                          <a:spcPct val="100000"/>
                        </a:lnSpc>
                        <a:spcBef>
                          <a:spcPts val="0"/>
                        </a:spcBef>
                        <a:spcAft>
                          <a:spcPts val="0"/>
                        </a:spcAft>
                        <a:buNone/>
                      </a:pPr>
                      <a:r>
                        <a:rPr lang="en-GB" sz="1800" b="0" i="0" u="none" strike="noStrike" noProof="0">
                          <a:solidFill>
                            <a:srgbClr val="000000"/>
                          </a:solidFill>
                          <a:latin typeface="Myriad Pro"/>
                        </a:rPr>
                        <a:t>Harassment of neighbours</a:t>
                      </a:r>
                    </a:p>
                    <a:p>
                      <a:pPr lvl="0">
                        <a:buNone/>
                      </a:pPr>
                      <a:endParaRPr lang="en-GB" noProof="0"/>
                    </a:p>
                  </a:txBody>
                  <a:tcPr/>
                </a:tc>
                <a:tc>
                  <a:txBody>
                    <a:bodyPr/>
                    <a:lstStyle/>
                    <a:p>
                      <a:pPr lvl="0" algn="l">
                        <a:lnSpc>
                          <a:spcPct val="100000"/>
                        </a:lnSpc>
                        <a:spcBef>
                          <a:spcPts val="0"/>
                        </a:spcBef>
                        <a:spcAft>
                          <a:spcPts val="0"/>
                        </a:spcAft>
                        <a:buNone/>
                      </a:pPr>
                      <a:r>
                        <a:rPr lang="en-GB" sz="1800" b="0" i="0" u="none" strike="noStrike" noProof="0">
                          <a:solidFill>
                            <a:srgbClr val="000000"/>
                          </a:solidFill>
                          <a:latin typeface="Myriad Pro"/>
                        </a:rPr>
                        <a:t>✓</a:t>
                      </a:r>
                    </a:p>
                  </a:txBody>
                  <a:tcPr/>
                </a:tc>
                <a:tc>
                  <a:txBody>
                    <a:bodyPr/>
                    <a:lstStyle/>
                    <a:p>
                      <a:pPr lvl="0" algn="l">
                        <a:lnSpc>
                          <a:spcPct val="100000"/>
                        </a:lnSpc>
                        <a:spcBef>
                          <a:spcPts val="0"/>
                        </a:spcBef>
                        <a:spcAft>
                          <a:spcPts val="0"/>
                        </a:spcAft>
                        <a:buNone/>
                      </a:pPr>
                      <a:r>
                        <a:rPr lang="en-US" sz="1800" b="0" i="0" u="none" strike="noStrike" noProof="0">
                          <a:solidFill>
                            <a:srgbClr val="000000"/>
                          </a:solidFill>
                          <a:latin typeface="Myriad Pro"/>
                        </a:rPr>
                        <a:t>✓ (harassment offences)</a:t>
                      </a:r>
                      <a:endParaRPr lang="en-GB" sz="1800" b="0" i="0" u="none" strike="noStrike" noProof="0">
                        <a:solidFill>
                          <a:srgbClr val="000000"/>
                        </a:solidFill>
                        <a:latin typeface="Myriad Pro"/>
                      </a:endParaRPr>
                    </a:p>
                    <a:p>
                      <a:pPr lvl="0">
                        <a:buNone/>
                      </a:pPr>
                      <a:endParaRPr lang="en-GB" noProof="0"/>
                    </a:p>
                  </a:txBody>
                  <a:tcPr/>
                </a:tc>
                <a:extLst>
                  <a:ext uri="{0D108BD9-81ED-4DB2-BD59-A6C34878D82A}">
                    <a16:rowId xmlns:a16="http://schemas.microsoft.com/office/drawing/2014/main" val="1248734948"/>
                  </a:ext>
                </a:extLst>
              </a:tr>
              <a:tr h="581075">
                <a:tc>
                  <a:txBody>
                    <a:bodyPr/>
                    <a:lstStyle/>
                    <a:p>
                      <a:pPr lvl="0" algn="l">
                        <a:lnSpc>
                          <a:spcPct val="100000"/>
                        </a:lnSpc>
                        <a:spcBef>
                          <a:spcPts val="0"/>
                        </a:spcBef>
                        <a:spcAft>
                          <a:spcPts val="0"/>
                        </a:spcAft>
                        <a:buNone/>
                      </a:pPr>
                      <a:r>
                        <a:rPr lang="en-GB" sz="1800" b="0" i="0" u="none" strike="noStrike" noProof="0">
                          <a:solidFill>
                            <a:srgbClr val="000000"/>
                          </a:solidFill>
                          <a:latin typeface="Myriad Pro"/>
                        </a:rPr>
                        <a:t>Vandalism</a:t>
                      </a:r>
                    </a:p>
                    <a:p>
                      <a:pPr lvl="0">
                        <a:buNone/>
                      </a:pPr>
                      <a:endParaRPr lang="en-GB" noProof="0"/>
                    </a:p>
                  </a:txBody>
                  <a:tcPr/>
                </a:tc>
                <a:tc>
                  <a:txBody>
                    <a:bodyPr/>
                    <a:lstStyle/>
                    <a:p>
                      <a:pPr lvl="0" algn="l">
                        <a:lnSpc>
                          <a:spcPct val="100000"/>
                        </a:lnSpc>
                        <a:spcBef>
                          <a:spcPts val="0"/>
                        </a:spcBef>
                        <a:spcAft>
                          <a:spcPts val="0"/>
                        </a:spcAft>
                        <a:buNone/>
                      </a:pPr>
                      <a:r>
                        <a:rPr lang="en-GB" sz="1800" b="0" i="0" u="none" strike="noStrike" noProof="0">
                          <a:solidFill>
                            <a:srgbClr val="000000"/>
                          </a:solidFill>
                          <a:latin typeface="Myriad Pro"/>
                        </a:rPr>
                        <a:t>✓</a:t>
                      </a:r>
                    </a:p>
                    <a:p>
                      <a:pPr lvl="0">
                        <a:buNone/>
                      </a:pPr>
                      <a:endParaRPr lang="en-GB" noProof="0"/>
                    </a:p>
                  </a:txBody>
                  <a:tcPr/>
                </a:tc>
                <a:tc>
                  <a:txBody>
                    <a:bodyPr/>
                    <a:lstStyle/>
                    <a:p>
                      <a:pPr lvl="0" algn="l">
                        <a:lnSpc>
                          <a:spcPct val="100000"/>
                        </a:lnSpc>
                        <a:spcBef>
                          <a:spcPts val="0"/>
                        </a:spcBef>
                        <a:spcAft>
                          <a:spcPts val="0"/>
                        </a:spcAft>
                        <a:buNone/>
                      </a:pPr>
                      <a:r>
                        <a:rPr lang="en-US" sz="1800" b="0" i="0" u="none" strike="noStrike" noProof="0">
                          <a:solidFill>
                            <a:srgbClr val="000000"/>
                          </a:solidFill>
                          <a:latin typeface="Myriad Pro"/>
                        </a:rPr>
                        <a:t>✓ (criminal damage)</a:t>
                      </a:r>
                      <a:endParaRPr lang="en-GB" sz="1800" b="0" i="0" u="none" strike="noStrike" noProof="0">
                        <a:solidFill>
                          <a:srgbClr val="000000"/>
                        </a:solidFill>
                        <a:latin typeface="Myriad Pro"/>
                      </a:endParaRPr>
                    </a:p>
                    <a:p>
                      <a:pPr lvl="0">
                        <a:buNone/>
                      </a:pPr>
                      <a:endParaRPr lang="en-GB" noProof="0"/>
                    </a:p>
                  </a:txBody>
                  <a:tcPr/>
                </a:tc>
                <a:extLst>
                  <a:ext uri="{0D108BD9-81ED-4DB2-BD59-A6C34878D82A}">
                    <a16:rowId xmlns:a16="http://schemas.microsoft.com/office/drawing/2014/main" val="4117329292"/>
                  </a:ext>
                </a:extLst>
              </a:tr>
              <a:tr h="581075">
                <a:tc>
                  <a:txBody>
                    <a:bodyPr/>
                    <a:lstStyle/>
                    <a:p>
                      <a:pPr lvl="0" algn="l">
                        <a:lnSpc>
                          <a:spcPct val="100000"/>
                        </a:lnSpc>
                        <a:spcBef>
                          <a:spcPts val="0"/>
                        </a:spcBef>
                        <a:spcAft>
                          <a:spcPts val="0"/>
                        </a:spcAft>
                        <a:buNone/>
                      </a:pPr>
                      <a:r>
                        <a:rPr lang="en-GB" sz="1800" b="0" i="0" u="none" strike="noStrike" noProof="0">
                          <a:solidFill>
                            <a:srgbClr val="000000"/>
                          </a:solidFill>
                          <a:latin typeface="Myriad Pro"/>
                        </a:rPr>
                        <a:t>Loud music late at night</a:t>
                      </a:r>
                    </a:p>
                    <a:p>
                      <a:pPr lvl="0">
                        <a:buNone/>
                      </a:pPr>
                      <a:endParaRPr lang="en-GB" noProof="0"/>
                    </a:p>
                  </a:txBody>
                  <a:tcPr/>
                </a:tc>
                <a:tc>
                  <a:txBody>
                    <a:bodyPr/>
                    <a:lstStyle/>
                    <a:p>
                      <a:pPr lvl="0" algn="l">
                        <a:lnSpc>
                          <a:spcPct val="100000"/>
                        </a:lnSpc>
                        <a:spcBef>
                          <a:spcPts val="0"/>
                        </a:spcBef>
                        <a:spcAft>
                          <a:spcPts val="0"/>
                        </a:spcAft>
                        <a:buNone/>
                      </a:pPr>
                      <a:r>
                        <a:rPr lang="en-GB" sz="1800" b="0" i="0" u="none" strike="noStrike" noProof="0">
                          <a:solidFill>
                            <a:srgbClr val="000000"/>
                          </a:solidFill>
                          <a:latin typeface="Myriad Pro"/>
                        </a:rPr>
                        <a:t>✓</a:t>
                      </a:r>
                    </a:p>
                    <a:p>
                      <a:pPr lvl="0">
                        <a:buNone/>
                      </a:pPr>
                      <a:endParaRPr lang="en-GB" noProof="0"/>
                    </a:p>
                  </a:txBody>
                  <a:tcPr/>
                </a:tc>
                <a:tc>
                  <a:txBody>
                    <a:bodyPr/>
                    <a:lstStyle/>
                    <a:p>
                      <a:pPr lvl="0" algn="l">
                        <a:lnSpc>
                          <a:spcPct val="100000"/>
                        </a:lnSpc>
                        <a:spcBef>
                          <a:spcPts val="0"/>
                        </a:spcBef>
                        <a:spcAft>
                          <a:spcPts val="0"/>
                        </a:spcAft>
                        <a:buNone/>
                      </a:pPr>
                      <a:r>
                        <a:rPr lang="en-US" sz="1800" b="0" i="0" u="none" strike="noStrike" noProof="0">
                          <a:solidFill>
                            <a:srgbClr val="000000"/>
                          </a:solidFill>
                          <a:latin typeface="Myriad Pro"/>
                        </a:rPr>
                        <a:t>Usually not</a:t>
                      </a:r>
                      <a:endParaRPr lang="en-GB" sz="1800" b="0" i="0" u="none" strike="noStrike" noProof="0">
                        <a:solidFill>
                          <a:srgbClr val="000000"/>
                        </a:solidFill>
                        <a:latin typeface="Myriad Pro"/>
                      </a:endParaRPr>
                    </a:p>
                    <a:p>
                      <a:pPr lvl="0">
                        <a:buNone/>
                      </a:pPr>
                      <a:endParaRPr lang="en-GB" noProof="0"/>
                    </a:p>
                  </a:txBody>
                  <a:tcPr/>
                </a:tc>
                <a:extLst>
                  <a:ext uri="{0D108BD9-81ED-4DB2-BD59-A6C34878D82A}">
                    <a16:rowId xmlns:a16="http://schemas.microsoft.com/office/drawing/2014/main" val="3181495571"/>
                  </a:ext>
                </a:extLst>
              </a:tr>
              <a:tr h="831993">
                <a:tc>
                  <a:txBody>
                    <a:bodyPr/>
                    <a:lstStyle/>
                    <a:p>
                      <a:pPr lvl="0" algn="l">
                        <a:lnSpc>
                          <a:spcPct val="100000"/>
                        </a:lnSpc>
                        <a:spcBef>
                          <a:spcPts val="0"/>
                        </a:spcBef>
                        <a:spcAft>
                          <a:spcPts val="0"/>
                        </a:spcAft>
                        <a:buNone/>
                      </a:pPr>
                      <a:r>
                        <a:rPr lang="en-GB" sz="1800" b="0" i="0" u="none" strike="noStrike" noProof="0">
                          <a:solidFill>
                            <a:srgbClr val="000000"/>
                          </a:solidFill>
                          <a:latin typeface="Myriad Pro"/>
                        </a:rPr>
                        <a:t>Groups causing intimidation in public</a:t>
                      </a:r>
                    </a:p>
                    <a:p>
                      <a:pPr lvl="0">
                        <a:buNone/>
                      </a:pPr>
                      <a:endParaRPr lang="en-GB" noProof="0"/>
                    </a:p>
                  </a:txBody>
                  <a:tcPr/>
                </a:tc>
                <a:tc>
                  <a:txBody>
                    <a:bodyPr/>
                    <a:lstStyle/>
                    <a:p>
                      <a:pPr lvl="0" algn="l">
                        <a:lnSpc>
                          <a:spcPct val="100000"/>
                        </a:lnSpc>
                        <a:spcBef>
                          <a:spcPts val="0"/>
                        </a:spcBef>
                        <a:spcAft>
                          <a:spcPts val="0"/>
                        </a:spcAft>
                        <a:buNone/>
                      </a:pPr>
                      <a:r>
                        <a:rPr lang="en-GB" sz="1800" b="0" i="0" u="none" strike="noStrike" noProof="0">
                          <a:solidFill>
                            <a:srgbClr val="000000"/>
                          </a:solidFill>
                          <a:latin typeface="Myriad Pro"/>
                        </a:rPr>
                        <a:t>✓</a:t>
                      </a:r>
                    </a:p>
                    <a:p>
                      <a:pPr lvl="0">
                        <a:buNone/>
                      </a:pPr>
                      <a:endParaRPr lang="en-GB" noProof="0"/>
                    </a:p>
                  </a:txBody>
                  <a:tcPr/>
                </a:tc>
                <a:tc>
                  <a:txBody>
                    <a:bodyPr/>
                    <a:lstStyle/>
                    <a:p>
                      <a:pPr lvl="0" algn="l">
                        <a:lnSpc>
                          <a:spcPct val="100000"/>
                        </a:lnSpc>
                        <a:spcBef>
                          <a:spcPts val="0"/>
                        </a:spcBef>
                        <a:spcAft>
                          <a:spcPts val="0"/>
                        </a:spcAft>
                        <a:buNone/>
                      </a:pPr>
                      <a:r>
                        <a:rPr lang="en-US" sz="1800" b="0" i="0" u="none" strike="noStrike" noProof="0">
                          <a:solidFill>
                            <a:srgbClr val="000000"/>
                          </a:solidFill>
                          <a:latin typeface="Myriad Pro"/>
                        </a:rPr>
                        <a:t>Sometimes, depending on circumstances</a:t>
                      </a:r>
                      <a:endParaRPr lang="en-GB" sz="1800" b="0" i="0" u="none" strike="noStrike" noProof="0">
                        <a:solidFill>
                          <a:srgbClr val="000000"/>
                        </a:solidFill>
                        <a:latin typeface="Myriad Pro"/>
                      </a:endParaRPr>
                    </a:p>
                    <a:p>
                      <a:pPr lvl="0">
                        <a:buNone/>
                      </a:pPr>
                      <a:endParaRPr lang="en-GB" noProof="0"/>
                    </a:p>
                  </a:txBody>
                  <a:tcPr/>
                </a:tc>
                <a:extLst>
                  <a:ext uri="{0D108BD9-81ED-4DB2-BD59-A6C34878D82A}">
                    <a16:rowId xmlns:a16="http://schemas.microsoft.com/office/drawing/2014/main" val="866821743"/>
                  </a:ext>
                </a:extLst>
              </a:tr>
              <a:tr h="330156">
                <a:tc>
                  <a:txBody>
                    <a:bodyPr/>
                    <a:lstStyle/>
                    <a:p>
                      <a:endParaRPr lang="en-GB" noProof="0"/>
                    </a:p>
                  </a:txBody>
                  <a:tcPr/>
                </a:tc>
                <a:tc>
                  <a:txBody>
                    <a:bodyPr/>
                    <a:lstStyle/>
                    <a:p>
                      <a:endParaRPr lang="en-GB" noProof="0"/>
                    </a:p>
                  </a:txBody>
                  <a:tcPr/>
                </a:tc>
                <a:tc>
                  <a:txBody>
                    <a:bodyPr/>
                    <a:lstStyle/>
                    <a:p>
                      <a:endParaRPr lang="en-GB" noProof="0"/>
                    </a:p>
                  </a:txBody>
                  <a:tcPr/>
                </a:tc>
                <a:extLst>
                  <a:ext uri="{0D108BD9-81ED-4DB2-BD59-A6C34878D82A}">
                    <a16:rowId xmlns:a16="http://schemas.microsoft.com/office/drawing/2014/main" val="292197567"/>
                  </a:ext>
                </a:extLst>
              </a:tr>
              <a:tr h="330156">
                <a:tc>
                  <a:txBody>
                    <a:bodyPr/>
                    <a:lstStyle/>
                    <a:p>
                      <a:endParaRPr lang="en-GB" noProof="0"/>
                    </a:p>
                  </a:txBody>
                  <a:tcPr/>
                </a:tc>
                <a:tc>
                  <a:txBody>
                    <a:bodyPr/>
                    <a:lstStyle/>
                    <a:p>
                      <a:endParaRPr lang="en-GB" noProof="0"/>
                    </a:p>
                  </a:txBody>
                  <a:tcPr/>
                </a:tc>
                <a:tc>
                  <a:txBody>
                    <a:bodyPr/>
                    <a:lstStyle/>
                    <a:p>
                      <a:endParaRPr lang="en-GB" noProof="0"/>
                    </a:p>
                  </a:txBody>
                  <a:tcPr/>
                </a:tc>
                <a:extLst>
                  <a:ext uri="{0D108BD9-81ED-4DB2-BD59-A6C34878D82A}">
                    <a16:rowId xmlns:a16="http://schemas.microsoft.com/office/drawing/2014/main" val="2438578664"/>
                  </a:ext>
                </a:extLst>
              </a:tr>
            </a:tbl>
          </a:graphicData>
        </a:graphic>
      </p:graphicFrame>
      <p:sp>
        <p:nvSpPr>
          <p:cNvPr id="4" name="Slide Number Placeholder 3">
            <a:extLst>
              <a:ext uri="{FF2B5EF4-FFF2-40B4-BE49-F238E27FC236}">
                <a16:creationId xmlns:a16="http://schemas.microsoft.com/office/drawing/2014/main" id="{0231022B-A231-E24C-A837-826BC97B75D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6</a:t>
            </a:fld>
            <a:endParaRPr lang="en-GB">
              <a:solidFill>
                <a:prstClr val="black">
                  <a:tint val="75000"/>
                </a:prstClr>
              </a:solidFill>
            </a:endParaRPr>
          </a:p>
        </p:txBody>
      </p:sp>
    </p:spTree>
    <p:extLst>
      <p:ext uri="{BB962C8B-B14F-4D97-AF65-F5344CB8AC3E}">
        <p14:creationId xmlns:p14="http://schemas.microsoft.com/office/powerpoint/2010/main" val="1755691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56A0240-2E97-BA9B-C99F-AE8B69AEA602}"/>
              </a:ext>
            </a:extLst>
          </p:cNvPr>
          <p:cNvSpPr>
            <a:spLocks noGrp="1"/>
          </p:cNvSpPr>
          <p:nvPr>
            <p:ph idx="1"/>
          </p:nvPr>
        </p:nvSpPr>
        <p:spPr>
          <a:xfrm>
            <a:off x="1137034" y="2198362"/>
            <a:ext cx="4958966" cy="3917773"/>
          </a:xfrm>
        </p:spPr>
        <p:txBody>
          <a:bodyPr vert="horz" lIns="91440" tIns="45720" rIns="91440" bIns="45720" rtlCol="0" anchor="t">
            <a:normAutofit/>
          </a:bodyPr>
          <a:lstStyle/>
          <a:p>
            <a:pPr marL="0" indent="0">
              <a:buNone/>
            </a:pPr>
            <a:endParaRPr lang="en-US" sz="2000" b="0" i="0">
              <a:effectLst/>
              <a:latin typeface="lato-regular"/>
            </a:endParaRPr>
          </a:p>
          <a:p>
            <a:r>
              <a:rPr lang="en-US" sz="2000">
                <a:latin typeface="lato-regular"/>
              </a:rPr>
              <a:t>“</a:t>
            </a:r>
            <a:r>
              <a:rPr lang="en-GB" b="0" i="0">
                <a:effectLst/>
                <a:latin typeface="Calibri"/>
                <a:ea typeface="Calibri"/>
                <a:cs typeface="Calibri"/>
              </a:rPr>
              <a:t>Behaviour by a person which causes, or is likely to cause, harassment, alarm or distress to persons not of the same household as the person” (</a:t>
            </a:r>
            <a:r>
              <a:rPr lang="en-GB" b="0" i="0" u="sng">
                <a:effectLst/>
                <a:latin typeface="Calibri"/>
                <a:ea typeface="Calibri"/>
                <a:cs typeface="Calibri"/>
                <a:hlinkClick r:id="rId2">
                  <a:extLst>
                    <a:ext uri="{A12FA001-AC4F-418D-AE19-62706E023703}">
                      <ahyp:hlinkClr xmlns:ahyp="http://schemas.microsoft.com/office/drawing/2018/hyperlinkcolor" val="tx"/>
                    </a:ext>
                  </a:extLst>
                </a:hlinkClick>
              </a:rPr>
              <a:t>Antisocial Behaviour Act 2003</a:t>
            </a:r>
            <a:r>
              <a:rPr lang="en-GB" b="0" i="0">
                <a:effectLst/>
                <a:latin typeface="Calibri"/>
                <a:ea typeface="Calibri"/>
                <a:cs typeface="Calibri"/>
              </a:rPr>
              <a:t> and </a:t>
            </a:r>
            <a:r>
              <a:rPr lang="en-GB" b="0" i="0" u="sng">
                <a:effectLst/>
                <a:latin typeface="Calibri"/>
                <a:ea typeface="Calibri"/>
                <a:cs typeface="Calibri"/>
                <a:hlinkClick r:id="rId3">
                  <a:extLst>
                    <a:ext uri="{A12FA001-AC4F-418D-AE19-62706E023703}">
                      <ahyp:hlinkClr xmlns:ahyp="http://schemas.microsoft.com/office/drawing/2018/hyperlinkcolor" val="tx"/>
                    </a:ext>
                  </a:extLst>
                </a:hlinkClick>
              </a:rPr>
              <a:t>Police Reform and Social Responsibility Act 2011</a:t>
            </a:r>
            <a:r>
              <a:rPr lang="en-GB" b="0" i="0">
                <a:effectLst/>
                <a:latin typeface="Calibri"/>
                <a:ea typeface="Calibri"/>
                <a:cs typeface="Calibri"/>
              </a:rPr>
              <a:t>).</a:t>
            </a:r>
            <a:endParaRPr lang="en-GB">
              <a:latin typeface="Calibri"/>
              <a:ea typeface="Calibri"/>
              <a:cs typeface="Calibri"/>
            </a:endParaRPr>
          </a:p>
        </p:txBody>
      </p:sp>
      <p:pic>
        <p:nvPicPr>
          <p:cNvPr id="6" name="Picture 5">
            <a:extLst>
              <a:ext uri="{FF2B5EF4-FFF2-40B4-BE49-F238E27FC236}">
                <a16:creationId xmlns:a16="http://schemas.microsoft.com/office/drawing/2014/main" id="{113A51F6-2722-0854-95A2-E94C358B94FC}"/>
              </a:ext>
            </a:extLst>
          </p:cNvPr>
          <p:cNvPicPr>
            <a:picLocks noChangeAspect="1"/>
          </p:cNvPicPr>
          <p:nvPr/>
        </p:nvPicPr>
        <p:blipFill>
          <a:blip r:embed="rId4"/>
          <a:stretch>
            <a:fillRect/>
          </a:stretch>
        </p:blipFill>
        <p:spPr>
          <a:xfrm>
            <a:off x="6719367" y="2823294"/>
            <a:ext cx="4788505" cy="2479154"/>
          </a:xfrm>
          <a:prstGeom prst="rect">
            <a:avLst/>
          </a:prstGeom>
        </p:spPr>
      </p:pic>
      <p:sp>
        <p:nvSpPr>
          <p:cNvPr id="30" name="Freeform: Shape 2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463A51D5-8F8B-D0C5-AB9B-3716D402B9BB}"/>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sz="1000"/>
              <a:pPr>
                <a:spcAft>
                  <a:spcPts val="600"/>
                </a:spcAft>
              </a:pPr>
              <a:t>7</a:t>
            </a:fld>
            <a:endParaRPr lang="en-GB" sz="1000"/>
          </a:p>
        </p:txBody>
      </p:sp>
    </p:spTree>
    <p:extLst>
      <p:ext uri="{BB962C8B-B14F-4D97-AF65-F5344CB8AC3E}">
        <p14:creationId xmlns:p14="http://schemas.microsoft.com/office/powerpoint/2010/main" val="3857285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B64E8-8F68-7ACD-A138-410EAA769AD9}"/>
              </a:ext>
            </a:extLst>
          </p:cNvPr>
          <p:cNvSpPr>
            <a:spLocks noGrp="1"/>
          </p:cNvSpPr>
          <p:nvPr>
            <p:ph type="title"/>
          </p:nvPr>
        </p:nvSpPr>
        <p:spPr/>
        <p:txBody>
          <a:bodyPr>
            <a:normAutofit/>
          </a:bodyPr>
          <a:lstStyle/>
          <a:p>
            <a:pPr algn="l"/>
            <a:r>
              <a:rPr lang="en-GB" sz="6000"/>
              <a:t>Contents</a:t>
            </a:r>
          </a:p>
        </p:txBody>
      </p:sp>
      <p:sp>
        <p:nvSpPr>
          <p:cNvPr id="3" name="Content Placeholder 2">
            <a:extLst>
              <a:ext uri="{FF2B5EF4-FFF2-40B4-BE49-F238E27FC236}">
                <a16:creationId xmlns:a16="http://schemas.microsoft.com/office/drawing/2014/main" id="{4FFBBA8E-A7B3-D70C-43B2-31740E5A7096}"/>
              </a:ext>
            </a:extLst>
          </p:cNvPr>
          <p:cNvSpPr>
            <a:spLocks noGrp="1"/>
          </p:cNvSpPr>
          <p:nvPr>
            <p:ph idx="1"/>
          </p:nvPr>
        </p:nvSpPr>
        <p:spPr>
          <a:xfrm>
            <a:off x="570763" y="1600201"/>
            <a:ext cx="11011637" cy="3923177"/>
          </a:xfrm>
        </p:spPr>
        <p:txBody>
          <a:bodyPr vert="horz" lIns="91440" tIns="45720" rIns="91440" bIns="45720" rtlCol="0" anchor="t">
            <a:normAutofit lnSpcReduction="10000"/>
          </a:bodyPr>
          <a:lstStyle/>
          <a:p>
            <a:r>
              <a:rPr lang="en-GB"/>
              <a:t>Definition</a:t>
            </a:r>
          </a:p>
          <a:p>
            <a:r>
              <a:rPr lang="en-GB"/>
              <a:t>Categories</a:t>
            </a:r>
          </a:p>
          <a:p>
            <a:r>
              <a:rPr lang="en-GB"/>
              <a:t>Types</a:t>
            </a:r>
          </a:p>
          <a:p>
            <a:r>
              <a:rPr lang="en-GB"/>
              <a:t>Principles</a:t>
            </a:r>
          </a:p>
          <a:p>
            <a:r>
              <a:rPr lang="en-GB"/>
              <a:t>Powers</a:t>
            </a:r>
          </a:p>
          <a:p>
            <a:r>
              <a:rPr lang="en-GB"/>
              <a:t>Process &amp; Partnership</a:t>
            </a:r>
          </a:p>
          <a:p>
            <a:pPr marL="0" indent="0">
              <a:buNone/>
            </a:pPr>
            <a:r>
              <a:rPr lang="en-GB">
                <a:solidFill>
                  <a:srgbClr val="FF0000"/>
                </a:solidFill>
                <a:latin typeface="Calibri"/>
                <a:ea typeface="Calibri"/>
                <a:cs typeface="Calibri"/>
              </a:rPr>
              <a:t>READ BEFORE ASSESSMENT 1</a:t>
            </a:r>
          </a:p>
          <a:p>
            <a:endParaRPr lang="en-GB"/>
          </a:p>
          <a:p>
            <a:endParaRPr lang="en-GB"/>
          </a:p>
        </p:txBody>
      </p:sp>
      <p:sp>
        <p:nvSpPr>
          <p:cNvPr id="4" name="Slide Number Placeholder 3">
            <a:extLst>
              <a:ext uri="{FF2B5EF4-FFF2-40B4-BE49-F238E27FC236}">
                <a16:creationId xmlns:a16="http://schemas.microsoft.com/office/drawing/2014/main" id="{8C4C1A95-7AFB-C6F1-D055-B5D895B5179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8</a:t>
            </a:fld>
            <a:endParaRPr lang="en-GB">
              <a:solidFill>
                <a:prstClr val="black">
                  <a:tint val="75000"/>
                </a:prstClr>
              </a:solidFill>
            </a:endParaRPr>
          </a:p>
        </p:txBody>
      </p:sp>
      <p:sp>
        <p:nvSpPr>
          <p:cNvPr id="8" name="TextBox 7">
            <a:extLst>
              <a:ext uri="{FF2B5EF4-FFF2-40B4-BE49-F238E27FC236}">
                <a16:creationId xmlns:a16="http://schemas.microsoft.com/office/drawing/2014/main" id="{11B3AC64-FAF2-A12C-54D4-71AE401CBABD}"/>
              </a:ext>
            </a:extLst>
          </p:cNvPr>
          <p:cNvSpPr txBox="1"/>
          <p:nvPr/>
        </p:nvSpPr>
        <p:spPr>
          <a:xfrm>
            <a:off x="6829597" y="4014919"/>
            <a:ext cx="2844848" cy="1169551"/>
          </a:xfrm>
          <a:prstGeom prst="rect">
            <a:avLst/>
          </a:prstGeom>
          <a:noFill/>
        </p:spPr>
        <p:txBody>
          <a:bodyPr wrap="square">
            <a:spAutoFit/>
          </a:bodyPr>
          <a:lstStyle/>
          <a:p>
            <a:r>
              <a:rPr lang="en-GB" sz="1400">
                <a:hlinkClick r:id="rId3"/>
              </a:rPr>
              <a:t>https://assets.publishing.service.gov.uk/government/uploads/system/uploads/attachment_data/file/1146322/2023_Update_ASB_Statutory_Guidance_-_FINAL__1_.pdf</a:t>
            </a:r>
            <a:r>
              <a:rPr lang="en-GB" sz="1400"/>
              <a:t> </a:t>
            </a:r>
          </a:p>
        </p:txBody>
      </p:sp>
      <p:pic>
        <p:nvPicPr>
          <p:cNvPr id="5" name="Picture 4" descr="A white cover with purple text&#10;&#10;AI-generated content may be incorrect.">
            <a:extLst>
              <a:ext uri="{FF2B5EF4-FFF2-40B4-BE49-F238E27FC236}">
                <a16:creationId xmlns:a16="http://schemas.microsoft.com/office/drawing/2014/main" id="{76EB4265-8C15-32EC-CB16-671910BC75BB}"/>
              </a:ext>
            </a:extLst>
          </p:cNvPr>
          <p:cNvPicPr>
            <a:picLocks noChangeAspect="1"/>
          </p:cNvPicPr>
          <p:nvPr/>
        </p:nvPicPr>
        <p:blipFill>
          <a:blip r:embed="rId4"/>
          <a:stretch>
            <a:fillRect/>
          </a:stretch>
        </p:blipFill>
        <p:spPr>
          <a:xfrm>
            <a:off x="6301283" y="276531"/>
            <a:ext cx="5482643" cy="5266405"/>
          </a:xfrm>
          <a:prstGeom prst="rect">
            <a:avLst/>
          </a:prstGeom>
        </p:spPr>
      </p:pic>
    </p:spTree>
    <p:extLst>
      <p:ext uri="{BB962C8B-B14F-4D97-AF65-F5344CB8AC3E}">
        <p14:creationId xmlns:p14="http://schemas.microsoft.com/office/powerpoint/2010/main" val="178375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67BAB-FF0E-0002-0E4F-776F09958DEF}"/>
              </a:ext>
            </a:extLst>
          </p:cNvPr>
          <p:cNvSpPr>
            <a:spLocks noGrp="1"/>
          </p:cNvSpPr>
          <p:nvPr>
            <p:ph type="title"/>
          </p:nvPr>
        </p:nvSpPr>
        <p:spPr/>
        <p:txBody>
          <a:bodyPr vert="horz" lIns="91440" tIns="45720" rIns="91440" bIns="45720" rtlCol="0" anchor="ctr">
            <a:noAutofit/>
          </a:bodyPr>
          <a:lstStyle/>
          <a:p>
            <a:pPr marL="342900" indent="-342900" algn="l">
              <a:spcBef>
                <a:spcPct val="20000"/>
              </a:spcBef>
            </a:pPr>
            <a:br>
              <a:rPr lang="en-GB" sz="2800">
                <a:latin typeface="Calibri"/>
                <a:ea typeface="Calibri"/>
                <a:cs typeface="Calibri"/>
              </a:rPr>
            </a:br>
            <a:r>
              <a:rPr lang="en-GB" sz="2800">
                <a:latin typeface="Calibri"/>
                <a:ea typeface="Calibri"/>
                <a:cs typeface="Calibri"/>
              </a:rPr>
              <a:t>Anti-Social Behaviour, Crime and Policing Act 2014</a:t>
            </a:r>
          </a:p>
          <a:p>
            <a:endParaRPr lang="en-GB"/>
          </a:p>
        </p:txBody>
      </p:sp>
      <p:sp>
        <p:nvSpPr>
          <p:cNvPr id="3" name="Content Placeholder 2">
            <a:extLst>
              <a:ext uri="{FF2B5EF4-FFF2-40B4-BE49-F238E27FC236}">
                <a16:creationId xmlns:a16="http://schemas.microsoft.com/office/drawing/2014/main" id="{6AD38003-29F4-B6D9-64AB-58353EA199CE}"/>
              </a:ext>
            </a:extLst>
          </p:cNvPr>
          <p:cNvSpPr>
            <a:spLocks noGrp="1"/>
          </p:cNvSpPr>
          <p:nvPr>
            <p:ph idx="1"/>
          </p:nvPr>
        </p:nvSpPr>
        <p:spPr/>
        <p:txBody>
          <a:bodyPr vert="horz" lIns="91440" tIns="45720" rIns="91440" bIns="45720" rtlCol="0" anchor="t">
            <a:normAutofit/>
          </a:bodyPr>
          <a:lstStyle/>
          <a:p>
            <a:pPr marL="0" indent="0">
              <a:buNone/>
            </a:pPr>
            <a:r>
              <a:rPr lang="en-GB" sz="2200" b="1">
                <a:latin typeface="Calibri"/>
                <a:ea typeface="Calibri"/>
                <a:cs typeface="Calibri"/>
              </a:rPr>
              <a:t>Introduced two measures for victims to be placed in the centre of the response to anti-social behaviour:</a:t>
            </a:r>
          </a:p>
          <a:p>
            <a:pPr marL="0" indent="0">
              <a:buNone/>
            </a:pPr>
            <a:r>
              <a:rPr lang="en-GB" sz="2200" b="1">
                <a:latin typeface="Calibri"/>
                <a:ea typeface="Calibri"/>
                <a:cs typeface="Calibri"/>
              </a:rPr>
              <a:t>ASB Case Review (was known as Community Trigger)</a:t>
            </a:r>
            <a:endParaRPr lang="en-GB" sz="2200">
              <a:latin typeface="Calibri"/>
              <a:ea typeface="Calibri"/>
              <a:cs typeface="Calibri"/>
            </a:endParaRPr>
          </a:p>
          <a:p>
            <a:r>
              <a:rPr lang="en-GB" sz="2200">
                <a:latin typeface="Calibri"/>
                <a:ea typeface="Calibri"/>
                <a:cs typeface="Calibri"/>
              </a:rPr>
              <a:t>Victims of persistent ASB can request a formal review of their case.</a:t>
            </a:r>
          </a:p>
          <a:p>
            <a:r>
              <a:rPr lang="en-GB" sz="2200">
                <a:latin typeface="Calibri"/>
                <a:ea typeface="Calibri"/>
                <a:cs typeface="Calibri"/>
              </a:rPr>
              <a:t>Partners review actions taken and identify further interventions.</a:t>
            </a:r>
          </a:p>
          <a:p>
            <a:pPr marL="0" indent="0">
              <a:buNone/>
            </a:pPr>
            <a:r>
              <a:rPr lang="en-GB" sz="2200" b="1">
                <a:latin typeface="Calibri"/>
                <a:ea typeface="Calibri"/>
                <a:cs typeface="Calibri"/>
              </a:rPr>
              <a:t>Community Remedy</a:t>
            </a:r>
            <a:endParaRPr lang="en-GB" sz="2200">
              <a:latin typeface="Calibri"/>
              <a:ea typeface="Calibri"/>
              <a:cs typeface="Calibri"/>
            </a:endParaRPr>
          </a:p>
          <a:p>
            <a:r>
              <a:rPr lang="en-GB" sz="2200">
                <a:latin typeface="Calibri"/>
                <a:ea typeface="Calibri"/>
                <a:cs typeface="Calibri"/>
              </a:rPr>
              <a:t>Gives victims a voice in choosing appropriate out-of-court outcomes.</a:t>
            </a:r>
          </a:p>
          <a:p>
            <a:r>
              <a:rPr lang="en-GB" sz="2200">
                <a:latin typeface="Calibri"/>
                <a:ea typeface="Calibri"/>
                <a:cs typeface="Calibri"/>
              </a:rPr>
              <a:t>Used when a community resolution or conditional caution is considered suitable.</a:t>
            </a:r>
          </a:p>
          <a:p>
            <a:pPr>
              <a:buNone/>
            </a:pPr>
            <a:r>
              <a:rPr lang="en-GB" sz="2200">
                <a:latin typeface="Calibri"/>
                <a:ea typeface="Calibri"/>
                <a:cs typeface="Calibri"/>
              </a:rPr>
              <a:t>Together, these measures aim to improve victim confidence, strengthen partnership working, and ensure that victims have a meaningful role in resolving anti-social behaviour issues.</a:t>
            </a:r>
          </a:p>
          <a:p>
            <a:pPr marL="0" indent="0">
              <a:buNone/>
            </a:pPr>
            <a:endParaRPr lang="en-GB" sz="2200">
              <a:latin typeface="Calibri"/>
              <a:ea typeface="Calibri"/>
              <a:cs typeface="Calibri"/>
            </a:endParaRPr>
          </a:p>
          <a:p>
            <a:pPr marL="0" indent="0">
              <a:buNone/>
            </a:pPr>
            <a:endParaRPr lang="en-GB" sz="2200">
              <a:latin typeface="Calibri"/>
              <a:ea typeface="Calibri"/>
              <a:cs typeface="Calibri"/>
            </a:endParaRPr>
          </a:p>
        </p:txBody>
      </p:sp>
      <p:sp>
        <p:nvSpPr>
          <p:cNvPr id="4" name="Slide Number Placeholder 3">
            <a:extLst>
              <a:ext uri="{FF2B5EF4-FFF2-40B4-BE49-F238E27FC236}">
                <a16:creationId xmlns:a16="http://schemas.microsoft.com/office/drawing/2014/main" id="{2DD05DC3-F492-733E-A859-F6C86B2A5853}"/>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9</a:t>
            </a:fld>
            <a:endParaRPr lang="en-GB">
              <a:solidFill>
                <a:prstClr val="black">
                  <a:tint val="75000"/>
                </a:prstClr>
              </a:solidFill>
            </a:endParaRPr>
          </a:p>
        </p:txBody>
      </p:sp>
    </p:spTree>
    <p:extLst>
      <p:ext uri="{BB962C8B-B14F-4D97-AF65-F5344CB8AC3E}">
        <p14:creationId xmlns:p14="http://schemas.microsoft.com/office/powerpoint/2010/main" val="2839766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67CAB-1B12-FF6A-3E13-17E6D8B7DB22}"/>
              </a:ext>
            </a:extLst>
          </p:cNvPr>
          <p:cNvSpPr>
            <a:spLocks noGrp="1"/>
          </p:cNvSpPr>
          <p:nvPr>
            <p:ph type="title"/>
          </p:nvPr>
        </p:nvSpPr>
        <p:spPr>
          <a:xfrm>
            <a:off x="838200" y="365125"/>
            <a:ext cx="10527323" cy="715963"/>
          </a:xfrm>
        </p:spPr>
        <p:txBody>
          <a:bodyPr>
            <a:normAutofit fontScale="90000"/>
          </a:bodyPr>
          <a:lstStyle/>
          <a:p>
            <a:r>
              <a:rPr lang="en-GB" sz="5400">
                <a:ea typeface="Calibri Light"/>
                <a:cs typeface="Calibri Light"/>
              </a:rPr>
              <a:t>HO Principles</a:t>
            </a:r>
            <a:endParaRPr lang="en-US">
              <a:ea typeface="Calibri Light"/>
              <a:cs typeface="Calibri Light"/>
            </a:endParaRPr>
          </a:p>
        </p:txBody>
      </p:sp>
      <p:sp>
        <p:nvSpPr>
          <p:cNvPr id="3" name="Content Placeholder 2">
            <a:extLst>
              <a:ext uri="{FF2B5EF4-FFF2-40B4-BE49-F238E27FC236}">
                <a16:creationId xmlns:a16="http://schemas.microsoft.com/office/drawing/2014/main" id="{DF7F1A3B-C928-BAA9-782C-E3C4E5830EDA}"/>
              </a:ext>
            </a:extLst>
          </p:cNvPr>
          <p:cNvSpPr>
            <a:spLocks noGrp="1"/>
          </p:cNvSpPr>
          <p:nvPr>
            <p:ph idx="1"/>
          </p:nvPr>
        </p:nvSpPr>
        <p:spPr>
          <a:xfrm>
            <a:off x="287216" y="1403595"/>
            <a:ext cx="11465168" cy="4773368"/>
          </a:xfrm>
        </p:spPr>
        <p:txBody>
          <a:bodyPr vert="horz" lIns="91440" tIns="45720" rIns="91440" bIns="45720" rtlCol="0" anchor="t">
            <a:normAutofit/>
          </a:bodyPr>
          <a:lstStyle/>
          <a:p>
            <a:pPr marL="514350" indent="-514350">
              <a:buAutoNum type="arabicPeriod"/>
            </a:pPr>
            <a:r>
              <a:rPr lang="en-GB" sz="2400">
                <a:ea typeface="Calibri"/>
                <a:cs typeface="Calibri"/>
              </a:rPr>
              <a:t>Victims First - Victims should be encouraged to report antisocial behaviour and expect to be taken seriously. </a:t>
            </a:r>
          </a:p>
          <a:p>
            <a:pPr marL="514350" indent="-514350">
              <a:buAutoNum type="arabicPeriod"/>
            </a:pPr>
            <a:r>
              <a:rPr lang="en-GB" sz="2400">
                <a:ea typeface="Calibri"/>
                <a:cs typeface="Calibri"/>
              </a:rPr>
              <a:t>Clear Reporting - agencies will have clear and transparent processes to ensure that victims can report antisocial behaviour   </a:t>
            </a:r>
          </a:p>
          <a:p>
            <a:pPr marL="514350" indent="-514350">
              <a:buAutoNum type="arabicPeriod"/>
            </a:pPr>
            <a:r>
              <a:rPr lang="en-GB" sz="2400">
                <a:ea typeface="Calibri"/>
                <a:cs typeface="Calibri"/>
              </a:rPr>
              <a:t>Partnership working - Agencies and practitioners will work across boundaries to identify, assess and tackle antisocial behaviour and its underlying causes. </a:t>
            </a:r>
          </a:p>
          <a:p>
            <a:pPr marL="514350" indent="-514350">
              <a:buAutoNum type="arabicPeriod"/>
            </a:pPr>
            <a:r>
              <a:rPr lang="en-GB" sz="2400">
                <a:ea typeface="Calibri"/>
                <a:cs typeface="Calibri"/>
              </a:rPr>
              <a:t>Community Concerns - The public’s antisocial behaviour concerns should always be considered both nationally and locally in strategic needs assessments for community safety. </a:t>
            </a:r>
          </a:p>
          <a:p>
            <a:pPr marL="514350" indent="-514350">
              <a:buAutoNum type="arabicPeriod"/>
            </a:pPr>
            <a:r>
              <a:rPr lang="en-GB" sz="2400">
                <a:ea typeface="Calibri"/>
                <a:cs typeface="Calibri"/>
              </a:rPr>
              <a:t>Prevention - Adults and children who exhibit antisocial behaviour should have the opportunity to take responsibility for their behaviour and repair the harm caused by it.</a:t>
            </a:r>
          </a:p>
          <a:p>
            <a:endParaRPr lang="en-GB">
              <a:ea typeface="Calibri"/>
              <a:cs typeface="Calibri"/>
            </a:endParaRPr>
          </a:p>
        </p:txBody>
      </p:sp>
      <p:sp>
        <p:nvSpPr>
          <p:cNvPr id="4" name="Slide Number Placeholder 3">
            <a:extLst>
              <a:ext uri="{FF2B5EF4-FFF2-40B4-BE49-F238E27FC236}">
                <a16:creationId xmlns:a16="http://schemas.microsoft.com/office/drawing/2014/main" id="{7D6D2BF6-F3E2-039C-D89D-041C0B771A25}"/>
              </a:ext>
            </a:extLst>
          </p:cNvPr>
          <p:cNvSpPr>
            <a:spLocks noGrp="1"/>
          </p:cNvSpPr>
          <p:nvPr>
            <p:ph type="sldNum" sz="quarter" idx="12"/>
          </p:nvPr>
        </p:nvSpPr>
        <p:spPr/>
        <p:txBody>
          <a:bodyPr/>
          <a:lstStyle/>
          <a:p>
            <a:fld id="{7EE70F85-FB46-4664-904F-529BF12CA752}" type="slidenum">
              <a:rPr lang="en-GB" smtClean="0"/>
              <a:t>10</a:t>
            </a:fld>
            <a:endParaRPr lang="en-GB"/>
          </a:p>
        </p:txBody>
      </p:sp>
    </p:spTree>
    <p:extLst>
      <p:ext uri="{BB962C8B-B14F-4D97-AF65-F5344CB8AC3E}">
        <p14:creationId xmlns:p14="http://schemas.microsoft.com/office/powerpoint/2010/main" val="10014749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0BB01-7BE2-DA22-1778-13E7A6A91229}"/>
              </a:ext>
            </a:extLst>
          </p:cNvPr>
          <p:cNvSpPr>
            <a:spLocks noGrp="1"/>
          </p:cNvSpPr>
          <p:nvPr>
            <p:ph type="title"/>
          </p:nvPr>
        </p:nvSpPr>
        <p:spPr>
          <a:xfrm>
            <a:off x="609600" y="274638"/>
            <a:ext cx="10972800" cy="1480793"/>
          </a:xfrm>
        </p:spPr>
        <p:txBody>
          <a:bodyPr/>
          <a:lstStyle/>
          <a:p>
            <a:r>
              <a:rPr lang="en-GB"/>
              <a:t>Key Powers ASB, Crime &amp; Policing Act 2014</a:t>
            </a:r>
          </a:p>
        </p:txBody>
      </p:sp>
      <p:pic>
        <p:nvPicPr>
          <p:cNvPr id="5" name="Content Placeholder 4" descr="A white background with black text&#10;&#10;AI-generated content may be incorrect.">
            <a:extLst>
              <a:ext uri="{FF2B5EF4-FFF2-40B4-BE49-F238E27FC236}">
                <a16:creationId xmlns:a16="http://schemas.microsoft.com/office/drawing/2014/main" id="{EC6AAF4A-F0D4-24C5-8EAE-AB2B92990F39}"/>
              </a:ext>
            </a:extLst>
          </p:cNvPr>
          <p:cNvPicPr>
            <a:picLocks noGrp="1" noChangeAspect="1"/>
          </p:cNvPicPr>
          <p:nvPr>
            <p:ph idx="1"/>
          </p:nvPr>
        </p:nvPicPr>
        <p:blipFill>
          <a:blip r:embed="rId3"/>
          <a:stretch>
            <a:fillRect/>
          </a:stretch>
        </p:blipFill>
        <p:spPr>
          <a:xfrm>
            <a:off x="1522413" y="1755318"/>
            <a:ext cx="8623299" cy="3575049"/>
          </a:xfrm>
          <a:prstGeom prst="rect">
            <a:avLst/>
          </a:prstGeom>
        </p:spPr>
      </p:pic>
      <p:sp>
        <p:nvSpPr>
          <p:cNvPr id="4" name="Slide Number Placeholder 3">
            <a:extLst>
              <a:ext uri="{FF2B5EF4-FFF2-40B4-BE49-F238E27FC236}">
                <a16:creationId xmlns:a16="http://schemas.microsoft.com/office/drawing/2014/main" id="{7352B43D-00AA-62A7-0287-67FEBDCC030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11</a:t>
            </a:fld>
            <a:endParaRPr lang="en-GB">
              <a:solidFill>
                <a:prstClr val="black">
                  <a:tint val="75000"/>
                </a:prstClr>
              </a:solidFill>
            </a:endParaRPr>
          </a:p>
        </p:txBody>
      </p:sp>
    </p:spTree>
    <p:extLst>
      <p:ext uri="{BB962C8B-B14F-4D97-AF65-F5344CB8AC3E}">
        <p14:creationId xmlns:p14="http://schemas.microsoft.com/office/powerpoint/2010/main" val="3670677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89C61-BC01-F2CE-AC95-83576B0CA1F5}"/>
              </a:ext>
            </a:extLst>
          </p:cNvPr>
          <p:cNvSpPr>
            <a:spLocks noGrp="1"/>
          </p:cNvSpPr>
          <p:nvPr>
            <p:ph type="title"/>
          </p:nvPr>
        </p:nvSpPr>
        <p:spPr/>
        <p:txBody>
          <a:bodyPr/>
          <a:lstStyle/>
          <a:p>
            <a:r>
              <a:rPr lang="en-GB">
                <a:ea typeface="+mj-lt"/>
                <a:cs typeface="+mj-lt"/>
              </a:rPr>
              <a:t>Civil Injunction </a:t>
            </a:r>
          </a:p>
          <a:p>
            <a:endParaRPr lang="en-GB" dirty="0"/>
          </a:p>
        </p:txBody>
      </p:sp>
      <p:sp>
        <p:nvSpPr>
          <p:cNvPr id="3" name="Content Placeholder 2">
            <a:extLst>
              <a:ext uri="{FF2B5EF4-FFF2-40B4-BE49-F238E27FC236}">
                <a16:creationId xmlns:a16="http://schemas.microsoft.com/office/drawing/2014/main" id="{DD8DEE78-0E09-4ECA-9A96-ACF423549700}"/>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316F38D4-17C6-5997-74E8-6CB85922A380}"/>
              </a:ext>
            </a:extLst>
          </p:cNvPr>
          <p:cNvSpPr>
            <a:spLocks noGrp="1"/>
          </p:cNvSpPr>
          <p:nvPr>
            <p:ph sz="half" idx="2"/>
          </p:nvPr>
        </p:nvSpPr>
        <p:spPr/>
        <p:txBody>
          <a:bodyPr vert="horz" lIns="91440" tIns="45720" rIns="91440" bIns="45720" rtlCol="0" anchor="t">
            <a:normAutofit/>
          </a:bodyPr>
          <a:lstStyle/>
          <a:p>
            <a:r>
              <a:rPr lang="en-GB"/>
              <a:t>Covered by ss1 to 21 of the </a:t>
            </a:r>
            <a:r>
              <a:rPr lang="en-GB" dirty="0"/>
              <a:t>Anti-social Behaviour,</a:t>
            </a:r>
            <a:r>
              <a:rPr lang="en-GB">
                <a:solidFill>
                  <a:srgbClr val="000000"/>
                </a:solidFill>
                <a:latin typeface="Myriad Pro"/>
              </a:rPr>
              <a:t> Crime &amp; Policing </a:t>
            </a:r>
            <a:r>
              <a:rPr lang="en-GB"/>
              <a:t>Act 2014</a:t>
            </a:r>
            <a:endParaRPr lang="en-US"/>
          </a:p>
          <a:p>
            <a:r>
              <a:rPr lang="en-GB"/>
              <a:t>Used to prevent ASB or to stop it quickly before it becomes more serious</a:t>
            </a:r>
            <a:endParaRPr lang="en-GB" dirty="0"/>
          </a:p>
          <a:p>
            <a:endParaRPr lang="en-GB" dirty="0"/>
          </a:p>
          <a:p>
            <a:endParaRPr lang="en-GB" dirty="0"/>
          </a:p>
        </p:txBody>
      </p:sp>
      <p:sp>
        <p:nvSpPr>
          <p:cNvPr id="5" name="Slide Number Placeholder 4">
            <a:extLst>
              <a:ext uri="{FF2B5EF4-FFF2-40B4-BE49-F238E27FC236}">
                <a16:creationId xmlns:a16="http://schemas.microsoft.com/office/drawing/2014/main" id="{A177CC2F-48E3-6968-F2E9-C75593B2715B}"/>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12</a:t>
            </a:fld>
            <a:endParaRPr lang="en-GB">
              <a:solidFill>
                <a:prstClr val="black">
                  <a:tint val="75000"/>
                </a:prstClr>
              </a:solidFill>
            </a:endParaRPr>
          </a:p>
        </p:txBody>
      </p:sp>
      <p:pic>
        <p:nvPicPr>
          <p:cNvPr id="7" name="Content Placeholder 4" descr="A black text on a white background">
            <a:extLst>
              <a:ext uri="{FF2B5EF4-FFF2-40B4-BE49-F238E27FC236}">
                <a16:creationId xmlns:a16="http://schemas.microsoft.com/office/drawing/2014/main" id="{F86D4B71-B92D-1A63-BB94-C1F56A6F1009}"/>
              </a:ext>
            </a:extLst>
          </p:cNvPr>
          <p:cNvPicPr>
            <a:picLocks noChangeAspect="1"/>
          </p:cNvPicPr>
          <p:nvPr/>
        </p:nvPicPr>
        <p:blipFill>
          <a:blip r:embed="rId3"/>
          <a:stretch>
            <a:fillRect/>
          </a:stretch>
        </p:blipFill>
        <p:spPr>
          <a:xfrm>
            <a:off x="638687" y="1713735"/>
            <a:ext cx="5202186" cy="3274141"/>
          </a:xfrm>
          <a:prstGeom prst="rect">
            <a:avLst/>
          </a:prstGeom>
        </p:spPr>
      </p:pic>
    </p:spTree>
    <p:extLst>
      <p:ext uri="{BB962C8B-B14F-4D97-AF65-F5344CB8AC3E}">
        <p14:creationId xmlns:p14="http://schemas.microsoft.com/office/powerpoint/2010/main" val="1272437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E6EB8-06C9-ADE1-4CDE-DCB2FEF70A23}"/>
              </a:ext>
            </a:extLst>
          </p:cNvPr>
          <p:cNvSpPr>
            <a:spLocks noGrp="1"/>
          </p:cNvSpPr>
          <p:nvPr>
            <p:ph type="title"/>
          </p:nvPr>
        </p:nvSpPr>
        <p:spPr/>
        <p:txBody>
          <a:bodyPr>
            <a:normAutofit fontScale="90000"/>
          </a:bodyPr>
          <a:lstStyle/>
          <a:p>
            <a:br>
              <a:rPr lang="en-GB" dirty="0">
                <a:ea typeface="+mj-lt"/>
                <a:cs typeface="+mj-lt"/>
              </a:rPr>
            </a:br>
            <a:r>
              <a:rPr lang="en-GB">
                <a:ea typeface="+mj-lt"/>
                <a:cs typeface="+mj-lt"/>
              </a:rPr>
              <a:t>Criminal Behaviours Orders CBO's</a:t>
            </a:r>
          </a:p>
          <a:p>
            <a:endParaRPr lang="en-GB" dirty="0"/>
          </a:p>
        </p:txBody>
      </p:sp>
      <p:pic>
        <p:nvPicPr>
          <p:cNvPr id="6" name="Content Placeholder 5" descr="A white background with black text">
            <a:extLst>
              <a:ext uri="{FF2B5EF4-FFF2-40B4-BE49-F238E27FC236}">
                <a16:creationId xmlns:a16="http://schemas.microsoft.com/office/drawing/2014/main" id="{C8A69B6C-19F3-49C2-BC2D-A6DEB06D2D82}"/>
              </a:ext>
            </a:extLst>
          </p:cNvPr>
          <p:cNvPicPr>
            <a:picLocks noGrp="1" noChangeAspect="1"/>
          </p:cNvPicPr>
          <p:nvPr>
            <p:ph sz="half" idx="1"/>
          </p:nvPr>
        </p:nvPicPr>
        <p:blipFill>
          <a:blip r:embed="rId3"/>
          <a:stretch>
            <a:fillRect/>
          </a:stretch>
        </p:blipFill>
        <p:spPr>
          <a:xfrm>
            <a:off x="609600" y="1404699"/>
            <a:ext cx="5384800" cy="3093657"/>
          </a:xfrm>
          <a:prstGeom prst="rect">
            <a:avLst/>
          </a:prstGeom>
        </p:spPr>
      </p:pic>
      <p:sp>
        <p:nvSpPr>
          <p:cNvPr id="4" name="Content Placeholder 3">
            <a:extLst>
              <a:ext uri="{FF2B5EF4-FFF2-40B4-BE49-F238E27FC236}">
                <a16:creationId xmlns:a16="http://schemas.microsoft.com/office/drawing/2014/main" id="{7F9A2C0B-E502-75D9-7C62-D88CBA47B8D4}"/>
              </a:ext>
            </a:extLst>
          </p:cNvPr>
          <p:cNvSpPr>
            <a:spLocks noGrp="1"/>
          </p:cNvSpPr>
          <p:nvPr>
            <p:ph sz="half" idx="2"/>
          </p:nvPr>
        </p:nvSpPr>
        <p:spPr/>
        <p:txBody>
          <a:bodyPr vert="horz" lIns="91440" tIns="45720" rIns="91440" bIns="45720" rtlCol="0" anchor="t">
            <a:normAutofit/>
          </a:bodyPr>
          <a:lstStyle/>
          <a:p>
            <a:r>
              <a:rPr lang="en-GB"/>
              <a:t>Can be used to deal with the most persistently anti-social individual who engage in criminal activity.</a:t>
            </a:r>
          </a:p>
          <a:p>
            <a:r>
              <a:rPr lang="en-GB" dirty="0"/>
              <a:t>CBO's issued by criminal court but the ASB does not need to be part of the offence</a:t>
            </a:r>
          </a:p>
          <a:p>
            <a:endParaRPr lang="en-GB"/>
          </a:p>
        </p:txBody>
      </p:sp>
      <p:sp>
        <p:nvSpPr>
          <p:cNvPr id="5" name="Slide Number Placeholder 4">
            <a:extLst>
              <a:ext uri="{FF2B5EF4-FFF2-40B4-BE49-F238E27FC236}">
                <a16:creationId xmlns:a16="http://schemas.microsoft.com/office/drawing/2014/main" id="{3C023F71-178D-09CC-B80E-A22682EDB2F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13</a:t>
            </a:fld>
            <a:endParaRPr lang="en-GB">
              <a:solidFill>
                <a:prstClr val="black">
                  <a:tint val="75000"/>
                </a:prstClr>
              </a:solidFill>
            </a:endParaRPr>
          </a:p>
        </p:txBody>
      </p:sp>
    </p:spTree>
    <p:extLst>
      <p:ext uri="{BB962C8B-B14F-4D97-AF65-F5344CB8AC3E}">
        <p14:creationId xmlns:p14="http://schemas.microsoft.com/office/powerpoint/2010/main" val="1428505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55114-C3F4-9BAB-E5D5-4BEB2DDD153B}"/>
              </a:ext>
            </a:extLst>
          </p:cNvPr>
          <p:cNvSpPr>
            <a:spLocks noGrp="1"/>
          </p:cNvSpPr>
          <p:nvPr>
            <p:ph type="title"/>
          </p:nvPr>
        </p:nvSpPr>
        <p:spPr/>
        <p:txBody>
          <a:bodyPr>
            <a:normAutofit fontScale="90000"/>
          </a:bodyPr>
          <a:lstStyle/>
          <a:p>
            <a:br>
              <a:rPr lang="en-GB" dirty="0">
                <a:ea typeface="+mj-lt"/>
                <a:cs typeface="+mj-lt"/>
              </a:rPr>
            </a:br>
            <a:r>
              <a:rPr lang="en-GB">
                <a:ea typeface="+mj-lt"/>
                <a:cs typeface="+mj-lt"/>
              </a:rPr>
              <a:t>Community Protection Orders</a:t>
            </a:r>
          </a:p>
          <a:p>
            <a:endParaRPr lang="en-GB" dirty="0"/>
          </a:p>
        </p:txBody>
      </p:sp>
      <p:pic>
        <p:nvPicPr>
          <p:cNvPr id="6" name="Content Placeholder 5" descr="A close-up of a white background">
            <a:extLst>
              <a:ext uri="{FF2B5EF4-FFF2-40B4-BE49-F238E27FC236}">
                <a16:creationId xmlns:a16="http://schemas.microsoft.com/office/drawing/2014/main" id="{7E7BCCA5-E0AB-06C3-96EE-8FAEAE38D39E}"/>
              </a:ext>
            </a:extLst>
          </p:cNvPr>
          <p:cNvPicPr>
            <a:picLocks noGrp="1" noChangeAspect="1"/>
          </p:cNvPicPr>
          <p:nvPr>
            <p:ph sz="half" idx="1"/>
          </p:nvPr>
        </p:nvPicPr>
        <p:blipFill>
          <a:blip r:embed="rId3"/>
          <a:stretch>
            <a:fillRect/>
          </a:stretch>
        </p:blipFill>
        <p:spPr>
          <a:xfrm>
            <a:off x="609600" y="2499433"/>
            <a:ext cx="5415525" cy="2602300"/>
          </a:xfrm>
          <a:prstGeom prst="rect">
            <a:avLst/>
          </a:prstGeom>
        </p:spPr>
      </p:pic>
      <p:sp>
        <p:nvSpPr>
          <p:cNvPr id="4" name="Content Placeholder 3">
            <a:extLst>
              <a:ext uri="{FF2B5EF4-FFF2-40B4-BE49-F238E27FC236}">
                <a16:creationId xmlns:a16="http://schemas.microsoft.com/office/drawing/2014/main" id="{1DD86FE5-A2BA-5202-F3E9-5421046FE8E8}"/>
              </a:ext>
            </a:extLst>
          </p:cNvPr>
          <p:cNvSpPr>
            <a:spLocks noGrp="1"/>
          </p:cNvSpPr>
          <p:nvPr>
            <p:ph sz="half" idx="2"/>
          </p:nvPr>
        </p:nvSpPr>
        <p:spPr/>
        <p:txBody>
          <a:bodyPr vert="horz" lIns="91440" tIns="45720" rIns="91440" bIns="45720" rtlCol="0" anchor="t">
            <a:normAutofit fontScale="92500" lnSpcReduction="10000"/>
          </a:bodyPr>
          <a:lstStyle/>
          <a:p>
            <a:r>
              <a:rPr lang="en-GB" dirty="0"/>
              <a:t>Designed to address ASB by </a:t>
            </a:r>
            <a:r>
              <a:rPr lang="en-GB"/>
              <a:t>individual over 16.</a:t>
            </a:r>
            <a:endParaRPr lang="en-US"/>
          </a:p>
          <a:p>
            <a:r>
              <a:rPr lang="en-GB" dirty="0"/>
              <a:t>ASB need to have been detrimental effect on the quality of life for people in the locality and to be unreasonable and </a:t>
            </a:r>
            <a:r>
              <a:rPr lang="en-GB"/>
              <a:t>persistent.</a:t>
            </a:r>
            <a:endParaRPr lang="en-GB" dirty="0"/>
          </a:p>
          <a:p>
            <a:r>
              <a:rPr lang="en-GB"/>
              <a:t>SS43 to 58 of the Anti-social Behaviour, Crime &amp; policing Act 2014</a:t>
            </a:r>
            <a:endParaRPr lang="en-GB" dirty="0"/>
          </a:p>
        </p:txBody>
      </p:sp>
      <p:sp>
        <p:nvSpPr>
          <p:cNvPr id="5" name="Slide Number Placeholder 4">
            <a:extLst>
              <a:ext uri="{FF2B5EF4-FFF2-40B4-BE49-F238E27FC236}">
                <a16:creationId xmlns:a16="http://schemas.microsoft.com/office/drawing/2014/main" id="{E530B985-9A0C-53E7-9242-2535B58596C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14</a:t>
            </a:fld>
            <a:endParaRPr lang="en-GB">
              <a:solidFill>
                <a:prstClr val="black">
                  <a:tint val="75000"/>
                </a:prstClr>
              </a:solidFill>
            </a:endParaRPr>
          </a:p>
        </p:txBody>
      </p:sp>
    </p:spTree>
    <p:extLst>
      <p:ext uri="{BB962C8B-B14F-4D97-AF65-F5344CB8AC3E}">
        <p14:creationId xmlns:p14="http://schemas.microsoft.com/office/powerpoint/2010/main" val="8155691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68DD4-FDE8-D3A6-5962-A39C6D622E20}"/>
              </a:ext>
            </a:extLst>
          </p:cNvPr>
          <p:cNvSpPr>
            <a:spLocks noGrp="1"/>
          </p:cNvSpPr>
          <p:nvPr>
            <p:ph type="title"/>
          </p:nvPr>
        </p:nvSpPr>
        <p:spPr/>
        <p:txBody>
          <a:bodyPr>
            <a:normAutofit fontScale="90000"/>
          </a:bodyPr>
          <a:lstStyle/>
          <a:p>
            <a:br>
              <a:rPr lang="en-GB" dirty="0">
                <a:ea typeface="+mj-lt"/>
                <a:cs typeface="+mj-lt"/>
              </a:rPr>
            </a:br>
            <a:r>
              <a:rPr lang="en-GB">
                <a:ea typeface="+mj-lt"/>
                <a:cs typeface="+mj-lt"/>
              </a:rPr>
              <a:t>Public Spaces Protection Orders PSPO</a:t>
            </a:r>
          </a:p>
          <a:p>
            <a:endParaRPr lang="en-GB" dirty="0"/>
          </a:p>
        </p:txBody>
      </p:sp>
      <p:pic>
        <p:nvPicPr>
          <p:cNvPr id="6" name="Content Placeholder 5" descr="Black text on a white background">
            <a:extLst>
              <a:ext uri="{FF2B5EF4-FFF2-40B4-BE49-F238E27FC236}">
                <a16:creationId xmlns:a16="http://schemas.microsoft.com/office/drawing/2014/main" id="{5D643464-0C4A-8CC8-F9FA-F76606DF3551}"/>
              </a:ext>
            </a:extLst>
          </p:cNvPr>
          <p:cNvPicPr>
            <a:picLocks noGrp="1" noChangeAspect="1"/>
          </p:cNvPicPr>
          <p:nvPr>
            <p:ph sz="half" idx="1"/>
          </p:nvPr>
        </p:nvPicPr>
        <p:blipFill>
          <a:blip r:embed="rId3"/>
          <a:stretch>
            <a:fillRect/>
          </a:stretch>
        </p:blipFill>
        <p:spPr>
          <a:xfrm>
            <a:off x="609600" y="2408731"/>
            <a:ext cx="5415525" cy="2015560"/>
          </a:xfrm>
          <a:prstGeom prst="rect">
            <a:avLst/>
          </a:prstGeom>
        </p:spPr>
      </p:pic>
      <p:sp>
        <p:nvSpPr>
          <p:cNvPr id="4" name="Content Placeholder 3">
            <a:extLst>
              <a:ext uri="{FF2B5EF4-FFF2-40B4-BE49-F238E27FC236}">
                <a16:creationId xmlns:a16="http://schemas.microsoft.com/office/drawing/2014/main" id="{B1536E43-076E-A3CE-ACCE-CC7590FF0EDA}"/>
              </a:ext>
            </a:extLst>
          </p:cNvPr>
          <p:cNvSpPr>
            <a:spLocks noGrp="1"/>
          </p:cNvSpPr>
          <p:nvPr>
            <p:ph sz="half" idx="2"/>
          </p:nvPr>
        </p:nvSpPr>
        <p:spPr/>
        <p:txBody>
          <a:bodyPr vert="horz" lIns="91440" tIns="45720" rIns="91440" bIns="45720" rtlCol="0" anchor="t">
            <a:normAutofit fontScale="85000" lnSpcReduction="10000"/>
          </a:bodyPr>
          <a:lstStyle/>
          <a:p>
            <a:r>
              <a:rPr lang="en-GB" dirty="0"/>
              <a:t>Issued by Council designed to manage a specific problem which is </a:t>
            </a:r>
            <a:r>
              <a:rPr lang="en-GB"/>
              <a:t>caused</a:t>
            </a:r>
            <a:r>
              <a:rPr lang="en-GB" dirty="0"/>
              <a:t> by individuals or groups in a particular public place. </a:t>
            </a:r>
          </a:p>
          <a:p>
            <a:r>
              <a:rPr lang="en-GB" dirty="0"/>
              <a:t>Order must be proportionate and justified i.e. keeping dogs on leads or prohibiting the consumption of </a:t>
            </a:r>
            <a:r>
              <a:rPr lang="en-GB"/>
              <a:t>alcohol</a:t>
            </a:r>
            <a:r>
              <a:rPr lang="en-GB" dirty="0"/>
              <a:t> in a restricted area. </a:t>
            </a:r>
          </a:p>
          <a:p>
            <a:r>
              <a:rPr lang="en-GB" dirty="0"/>
              <a:t>SS 59 to 75 of the Anti-social Behaviour, Crime &amp; </a:t>
            </a:r>
            <a:r>
              <a:rPr lang="en-GB"/>
              <a:t>Policing</a:t>
            </a:r>
            <a:r>
              <a:rPr lang="en-GB" dirty="0"/>
              <a:t> Act 2014 </a:t>
            </a:r>
          </a:p>
        </p:txBody>
      </p:sp>
      <p:sp>
        <p:nvSpPr>
          <p:cNvPr id="5" name="Slide Number Placeholder 4">
            <a:extLst>
              <a:ext uri="{FF2B5EF4-FFF2-40B4-BE49-F238E27FC236}">
                <a16:creationId xmlns:a16="http://schemas.microsoft.com/office/drawing/2014/main" id="{E84524C3-C7ED-F7B9-73A9-97EE8B2A1826}"/>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15</a:t>
            </a:fld>
            <a:endParaRPr lang="en-GB">
              <a:solidFill>
                <a:prstClr val="black">
                  <a:tint val="75000"/>
                </a:prstClr>
              </a:solidFill>
            </a:endParaRPr>
          </a:p>
        </p:txBody>
      </p:sp>
    </p:spTree>
    <p:extLst>
      <p:ext uri="{BB962C8B-B14F-4D97-AF65-F5344CB8AC3E}">
        <p14:creationId xmlns:p14="http://schemas.microsoft.com/office/powerpoint/2010/main" val="27064767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0698F-D58F-6E31-E6F3-4C00C8F1E7BB}"/>
              </a:ext>
            </a:extLst>
          </p:cNvPr>
          <p:cNvSpPr>
            <a:spLocks noGrp="1"/>
          </p:cNvSpPr>
          <p:nvPr>
            <p:ph type="title"/>
          </p:nvPr>
        </p:nvSpPr>
        <p:spPr/>
        <p:txBody>
          <a:bodyPr/>
          <a:lstStyle/>
          <a:p>
            <a:r>
              <a:rPr lang="en-GB">
                <a:ea typeface="+mj-lt"/>
                <a:cs typeface="+mj-lt"/>
              </a:rPr>
              <a:t>Closure Powers</a:t>
            </a:r>
          </a:p>
          <a:p>
            <a:endParaRPr lang="en-GB" dirty="0"/>
          </a:p>
        </p:txBody>
      </p:sp>
      <p:pic>
        <p:nvPicPr>
          <p:cNvPr id="6" name="Content Placeholder 5" descr="A white background with black text">
            <a:extLst>
              <a:ext uri="{FF2B5EF4-FFF2-40B4-BE49-F238E27FC236}">
                <a16:creationId xmlns:a16="http://schemas.microsoft.com/office/drawing/2014/main" id="{A46508A8-D0E6-EDBB-D9BD-79E265444B2D}"/>
              </a:ext>
            </a:extLst>
          </p:cNvPr>
          <p:cNvPicPr>
            <a:picLocks noGrp="1" noChangeAspect="1"/>
          </p:cNvPicPr>
          <p:nvPr>
            <p:ph sz="half" idx="1"/>
          </p:nvPr>
        </p:nvPicPr>
        <p:blipFill>
          <a:blip r:embed="rId3"/>
          <a:stretch>
            <a:fillRect/>
          </a:stretch>
        </p:blipFill>
        <p:spPr>
          <a:xfrm>
            <a:off x="609600" y="2827756"/>
            <a:ext cx="5384800" cy="1533930"/>
          </a:xfrm>
          <a:prstGeom prst="rect">
            <a:avLst/>
          </a:prstGeom>
        </p:spPr>
      </p:pic>
      <p:sp>
        <p:nvSpPr>
          <p:cNvPr id="4" name="Content Placeholder 3">
            <a:extLst>
              <a:ext uri="{FF2B5EF4-FFF2-40B4-BE49-F238E27FC236}">
                <a16:creationId xmlns:a16="http://schemas.microsoft.com/office/drawing/2014/main" id="{3945DF84-80F2-809C-7230-3E6B4BD7C701}"/>
              </a:ext>
            </a:extLst>
          </p:cNvPr>
          <p:cNvSpPr>
            <a:spLocks noGrp="1"/>
          </p:cNvSpPr>
          <p:nvPr>
            <p:ph sz="half" idx="2"/>
          </p:nvPr>
        </p:nvSpPr>
        <p:spPr/>
        <p:txBody>
          <a:bodyPr vert="horz" lIns="91440" tIns="45720" rIns="91440" bIns="45720" rtlCol="0" anchor="t">
            <a:normAutofit/>
          </a:bodyPr>
          <a:lstStyle/>
          <a:p>
            <a:pPr>
              <a:spcBef>
                <a:spcPts val="0"/>
              </a:spcBef>
            </a:pPr>
            <a:r>
              <a:rPr lang="en-US" sz="2400">
                <a:latin typeface="Calibri"/>
                <a:ea typeface="Calibri"/>
                <a:cs typeface="Calibri"/>
              </a:rPr>
              <a:t>Closure powers allow police and local authorities to quickly address premises associated with serious nuisance or disorder.</a:t>
            </a:r>
            <a:endParaRPr lang="en-US" sz="2400">
              <a:solidFill>
                <a:srgbClr val="444444"/>
              </a:solidFill>
              <a:latin typeface="Calibri"/>
              <a:ea typeface="Calibri"/>
              <a:cs typeface="Calibri"/>
            </a:endParaRPr>
          </a:p>
          <a:p>
            <a:pPr>
              <a:spcBef>
                <a:spcPts val="0"/>
              </a:spcBef>
            </a:pPr>
            <a:r>
              <a:rPr lang="en-US" sz="2400">
                <a:latin typeface="Calibri"/>
                <a:ea typeface="Calibri"/>
                <a:cs typeface="Calibri"/>
              </a:rPr>
              <a:t>Examples include:</a:t>
            </a:r>
            <a:endParaRPr lang="en-GB" sz="2400">
              <a:solidFill>
                <a:srgbClr val="444444"/>
              </a:solidFill>
              <a:latin typeface="Calibri"/>
              <a:ea typeface="Calibri"/>
              <a:cs typeface="Calibri"/>
            </a:endParaRPr>
          </a:p>
          <a:p>
            <a:pPr marL="285750" indent="-285750">
              <a:spcBef>
                <a:spcPts val="0"/>
              </a:spcBef>
              <a:buFont typeface="Arial,Sans-Serif" pitchFamily="34" charset="0"/>
            </a:pPr>
            <a:r>
              <a:rPr lang="en-US" sz="2400">
                <a:latin typeface="Calibri"/>
                <a:ea typeface="Calibri"/>
                <a:cs typeface="Calibri"/>
              </a:rPr>
              <a:t>Drug houses.</a:t>
            </a:r>
            <a:endParaRPr lang="en-GB" sz="2400">
              <a:solidFill>
                <a:srgbClr val="444444"/>
              </a:solidFill>
              <a:latin typeface="Calibri"/>
              <a:ea typeface="Calibri"/>
              <a:cs typeface="Calibri"/>
            </a:endParaRPr>
          </a:p>
          <a:p>
            <a:pPr marL="285750" indent="-285750">
              <a:spcBef>
                <a:spcPts val="0"/>
              </a:spcBef>
              <a:buFont typeface="Arial,Sans-Serif" pitchFamily="34" charset="0"/>
            </a:pPr>
            <a:r>
              <a:rPr lang="en-US" sz="2400">
                <a:latin typeface="Calibri"/>
                <a:ea typeface="Calibri"/>
                <a:cs typeface="Calibri"/>
              </a:rPr>
              <a:t>Properties linked to violence.</a:t>
            </a:r>
            <a:endParaRPr lang="en-GB" sz="2400">
              <a:solidFill>
                <a:srgbClr val="444444"/>
              </a:solidFill>
              <a:latin typeface="Calibri"/>
              <a:ea typeface="Calibri"/>
              <a:cs typeface="Calibri"/>
            </a:endParaRPr>
          </a:p>
          <a:p>
            <a:pPr marL="285750" indent="-285750">
              <a:spcBef>
                <a:spcPts val="0"/>
              </a:spcBef>
              <a:buFont typeface="Arial,Sans-Serif" pitchFamily="34" charset="0"/>
            </a:pPr>
            <a:r>
              <a:rPr lang="en-US" sz="2400">
                <a:latin typeface="Calibri"/>
                <a:ea typeface="Calibri"/>
                <a:cs typeface="Calibri"/>
              </a:rPr>
              <a:t>Premises causing persistent disorder.</a:t>
            </a:r>
            <a:endParaRPr lang="en-GB" sz="2400">
              <a:solidFill>
                <a:srgbClr val="444444"/>
              </a:solidFill>
              <a:latin typeface="Calibri"/>
              <a:ea typeface="Calibri"/>
              <a:cs typeface="Calibri"/>
            </a:endParaRPr>
          </a:p>
          <a:p>
            <a:endParaRPr lang="en-GB" sz="2400" dirty="0">
              <a:latin typeface="Calibri"/>
              <a:ea typeface="Calibri"/>
              <a:cs typeface="Calibri"/>
            </a:endParaRPr>
          </a:p>
        </p:txBody>
      </p:sp>
      <p:sp>
        <p:nvSpPr>
          <p:cNvPr id="5" name="Slide Number Placeholder 4">
            <a:extLst>
              <a:ext uri="{FF2B5EF4-FFF2-40B4-BE49-F238E27FC236}">
                <a16:creationId xmlns:a16="http://schemas.microsoft.com/office/drawing/2014/main" id="{69D993C2-18E0-8F10-A4D8-6BDE569BE32C}"/>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16</a:t>
            </a:fld>
            <a:endParaRPr lang="en-GB">
              <a:solidFill>
                <a:prstClr val="black">
                  <a:tint val="75000"/>
                </a:prstClr>
              </a:solidFill>
            </a:endParaRPr>
          </a:p>
        </p:txBody>
      </p:sp>
    </p:spTree>
    <p:extLst>
      <p:ext uri="{BB962C8B-B14F-4D97-AF65-F5344CB8AC3E}">
        <p14:creationId xmlns:p14="http://schemas.microsoft.com/office/powerpoint/2010/main" val="5860959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A1B9D-58E3-E149-2F27-E1FE887244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BADF49-6D52-50AA-4994-ABF1F243B107}"/>
              </a:ext>
            </a:extLst>
          </p:cNvPr>
          <p:cNvSpPr>
            <a:spLocks noGrp="1"/>
          </p:cNvSpPr>
          <p:nvPr>
            <p:ph type="title"/>
          </p:nvPr>
        </p:nvSpPr>
        <p:spPr/>
        <p:txBody>
          <a:bodyPr>
            <a:normAutofit/>
          </a:bodyPr>
          <a:lstStyle/>
          <a:p>
            <a:pPr algn="l"/>
            <a:r>
              <a:rPr lang="en-GB" sz="6000"/>
              <a:t>Contents</a:t>
            </a:r>
          </a:p>
        </p:txBody>
      </p:sp>
      <p:sp>
        <p:nvSpPr>
          <p:cNvPr id="3" name="Content Placeholder 2">
            <a:extLst>
              <a:ext uri="{FF2B5EF4-FFF2-40B4-BE49-F238E27FC236}">
                <a16:creationId xmlns:a16="http://schemas.microsoft.com/office/drawing/2014/main" id="{3A81155E-D93F-AF93-BBC0-CDB9230F1838}"/>
              </a:ext>
            </a:extLst>
          </p:cNvPr>
          <p:cNvSpPr>
            <a:spLocks noGrp="1"/>
          </p:cNvSpPr>
          <p:nvPr>
            <p:ph idx="1"/>
          </p:nvPr>
        </p:nvSpPr>
        <p:spPr>
          <a:xfrm>
            <a:off x="570763" y="1600201"/>
            <a:ext cx="11011637" cy="3923177"/>
          </a:xfrm>
        </p:spPr>
        <p:txBody>
          <a:bodyPr vert="horz" lIns="91440" tIns="45720" rIns="91440" bIns="45720" rtlCol="0" anchor="t">
            <a:normAutofit lnSpcReduction="10000"/>
          </a:bodyPr>
          <a:lstStyle/>
          <a:p>
            <a:r>
              <a:rPr lang="en-GB"/>
              <a:t>Definition</a:t>
            </a:r>
          </a:p>
          <a:p>
            <a:r>
              <a:rPr lang="en-GB"/>
              <a:t>Categories</a:t>
            </a:r>
          </a:p>
          <a:p>
            <a:r>
              <a:rPr lang="en-GB"/>
              <a:t>Types</a:t>
            </a:r>
          </a:p>
          <a:p>
            <a:r>
              <a:rPr lang="en-GB"/>
              <a:t>Principles</a:t>
            </a:r>
          </a:p>
          <a:p>
            <a:r>
              <a:rPr lang="en-GB"/>
              <a:t>Powers</a:t>
            </a:r>
          </a:p>
          <a:p>
            <a:r>
              <a:rPr lang="en-GB"/>
              <a:t>Process &amp; Partnership</a:t>
            </a:r>
          </a:p>
          <a:p>
            <a:pPr marL="0" indent="0">
              <a:buNone/>
            </a:pPr>
            <a:r>
              <a:rPr lang="en-GB">
                <a:solidFill>
                  <a:srgbClr val="FF0000"/>
                </a:solidFill>
                <a:latin typeface="Calibri"/>
                <a:ea typeface="Calibri"/>
                <a:cs typeface="Calibri"/>
              </a:rPr>
              <a:t>READ BEFORE ASSESSMENT 1</a:t>
            </a:r>
          </a:p>
          <a:p>
            <a:endParaRPr lang="en-GB"/>
          </a:p>
          <a:p>
            <a:endParaRPr lang="en-GB"/>
          </a:p>
        </p:txBody>
      </p:sp>
      <p:sp>
        <p:nvSpPr>
          <p:cNvPr id="4" name="Slide Number Placeholder 3">
            <a:extLst>
              <a:ext uri="{FF2B5EF4-FFF2-40B4-BE49-F238E27FC236}">
                <a16:creationId xmlns:a16="http://schemas.microsoft.com/office/drawing/2014/main" id="{B881476B-7CC3-F02E-5C9E-DF1606996BE3}"/>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17</a:t>
            </a:fld>
            <a:endParaRPr lang="en-GB">
              <a:solidFill>
                <a:prstClr val="black">
                  <a:tint val="75000"/>
                </a:prstClr>
              </a:solidFill>
            </a:endParaRPr>
          </a:p>
        </p:txBody>
      </p:sp>
      <p:sp>
        <p:nvSpPr>
          <p:cNvPr id="8" name="TextBox 7">
            <a:extLst>
              <a:ext uri="{FF2B5EF4-FFF2-40B4-BE49-F238E27FC236}">
                <a16:creationId xmlns:a16="http://schemas.microsoft.com/office/drawing/2014/main" id="{C5F44682-7B1D-1CF5-0FBC-E7D1F94F4784}"/>
              </a:ext>
            </a:extLst>
          </p:cNvPr>
          <p:cNvSpPr txBox="1"/>
          <p:nvPr/>
        </p:nvSpPr>
        <p:spPr>
          <a:xfrm>
            <a:off x="6829597" y="4014919"/>
            <a:ext cx="2844848" cy="1169551"/>
          </a:xfrm>
          <a:prstGeom prst="rect">
            <a:avLst/>
          </a:prstGeom>
          <a:noFill/>
        </p:spPr>
        <p:txBody>
          <a:bodyPr wrap="square">
            <a:spAutoFit/>
          </a:bodyPr>
          <a:lstStyle/>
          <a:p>
            <a:r>
              <a:rPr lang="en-GB" sz="1400">
                <a:hlinkClick r:id="rId3"/>
              </a:rPr>
              <a:t>https://assets.publishing.service.gov.uk/government/uploads/system/uploads/attachment_data/file/1146322/2023_Update_ASB_Statutory_Guidance_-_FINAL__1_.pdf</a:t>
            </a:r>
            <a:r>
              <a:rPr lang="en-GB" sz="1400"/>
              <a:t> </a:t>
            </a:r>
          </a:p>
        </p:txBody>
      </p:sp>
      <p:pic>
        <p:nvPicPr>
          <p:cNvPr id="5" name="Picture 4" descr="A white cover with purple text&#10;&#10;AI-generated content may be incorrect.">
            <a:extLst>
              <a:ext uri="{FF2B5EF4-FFF2-40B4-BE49-F238E27FC236}">
                <a16:creationId xmlns:a16="http://schemas.microsoft.com/office/drawing/2014/main" id="{0059BAA3-C201-E04E-4ABB-AC0037C1FDBC}"/>
              </a:ext>
            </a:extLst>
          </p:cNvPr>
          <p:cNvPicPr>
            <a:picLocks noChangeAspect="1"/>
          </p:cNvPicPr>
          <p:nvPr/>
        </p:nvPicPr>
        <p:blipFill>
          <a:blip r:embed="rId4"/>
          <a:stretch>
            <a:fillRect/>
          </a:stretch>
        </p:blipFill>
        <p:spPr>
          <a:xfrm>
            <a:off x="6301283" y="276531"/>
            <a:ext cx="5482643" cy="5266405"/>
          </a:xfrm>
          <a:prstGeom prst="rect">
            <a:avLst/>
          </a:prstGeom>
        </p:spPr>
      </p:pic>
    </p:spTree>
    <p:extLst>
      <p:ext uri="{BB962C8B-B14F-4D97-AF65-F5344CB8AC3E}">
        <p14:creationId xmlns:p14="http://schemas.microsoft.com/office/powerpoint/2010/main" val="24437815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4C3AF-7BAF-3AEE-3FAF-A0A6C9BBA8AC}"/>
              </a:ext>
            </a:extLst>
          </p:cNvPr>
          <p:cNvSpPr>
            <a:spLocks noGrp="1"/>
          </p:cNvSpPr>
          <p:nvPr>
            <p:ph type="title"/>
          </p:nvPr>
        </p:nvSpPr>
        <p:spPr/>
        <p:txBody>
          <a:bodyPr/>
          <a:lstStyle/>
          <a:p>
            <a:r>
              <a:rPr lang="en-GB" dirty="0"/>
              <a:t>Assignment 1</a:t>
            </a:r>
          </a:p>
        </p:txBody>
      </p:sp>
      <p:sp>
        <p:nvSpPr>
          <p:cNvPr id="3" name="Content Placeholder 2">
            <a:extLst>
              <a:ext uri="{FF2B5EF4-FFF2-40B4-BE49-F238E27FC236}">
                <a16:creationId xmlns:a16="http://schemas.microsoft.com/office/drawing/2014/main" id="{9981BDB6-CAA3-55FE-49B9-F34BE198F350}"/>
              </a:ext>
            </a:extLst>
          </p:cNvPr>
          <p:cNvSpPr>
            <a:spLocks noGrp="1"/>
          </p:cNvSpPr>
          <p:nvPr>
            <p:ph idx="1"/>
          </p:nvPr>
        </p:nvSpPr>
        <p:spPr>
          <a:xfrm>
            <a:off x="838200" y="1665851"/>
            <a:ext cx="10515600" cy="4799934"/>
          </a:xfrm>
        </p:spPr>
        <p:txBody>
          <a:bodyPr vert="horz" lIns="91440" tIns="45720" rIns="91440" bIns="45720" rtlCol="0" anchor="t">
            <a:noAutofit/>
          </a:bodyPr>
          <a:lstStyle/>
          <a:p>
            <a:pPr marL="0" indent="0">
              <a:buNone/>
            </a:pPr>
            <a:r>
              <a:rPr lang="en-GB" sz="2000" dirty="0">
                <a:latin typeface="Calibri"/>
                <a:ea typeface="Calibri"/>
                <a:cs typeface="Calibri"/>
              </a:rPr>
              <a:t>Your assignment is based on a neighbourhood policing incident.</a:t>
            </a:r>
          </a:p>
          <a:p>
            <a:r>
              <a:rPr lang="en-GB" sz="2000" dirty="0">
                <a:latin typeface="Calibri"/>
                <a:ea typeface="Calibri"/>
                <a:cs typeface="Calibri"/>
              </a:rPr>
              <a:t>You will be playing the role of a constable (or PCSO).  </a:t>
            </a:r>
          </a:p>
          <a:p>
            <a:r>
              <a:rPr lang="en-GB" sz="2000" dirty="0">
                <a:latin typeface="Calibri"/>
                <a:ea typeface="Calibri"/>
                <a:cs typeface="Calibri"/>
              </a:rPr>
              <a:t>You will be faced with a neighbourhood problem which you will need to work towards resolving.</a:t>
            </a:r>
          </a:p>
          <a:p>
            <a:r>
              <a:rPr lang="en-GB" sz="2000" dirty="0">
                <a:latin typeface="Calibri"/>
                <a:ea typeface="Calibri"/>
                <a:cs typeface="Calibri"/>
              </a:rPr>
              <a:t>Working knowledge of theft, assaults, criminal damage and harassment need to be given.</a:t>
            </a:r>
          </a:p>
          <a:p>
            <a:r>
              <a:rPr lang="en-GB" sz="2000" dirty="0">
                <a:latin typeface="Calibri"/>
                <a:ea typeface="Calibri"/>
                <a:cs typeface="Calibri"/>
              </a:rPr>
              <a:t>Your communication and problem solving skills are being tested together with ability to make decisions on information available to you (this includes you asking for information), and then how you problem solve.</a:t>
            </a:r>
          </a:p>
          <a:p>
            <a:r>
              <a:rPr lang="en-GB" sz="2000" dirty="0">
                <a:latin typeface="Calibri"/>
                <a:ea typeface="Calibri"/>
                <a:cs typeface="Calibri"/>
              </a:rPr>
              <a:t>A working knowledge of the following is also essential:</a:t>
            </a:r>
          </a:p>
          <a:p>
            <a:r>
              <a:rPr lang="en-GB" sz="2000" dirty="0">
                <a:latin typeface="Calibri"/>
                <a:ea typeface="Calibri"/>
                <a:cs typeface="Calibri"/>
              </a:rPr>
              <a:t>NDM</a:t>
            </a:r>
          </a:p>
          <a:p>
            <a:r>
              <a:rPr lang="en-GB" sz="2000" dirty="0">
                <a:latin typeface="Calibri"/>
                <a:ea typeface="Calibri"/>
                <a:cs typeface="Calibri"/>
              </a:rPr>
              <a:t>PAT</a:t>
            </a:r>
          </a:p>
          <a:p>
            <a:r>
              <a:rPr lang="en-GB" sz="2000" dirty="0">
                <a:latin typeface="Calibri"/>
                <a:ea typeface="Calibri"/>
                <a:cs typeface="Calibri"/>
              </a:rPr>
              <a:t>SARA.</a:t>
            </a:r>
          </a:p>
          <a:p>
            <a:endParaRPr lang="en-GB" dirty="0"/>
          </a:p>
        </p:txBody>
      </p:sp>
    </p:spTree>
    <p:extLst>
      <p:ext uri="{BB962C8B-B14F-4D97-AF65-F5344CB8AC3E}">
        <p14:creationId xmlns:p14="http://schemas.microsoft.com/office/powerpoint/2010/main" val="3339817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8D52D-DE89-7B02-23E8-C93E30EFDC78}"/>
              </a:ext>
            </a:extLst>
          </p:cNvPr>
          <p:cNvSpPr>
            <a:spLocks noGrp="1"/>
          </p:cNvSpPr>
          <p:nvPr>
            <p:ph type="title"/>
          </p:nvPr>
        </p:nvSpPr>
        <p:spPr>
          <a:xfrm>
            <a:off x="609600" y="274638"/>
            <a:ext cx="10972800" cy="715347"/>
          </a:xfrm>
        </p:spPr>
        <p:txBody>
          <a:bodyPr>
            <a:normAutofit fontScale="90000"/>
          </a:bodyPr>
          <a:lstStyle/>
          <a:p>
            <a:r>
              <a:rPr lang="en-GB" dirty="0"/>
              <a:t>Case Exercise 1</a:t>
            </a:r>
          </a:p>
        </p:txBody>
      </p:sp>
      <p:sp>
        <p:nvSpPr>
          <p:cNvPr id="3" name="Content Placeholder 2">
            <a:extLst>
              <a:ext uri="{FF2B5EF4-FFF2-40B4-BE49-F238E27FC236}">
                <a16:creationId xmlns:a16="http://schemas.microsoft.com/office/drawing/2014/main" id="{E2711071-CAEC-C6EE-5F13-7E3434949A82}"/>
              </a:ext>
            </a:extLst>
          </p:cNvPr>
          <p:cNvSpPr>
            <a:spLocks noGrp="1"/>
          </p:cNvSpPr>
          <p:nvPr>
            <p:ph idx="1"/>
          </p:nvPr>
        </p:nvSpPr>
        <p:spPr/>
        <p:txBody>
          <a:bodyPr vert="horz" lIns="91440" tIns="45720" rIns="91440" bIns="45720" rtlCol="0" anchor="t">
            <a:noAutofit/>
          </a:bodyPr>
          <a:lstStyle/>
          <a:p>
            <a:r>
              <a:rPr lang="en-GB" sz="2400" dirty="0">
                <a:highlight>
                  <a:srgbClr val="FFFFFF"/>
                </a:highlight>
                <a:latin typeface="Calibri"/>
                <a:ea typeface="Calibri"/>
                <a:cs typeface="Calibri"/>
              </a:rPr>
              <a:t>Anita and Andrew had been immediate neighbours for over two years and got on very well. Anita would occasionally cook for Andrew, and he had helped Anita with her decorating. They were very good neighbours.</a:t>
            </a:r>
            <a:endParaRPr lang="en-GB" sz="2400">
              <a:highlight>
                <a:srgbClr val="C6C6C6"/>
              </a:highlight>
              <a:latin typeface="Calibri"/>
              <a:ea typeface="Calibri"/>
              <a:cs typeface="Calibri"/>
            </a:endParaRPr>
          </a:p>
          <a:p>
            <a:r>
              <a:rPr lang="en-GB" sz="2400" dirty="0">
                <a:highlight>
                  <a:srgbClr val="FFFFFF"/>
                </a:highlight>
                <a:latin typeface="Calibri"/>
                <a:ea typeface="Calibri"/>
                <a:cs typeface="Calibri"/>
              </a:rPr>
              <a:t>Things however changed towards the end of the year when Anita got involved with, in her own words, a 'bad crowd'. Numerous visitors coming and going from her </a:t>
            </a:r>
            <a:r>
              <a:rPr lang="en-GB" sz="2400">
                <a:highlight>
                  <a:srgbClr val="FFFFFF"/>
                </a:highlight>
                <a:latin typeface="Calibri"/>
                <a:ea typeface="Calibri"/>
                <a:cs typeface="Calibri"/>
              </a:rPr>
              <a:t>house caused a nuisance by making a lot of noise. The police attended on more than one occasion. Andrew and his four-year-old son were afraid and intimidated by </a:t>
            </a:r>
            <a:r>
              <a:rPr lang="en-GB" sz="2400" dirty="0">
                <a:highlight>
                  <a:srgbClr val="FFFFFF"/>
                </a:highlight>
                <a:latin typeface="Calibri"/>
                <a:ea typeface="Calibri"/>
                <a:cs typeface="Calibri"/>
              </a:rPr>
              <a:t>the company Anita was keeping and were constantly disturbed by noise and banging.</a:t>
            </a:r>
            <a:endParaRPr lang="en-GB" sz="2400">
              <a:highlight>
                <a:srgbClr val="C6C6C6"/>
              </a:highlight>
              <a:latin typeface="Calibri"/>
              <a:ea typeface="Calibri"/>
              <a:cs typeface="Calibri"/>
            </a:endParaRPr>
          </a:p>
          <a:p>
            <a:endParaRPr lang="en-GB" sz="2400" dirty="0">
              <a:latin typeface="Calibri"/>
              <a:ea typeface="Calibri"/>
              <a:cs typeface="Calibri"/>
            </a:endParaRPr>
          </a:p>
        </p:txBody>
      </p:sp>
      <p:sp>
        <p:nvSpPr>
          <p:cNvPr id="4" name="Slide Number Placeholder 3">
            <a:extLst>
              <a:ext uri="{FF2B5EF4-FFF2-40B4-BE49-F238E27FC236}">
                <a16:creationId xmlns:a16="http://schemas.microsoft.com/office/drawing/2014/main" id="{EEE80B73-4B66-ABFE-EAD8-84299A0B2C06}"/>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19</a:t>
            </a:fld>
            <a:endParaRPr lang="en-GB">
              <a:solidFill>
                <a:prstClr val="black">
                  <a:tint val="75000"/>
                </a:prstClr>
              </a:solidFill>
            </a:endParaRPr>
          </a:p>
        </p:txBody>
      </p:sp>
    </p:spTree>
    <p:extLst>
      <p:ext uri="{BB962C8B-B14F-4D97-AF65-F5344CB8AC3E}">
        <p14:creationId xmlns:p14="http://schemas.microsoft.com/office/powerpoint/2010/main" val="34459955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956B24-7FDB-13B5-94A7-691E1C6DF2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4C4792-D065-F997-8332-AD5F81CD3EF5}"/>
              </a:ext>
            </a:extLst>
          </p:cNvPr>
          <p:cNvSpPr>
            <a:spLocks noGrp="1"/>
          </p:cNvSpPr>
          <p:nvPr>
            <p:ph type="title"/>
          </p:nvPr>
        </p:nvSpPr>
        <p:spPr>
          <a:xfrm>
            <a:off x="609600" y="274638"/>
            <a:ext cx="10972800" cy="715347"/>
          </a:xfrm>
        </p:spPr>
        <p:txBody>
          <a:bodyPr>
            <a:normAutofit fontScale="90000"/>
          </a:bodyPr>
          <a:lstStyle/>
          <a:p>
            <a:r>
              <a:rPr lang="en-GB" dirty="0"/>
              <a:t>Case Exercise 2</a:t>
            </a:r>
          </a:p>
        </p:txBody>
      </p:sp>
      <p:sp>
        <p:nvSpPr>
          <p:cNvPr id="3" name="Content Placeholder 2">
            <a:extLst>
              <a:ext uri="{FF2B5EF4-FFF2-40B4-BE49-F238E27FC236}">
                <a16:creationId xmlns:a16="http://schemas.microsoft.com/office/drawing/2014/main" id="{7933E572-5BD0-E288-9499-B7E105B2DC75}"/>
              </a:ext>
            </a:extLst>
          </p:cNvPr>
          <p:cNvSpPr>
            <a:spLocks noGrp="1"/>
          </p:cNvSpPr>
          <p:nvPr>
            <p:ph idx="1"/>
          </p:nvPr>
        </p:nvSpPr>
        <p:spPr/>
        <p:txBody>
          <a:bodyPr vert="horz" lIns="91440" tIns="45720" rIns="91440" bIns="45720" rtlCol="0" anchor="t">
            <a:noAutofit/>
          </a:bodyPr>
          <a:lstStyle/>
          <a:p>
            <a:r>
              <a:rPr lang="en-GB" sz="2400" dirty="0">
                <a:latin typeface="Calibri"/>
                <a:ea typeface="Calibri"/>
                <a:cs typeface="Calibri"/>
              </a:rPr>
              <a:t>Residents have reported groups of 20-30 teenagers gathering in a park every evening. Complaints include:</a:t>
            </a:r>
          </a:p>
          <a:p>
            <a:r>
              <a:rPr lang="en-GB" sz="2400" dirty="0">
                <a:latin typeface="Calibri"/>
                <a:ea typeface="Calibri"/>
                <a:cs typeface="Calibri"/>
              </a:rPr>
              <a:t>Loud music</a:t>
            </a:r>
          </a:p>
          <a:p>
            <a:r>
              <a:rPr lang="en-GB" sz="2400" dirty="0">
                <a:latin typeface="Calibri"/>
                <a:ea typeface="Calibri"/>
                <a:cs typeface="Calibri"/>
              </a:rPr>
              <a:t>Swearing and intimidation</a:t>
            </a:r>
          </a:p>
          <a:p>
            <a:r>
              <a:rPr lang="en-GB" sz="2400" dirty="0">
                <a:latin typeface="Calibri"/>
                <a:ea typeface="Calibri"/>
                <a:cs typeface="Calibri"/>
              </a:rPr>
              <a:t>Littering</a:t>
            </a:r>
          </a:p>
          <a:p>
            <a:r>
              <a:rPr lang="en-GB" sz="2400" dirty="0">
                <a:latin typeface="Calibri"/>
                <a:ea typeface="Calibri"/>
                <a:cs typeface="Calibri"/>
              </a:rPr>
              <a:t>Drinking alcohol</a:t>
            </a:r>
          </a:p>
          <a:p>
            <a:r>
              <a:rPr lang="en-GB" sz="2400" dirty="0">
                <a:latin typeface="Calibri"/>
                <a:ea typeface="Calibri"/>
                <a:cs typeface="Calibri"/>
              </a:rPr>
              <a:t>Damage to playground equipment</a:t>
            </a:r>
          </a:p>
          <a:p>
            <a:r>
              <a:rPr lang="en-GB" sz="2400" dirty="0">
                <a:latin typeface="Calibri"/>
                <a:ea typeface="Calibri"/>
                <a:cs typeface="Calibri"/>
              </a:rPr>
              <a:t>No serious offences have been reported, but local residents say they no longer feel comfortable using the park.</a:t>
            </a:r>
          </a:p>
          <a:p>
            <a:endParaRPr lang="en-GB" sz="2400" dirty="0">
              <a:highlight>
                <a:srgbClr val="FFFFFF"/>
              </a:highlight>
              <a:latin typeface="Calibri"/>
              <a:ea typeface="Calibri"/>
              <a:cs typeface="Calibri"/>
            </a:endParaRPr>
          </a:p>
          <a:p>
            <a:endParaRPr lang="en-GB" sz="2400" dirty="0">
              <a:latin typeface="Calibri"/>
              <a:ea typeface="Calibri"/>
              <a:cs typeface="Calibri"/>
            </a:endParaRPr>
          </a:p>
        </p:txBody>
      </p:sp>
      <p:sp>
        <p:nvSpPr>
          <p:cNvPr id="4" name="Slide Number Placeholder 3">
            <a:extLst>
              <a:ext uri="{FF2B5EF4-FFF2-40B4-BE49-F238E27FC236}">
                <a16:creationId xmlns:a16="http://schemas.microsoft.com/office/drawing/2014/main" id="{6E7A7C47-8EA6-F43E-6525-1B6D41DAB85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20</a:t>
            </a:fld>
            <a:endParaRPr lang="en-GB">
              <a:solidFill>
                <a:prstClr val="black">
                  <a:tint val="75000"/>
                </a:prstClr>
              </a:solidFill>
            </a:endParaRPr>
          </a:p>
        </p:txBody>
      </p:sp>
    </p:spTree>
    <p:extLst>
      <p:ext uri="{BB962C8B-B14F-4D97-AF65-F5344CB8AC3E}">
        <p14:creationId xmlns:p14="http://schemas.microsoft.com/office/powerpoint/2010/main" val="2328187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7C2E61-0B04-3C10-1D7B-001D93D8D9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5C95C0-0C07-59B7-A49B-D6117FC2D2ED}"/>
              </a:ext>
            </a:extLst>
          </p:cNvPr>
          <p:cNvSpPr>
            <a:spLocks noGrp="1"/>
          </p:cNvSpPr>
          <p:nvPr>
            <p:ph type="title"/>
          </p:nvPr>
        </p:nvSpPr>
        <p:spPr/>
        <p:txBody>
          <a:bodyPr/>
          <a:lstStyle/>
          <a:p>
            <a:r>
              <a:rPr lang="en-GB" dirty="0"/>
              <a:t>Case Exercise 3 </a:t>
            </a:r>
          </a:p>
        </p:txBody>
      </p:sp>
      <p:sp>
        <p:nvSpPr>
          <p:cNvPr id="3" name="Content Placeholder 2">
            <a:extLst>
              <a:ext uri="{FF2B5EF4-FFF2-40B4-BE49-F238E27FC236}">
                <a16:creationId xmlns:a16="http://schemas.microsoft.com/office/drawing/2014/main" id="{B0CE2F9B-94B3-4A80-22B2-AB66CE60095D}"/>
              </a:ext>
            </a:extLst>
          </p:cNvPr>
          <p:cNvSpPr>
            <a:spLocks noGrp="1"/>
          </p:cNvSpPr>
          <p:nvPr>
            <p:ph idx="1"/>
          </p:nvPr>
        </p:nvSpPr>
        <p:spPr/>
        <p:txBody>
          <a:bodyPr vert="horz" lIns="91440" tIns="45720" rIns="91440" bIns="45720" rtlCol="0" anchor="t">
            <a:normAutofit/>
          </a:bodyPr>
          <a:lstStyle/>
          <a:p>
            <a:r>
              <a:rPr lang="en-GB" sz="2400" dirty="0">
                <a:latin typeface="Calibri"/>
                <a:ea typeface="Calibri"/>
                <a:cs typeface="Calibri"/>
              </a:rPr>
              <a:t>A family with a child aged 9 with learning needs report ongoing problems including:</a:t>
            </a:r>
            <a:endParaRPr lang="en-US" dirty="0"/>
          </a:p>
          <a:p>
            <a:r>
              <a:rPr lang="en-GB" sz="2400" dirty="0">
                <a:latin typeface="Calibri"/>
                <a:ea typeface="Calibri"/>
                <a:cs typeface="Calibri"/>
              </a:rPr>
              <a:t>Hate comments</a:t>
            </a:r>
          </a:p>
          <a:p>
            <a:r>
              <a:rPr lang="en-GB" sz="2400" dirty="0">
                <a:latin typeface="Calibri"/>
                <a:ea typeface="Calibri"/>
                <a:cs typeface="Calibri"/>
              </a:rPr>
              <a:t>Damage to property</a:t>
            </a:r>
          </a:p>
          <a:p>
            <a:r>
              <a:rPr lang="en-GB" sz="2400" dirty="0">
                <a:latin typeface="Calibri"/>
                <a:ea typeface="Calibri"/>
                <a:cs typeface="Calibri"/>
              </a:rPr>
              <a:t>Eggs thrown at their house and car</a:t>
            </a:r>
          </a:p>
          <a:p>
            <a:r>
              <a:rPr lang="en-GB" sz="2400" dirty="0">
                <a:latin typeface="Calibri"/>
                <a:ea typeface="Calibri"/>
                <a:cs typeface="Calibri"/>
              </a:rPr>
              <a:t>Offensive social media posts</a:t>
            </a:r>
          </a:p>
          <a:p>
            <a:r>
              <a:rPr lang="en-GB" sz="2400" dirty="0">
                <a:latin typeface="Calibri"/>
                <a:ea typeface="Calibri"/>
                <a:cs typeface="Calibri"/>
              </a:rPr>
              <a:t>The family are considering moving away from the area.</a:t>
            </a:r>
          </a:p>
          <a:p>
            <a:endParaRPr lang="en-GB" dirty="0"/>
          </a:p>
        </p:txBody>
      </p:sp>
      <p:sp>
        <p:nvSpPr>
          <p:cNvPr id="4" name="Slide Number Placeholder 3">
            <a:extLst>
              <a:ext uri="{FF2B5EF4-FFF2-40B4-BE49-F238E27FC236}">
                <a16:creationId xmlns:a16="http://schemas.microsoft.com/office/drawing/2014/main" id="{BFEEA020-AC94-EA86-5E68-8F80CD1EC2CA}"/>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21</a:t>
            </a:fld>
            <a:endParaRPr lang="en-GB">
              <a:solidFill>
                <a:prstClr val="black">
                  <a:tint val="75000"/>
                </a:prstClr>
              </a:solidFill>
            </a:endParaRPr>
          </a:p>
        </p:txBody>
      </p:sp>
    </p:spTree>
    <p:extLst>
      <p:ext uri="{BB962C8B-B14F-4D97-AF65-F5344CB8AC3E}">
        <p14:creationId xmlns:p14="http://schemas.microsoft.com/office/powerpoint/2010/main" val="5985026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BB890-8142-5787-B5E4-7D637252259A}"/>
              </a:ext>
            </a:extLst>
          </p:cNvPr>
          <p:cNvSpPr>
            <a:spLocks noGrp="1"/>
          </p:cNvSpPr>
          <p:nvPr>
            <p:ph type="title"/>
          </p:nvPr>
        </p:nvSpPr>
        <p:spPr/>
        <p:txBody>
          <a:bodyPr/>
          <a:lstStyle/>
          <a:p>
            <a:r>
              <a:rPr lang="en-GB" dirty="0"/>
              <a:t>Case Exercise 4</a:t>
            </a:r>
          </a:p>
        </p:txBody>
      </p:sp>
      <p:sp>
        <p:nvSpPr>
          <p:cNvPr id="3" name="Content Placeholder 2">
            <a:extLst>
              <a:ext uri="{FF2B5EF4-FFF2-40B4-BE49-F238E27FC236}">
                <a16:creationId xmlns:a16="http://schemas.microsoft.com/office/drawing/2014/main" id="{9C8987E2-EB3D-8C45-BA7B-36BCA3E68626}"/>
              </a:ext>
            </a:extLst>
          </p:cNvPr>
          <p:cNvSpPr>
            <a:spLocks noGrp="1"/>
          </p:cNvSpPr>
          <p:nvPr>
            <p:ph idx="1"/>
          </p:nvPr>
        </p:nvSpPr>
        <p:spPr/>
        <p:txBody>
          <a:bodyPr vert="horz" lIns="91440" tIns="45720" rIns="91440" bIns="45720" rtlCol="0" anchor="t">
            <a:noAutofit/>
          </a:bodyPr>
          <a:lstStyle/>
          <a:p>
            <a:r>
              <a:rPr lang="en-GB" sz="2800" dirty="0">
                <a:latin typeface="Calibri"/>
                <a:ea typeface="Calibri"/>
                <a:cs typeface="Calibri"/>
              </a:rPr>
              <a:t>A group regularly gathers outside local shops. Residents complain about:</a:t>
            </a:r>
          </a:p>
          <a:p>
            <a:r>
              <a:rPr lang="en-GB" sz="2800" dirty="0">
                <a:latin typeface="Calibri"/>
                <a:ea typeface="Calibri"/>
                <a:cs typeface="Calibri"/>
              </a:rPr>
              <a:t>Public drinking</a:t>
            </a:r>
          </a:p>
          <a:p>
            <a:r>
              <a:rPr lang="en-GB" sz="2800" dirty="0">
                <a:latin typeface="Calibri"/>
                <a:ea typeface="Calibri"/>
                <a:cs typeface="Calibri"/>
              </a:rPr>
              <a:t>Begging</a:t>
            </a:r>
          </a:p>
          <a:p>
            <a:r>
              <a:rPr lang="en-GB" sz="2800" dirty="0">
                <a:latin typeface="Calibri"/>
                <a:ea typeface="Calibri"/>
                <a:cs typeface="Calibri"/>
              </a:rPr>
              <a:t>Verbal abuse</a:t>
            </a:r>
          </a:p>
          <a:p>
            <a:r>
              <a:rPr lang="en-GB" sz="2800" dirty="0">
                <a:latin typeface="Calibri"/>
                <a:ea typeface="Calibri"/>
                <a:cs typeface="Calibri"/>
              </a:rPr>
              <a:t>Intimidating behaviour</a:t>
            </a:r>
          </a:p>
          <a:p>
            <a:r>
              <a:rPr lang="en-GB" sz="2800" dirty="0">
                <a:latin typeface="Calibri"/>
                <a:ea typeface="Calibri"/>
                <a:cs typeface="Calibri"/>
              </a:rPr>
              <a:t>Shop owners claim customers are staying away.</a:t>
            </a:r>
          </a:p>
          <a:p>
            <a:endParaRPr lang="en-GB" dirty="0"/>
          </a:p>
        </p:txBody>
      </p:sp>
      <p:sp>
        <p:nvSpPr>
          <p:cNvPr id="4" name="Slide Number Placeholder 3">
            <a:extLst>
              <a:ext uri="{FF2B5EF4-FFF2-40B4-BE49-F238E27FC236}">
                <a16:creationId xmlns:a16="http://schemas.microsoft.com/office/drawing/2014/main" id="{1F3491D3-3A94-5689-FE95-EBF38FCA02B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22</a:t>
            </a:fld>
            <a:endParaRPr lang="en-GB">
              <a:solidFill>
                <a:prstClr val="black">
                  <a:tint val="75000"/>
                </a:prstClr>
              </a:solidFill>
            </a:endParaRPr>
          </a:p>
        </p:txBody>
      </p:sp>
    </p:spTree>
    <p:extLst>
      <p:ext uri="{BB962C8B-B14F-4D97-AF65-F5344CB8AC3E}">
        <p14:creationId xmlns:p14="http://schemas.microsoft.com/office/powerpoint/2010/main" val="9193520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C5346-708E-D3FF-2B1A-603F36056CA7}"/>
              </a:ext>
            </a:extLst>
          </p:cNvPr>
          <p:cNvSpPr>
            <a:spLocks noGrp="1"/>
          </p:cNvSpPr>
          <p:nvPr>
            <p:ph type="title"/>
          </p:nvPr>
        </p:nvSpPr>
        <p:spPr/>
        <p:txBody>
          <a:bodyPr/>
          <a:lstStyle/>
          <a:p>
            <a:r>
              <a:rPr lang="en-GB" dirty="0"/>
              <a:t>Case Exercise 5</a:t>
            </a:r>
          </a:p>
        </p:txBody>
      </p:sp>
      <p:sp>
        <p:nvSpPr>
          <p:cNvPr id="3" name="Content Placeholder 2">
            <a:extLst>
              <a:ext uri="{FF2B5EF4-FFF2-40B4-BE49-F238E27FC236}">
                <a16:creationId xmlns:a16="http://schemas.microsoft.com/office/drawing/2014/main" id="{32062776-FFDE-5058-892E-72B74A0EAE78}"/>
              </a:ext>
            </a:extLst>
          </p:cNvPr>
          <p:cNvSpPr>
            <a:spLocks noGrp="1"/>
          </p:cNvSpPr>
          <p:nvPr>
            <p:ph idx="1"/>
          </p:nvPr>
        </p:nvSpPr>
        <p:spPr/>
        <p:txBody>
          <a:bodyPr vert="horz" lIns="91440" tIns="45720" rIns="91440" bIns="45720" rtlCol="0" anchor="t">
            <a:normAutofit/>
          </a:bodyPr>
          <a:lstStyle/>
          <a:p>
            <a:pPr marL="0" indent="0">
              <a:buNone/>
            </a:pPr>
            <a:r>
              <a:rPr lang="en-GB" sz="2400" dirty="0">
                <a:latin typeface="Calibri"/>
                <a:ea typeface="Calibri"/>
                <a:cs typeface="Calibri"/>
              </a:rPr>
              <a:t>Scenario</a:t>
            </a:r>
            <a:endParaRPr lang="en-US" sz="2400">
              <a:latin typeface="Calibri"/>
              <a:ea typeface="Calibri"/>
              <a:cs typeface="Calibri"/>
            </a:endParaRPr>
          </a:p>
          <a:p>
            <a:r>
              <a:rPr lang="en-GB" sz="2400" dirty="0">
                <a:latin typeface="Calibri"/>
                <a:ea typeface="Calibri"/>
                <a:cs typeface="Calibri"/>
              </a:rPr>
              <a:t>A family from an ethnic minority background report ongoing problems including:</a:t>
            </a:r>
          </a:p>
          <a:p>
            <a:r>
              <a:rPr lang="en-GB" sz="2400" dirty="0">
                <a:latin typeface="Calibri"/>
                <a:ea typeface="Calibri"/>
                <a:cs typeface="Calibri"/>
              </a:rPr>
              <a:t>Racist comments</a:t>
            </a:r>
          </a:p>
          <a:p>
            <a:r>
              <a:rPr lang="en-GB" sz="2400" dirty="0">
                <a:latin typeface="Calibri"/>
                <a:ea typeface="Calibri"/>
                <a:cs typeface="Calibri"/>
              </a:rPr>
              <a:t>Damage to property</a:t>
            </a:r>
          </a:p>
          <a:p>
            <a:r>
              <a:rPr lang="en-GB" sz="2400" dirty="0">
                <a:latin typeface="Calibri"/>
                <a:ea typeface="Calibri"/>
                <a:cs typeface="Calibri"/>
              </a:rPr>
              <a:t>Eggs thrown at their house</a:t>
            </a:r>
          </a:p>
          <a:p>
            <a:r>
              <a:rPr lang="en-GB" sz="2400" dirty="0">
                <a:latin typeface="Calibri"/>
                <a:ea typeface="Calibri"/>
                <a:cs typeface="Calibri"/>
              </a:rPr>
              <a:t>Offensive social media posts</a:t>
            </a:r>
          </a:p>
          <a:p>
            <a:r>
              <a:rPr lang="en-GB" sz="2400" dirty="0">
                <a:latin typeface="Calibri"/>
                <a:ea typeface="Calibri"/>
                <a:cs typeface="Calibri"/>
              </a:rPr>
              <a:t>The family are considering moving away from the area.</a:t>
            </a:r>
          </a:p>
          <a:p>
            <a:endParaRPr lang="en-GB" dirty="0"/>
          </a:p>
        </p:txBody>
      </p:sp>
      <p:sp>
        <p:nvSpPr>
          <p:cNvPr id="4" name="Slide Number Placeholder 3">
            <a:extLst>
              <a:ext uri="{FF2B5EF4-FFF2-40B4-BE49-F238E27FC236}">
                <a16:creationId xmlns:a16="http://schemas.microsoft.com/office/drawing/2014/main" id="{647D5B3E-073C-AC81-58F8-465F3D3AD751}"/>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23</a:t>
            </a:fld>
            <a:endParaRPr lang="en-GB">
              <a:solidFill>
                <a:prstClr val="black">
                  <a:tint val="75000"/>
                </a:prstClr>
              </a:solidFill>
            </a:endParaRPr>
          </a:p>
        </p:txBody>
      </p:sp>
    </p:spTree>
    <p:extLst>
      <p:ext uri="{BB962C8B-B14F-4D97-AF65-F5344CB8AC3E}">
        <p14:creationId xmlns:p14="http://schemas.microsoft.com/office/powerpoint/2010/main" val="1896933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5FDD-DE2F-BC51-06A9-12987E49CF81}"/>
              </a:ext>
            </a:extLst>
          </p:cNvPr>
          <p:cNvSpPr>
            <a:spLocks noGrp="1"/>
          </p:cNvSpPr>
          <p:nvPr>
            <p:ph type="title"/>
          </p:nvPr>
        </p:nvSpPr>
        <p:spPr/>
        <p:txBody>
          <a:bodyPr/>
          <a:lstStyle/>
          <a:p>
            <a:r>
              <a:rPr lang="en-GB" dirty="0"/>
              <a:t>Case exercise 6</a:t>
            </a:r>
          </a:p>
        </p:txBody>
      </p:sp>
      <p:sp>
        <p:nvSpPr>
          <p:cNvPr id="3" name="Content Placeholder 2">
            <a:extLst>
              <a:ext uri="{FF2B5EF4-FFF2-40B4-BE49-F238E27FC236}">
                <a16:creationId xmlns:a16="http://schemas.microsoft.com/office/drawing/2014/main" id="{7A1C43DE-C3D8-580B-681F-5D08062DA597}"/>
              </a:ext>
            </a:extLst>
          </p:cNvPr>
          <p:cNvSpPr>
            <a:spLocks noGrp="1"/>
          </p:cNvSpPr>
          <p:nvPr>
            <p:ph idx="1"/>
          </p:nvPr>
        </p:nvSpPr>
        <p:spPr/>
        <p:txBody>
          <a:bodyPr vert="horz" lIns="91440" tIns="45720" rIns="91440" bIns="45720" rtlCol="0" anchor="t">
            <a:normAutofit/>
          </a:bodyPr>
          <a:lstStyle/>
          <a:p>
            <a:r>
              <a:rPr lang="en-GB" sz="2000" dirty="0">
                <a:latin typeface="Calibri"/>
                <a:ea typeface="Calibri"/>
                <a:cs typeface="Calibri"/>
              </a:rPr>
              <a:t>Two neighbours have been involved in an ongoing dispute for six months.</a:t>
            </a:r>
          </a:p>
          <a:p>
            <a:r>
              <a:rPr lang="en-GB" sz="2000" dirty="0">
                <a:latin typeface="Calibri"/>
                <a:ea typeface="Calibri"/>
                <a:cs typeface="Calibri"/>
              </a:rPr>
              <a:t>Incidents include:</a:t>
            </a:r>
          </a:p>
          <a:p>
            <a:r>
              <a:rPr lang="en-GB" sz="2000" dirty="0">
                <a:latin typeface="Calibri"/>
                <a:ea typeface="Calibri"/>
                <a:cs typeface="Calibri"/>
              </a:rPr>
              <a:t>Verbal abuse</a:t>
            </a:r>
          </a:p>
          <a:p>
            <a:r>
              <a:rPr lang="en-GB" sz="2000" dirty="0">
                <a:latin typeface="Calibri"/>
                <a:ea typeface="Calibri"/>
                <a:cs typeface="Calibri"/>
              </a:rPr>
              <a:t>Complaints about noise</a:t>
            </a:r>
          </a:p>
          <a:p>
            <a:r>
              <a:rPr lang="en-GB" sz="2000" dirty="0">
                <a:latin typeface="Calibri"/>
                <a:ea typeface="Calibri"/>
                <a:cs typeface="Calibri"/>
              </a:rPr>
              <a:t>Offensive messages on social media</a:t>
            </a:r>
          </a:p>
          <a:p>
            <a:r>
              <a:rPr lang="en-GB" sz="2000" dirty="0">
                <a:latin typeface="Calibri"/>
                <a:ea typeface="Calibri"/>
                <a:cs typeface="Calibri"/>
              </a:rPr>
              <a:t>Allegations of intimidation</a:t>
            </a:r>
          </a:p>
          <a:p>
            <a:r>
              <a:rPr lang="en-GB" sz="2000" dirty="0">
                <a:latin typeface="Calibri"/>
                <a:ea typeface="Calibri"/>
                <a:cs typeface="Calibri"/>
              </a:rPr>
              <a:t>Each neighbour repeatedly contacts police demanding action.</a:t>
            </a:r>
          </a:p>
          <a:p>
            <a:endParaRPr lang="en-GB" sz="2000" dirty="0">
              <a:latin typeface="Calibri"/>
              <a:ea typeface="Calibri"/>
              <a:cs typeface="Calibri"/>
            </a:endParaRPr>
          </a:p>
        </p:txBody>
      </p:sp>
      <p:sp>
        <p:nvSpPr>
          <p:cNvPr id="4" name="Slide Number Placeholder 3">
            <a:extLst>
              <a:ext uri="{FF2B5EF4-FFF2-40B4-BE49-F238E27FC236}">
                <a16:creationId xmlns:a16="http://schemas.microsoft.com/office/drawing/2014/main" id="{305B49A3-F214-B514-39C2-47FFF5D168DC}"/>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24</a:t>
            </a:fld>
            <a:endParaRPr lang="en-GB">
              <a:solidFill>
                <a:prstClr val="black">
                  <a:tint val="75000"/>
                </a:prstClr>
              </a:solidFill>
            </a:endParaRPr>
          </a:p>
        </p:txBody>
      </p:sp>
    </p:spTree>
    <p:extLst>
      <p:ext uri="{BB962C8B-B14F-4D97-AF65-F5344CB8AC3E}">
        <p14:creationId xmlns:p14="http://schemas.microsoft.com/office/powerpoint/2010/main" val="21096241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BC286B-98DD-1FA0-B9A5-F39146F2E8D3}"/>
              </a:ext>
            </a:extLst>
          </p:cNvPr>
          <p:cNvSpPr>
            <a:spLocks noGrp="1"/>
          </p:cNvSpPr>
          <p:nvPr>
            <p:ph idx="1"/>
          </p:nvPr>
        </p:nvSpPr>
        <p:spPr>
          <a:xfrm>
            <a:off x="838200" y="2100579"/>
            <a:ext cx="5097779" cy="4076383"/>
          </a:xfrm>
        </p:spPr>
        <p:txBody>
          <a:bodyPr vert="horz" lIns="91440" tIns="45720" rIns="91440" bIns="45720" rtlCol="0" anchor="ctr">
            <a:normAutofit/>
          </a:bodyPr>
          <a:lstStyle/>
          <a:p>
            <a:r>
              <a:rPr lang="en-US" sz="2000"/>
              <a:t>Personal antisocial </a:t>
            </a:r>
            <a:r>
              <a:rPr lang="en-US" sz="2000" err="1"/>
              <a:t>behaviour</a:t>
            </a:r>
            <a:r>
              <a:rPr lang="en-US" sz="2000"/>
              <a:t> - targets a specific individual or group.</a:t>
            </a:r>
          </a:p>
          <a:p>
            <a:r>
              <a:rPr lang="en-US" sz="2000"/>
              <a:t>Nuisance antisocial </a:t>
            </a:r>
            <a:r>
              <a:rPr lang="en-US" sz="2000" err="1"/>
              <a:t>behaviour</a:t>
            </a:r>
            <a:r>
              <a:rPr lang="en-US" sz="2000"/>
              <a:t> - causes trouble, annoyance or suffering to a community.</a:t>
            </a:r>
          </a:p>
          <a:p>
            <a:r>
              <a:rPr lang="en-US" sz="2000"/>
              <a:t>Environmental antisocial </a:t>
            </a:r>
            <a:r>
              <a:rPr lang="en-US" sz="2000" err="1"/>
              <a:t>behaviour</a:t>
            </a:r>
            <a:r>
              <a:rPr lang="en-US" sz="2000"/>
              <a:t> - person’s actions affect the wider environment.</a:t>
            </a:r>
          </a:p>
          <a:p>
            <a:endParaRPr lang="en-US" sz="2000"/>
          </a:p>
          <a:p>
            <a:r>
              <a:rPr lang="en-US" sz="2000"/>
              <a:t>Metropolitan Police Service (2024)</a:t>
            </a:r>
          </a:p>
          <a:p>
            <a:endParaRPr lang="en-US" sz="2000"/>
          </a:p>
        </p:txBody>
      </p:sp>
      <p:sp>
        <p:nvSpPr>
          <p:cNvPr id="4" name="Slide Number Placeholder 3">
            <a:extLst>
              <a:ext uri="{FF2B5EF4-FFF2-40B4-BE49-F238E27FC236}">
                <a16:creationId xmlns:a16="http://schemas.microsoft.com/office/drawing/2014/main" id="{F8D23828-235F-2433-3A6D-701D89F2E5E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7EE70F85-FB46-4664-904F-529BF12CA752}" type="slidenum">
              <a:rPr lang="en-US">
                <a:solidFill>
                  <a:schemeClr val="tx1">
                    <a:alpha val="80000"/>
                  </a:schemeClr>
                </a:solidFill>
              </a:rPr>
              <a:pPr>
                <a:spcAft>
                  <a:spcPts val="600"/>
                </a:spcAft>
              </a:pPr>
              <a:t>25</a:t>
            </a:fld>
            <a:endParaRPr lang="en-US">
              <a:solidFill>
                <a:schemeClr val="tx1">
                  <a:alpha val="80000"/>
                </a:schemeClr>
              </a:solidFill>
            </a:endParaRPr>
          </a:p>
        </p:txBody>
      </p:sp>
    </p:spTree>
    <p:extLst>
      <p:ext uri="{BB962C8B-B14F-4D97-AF65-F5344CB8AC3E}">
        <p14:creationId xmlns:p14="http://schemas.microsoft.com/office/powerpoint/2010/main" val="24052082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rgbClr val="404040"/>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F280784-D5C4-B6D6-7436-487E6C8D5BFB}"/>
              </a:ext>
            </a:extLst>
          </p:cNvPr>
          <p:cNvSpPr>
            <a:spLocks noGrp="1"/>
          </p:cNvSpPr>
          <p:nvPr>
            <p:ph type="title"/>
          </p:nvPr>
        </p:nvSpPr>
        <p:spPr>
          <a:xfrm>
            <a:off x="838200" y="365125"/>
            <a:ext cx="10515600" cy="1325563"/>
          </a:xfrm>
        </p:spPr>
        <p:txBody>
          <a:bodyPr>
            <a:normAutofit/>
          </a:bodyPr>
          <a:lstStyle/>
          <a:p>
            <a:r>
              <a:rPr lang="en-GB"/>
              <a:t>13 Different Types</a:t>
            </a:r>
          </a:p>
        </p:txBody>
      </p:sp>
      <p:sp>
        <p:nvSpPr>
          <p:cNvPr id="5" name="Content Placeholder 4">
            <a:extLst>
              <a:ext uri="{FF2B5EF4-FFF2-40B4-BE49-F238E27FC236}">
                <a16:creationId xmlns:a16="http://schemas.microsoft.com/office/drawing/2014/main" id="{FD2FA341-793D-14B2-123B-DD290B96BF50}"/>
              </a:ext>
            </a:extLst>
          </p:cNvPr>
          <p:cNvSpPr>
            <a:spLocks noGrp="1"/>
          </p:cNvSpPr>
          <p:nvPr>
            <p:ph sz="half" idx="1"/>
          </p:nvPr>
        </p:nvSpPr>
        <p:spPr>
          <a:xfrm>
            <a:off x="838200" y="2010833"/>
            <a:ext cx="5096934" cy="4166130"/>
          </a:xfrm>
        </p:spPr>
        <p:txBody>
          <a:bodyPr vert="horz" lIns="91440" tIns="45720" rIns="91440" bIns="45720" rtlCol="0" anchor="t">
            <a:normAutofit/>
          </a:bodyPr>
          <a:lstStyle/>
          <a:p>
            <a:pPr marL="514350" indent="-514350">
              <a:buFont typeface="+mj-lt"/>
              <a:buAutoNum type="arabicPeriod"/>
            </a:pPr>
            <a:r>
              <a:rPr lang="en-US" sz="2000" dirty="0"/>
              <a:t>V</a:t>
            </a:r>
            <a:r>
              <a:rPr lang="en-GB" sz="2000" dirty="0" err="1"/>
              <a:t>ehicle</a:t>
            </a:r>
            <a:r>
              <a:rPr lang="en-GB" sz="2000" dirty="0"/>
              <a:t> abandoned</a:t>
            </a:r>
            <a:endParaRPr lang="en-GB" sz="2000" dirty="0">
              <a:ea typeface="Calibri"/>
              <a:cs typeface="Calibri"/>
            </a:endParaRPr>
          </a:p>
          <a:p>
            <a:pPr marL="514350" indent="-514350">
              <a:buFont typeface="+mj-lt"/>
              <a:buAutoNum type="arabicPeriod"/>
            </a:pPr>
            <a:r>
              <a:rPr lang="en-GB" sz="2000"/>
              <a:t>Vehicle nuisance or inappropriate use</a:t>
            </a:r>
            <a:endParaRPr lang="en-GB" sz="2000">
              <a:ea typeface="Calibri"/>
              <a:cs typeface="Calibri"/>
            </a:endParaRPr>
          </a:p>
          <a:p>
            <a:pPr marL="514350" indent="-514350">
              <a:buFont typeface="+mj-lt"/>
              <a:buAutoNum type="arabicPeriod"/>
            </a:pPr>
            <a:r>
              <a:rPr lang="en-GB" sz="2000"/>
              <a:t>Rowdy or inconsiderate behaviour</a:t>
            </a:r>
            <a:endParaRPr lang="en-GB" sz="2000">
              <a:ea typeface="Calibri"/>
              <a:cs typeface="Calibri"/>
            </a:endParaRPr>
          </a:p>
          <a:p>
            <a:pPr marL="514350" indent="-514350">
              <a:buFont typeface="+mj-lt"/>
              <a:buAutoNum type="arabicPeriod"/>
            </a:pPr>
            <a:r>
              <a:rPr lang="en-GB" sz="2000"/>
              <a:t>Rowdy or nuisance neighbours</a:t>
            </a:r>
            <a:endParaRPr lang="en-GB" sz="2000">
              <a:ea typeface="Calibri"/>
              <a:cs typeface="Calibri"/>
            </a:endParaRPr>
          </a:p>
          <a:p>
            <a:pPr marL="514350" indent="-514350">
              <a:buFont typeface="+mj-lt"/>
              <a:buAutoNum type="arabicPeriod"/>
            </a:pPr>
            <a:r>
              <a:rPr lang="en-GB" sz="2000"/>
              <a:t>Littering or drugs paraphernalia</a:t>
            </a:r>
            <a:endParaRPr lang="en-GB" sz="2000">
              <a:ea typeface="Calibri"/>
              <a:cs typeface="Calibri"/>
            </a:endParaRPr>
          </a:p>
          <a:p>
            <a:pPr marL="514350" indent="-514350">
              <a:buFont typeface="+mj-lt"/>
              <a:buAutoNum type="arabicPeriod"/>
            </a:pPr>
            <a:r>
              <a:rPr lang="en-GB" sz="2000"/>
              <a:t>Animal problems</a:t>
            </a:r>
            <a:endParaRPr lang="en-GB" sz="2000">
              <a:ea typeface="Calibri"/>
              <a:cs typeface="Calibri"/>
            </a:endParaRPr>
          </a:p>
        </p:txBody>
      </p:sp>
      <p:sp>
        <p:nvSpPr>
          <p:cNvPr id="6" name="Content Placeholder 5">
            <a:extLst>
              <a:ext uri="{FF2B5EF4-FFF2-40B4-BE49-F238E27FC236}">
                <a16:creationId xmlns:a16="http://schemas.microsoft.com/office/drawing/2014/main" id="{CB5AC3B3-2E1C-6FAF-9887-DD740BBFE56F}"/>
              </a:ext>
            </a:extLst>
          </p:cNvPr>
          <p:cNvSpPr>
            <a:spLocks noGrp="1"/>
          </p:cNvSpPr>
          <p:nvPr>
            <p:ph sz="half" idx="2"/>
          </p:nvPr>
        </p:nvSpPr>
        <p:spPr>
          <a:xfrm>
            <a:off x="6256866" y="2010833"/>
            <a:ext cx="5096933" cy="4166130"/>
          </a:xfrm>
        </p:spPr>
        <p:txBody>
          <a:bodyPr vert="horz" lIns="91440" tIns="45720" rIns="91440" bIns="45720" rtlCol="0" anchor="t">
            <a:normAutofit/>
          </a:bodyPr>
          <a:lstStyle/>
          <a:p>
            <a:pPr marL="514350" indent="-514350">
              <a:buFont typeface="+mj-lt"/>
              <a:buAutoNum type="arabicPeriod" startAt="7"/>
            </a:pPr>
            <a:r>
              <a:rPr lang="en-GB" sz="2000"/>
              <a:t>Trespassing:</a:t>
            </a:r>
            <a:endParaRPr lang="en-GB" sz="2000">
              <a:ea typeface="Calibri"/>
              <a:cs typeface="Calibri"/>
            </a:endParaRPr>
          </a:p>
          <a:p>
            <a:pPr marL="514350" indent="-514350">
              <a:buFont typeface="+mj-lt"/>
              <a:buAutoNum type="arabicPeriod" startAt="7"/>
            </a:pPr>
            <a:r>
              <a:rPr lang="en-GB" sz="2000"/>
              <a:t>Nuisance calls</a:t>
            </a:r>
            <a:endParaRPr lang="en-GB" sz="2000">
              <a:ea typeface="Calibri"/>
              <a:cs typeface="Calibri"/>
            </a:endParaRPr>
          </a:p>
          <a:p>
            <a:pPr marL="514350" indent="-514350">
              <a:buFont typeface="+mj-lt"/>
              <a:buAutoNum type="arabicPeriod" startAt="7"/>
            </a:pPr>
            <a:r>
              <a:rPr lang="en-GB" sz="2000"/>
              <a:t>Street drinking:</a:t>
            </a:r>
            <a:endParaRPr lang="en-GB" sz="2000">
              <a:ea typeface="Calibri"/>
              <a:cs typeface="Calibri"/>
            </a:endParaRPr>
          </a:p>
          <a:p>
            <a:pPr marL="514350" indent="-514350">
              <a:buFont typeface="+mj-lt"/>
              <a:buAutoNum type="arabicPeriod" startAt="7"/>
            </a:pPr>
            <a:r>
              <a:rPr lang="en-GB" sz="2000"/>
              <a:t>Street sex working</a:t>
            </a:r>
            <a:endParaRPr lang="en-GB" sz="2000">
              <a:ea typeface="Calibri"/>
              <a:cs typeface="Calibri"/>
            </a:endParaRPr>
          </a:p>
          <a:p>
            <a:pPr marL="514350" indent="-514350">
              <a:buFont typeface="+mj-lt"/>
              <a:buAutoNum type="arabicPeriod" startAt="7"/>
            </a:pPr>
            <a:r>
              <a:rPr lang="en-GB" sz="2000"/>
              <a:t>Nuisance noise</a:t>
            </a:r>
            <a:endParaRPr lang="en-GB" sz="2000">
              <a:ea typeface="Calibri"/>
              <a:cs typeface="Calibri"/>
            </a:endParaRPr>
          </a:p>
          <a:p>
            <a:pPr marL="514350" indent="-514350">
              <a:buFont typeface="+mj-lt"/>
              <a:buAutoNum type="arabicPeriod" startAt="7"/>
            </a:pPr>
            <a:r>
              <a:rPr lang="en-GB" sz="2000"/>
              <a:t>Begging</a:t>
            </a:r>
            <a:endParaRPr lang="en-GB" sz="2000">
              <a:ea typeface="Calibri"/>
              <a:cs typeface="Calibri"/>
            </a:endParaRPr>
          </a:p>
          <a:p>
            <a:pPr marL="514350" indent="-514350">
              <a:buFont typeface="+mj-lt"/>
              <a:buAutoNum type="arabicPeriod" startAt="7"/>
            </a:pPr>
            <a:r>
              <a:rPr lang="en-GB" sz="2000"/>
              <a:t>Misuse of firework</a:t>
            </a:r>
            <a:r>
              <a:rPr lang="en-US" sz="2000"/>
              <a:t>s</a:t>
            </a:r>
            <a:endParaRPr lang="en-GB" sz="2000"/>
          </a:p>
        </p:txBody>
      </p:sp>
      <p:sp>
        <p:nvSpPr>
          <p:cNvPr id="4" name="Slide Number Placeholder 3">
            <a:extLst>
              <a:ext uri="{FF2B5EF4-FFF2-40B4-BE49-F238E27FC236}">
                <a16:creationId xmlns:a16="http://schemas.microsoft.com/office/drawing/2014/main" id="{1D40BD6C-4D38-9B36-AC4D-FC1A9409B201}"/>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7EE70F85-FB46-4664-904F-529BF12CA752}" type="slidenum">
              <a:rPr lang="en-GB">
                <a:solidFill>
                  <a:schemeClr val="tx1">
                    <a:alpha val="80000"/>
                  </a:schemeClr>
                </a:solidFill>
              </a:rPr>
              <a:pPr>
                <a:spcAft>
                  <a:spcPts val="600"/>
                </a:spcAft>
              </a:pPr>
              <a:t>26</a:t>
            </a:fld>
            <a:endParaRPr lang="en-GB">
              <a:solidFill>
                <a:schemeClr val="tx1">
                  <a:alpha val="80000"/>
                </a:schemeClr>
              </a:solidFill>
            </a:endParaRPr>
          </a:p>
        </p:txBody>
      </p:sp>
    </p:spTree>
    <p:extLst>
      <p:ext uri="{BB962C8B-B14F-4D97-AF65-F5344CB8AC3E}">
        <p14:creationId xmlns:p14="http://schemas.microsoft.com/office/powerpoint/2010/main" val="164432104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41" name="Straight Connector 40">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6" name="Group 45">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7" name="Oval 46">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55">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57" name="Straight Connector 56">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2" name="Rectangle 61">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65" name="Straight Connector 64">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5556FEF-29D5-891D-8638-F15F23B74321}"/>
              </a:ext>
            </a:extLst>
          </p:cNvPr>
          <p:cNvSpPr>
            <a:spLocks noGrp="1"/>
          </p:cNvSpPr>
          <p:nvPr>
            <p:ph type="title"/>
          </p:nvPr>
        </p:nvSpPr>
        <p:spPr>
          <a:xfrm>
            <a:off x="630936" y="495992"/>
            <a:ext cx="4195140" cy="5638831"/>
          </a:xfrm>
          <a:noFill/>
        </p:spPr>
        <p:txBody>
          <a:bodyPr anchor="ctr">
            <a:normAutofit/>
          </a:bodyPr>
          <a:lstStyle/>
          <a:p>
            <a:r>
              <a:rPr lang="en-GB" sz="4800"/>
              <a:t>Powers</a:t>
            </a:r>
          </a:p>
        </p:txBody>
      </p:sp>
      <p:sp>
        <p:nvSpPr>
          <p:cNvPr id="4" name="Slide Number Placeholder 3">
            <a:extLst>
              <a:ext uri="{FF2B5EF4-FFF2-40B4-BE49-F238E27FC236}">
                <a16:creationId xmlns:a16="http://schemas.microsoft.com/office/drawing/2014/main" id="{E791236E-DC45-4952-38B3-3507A107CE32}"/>
              </a:ext>
            </a:extLst>
          </p:cNvPr>
          <p:cNvSpPr>
            <a:spLocks noGrp="1"/>
          </p:cNvSpPr>
          <p:nvPr>
            <p:ph type="sldNum" sz="quarter" idx="12"/>
          </p:nvPr>
        </p:nvSpPr>
        <p:spPr>
          <a:xfrm>
            <a:off x="0" y="6309360"/>
            <a:ext cx="640080" cy="548640"/>
          </a:xfrm>
        </p:spPr>
        <p:txBody>
          <a:bodyPr>
            <a:normAutofit/>
          </a:bodyPr>
          <a:lstStyle/>
          <a:p>
            <a:pPr marL="0" marR="0" lvl="0" indent="0" algn="ctr" defTabSz="914400" rtl="0" eaLnBrk="1" fontAlgn="auto" latinLnBrk="0" hangingPunct="1">
              <a:spcBef>
                <a:spcPts val="0"/>
              </a:spcBef>
              <a:spcAft>
                <a:spcPts val="600"/>
              </a:spcAft>
              <a:buClrTx/>
              <a:buSzTx/>
              <a:buFontTx/>
              <a:buNone/>
              <a:tabLst/>
              <a:defRPr/>
            </a:pPr>
            <a:fld id="{7EE70F85-FB46-4664-904F-529BF12CA752}" type="slidenum">
              <a:rPr kumimoji="0" lang="en-GB" b="0" i="0" u="none" strike="noStrike" kern="1200" cap="none" spc="0" normalizeH="0" baseline="0" noProof="0">
                <a:ln>
                  <a:noFill/>
                </a:ln>
                <a:solidFill>
                  <a:schemeClr val="tx1"/>
                </a:solidFill>
                <a:effectLst/>
                <a:uLnTx/>
                <a:uFillTx/>
                <a:latin typeface="Calibri" panose="020F0502020204030204"/>
                <a:ea typeface="+mn-ea"/>
                <a:cs typeface="+mn-cs"/>
              </a:rPr>
              <a:pPr marL="0" marR="0" lvl="0" indent="0" algn="ctr" defTabSz="914400" rtl="0" eaLnBrk="1" fontAlgn="auto" latinLnBrk="0" hangingPunct="1">
                <a:spcBef>
                  <a:spcPts val="0"/>
                </a:spcBef>
                <a:spcAft>
                  <a:spcPts val="600"/>
                </a:spcAft>
                <a:buClrTx/>
                <a:buSzTx/>
                <a:buFontTx/>
                <a:buNone/>
                <a:tabLst/>
                <a:defRPr/>
              </a:pPr>
              <a:t>27</a:t>
            </a:fld>
            <a:endParaRPr kumimoji="0" lang="en-GB" b="0" i="0" u="none" strike="noStrike" kern="1200" cap="none" spc="0" normalizeH="0" baseline="0" noProof="0">
              <a:ln>
                <a:noFill/>
              </a:ln>
              <a:solidFill>
                <a:schemeClr val="tx1"/>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147B7FE1-1DBE-8F96-50A7-D7FE99A2D869}"/>
              </a:ext>
            </a:extLst>
          </p:cNvPr>
          <p:cNvGraphicFramePr>
            <a:graphicFrameLocks noGrp="1"/>
          </p:cNvGraphicFramePr>
          <p:nvPr>
            <p:ph idx="1"/>
            <p:extLst>
              <p:ext uri="{D42A27DB-BD31-4B8C-83A1-F6EECF244321}">
                <p14:modId xmlns:p14="http://schemas.microsoft.com/office/powerpoint/2010/main" val="410668929"/>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3280356"/>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8C11132D-1F41-3B02-95CE-437556F1108E}"/>
              </a:ext>
            </a:extLst>
          </p:cNvPr>
          <p:cNvSpPr>
            <a:spLocks noGrp="1"/>
          </p:cNvSpPr>
          <p:nvPr>
            <p:ph type="title"/>
          </p:nvPr>
        </p:nvSpPr>
        <p:spPr>
          <a:xfrm>
            <a:off x="1102368" y="3306515"/>
            <a:ext cx="3826286" cy="3215373"/>
          </a:xfrm>
        </p:spPr>
        <p:txBody>
          <a:bodyPr>
            <a:normAutofit/>
          </a:bodyPr>
          <a:lstStyle/>
          <a:p>
            <a:pPr algn="ctr"/>
            <a:r>
              <a:rPr lang="en-GB">
                <a:solidFill>
                  <a:schemeClr val="bg1"/>
                </a:solidFill>
              </a:rPr>
              <a:t>Case exercises</a:t>
            </a: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9"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Freeform: Shape 20">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BD82702-72EB-9790-2F8E-8164B3B54039}"/>
              </a:ext>
            </a:extLst>
          </p:cNvPr>
          <p:cNvSpPr>
            <a:spLocks noGrp="1"/>
          </p:cNvSpPr>
          <p:nvPr>
            <p:ph idx="1"/>
          </p:nvPr>
        </p:nvSpPr>
        <p:spPr>
          <a:xfrm>
            <a:off x="5211448" y="706508"/>
            <a:ext cx="5217173" cy="4351338"/>
          </a:xfrm>
        </p:spPr>
        <p:txBody>
          <a:bodyPr>
            <a:normAutofit/>
          </a:bodyPr>
          <a:lstStyle/>
          <a:p>
            <a:r>
              <a:rPr lang="en-GB">
                <a:solidFill>
                  <a:schemeClr val="bg1"/>
                </a:solidFill>
              </a:rPr>
              <a:t>Group 1 – Vulnerable Adult being bullied by neighbour who works for the local authority.</a:t>
            </a:r>
          </a:p>
          <a:p>
            <a:r>
              <a:rPr lang="en-GB">
                <a:solidFill>
                  <a:schemeClr val="bg1"/>
                </a:solidFill>
              </a:rPr>
              <a:t>Group 2 – Neighbours locked in a boundary dispute</a:t>
            </a:r>
          </a:p>
          <a:p>
            <a:r>
              <a:rPr lang="en-GB">
                <a:solidFill>
                  <a:schemeClr val="bg1"/>
                </a:solidFill>
              </a:rPr>
              <a:t>Group 3 – Rave in a quiet valley</a:t>
            </a:r>
          </a:p>
        </p:txBody>
      </p:sp>
      <p:sp>
        <p:nvSpPr>
          <p:cNvPr id="4" name="Slide Number Placeholder 3">
            <a:extLst>
              <a:ext uri="{FF2B5EF4-FFF2-40B4-BE49-F238E27FC236}">
                <a16:creationId xmlns:a16="http://schemas.microsoft.com/office/drawing/2014/main" id="{28DA5B36-CC20-E231-2E99-B97833AB5830}"/>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a:solidFill>
                  <a:srgbClr val="000000"/>
                </a:solidFill>
              </a:rPr>
              <a:pPr>
                <a:spcAft>
                  <a:spcPts val="600"/>
                </a:spcAft>
              </a:pPr>
              <a:t>28</a:t>
            </a:fld>
            <a:endParaRPr lang="en-GB">
              <a:solidFill>
                <a:srgbClr val="000000"/>
              </a:solidFill>
            </a:endParaRPr>
          </a:p>
        </p:txBody>
      </p:sp>
      <p:grpSp>
        <p:nvGrpSpPr>
          <p:cNvPr id="2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4"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28524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60F5E38-BBC2-04A3-2C9D-D3B579ABFA42}"/>
              </a:ext>
            </a:extLst>
          </p:cNvPr>
          <p:cNvPicPr>
            <a:picLocks noChangeAspect="1"/>
          </p:cNvPicPr>
          <p:nvPr/>
        </p:nvPicPr>
        <p:blipFill>
          <a:blip r:embed="rId2"/>
          <a:srcRect r="17500"/>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3" name="Group 1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4" name="Freeform: Shape 1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3" name="Content Placeholder 2">
            <a:extLst>
              <a:ext uri="{FF2B5EF4-FFF2-40B4-BE49-F238E27FC236}">
                <a16:creationId xmlns:a16="http://schemas.microsoft.com/office/drawing/2014/main" id="{6738F57C-067E-5E26-6F35-D9630D35D924}"/>
              </a:ext>
            </a:extLst>
          </p:cNvPr>
          <p:cNvSpPr>
            <a:spLocks noGrp="1"/>
          </p:cNvSpPr>
          <p:nvPr>
            <p:ph idx="1"/>
          </p:nvPr>
        </p:nvSpPr>
        <p:spPr>
          <a:xfrm>
            <a:off x="6234868" y="655672"/>
            <a:ext cx="5719709" cy="5516035"/>
          </a:xfrm>
        </p:spPr>
        <p:txBody>
          <a:bodyPr>
            <a:normAutofit/>
          </a:bodyPr>
          <a:lstStyle/>
          <a:p>
            <a:pPr marL="0" indent="0">
              <a:buNone/>
            </a:pPr>
            <a:r>
              <a:rPr lang="en-US" sz="2400" b="1">
                <a:solidFill>
                  <a:schemeClr val="bg1"/>
                </a:solidFill>
              </a:rPr>
              <a:t>The ASB Case Review (formerly known as the Community Trigger)</a:t>
            </a:r>
          </a:p>
          <a:p>
            <a:pPr marL="0" indent="0">
              <a:buNone/>
            </a:pPr>
            <a:r>
              <a:rPr lang="en-US" sz="1800">
                <a:solidFill>
                  <a:schemeClr val="bg1"/>
                </a:solidFill>
              </a:rPr>
              <a:t>Powers under Sections 104 and 105 of the Anti-social </a:t>
            </a:r>
            <a:r>
              <a:rPr lang="en-US" sz="1800" err="1">
                <a:solidFill>
                  <a:schemeClr val="bg1"/>
                </a:solidFill>
              </a:rPr>
              <a:t>Behaviour</a:t>
            </a:r>
            <a:r>
              <a:rPr lang="en-US" sz="1800">
                <a:solidFill>
                  <a:schemeClr val="bg1"/>
                </a:solidFill>
              </a:rPr>
              <a:t>, Crime and Policing Act 2014, to be triggered with consent by a family member, MP or </a:t>
            </a:r>
            <a:r>
              <a:rPr lang="en-US" sz="1800" err="1">
                <a:solidFill>
                  <a:schemeClr val="bg1"/>
                </a:solidFill>
              </a:rPr>
              <a:t>Councillor</a:t>
            </a:r>
            <a:r>
              <a:rPr lang="en-US" sz="1800">
                <a:solidFill>
                  <a:schemeClr val="bg1"/>
                </a:solidFill>
              </a:rPr>
              <a:t>, or other professional when seeking review of police action following the report of three antisocial </a:t>
            </a:r>
            <a:r>
              <a:rPr lang="en-US" sz="1800" err="1">
                <a:solidFill>
                  <a:schemeClr val="bg1"/>
                </a:solidFill>
              </a:rPr>
              <a:t>behaviour</a:t>
            </a:r>
            <a:r>
              <a:rPr lang="en-US" sz="1800">
                <a:solidFill>
                  <a:schemeClr val="bg1"/>
                </a:solidFill>
              </a:rPr>
              <a:t> incidents.</a:t>
            </a:r>
          </a:p>
          <a:p>
            <a:pPr marL="0" indent="0">
              <a:buNone/>
            </a:pPr>
            <a:r>
              <a:rPr lang="en-US" sz="1800">
                <a:solidFill>
                  <a:schemeClr val="bg1"/>
                </a:solidFill>
              </a:rPr>
              <a:t>A review request may be made, after 5 or more Community incidents of ASB have occurred and any member from that community may request a review.</a:t>
            </a:r>
          </a:p>
          <a:p>
            <a:pPr marL="0" indent="0">
              <a:buNone/>
            </a:pPr>
            <a:r>
              <a:rPr lang="en-US" sz="1800">
                <a:solidFill>
                  <a:schemeClr val="bg1"/>
                </a:solidFill>
              </a:rPr>
              <a:t>The review will be undertaken by a peer from either that force or </a:t>
            </a:r>
            <a:r>
              <a:rPr lang="en-US" sz="1800" err="1">
                <a:solidFill>
                  <a:schemeClr val="bg1"/>
                </a:solidFill>
              </a:rPr>
              <a:t>neighbouring</a:t>
            </a:r>
            <a:r>
              <a:rPr lang="en-US" sz="1800">
                <a:solidFill>
                  <a:schemeClr val="bg1"/>
                </a:solidFill>
              </a:rPr>
              <a:t> force and the </a:t>
            </a:r>
            <a:r>
              <a:rPr lang="en-US" sz="1800">
                <a:solidFill>
                  <a:schemeClr val="bg1"/>
                </a:solidFill>
                <a:latin typeface="GDS Transport"/>
              </a:rPr>
              <a:t>Police and Crime Commissioner will be informed when the ASB Case Review is set up.</a:t>
            </a:r>
          </a:p>
          <a:p>
            <a:pPr marL="0" indent="0">
              <a:buNone/>
            </a:pPr>
            <a:r>
              <a:rPr lang="en-US" sz="1800">
                <a:solidFill>
                  <a:schemeClr val="bg1"/>
                </a:solidFill>
                <a:latin typeface="GDS Transport"/>
              </a:rPr>
              <a:t>The purpose of the review is not to attribute blame but to decide if other action should have or could now be taken and to learn lessons from the matter.</a:t>
            </a:r>
            <a:endParaRPr lang="en-GB" sz="1800">
              <a:solidFill>
                <a:schemeClr val="bg1"/>
              </a:solidFill>
            </a:endParaRPr>
          </a:p>
          <a:p>
            <a:endParaRPr lang="en-GB" sz="1500">
              <a:solidFill>
                <a:schemeClr val="bg1"/>
              </a:solidFill>
            </a:endParaRPr>
          </a:p>
        </p:txBody>
      </p:sp>
      <p:sp>
        <p:nvSpPr>
          <p:cNvPr id="4" name="Slide Number Placeholder 3">
            <a:extLst>
              <a:ext uri="{FF2B5EF4-FFF2-40B4-BE49-F238E27FC236}">
                <a16:creationId xmlns:a16="http://schemas.microsoft.com/office/drawing/2014/main" id="{FB8CCBFD-BEEE-1873-210B-424FB35EE3B3}"/>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a:solidFill>
                  <a:schemeClr val="bg1"/>
                </a:solidFill>
              </a:rPr>
              <a:pPr>
                <a:spcAft>
                  <a:spcPts val="600"/>
                </a:spcAft>
              </a:pPr>
              <a:t>29</a:t>
            </a:fld>
            <a:endParaRPr lang="en-GB">
              <a:solidFill>
                <a:schemeClr val="bg1"/>
              </a:solidFill>
            </a:endParaRPr>
          </a:p>
        </p:txBody>
      </p:sp>
      <p:grpSp>
        <p:nvGrpSpPr>
          <p:cNvPr id="1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8" name="Freeform: Shape 1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3214507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6280F82-4E66-F926-132B-A4C869AF0FD0}"/>
              </a:ext>
            </a:extLst>
          </p:cNvPr>
          <p:cNvPicPr>
            <a:picLocks noGrp="1" noChangeAspect="1"/>
          </p:cNvPicPr>
          <p:nvPr>
            <p:ph idx="1"/>
          </p:nvPr>
        </p:nvPicPr>
        <p:blipFill>
          <a:blip r:embed="rId2"/>
          <a:stretch>
            <a:fillRect/>
          </a:stretch>
        </p:blipFill>
        <p:spPr>
          <a:xfrm>
            <a:off x="1135781" y="750771"/>
            <a:ext cx="9683015" cy="5426192"/>
          </a:xfrm>
          <a:prstGeom prst="rect">
            <a:avLst/>
          </a:prstGeom>
        </p:spPr>
      </p:pic>
      <p:sp>
        <p:nvSpPr>
          <p:cNvPr id="4" name="Slide Number Placeholder 3">
            <a:extLst>
              <a:ext uri="{FF2B5EF4-FFF2-40B4-BE49-F238E27FC236}">
                <a16:creationId xmlns:a16="http://schemas.microsoft.com/office/drawing/2014/main" id="{A8BF349C-8157-0D76-AC57-8831BEE41527}"/>
              </a:ext>
            </a:extLst>
          </p:cNvPr>
          <p:cNvSpPr>
            <a:spLocks noGrp="1"/>
          </p:cNvSpPr>
          <p:nvPr>
            <p:ph type="sldNum" sz="quarter" idx="12"/>
          </p:nvPr>
        </p:nvSpPr>
        <p:spPr/>
        <p:txBody>
          <a:bodyPr/>
          <a:lstStyle/>
          <a:p>
            <a:fld id="{7EE70F85-FB46-4664-904F-529BF12CA752}" type="slidenum">
              <a:rPr lang="en-GB" smtClean="0"/>
              <a:t>30</a:t>
            </a:fld>
            <a:endParaRPr lang="en-GB"/>
          </a:p>
        </p:txBody>
      </p:sp>
    </p:spTree>
    <p:extLst>
      <p:ext uri="{BB962C8B-B14F-4D97-AF65-F5344CB8AC3E}">
        <p14:creationId xmlns:p14="http://schemas.microsoft.com/office/powerpoint/2010/main" val="28631587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EE351-87A5-A0F1-A60B-21171CC8316F}"/>
              </a:ext>
            </a:extLst>
          </p:cNvPr>
          <p:cNvSpPr>
            <a:spLocks noGrp="1"/>
          </p:cNvSpPr>
          <p:nvPr>
            <p:ph type="title"/>
          </p:nvPr>
        </p:nvSpPr>
        <p:spPr/>
        <p:txBody>
          <a:bodyPr/>
          <a:lstStyle/>
          <a:p>
            <a:r>
              <a:rPr lang="en-GB"/>
              <a:t>The Cost of ASB – Fiona Pilkington Murder Suicide.</a:t>
            </a:r>
          </a:p>
        </p:txBody>
      </p:sp>
      <p:pic>
        <p:nvPicPr>
          <p:cNvPr id="6" name="Content Placeholder 5">
            <a:extLst>
              <a:ext uri="{FF2B5EF4-FFF2-40B4-BE49-F238E27FC236}">
                <a16:creationId xmlns:a16="http://schemas.microsoft.com/office/drawing/2014/main" id="{48FDE05B-A348-262B-FB83-1CB70535ECE9}"/>
              </a:ext>
            </a:extLst>
          </p:cNvPr>
          <p:cNvPicPr>
            <a:picLocks noGrp="1" noChangeAspect="1"/>
          </p:cNvPicPr>
          <p:nvPr>
            <p:ph idx="1"/>
          </p:nvPr>
        </p:nvPicPr>
        <p:blipFill>
          <a:blip r:embed="rId2"/>
          <a:stretch>
            <a:fillRect/>
          </a:stretch>
        </p:blipFill>
        <p:spPr>
          <a:xfrm>
            <a:off x="2496785" y="1825625"/>
            <a:ext cx="7198429" cy="4351338"/>
          </a:xfrm>
          <a:prstGeom prst="rect">
            <a:avLst/>
          </a:prstGeom>
        </p:spPr>
      </p:pic>
      <p:sp>
        <p:nvSpPr>
          <p:cNvPr id="4" name="Slide Number Placeholder 3">
            <a:extLst>
              <a:ext uri="{FF2B5EF4-FFF2-40B4-BE49-F238E27FC236}">
                <a16:creationId xmlns:a16="http://schemas.microsoft.com/office/drawing/2014/main" id="{8BC28B32-CDA7-9D7F-0574-032588846D57}"/>
              </a:ext>
            </a:extLst>
          </p:cNvPr>
          <p:cNvSpPr>
            <a:spLocks noGrp="1"/>
          </p:cNvSpPr>
          <p:nvPr>
            <p:ph type="sldNum" sz="quarter" idx="12"/>
          </p:nvPr>
        </p:nvSpPr>
        <p:spPr/>
        <p:txBody>
          <a:bodyPr/>
          <a:lstStyle/>
          <a:p>
            <a:fld id="{7EE70F85-FB46-4664-904F-529BF12CA752}" type="slidenum">
              <a:rPr lang="en-GB" smtClean="0"/>
              <a:t>31</a:t>
            </a:fld>
            <a:endParaRPr lang="en-GB"/>
          </a:p>
        </p:txBody>
      </p:sp>
      <p:sp>
        <p:nvSpPr>
          <p:cNvPr id="10" name="TextBox 9">
            <a:extLst>
              <a:ext uri="{FF2B5EF4-FFF2-40B4-BE49-F238E27FC236}">
                <a16:creationId xmlns:a16="http://schemas.microsoft.com/office/drawing/2014/main" id="{DB319F97-C6AE-6481-873B-73DCCBC363D7}"/>
              </a:ext>
            </a:extLst>
          </p:cNvPr>
          <p:cNvSpPr txBox="1"/>
          <p:nvPr/>
        </p:nvSpPr>
        <p:spPr>
          <a:xfrm flipH="1">
            <a:off x="10042215" y="4262401"/>
            <a:ext cx="1990639" cy="923330"/>
          </a:xfrm>
          <a:prstGeom prst="rect">
            <a:avLst/>
          </a:prstGeom>
          <a:noFill/>
        </p:spPr>
        <p:txBody>
          <a:bodyPr wrap="square">
            <a:spAutoFit/>
          </a:bodyPr>
          <a:lstStyle/>
          <a:p>
            <a:r>
              <a:rPr lang="en-GB">
                <a:hlinkClick r:id="rId3"/>
              </a:rPr>
              <a:t>Fiona Pilkington: Anti-social Behaviour</a:t>
            </a:r>
            <a:endParaRPr lang="en-GB"/>
          </a:p>
        </p:txBody>
      </p:sp>
    </p:spTree>
    <p:extLst>
      <p:ext uri="{BB962C8B-B14F-4D97-AF65-F5344CB8AC3E}">
        <p14:creationId xmlns:p14="http://schemas.microsoft.com/office/powerpoint/2010/main" val="33838334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647A576-B420-FEB3-D32F-9987B7448E38}"/>
              </a:ext>
            </a:extLst>
          </p:cNvPr>
          <p:cNvPicPr>
            <a:picLocks noChangeAspect="1"/>
          </p:cNvPicPr>
          <p:nvPr/>
        </p:nvPicPr>
        <p:blipFill>
          <a:blip r:embed="rId2">
            <a:alphaModFix amt="35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7A96054-DA29-E25A-BC7C-95FB42D3FA50}"/>
              </a:ext>
            </a:extLst>
          </p:cNvPr>
          <p:cNvSpPr>
            <a:spLocks noGrp="1"/>
          </p:cNvSpPr>
          <p:nvPr>
            <p:ph type="title"/>
          </p:nvPr>
        </p:nvSpPr>
        <p:spPr>
          <a:xfrm>
            <a:off x="838200" y="365125"/>
            <a:ext cx="10515600" cy="1325563"/>
          </a:xfrm>
        </p:spPr>
        <p:txBody>
          <a:bodyPr>
            <a:normAutofit/>
          </a:bodyPr>
          <a:lstStyle/>
          <a:p>
            <a:r>
              <a:rPr lang="en-GB">
                <a:solidFill>
                  <a:srgbClr val="FFFFFF"/>
                </a:solidFill>
              </a:rPr>
              <a:t>Questions!</a:t>
            </a:r>
            <a:br>
              <a:rPr lang="en-GB">
                <a:solidFill>
                  <a:srgbClr val="FFFFFF"/>
                </a:solidFill>
              </a:rPr>
            </a:br>
            <a:endParaRPr lang="en-GB">
              <a:solidFill>
                <a:srgbClr val="FFFFFF"/>
              </a:solidFill>
            </a:endParaRPr>
          </a:p>
        </p:txBody>
      </p:sp>
      <p:sp>
        <p:nvSpPr>
          <p:cNvPr id="4" name="Slide Number Placeholder 3">
            <a:extLst>
              <a:ext uri="{FF2B5EF4-FFF2-40B4-BE49-F238E27FC236}">
                <a16:creationId xmlns:a16="http://schemas.microsoft.com/office/drawing/2014/main" id="{3BED3D05-42F3-F892-291C-0A17F7692146}"/>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a:solidFill>
                  <a:srgbClr val="FFFFFF"/>
                </a:solidFill>
              </a:rPr>
              <a:pPr>
                <a:spcAft>
                  <a:spcPts val="600"/>
                </a:spcAft>
              </a:pPr>
              <a:t>32</a:t>
            </a:fld>
            <a:endParaRPr lang="en-GB">
              <a:solidFill>
                <a:srgbClr val="FFFFFF"/>
              </a:solidFill>
            </a:endParaRPr>
          </a:p>
        </p:txBody>
      </p:sp>
      <p:graphicFrame>
        <p:nvGraphicFramePr>
          <p:cNvPr id="6" name="Content Placeholder 2">
            <a:extLst>
              <a:ext uri="{FF2B5EF4-FFF2-40B4-BE49-F238E27FC236}">
                <a16:creationId xmlns:a16="http://schemas.microsoft.com/office/drawing/2014/main" id="{FC710422-3582-401A-1668-3E3B91F5DD3A}"/>
              </a:ext>
            </a:extLst>
          </p:cNvPr>
          <p:cNvGraphicFramePr>
            <a:graphicFrameLocks noGrp="1"/>
          </p:cNvGraphicFramePr>
          <p:nvPr>
            <p:ph idx="1"/>
            <p:extLst>
              <p:ext uri="{D42A27DB-BD31-4B8C-83A1-F6EECF244321}">
                <p14:modId xmlns:p14="http://schemas.microsoft.com/office/powerpoint/2010/main" val="26068550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9939065"/>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FA977F-CC79-2FDE-3C65-48C61683FFE1}"/>
              </a:ext>
            </a:extLst>
          </p:cNvPr>
          <p:cNvSpPr>
            <a:spLocks noGrp="1"/>
          </p:cNvSpPr>
          <p:nvPr>
            <p:ph idx="1"/>
          </p:nvPr>
        </p:nvSpPr>
        <p:spPr/>
        <p:txBody>
          <a:bodyPr/>
          <a:lstStyle/>
          <a:p>
            <a:endParaRPr lang="en-GB">
              <a:hlinkClick r:id="rId2"/>
            </a:endParaRPr>
          </a:p>
          <a:p>
            <a:endParaRPr lang="en-GB">
              <a:hlinkClick r:id="rId2"/>
            </a:endParaRPr>
          </a:p>
          <a:p>
            <a:pPr marL="0" indent="0">
              <a:buNone/>
            </a:pPr>
            <a:r>
              <a:rPr lang="en-GB">
                <a:hlinkClick r:id="rId2"/>
              </a:rPr>
              <a:t>ipcc_report-fiona-pilkington-leicestershire.pdf</a:t>
            </a:r>
            <a:endParaRPr lang="en-GB"/>
          </a:p>
        </p:txBody>
      </p:sp>
      <p:sp>
        <p:nvSpPr>
          <p:cNvPr id="4" name="Slide Number Placeholder 3">
            <a:extLst>
              <a:ext uri="{FF2B5EF4-FFF2-40B4-BE49-F238E27FC236}">
                <a16:creationId xmlns:a16="http://schemas.microsoft.com/office/drawing/2014/main" id="{418AD9AB-2A93-AE49-D66E-A267F44DA975}"/>
              </a:ext>
            </a:extLst>
          </p:cNvPr>
          <p:cNvSpPr>
            <a:spLocks noGrp="1"/>
          </p:cNvSpPr>
          <p:nvPr>
            <p:ph type="sldNum" sz="quarter" idx="12"/>
          </p:nvPr>
        </p:nvSpPr>
        <p:spPr/>
        <p:txBody>
          <a:bodyPr/>
          <a:lstStyle/>
          <a:p>
            <a:fld id="{7EE70F85-FB46-4664-904F-529BF12CA752}" type="slidenum">
              <a:rPr lang="en-GB" smtClean="0"/>
              <a:t>33</a:t>
            </a:fld>
            <a:endParaRPr lang="en-GB"/>
          </a:p>
        </p:txBody>
      </p:sp>
      <p:pic>
        <p:nvPicPr>
          <p:cNvPr id="6" name="Picture 5">
            <a:extLst>
              <a:ext uri="{FF2B5EF4-FFF2-40B4-BE49-F238E27FC236}">
                <a16:creationId xmlns:a16="http://schemas.microsoft.com/office/drawing/2014/main" id="{647227CB-E697-536A-1335-318706B82AA9}"/>
              </a:ext>
            </a:extLst>
          </p:cNvPr>
          <p:cNvPicPr>
            <a:picLocks noChangeAspect="1"/>
          </p:cNvPicPr>
          <p:nvPr/>
        </p:nvPicPr>
        <p:blipFill>
          <a:blip r:embed="rId3"/>
          <a:stretch>
            <a:fillRect/>
          </a:stretch>
        </p:blipFill>
        <p:spPr>
          <a:xfrm>
            <a:off x="2437889" y="3698059"/>
            <a:ext cx="7316221" cy="2026785"/>
          </a:xfrm>
          <a:prstGeom prst="rect">
            <a:avLst/>
          </a:prstGeom>
        </p:spPr>
      </p:pic>
    </p:spTree>
    <p:extLst>
      <p:ext uri="{BB962C8B-B14F-4D97-AF65-F5344CB8AC3E}">
        <p14:creationId xmlns:p14="http://schemas.microsoft.com/office/powerpoint/2010/main" val="10120168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33</Slides>
  <Notes>11</Notes>
  <HiddenSlides>3</HiddenSlides>
  <ScaleCrop>false</ScaleCrop>
  <HeadingPairs>
    <vt:vector size="4" baseType="variant">
      <vt:variant>
        <vt:lpstr>Theme</vt:lpstr>
      </vt:variant>
      <vt:variant>
        <vt:i4>2</vt:i4>
      </vt:variant>
      <vt:variant>
        <vt:lpstr>Slide Titles</vt:lpstr>
      </vt:variant>
      <vt:variant>
        <vt:i4>33</vt:i4>
      </vt:variant>
    </vt:vector>
  </HeadingPairs>
  <TitlesOfParts>
    <vt:vector size="35" baseType="lpstr">
      <vt:lpstr>20140311PresentationUWTSDTemplate</vt:lpstr>
      <vt:lpstr>1_Office Theme</vt:lpstr>
      <vt:lpstr>BMPL5019A Antisocial Behaviour: definition, response and impact. </vt:lpstr>
      <vt:lpstr>Today</vt:lpstr>
      <vt:lpstr>Antisocial Behaviour</vt:lpstr>
      <vt:lpstr>ASB Differ from Criminal Behaviour? </vt:lpstr>
      <vt:lpstr>Is it ASB?</vt:lpstr>
      <vt:lpstr>   Some behaviour can be both anti-social and criminal. For example:  </vt:lpstr>
      <vt:lpstr>PowerPoint Presentation</vt:lpstr>
      <vt:lpstr>Contents</vt:lpstr>
      <vt:lpstr> Anti-Social Behaviour, Crime and Policing Act 2014 </vt:lpstr>
      <vt:lpstr>HO Principles</vt:lpstr>
      <vt:lpstr>Key Powers ASB, Crime &amp; Policing Act 2014</vt:lpstr>
      <vt:lpstr>Civil Injunction  </vt:lpstr>
      <vt:lpstr> Criminal Behaviours Orders CBO's </vt:lpstr>
      <vt:lpstr> Community Protection Orders </vt:lpstr>
      <vt:lpstr> Public Spaces Protection Orders PSPO </vt:lpstr>
      <vt:lpstr>Closure Powers </vt:lpstr>
      <vt:lpstr>Contents</vt:lpstr>
      <vt:lpstr>Assignment 1</vt:lpstr>
      <vt:lpstr>Case Exercise 1</vt:lpstr>
      <vt:lpstr>Case Exercise 2</vt:lpstr>
      <vt:lpstr>Case Exercise 3 </vt:lpstr>
      <vt:lpstr>Case Exercise 4</vt:lpstr>
      <vt:lpstr>Case Exercise 5</vt:lpstr>
      <vt:lpstr>Case exercise 6</vt:lpstr>
      <vt:lpstr>PowerPoint Presentation</vt:lpstr>
      <vt:lpstr>13 Different Types</vt:lpstr>
      <vt:lpstr>Powers</vt:lpstr>
      <vt:lpstr>Case exercises</vt:lpstr>
      <vt:lpstr>PowerPoint Presentation</vt:lpstr>
      <vt:lpstr>PowerPoint Presentation</vt:lpstr>
      <vt:lpstr>The Cost of ASB – Fiona Pilkington Murder Suicide.</vt:lpstr>
      <vt:lpstr>Questions!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Mike Durke</dc:creator>
  <cp:revision>177</cp:revision>
  <dcterms:created xsi:type="dcterms:W3CDTF">2024-09-16T13:45:24Z</dcterms:created>
  <dcterms:modified xsi:type="dcterms:W3CDTF">2026-10-12T09:41:52Z</dcterms:modified>
</cp:coreProperties>
</file>