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68" r:id="rId3"/>
    <p:sldId id="257" r:id="rId4"/>
    <p:sldId id="258" r:id="rId5"/>
    <p:sldId id="259" r:id="rId6"/>
    <p:sldId id="260" r:id="rId7"/>
    <p:sldId id="264" r:id="rId8"/>
    <p:sldId id="265" r:id="rId9"/>
    <p:sldId id="261" r:id="rId10"/>
    <p:sldId id="266" r:id="rId11"/>
    <p:sldId id="262" r:id="rId12"/>
    <p:sldId id="263"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EC4BF-2312-4DC1-AC6B-71801B9898C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C66B10F-DD97-4A24-8CFA-D293A46AC5B9}">
      <dgm:prSet/>
      <dgm:spPr/>
      <dgm:t>
        <a:bodyPr/>
        <a:lstStyle/>
        <a:p>
          <a:r>
            <a:rPr lang="en-US" dirty="0"/>
            <a:t>identified lots of problems for the torque brands such as pressures of supply chain issues, Inflation, and the current cost-of-living squeeze impacting consumer spending will inevitably cause reductions in profit for the company.</a:t>
          </a:r>
        </a:p>
      </dgm:t>
    </dgm:pt>
    <dgm:pt modelId="{B5C051AD-4529-439E-A0E8-6FE79B110C7B}" type="parTrans" cxnId="{D0EB2529-414B-4287-9B4F-18EA651BA0BE}">
      <dgm:prSet/>
      <dgm:spPr/>
      <dgm:t>
        <a:bodyPr/>
        <a:lstStyle/>
        <a:p>
          <a:endParaRPr lang="en-US"/>
        </a:p>
      </dgm:t>
    </dgm:pt>
    <dgm:pt modelId="{C785814D-8127-47E5-9B99-8F4A6EA0CAA1}" type="sibTrans" cxnId="{D0EB2529-414B-4287-9B4F-18EA651BA0BE}">
      <dgm:prSet/>
      <dgm:spPr/>
      <dgm:t>
        <a:bodyPr/>
        <a:lstStyle/>
        <a:p>
          <a:endParaRPr lang="en-US"/>
        </a:p>
      </dgm:t>
    </dgm:pt>
    <dgm:pt modelId="{2F14CB60-E334-4A60-91CA-7F2B7DBE70CE}">
      <dgm:prSet/>
      <dgm:spPr/>
      <dgm:t>
        <a:bodyPr/>
        <a:lstStyle/>
        <a:p>
          <a:r>
            <a:rPr lang="en-US"/>
            <a:t>Also Increasing supplier costs, a highly competitive market, and most important higher debt ratio can be the major complex problem for the torque brands retail industry. </a:t>
          </a:r>
        </a:p>
      </dgm:t>
    </dgm:pt>
    <dgm:pt modelId="{71BBDB47-E37C-4AD5-80CC-59D52D0C08B5}" type="parTrans" cxnId="{8C62E171-1D26-4ABD-9A7F-170DC3C716F3}">
      <dgm:prSet/>
      <dgm:spPr/>
      <dgm:t>
        <a:bodyPr/>
        <a:lstStyle/>
        <a:p>
          <a:endParaRPr lang="en-US"/>
        </a:p>
      </dgm:t>
    </dgm:pt>
    <dgm:pt modelId="{F89D3EC8-3A52-4807-AAC0-CCE954516CF4}" type="sibTrans" cxnId="{8C62E171-1D26-4ABD-9A7F-170DC3C716F3}">
      <dgm:prSet/>
      <dgm:spPr/>
      <dgm:t>
        <a:bodyPr/>
        <a:lstStyle/>
        <a:p>
          <a:endParaRPr lang="en-US"/>
        </a:p>
      </dgm:t>
    </dgm:pt>
    <dgm:pt modelId="{FCC7018F-0649-4598-9212-BC428AE54148}" type="pres">
      <dgm:prSet presAssocID="{5DDEC4BF-2312-4DC1-AC6B-71801B9898CF}" presName="linear" presStyleCnt="0">
        <dgm:presLayoutVars>
          <dgm:animLvl val="lvl"/>
          <dgm:resizeHandles val="exact"/>
        </dgm:presLayoutVars>
      </dgm:prSet>
      <dgm:spPr/>
    </dgm:pt>
    <dgm:pt modelId="{02244B9E-6037-4559-831F-4DEFB3F75F9C}" type="pres">
      <dgm:prSet presAssocID="{7C66B10F-DD97-4A24-8CFA-D293A46AC5B9}" presName="parentText" presStyleLbl="node1" presStyleIdx="0" presStyleCnt="2">
        <dgm:presLayoutVars>
          <dgm:chMax val="0"/>
          <dgm:bulletEnabled val="1"/>
        </dgm:presLayoutVars>
      </dgm:prSet>
      <dgm:spPr/>
    </dgm:pt>
    <dgm:pt modelId="{871F9AFB-33B1-4A07-96E0-F75B1F2F9FDA}" type="pres">
      <dgm:prSet presAssocID="{C785814D-8127-47E5-9B99-8F4A6EA0CAA1}" presName="spacer" presStyleCnt="0"/>
      <dgm:spPr/>
    </dgm:pt>
    <dgm:pt modelId="{7CC2F36A-2A13-4C08-9C4D-F352B60423F1}" type="pres">
      <dgm:prSet presAssocID="{2F14CB60-E334-4A60-91CA-7F2B7DBE70CE}" presName="parentText" presStyleLbl="node1" presStyleIdx="1" presStyleCnt="2">
        <dgm:presLayoutVars>
          <dgm:chMax val="0"/>
          <dgm:bulletEnabled val="1"/>
        </dgm:presLayoutVars>
      </dgm:prSet>
      <dgm:spPr/>
    </dgm:pt>
  </dgm:ptLst>
  <dgm:cxnLst>
    <dgm:cxn modelId="{D0EB2529-414B-4287-9B4F-18EA651BA0BE}" srcId="{5DDEC4BF-2312-4DC1-AC6B-71801B9898CF}" destId="{7C66B10F-DD97-4A24-8CFA-D293A46AC5B9}" srcOrd="0" destOrd="0" parTransId="{B5C051AD-4529-439E-A0E8-6FE79B110C7B}" sibTransId="{C785814D-8127-47E5-9B99-8F4A6EA0CAA1}"/>
    <dgm:cxn modelId="{E3016C45-83EC-4B4A-9D14-621545BB4BA5}" type="presOf" srcId="{5DDEC4BF-2312-4DC1-AC6B-71801B9898CF}" destId="{FCC7018F-0649-4598-9212-BC428AE54148}" srcOrd="0" destOrd="0" presId="urn:microsoft.com/office/officeart/2005/8/layout/vList2"/>
    <dgm:cxn modelId="{8C62E171-1D26-4ABD-9A7F-170DC3C716F3}" srcId="{5DDEC4BF-2312-4DC1-AC6B-71801B9898CF}" destId="{2F14CB60-E334-4A60-91CA-7F2B7DBE70CE}" srcOrd="1" destOrd="0" parTransId="{71BBDB47-E37C-4AD5-80CC-59D52D0C08B5}" sibTransId="{F89D3EC8-3A52-4807-AAC0-CCE954516CF4}"/>
    <dgm:cxn modelId="{5A9C4BA8-6E20-4FED-86E5-5D43EDF2F0C1}" type="presOf" srcId="{2F14CB60-E334-4A60-91CA-7F2B7DBE70CE}" destId="{7CC2F36A-2A13-4C08-9C4D-F352B60423F1}" srcOrd="0" destOrd="0" presId="urn:microsoft.com/office/officeart/2005/8/layout/vList2"/>
    <dgm:cxn modelId="{0F0DC7DF-3155-449F-BF03-9477107EE758}" type="presOf" srcId="{7C66B10F-DD97-4A24-8CFA-D293A46AC5B9}" destId="{02244B9E-6037-4559-831F-4DEFB3F75F9C}" srcOrd="0" destOrd="0" presId="urn:microsoft.com/office/officeart/2005/8/layout/vList2"/>
    <dgm:cxn modelId="{56C22EFF-9327-4571-A51C-F9F2D3A983A7}" type="presParOf" srcId="{FCC7018F-0649-4598-9212-BC428AE54148}" destId="{02244B9E-6037-4559-831F-4DEFB3F75F9C}" srcOrd="0" destOrd="0" presId="urn:microsoft.com/office/officeart/2005/8/layout/vList2"/>
    <dgm:cxn modelId="{414E4646-0C45-477F-BE37-3D08F7A820DF}" type="presParOf" srcId="{FCC7018F-0649-4598-9212-BC428AE54148}" destId="{871F9AFB-33B1-4A07-96E0-F75B1F2F9FDA}" srcOrd="1" destOrd="0" presId="urn:microsoft.com/office/officeart/2005/8/layout/vList2"/>
    <dgm:cxn modelId="{2B2D001B-1FA5-4335-A211-F51D3E05297B}" type="presParOf" srcId="{FCC7018F-0649-4598-9212-BC428AE54148}" destId="{7CC2F36A-2A13-4C08-9C4D-F352B60423F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0F45E9-58D1-4628-9CA6-BE56891BAA8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00E444-20EF-4B08-96D1-88161CAFEFFD}">
      <dgm:prSet/>
      <dgm:spPr/>
      <dgm:t>
        <a:bodyPr/>
        <a:lstStyle/>
        <a:p>
          <a:r>
            <a:rPr lang="en-US"/>
            <a:t>The supply chain issues, inflation during the pandemic, and the cost of employees can be vital problems for organizations to decrease profitability.</a:t>
          </a:r>
        </a:p>
      </dgm:t>
    </dgm:pt>
    <dgm:pt modelId="{4DBEBB91-2EF6-4FB9-A498-64FF9D853F65}" type="parTrans" cxnId="{764D7E94-06CA-40E3-BB7B-EDE75233E221}">
      <dgm:prSet/>
      <dgm:spPr/>
      <dgm:t>
        <a:bodyPr/>
        <a:lstStyle/>
        <a:p>
          <a:endParaRPr lang="en-US"/>
        </a:p>
      </dgm:t>
    </dgm:pt>
    <dgm:pt modelId="{063635E5-4C37-4BE0-AB2C-FF49D3FD28DD}" type="sibTrans" cxnId="{764D7E94-06CA-40E3-BB7B-EDE75233E221}">
      <dgm:prSet/>
      <dgm:spPr/>
      <dgm:t>
        <a:bodyPr/>
        <a:lstStyle/>
        <a:p>
          <a:endParaRPr lang="en-US"/>
        </a:p>
      </dgm:t>
    </dgm:pt>
    <dgm:pt modelId="{599AEF19-5C71-405B-A361-EEF563F2BD03}">
      <dgm:prSet/>
      <dgm:spPr/>
      <dgm:t>
        <a:bodyPr/>
        <a:lstStyle/>
        <a:p>
          <a:r>
            <a:rPr lang="en-US"/>
            <a:t>The employee storage and demand, high transportation costs during the Covid-19</a:t>
          </a:r>
        </a:p>
      </dgm:t>
    </dgm:pt>
    <dgm:pt modelId="{1A2442C5-241D-4FD7-BE3F-6C7E8931E772}" type="parTrans" cxnId="{EC12BA9E-201A-4931-AE09-FD55F4B637DA}">
      <dgm:prSet/>
      <dgm:spPr/>
      <dgm:t>
        <a:bodyPr/>
        <a:lstStyle/>
        <a:p>
          <a:endParaRPr lang="en-US"/>
        </a:p>
      </dgm:t>
    </dgm:pt>
    <dgm:pt modelId="{95434FF4-D650-40F6-89DE-616D6E464A13}" type="sibTrans" cxnId="{EC12BA9E-201A-4931-AE09-FD55F4B637DA}">
      <dgm:prSet/>
      <dgm:spPr/>
      <dgm:t>
        <a:bodyPr/>
        <a:lstStyle/>
        <a:p>
          <a:endParaRPr lang="en-US"/>
        </a:p>
      </dgm:t>
    </dgm:pt>
    <dgm:pt modelId="{CBCFA922-4E54-43B3-BCA7-4D1EF2E31DCC}">
      <dgm:prSet/>
      <dgm:spPr/>
      <dgm:t>
        <a:bodyPr/>
        <a:lstStyle/>
        <a:p>
          <a:r>
            <a:rPr lang="en-US"/>
            <a:t>Insufficient logistics, political issues, and industry demand.</a:t>
          </a:r>
        </a:p>
      </dgm:t>
    </dgm:pt>
    <dgm:pt modelId="{AF8A0D74-3421-443A-BA11-6B148D71F917}" type="parTrans" cxnId="{E3A21585-0FC8-4E63-93AC-09EB45EDFAAD}">
      <dgm:prSet/>
      <dgm:spPr/>
      <dgm:t>
        <a:bodyPr/>
        <a:lstStyle/>
        <a:p>
          <a:endParaRPr lang="en-US"/>
        </a:p>
      </dgm:t>
    </dgm:pt>
    <dgm:pt modelId="{EA47A77E-7C7E-4845-B632-403CF4AB5D4F}" type="sibTrans" cxnId="{E3A21585-0FC8-4E63-93AC-09EB45EDFAAD}">
      <dgm:prSet/>
      <dgm:spPr/>
      <dgm:t>
        <a:bodyPr/>
        <a:lstStyle/>
        <a:p>
          <a:endParaRPr lang="en-US"/>
        </a:p>
      </dgm:t>
    </dgm:pt>
    <dgm:pt modelId="{A8D25732-D7A0-4E2E-B95B-7959A8AFCD05}" type="pres">
      <dgm:prSet presAssocID="{AA0F45E9-58D1-4628-9CA6-BE56891BAA8C}" presName="linear" presStyleCnt="0">
        <dgm:presLayoutVars>
          <dgm:animLvl val="lvl"/>
          <dgm:resizeHandles val="exact"/>
        </dgm:presLayoutVars>
      </dgm:prSet>
      <dgm:spPr/>
    </dgm:pt>
    <dgm:pt modelId="{3FDD2DDE-A175-4167-BBCE-9CC5F12D806B}" type="pres">
      <dgm:prSet presAssocID="{2500E444-20EF-4B08-96D1-88161CAFEFFD}" presName="parentText" presStyleLbl="node1" presStyleIdx="0" presStyleCnt="3">
        <dgm:presLayoutVars>
          <dgm:chMax val="0"/>
          <dgm:bulletEnabled val="1"/>
        </dgm:presLayoutVars>
      </dgm:prSet>
      <dgm:spPr/>
    </dgm:pt>
    <dgm:pt modelId="{0BB2216E-1802-4920-8503-6E41D41BA440}" type="pres">
      <dgm:prSet presAssocID="{063635E5-4C37-4BE0-AB2C-FF49D3FD28DD}" presName="spacer" presStyleCnt="0"/>
      <dgm:spPr/>
    </dgm:pt>
    <dgm:pt modelId="{A5081217-388D-4D65-A768-B287DAC7B8FE}" type="pres">
      <dgm:prSet presAssocID="{599AEF19-5C71-405B-A361-EEF563F2BD03}" presName="parentText" presStyleLbl="node1" presStyleIdx="1" presStyleCnt="3">
        <dgm:presLayoutVars>
          <dgm:chMax val="0"/>
          <dgm:bulletEnabled val="1"/>
        </dgm:presLayoutVars>
      </dgm:prSet>
      <dgm:spPr/>
    </dgm:pt>
    <dgm:pt modelId="{372A3031-4A5C-4DDC-B890-D0FFBE5F827B}" type="pres">
      <dgm:prSet presAssocID="{95434FF4-D650-40F6-89DE-616D6E464A13}" presName="spacer" presStyleCnt="0"/>
      <dgm:spPr/>
    </dgm:pt>
    <dgm:pt modelId="{B11AB7F7-EEEE-4370-B522-8ECF1C56AEE5}" type="pres">
      <dgm:prSet presAssocID="{CBCFA922-4E54-43B3-BCA7-4D1EF2E31DCC}" presName="parentText" presStyleLbl="node1" presStyleIdx="2" presStyleCnt="3">
        <dgm:presLayoutVars>
          <dgm:chMax val="0"/>
          <dgm:bulletEnabled val="1"/>
        </dgm:presLayoutVars>
      </dgm:prSet>
      <dgm:spPr/>
    </dgm:pt>
  </dgm:ptLst>
  <dgm:cxnLst>
    <dgm:cxn modelId="{23F0A924-93D6-4A89-A9DC-E631D0872A27}" type="presOf" srcId="{599AEF19-5C71-405B-A361-EEF563F2BD03}" destId="{A5081217-388D-4D65-A768-B287DAC7B8FE}" srcOrd="0" destOrd="0" presId="urn:microsoft.com/office/officeart/2005/8/layout/vList2"/>
    <dgm:cxn modelId="{907B393C-090E-428E-B72B-6B392F3D089B}" type="presOf" srcId="{2500E444-20EF-4B08-96D1-88161CAFEFFD}" destId="{3FDD2DDE-A175-4167-BBCE-9CC5F12D806B}" srcOrd="0" destOrd="0" presId="urn:microsoft.com/office/officeart/2005/8/layout/vList2"/>
    <dgm:cxn modelId="{0B255F4E-87D0-493D-9345-EC2301BF4F81}" type="presOf" srcId="{AA0F45E9-58D1-4628-9CA6-BE56891BAA8C}" destId="{A8D25732-D7A0-4E2E-B95B-7959A8AFCD05}" srcOrd="0" destOrd="0" presId="urn:microsoft.com/office/officeart/2005/8/layout/vList2"/>
    <dgm:cxn modelId="{E3A21585-0FC8-4E63-93AC-09EB45EDFAAD}" srcId="{AA0F45E9-58D1-4628-9CA6-BE56891BAA8C}" destId="{CBCFA922-4E54-43B3-BCA7-4D1EF2E31DCC}" srcOrd="2" destOrd="0" parTransId="{AF8A0D74-3421-443A-BA11-6B148D71F917}" sibTransId="{EA47A77E-7C7E-4845-B632-403CF4AB5D4F}"/>
    <dgm:cxn modelId="{764D7E94-06CA-40E3-BB7B-EDE75233E221}" srcId="{AA0F45E9-58D1-4628-9CA6-BE56891BAA8C}" destId="{2500E444-20EF-4B08-96D1-88161CAFEFFD}" srcOrd="0" destOrd="0" parTransId="{4DBEBB91-2EF6-4FB9-A498-64FF9D853F65}" sibTransId="{063635E5-4C37-4BE0-AB2C-FF49D3FD28DD}"/>
    <dgm:cxn modelId="{EC12BA9E-201A-4931-AE09-FD55F4B637DA}" srcId="{AA0F45E9-58D1-4628-9CA6-BE56891BAA8C}" destId="{599AEF19-5C71-405B-A361-EEF563F2BD03}" srcOrd="1" destOrd="0" parTransId="{1A2442C5-241D-4FD7-BE3F-6C7E8931E772}" sibTransId="{95434FF4-D650-40F6-89DE-616D6E464A13}"/>
    <dgm:cxn modelId="{DA8B79C3-F1D8-4DAC-8577-B606222E7736}" type="presOf" srcId="{CBCFA922-4E54-43B3-BCA7-4D1EF2E31DCC}" destId="{B11AB7F7-EEEE-4370-B522-8ECF1C56AEE5}" srcOrd="0" destOrd="0" presId="urn:microsoft.com/office/officeart/2005/8/layout/vList2"/>
    <dgm:cxn modelId="{E6CA3B8A-1B24-48D5-8355-B87233F0B466}" type="presParOf" srcId="{A8D25732-D7A0-4E2E-B95B-7959A8AFCD05}" destId="{3FDD2DDE-A175-4167-BBCE-9CC5F12D806B}" srcOrd="0" destOrd="0" presId="urn:microsoft.com/office/officeart/2005/8/layout/vList2"/>
    <dgm:cxn modelId="{7DFA0C80-1301-4A3F-8DEC-565281050741}" type="presParOf" srcId="{A8D25732-D7A0-4E2E-B95B-7959A8AFCD05}" destId="{0BB2216E-1802-4920-8503-6E41D41BA440}" srcOrd="1" destOrd="0" presId="urn:microsoft.com/office/officeart/2005/8/layout/vList2"/>
    <dgm:cxn modelId="{A838E44D-A8E8-4C44-A07A-0964186B80F8}" type="presParOf" srcId="{A8D25732-D7A0-4E2E-B95B-7959A8AFCD05}" destId="{A5081217-388D-4D65-A768-B287DAC7B8FE}" srcOrd="2" destOrd="0" presId="urn:microsoft.com/office/officeart/2005/8/layout/vList2"/>
    <dgm:cxn modelId="{312627B6-7616-46A2-B0DF-B1C2E9B6312F}" type="presParOf" srcId="{A8D25732-D7A0-4E2E-B95B-7959A8AFCD05}" destId="{372A3031-4A5C-4DDC-B890-D0FFBE5F827B}" srcOrd="3" destOrd="0" presId="urn:microsoft.com/office/officeart/2005/8/layout/vList2"/>
    <dgm:cxn modelId="{92150C29-7F77-4634-9E9E-2970004F217E}" type="presParOf" srcId="{A8D25732-D7A0-4E2E-B95B-7959A8AFCD05}" destId="{B11AB7F7-EEEE-4370-B522-8ECF1C56AEE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F11FBD-CF34-4B27-802A-1F7D7E1198C4}" type="doc">
      <dgm:prSet loTypeId="urn:microsoft.com/office/officeart/2005/8/layout/hierarchy1" loCatId="hierarchy" qsTypeId="urn:microsoft.com/office/officeart/2005/8/quickstyle/simple4" qsCatId="simple" csTypeId="urn:microsoft.com/office/officeart/2005/8/colors/accent6_2" csCatId="accent6"/>
      <dgm:spPr/>
      <dgm:t>
        <a:bodyPr/>
        <a:lstStyle/>
        <a:p>
          <a:endParaRPr lang="en-US"/>
        </a:p>
      </dgm:t>
    </dgm:pt>
    <dgm:pt modelId="{55710006-3ADB-406F-AC7C-8FC435504CBC}">
      <dgm:prSet/>
      <dgm:spPr/>
      <dgm:t>
        <a:bodyPr/>
        <a:lstStyle/>
        <a:p>
          <a:r>
            <a:rPr lang="en-US" b="1"/>
            <a:t>Political Factor: </a:t>
          </a:r>
          <a:r>
            <a:rPr lang="en-US"/>
            <a:t>This has a significant impact on everything from store closures to fashion trends. The British brand torque can be affected by political instability because the business faced declining profitability during the pandemic where inflation was one of the reasons. </a:t>
          </a:r>
        </a:p>
      </dgm:t>
    </dgm:pt>
    <dgm:pt modelId="{74CA015A-B760-4E98-9B69-69A8113AC785}" type="parTrans" cxnId="{75152152-594B-45E2-9365-86D2FE579015}">
      <dgm:prSet/>
      <dgm:spPr/>
      <dgm:t>
        <a:bodyPr/>
        <a:lstStyle/>
        <a:p>
          <a:endParaRPr lang="en-US"/>
        </a:p>
      </dgm:t>
    </dgm:pt>
    <dgm:pt modelId="{E12AF6B9-830E-4CCF-892C-37E08B6CB58A}" type="sibTrans" cxnId="{75152152-594B-45E2-9365-86D2FE579015}">
      <dgm:prSet/>
      <dgm:spPr/>
      <dgm:t>
        <a:bodyPr/>
        <a:lstStyle/>
        <a:p>
          <a:endParaRPr lang="en-US"/>
        </a:p>
      </dgm:t>
    </dgm:pt>
    <dgm:pt modelId="{37815BA8-A399-4B53-A895-0F24BB4D29DE}">
      <dgm:prSet/>
      <dgm:spPr/>
      <dgm:t>
        <a:bodyPr/>
        <a:lstStyle/>
        <a:p>
          <a:r>
            <a:rPr lang="en-US" b="1"/>
            <a:t>Economical Factor: </a:t>
          </a:r>
          <a:r>
            <a:rPr lang="en-US"/>
            <a:t>British brand torque, high-end stores are typically more sensitive to changes in global demand than chains that sell cheaper items. </a:t>
          </a:r>
          <a:r>
            <a:rPr lang="en-US" b="1"/>
            <a:t> </a:t>
          </a:r>
          <a:r>
            <a:rPr lang="en-US"/>
            <a:t>The economical factor affects the torque brand such as macroeconomic indicators, like GDP and inflation rates.</a:t>
          </a:r>
        </a:p>
      </dgm:t>
    </dgm:pt>
    <dgm:pt modelId="{A5E8107C-BBEF-4923-B2A1-A10362AE2FC4}" type="parTrans" cxnId="{3E2F898E-B5FD-45CE-8940-8633D53770E3}">
      <dgm:prSet/>
      <dgm:spPr/>
      <dgm:t>
        <a:bodyPr/>
        <a:lstStyle/>
        <a:p>
          <a:endParaRPr lang="en-US"/>
        </a:p>
      </dgm:t>
    </dgm:pt>
    <dgm:pt modelId="{BB007CB0-9E04-4D30-8848-561AC44C4847}" type="sibTrans" cxnId="{3E2F898E-B5FD-45CE-8940-8633D53770E3}">
      <dgm:prSet/>
      <dgm:spPr/>
      <dgm:t>
        <a:bodyPr/>
        <a:lstStyle/>
        <a:p>
          <a:endParaRPr lang="en-US"/>
        </a:p>
      </dgm:t>
    </dgm:pt>
    <dgm:pt modelId="{A30E62B8-9A7D-4CA9-9B55-26189C958F0C}">
      <dgm:prSet/>
      <dgm:spPr/>
      <dgm:t>
        <a:bodyPr/>
        <a:lstStyle/>
        <a:p>
          <a:r>
            <a:rPr lang="en-US" b="1"/>
            <a:t>Social Factor: </a:t>
          </a:r>
          <a:r>
            <a:rPr lang="en-US"/>
            <a:t>it has a significant impact on the torque retail industry such as online shopping trends can be affected by social media sentiment. If there is widespread negative sentiment about a certain product or brand on social media platforms. The brand is always liable to the customers to provide the best products.</a:t>
          </a:r>
        </a:p>
      </dgm:t>
    </dgm:pt>
    <dgm:pt modelId="{1CFFA9C2-F0F6-48DF-B4FE-BA29B404C749}" type="parTrans" cxnId="{573E535E-A7EC-4A12-9C6D-773874854FB7}">
      <dgm:prSet/>
      <dgm:spPr/>
      <dgm:t>
        <a:bodyPr/>
        <a:lstStyle/>
        <a:p>
          <a:endParaRPr lang="en-US"/>
        </a:p>
      </dgm:t>
    </dgm:pt>
    <dgm:pt modelId="{B3EB7FE7-7FB1-4939-84A1-2AFECA4C7236}" type="sibTrans" cxnId="{573E535E-A7EC-4A12-9C6D-773874854FB7}">
      <dgm:prSet/>
      <dgm:spPr/>
      <dgm:t>
        <a:bodyPr/>
        <a:lstStyle/>
        <a:p>
          <a:endParaRPr lang="en-US"/>
        </a:p>
      </dgm:t>
    </dgm:pt>
    <dgm:pt modelId="{0ABF8C90-A1F1-481D-BA70-5FCB5A2F8ADA}" type="pres">
      <dgm:prSet presAssocID="{BAF11FBD-CF34-4B27-802A-1F7D7E1198C4}" presName="hierChild1" presStyleCnt="0">
        <dgm:presLayoutVars>
          <dgm:chPref val="1"/>
          <dgm:dir/>
          <dgm:animOne val="branch"/>
          <dgm:animLvl val="lvl"/>
          <dgm:resizeHandles/>
        </dgm:presLayoutVars>
      </dgm:prSet>
      <dgm:spPr/>
    </dgm:pt>
    <dgm:pt modelId="{2132B54C-411D-4E49-AE67-BF16942C3BB4}" type="pres">
      <dgm:prSet presAssocID="{55710006-3ADB-406F-AC7C-8FC435504CBC}" presName="hierRoot1" presStyleCnt="0"/>
      <dgm:spPr/>
    </dgm:pt>
    <dgm:pt modelId="{0C64547A-56D5-41C3-A516-34308EBB2D2D}" type="pres">
      <dgm:prSet presAssocID="{55710006-3ADB-406F-AC7C-8FC435504CBC}" presName="composite" presStyleCnt="0"/>
      <dgm:spPr/>
    </dgm:pt>
    <dgm:pt modelId="{D64C054A-2F94-46FC-BBA8-554092409AE3}" type="pres">
      <dgm:prSet presAssocID="{55710006-3ADB-406F-AC7C-8FC435504CBC}" presName="background" presStyleLbl="node0" presStyleIdx="0" presStyleCnt="3"/>
      <dgm:spPr/>
    </dgm:pt>
    <dgm:pt modelId="{09E4D60C-668C-47FB-93C6-0E257045424C}" type="pres">
      <dgm:prSet presAssocID="{55710006-3ADB-406F-AC7C-8FC435504CBC}" presName="text" presStyleLbl="fgAcc0" presStyleIdx="0" presStyleCnt="3">
        <dgm:presLayoutVars>
          <dgm:chPref val="3"/>
        </dgm:presLayoutVars>
      </dgm:prSet>
      <dgm:spPr/>
    </dgm:pt>
    <dgm:pt modelId="{1A03FB39-78DD-4FAC-941A-F85213AB8C46}" type="pres">
      <dgm:prSet presAssocID="{55710006-3ADB-406F-AC7C-8FC435504CBC}" presName="hierChild2" presStyleCnt="0"/>
      <dgm:spPr/>
    </dgm:pt>
    <dgm:pt modelId="{A792CA70-6DA5-4AAD-87C6-1C523A7473DB}" type="pres">
      <dgm:prSet presAssocID="{37815BA8-A399-4B53-A895-0F24BB4D29DE}" presName="hierRoot1" presStyleCnt="0"/>
      <dgm:spPr/>
    </dgm:pt>
    <dgm:pt modelId="{C7DC0D09-D7EB-4653-BA1A-3029C40E9395}" type="pres">
      <dgm:prSet presAssocID="{37815BA8-A399-4B53-A895-0F24BB4D29DE}" presName="composite" presStyleCnt="0"/>
      <dgm:spPr/>
    </dgm:pt>
    <dgm:pt modelId="{FB84088F-7D9F-4FB9-8784-B6254F18FDF6}" type="pres">
      <dgm:prSet presAssocID="{37815BA8-A399-4B53-A895-0F24BB4D29DE}" presName="background" presStyleLbl="node0" presStyleIdx="1" presStyleCnt="3"/>
      <dgm:spPr/>
    </dgm:pt>
    <dgm:pt modelId="{E547B681-7EED-4DB9-9510-CEC7B4A8C28B}" type="pres">
      <dgm:prSet presAssocID="{37815BA8-A399-4B53-A895-0F24BB4D29DE}" presName="text" presStyleLbl="fgAcc0" presStyleIdx="1" presStyleCnt="3">
        <dgm:presLayoutVars>
          <dgm:chPref val="3"/>
        </dgm:presLayoutVars>
      </dgm:prSet>
      <dgm:spPr/>
    </dgm:pt>
    <dgm:pt modelId="{0ADDEFD1-AA15-466B-B412-104A2BCC25B8}" type="pres">
      <dgm:prSet presAssocID="{37815BA8-A399-4B53-A895-0F24BB4D29DE}" presName="hierChild2" presStyleCnt="0"/>
      <dgm:spPr/>
    </dgm:pt>
    <dgm:pt modelId="{DF47AE81-1D38-4F9C-9A06-3B0030282CCA}" type="pres">
      <dgm:prSet presAssocID="{A30E62B8-9A7D-4CA9-9B55-26189C958F0C}" presName="hierRoot1" presStyleCnt="0"/>
      <dgm:spPr/>
    </dgm:pt>
    <dgm:pt modelId="{718217CB-23B7-4A48-90E9-96F702FAC2CE}" type="pres">
      <dgm:prSet presAssocID="{A30E62B8-9A7D-4CA9-9B55-26189C958F0C}" presName="composite" presStyleCnt="0"/>
      <dgm:spPr/>
    </dgm:pt>
    <dgm:pt modelId="{ADE0692C-6367-4CC3-8949-0AB5327AE2F6}" type="pres">
      <dgm:prSet presAssocID="{A30E62B8-9A7D-4CA9-9B55-26189C958F0C}" presName="background" presStyleLbl="node0" presStyleIdx="2" presStyleCnt="3"/>
      <dgm:spPr/>
    </dgm:pt>
    <dgm:pt modelId="{71753B1D-BF44-4432-87AB-B8A830AE0262}" type="pres">
      <dgm:prSet presAssocID="{A30E62B8-9A7D-4CA9-9B55-26189C958F0C}" presName="text" presStyleLbl="fgAcc0" presStyleIdx="2" presStyleCnt="3">
        <dgm:presLayoutVars>
          <dgm:chPref val="3"/>
        </dgm:presLayoutVars>
      </dgm:prSet>
      <dgm:spPr/>
    </dgm:pt>
    <dgm:pt modelId="{4A1A2C6D-89DD-47A4-91ED-C4FA81992F37}" type="pres">
      <dgm:prSet presAssocID="{A30E62B8-9A7D-4CA9-9B55-26189C958F0C}" presName="hierChild2" presStyleCnt="0"/>
      <dgm:spPr/>
    </dgm:pt>
  </dgm:ptLst>
  <dgm:cxnLst>
    <dgm:cxn modelId="{A4D9FB5D-4FB6-42AF-A339-9BDAC9896B81}" type="presOf" srcId="{A30E62B8-9A7D-4CA9-9B55-26189C958F0C}" destId="{71753B1D-BF44-4432-87AB-B8A830AE0262}" srcOrd="0" destOrd="0" presId="urn:microsoft.com/office/officeart/2005/8/layout/hierarchy1"/>
    <dgm:cxn modelId="{573E535E-A7EC-4A12-9C6D-773874854FB7}" srcId="{BAF11FBD-CF34-4B27-802A-1F7D7E1198C4}" destId="{A30E62B8-9A7D-4CA9-9B55-26189C958F0C}" srcOrd="2" destOrd="0" parTransId="{1CFFA9C2-F0F6-48DF-B4FE-BA29B404C749}" sibTransId="{B3EB7FE7-7FB1-4939-84A1-2AFECA4C7236}"/>
    <dgm:cxn modelId="{75152152-594B-45E2-9365-86D2FE579015}" srcId="{BAF11FBD-CF34-4B27-802A-1F7D7E1198C4}" destId="{55710006-3ADB-406F-AC7C-8FC435504CBC}" srcOrd="0" destOrd="0" parTransId="{74CA015A-B760-4E98-9B69-69A8113AC785}" sibTransId="{E12AF6B9-830E-4CCF-892C-37E08B6CB58A}"/>
    <dgm:cxn modelId="{24672C7B-A503-4EEB-80C2-7621A8F18A07}" type="presOf" srcId="{BAF11FBD-CF34-4B27-802A-1F7D7E1198C4}" destId="{0ABF8C90-A1F1-481D-BA70-5FCB5A2F8ADA}" srcOrd="0" destOrd="0" presId="urn:microsoft.com/office/officeart/2005/8/layout/hierarchy1"/>
    <dgm:cxn modelId="{3E2F898E-B5FD-45CE-8940-8633D53770E3}" srcId="{BAF11FBD-CF34-4B27-802A-1F7D7E1198C4}" destId="{37815BA8-A399-4B53-A895-0F24BB4D29DE}" srcOrd="1" destOrd="0" parTransId="{A5E8107C-BBEF-4923-B2A1-A10362AE2FC4}" sibTransId="{BB007CB0-9E04-4D30-8848-561AC44C4847}"/>
    <dgm:cxn modelId="{3FF616CF-5071-46A3-8FDD-5CD64EAFCA0E}" type="presOf" srcId="{55710006-3ADB-406F-AC7C-8FC435504CBC}" destId="{09E4D60C-668C-47FB-93C6-0E257045424C}" srcOrd="0" destOrd="0" presId="urn:microsoft.com/office/officeart/2005/8/layout/hierarchy1"/>
    <dgm:cxn modelId="{293869F3-8473-4819-A2D9-BE9AFA5E5200}" type="presOf" srcId="{37815BA8-A399-4B53-A895-0F24BB4D29DE}" destId="{E547B681-7EED-4DB9-9510-CEC7B4A8C28B}" srcOrd="0" destOrd="0" presId="urn:microsoft.com/office/officeart/2005/8/layout/hierarchy1"/>
    <dgm:cxn modelId="{2E0F4F70-2352-4BC8-AA03-CFAC59249D03}" type="presParOf" srcId="{0ABF8C90-A1F1-481D-BA70-5FCB5A2F8ADA}" destId="{2132B54C-411D-4E49-AE67-BF16942C3BB4}" srcOrd="0" destOrd="0" presId="urn:microsoft.com/office/officeart/2005/8/layout/hierarchy1"/>
    <dgm:cxn modelId="{9E319985-778F-4061-965C-66CE3D791D6B}" type="presParOf" srcId="{2132B54C-411D-4E49-AE67-BF16942C3BB4}" destId="{0C64547A-56D5-41C3-A516-34308EBB2D2D}" srcOrd="0" destOrd="0" presId="urn:microsoft.com/office/officeart/2005/8/layout/hierarchy1"/>
    <dgm:cxn modelId="{EC1CB378-7A0C-40BB-97D8-89FC1F3399D3}" type="presParOf" srcId="{0C64547A-56D5-41C3-A516-34308EBB2D2D}" destId="{D64C054A-2F94-46FC-BBA8-554092409AE3}" srcOrd="0" destOrd="0" presId="urn:microsoft.com/office/officeart/2005/8/layout/hierarchy1"/>
    <dgm:cxn modelId="{4BE4A7C4-7C3C-4D75-B800-28A68A8C250A}" type="presParOf" srcId="{0C64547A-56D5-41C3-A516-34308EBB2D2D}" destId="{09E4D60C-668C-47FB-93C6-0E257045424C}" srcOrd="1" destOrd="0" presId="urn:microsoft.com/office/officeart/2005/8/layout/hierarchy1"/>
    <dgm:cxn modelId="{F2CE617E-082D-4284-97EA-EBE50F2F8910}" type="presParOf" srcId="{2132B54C-411D-4E49-AE67-BF16942C3BB4}" destId="{1A03FB39-78DD-4FAC-941A-F85213AB8C46}" srcOrd="1" destOrd="0" presId="urn:microsoft.com/office/officeart/2005/8/layout/hierarchy1"/>
    <dgm:cxn modelId="{40226234-5593-492B-A5F8-CEA06E2E8486}" type="presParOf" srcId="{0ABF8C90-A1F1-481D-BA70-5FCB5A2F8ADA}" destId="{A792CA70-6DA5-4AAD-87C6-1C523A7473DB}" srcOrd="1" destOrd="0" presId="urn:microsoft.com/office/officeart/2005/8/layout/hierarchy1"/>
    <dgm:cxn modelId="{291C15FF-AFE4-4A04-929C-88667401822B}" type="presParOf" srcId="{A792CA70-6DA5-4AAD-87C6-1C523A7473DB}" destId="{C7DC0D09-D7EB-4653-BA1A-3029C40E9395}" srcOrd="0" destOrd="0" presId="urn:microsoft.com/office/officeart/2005/8/layout/hierarchy1"/>
    <dgm:cxn modelId="{9D1925F0-1792-4D9D-8920-3D6EE66586FD}" type="presParOf" srcId="{C7DC0D09-D7EB-4653-BA1A-3029C40E9395}" destId="{FB84088F-7D9F-4FB9-8784-B6254F18FDF6}" srcOrd="0" destOrd="0" presId="urn:microsoft.com/office/officeart/2005/8/layout/hierarchy1"/>
    <dgm:cxn modelId="{363DED1D-3971-493E-B2A4-CF7B9409C148}" type="presParOf" srcId="{C7DC0D09-D7EB-4653-BA1A-3029C40E9395}" destId="{E547B681-7EED-4DB9-9510-CEC7B4A8C28B}" srcOrd="1" destOrd="0" presId="urn:microsoft.com/office/officeart/2005/8/layout/hierarchy1"/>
    <dgm:cxn modelId="{68DC3BC8-A999-40D7-8145-E8720DD8393E}" type="presParOf" srcId="{A792CA70-6DA5-4AAD-87C6-1C523A7473DB}" destId="{0ADDEFD1-AA15-466B-B412-104A2BCC25B8}" srcOrd="1" destOrd="0" presId="urn:microsoft.com/office/officeart/2005/8/layout/hierarchy1"/>
    <dgm:cxn modelId="{2F1282D3-4E3B-4F50-8456-A889AB2BFAF0}" type="presParOf" srcId="{0ABF8C90-A1F1-481D-BA70-5FCB5A2F8ADA}" destId="{DF47AE81-1D38-4F9C-9A06-3B0030282CCA}" srcOrd="2" destOrd="0" presId="urn:microsoft.com/office/officeart/2005/8/layout/hierarchy1"/>
    <dgm:cxn modelId="{AB3B4F71-878D-4F8E-8A55-BFF5AD95E780}" type="presParOf" srcId="{DF47AE81-1D38-4F9C-9A06-3B0030282CCA}" destId="{718217CB-23B7-4A48-90E9-96F702FAC2CE}" srcOrd="0" destOrd="0" presId="urn:microsoft.com/office/officeart/2005/8/layout/hierarchy1"/>
    <dgm:cxn modelId="{2216FE17-F88D-4DD4-B473-D8C6995747F9}" type="presParOf" srcId="{718217CB-23B7-4A48-90E9-96F702FAC2CE}" destId="{ADE0692C-6367-4CC3-8949-0AB5327AE2F6}" srcOrd="0" destOrd="0" presId="urn:microsoft.com/office/officeart/2005/8/layout/hierarchy1"/>
    <dgm:cxn modelId="{F0701B7C-708D-4ACC-ADFE-87E29DFCD8FD}" type="presParOf" srcId="{718217CB-23B7-4A48-90E9-96F702FAC2CE}" destId="{71753B1D-BF44-4432-87AB-B8A830AE0262}" srcOrd="1" destOrd="0" presId="urn:microsoft.com/office/officeart/2005/8/layout/hierarchy1"/>
    <dgm:cxn modelId="{0D310616-2A35-480B-9A80-91351FFF9B67}" type="presParOf" srcId="{DF47AE81-1D38-4F9C-9A06-3B0030282CCA}" destId="{4A1A2C6D-89DD-47A4-91ED-C4FA81992F3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495EBB-677A-4B3C-9319-EA6F5BBFA796}" type="doc">
      <dgm:prSet loTypeId="urn:microsoft.com/office/officeart/2005/8/layout/vProcess5" loCatId="process" qsTypeId="urn:microsoft.com/office/officeart/2005/8/quickstyle/simple4" qsCatId="simple" csTypeId="urn:microsoft.com/office/officeart/2005/8/colors/accent2_2" csCatId="accent2"/>
      <dgm:spPr/>
      <dgm:t>
        <a:bodyPr/>
        <a:lstStyle/>
        <a:p>
          <a:endParaRPr lang="en-US"/>
        </a:p>
      </dgm:t>
    </dgm:pt>
    <dgm:pt modelId="{5EA9A73F-6225-4D85-901A-72F9B6B2A2DC}">
      <dgm:prSet/>
      <dgm:spPr/>
      <dgm:t>
        <a:bodyPr/>
        <a:lstStyle/>
        <a:p>
          <a:r>
            <a:rPr lang="en-US" b="1"/>
            <a:t>Technological factor: </a:t>
          </a:r>
          <a:r>
            <a:rPr lang="en-US"/>
            <a:t>The technological factor in PESTLE analysis affects the torque retail industry because it allows retailers to better understand and identify customer trends.</a:t>
          </a:r>
        </a:p>
      </dgm:t>
    </dgm:pt>
    <dgm:pt modelId="{4E7A4FD8-1161-42FA-8A68-009F113000FC}" type="parTrans" cxnId="{D2BAD44B-D0ED-4C26-B7A6-343B06524E0F}">
      <dgm:prSet/>
      <dgm:spPr/>
      <dgm:t>
        <a:bodyPr/>
        <a:lstStyle/>
        <a:p>
          <a:endParaRPr lang="en-US"/>
        </a:p>
      </dgm:t>
    </dgm:pt>
    <dgm:pt modelId="{5EB991F7-7A3B-4401-9116-6EAB92119B91}" type="sibTrans" cxnId="{D2BAD44B-D0ED-4C26-B7A6-343B06524E0F}">
      <dgm:prSet/>
      <dgm:spPr/>
      <dgm:t>
        <a:bodyPr/>
        <a:lstStyle/>
        <a:p>
          <a:endParaRPr lang="en-US"/>
        </a:p>
      </dgm:t>
    </dgm:pt>
    <dgm:pt modelId="{8C7437EB-23C0-4C86-9274-2DC52E4C2BCA}">
      <dgm:prSet/>
      <dgm:spPr/>
      <dgm:t>
        <a:bodyPr/>
        <a:lstStyle/>
        <a:p>
          <a:r>
            <a:rPr lang="en-US" b="1"/>
            <a:t>Legal factor: </a:t>
          </a:r>
          <a:r>
            <a:rPr lang="en-US"/>
            <a:t>The torque retail industry can be affected in any way by the legal factor, the taxation rules can affect Torque, and they must understand the rules. </a:t>
          </a:r>
        </a:p>
      </dgm:t>
    </dgm:pt>
    <dgm:pt modelId="{FD99184D-66D3-4982-86B2-A6429EFB2575}" type="parTrans" cxnId="{9C45C118-862A-4D76-A123-E2D3FBE09709}">
      <dgm:prSet/>
      <dgm:spPr/>
      <dgm:t>
        <a:bodyPr/>
        <a:lstStyle/>
        <a:p>
          <a:endParaRPr lang="en-US"/>
        </a:p>
      </dgm:t>
    </dgm:pt>
    <dgm:pt modelId="{19FB86A5-C69E-4774-A59A-F96F8EBEC333}" type="sibTrans" cxnId="{9C45C118-862A-4D76-A123-E2D3FBE09709}">
      <dgm:prSet/>
      <dgm:spPr/>
      <dgm:t>
        <a:bodyPr/>
        <a:lstStyle/>
        <a:p>
          <a:endParaRPr lang="en-US"/>
        </a:p>
      </dgm:t>
    </dgm:pt>
    <dgm:pt modelId="{7A2FF566-A2BE-46BB-8E3E-477D9217BB4B}">
      <dgm:prSet/>
      <dgm:spPr/>
      <dgm:t>
        <a:bodyPr/>
        <a:lstStyle/>
        <a:p>
          <a:r>
            <a:rPr lang="en-US" b="1"/>
            <a:t>Environmental Factor: U</a:t>
          </a:r>
          <a:r>
            <a:rPr lang="en-US"/>
            <a:t>nhealthy levels of pollutants, which can cause them to spread more quickly and increase their damage footprint. So it is important to make sure the best location for the torque brand. </a:t>
          </a:r>
        </a:p>
      </dgm:t>
    </dgm:pt>
    <dgm:pt modelId="{BEB61007-E8DB-4BFF-96F2-89720289A43C}" type="parTrans" cxnId="{75B0AEC0-B122-43A8-8661-401C0F885A8B}">
      <dgm:prSet/>
      <dgm:spPr/>
      <dgm:t>
        <a:bodyPr/>
        <a:lstStyle/>
        <a:p>
          <a:endParaRPr lang="en-US"/>
        </a:p>
      </dgm:t>
    </dgm:pt>
    <dgm:pt modelId="{C65F0A38-9249-44D2-A134-CE20BB1988B1}" type="sibTrans" cxnId="{75B0AEC0-B122-43A8-8661-401C0F885A8B}">
      <dgm:prSet/>
      <dgm:spPr/>
      <dgm:t>
        <a:bodyPr/>
        <a:lstStyle/>
        <a:p>
          <a:endParaRPr lang="en-US"/>
        </a:p>
      </dgm:t>
    </dgm:pt>
    <dgm:pt modelId="{4F2BA326-3F4E-4F7C-917B-FF63712D8F2B}" type="pres">
      <dgm:prSet presAssocID="{7F495EBB-677A-4B3C-9319-EA6F5BBFA796}" presName="outerComposite" presStyleCnt="0">
        <dgm:presLayoutVars>
          <dgm:chMax val="5"/>
          <dgm:dir/>
          <dgm:resizeHandles val="exact"/>
        </dgm:presLayoutVars>
      </dgm:prSet>
      <dgm:spPr/>
    </dgm:pt>
    <dgm:pt modelId="{41BCA3AE-5CF0-4424-804C-7D9C93A01850}" type="pres">
      <dgm:prSet presAssocID="{7F495EBB-677A-4B3C-9319-EA6F5BBFA796}" presName="dummyMaxCanvas" presStyleCnt="0">
        <dgm:presLayoutVars/>
      </dgm:prSet>
      <dgm:spPr/>
    </dgm:pt>
    <dgm:pt modelId="{A058FF51-6B25-42D0-A2B6-7F738C157E64}" type="pres">
      <dgm:prSet presAssocID="{7F495EBB-677A-4B3C-9319-EA6F5BBFA796}" presName="ThreeNodes_1" presStyleLbl="node1" presStyleIdx="0" presStyleCnt="3">
        <dgm:presLayoutVars>
          <dgm:bulletEnabled val="1"/>
        </dgm:presLayoutVars>
      </dgm:prSet>
      <dgm:spPr/>
    </dgm:pt>
    <dgm:pt modelId="{37F913C5-153C-4A52-84ED-5D62A291DFD3}" type="pres">
      <dgm:prSet presAssocID="{7F495EBB-677A-4B3C-9319-EA6F5BBFA796}" presName="ThreeNodes_2" presStyleLbl="node1" presStyleIdx="1" presStyleCnt="3">
        <dgm:presLayoutVars>
          <dgm:bulletEnabled val="1"/>
        </dgm:presLayoutVars>
      </dgm:prSet>
      <dgm:spPr/>
    </dgm:pt>
    <dgm:pt modelId="{5F5F4B30-3355-4862-A6F2-A8322489AE48}" type="pres">
      <dgm:prSet presAssocID="{7F495EBB-677A-4B3C-9319-EA6F5BBFA796}" presName="ThreeNodes_3" presStyleLbl="node1" presStyleIdx="2" presStyleCnt="3">
        <dgm:presLayoutVars>
          <dgm:bulletEnabled val="1"/>
        </dgm:presLayoutVars>
      </dgm:prSet>
      <dgm:spPr/>
    </dgm:pt>
    <dgm:pt modelId="{F3AFDEBA-6C54-4BD0-8AC5-E90417F48764}" type="pres">
      <dgm:prSet presAssocID="{7F495EBB-677A-4B3C-9319-EA6F5BBFA796}" presName="ThreeConn_1-2" presStyleLbl="fgAccFollowNode1" presStyleIdx="0" presStyleCnt="2">
        <dgm:presLayoutVars>
          <dgm:bulletEnabled val="1"/>
        </dgm:presLayoutVars>
      </dgm:prSet>
      <dgm:spPr/>
    </dgm:pt>
    <dgm:pt modelId="{270FDBC1-F895-4379-99C3-8CA541DF27B4}" type="pres">
      <dgm:prSet presAssocID="{7F495EBB-677A-4B3C-9319-EA6F5BBFA796}" presName="ThreeConn_2-3" presStyleLbl="fgAccFollowNode1" presStyleIdx="1" presStyleCnt="2">
        <dgm:presLayoutVars>
          <dgm:bulletEnabled val="1"/>
        </dgm:presLayoutVars>
      </dgm:prSet>
      <dgm:spPr/>
    </dgm:pt>
    <dgm:pt modelId="{8E67A06F-0E5B-45FF-BA58-08C0D6A008DE}" type="pres">
      <dgm:prSet presAssocID="{7F495EBB-677A-4B3C-9319-EA6F5BBFA796}" presName="ThreeNodes_1_text" presStyleLbl="node1" presStyleIdx="2" presStyleCnt="3">
        <dgm:presLayoutVars>
          <dgm:bulletEnabled val="1"/>
        </dgm:presLayoutVars>
      </dgm:prSet>
      <dgm:spPr/>
    </dgm:pt>
    <dgm:pt modelId="{0B4CFAD6-1EFF-4B2B-A87D-3600F1398F77}" type="pres">
      <dgm:prSet presAssocID="{7F495EBB-677A-4B3C-9319-EA6F5BBFA796}" presName="ThreeNodes_2_text" presStyleLbl="node1" presStyleIdx="2" presStyleCnt="3">
        <dgm:presLayoutVars>
          <dgm:bulletEnabled val="1"/>
        </dgm:presLayoutVars>
      </dgm:prSet>
      <dgm:spPr/>
    </dgm:pt>
    <dgm:pt modelId="{45941A23-6CF9-436B-A65E-438191FFE004}" type="pres">
      <dgm:prSet presAssocID="{7F495EBB-677A-4B3C-9319-EA6F5BBFA796}" presName="ThreeNodes_3_text" presStyleLbl="node1" presStyleIdx="2" presStyleCnt="3">
        <dgm:presLayoutVars>
          <dgm:bulletEnabled val="1"/>
        </dgm:presLayoutVars>
      </dgm:prSet>
      <dgm:spPr/>
    </dgm:pt>
  </dgm:ptLst>
  <dgm:cxnLst>
    <dgm:cxn modelId="{9C45C118-862A-4D76-A123-E2D3FBE09709}" srcId="{7F495EBB-677A-4B3C-9319-EA6F5BBFA796}" destId="{8C7437EB-23C0-4C86-9274-2DC52E4C2BCA}" srcOrd="1" destOrd="0" parTransId="{FD99184D-66D3-4982-86B2-A6429EFB2575}" sibTransId="{19FB86A5-C69E-4774-A59A-F96F8EBEC333}"/>
    <dgm:cxn modelId="{4774BD32-F339-4F5C-8727-8A65E25CA7A2}" type="presOf" srcId="{7F495EBB-677A-4B3C-9319-EA6F5BBFA796}" destId="{4F2BA326-3F4E-4F7C-917B-FF63712D8F2B}" srcOrd="0" destOrd="0" presId="urn:microsoft.com/office/officeart/2005/8/layout/vProcess5"/>
    <dgm:cxn modelId="{577FD040-0BEC-43E1-B851-7648A47BA235}" type="presOf" srcId="{19FB86A5-C69E-4774-A59A-F96F8EBEC333}" destId="{270FDBC1-F895-4379-99C3-8CA541DF27B4}" srcOrd="0" destOrd="0" presId="urn:microsoft.com/office/officeart/2005/8/layout/vProcess5"/>
    <dgm:cxn modelId="{D2BAD44B-D0ED-4C26-B7A6-343B06524E0F}" srcId="{7F495EBB-677A-4B3C-9319-EA6F5BBFA796}" destId="{5EA9A73F-6225-4D85-901A-72F9B6B2A2DC}" srcOrd="0" destOrd="0" parTransId="{4E7A4FD8-1161-42FA-8A68-009F113000FC}" sibTransId="{5EB991F7-7A3B-4401-9116-6EAB92119B91}"/>
    <dgm:cxn modelId="{43BC1D4F-99D8-445E-8D24-4F9712839FAE}" type="presOf" srcId="{7A2FF566-A2BE-46BB-8E3E-477D9217BB4B}" destId="{5F5F4B30-3355-4862-A6F2-A8322489AE48}" srcOrd="0" destOrd="0" presId="urn:microsoft.com/office/officeart/2005/8/layout/vProcess5"/>
    <dgm:cxn modelId="{C0EA3B74-B917-43B9-BD9F-5748261BC8AE}" type="presOf" srcId="{8C7437EB-23C0-4C86-9274-2DC52E4C2BCA}" destId="{0B4CFAD6-1EFF-4B2B-A87D-3600F1398F77}" srcOrd="1" destOrd="0" presId="urn:microsoft.com/office/officeart/2005/8/layout/vProcess5"/>
    <dgm:cxn modelId="{FE680276-69FD-4917-87DF-2CB24A38A0DF}" type="presOf" srcId="{5EA9A73F-6225-4D85-901A-72F9B6B2A2DC}" destId="{8E67A06F-0E5B-45FF-BA58-08C0D6A008DE}" srcOrd="1" destOrd="0" presId="urn:microsoft.com/office/officeart/2005/8/layout/vProcess5"/>
    <dgm:cxn modelId="{0FB67158-6A82-4F66-914C-C7E5F510C473}" type="presOf" srcId="{7A2FF566-A2BE-46BB-8E3E-477D9217BB4B}" destId="{45941A23-6CF9-436B-A65E-438191FFE004}" srcOrd="1" destOrd="0" presId="urn:microsoft.com/office/officeart/2005/8/layout/vProcess5"/>
    <dgm:cxn modelId="{72118489-95EA-46E0-BA59-1B09175BEF1A}" type="presOf" srcId="{5EA9A73F-6225-4D85-901A-72F9B6B2A2DC}" destId="{A058FF51-6B25-42D0-A2B6-7F738C157E64}" srcOrd="0" destOrd="0" presId="urn:microsoft.com/office/officeart/2005/8/layout/vProcess5"/>
    <dgm:cxn modelId="{A6D200A7-3A4F-41F7-8D65-38250AD32EFE}" type="presOf" srcId="{8C7437EB-23C0-4C86-9274-2DC52E4C2BCA}" destId="{37F913C5-153C-4A52-84ED-5D62A291DFD3}" srcOrd="0" destOrd="0" presId="urn:microsoft.com/office/officeart/2005/8/layout/vProcess5"/>
    <dgm:cxn modelId="{75B0AEC0-B122-43A8-8661-401C0F885A8B}" srcId="{7F495EBB-677A-4B3C-9319-EA6F5BBFA796}" destId="{7A2FF566-A2BE-46BB-8E3E-477D9217BB4B}" srcOrd="2" destOrd="0" parTransId="{BEB61007-E8DB-4BFF-96F2-89720289A43C}" sibTransId="{C65F0A38-9249-44D2-A134-CE20BB1988B1}"/>
    <dgm:cxn modelId="{8A17F8E7-BADE-4066-A799-CCD77531BD1F}" type="presOf" srcId="{5EB991F7-7A3B-4401-9116-6EAB92119B91}" destId="{F3AFDEBA-6C54-4BD0-8AC5-E90417F48764}" srcOrd="0" destOrd="0" presId="urn:microsoft.com/office/officeart/2005/8/layout/vProcess5"/>
    <dgm:cxn modelId="{D432EC32-DE53-4522-864C-56D3D12E2BC0}" type="presParOf" srcId="{4F2BA326-3F4E-4F7C-917B-FF63712D8F2B}" destId="{41BCA3AE-5CF0-4424-804C-7D9C93A01850}" srcOrd="0" destOrd="0" presId="urn:microsoft.com/office/officeart/2005/8/layout/vProcess5"/>
    <dgm:cxn modelId="{F4F256BE-A860-40E4-A5C0-34A19CD96DDD}" type="presParOf" srcId="{4F2BA326-3F4E-4F7C-917B-FF63712D8F2B}" destId="{A058FF51-6B25-42D0-A2B6-7F738C157E64}" srcOrd="1" destOrd="0" presId="urn:microsoft.com/office/officeart/2005/8/layout/vProcess5"/>
    <dgm:cxn modelId="{651330F0-4FD3-4B66-A6DE-74D7EAFCDF8D}" type="presParOf" srcId="{4F2BA326-3F4E-4F7C-917B-FF63712D8F2B}" destId="{37F913C5-153C-4A52-84ED-5D62A291DFD3}" srcOrd="2" destOrd="0" presId="urn:microsoft.com/office/officeart/2005/8/layout/vProcess5"/>
    <dgm:cxn modelId="{01EFF040-77B3-47EC-90F1-48AD48DC5999}" type="presParOf" srcId="{4F2BA326-3F4E-4F7C-917B-FF63712D8F2B}" destId="{5F5F4B30-3355-4862-A6F2-A8322489AE48}" srcOrd="3" destOrd="0" presId="urn:microsoft.com/office/officeart/2005/8/layout/vProcess5"/>
    <dgm:cxn modelId="{2EE4DC5D-B907-4A7B-BC42-44BBB9A1F6A7}" type="presParOf" srcId="{4F2BA326-3F4E-4F7C-917B-FF63712D8F2B}" destId="{F3AFDEBA-6C54-4BD0-8AC5-E90417F48764}" srcOrd="4" destOrd="0" presId="urn:microsoft.com/office/officeart/2005/8/layout/vProcess5"/>
    <dgm:cxn modelId="{DA6EECDB-7204-4259-A954-706F5E06884D}" type="presParOf" srcId="{4F2BA326-3F4E-4F7C-917B-FF63712D8F2B}" destId="{270FDBC1-F895-4379-99C3-8CA541DF27B4}" srcOrd="5" destOrd="0" presId="urn:microsoft.com/office/officeart/2005/8/layout/vProcess5"/>
    <dgm:cxn modelId="{5C7995DE-6E52-44E4-BCA9-C3D78DDFE660}" type="presParOf" srcId="{4F2BA326-3F4E-4F7C-917B-FF63712D8F2B}" destId="{8E67A06F-0E5B-45FF-BA58-08C0D6A008DE}" srcOrd="6" destOrd="0" presId="urn:microsoft.com/office/officeart/2005/8/layout/vProcess5"/>
    <dgm:cxn modelId="{584DFAF0-201E-474A-BD2D-94A430DB1AC6}" type="presParOf" srcId="{4F2BA326-3F4E-4F7C-917B-FF63712D8F2B}" destId="{0B4CFAD6-1EFF-4B2B-A87D-3600F1398F77}" srcOrd="7" destOrd="0" presId="urn:microsoft.com/office/officeart/2005/8/layout/vProcess5"/>
    <dgm:cxn modelId="{63E79621-FAA9-4B2F-9F1D-FA8D2F12DA80}" type="presParOf" srcId="{4F2BA326-3F4E-4F7C-917B-FF63712D8F2B}" destId="{45941A23-6CF9-436B-A65E-438191FFE00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44FC82-7CED-4A0A-A430-50A622813CA0}" type="doc">
      <dgm:prSet loTypeId="urn:microsoft.com/office/officeart/2005/8/layout/matrix2" loCatId="matrix" qsTypeId="urn:microsoft.com/office/officeart/2005/8/quickstyle/simple4" qsCatId="simple" csTypeId="urn:microsoft.com/office/officeart/2005/8/colors/accent2_2" csCatId="accent2"/>
      <dgm:spPr/>
      <dgm:t>
        <a:bodyPr/>
        <a:lstStyle/>
        <a:p>
          <a:endParaRPr lang="en-US"/>
        </a:p>
      </dgm:t>
    </dgm:pt>
    <dgm:pt modelId="{73510134-638E-4C2F-885A-A867B9BD14F2}">
      <dgm:prSet/>
      <dgm:spPr/>
      <dgm:t>
        <a:bodyPr/>
        <a:lstStyle/>
        <a:p>
          <a:r>
            <a:rPr lang="en-US"/>
            <a:t>A pandemic can also hurt business operations through reduced foot traffic, potential employee absenteeism, and loss of productivity during closed hours.</a:t>
          </a:r>
        </a:p>
      </dgm:t>
    </dgm:pt>
    <dgm:pt modelId="{34129515-5D88-486D-AF84-76C2AEEFD54C}" type="parTrans" cxnId="{53C38703-E14F-415A-9BC9-7DE0B0EA4FDB}">
      <dgm:prSet/>
      <dgm:spPr/>
      <dgm:t>
        <a:bodyPr/>
        <a:lstStyle/>
        <a:p>
          <a:endParaRPr lang="en-US"/>
        </a:p>
      </dgm:t>
    </dgm:pt>
    <dgm:pt modelId="{01151221-82FA-419E-B07B-54471B0E4665}" type="sibTrans" cxnId="{53C38703-E14F-415A-9BC9-7DE0B0EA4FDB}">
      <dgm:prSet/>
      <dgm:spPr/>
      <dgm:t>
        <a:bodyPr/>
        <a:lstStyle/>
        <a:p>
          <a:endParaRPr lang="en-US"/>
        </a:p>
      </dgm:t>
    </dgm:pt>
    <dgm:pt modelId="{BE1CEA32-E7FC-4426-BE52-49FD289EB0D5}">
      <dgm:prSet/>
      <dgm:spPr/>
      <dgm:t>
        <a:bodyPr/>
        <a:lstStyle/>
        <a:p>
          <a:r>
            <a:rPr lang="en-US"/>
            <a:t>The supply chain was the biggest issue of the torque brand, such as transportation cost, labor demand, inflation, logistics, industry demand, and difficult technology. All of these problems created the supply chain issue or challenge.</a:t>
          </a:r>
        </a:p>
      </dgm:t>
    </dgm:pt>
    <dgm:pt modelId="{40D881DE-A948-4E47-A11B-810A35224EF5}" type="parTrans" cxnId="{0BA2F00F-364A-4BC5-95AD-F7E660D87885}">
      <dgm:prSet/>
      <dgm:spPr/>
      <dgm:t>
        <a:bodyPr/>
        <a:lstStyle/>
        <a:p>
          <a:endParaRPr lang="en-US"/>
        </a:p>
      </dgm:t>
    </dgm:pt>
    <dgm:pt modelId="{E0D3884E-AA4A-41CE-8F5C-EE044561CFCE}" type="sibTrans" cxnId="{0BA2F00F-364A-4BC5-95AD-F7E660D87885}">
      <dgm:prSet/>
      <dgm:spPr/>
      <dgm:t>
        <a:bodyPr/>
        <a:lstStyle/>
        <a:p>
          <a:endParaRPr lang="en-US"/>
        </a:p>
      </dgm:t>
    </dgm:pt>
    <dgm:pt modelId="{34C4454E-1C8D-49C5-8C2E-E1BACF4F6C48}">
      <dgm:prSet/>
      <dgm:spPr/>
      <dgm:t>
        <a:bodyPr/>
        <a:lstStyle/>
        <a:p>
          <a:r>
            <a:rPr lang="en-US"/>
            <a:t>During the pandemic, the transaction cost was so high and the demand for employees was high, they got a limited hours of work.</a:t>
          </a:r>
        </a:p>
      </dgm:t>
    </dgm:pt>
    <dgm:pt modelId="{C790AC13-5F6B-41C5-841E-5A52A5A80623}" type="parTrans" cxnId="{11DF3F1C-BFA2-469D-9F66-4921E91C3A65}">
      <dgm:prSet/>
      <dgm:spPr/>
      <dgm:t>
        <a:bodyPr/>
        <a:lstStyle/>
        <a:p>
          <a:endParaRPr lang="en-US"/>
        </a:p>
      </dgm:t>
    </dgm:pt>
    <dgm:pt modelId="{188F4480-F9FB-465B-B277-61AAD69E2AF6}" type="sibTrans" cxnId="{11DF3F1C-BFA2-469D-9F66-4921E91C3A65}">
      <dgm:prSet/>
      <dgm:spPr/>
      <dgm:t>
        <a:bodyPr/>
        <a:lstStyle/>
        <a:p>
          <a:endParaRPr lang="en-US"/>
        </a:p>
      </dgm:t>
    </dgm:pt>
    <dgm:pt modelId="{0F46B70E-522F-485B-A931-ACACCC549778}">
      <dgm:prSet/>
      <dgm:spPr/>
      <dgm:t>
        <a:bodyPr/>
        <a:lstStyle/>
        <a:p>
          <a:r>
            <a:rPr lang="en-US"/>
            <a:t>During the pandemic every country faced inflation as well as British, so the torque brand was badly affected by inflation and political instability.</a:t>
          </a:r>
        </a:p>
      </dgm:t>
    </dgm:pt>
    <dgm:pt modelId="{1CD7F51C-264E-4161-8DA8-12EA1B8934AC}" type="parTrans" cxnId="{FD2F002F-249E-46D3-85E8-C379CC76792E}">
      <dgm:prSet/>
      <dgm:spPr/>
      <dgm:t>
        <a:bodyPr/>
        <a:lstStyle/>
        <a:p>
          <a:endParaRPr lang="en-US"/>
        </a:p>
      </dgm:t>
    </dgm:pt>
    <dgm:pt modelId="{F08BF9A7-86D6-4F2C-9E8B-6BA903778587}" type="sibTrans" cxnId="{FD2F002F-249E-46D3-85E8-C379CC76792E}">
      <dgm:prSet/>
      <dgm:spPr/>
      <dgm:t>
        <a:bodyPr/>
        <a:lstStyle/>
        <a:p>
          <a:endParaRPr lang="en-US"/>
        </a:p>
      </dgm:t>
    </dgm:pt>
    <dgm:pt modelId="{EDD3FB87-8C0B-4AF5-837B-74F85FC3E948}" type="pres">
      <dgm:prSet presAssocID="{6744FC82-7CED-4A0A-A430-50A622813CA0}" presName="matrix" presStyleCnt="0">
        <dgm:presLayoutVars>
          <dgm:chMax val="1"/>
          <dgm:dir/>
          <dgm:resizeHandles val="exact"/>
        </dgm:presLayoutVars>
      </dgm:prSet>
      <dgm:spPr/>
    </dgm:pt>
    <dgm:pt modelId="{F36E7B86-0617-47BC-9D09-0280F6B32DDA}" type="pres">
      <dgm:prSet presAssocID="{6744FC82-7CED-4A0A-A430-50A622813CA0}" presName="axisShape" presStyleLbl="bgShp" presStyleIdx="0" presStyleCnt="1"/>
      <dgm:spPr/>
    </dgm:pt>
    <dgm:pt modelId="{D4954001-5D69-4AFB-898D-C27779B6DC4D}" type="pres">
      <dgm:prSet presAssocID="{6744FC82-7CED-4A0A-A430-50A622813CA0}" presName="rect1" presStyleLbl="node1" presStyleIdx="0" presStyleCnt="4">
        <dgm:presLayoutVars>
          <dgm:chMax val="0"/>
          <dgm:chPref val="0"/>
          <dgm:bulletEnabled val="1"/>
        </dgm:presLayoutVars>
      </dgm:prSet>
      <dgm:spPr/>
    </dgm:pt>
    <dgm:pt modelId="{ACA58DDC-677D-4CDD-8B13-C9F848707C30}" type="pres">
      <dgm:prSet presAssocID="{6744FC82-7CED-4A0A-A430-50A622813CA0}" presName="rect2" presStyleLbl="node1" presStyleIdx="1" presStyleCnt="4">
        <dgm:presLayoutVars>
          <dgm:chMax val="0"/>
          <dgm:chPref val="0"/>
          <dgm:bulletEnabled val="1"/>
        </dgm:presLayoutVars>
      </dgm:prSet>
      <dgm:spPr/>
    </dgm:pt>
    <dgm:pt modelId="{A35036D5-6F39-4A85-A651-99F7BDD09583}" type="pres">
      <dgm:prSet presAssocID="{6744FC82-7CED-4A0A-A430-50A622813CA0}" presName="rect3" presStyleLbl="node1" presStyleIdx="2" presStyleCnt="4">
        <dgm:presLayoutVars>
          <dgm:chMax val="0"/>
          <dgm:chPref val="0"/>
          <dgm:bulletEnabled val="1"/>
        </dgm:presLayoutVars>
      </dgm:prSet>
      <dgm:spPr/>
    </dgm:pt>
    <dgm:pt modelId="{DE80AFB8-5BA8-4268-8EC8-66788E7EBFFD}" type="pres">
      <dgm:prSet presAssocID="{6744FC82-7CED-4A0A-A430-50A622813CA0}" presName="rect4" presStyleLbl="node1" presStyleIdx="3" presStyleCnt="4">
        <dgm:presLayoutVars>
          <dgm:chMax val="0"/>
          <dgm:chPref val="0"/>
          <dgm:bulletEnabled val="1"/>
        </dgm:presLayoutVars>
      </dgm:prSet>
      <dgm:spPr/>
    </dgm:pt>
  </dgm:ptLst>
  <dgm:cxnLst>
    <dgm:cxn modelId="{53C38703-E14F-415A-9BC9-7DE0B0EA4FDB}" srcId="{6744FC82-7CED-4A0A-A430-50A622813CA0}" destId="{73510134-638E-4C2F-885A-A867B9BD14F2}" srcOrd="0" destOrd="0" parTransId="{34129515-5D88-486D-AF84-76C2AEEFD54C}" sibTransId="{01151221-82FA-419E-B07B-54471B0E4665}"/>
    <dgm:cxn modelId="{0BA2F00F-364A-4BC5-95AD-F7E660D87885}" srcId="{6744FC82-7CED-4A0A-A430-50A622813CA0}" destId="{BE1CEA32-E7FC-4426-BE52-49FD289EB0D5}" srcOrd="1" destOrd="0" parTransId="{40D881DE-A948-4E47-A11B-810A35224EF5}" sibTransId="{E0D3884E-AA4A-41CE-8F5C-EE044561CFCE}"/>
    <dgm:cxn modelId="{11DF3F1C-BFA2-469D-9F66-4921E91C3A65}" srcId="{6744FC82-7CED-4A0A-A430-50A622813CA0}" destId="{34C4454E-1C8D-49C5-8C2E-E1BACF4F6C48}" srcOrd="2" destOrd="0" parTransId="{C790AC13-5F6B-41C5-841E-5A52A5A80623}" sibTransId="{188F4480-F9FB-465B-B277-61AAD69E2AF6}"/>
    <dgm:cxn modelId="{FD2F002F-249E-46D3-85E8-C379CC76792E}" srcId="{6744FC82-7CED-4A0A-A430-50A622813CA0}" destId="{0F46B70E-522F-485B-A931-ACACCC549778}" srcOrd="3" destOrd="0" parTransId="{1CD7F51C-264E-4161-8DA8-12EA1B8934AC}" sibTransId="{F08BF9A7-86D6-4F2C-9E8B-6BA903778587}"/>
    <dgm:cxn modelId="{0B95EC34-8D07-411B-9794-84CA8AE5CC70}" type="presOf" srcId="{73510134-638E-4C2F-885A-A867B9BD14F2}" destId="{D4954001-5D69-4AFB-898D-C27779B6DC4D}" srcOrd="0" destOrd="0" presId="urn:microsoft.com/office/officeart/2005/8/layout/matrix2"/>
    <dgm:cxn modelId="{B0600E70-BA24-4974-97EF-DC098CFB852D}" type="presOf" srcId="{6744FC82-7CED-4A0A-A430-50A622813CA0}" destId="{EDD3FB87-8C0B-4AF5-837B-74F85FC3E948}" srcOrd="0" destOrd="0" presId="urn:microsoft.com/office/officeart/2005/8/layout/matrix2"/>
    <dgm:cxn modelId="{73AFB651-0932-4AD3-A53B-26FCDBE733FD}" type="presOf" srcId="{0F46B70E-522F-485B-A931-ACACCC549778}" destId="{DE80AFB8-5BA8-4268-8EC8-66788E7EBFFD}" srcOrd="0" destOrd="0" presId="urn:microsoft.com/office/officeart/2005/8/layout/matrix2"/>
    <dgm:cxn modelId="{61C2E654-D4A5-410D-B023-DF5DA0C5C116}" type="presOf" srcId="{34C4454E-1C8D-49C5-8C2E-E1BACF4F6C48}" destId="{A35036D5-6F39-4A85-A651-99F7BDD09583}" srcOrd="0" destOrd="0" presId="urn:microsoft.com/office/officeart/2005/8/layout/matrix2"/>
    <dgm:cxn modelId="{A75B5990-E9AF-45BB-96D8-A246FC7D3D2B}" type="presOf" srcId="{BE1CEA32-E7FC-4426-BE52-49FD289EB0D5}" destId="{ACA58DDC-677D-4CDD-8B13-C9F848707C30}" srcOrd="0" destOrd="0" presId="urn:microsoft.com/office/officeart/2005/8/layout/matrix2"/>
    <dgm:cxn modelId="{FA97519B-DD13-46AA-8409-8D7D6B8536FA}" type="presParOf" srcId="{EDD3FB87-8C0B-4AF5-837B-74F85FC3E948}" destId="{F36E7B86-0617-47BC-9D09-0280F6B32DDA}" srcOrd="0" destOrd="0" presId="urn:microsoft.com/office/officeart/2005/8/layout/matrix2"/>
    <dgm:cxn modelId="{AAED8ED7-F2D1-4AF9-982D-29F54A980FBF}" type="presParOf" srcId="{EDD3FB87-8C0B-4AF5-837B-74F85FC3E948}" destId="{D4954001-5D69-4AFB-898D-C27779B6DC4D}" srcOrd="1" destOrd="0" presId="urn:microsoft.com/office/officeart/2005/8/layout/matrix2"/>
    <dgm:cxn modelId="{3F836FD5-13DD-4A62-98CB-F6261834D59A}" type="presParOf" srcId="{EDD3FB87-8C0B-4AF5-837B-74F85FC3E948}" destId="{ACA58DDC-677D-4CDD-8B13-C9F848707C30}" srcOrd="2" destOrd="0" presId="urn:microsoft.com/office/officeart/2005/8/layout/matrix2"/>
    <dgm:cxn modelId="{EE011D3E-CF67-44B3-A6FC-B08D93B511CB}" type="presParOf" srcId="{EDD3FB87-8C0B-4AF5-837B-74F85FC3E948}" destId="{A35036D5-6F39-4A85-A651-99F7BDD09583}" srcOrd="3" destOrd="0" presId="urn:microsoft.com/office/officeart/2005/8/layout/matrix2"/>
    <dgm:cxn modelId="{E802F5CE-803A-432C-BB9D-EF578593B08A}" type="presParOf" srcId="{EDD3FB87-8C0B-4AF5-837B-74F85FC3E948}" destId="{DE80AFB8-5BA8-4268-8EC8-66788E7EBFFD}"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44B9E-6037-4559-831F-4DEFB3F75F9C}">
      <dsp:nvSpPr>
        <dsp:cNvPr id="0" name=""/>
        <dsp:cNvSpPr/>
      </dsp:nvSpPr>
      <dsp:spPr>
        <a:xfrm>
          <a:off x="0" y="6132"/>
          <a:ext cx="6046132" cy="226512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identified lots of problems for the torque brands such as pressures of supply chain issues, Inflation, and the current cost-of-living squeeze impacting consumer spending will inevitably cause reductions in profit for the company.</a:t>
          </a:r>
        </a:p>
      </dsp:txBody>
      <dsp:txXfrm>
        <a:off x="110574" y="116706"/>
        <a:ext cx="5824984" cy="2043972"/>
      </dsp:txXfrm>
    </dsp:sp>
    <dsp:sp modelId="{7CC2F36A-2A13-4C08-9C4D-F352B60423F1}">
      <dsp:nvSpPr>
        <dsp:cNvPr id="0" name=""/>
        <dsp:cNvSpPr/>
      </dsp:nvSpPr>
      <dsp:spPr>
        <a:xfrm>
          <a:off x="0" y="2334613"/>
          <a:ext cx="6046132" cy="2265120"/>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Also Increasing supplier costs, a highly competitive market, and most important higher debt ratio can be the major complex problem for the torque brands retail industry. </a:t>
          </a:r>
        </a:p>
      </dsp:txBody>
      <dsp:txXfrm>
        <a:off x="110574" y="2445187"/>
        <a:ext cx="5824984"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D2DDE-A175-4167-BBCE-9CC5F12D806B}">
      <dsp:nvSpPr>
        <dsp:cNvPr id="0" name=""/>
        <dsp:cNvSpPr/>
      </dsp:nvSpPr>
      <dsp:spPr>
        <a:xfrm>
          <a:off x="0" y="104232"/>
          <a:ext cx="6046132" cy="142740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supply chain issues, inflation during the pandemic, and the cost of employees can be vital problems for organizations to decrease profitability.</a:t>
          </a:r>
        </a:p>
      </dsp:txBody>
      <dsp:txXfrm>
        <a:off x="69680" y="173912"/>
        <a:ext cx="5906772" cy="1288040"/>
      </dsp:txXfrm>
    </dsp:sp>
    <dsp:sp modelId="{A5081217-388D-4D65-A768-B287DAC7B8FE}">
      <dsp:nvSpPr>
        <dsp:cNvPr id="0" name=""/>
        <dsp:cNvSpPr/>
      </dsp:nvSpPr>
      <dsp:spPr>
        <a:xfrm>
          <a:off x="0" y="1589233"/>
          <a:ext cx="6046132" cy="1427400"/>
        </a:xfrm>
        <a:prstGeom prst="roundRect">
          <a:avLst/>
        </a:prstGeom>
        <a:gradFill rotWithShape="0">
          <a:gsLst>
            <a:gs pos="0">
              <a:schemeClr val="accent2">
                <a:hueOff val="-245438"/>
                <a:satOff val="19406"/>
                <a:lumOff val="-392"/>
                <a:alphaOff val="0"/>
                <a:tint val="96000"/>
                <a:lumMod val="104000"/>
              </a:schemeClr>
            </a:gs>
            <a:gs pos="100000">
              <a:schemeClr val="accent2">
                <a:hueOff val="-245438"/>
                <a:satOff val="19406"/>
                <a:lumOff val="-392"/>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employee storage and demand, high transportation costs during the Covid-19</a:t>
          </a:r>
        </a:p>
      </dsp:txBody>
      <dsp:txXfrm>
        <a:off x="69680" y="1658913"/>
        <a:ext cx="5906772" cy="1288040"/>
      </dsp:txXfrm>
    </dsp:sp>
    <dsp:sp modelId="{B11AB7F7-EEEE-4370-B522-8ECF1C56AEE5}">
      <dsp:nvSpPr>
        <dsp:cNvPr id="0" name=""/>
        <dsp:cNvSpPr/>
      </dsp:nvSpPr>
      <dsp:spPr>
        <a:xfrm>
          <a:off x="0" y="3074232"/>
          <a:ext cx="6046132" cy="1427400"/>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Insufficient logistics, political issues, and industry demand.</a:t>
          </a:r>
        </a:p>
      </dsp:txBody>
      <dsp:txXfrm>
        <a:off x="69680" y="3143912"/>
        <a:ext cx="5906772" cy="1288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C054A-2F94-46FC-BBA8-554092409AE3}">
      <dsp:nvSpPr>
        <dsp:cNvPr id="0" name=""/>
        <dsp:cNvSpPr/>
      </dsp:nvSpPr>
      <dsp:spPr>
        <a:xfrm>
          <a:off x="0" y="530483"/>
          <a:ext cx="2786061" cy="1769149"/>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09E4D60C-668C-47FB-93C6-0E257045424C}">
      <dsp:nvSpPr>
        <dsp:cNvPr id="0" name=""/>
        <dsp:cNvSpPr/>
      </dsp:nvSpPr>
      <dsp:spPr>
        <a:xfrm>
          <a:off x="309562" y="824567"/>
          <a:ext cx="2786061" cy="1769149"/>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Political Factor: </a:t>
          </a:r>
          <a:r>
            <a:rPr lang="en-US" sz="1100" kern="1200"/>
            <a:t>This has a significant impact on everything from store closures to fashion trends. The British brand torque can be affected by political instability because the business faced declining profitability during the pandemic where inflation was one of the reasons. </a:t>
          </a:r>
        </a:p>
      </dsp:txBody>
      <dsp:txXfrm>
        <a:off x="361379" y="876384"/>
        <a:ext cx="2682427" cy="1665515"/>
      </dsp:txXfrm>
    </dsp:sp>
    <dsp:sp modelId="{FB84088F-7D9F-4FB9-8784-B6254F18FDF6}">
      <dsp:nvSpPr>
        <dsp:cNvPr id="0" name=""/>
        <dsp:cNvSpPr/>
      </dsp:nvSpPr>
      <dsp:spPr>
        <a:xfrm>
          <a:off x="3405186" y="530483"/>
          <a:ext cx="2786061" cy="1769149"/>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E547B681-7EED-4DB9-9510-CEC7B4A8C28B}">
      <dsp:nvSpPr>
        <dsp:cNvPr id="0" name=""/>
        <dsp:cNvSpPr/>
      </dsp:nvSpPr>
      <dsp:spPr>
        <a:xfrm>
          <a:off x="3714749" y="824567"/>
          <a:ext cx="2786061" cy="1769149"/>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Economical Factor: </a:t>
          </a:r>
          <a:r>
            <a:rPr lang="en-US" sz="1100" kern="1200"/>
            <a:t>British brand torque, high-end stores are typically more sensitive to changes in global demand than chains that sell cheaper items. </a:t>
          </a:r>
          <a:r>
            <a:rPr lang="en-US" sz="1100" b="1" kern="1200"/>
            <a:t> </a:t>
          </a:r>
          <a:r>
            <a:rPr lang="en-US" sz="1100" kern="1200"/>
            <a:t>The economical factor affects the torque brand such as macroeconomic indicators, like GDP and inflation rates.</a:t>
          </a:r>
        </a:p>
      </dsp:txBody>
      <dsp:txXfrm>
        <a:off x="3766566" y="876384"/>
        <a:ext cx="2682427" cy="1665515"/>
      </dsp:txXfrm>
    </dsp:sp>
    <dsp:sp modelId="{ADE0692C-6367-4CC3-8949-0AB5327AE2F6}">
      <dsp:nvSpPr>
        <dsp:cNvPr id="0" name=""/>
        <dsp:cNvSpPr/>
      </dsp:nvSpPr>
      <dsp:spPr>
        <a:xfrm>
          <a:off x="6810373" y="530483"/>
          <a:ext cx="2786061" cy="1769149"/>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71753B1D-BF44-4432-87AB-B8A830AE0262}">
      <dsp:nvSpPr>
        <dsp:cNvPr id="0" name=""/>
        <dsp:cNvSpPr/>
      </dsp:nvSpPr>
      <dsp:spPr>
        <a:xfrm>
          <a:off x="7119936" y="824567"/>
          <a:ext cx="2786061" cy="1769149"/>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t>Social Factor: </a:t>
          </a:r>
          <a:r>
            <a:rPr lang="en-US" sz="1100" kern="1200"/>
            <a:t>it has a significant impact on the torque retail industry such as online shopping trends can be affected by social media sentiment. If there is widespread negative sentiment about a certain product or brand on social media platforms. The brand is always liable to the customers to provide the best products.</a:t>
          </a:r>
        </a:p>
      </dsp:txBody>
      <dsp:txXfrm>
        <a:off x="7171753" y="876384"/>
        <a:ext cx="2682427" cy="16655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8FF51-6B25-42D0-A2B6-7F738C157E64}">
      <dsp:nvSpPr>
        <dsp:cNvPr id="0" name=""/>
        <dsp:cNvSpPr/>
      </dsp:nvSpPr>
      <dsp:spPr>
        <a:xfrm>
          <a:off x="0" y="0"/>
          <a:ext cx="5307393" cy="167131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Technological factor: </a:t>
          </a:r>
          <a:r>
            <a:rPr lang="en-US" sz="1500" kern="1200"/>
            <a:t>The technological factor in PESTLE analysis affects the torque retail industry because it allows retailers to better understand and identify customer trends.</a:t>
          </a:r>
        </a:p>
      </dsp:txBody>
      <dsp:txXfrm>
        <a:off x="48951" y="48951"/>
        <a:ext cx="3503909" cy="1573417"/>
      </dsp:txXfrm>
    </dsp:sp>
    <dsp:sp modelId="{37F913C5-153C-4A52-84ED-5D62A291DFD3}">
      <dsp:nvSpPr>
        <dsp:cNvPr id="0" name=""/>
        <dsp:cNvSpPr/>
      </dsp:nvSpPr>
      <dsp:spPr>
        <a:xfrm>
          <a:off x="468299" y="1949872"/>
          <a:ext cx="5307393" cy="167131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Legal factor: </a:t>
          </a:r>
          <a:r>
            <a:rPr lang="en-US" sz="1500" kern="1200"/>
            <a:t>The torque retail industry can be affected in any way by the legal factor, the taxation rules can affect Torque, and they must understand the rules. </a:t>
          </a:r>
        </a:p>
      </dsp:txBody>
      <dsp:txXfrm>
        <a:off x="517250" y="1998823"/>
        <a:ext cx="3654834" cy="1573417"/>
      </dsp:txXfrm>
    </dsp:sp>
    <dsp:sp modelId="{5F5F4B30-3355-4862-A6F2-A8322489AE48}">
      <dsp:nvSpPr>
        <dsp:cNvPr id="0" name=""/>
        <dsp:cNvSpPr/>
      </dsp:nvSpPr>
      <dsp:spPr>
        <a:xfrm>
          <a:off x="936598" y="3899745"/>
          <a:ext cx="5307393" cy="167131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Environmental Factor: U</a:t>
          </a:r>
          <a:r>
            <a:rPr lang="en-US" sz="1500" kern="1200"/>
            <a:t>nhealthy levels of pollutants, which can cause them to spread more quickly and increase their damage footprint. So it is important to make sure the best location for the torque brand. </a:t>
          </a:r>
        </a:p>
      </dsp:txBody>
      <dsp:txXfrm>
        <a:off x="985549" y="3948696"/>
        <a:ext cx="3654834" cy="1573417"/>
      </dsp:txXfrm>
    </dsp:sp>
    <dsp:sp modelId="{F3AFDEBA-6C54-4BD0-8AC5-E90417F48764}">
      <dsp:nvSpPr>
        <dsp:cNvPr id="0" name=""/>
        <dsp:cNvSpPr/>
      </dsp:nvSpPr>
      <dsp:spPr>
        <a:xfrm>
          <a:off x="4221035" y="1267417"/>
          <a:ext cx="1086357" cy="1086357"/>
        </a:xfrm>
        <a:prstGeom prst="downArrow">
          <a:avLst>
            <a:gd name="adj1" fmla="val 55000"/>
            <a:gd name="adj2" fmla="val 45000"/>
          </a:avLst>
        </a:prstGeom>
        <a:solidFill>
          <a:schemeClr val="accent2">
            <a:alpha val="90000"/>
            <a:tint val="40000"/>
            <a:hueOff val="0"/>
            <a:satOff val="0"/>
            <a:lumOff val="0"/>
            <a:alphaOff val="0"/>
          </a:schemeClr>
        </a:solidFill>
        <a:ln w="9525" cap="rnd"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65465" y="1267417"/>
        <a:ext cx="597497" cy="817484"/>
      </dsp:txXfrm>
    </dsp:sp>
    <dsp:sp modelId="{270FDBC1-F895-4379-99C3-8CA541DF27B4}">
      <dsp:nvSpPr>
        <dsp:cNvPr id="0" name=""/>
        <dsp:cNvSpPr/>
      </dsp:nvSpPr>
      <dsp:spPr>
        <a:xfrm>
          <a:off x="4689334" y="3206147"/>
          <a:ext cx="1086357" cy="1086357"/>
        </a:xfrm>
        <a:prstGeom prst="downArrow">
          <a:avLst>
            <a:gd name="adj1" fmla="val 55000"/>
            <a:gd name="adj2" fmla="val 45000"/>
          </a:avLst>
        </a:prstGeom>
        <a:solidFill>
          <a:schemeClr val="accent2">
            <a:alpha val="90000"/>
            <a:tint val="40000"/>
            <a:hueOff val="0"/>
            <a:satOff val="0"/>
            <a:lumOff val="0"/>
            <a:alphaOff val="0"/>
          </a:schemeClr>
        </a:solidFill>
        <a:ln w="9525" cap="rnd"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33764" y="3206147"/>
        <a:ext cx="597497" cy="8174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E7B86-0617-47BC-9D09-0280F6B32DDA}">
      <dsp:nvSpPr>
        <dsp:cNvPr id="0" name=""/>
        <dsp:cNvSpPr/>
      </dsp:nvSpPr>
      <dsp:spPr>
        <a:xfrm>
          <a:off x="336463" y="0"/>
          <a:ext cx="5571065" cy="557106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innerShdw blurRad="50800" dist="25400" dir="13500000">
            <a:srgbClr val="000000">
              <a:alpha val="55000"/>
            </a:srgbClr>
          </a:innerShdw>
        </a:effectLst>
      </dsp:spPr>
      <dsp:style>
        <a:lnRef idx="0">
          <a:scrgbClr r="0" g="0" b="0"/>
        </a:lnRef>
        <a:fillRef idx="1">
          <a:scrgbClr r="0" g="0" b="0"/>
        </a:fillRef>
        <a:effectRef idx="2">
          <a:scrgbClr r="0" g="0" b="0"/>
        </a:effectRef>
        <a:fontRef idx="minor"/>
      </dsp:style>
    </dsp:sp>
    <dsp:sp modelId="{D4954001-5D69-4AFB-898D-C27779B6DC4D}">
      <dsp:nvSpPr>
        <dsp:cNvPr id="0" name=""/>
        <dsp:cNvSpPr/>
      </dsp:nvSpPr>
      <dsp:spPr>
        <a:xfrm>
          <a:off x="698582" y="362119"/>
          <a:ext cx="2228426" cy="222842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 pandemic can also hurt business operations through reduced foot traffic, potential employee absenteeism, and loss of productivity during closed hours.</a:t>
          </a:r>
        </a:p>
      </dsp:txBody>
      <dsp:txXfrm>
        <a:off x="807365" y="470902"/>
        <a:ext cx="2010860" cy="2010860"/>
      </dsp:txXfrm>
    </dsp:sp>
    <dsp:sp modelId="{ACA58DDC-677D-4CDD-8B13-C9F848707C30}">
      <dsp:nvSpPr>
        <dsp:cNvPr id="0" name=""/>
        <dsp:cNvSpPr/>
      </dsp:nvSpPr>
      <dsp:spPr>
        <a:xfrm>
          <a:off x="3316983" y="362119"/>
          <a:ext cx="2228426" cy="222842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supply chain was the biggest issue of the torque brand, such as transportation cost, labor demand, inflation, logistics, industry demand, and difficult technology. All of these problems created the supply chain issue or challenge.</a:t>
          </a:r>
        </a:p>
      </dsp:txBody>
      <dsp:txXfrm>
        <a:off x="3425766" y="470902"/>
        <a:ext cx="2010860" cy="2010860"/>
      </dsp:txXfrm>
    </dsp:sp>
    <dsp:sp modelId="{A35036D5-6F39-4A85-A651-99F7BDD09583}">
      <dsp:nvSpPr>
        <dsp:cNvPr id="0" name=""/>
        <dsp:cNvSpPr/>
      </dsp:nvSpPr>
      <dsp:spPr>
        <a:xfrm>
          <a:off x="698582" y="2980519"/>
          <a:ext cx="2228426" cy="222842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During the pandemic, the transaction cost was so high and the demand for employees was high, they got a limited hours of work.</a:t>
          </a:r>
        </a:p>
      </dsp:txBody>
      <dsp:txXfrm>
        <a:off x="807365" y="3089302"/>
        <a:ext cx="2010860" cy="2010860"/>
      </dsp:txXfrm>
    </dsp:sp>
    <dsp:sp modelId="{DE80AFB8-5BA8-4268-8EC8-66788E7EBFFD}">
      <dsp:nvSpPr>
        <dsp:cNvPr id="0" name=""/>
        <dsp:cNvSpPr/>
      </dsp:nvSpPr>
      <dsp:spPr>
        <a:xfrm>
          <a:off x="3316983" y="2980519"/>
          <a:ext cx="2228426" cy="222842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During the pandemic every country faced inflation as well as British, so the torque brand was badly affected by inflation and political instability.</a:t>
          </a:r>
        </a:p>
      </dsp:txBody>
      <dsp:txXfrm>
        <a:off x="3425766" y="3089302"/>
        <a:ext cx="2010860" cy="20108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3087412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203906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2807079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96CB99-3B5E-4A07-B596-7BDE7E442426}"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690819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96CB99-3B5E-4A07-B596-7BDE7E442426}" type="datetimeFigureOut">
              <a:rPr lang="en-US" smtClean="0"/>
              <a:t>10/27/2022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629032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96CB99-3B5E-4A07-B596-7BDE7E442426}" type="datetimeFigureOut">
              <a:rPr lang="en-US" smtClean="0"/>
              <a:t>10/27/2022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332278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96CB99-3B5E-4A07-B596-7BDE7E442426}" type="datetimeFigureOut">
              <a:rPr lang="en-US" smtClean="0"/>
              <a:t>10/27/2022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14928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96CB99-3B5E-4A07-B596-7BDE7E442426}"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655416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4796CB99-3B5E-4A07-B596-7BDE7E442426}" type="datetimeFigureOut">
              <a:rPr lang="en-US" smtClean="0"/>
              <a:t>10/27/2022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655465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96CB99-3B5E-4A07-B596-7BDE7E442426}"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280808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252001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3879785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022652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2210631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533233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380354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96CB99-3B5E-4A07-B596-7BDE7E442426}"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5240C0-8C22-469F-97C7-54185B0D9141}" type="slidenum">
              <a:rPr lang="en-US" smtClean="0"/>
              <a:t>‹#›</a:t>
            </a:fld>
            <a:endParaRPr lang="en-US"/>
          </a:p>
        </p:txBody>
      </p:sp>
    </p:spTree>
    <p:extLst>
      <p:ext uri="{BB962C8B-B14F-4D97-AF65-F5344CB8AC3E}">
        <p14:creationId xmlns:p14="http://schemas.microsoft.com/office/powerpoint/2010/main" val="1431227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4796CB99-3B5E-4A07-B596-7BDE7E442426}" type="datetimeFigureOut">
              <a:rPr lang="en-US" smtClean="0"/>
              <a:t>10/27/2022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035240C0-8C22-469F-97C7-54185B0D9141}" type="slidenum">
              <a:rPr lang="en-US" smtClean="0"/>
              <a:t>‹#›</a:t>
            </a:fld>
            <a:endParaRPr lang="en-US"/>
          </a:p>
        </p:txBody>
      </p:sp>
    </p:spTree>
    <p:extLst>
      <p:ext uri="{BB962C8B-B14F-4D97-AF65-F5344CB8AC3E}">
        <p14:creationId xmlns:p14="http://schemas.microsoft.com/office/powerpoint/2010/main" val="35145845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8B57F-B4B1-4F71-8672-FF466850621A}"/>
              </a:ext>
            </a:extLst>
          </p:cNvPr>
          <p:cNvSpPr>
            <a:spLocks noGrp="1"/>
          </p:cNvSpPr>
          <p:nvPr>
            <p:ph type="ctrTitle"/>
          </p:nvPr>
        </p:nvSpPr>
        <p:spPr>
          <a:xfrm>
            <a:off x="1114424" y="847726"/>
            <a:ext cx="6150510" cy="3200400"/>
          </a:xfrm>
        </p:spPr>
        <p:txBody>
          <a:bodyPr>
            <a:normAutofit/>
          </a:bodyPr>
          <a:lstStyle/>
          <a:p>
            <a:r>
              <a:rPr lang="en-US">
                <a:effectLst>
                  <a:glow rad="38100">
                    <a:schemeClr val="bg1">
                      <a:lumMod val="65000"/>
                      <a:lumOff val="35000"/>
                      <a:alpha val="50000"/>
                    </a:schemeClr>
                  </a:glow>
                </a:effectLst>
                <a:latin typeface="Arial" panose="020B0604020202020204" pitchFamily="34" charset="0"/>
                <a:cs typeface="Arial" panose="020B0604020202020204" pitchFamily="34" charset="0"/>
              </a:rPr>
              <a:t>Problem-solving and decision making</a:t>
            </a:r>
          </a:p>
        </p:txBody>
      </p:sp>
      <p:sp>
        <p:nvSpPr>
          <p:cNvPr id="3" name="Subtitle 2">
            <a:extLst>
              <a:ext uri="{FF2B5EF4-FFF2-40B4-BE49-F238E27FC236}">
                <a16:creationId xmlns:a16="http://schemas.microsoft.com/office/drawing/2014/main" id="{FEA5764A-8A14-4D34-BE3F-017A29FDDA07}"/>
              </a:ext>
            </a:extLst>
          </p:cNvPr>
          <p:cNvSpPr>
            <a:spLocks noGrp="1"/>
          </p:cNvSpPr>
          <p:nvPr>
            <p:ph type="subTitle" idx="1"/>
          </p:nvPr>
        </p:nvSpPr>
        <p:spPr>
          <a:xfrm>
            <a:off x="1114424" y="4124325"/>
            <a:ext cx="6150510" cy="1905000"/>
          </a:xfrm>
        </p:spPr>
        <p:txBody>
          <a:bodyPr>
            <a:normAutofit lnSpcReduction="10000"/>
          </a:bodyPr>
          <a:lstStyle/>
          <a:p>
            <a:r>
              <a:rPr lang="en-US" dirty="0">
                <a:effectLst>
                  <a:glow rad="38100">
                    <a:schemeClr val="bg1">
                      <a:lumMod val="50000"/>
                      <a:lumOff val="50000"/>
                      <a:alpha val="20000"/>
                    </a:schemeClr>
                  </a:glow>
                </a:effectLst>
                <a:latin typeface="Arial" panose="020B0604020202020204" pitchFamily="34" charset="0"/>
                <a:cs typeface="Arial" panose="020B0604020202020204" pitchFamily="34" charset="0"/>
              </a:rPr>
              <a:t>Identifying the problems of the torque retail industry during the pandemic and providing the best solutions for those alternatives.</a:t>
            </a:r>
          </a:p>
          <a:p>
            <a:endParaRPr lang="en-US" dirty="0">
              <a:effectLst>
                <a:glow rad="38100">
                  <a:schemeClr val="bg1">
                    <a:lumMod val="50000"/>
                    <a:lumOff val="50000"/>
                    <a:alpha val="20000"/>
                  </a:schemeClr>
                </a:glow>
              </a:effectLst>
              <a:latin typeface="Arial" panose="020B0604020202020204" pitchFamily="34" charset="0"/>
              <a:cs typeface="Arial" panose="020B0604020202020204" pitchFamily="34" charset="0"/>
            </a:endParaRPr>
          </a:p>
          <a:p>
            <a:r>
              <a:rPr lang="en-US" dirty="0" err="1">
                <a:effectLst>
                  <a:glow rad="38100">
                    <a:schemeClr val="bg1">
                      <a:lumMod val="50000"/>
                      <a:lumOff val="50000"/>
                      <a:alpha val="20000"/>
                    </a:schemeClr>
                  </a:glow>
                </a:effectLst>
                <a:latin typeface="Arial" panose="020B0604020202020204" pitchFamily="34" charset="0"/>
                <a:cs typeface="Arial" panose="020B0604020202020204" pitchFamily="34" charset="0"/>
              </a:rPr>
              <a:t>Studen</a:t>
            </a:r>
            <a:r>
              <a:rPr lang="en-US">
                <a:effectLst>
                  <a:glow rad="38100">
                    <a:schemeClr val="bg1">
                      <a:lumMod val="50000"/>
                      <a:lumOff val="50000"/>
                      <a:alpha val="20000"/>
                    </a:schemeClr>
                  </a:glow>
                </a:effectLst>
                <a:latin typeface="Arial" panose="020B0604020202020204" pitchFamily="34" charset="0"/>
                <a:cs typeface="Arial" panose="020B0604020202020204" pitchFamily="34" charset="0"/>
              </a:rPr>
              <a:t> ID: 2121173</a:t>
            </a:r>
          </a:p>
        </p:txBody>
      </p:sp>
      <p:pic>
        <p:nvPicPr>
          <p:cNvPr id="12" name="Graphic 6" descr="Person with Idea">
            <a:extLst>
              <a:ext uri="{FF2B5EF4-FFF2-40B4-BE49-F238E27FC236}">
                <a16:creationId xmlns:a16="http://schemas.microsoft.com/office/drawing/2014/main" id="{2B8641FA-4990-DDF4-89A4-480C6B257B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31" y="1764334"/>
            <a:ext cx="3416888" cy="34168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218554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7A24C-F6EC-C9B6-A42A-D26920FD9022}"/>
              </a:ext>
            </a:extLst>
          </p:cNvPr>
          <p:cNvSpPr>
            <a:spLocks noGrp="1"/>
          </p:cNvSpPr>
          <p:nvPr>
            <p:ph type="title"/>
          </p:nvPr>
        </p:nvSpPr>
        <p:spPr>
          <a:xfrm>
            <a:off x="643192" y="609600"/>
            <a:ext cx="3643674" cy="1905000"/>
          </a:xfrm>
        </p:spPr>
        <p:txBody>
          <a:bodyPr>
            <a:normAutofit/>
          </a:bodyPr>
          <a:lstStyle/>
          <a:p>
            <a:r>
              <a:rPr lang="en-US" sz="2800"/>
              <a:t>Content</a:t>
            </a:r>
          </a:p>
        </p:txBody>
      </p:sp>
      <p:sp>
        <p:nvSpPr>
          <p:cNvPr id="3" name="Content Placeholder 2">
            <a:extLst>
              <a:ext uri="{FF2B5EF4-FFF2-40B4-BE49-F238E27FC236}">
                <a16:creationId xmlns:a16="http://schemas.microsoft.com/office/drawing/2014/main" id="{5FD83077-2724-3E99-9FF3-825D9947ACD3}"/>
              </a:ext>
            </a:extLst>
          </p:cNvPr>
          <p:cNvSpPr>
            <a:spLocks noGrp="1"/>
          </p:cNvSpPr>
          <p:nvPr>
            <p:ph idx="1"/>
          </p:nvPr>
        </p:nvSpPr>
        <p:spPr>
          <a:xfrm>
            <a:off x="643192" y="2666999"/>
            <a:ext cx="3643674" cy="3216276"/>
          </a:xfrm>
        </p:spPr>
        <p:txBody>
          <a:bodyPr>
            <a:normAutofit/>
          </a:bodyPr>
          <a:lstStyle/>
          <a:p>
            <a:r>
              <a:rPr lang="en-US" sz="1800" b="0" i="0">
                <a:effectLst/>
                <a:latin typeface="Arial" panose="020B0604020202020204" pitchFamily="34" charset="0"/>
              </a:rPr>
              <a:t>discussion on the nature and impact of the complex problem </a:t>
            </a:r>
          </a:p>
          <a:p>
            <a:r>
              <a:rPr lang="en-US" sz="1800" b="0" i="0">
                <a:effectLst/>
                <a:latin typeface="Arial" panose="020B0604020202020204" pitchFamily="34" charset="0"/>
              </a:rPr>
              <a:t>A PESTLE analysis </a:t>
            </a:r>
            <a:endParaRPr lang="en-US" sz="1800">
              <a:effectLst/>
              <a:latin typeface="Arial" panose="020B0604020202020204" pitchFamily="34" charset="0"/>
            </a:endParaRPr>
          </a:p>
          <a:p>
            <a:r>
              <a:rPr lang="en-US" sz="1800" b="0" i="0">
                <a:effectLst/>
                <a:latin typeface="Arial" panose="020B0604020202020204" pitchFamily="34" charset="0"/>
              </a:rPr>
              <a:t>A research-informed cause-and-effect analysis, using Fishbone Diagram</a:t>
            </a:r>
            <a:endParaRPr lang="en-US" sz="1800">
              <a:effectLst/>
              <a:latin typeface="Arial" panose="020B0604020202020204" pitchFamily="34" charset="0"/>
            </a:endParaRPr>
          </a:p>
          <a:p>
            <a:r>
              <a:rPr lang="en-US" sz="1800">
                <a:effectLst/>
                <a:latin typeface="Arial" panose="020B0604020202020204" pitchFamily="34" charset="0"/>
              </a:rPr>
              <a:t>Conclusion</a:t>
            </a:r>
            <a:br>
              <a:rPr lang="en-US" sz="1800"/>
            </a:br>
            <a:endParaRPr lang="en-US" sz="1800"/>
          </a:p>
        </p:txBody>
      </p:sp>
      <p:pic>
        <p:nvPicPr>
          <p:cNvPr id="5" name="Picture 4" descr="Top view of cubes connected with black lines">
            <a:extLst>
              <a:ext uri="{FF2B5EF4-FFF2-40B4-BE49-F238E27FC236}">
                <a16:creationId xmlns:a16="http://schemas.microsoft.com/office/drawing/2014/main" id="{BD5BB66C-A7EF-518F-85A3-4962AA19E727}"/>
              </a:ext>
            </a:extLst>
          </p:cNvPr>
          <p:cNvPicPr>
            <a:picLocks noChangeAspect="1"/>
          </p:cNvPicPr>
          <p:nvPr/>
        </p:nvPicPr>
        <p:blipFill rotWithShape="1">
          <a:blip r:embed="rId3"/>
          <a:srcRect l="1149" r="-3" b="-3"/>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691574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A6E81-70CC-4122-ACE3-097A371BCD73}"/>
              </a:ext>
            </a:extLst>
          </p:cNvPr>
          <p:cNvSpPr>
            <a:spLocks noGrp="1"/>
          </p:cNvSpPr>
          <p:nvPr>
            <p:ph type="title"/>
          </p:nvPr>
        </p:nvSpPr>
        <p:spPr>
          <a:xfrm>
            <a:off x="6420465" y="609600"/>
            <a:ext cx="5122606" cy="1905000"/>
          </a:xfrm>
        </p:spPr>
        <p:txBody>
          <a:bodyPr>
            <a:normAutofit/>
          </a:bodyPr>
          <a:lstStyle/>
          <a:p>
            <a:r>
              <a:rPr lang="en-US">
                <a:gradFill flip="none" rotWithShape="1">
                  <a:gsLst>
                    <a:gs pos="0">
                      <a:sysClr val="window" lastClr="FFFFFF"/>
                    </a:gs>
                    <a:gs pos="100000">
                      <a:sysClr val="window" lastClr="FFFFFF">
                        <a:lumMod val="65000"/>
                      </a:sysClr>
                    </a:gs>
                  </a:gsLst>
                  <a:lin ang="5580000" scaled="0"/>
                  <a:tileRect/>
                </a:gradFill>
              </a:rPr>
              <a:t>Introduction</a:t>
            </a:r>
          </a:p>
        </p:txBody>
      </p:sp>
      <p:sp>
        <p:nvSpPr>
          <p:cNvPr id="3" name="Content Placeholder 2">
            <a:extLst>
              <a:ext uri="{FF2B5EF4-FFF2-40B4-BE49-F238E27FC236}">
                <a16:creationId xmlns:a16="http://schemas.microsoft.com/office/drawing/2014/main" id="{3F788EF0-F509-4668-8E60-054BF8B7AFA5}"/>
              </a:ext>
            </a:extLst>
          </p:cNvPr>
          <p:cNvSpPr>
            <a:spLocks noGrp="1"/>
          </p:cNvSpPr>
          <p:nvPr>
            <p:ph idx="1"/>
          </p:nvPr>
        </p:nvSpPr>
        <p:spPr>
          <a:xfrm>
            <a:off x="6420465" y="2666999"/>
            <a:ext cx="5122606" cy="3216276"/>
          </a:xfrm>
        </p:spPr>
        <p:txBody>
          <a:bodyPr anchor="t">
            <a:normAutofit/>
          </a:bodyPr>
          <a:lstStyle/>
          <a:p>
            <a:pPr marL="0" indent="0">
              <a:lnSpc>
                <a:spcPct val="90000"/>
              </a:lnSpc>
              <a:buNone/>
            </a:pPr>
            <a:r>
              <a:rPr lang="en-US" sz="1700" cap="none">
                <a:gradFill flip="none" rotWithShape="1">
                  <a:gsLst>
                    <a:gs pos="0">
                      <a:sysClr val="window" lastClr="FFFFFF"/>
                    </a:gs>
                    <a:gs pos="100000">
                      <a:sysClr val="window" lastClr="FFFFFF">
                        <a:lumMod val="75000"/>
                      </a:sysClr>
                    </a:gs>
                  </a:gsLst>
                  <a:lin ang="5580000" scaled="0"/>
                  <a:tileRect/>
                </a:gradFill>
                <a:latin typeface="Arial" panose="020B0604020202020204" pitchFamily="34" charset="0"/>
              </a:rPr>
              <a:t>The LM Lewis is the retail industry that establishes in 1898. after a few days, US-based The Torque band bought the company. before the pandemic, this company increased its shops worldwide. And they faced so many problems for this, company need to find out that problem and solve this. It can be simple or complex but it always involves trying different options until they find one that works. To effectively solve problems, they need to be organized and have access to the right information. In Additional, effective problem-solving requires good communication skills as well as patience and diligence.</a:t>
            </a:r>
          </a:p>
          <a:p>
            <a:pPr marL="0" indent="0">
              <a:lnSpc>
                <a:spcPct val="90000"/>
              </a:lnSpc>
              <a:buNone/>
            </a:pPr>
            <a:endParaRPr lang="en-US" sz="1700" cap="none">
              <a:gradFill flip="none" rotWithShape="1">
                <a:gsLst>
                  <a:gs pos="0">
                    <a:sysClr val="window" lastClr="FFFFFF"/>
                  </a:gs>
                  <a:gs pos="100000">
                    <a:sysClr val="window" lastClr="FFFFFF">
                      <a:lumMod val="75000"/>
                    </a:sysClr>
                  </a:gs>
                </a:gsLst>
                <a:lin ang="5580000" scaled="0"/>
                <a:tileRect/>
              </a:gradFill>
              <a:latin typeface="Arial" panose="020B0604020202020204" pitchFamily="34" charset="0"/>
              <a:cs typeface="Arial" panose="020B0604020202020204" pitchFamily="34" charset="0"/>
            </a:endParaRPr>
          </a:p>
        </p:txBody>
      </p:sp>
      <p:sp>
        <p:nvSpPr>
          <p:cNvPr id="12"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4B88C6-2D53-45A7-A14B-C3B245B067E5}"/>
              </a:ext>
            </a:extLst>
          </p:cNvPr>
          <p:cNvPicPr>
            <a:picLocks noChangeAspect="1"/>
          </p:cNvPicPr>
          <p:nvPr/>
        </p:nvPicPr>
        <p:blipFill>
          <a:blip r:embed="rId2"/>
          <a:stretch>
            <a:fillRect/>
          </a:stretch>
        </p:blipFill>
        <p:spPr>
          <a:xfrm>
            <a:off x="1148186" y="2583517"/>
            <a:ext cx="4451371" cy="1346539"/>
          </a:xfrm>
          <a:prstGeom prst="rect">
            <a:avLst/>
          </a:prstGeom>
        </p:spPr>
      </p:pic>
    </p:spTree>
    <p:extLst>
      <p:ext uri="{BB962C8B-B14F-4D97-AF65-F5344CB8AC3E}">
        <p14:creationId xmlns:p14="http://schemas.microsoft.com/office/powerpoint/2010/main" val="105258374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D389-EDBD-4793-B007-64C9AEEA121B}"/>
              </a:ext>
            </a:extLst>
          </p:cNvPr>
          <p:cNvSpPr>
            <a:spLocks noGrp="1"/>
          </p:cNvSpPr>
          <p:nvPr>
            <p:ph type="title"/>
          </p:nvPr>
        </p:nvSpPr>
        <p:spPr>
          <a:xfrm>
            <a:off x="669851" y="1430179"/>
            <a:ext cx="3029313" cy="3675908"/>
          </a:xfrm>
        </p:spPr>
        <p:txBody>
          <a:bodyPr anchor="ctr">
            <a:normAutofit/>
          </a:bodyPr>
          <a:lstStyle/>
          <a:p>
            <a:r>
              <a:rPr lang="en-US" sz="4000"/>
              <a:t>The problems</a:t>
            </a:r>
          </a:p>
        </p:txBody>
      </p:sp>
      <p:sp>
        <p:nvSpPr>
          <p:cNvPr id="16" name="Rectangle 9">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1">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8" name="Rectangle 13">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17F2447B-4272-B833-854D-38EA1EA14AF4}"/>
              </a:ext>
            </a:extLst>
          </p:cNvPr>
          <p:cNvGraphicFramePr>
            <a:graphicFrameLocks noGrp="1"/>
          </p:cNvGraphicFramePr>
          <p:nvPr>
            <p:ph idx="1"/>
            <p:extLst>
              <p:ext uri="{D42A27DB-BD31-4B8C-83A1-F6EECF244321}">
                <p14:modId xmlns:p14="http://schemas.microsoft.com/office/powerpoint/2010/main" val="4033697664"/>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139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0775-6184-4104-ABE6-635D1593F1E1}"/>
              </a:ext>
            </a:extLst>
          </p:cNvPr>
          <p:cNvSpPr>
            <a:spLocks noGrp="1"/>
          </p:cNvSpPr>
          <p:nvPr>
            <p:ph type="title"/>
          </p:nvPr>
        </p:nvSpPr>
        <p:spPr>
          <a:xfrm>
            <a:off x="669851" y="1430179"/>
            <a:ext cx="3029313" cy="3675908"/>
          </a:xfrm>
        </p:spPr>
        <p:txBody>
          <a:bodyPr anchor="ctr">
            <a:normAutofit/>
          </a:bodyPr>
          <a:lstStyle/>
          <a:p>
            <a:r>
              <a:rPr lang="en-US" sz="4000"/>
              <a:t>The main cause of the problem</a:t>
            </a: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EA7F38E9-21D7-9017-2A9E-3A8B19AFD33C}"/>
              </a:ext>
            </a:extLst>
          </p:cNvPr>
          <p:cNvGraphicFramePr>
            <a:graphicFrameLocks noGrp="1"/>
          </p:cNvGraphicFramePr>
          <p:nvPr>
            <p:ph idx="1"/>
            <p:extLst>
              <p:ext uri="{D42A27DB-BD31-4B8C-83A1-F6EECF244321}">
                <p14:modId xmlns:p14="http://schemas.microsoft.com/office/powerpoint/2010/main" val="1600705792"/>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1809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6ABAF8-A5F0-4E99-AB6D-67BFBB982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18CDC-5DF3-4A81-8B67-E92606E42C48}"/>
              </a:ext>
            </a:extLst>
          </p:cNvPr>
          <p:cNvSpPr>
            <a:spLocks noGrp="1"/>
          </p:cNvSpPr>
          <p:nvPr>
            <p:ph type="title"/>
          </p:nvPr>
        </p:nvSpPr>
        <p:spPr>
          <a:xfrm>
            <a:off x="8164106" y="609600"/>
            <a:ext cx="3369133" cy="3642851"/>
          </a:xfrm>
        </p:spPr>
        <p:txBody>
          <a:bodyPr vert="horz" lIns="91440" tIns="45720" rIns="91440" bIns="45720" rtlCol="0" anchor="b">
            <a:normAutofit/>
          </a:bodyPr>
          <a:lstStyle/>
          <a:p>
            <a:pPr algn="ctr"/>
            <a:r>
              <a:rPr lang="en-US" sz="4000">
                <a:gradFill flip="none" rotWithShape="1">
                  <a:gsLst>
                    <a:gs pos="0">
                      <a:sysClr val="window" lastClr="FFFFFF"/>
                    </a:gs>
                    <a:gs pos="100000">
                      <a:sysClr val="window" lastClr="FFFFFF">
                        <a:lumMod val="65000"/>
                      </a:sys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Pestle analysis of the torque brand</a:t>
            </a:r>
          </a:p>
        </p:txBody>
      </p:sp>
      <p:sp>
        <p:nvSpPr>
          <p:cNvPr id="12" name="Rounded Rectangle 7">
            <a:extLst>
              <a:ext uri="{FF2B5EF4-FFF2-40B4-BE49-F238E27FC236}">
                <a16:creationId xmlns:a16="http://schemas.microsoft.com/office/drawing/2014/main" id="{5F7833E7-6A14-4F78-A2DD-5640A4F6C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290" y="620720"/>
            <a:ext cx="6884079" cy="5597200"/>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 name="Content Placeholder 4">
            <a:extLst>
              <a:ext uri="{FF2B5EF4-FFF2-40B4-BE49-F238E27FC236}">
                <a16:creationId xmlns:a16="http://schemas.microsoft.com/office/drawing/2014/main" id="{C303B082-964F-4279-A9F0-A3D87A8BE864}"/>
              </a:ext>
            </a:extLst>
          </p:cNvPr>
          <p:cNvPicPr>
            <a:picLocks noGrp="1" noChangeAspect="1"/>
          </p:cNvPicPr>
          <p:nvPr>
            <p:ph idx="1"/>
          </p:nvPr>
        </p:nvPicPr>
        <p:blipFill>
          <a:blip r:embed="rId2"/>
          <a:stretch>
            <a:fillRect/>
          </a:stretch>
        </p:blipFill>
        <p:spPr>
          <a:xfrm>
            <a:off x="789548" y="1703411"/>
            <a:ext cx="6510773" cy="3841356"/>
          </a:xfrm>
          <a:prstGeom prst="rect">
            <a:avLst/>
          </a:prstGeom>
        </p:spPr>
      </p:pic>
    </p:spTree>
    <p:extLst>
      <p:ext uri="{BB962C8B-B14F-4D97-AF65-F5344CB8AC3E}">
        <p14:creationId xmlns:p14="http://schemas.microsoft.com/office/powerpoint/2010/main" val="39852690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What is the UK inflation rate and why is the cost of living rising? |  Hellenic Shipping News Worldwide">
            <a:extLst>
              <a:ext uri="{FF2B5EF4-FFF2-40B4-BE49-F238E27FC236}">
                <a16:creationId xmlns:a16="http://schemas.microsoft.com/office/drawing/2014/main" id="{BD74A414-4DF4-51DE-64A2-2968E3830883}"/>
              </a:ext>
            </a:extLst>
          </p:cNvPr>
          <p:cNvPicPr>
            <a:picLocks noChangeAspect="1"/>
          </p:cNvPicPr>
          <p:nvPr/>
        </p:nvPicPr>
        <p:blipFill rotWithShape="1">
          <a:blip r:embed="rId3" cstate="print">
            <a:alphaModFix amt="15000"/>
            <a:extLst>
              <a:ext uri="{28A0092B-C50C-407E-A947-70E740481C1C}">
                <a14:useLocalDpi xmlns:a14="http://schemas.microsoft.com/office/drawing/2010/main" val="0"/>
              </a:ext>
            </a:extLst>
          </a:blip>
          <a:srcRect t="19485" b="8630"/>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740A2854-157A-4DC0-BE76-A6F05A42AC46}"/>
              </a:ext>
            </a:extLst>
          </p:cNvPr>
          <p:cNvSpPr>
            <a:spLocks noGrp="1"/>
          </p:cNvSpPr>
          <p:nvPr>
            <p:ph type="title"/>
          </p:nvPr>
        </p:nvSpPr>
        <p:spPr>
          <a:xfrm>
            <a:off x="1141413" y="609600"/>
            <a:ext cx="9905998" cy="1905000"/>
          </a:xfrm>
        </p:spPr>
        <p:txBody>
          <a:bodyPr>
            <a:normAutofit/>
          </a:bodyPr>
          <a:lstStyle/>
          <a:p>
            <a:r>
              <a:rPr lang="en-US"/>
              <a:t>Pestle analysis of the torque brand</a:t>
            </a:r>
            <a:endParaRPr lang="en-US" dirty="0"/>
          </a:p>
        </p:txBody>
      </p:sp>
      <p:graphicFrame>
        <p:nvGraphicFramePr>
          <p:cNvPr id="15" name="Content Placeholder 2">
            <a:extLst>
              <a:ext uri="{FF2B5EF4-FFF2-40B4-BE49-F238E27FC236}">
                <a16:creationId xmlns:a16="http://schemas.microsoft.com/office/drawing/2014/main" id="{36D91F7B-C4FC-3B1B-7565-9C58DA1945DA}"/>
              </a:ext>
            </a:extLst>
          </p:cNvPr>
          <p:cNvGraphicFramePr>
            <a:graphicFrameLocks noGrp="1"/>
          </p:cNvGraphicFramePr>
          <p:nvPr>
            <p:ph idx="1"/>
            <p:extLst>
              <p:ext uri="{D42A27DB-BD31-4B8C-83A1-F6EECF244321}">
                <p14:modId xmlns:p14="http://schemas.microsoft.com/office/powerpoint/2010/main" val="4090067807"/>
              </p:ext>
            </p:extLst>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1122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81E1-2299-4D7A-84DC-8626817F7A4A}"/>
              </a:ext>
            </a:extLst>
          </p:cNvPr>
          <p:cNvSpPr>
            <a:spLocks noGrp="1"/>
          </p:cNvSpPr>
          <p:nvPr>
            <p:ph type="title"/>
          </p:nvPr>
        </p:nvSpPr>
        <p:spPr>
          <a:xfrm>
            <a:off x="8119869" y="643466"/>
            <a:ext cx="3143875" cy="5571065"/>
          </a:xfrm>
        </p:spPr>
        <p:txBody>
          <a:bodyPr anchor="ctr">
            <a:normAutofit/>
          </a:bodyPr>
          <a:lstStyle/>
          <a:p>
            <a:r>
              <a:rPr lang="en-US" sz="3600"/>
              <a:t>Pestle analysis of the torque brand</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CB4F4CF8-40AC-7A89-1C42-C24E9E56C90F}"/>
              </a:ext>
            </a:extLst>
          </p:cNvPr>
          <p:cNvGraphicFramePr>
            <a:graphicFrameLocks noGrp="1"/>
          </p:cNvGraphicFramePr>
          <p:nvPr>
            <p:ph idx="1"/>
            <p:extLst>
              <p:ext uri="{D42A27DB-BD31-4B8C-83A1-F6EECF244321}">
                <p14:modId xmlns:p14="http://schemas.microsoft.com/office/powerpoint/2010/main" val="1513935664"/>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160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B156E-577E-4DE2-81B6-228FE94EACBD}"/>
              </a:ext>
            </a:extLst>
          </p:cNvPr>
          <p:cNvSpPr>
            <a:spLocks noGrp="1"/>
          </p:cNvSpPr>
          <p:nvPr>
            <p:ph type="title"/>
          </p:nvPr>
        </p:nvSpPr>
        <p:spPr>
          <a:xfrm>
            <a:off x="1751012" y="4363271"/>
            <a:ext cx="8676222" cy="1066801"/>
          </a:xfrm>
        </p:spPr>
        <p:txBody>
          <a:bodyPr vert="horz" lIns="91440" tIns="45720" rIns="91440" bIns="45720" rtlCol="0" anchor="b">
            <a:normAutofit/>
          </a:bodyPr>
          <a:lstStyle/>
          <a:p>
            <a:pPr algn="ctr">
              <a:lnSpc>
                <a:spcPct val="90000"/>
              </a:lnSpc>
            </a:pPr>
            <a:r>
              <a:rPr lang="en-US" sz="3400">
                <a:effectLst>
                  <a:glow rad="38100">
                    <a:schemeClr val="bg1">
                      <a:lumMod val="65000"/>
                      <a:lumOff val="35000"/>
                      <a:alpha val="50000"/>
                    </a:schemeClr>
                  </a:glow>
                  <a:outerShdw blurRad="28575" dist="31750" dir="13200000" algn="tl" rotWithShape="0">
                    <a:srgbClr val="000000">
                      <a:alpha val="25000"/>
                    </a:srgbClr>
                  </a:outerShdw>
                </a:effectLst>
              </a:rPr>
              <a:t>Fishbone diagram of the torque brand</a:t>
            </a:r>
          </a:p>
        </p:txBody>
      </p:sp>
      <p:pic>
        <p:nvPicPr>
          <p:cNvPr id="5" name="Content Placeholder 4">
            <a:extLst>
              <a:ext uri="{FF2B5EF4-FFF2-40B4-BE49-F238E27FC236}">
                <a16:creationId xmlns:a16="http://schemas.microsoft.com/office/drawing/2014/main" id="{9A78543B-77FC-42A0-85AA-F8A33D5A54A6}"/>
              </a:ext>
            </a:extLst>
          </p:cNvPr>
          <p:cNvPicPr>
            <a:picLocks noGrp="1" noChangeAspect="1"/>
          </p:cNvPicPr>
          <p:nvPr>
            <p:ph idx="1"/>
          </p:nvPr>
        </p:nvPicPr>
        <p:blipFill>
          <a:blip r:embed="rId3"/>
          <a:stretch>
            <a:fillRect/>
          </a:stretch>
        </p:blipFill>
        <p:spPr>
          <a:xfrm>
            <a:off x="1561944" y="640080"/>
            <a:ext cx="9063489" cy="360273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03508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348C5-B987-46D5-85CE-5088793B07A6}"/>
              </a:ext>
            </a:extLst>
          </p:cNvPr>
          <p:cNvSpPr>
            <a:spLocks noGrp="1"/>
          </p:cNvSpPr>
          <p:nvPr>
            <p:ph type="title"/>
          </p:nvPr>
        </p:nvSpPr>
        <p:spPr>
          <a:xfrm>
            <a:off x="8119869" y="643466"/>
            <a:ext cx="3143875" cy="5571065"/>
          </a:xfrm>
        </p:spPr>
        <p:txBody>
          <a:bodyPr anchor="ctr">
            <a:normAutofit/>
          </a:bodyPr>
          <a:lstStyle/>
          <a:p>
            <a:r>
              <a:rPr lang="en-US" sz="3600"/>
              <a:t>Fishbone diagram of the torque brand</a:t>
            </a:r>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593FDB97-4C45-9F23-CCEE-001DA53C1845}"/>
              </a:ext>
            </a:extLst>
          </p:cNvPr>
          <p:cNvGraphicFramePr>
            <a:graphicFrameLocks noGrp="1"/>
          </p:cNvGraphicFramePr>
          <p:nvPr>
            <p:ph idx="1"/>
            <p:extLst>
              <p:ext uri="{D42A27DB-BD31-4B8C-83A1-F6EECF244321}">
                <p14:modId xmlns:p14="http://schemas.microsoft.com/office/powerpoint/2010/main" val="3809606879"/>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3214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7D1C-6323-43C1-9405-8A7EC63D2732}"/>
              </a:ext>
            </a:extLst>
          </p:cNvPr>
          <p:cNvSpPr>
            <a:spLocks noGrp="1"/>
          </p:cNvSpPr>
          <p:nvPr>
            <p:ph type="title"/>
          </p:nvPr>
        </p:nvSpPr>
        <p:spPr>
          <a:xfrm>
            <a:off x="974179" y="714375"/>
            <a:ext cx="3332955" cy="5076826"/>
          </a:xfrm>
        </p:spPr>
        <p:txBody>
          <a:bodyPr anchor="ctr">
            <a:normAutofit/>
          </a:bodyPr>
          <a:lstStyle/>
          <a:p>
            <a:r>
              <a:rPr lang="en-US" sz="4000"/>
              <a:t>Problem solution of the torque brands</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F1CC6272-C1DE-41EC-BE3B-B3AAD2FA9D69}"/>
              </a:ext>
            </a:extLst>
          </p:cNvPr>
          <p:cNvSpPr>
            <a:spLocks noGrp="1"/>
          </p:cNvSpPr>
          <p:nvPr>
            <p:ph idx="1"/>
          </p:nvPr>
        </p:nvSpPr>
        <p:spPr>
          <a:xfrm>
            <a:off x="4973046" y="714375"/>
            <a:ext cx="6253751" cy="5076825"/>
          </a:xfrm>
        </p:spPr>
        <p:txBody>
          <a:bodyPr>
            <a:normAutofit/>
          </a:bodyPr>
          <a:lstStyle/>
          <a:p>
            <a:r>
              <a:rPr lang="en-US" cap="none">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best way to solve this problem is to convert the business into an online business. In the pandemic, it would be the best way to handle it. Also, Challenges and problems that can occur in the supply chain of a retail business include product shortages, late shipments, mispriced items, defective products, and theft.</a:t>
            </a:r>
            <a:endParaRPr lang="en-US" cap="none">
              <a:solidFill>
                <a:schemeClr val="tx1"/>
              </a:solidFill>
            </a:endParaRPr>
          </a:p>
        </p:txBody>
      </p:sp>
    </p:spTree>
    <p:extLst>
      <p:ext uri="{BB962C8B-B14F-4D97-AF65-F5344CB8AC3E}">
        <p14:creationId xmlns:p14="http://schemas.microsoft.com/office/powerpoint/2010/main" val="785191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15001-17E1-4EEA-91A5-F3181C4BC9BC}"/>
              </a:ext>
            </a:extLst>
          </p:cNvPr>
          <p:cNvSpPr>
            <a:spLocks noGrp="1"/>
          </p:cNvSpPr>
          <p:nvPr>
            <p:ph type="title"/>
          </p:nvPr>
        </p:nvSpPr>
        <p:spPr>
          <a:xfrm>
            <a:off x="974179" y="714375"/>
            <a:ext cx="3332955" cy="5076826"/>
          </a:xfrm>
        </p:spPr>
        <p:txBody>
          <a:bodyPr anchor="ctr">
            <a:normAutofit/>
          </a:bodyPr>
          <a:lstStyle/>
          <a:p>
            <a:r>
              <a:rPr lang="en-US" sz="3700"/>
              <a:t>conclusion</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DAEC4EBE-9F40-411E-80ED-A98D8A3B81CC}"/>
              </a:ext>
            </a:extLst>
          </p:cNvPr>
          <p:cNvSpPr>
            <a:spLocks noGrp="1"/>
          </p:cNvSpPr>
          <p:nvPr>
            <p:ph idx="1"/>
          </p:nvPr>
        </p:nvSpPr>
        <p:spPr>
          <a:xfrm>
            <a:off x="4973046" y="714375"/>
            <a:ext cx="6253751" cy="5076825"/>
          </a:xfrm>
        </p:spPr>
        <p:txBody>
          <a:bodyPr>
            <a:normAutofit/>
          </a:bodyPr>
          <a:lstStyle/>
          <a:p>
            <a:r>
              <a:rPr lang="en-US" cap="none">
                <a:solidFill>
                  <a:schemeClr val="tx1"/>
                </a:solidFill>
                <a:effectLst>
                  <a:glow rad="38100">
                    <a:schemeClr val="bg1">
                      <a:lumMod val="50000"/>
                      <a:lumOff val="50000"/>
                      <a:alpha val="20000"/>
                    </a:schemeClr>
                  </a:glow>
                </a:effectLst>
                <a:latin typeface="Arial" panose="020B0604020202020204" pitchFamily="34" charset="0"/>
              </a:rPr>
              <a:t>In this case, the main problem was the supply chain issue during the pandemic and the best way to handle this solution is an online business. We also mentioned additional solutions for this case.</a:t>
            </a:r>
          </a:p>
        </p:txBody>
      </p:sp>
    </p:spTree>
    <p:extLst>
      <p:ext uri="{BB962C8B-B14F-4D97-AF65-F5344CB8AC3E}">
        <p14:creationId xmlns:p14="http://schemas.microsoft.com/office/powerpoint/2010/main" val="312205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2DBC-33E6-5DDA-5FED-919A61653012}"/>
              </a:ext>
            </a:extLst>
          </p:cNvPr>
          <p:cNvSpPr>
            <a:spLocks noGrp="1"/>
          </p:cNvSpPr>
          <p:nvPr>
            <p:ph type="title"/>
          </p:nvPr>
        </p:nvSpPr>
        <p:spPr>
          <a:xfrm>
            <a:off x="974179" y="714375"/>
            <a:ext cx="3332955" cy="5076826"/>
          </a:xfrm>
        </p:spPr>
        <p:txBody>
          <a:bodyPr anchor="ctr">
            <a:normAutofit/>
          </a:bodyPr>
          <a:lstStyle/>
          <a:p>
            <a:r>
              <a:rPr lang="en-US" sz="4000"/>
              <a:t>Reference list</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057BDAD8-6CDD-4B59-2012-CE99E984BBDF}"/>
              </a:ext>
            </a:extLst>
          </p:cNvPr>
          <p:cNvSpPr>
            <a:spLocks noGrp="1"/>
          </p:cNvSpPr>
          <p:nvPr>
            <p:ph idx="1"/>
          </p:nvPr>
        </p:nvSpPr>
        <p:spPr>
          <a:xfrm>
            <a:off x="4973046" y="714375"/>
            <a:ext cx="6253751" cy="5076825"/>
          </a:xfrm>
        </p:spPr>
        <p:txBody>
          <a:bodyPr>
            <a:normAutofit/>
          </a:bodyPr>
          <a:lstStyle/>
          <a:p>
            <a:pPr marL="0" marR="0">
              <a:lnSpc>
                <a:spcPct val="90000"/>
              </a:lnSpc>
              <a:spcBef>
                <a:spcPts val="0"/>
              </a:spcBef>
              <a:spcAft>
                <a:spcPts val="800"/>
              </a:spcAft>
            </a:pP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Aghlmand</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R.,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Gheibi</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Takhtravan</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 and Kian, Z., 2022. Implementation of green marketing frameworks based on conceptual system designing by integration of PESTLE, classical Delphi and MCDM modeling.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SN Business &amp; Economics</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2</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(8), pp.1-33.</a:t>
            </a:r>
          </a:p>
          <a:p>
            <a:pPr marL="0" marR="0">
              <a:lnSpc>
                <a:spcPct val="90000"/>
              </a:lnSpc>
              <a:spcBef>
                <a:spcPts val="0"/>
              </a:spcBef>
              <a:spcAft>
                <a:spcPts val="800"/>
              </a:spcAft>
            </a:pP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Devina</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M.A. and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Sunitiyoso</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Y., 2021, December. Business Model Enhancement to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Belibu</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Freshmart’Sustainability</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in Organic Industry. In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International Conference Proceedings (JICP)</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(Vol. 4, No. 3, pp. 95-107).</a:t>
            </a:r>
          </a:p>
          <a:p>
            <a:pPr marL="0" marR="0">
              <a:lnSpc>
                <a:spcPct val="90000"/>
              </a:lnSpc>
              <a:spcBef>
                <a:spcPts val="0"/>
              </a:spcBef>
              <a:spcAft>
                <a:spcPts val="800"/>
              </a:spcAft>
            </a:pP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Hosein</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A.S., 2022. Exploring energy policy scenarios for the Northern Territory (of Australia) to transition to a low carbon economy by 2050 (Doctoral dissertation, Murdoch University).</a:t>
            </a:r>
          </a:p>
          <a:p>
            <a:pPr marL="0" marR="0">
              <a:lnSpc>
                <a:spcPct val="90000"/>
              </a:lnSpc>
              <a:spcBef>
                <a:spcPts val="0"/>
              </a:spcBef>
              <a:spcAft>
                <a:spcPts val="800"/>
              </a:spcAft>
            </a:pP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Lim, J.H., 2022. Applications Of Artificial Intelligence In Environmental Pollution (Doctoral dissertation, UTAR).</a:t>
            </a:r>
          </a:p>
          <a:p>
            <a:pPr marL="0" marR="0">
              <a:lnSpc>
                <a:spcPct val="90000"/>
              </a:lnSpc>
              <a:spcBef>
                <a:spcPts val="0"/>
              </a:spcBef>
              <a:spcAft>
                <a:spcPts val="800"/>
              </a:spcAft>
            </a:pP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Merrill, P., 2022. Trip Essentials.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Quality Progress</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55</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(3), pp.42-45.</a:t>
            </a:r>
          </a:p>
          <a:p>
            <a:pPr marL="0" marR="0">
              <a:lnSpc>
                <a:spcPct val="90000"/>
              </a:lnSpc>
              <a:spcBef>
                <a:spcPts val="0"/>
              </a:spcBef>
              <a:spcAft>
                <a:spcPts val="800"/>
              </a:spcAft>
            </a:pP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Rezaei, J., Fahim, P.B. and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Tavasszy</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L., 2014. Supplier selection in the airline retail industry using a funnel methodology: Conjunctive screening method and fuzzy AHP.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Expert systems with applications</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41</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(18), pp.8165-8179.</a:t>
            </a:r>
          </a:p>
          <a:p>
            <a:pPr marL="0" marR="0">
              <a:lnSpc>
                <a:spcPct val="90000"/>
              </a:lnSpc>
              <a:spcBef>
                <a:spcPts val="0"/>
              </a:spcBef>
              <a:spcAft>
                <a:spcPts val="800"/>
              </a:spcAft>
            </a:pP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Rzepnikowska</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J., 2022.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 project of a mobile app for a production company from the automotive accessories industry</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p>
          <a:p>
            <a:pPr marL="0" marR="0">
              <a:lnSpc>
                <a:spcPct val="90000"/>
              </a:lnSpc>
              <a:spcBef>
                <a:spcPts val="0"/>
              </a:spcBef>
              <a:spcAft>
                <a:spcPts val="800"/>
              </a:spcAft>
            </a:pP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TURAN, B.İ.,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Akman</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and </a:t>
            </a:r>
            <a:r>
              <a:rPr lang="en-US"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Turan</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F., 2020. SWOT/PESTLE Analysis of the Bodrum Yacht Building Industry. </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Gemi </a:t>
            </a:r>
            <a:r>
              <a:rPr lang="en-US" sz="1300" i="1"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ve</a:t>
            </a:r>
            <a:r>
              <a:rPr lang="en-US"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Deniz </a:t>
            </a:r>
            <a:r>
              <a:rPr lang="en-US" sz="1300" i="1"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Teknolojisi</a:t>
            </a:r>
            <a:r>
              <a:rPr lang="en-US"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(221), pp.24-41.</a:t>
            </a:r>
          </a:p>
          <a:p>
            <a:pPr>
              <a:lnSpc>
                <a:spcPct val="90000"/>
              </a:lnSpc>
            </a:pPr>
            <a:endParaRPr lang="en-US" sz="1300" dirty="0">
              <a:solidFill>
                <a:schemeClr val="tx1"/>
              </a:solidFill>
            </a:endParaRPr>
          </a:p>
        </p:txBody>
      </p:sp>
    </p:spTree>
    <p:extLst>
      <p:ext uri="{BB962C8B-B14F-4D97-AF65-F5344CB8AC3E}">
        <p14:creationId xmlns:p14="http://schemas.microsoft.com/office/powerpoint/2010/main" val="15529073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0</TotalTime>
  <Words>1061</Words>
  <Application>Microsoft Office PowerPoint</Application>
  <PresentationFormat>Widescreen</PresentationFormat>
  <Paragraphs>46</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Century Gothic</vt:lpstr>
      <vt:lpstr>Mesh</vt:lpstr>
      <vt:lpstr>Problem-solving and decision making</vt:lpstr>
      <vt:lpstr>Content</vt:lpstr>
      <vt:lpstr>Introduction</vt:lpstr>
      <vt:lpstr>The problems</vt:lpstr>
      <vt:lpstr>The main cause of the problem</vt:lpstr>
      <vt:lpstr>Pestle analysis of the torque brand</vt:lpstr>
      <vt:lpstr>Pestle analysis of the torque brand</vt:lpstr>
      <vt:lpstr>Pestle analysis of the torque brand</vt:lpstr>
      <vt:lpstr>Fishbone diagram of the torque brand</vt:lpstr>
      <vt:lpstr>Fishbone diagram of the torque brand</vt:lpstr>
      <vt:lpstr>Problem solution of the torque brands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2022-10-25T14:12:15Z</dcterms:created>
  <dcterms:modified xsi:type="dcterms:W3CDTF">2022-10-27T16:19:55Z</dcterms:modified>
</cp:coreProperties>
</file>