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499BD44-765B-9A3E-FB87-787AD5109611}" v="382" dt="2026-04-12T16:47:56.33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F81A4B9-9447-4135-B033-6B61F9EEEC70}" type="doc">
      <dgm:prSet loTypeId="urn:microsoft.com/office/officeart/2008/layout/AlternatingHexagons" loCatId="list" qsTypeId="urn:microsoft.com/office/officeart/2005/8/quickstyle/simple4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8E7117A4-B447-498D-908A-D7D94375D093}">
      <dgm:prSet/>
      <dgm:spPr/>
      <dgm:t>
        <a:bodyPr/>
        <a:lstStyle/>
        <a:p>
          <a:r>
            <a:rPr lang="en-GB"/>
            <a:t>•Small business </a:t>
          </a:r>
          <a:endParaRPr lang="en-US"/>
        </a:p>
      </dgm:t>
    </dgm:pt>
    <dgm:pt modelId="{3C6E66D8-30F4-4A16-B962-DC181D3304DC}" type="parTrans" cxnId="{89599BA1-6847-42AE-A9B0-4FCFADB596B1}">
      <dgm:prSet/>
      <dgm:spPr/>
      <dgm:t>
        <a:bodyPr/>
        <a:lstStyle/>
        <a:p>
          <a:endParaRPr lang="en-US"/>
        </a:p>
      </dgm:t>
    </dgm:pt>
    <dgm:pt modelId="{46AC3D50-6D6A-4FCF-9A03-AB46BEEBF1A1}" type="sibTrans" cxnId="{89599BA1-6847-42AE-A9B0-4FCFADB596B1}">
      <dgm:prSet/>
      <dgm:spPr/>
      <dgm:t>
        <a:bodyPr/>
        <a:lstStyle/>
        <a:p>
          <a:endParaRPr lang="en-US"/>
        </a:p>
      </dgm:t>
    </dgm:pt>
    <dgm:pt modelId="{60A6668C-4493-4539-B63D-ACB617403F99}">
      <dgm:prSet/>
      <dgm:spPr/>
      <dgm:t>
        <a:bodyPr/>
        <a:lstStyle/>
        <a:p>
          <a:r>
            <a:rPr lang="en-GB"/>
            <a:t>•Owner-managed</a:t>
          </a:r>
          <a:endParaRPr lang="en-US"/>
        </a:p>
      </dgm:t>
    </dgm:pt>
    <dgm:pt modelId="{C606FCA8-A42C-4468-88D8-82AC7B377ED5}" type="parTrans" cxnId="{0F41E7D1-B983-4BD2-8FBD-4CCEE4CDED52}">
      <dgm:prSet/>
      <dgm:spPr/>
      <dgm:t>
        <a:bodyPr/>
        <a:lstStyle/>
        <a:p>
          <a:endParaRPr lang="en-US"/>
        </a:p>
      </dgm:t>
    </dgm:pt>
    <dgm:pt modelId="{CF463B82-F2BC-4038-834E-37ADAB591BE8}" type="sibTrans" cxnId="{0F41E7D1-B983-4BD2-8FBD-4CCEE4CDED52}">
      <dgm:prSet/>
      <dgm:spPr/>
      <dgm:t>
        <a:bodyPr/>
        <a:lstStyle/>
        <a:p>
          <a:endParaRPr lang="en-US"/>
        </a:p>
      </dgm:t>
    </dgm:pt>
    <dgm:pt modelId="{293BA759-2197-45D9-BB46-57D7696D644A}">
      <dgm:prSet/>
      <dgm:spPr/>
      <dgm:t>
        <a:bodyPr/>
        <a:lstStyle/>
        <a:p>
          <a:r>
            <a:rPr lang="en-GB"/>
            <a:t>•UK safety and hygiene rules</a:t>
          </a:r>
          <a:endParaRPr lang="en-US"/>
        </a:p>
      </dgm:t>
    </dgm:pt>
    <dgm:pt modelId="{76AB3192-AD65-4F12-9C53-4DCE01A5E424}" type="parTrans" cxnId="{4BA33F57-0245-495A-B436-94982C53CB74}">
      <dgm:prSet/>
      <dgm:spPr/>
      <dgm:t>
        <a:bodyPr/>
        <a:lstStyle/>
        <a:p>
          <a:endParaRPr lang="en-US"/>
        </a:p>
      </dgm:t>
    </dgm:pt>
    <dgm:pt modelId="{B8CE4463-04C5-4721-B8C1-DBD827A9786A}" type="sibTrans" cxnId="{4BA33F57-0245-495A-B436-94982C53CB74}">
      <dgm:prSet/>
      <dgm:spPr/>
      <dgm:t>
        <a:bodyPr/>
        <a:lstStyle/>
        <a:p>
          <a:endParaRPr lang="en-US"/>
        </a:p>
      </dgm:t>
    </dgm:pt>
    <dgm:pt modelId="{E27C5249-CD05-4F14-98C7-5C7C7B2B5E51}" type="pres">
      <dgm:prSet presAssocID="{5F81A4B9-9447-4135-B033-6B61F9EEEC70}" presName="Name0" presStyleCnt="0">
        <dgm:presLayoutVars>
          <dgm:chMax/>
          <dgm:chPref/>
          <dgm:dir/>
          <dgm:animLvl val="lvl"/>
        </dgm:presLayoutVars>
      </dgm:prSet>
      <dgm:spPr/>
    </dgm:pt>
    <dgm:pt modelId="{D4B635F7-CBA4-4F9A-AE4C-E6ECB19B03BE}" type="pres">
      <dgm:prSet presAssocID="{8E7117A4-B447-498D-908A-D7D94375D093}" presName="composite" presStyleCnt="0"/>
      <dgm:spPr/>
    </dgm:pt>
    <dgm:pt modelId="{AD002E6F-51F1-4C66-ADED-8C7FF1469E78}" type="pres">
      <dgm:prSet presAssocID="{8E7117A4-B447-498D-908A-D7D94375D093}" presName="Parent1" presStyleLbl="node1" presStyleIdx="0" presStyleCnt="6">
        <dgm:presLayoutVars>
          <dgm:chMax val="1"/>
          <dgm:chPref val="1"/>
          <dgm:bulletEnabled val="1"/>
        </dgm:presLayoutVars>
      </dgm:prSet>
      <dgm:spPr/>
    </dgm:pt>
    <dgm:pt modelId="{18FE1E05-3BAD-4C4C-ADB7-0E74F5D88E38}" type="pres">
      <dgm:prSet presAssocID="{8E7117A4-B447-498D-908A-D7D94375D093}" presName="Childtext1" presStyleLbl="revTx" presStyleIdx="0" presStyleCnt="3">
        <dgm:presLayoutVars>
          <dgm:chMax val="0"/>
          <dgm:chPref val="0"/>
          <dgm:bulletEnabled val="1"/>
        </dgm:presLayoutVars>
      </dgm:prSet>
      <dgm:spPr/>
    </dgm:pt>
    <dgm:pt modelId="{816D9276-F9E6-43E4-8C08-7D49011802F5}" type="pres">
      <dgm:prSet presAssocID="{8E7117A4-B447-498D-908A-D7D94375D093}" presName="BalanceSpacing" presStyleCnt="0"/>
      <dgm:spPr/>
    </dgm:pt>
    <dgm:pt modelId="{A9B917CE-727F-4EF3-8CAC-5464AC68B95C}" type="pres">
      <dgm:prSet presAssocID="{8E7117A4-B447-498D-908A-D7D94375D093}" presName="BalanceSpacing1" presStyleCnt="0"/>
      <dgm:spPr/>
    </dgm:pt>
    <dgm:pt modelId="{C9F2B121-097B-44F9-AB2F-55CF35D9C78F}" type="pres">
      <dgm:prSet presAssocID="{46AC3D50-6D6A-4FCF-9A03-AB46BEEBF1A1}" presName="Accent1Text" presStyleLbl="node1" presStyleIdx="1" presStyleCnt="6"/>
      <dgm:spPr/>
    </dgm:pt>
    <dgm:pt modelId="{6563350E-8B20-422B-A72D-07A81E3BD965}" type="pres">
      <dgm:prSet presAssocID="{46AC3D50-6D6A-4FCF-9A03-AB46BEEBF1A1}" presName="spaceBetweenRectangles" presStyleCnt="0"/>
      <dgm:spPr/>
    </dgm:pt>
    <dgm:pt modelId="{51B6DFB1-DD58-47DC-9311-A6EB9A42E3DA}" type="pres">
      <dgm:prSet presAssocID="{60A6668C-4493-4539-B63D-ACB617403F99}" presName="composite" presStyleCnt="0"/>
      <dgm:spPr/>
    </dgm:pt>
    <dgm:pt modelId="{F195FDED-076D-4349-BB6B-AAA1F87EB77E}" type="pres">
      <dgm:prSet presAssocID="{60A6668C-4493-4539-B63D-ACB617403F99}" presName="Parent1" presStyleLbl="node1" presStyleIdx="2" presStyleCnt="6">
        <dgm:presLayoutVars>
          <dgm:chMax val="1"/>
          <dgm:chPref val="1"/>
          <dgm:bulletEnabled val="1"/>
        </dgm:presLayoutVars>
      </dgm:prSet>
      <dgm:spPr/>
    </dgm:pt>
    <dgm:pt modelId="{7DA5E204-6F4C-4AF3-953A-599D3D9A9830}" type="pres">
      <dgm:prSet presAssocID="{60A6668C-4493-4539-B63D-ACB617403F99}" presName="Childtext1" presStyleLbl="revTx" presStyleIdx="1" presStyleCnt="3">
        <dgm:presLayoutVars>
          <dgm:chMax val="0"/>
          <dgm:chPref val="0"/>
          <dgm:bulletEnabled val="1"/>
        </dgm:presLayoutVars>
      </dgm:prSet>
      <dgm:spPr/>
    </dgm:pt>
    <dgm:pt modelId="{BAECE97D-6458-4BED-A7EF-41A816394BF4}" type="pres">
      <dgm:prSet presAssocID="{60A6668C-4493-4539-B63D-ACB617403F99}" presName="BalanceSpacing" presStyleCnt="0"/>
      <dgm:spPr/>
    </dgm:pt>
    <dgm:pt modelId="{CB660331-0C0D-4158-8555-BD66189A1F35}" type="pres">
      <dgm:prSet presAssocID="{60A6668C-4493-4539-B63D-ACB617403F99}" presName="BalanceSpacing1" presStyleCnt="0"/>
      <dgm:spPr/>
    </dgm:pt>
    <dgm:pt modelId="{00D67E37-9281-427F-9AF6-70E904F5CDDB}" type="pres">
      <dgm:prSet presAssocID="{CF463B82-F2BC-4038-834E-37ADAB591BE8}" presName="Accent1Text" presStyleLbl="node1" presStyleIdx="3" presStyleCnt="6"/>
      <dgm:spPr/>
    </dgm:pt>
    <dgm:pt modelId="{3E4BFDC4-493D-44EC-94D5-725FD602D4D3}" type="pres">
      <dgm:prSet presAssocID="{CF463B82-F2BC-4038-834E-37ADAB591BE8}" presName="spaceBetweenRectangles" presStyleCnt="0"/>
      <dgm:spPr/>
    </dgm:pt>
    <dgm:pt modelId="{5D77B074-288E-428F-9A6E-D4AF1A923595}" type="pres">
      <dgm:prSet presAssocID="{293BA759-2197-45D9-BB46-57D7696D644A}" presName="composite" presStyleCnt="0"/>
      <dgm:spPr/>
    </dgm:pt>
    <dgm:pt modelId="{24C50835-CF27-4A11-9D36-ACF2AF3835D7}" type="pres">
      <dgm:prSet presAssocID="{293BA759-2197-45D9-BB46-57D7696D644A}" presName="Parent1" presStyleLbl="node1" presStyleIdx="4" presStyleCnt="6">
        <dgm:presLayoutVars>
          <dgm:chMax val="1"/>
          <dgm:chPref val="1"/>
          <dgm:bulletEnabled val="1"/>
        </dgm:presLayoutVars>
      </dgm:prSet>
      <dgm:spPr/>
    </dgm:pt>
    <dgm:pt modelId="{66770ABA-5E94-4E86-B329-6A01D95D2BB3}" type="pres">
      <dgm:prSet presAssocID="{293BA759-2197-45D9-BB46-57D7696D644A}" presName="Childtext1" presStyleLbl="revTx" presStyleIdx="2" presStyleCnt="3">
        <dgm:presLayoutVars>
          <dgm:chMax val="0"/>
          <dgm:chPref val="0"/>
          <dgm:bulletEnabled val="1"/>
        </dgm:presLayoutVars>
      </dgm:prSet>
      <dgm:spPr/>
    </dgm:pt>
    <dgm:pt modelId="{BD8EAB62-AD6C-4AE2-BC0B-68430B61DF4C}" type="pres">
      <dgm:prSet presAssocID="{293BA759-2197-45D9-BB46-57D7696D644A}" presName="BalanceSpacing" presStyleCnt="0"/>
      <dgm:spPr/>
    </dgm:pt>
    <dgm:pt modelId="{B772C31C-D5A9-4B88-8613-717063B1D73E}" type="pres">
      <dgm:prSet presAssocID="{293BA759-2197-45D9-BB46-57D7696D644A}" presName="BalanceSpacing1" presStyleCnt="0"/>
      <dgm:spPr/>
    </dgm:pt>
    <dgm:pt modelId="{A573FD55-AD4E-4F15-9474-AA8700A30206}" type="pres">
      <dgm:prSet presAssocID="{B8CE4463-04C5-4721-B8C1-DBD827A9786A}" presName="Accent1Text" presStyleLbl="node1" presStyleIdx="5" presStyleCnt="6"/>
      <dgm:spPr/>
    </dgm:pt>
  </dgm:ptLst>
  <dgm:cxnLst>
    <dgm:cxn modelId="{6B10D104-8880-4C42-9F86-D01E0C42A1DF}" type="presOf" srcId="{8E7117A4-B447-498D-908A-D7D94375D093}" destId="{AD002E6F-51F1-4C66-ADED-8C7FF1469E78}" srcOrd="0" destOrd="0" presId="urn:microsoft.com/office/officeart/2008/layout/AlternatingHexagons"/>
    <dgm:cxn modelId="{52777D20-69C7-48A8-B8C9-B2449D85A3FD}" type="presOf" srcId="{B8CE4463-04C5-4721-B8C1-DBD827A9786A}" destId="{A573FD55-AD4E-4F15-9474-AA8700A30206}" srcOrd="0" destOrd="0" presId="urn:microsoft.com/office/officeart/2008/layout/AlternatingHexagons"/>
    <dgm:cxn modelId="{B39BFD54-8E78-40D6-96A1-19764F59147E}" type="presOf" srcId="{46AC3D50-6D6A-4FCF-9A03-AB46BEEBF1A1}" destId="{C9F2B121-097B-44F9-AB2F-55CF35D9C78F}" srcOrd="0" destOrd="0" presId="urn:microsoft.com/office/officeart/2008/layout/AlternatingHexagons"/>
    <dgm:cxn modelId="{4BA33F57-0245-495A-B436-94982C53CB74}" srcId="{5F81A4B9-9447-4135-B033-6B61F9EEEC70}" destId="{293BA759-2197-45D9-BB46-57D7696D644A}" srcOrd="2" destOrd="0" parTransId="{76AB3192-AD65-4F12-9C53-4DCE01A5E424}" sibTransId="{B8CE4463-04C5-4721-B8C1-DBD827A9786A}"/>
    <dgm:cxn modelId="{5FC49E94-64EE-4FF2-BC56-9100997E4472}" type="presOf" srcId="{5F81A4B9-9447-4135-B033-6B61F9EEEC70}" destId="{E27C5249-CD05-4F14-98C7-5C7C7B2B5E51}" srcOrd="0" destOrd="0" presId="urn:microsoft.com/office/officeart/2008/layout/AlternatingHexagons"/>
    <dgm:cxn modelId="{89599BA1-6847-42AE-A9B0-4FCFADB596B1}" srcId="{5F81A4B9-9447-4135-B033-6B61F9EEEC70}" destId="{8E7117A4-B447-498D-908A-D7D94375D093}" srcOrd="0" destOrd="0" parTransId="{3C6E66D8-30F4-4A16-B962-DC181D3304DC}" sibTransId="{46AC3D50-6D6A-4FCF-9A03-AB46BEEBF1A1}"/>
    <dgm:cxn modelId="{B41667BD-E3D6-4B3D-BAE8-C38C1E3E2971}" type="presOf" srcId="{60A6668C-4493-4539-B63D-ACB617403F99}" destId="{F195FDED-076D-4349-BB6B-AAA1F87EB77E}" srcOrd="0" destOrd="0" presId="urn:microsoft.com/office/officeart/2008/layout/AlternatingHexagons"/>
    <dgm:cxn modelId="{0F41E7D1-B983-4BD2-8FBD-4CCEE4CDED52}" srcId="{5F81A4B9-9447-4135-B033-6B61F9EEEC70}" destId="{60A6668C-4493-4539-B63D-ACB617403F99}" srcOrd="1" destOrd="0" parTransId="{C606FCA8-A42C-4468-88D8-82AC7B377ED5}" sibTransId="{CF463B82-F2BC-4038-834E-37ADAB591BE8}"/>
    <dgm:cxn modelId="{6434B4DF-622A-48FF-BD09-17409FA2E626}" type="presOf" srcId="{293BA759-2197-45D9-BB46-57D7696D644A}" destId="{24C50835-CF27-4A11-9D36-ACF2AF3835D7}" srcOrd="0" destOrd="0" presId="urn:microsoft.com/office/officeart/2008/layout/AlternatingHexagons"/>
    <dgm:cxn modelId="{74DF00FB-0851-4D87-A479-C83F93C45629}" type="presOf" srcId="{CF463B82-F2BC-4038-834E-37ADAB591BE8}" destId="{00D67E37-9281-427F-9AF6-70E904F5CDDB}" srcOrd="0" destOrd="0" presId="urn:microsoft.com/office/officeart/2008/layout/AlternatingHexagons"/>
    <dgm:cxn modelId="{9C0E3738-B11B-4D97-86AE-B9EBCEA5C288}" type="presParOf" srcId="{E27C5249-CD05-4F14-98C7-5C7C7B2B5E51}" destId="{D4B635F7-CBA4-4F9A-AE4C-E6ECB19B03BE}" srcOrd="0" destOrd="0" presId="urn:microsoft.com/office/officeart/2008/layout/AlternatingHexagons"/>
    <dgm:cxn modelId="{7CBDD9AC-376E-43D4-8158-17E7B53279CA}" type="presParOf" srcId="{D4B635F7-CBA4-4F9A-AE4C-E6ECB19B03BE}" destId="{AD002E6F-51F1-4C66-ADED-8C7FF1469E78}" srcOrd="0" destOrd="0" presId="urn:microsoft.com/office/officeart/2008/layout/AlternatingHexagons"/>
    <dgm:cxn modelId="{791FF184-7E54-4A70-BBBE-35E5AAA51422}" type="presParOf" srcId="{D4B635F7-CBA4-4F9A-AE4C-E6ECB19B03BE}" destId="{18FE1E05-3BAD-4C4C-ADB7-0E74F5D88E38}" srcOrd="1" destOrd="0" presId="urn:microsoft.com/office/officeart/2008/layout/AlternatingHexagons"/>
    <dgm:cxn modelId="{733A2667-2B2C-4C0A-879C-ACC9CFF75374}" type="presParOf" srcId="{D4B635F7-CBA4-4F9A-AE4C-E6ECB19B03BE}" destId="{816D9276-F9E6-43E4-8C08-7D49011802F5}" srcOrd="2" destOrd="0" presId="urn:microsoft.com/office/officeart/2008/layout/AlternatingHexagons"/>
    <dgm:cxn modelId="{84FAF962-BC7B-473B-9D53-0B00DD12BEAC}" type="presParOf" srcId="{D4B635F7-CBA4-4F9A-AE4C-E6ECB19B03BE}" destId="{A9B917CE-727F-4EF3-8CAC-5464AC68B95C}" srcOrd="3" destOrd="0" presId="urn:microsoft.com/office/officeart/2008/layout/AlternatingHexagons"/>
    <dgm:cxn modelId="{AAABA1F4-1553-45D5-9F58-EBD44DE43F84}" type="presParOf" srcId="{D4B635F7-CBA4-4F9A-AE4C-E6ECB19B03BE}" destId="{C9F2B121-097B-44F9-AB2F-55CF35D9C78F}" srcOrd="4" destOrd="0" presId="urn:microsoft.com/office/officeart/2008/layout/AlternatingHexagons"/>
    <dgm:cxn modelId="{67B3A657-4C33-4D38-B579-AE18F33DFB87}" type="presParOf" srcId="{E27C5249-CD05-4F14-98C7-5C7C7B2B5E51}" destId="{6563350E-8B20-422B-A72D-07A81E3BD965}" srcOrd="1" destOrd="0" presId="urn:microsoft.com/office/officeart/2008/layout/AlternatingHexagons"/>
    <dgm:cxn modelId="{9BB2D070-A82E-4046-9E87-8D2744B1F3FB}" type="presParOf" srcId="{E27C5249-CD05-4F14-98C7-5C7C7B2B5E51}" destId="{51B6DFB1-DD58-47DC-9311-A6EB9A42E3DA}" srcOrd="2" destOrd="0" presId="urn:microsoft.com/office/officeart/2008/layout/AlternatingHexagons"/>
    <dgm:cxn modelId="{3AB0B56C-353A-4082-9294-B32CBC3A5C78}" type="presParOf" srcId="{51B6DFB1-DD58-47DC-9311-A6EB9A42E3DA}" destId="{F195FDED-076D-4349-BB6B-AAA1F87EB77E}" srcOrd="0" destOrd="0" presId="urn:microsoft.com/office/officeart/2008/layout/AlternatingHexagons"/>
    <dgm:cxn modelId="{1A4C155A-6DA2-4180-B106-2BC591E7AC6F}" type="presParOf" srcId="{51B6DFB1-DD58-47DC-9311-A6EB9A42E3DA}" destId="{7DA5E204-6F4C-4AF3-953A-599D3D9A9830}" srcOrd="1" destOrd="0" presId="urn:microsoft.com/office/officeart/2008/layout/AlternatingHexagons"/>
    <dgm:cxn modelId="{986B34E7-0576-4B20-8FE5-2CBA0D2E153C}" type="presParOf" srcId="{51B6DFB1-DD58-47DC-9311-A6EB9A42E3DA}" destId="{BAECE97D-6458-4BED-A7EF-41A816394BF4}" srcOrd="2" destOrd="0" presId="urn:microsoft.com/office/officeart/2008/layout/AlternatingHexagons"/>
    <dgm:cxn modelId="{CAA3DBAC-2027-4834-B3A6-1B303002CCAB}" type="presParOf" srcId="{51B6DFB1-DD58-47DC-9311-A6EB9A42E3DA}" destId="{CB660331-0C0D-4158-8555-BD66189A1F35}" srcOrd="3" destOrd="0" presId="urn:microsoft.com/office/officeart/2008/layout/AlternatingHexagons"/>
    <dgm:cxn modelId="{72D6F058-06B3-49A6-B6F3-8827DC921827}" type="presParOf" srcId="{51B6DFB1-DD58-47DC-9311-A6EB9A42E3DA}" destId="{00D67E37-9281-427F-9AF6-70E904F5CDDB}" srcOrd="4" destOrd="0" presId="urn:microsoft.com/office/officeart/2008/layout/AlternatingHexagons"/>
    <dgm:cxn modelId="{0965AAA9-5E7A-4F4E-948B-AE1DEEDDA0EB}" type="presParOf" srcId="{E27C5249-CD05-4F14-98C7-5C7C7B2B5E51}" destId="{3E4BFDC4-493D-44EC-94D5-725FD602D4D3}" srcOrd="3" destOrd="0" presId="urn:microsoft.com/office/officeart/2008/layout/AlternatingHexagons"/>
    <dgm:cxn modelId="{2A86BB10-C612-452E-9724-FCA30D8A2FA4}" type="presParOf" srcId="{E27C5249-CD05-4F14-98C7-5C7C7B2B5E51}" destId="{5D77B074-288E-428F-9A6E-D4AF1A923595}" srcOrd="4" destOrd="0" presId="urn:microsoft.com/office/officeart/2008/layout/AlternatingHexagons"/>
    <dgm:cxn modelId="{09774750-4A15-43A2-9413-0BD46A9FA0E3}" type="presParOf" srcId="{5D77B074-288E-428F-9A6E-D4AF1A923595}" destId="{24C50835-CF27-4A11-9D36-ACF2AF3835D7}" srcOrd="0" destOrd="0" presId="urn:microsoft.com/office/officeart/2008/layout/AlternatingHexagons"/>
    <dgm:cxn modelId="{5EA56302-D0D3-4B0A-9BBA-DE373FCE2A00}" type="presParOf" srcId="{5D77B074-288E-428F-9A6E-D4AF1A923595}" destId="{66770ABA-5E94-4E86-B329-6A01D95D2BB3}" srcOrd="1" destOrd="0" presId="urn:microsoft.com/office/officeart/2008/layout/AlternatingHexagons"/>
    <dgm:cxn modelId="{5DE1EADD-7A9F-494B-A91A-9BCD0B74C613}" type="presParOf" srcId="{5D77B074-288E-428F-9A6E-D4AF1A923595}" destId="{BD8EAB62-AD6C-4AE2-BC0B-68430B61DF4C}" srcOrd="2" destOrd="0" presId="urn:microsoft.com/office/officeart/2008/layout/AlternatingHexagons"/>
    <dgm:cxn modelId="{A0C8B160-8C50-475C-BDA9-81E10764B31C}" type="presParOf" srcId="{5D77B074-288E-428F-9A6E-D4AF1A923595}" destId="{B772C31C-D5A9-4B88-8613-717063B1D73E}" srcOrd="3" destOrd="0" presId="urn:microsoft.com/office/officeart/2008/layout/AlternatingHexagons"/>
    <dgm:cxn modelId="{84E14FB8-E17F-4EBA-9D49-86D87C86310E}" type="presParOf" srcId="{5D77B074-288E-428F-9A6E-D4AF1A923595}" destId="{A573FD55-AD4E-4F15-9474-AA8700A30206}" srcOrd="4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81C4421-2406-47C0-ADD9-5AAD41C1E319}" type="doc">
      <dgm:prSet loTypeId="urn:microsoft.com/office/officeart/2005/8/layout/vProcess5" loCatId="process" qsTypeId="urn:microsoft.com/office/officeart/2005/8/quickstyle/simple2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F8ABCDAE-B8C9-4F25-A1A5-A27187BAF34C}">
      <dgm:prSet/>
      <dgm:spPr/>
      <dgm:t>
        <a:bodyPr/>
        <a:lstStyle/>
        <a:p>
          <a:r>
            <a:rPr lang="en-GB"/>
            <a:t>•Political: rules </a:t>
          </a:r>
          <a:endParaRPr lang="en-US"/>
        </a:p>
      </dgm:t>
    </dgm:pt>
    <dgm:pt modelId="{3085350E-9231-4AA4-AF14-BEACBE1236F9}" type="parTrans" cxnId="{31706DBD-8CD3-40CC-894D-D5AD0D1D0BAB}">
      <dgm:prSet/>
      <dgm:spPr/>
      <dgm:t>
        <a:bodyPr/>
        <a:lstStyle/>
        <a:p>
          <a:endParaRPr lang="en-US"/>
        </a:p>
      </dgm:t>
    </dgm:pt>
    <dgm:pt modelId="{D2F041D7-FD20-4FCB-BB15-3EF1AA55AEEB}" type="sibTrans" cxnId="{31706DBD-8CD3-40CC-894D-D5AD0D1D0BAB}">
      <dgm:prSet/>
      <dgm:spPr/>
      <dgm:t>
        <a:bodyPr/>
        <a:lstStyle/>
        <a:p>
          <a:endParaRPr lang="en-US"/>
        </a:p>
      </dgm:t>
    </dgm:pt>
    <dgm:pt modelId="{268E8C58-DDF4-4AEF-A0B7-0A7F71D19CF9}">
      <dgm:prSet/>
      <dgm:spPr/>
      <dgm:t>
        <a:bodyPr/>
        <a:lstStyle/>
        <a:p>
          <a:r>
            <a:rPr lang="en-GB"/>
            <a:t>•Economic: spending </a:t>
          </a:r>
          <a:endParaRPr lang="en-US"/>
        </a:p>
      </dgm:t>
    </dgm:pt>
    <dgm:pt modelId="{F2D04D62-574B-4926-AA0A-556209ADFF04}" type="parTrans" cxnId="{9C8A6945-433D-470C-BCAB-DFB1523A2AE2}">
      <dgm:prSet/>
      <dgm:spPr/>
      <dgm:t>
        <a:bodyPr/>
        <a:lstStyle/>
        <a:p>
          <a:endParaRPr lang="en-US"/>
        </a:p>
      </dgm:t>
    </dgm:pt>
    <dgm:pt modelId="{EA8A2AA1-B40A-42F9-845C-B1C20B9DA9B4}" type="sibTrans" cxnId="{9C8A6945-433D-470C-BCAB-DFB1523A2AE2}">
      <dgm:prSet/>
      <dgm:spPr/>
      <dgm:t>
        <a:bodyPr/>
        <a:lstStyle/>
        <a:p>
          <a:endParaRPr lang="en-US"/>
        </a:p>
      </dgm:t>
    </dgm:pt>
    <dgm:pt modelId="{24FDBD99-4580-4C2F-9FB2-FB6A8C2B3B9A}">
      <dgm:prSet/>
      <dgm:spPr/>
      <dgm:t>
        <a:bodyPr/>
        <a:lstStyle/>
        <a:p>
          <a:r>
            <a:rPr lang="en-GB"/>
            <a:t>•Social: family needs •Technological: social media</a:t>
          </a:r>
          <a:endParaRPr lang="en-US"/>
        </a:p>
      </dgm:t>
    </dgm:pt>
    <dgm:pt modelId="{7F5D49E4-98C7-45F8-A537-6D68F492239C}" type="parTrans" cxnId="{D2D49DE0-CB98-4496-B387-6C6C67D7A443}">
      <dgm:prSet/>
      <dgm:spPr/>
      <dgm:t>
        <a:bodyPr/>
        <a:lstStyle/>
        <a:p>
          <a:endParaRPr lang="en-US"/>
        </a:p>
      </dgm:t>
    </dgm:pt>
    <dgm:pt modelId="{BE8C4528-2B8B-4EB9-B898-9B0F59879E5C}" type="sibTrans" cxnId="{D2D49DE0-CB98-4496-B387-6C6C67D7A443}">
      <dgm:prSet/>
      <dgm:spPr/>
      <dgm:t>
        <a:bodyPr/>
        <a:lstStyle/>
        <a:p>
          <a:endParaRPr lang="en-US"/>
        </a:p>
      </dgm:t>
    </dgm:pt>
    <dgm:pt modelId="{0A092B4E-CE1A-485C-8D01-2F9020A59F37}">
      <dgm:prSet/>
      <dgm:spPr/>
      <dgm:t>
        <a:bodyPr/>
        <a:lstStyle/>
        <a:p>
          <a:r>
            <a:rPr lang="en-GB"/>
            <a:t>•Environmental: clean space</a:t>
          </a:r>
          <a:endParaRPr lang="en-US"/>
        </a:p>
      </dgm:t>
    </dgm:pt>
    <dgm:pt modelId="{3D79D01E-710A-4C8F-9A7B-951C4E0C59D5}" type="parTrans" cxnId="{00CC646B-EF1A-454F-82FC-278C4278260E}">
      <dgm:prSet/>
      <dgm:spPr/>
      <dgm:t>
        <a:bodyPr/>
        <a:lstStyle/>
        <a:p>
          <a:endParaRPr lang="en-US"/>
        </a:p>
      </dgm:t>
    </dgm:pt>
    <dgm:pt modelId="{39D20FC7-C363-4593-B31B-CD6E80378A57}" type="sibTrans" cxnId="{00CC646B-EF1A-454F-82FC-278C4278260E}">
      <dgm:prSet/>
      <dgm:spPr/>
      <dgm:t>
        <a:bodyPr/>
        <a:lstStyle/>
        <a:p>
          <a:endParaRPr lang="en-US"/>
        </a:p>
      </dgm:t>
    </dgm:pt>
    <dgm:pt modelId="{E88D95E1-95F1-46BF-A948-CEB8DF9397C7}">
      <dgm:prSet/>
      <dgm:spPr/>
      <dgm:t>
        <a:bodyPr/>
        <a:lstStyle/>
        <a:p>
          <a:r>
            <a:rPr lang="en-GB"/>
            <a:t>•Legal: safety rules</a:t>
          </a:r>
          <a:endParaRPr lang="en-US"/>
        </a:p>
      </dgm:t>
    </dgm:pt>
    <dgm:pt modelId="{8BF6C387-4F25-4586-A221-15012729BB3A}" type="parTrans" cxnId="{9E48A37E-D40E-4D00-9238-97EB2BC08EA5}">
      <dgm:prSet/>
      <dgm:spPr/>
      <dgm:t>
        <a:bodyPr/>
        <a:lstStyle/>
        <a:p>
          <a:endParaRPr lang="en-US"/>
        </a:p>
      </dgm:t>
    </dgm:pt>
    <dgm:pt modelId="{D7E827A9-0BC3-4F9B-B380-9FF7FC0E16FD}" type="sibTrans" cxnId="{9E48A37E-D40E-4D00-9238-97EB2BC08EA5}">
      <dgm:prSet/>
      <dgm:spPr/>
      <dgm:t>
        <a:bodyPr/>
        <a:lstStyle/>
        <a:p>
          <a:endParaRPr lang="en-US"/>
        </a:p>
      </dgm:t>
    </dgm:pt>
    <dgm:pt modelId="{2F923D09-674A-45C4-B3BD-F3178FDF394B}" type="pres">
      <dgm:prSet presAssocID="{281C4421-2406-47C0-ADD9-5AAD41C1E319}" presName="outerComposite" presStyleCnt="0">
        <dgm:presLayoutVars>
          <dgm:chMax val="5"/>
          <dgm:dir/>
          <dgm:resizeHandles val="exact"/>
        </dgm:presLayoutVars>
      </dgm:prSet>
      <dgm:spPr/>
    </dgm:pt>
    <dgm:pt modelId="{09824B32-C04E-4299-9678-73E904BF06FB}" type="pres">
      <dgm:prSet presAssocID="{281C4421-2406-47C0-ADD9-5AAD41C1E319}" presName="dummyMaxCanvas" presStyleCnt="0">
        <dgm:presLayoutVars/>
      </dgm:prSet>
      <dgm:spPr/>
    </dgm:pt>
    <dgm:pt modelId="{51F3A869-B67B-4154-A73A-D8A892E396A6}" type="pres">
      <dgm:prSet presAssocID="{281C4421-2406-47C0-ADD9-5AAD41C1E319}" presName="FiveNodes_1" presStyleLbl="node1" presStyleIdx="0" presStyleCnt="5">
        <dgm:presLayoutVars>
          <dgm:bulletEnabled val="1"/>
        </dgm:presLayoutVars>
      </dgm:prSet>
      <dgm:spPr/>
    </dgm:pt>
    <dgm:pt modelId="{3EC220C1-E3DD-4FE8-8C48-4B7914943181}" type="pres">
      <dgm:prSet presAssocID="{281C4421-2406-47C0-ADD9-5AAD41C1E319}" presName="FiveNodes_2" presStyleLbl="node1" presStyleIdx="1" presStyleCnt="5">
        <dgm:presLayoutVars>
          <dgm:bulletEnabled val="1"/>
        </dgm:presLayoutVars>
      </dgm:prSet>
      <dgm:spPr/>
    </dgm:pt>
    <dgm:pt modelId="{BC5435F8-1F34-471D-8C09-41F5F686D858}" type="pres">
      <dgm:prSet presAssocID="{281C4421-2406-47C0-ADD9-5AAD41C1E319}" presName="FiveNodes_3" presStyleLbl="node1" presStyleIdx="2" presStyleCnt="5">
        <dgm:presLayoutVars>
          <dgm:bulletEnabled val="1"/>
        </dgm:presLayoutVars>
      </dgm:prSet>
      <dgm:spPr/>
    </dgm:pt>
    <dgm:pt modelId="{B943A023-A8D6-4E43-A2D5-5519D30CEEEF}" type="pres">
      <dgm:prSet presAssocID="{281C4421-2406-47C0-ADD9-5AAD41C1E319}" presName="FiveNodes_4" presStyleLbl="node1" presStyleIdx="3" presStyleCnt="5">
        <dgm:presLayoutVars>
          <dgm:bulletEnabled val="1"/>
        </dgm:presLayoutVars>
      </dgm:prSet>
      <dgm:spPr/>
    </dgm:pt>
    <dgm:pt modelId="{3CEE7CFE-BB1F-4B19-8374-BF787E10D49D}" type="pres">
      <dgm:prSet presAssocID="{281C4421-2406-47C0-ADD9-5AAD41C1E319}" presName="FiveNodes_5" presStyleLbl="node1" presStyleIdx="4" presStyleCnt="5">
        <dgm:presLayoutVars>
          <dgm:bulletEnabled val="1"/>
        </dgm:presLayoutVars>
      </dgm:prSet>
      <dgm:spPr/>
    </dgm:pt>
    <dgm:pt modelId="{FD6120E1-F8D9-4254-A7E9-D2B83CF843EA}" type="pres">
      <dgm:prSet presAssocID="{281C4421-2406-47C0-ADD9-5AAD41C1E319}" presName="FiveConn_1-2" presStyleLbl="fgAccFollowNode1" presStyleIdx="0" presStyleCnt="4">
        <dgm:presLayoutVars>
          <dgm:bulletEnabled val="1"/>
        </dgm:presLayoutVars>
      </dgm:prSet>
      <dgm:spPr/>
    </dgm:pt>
    <dgm:pt modelId="{9AB8881C-F2D6-426E-BB7F-AB7988291827}" type="pres">
      <dgm:prSet presAssocID="{281C4421-2406-47C0-ADD9-5AAD41C1E319}" presName="FiveConn_2-3" presStyleLbl="fgAccFollowNode1" presStyleIdx="1" presStyleCnt="4">
        <dgm:presLayoutVars>
          <dgm:bulletEnabled val="1"/>
        </dgm:presLayoutVars>
      </dgm:prSet>
      <dgm:spPr/>
    </dgm:pt>
    <dgm:pt modelId="{D46226A6-D49A-4C3D-84EB-F4A11576B325}" type="pres">
      <dgm:prSet presAssocID="{281C4421-2406-47C0-ADD9-5AAD41C1E319}" presName="FiveConn_3-4" presStyleLbl="fgAccFollowNode1" presStyleIdx="2" presStyleCnt="4">
        <dgm:presLayoutVars>
          <dgm:bulletEnabled val="1"/>
        </dgm:presLayoutVars>
      </dgm:prSet>
      <dgm:spPr/>
    </dgm:pt>
    <dgm:pt modelId="{2A8A481F-7DB4-402E-8C93-CD1268B475B8}" type="pres">
      <dgm:prSet presAssocID="{281C4421-2406-47C0-ADD9-5AAD41C1E319}" presName="FiveConn_4-5" presStyleLbl="fgAccFollowNode1" presStyleIdx="3" presStyleCnt="4">
        <dgm:presLayoutVars>
          <dgm:bulletEnabled val="1"/>
        </dgm:presLayoutVars>
      </dgm:prSet>
      <dgm:spPr/>
    </dgm:pt>
    <dgm:pt modelId="{A17DA28E-2100-4DE6-AFBC-A9113B1C2A1B}" type="pres">
      <dgm:prSet presAssocID="{281C4421-2406-47C0-ADD9-5AAD41C1E319}" presName="FiveNodes_1_text" presStyleLbl="node1" presStyleIdx="4" presStyleCnt="5">
        <dgm:presLayoutVars>
          <dgm:bulletEnabled val="1"/>
        </dgm:presLayoutVars>
      </dgm:prSet>
      <dgm:spPr/>
    </dgm:pt>
    <dgm:pt modelId="{99C4CD33-DED1-4C1E-9E85-B7A21290EF4B}" type="pres">
      <dgm:prSet presAssocID="{281C4421-2406-47C0-ADD9-5AAD41C1E319}" presName="FiveNodes_2_text" presStyleLbl="node1" presStyleIdx="4" presStyleCnt="5">
        <dgm:presLayoutVars>
          <dgm:bulletEnabled val="1"/>
        </dgm:presLayoutVars>
      </dgm:prSet>
      <dgm:spPr/>
    </dgm:pt>
    <dgm:pt modelId="{5156B19C-97F5-41AD-9BBC-CEAF21915AC7}" type="pres">
      <dgm:prSet presAssocID="{281C4421-2406-47C0-ADD9-5AAD41C1E319}" presName="FiveNodes_3_text" presStyleLbl="node1" presStyleIdx="4" presStyleCnt="5">
        <dgm:presLayoutVars>
          <dgm:bulletEnabled val="1"/>
        </dgm:presLayoutVars>
      </dgm:prSet>
      <dgm:spPr/>
    </dgm:pt>
    <dgm:pt modelId="{4C67C873-E719-4BC1-A469-85150AE03D47}" type="pres">
      <dgm:prSet presAssocID="{281C4421-2406-47C0-ADD9-5AAD41C1E319}" presName="FiveNodes_4_text" presStyleLbl="node1" presStyleIdx="4" presStyleCnt="5">
        <dgm:presLayoutVars>
          <dgm:bulletEnabled val="1"/>
        </dgm:presLayoutVars>
      </dgm:prSet>
      <dgm:spPr/>
    </dgm:pt>
    <dgm:pt modelId="{FE8B16AE-9BF5-4CCE-875C-B4F6CBB477DB}" type="pres">
      <dgm:prSet presAssocID="{281C4421-2406-47C0-ADD9-5AAD41C1E319}" presName="FiveNodes_5_text" presStyleLbl="node1" presStyleIdx="4" presStyleCnt="5">
        <dgm:presLayoutVars>
          <dgm:bulletEnabled val="1"/>
        </dgm:presLayoutVars>
      </dgm:prSet>
      <dgm:spPr/>
    </dgm:pt>
  </dgm:ptLst>
  <dgm:cxnLst>
    <dgm:cxn modelId="{41C9C801-B887-495A-92DD-F70D637426CC}" type="presOf" srcId="{268E8C58-DDF4-4AEF-A0B7-0A7F71D19CF9}" destId="{3EC220C1-E3DD-4FE8-8C48-4B7914943181}" srcOrd="0" destOrd="0" presId="urn:microsoft.com/office/officeart/2005/8/layout/vProcess5"/>
    <dgm:cxn modelId="{48F18705-6752-43F8-A982-6127797413F7}" type="presOf" srcId="{24FDBD99-4580-4C2F-9FB2-FB6A8C2B3B9A}" destId="{5156B19C-97F5-41AD-9BBC-CEAF21915AC7}" srcOrd="1" destOrd="0" presId="urn:microsoft.com/office/officeart/2005/8/layout/vProcess5"/>
    <dgm:cxn modelId="{DC4E5C5F-42CE-4EC0-93EC-0C7BD5CC4872}" type="presOf" srcId="{F8ABCDAE-B8C9-4F25-A1A5-A27187BAF34C}" destId="{A17DA28E-2100-4DE6-AFBC-A9113B1C2A1B}" srcOrd="1" destOrd="0" presId="urn:microsoft.com/office/officeart/2005/8/layout/vProcess5"/>
    <dgm:cxn modelId="{9C8A6945-433D-470C-BCAB-DFB1523A2AE2}" srcId="{281C4421-2406-47C0-ADD9-5AAD41C1E319}" destId="{268E8C58-DDF4-4AEF-A0B7-0A7F71D19CF9}" srcOrd="1" destOrd="0" parTransId="{F2D04D62-574B-4926-AA0A-556209ADFF04}" sibTransId="{EA8A2AA1-B40A-42F9-845C-B1C20B9DA9B4}"/>
    <dgm:cxn modelId="{8C02C066-F1D3-461E-ADF7-00EE45D7B783}" type="presOf" srcId="{D2F041D7-FD20-4FCB-BB15-3EF1AA55AEEB}" destId="{FD6120E1-F8D9-4254-A7E9-D2B83CF843EA}" srcOrd="0" destOrd="0" presId="urn:microsoft.com/office/officeart/2005/8/layout/vProcess5"/>
    <dgm:cxn modelId="{00CC646B-EF1A-454F-82FC-278C4278260E}" srcId="{281C4421-2406-47C0-ADD9-5AAD41C1E319}" destId="{0A092B4E-CE1A-485C-8D01-2F9020A59F37}" srcOrd="3" destOrd="0" parTransId="{3D79D01E-710A-4C8F-9A7B-951C4E0C59D5}" sibTransId="{39D20FC7-C363-4593-B31B-CD6E80378A57}"/>
    <dgm:cxn modelId="{03E45B70-2EFF-47CD-A337-42E2BEEF0ED3}" type="presOf" srcId="{0A092B4E-CE1A-485C-8D01-2F9020A59F37}" destId="{B943A023-A8D6-4E43-A2D5-5519D30CEEEF}" srcOrd="0" destOrd="0" presId="urn:microsoft.com/office/officeart/2005/8/layout/vProcess5"/>
    <dgm:cxn modelId="{CF48AD70-0F8C-4B84-9E9C-CF321CB694A9}" type="presOf" srcId="{0A092B4E-CE1A-485C-8D01-2F9020A59F37}" destId="{4C67C873-E719-4BC1-A469-85150AE03D47}" srcOrd="1" destOrd="0" presId="urn:microsoft.com/office/officeart/2005/8/layout/vProcess5"/>
    <dgm:cxn modelId="{9E48A37E-D40E-4D00-9238-97EB2BC08EA5}" srcId="{281C4421-2406-47C0-ADD9-5AAD41C1E319}" destId="{E88D95E1-95F1-46BF-A948-CEB8DF9397C7}" srcOrd="4" destOrd="0" parTransId="{8BF6C387-4F25-4586-A221-15012729BB3A}" sibTransId="{D7E827A9-0BC3-4F9B-B380-9FF7FC0E16FD}"/>
    <dgm:cxn modelId="{423A4D81-490C-46C2-ACF4-6B24B475E6D7}" type="presOf" srcId="{BE8C4528-2B8B-4EB9-B898-9B0F59879E5C}" destId="{D46226A6-D49A-4C3D-84EB-F4A11576B325}" srcOrd="0" destOrd="0" presId="urn:microsoft.com/office/officeart/2005/8/layout/vProcess5"/>
    <dgm:cxn modelId="{0BAFC98D-D647-4C0A-A09D-803B2D251456}" type="presOf" srcId="{F8ABCDAE-B8C9-4F25-A1A5-A27187BAF34C}" destId="{51F3A869-B67B-4154-A73A-D8A892E396A6}" srcOrd="0" destOrd="0" presId="urn:microsoft.com/office/officeart/2005/8/layout/vProcess5"/>
    <dgm:cxn modelId="{3D654C96-7E3A-4736-A204-56C88F3B640E}" type="presOf" srcId="{24FDBD99-4580-4C2F-9FB2-FB6A8C2B3B9A}" destId="{BC5435F8-1F34-471D-8C09-41F5F686D858}" srcOrd="0" destOrd="0" presId="urn:microsoft.com/office/officeart/2005/8/layout/vProcess5"/>
    <dgm:cxn modelId="{8A0156A6-6630-4B88-BA31-98D982DCC711}" type="presOf" srcId="{E88D95E1-95F1-46BF-A948-CEB8DF9397C7}" destId="{3CEE7CFE-BB1F-4B19-8374-BF787E10D49D}" srcOrd="0" destOrd="0" presId="urn:microsoft.com/office/officeart/2005/8/layout/vProcess5"/>
    <dgm:cxn modelId="{D41A99B2-118A-4A02-A746-409A11DE95BB}" type="presOf" srcId="{E88D95E1-95F1-46BF-A948-CEB8DF9397C7}" destId="{FE8B16AE-9BF5-4CCE-875C-B4F6CBB477DB}" srcOrd="1" destOrd="0" presId="urn:microsoft.com/office/officeart/2005/8/layout/vProcess5"/>
    <dgm:cxn modelId="{31706DBD-8CD3-40CC-894D-D5AD0D1D0BAB}" srcId="{281C4421-2406-47C0-ADD9-5AAD41C1E319}" destId="{F8ABCDAE-B8C9-4F25-A1A5-A27187BAF34C}" srcOrd="0" destOrd="0" parTransId="{3085350E-9231-4AA4-AF14-BEACBE1236F9}" sibTransId="{D2F041D7-FD20-4FCB-BB15-3EF1AA55AEEB}"/>
    <dgm:cxn modelId="{04FE82DE-631C-4BBB-B340-AF10A078D3D2}" type="presOf" srcId="{EA8A2AA1-B40A-42F9-845C-B1C20B9DA9B4}" destId="{9AB8881C-F2D6-426E-BB7F-AB7988291827}" srcOrd="0" destOrd="0" presId="urn:microsoft.com/office/officeart/2005/8/layout/vProcess5"/>
    <dgm:cxn modelId="{D2D49DE0-CB98-4496-B387-6C6C67D7A443}" srcId="{281C4421-2406-47C0-ADD9-5AAD41C1E319}" destId="{24FDBD99-4580-4C2F-9FB2-FB6A8C2B3B9A}" srcOrd="2" destOrd="0" parTransId="{7F5D49E4-98C7-45F8-A537-6D68F492239C}" sibTransId="{BE8C4528-2B8B-4EB9-B898-9B0F59879E5C}"/>
    <dgm:cxn modelId="{7FE4C3E0-E8DE-4E45-94E3-CE0784B00010}" type="presOf" srcId="{268E8C58-DDF4-4AEF-A0B7-0A7F71D19CF9}" destId="{99C4CD33-DED1-4C1E-9E85-B7A21290EF4B}" srcOrd="1" destOrd="0" presId="urn:microsoft.com/office/officeart/2005/8/layout/vProcess5"/>
    <dgm:cxn modelId="{0F3EB8F0-E26B-4BBD-AA8E-510A146BBBA3}" type="presOf" srcId="{281C4421-2406-47C0-ADD9-5AAD41C1E319}" destId="{2F923D09-674A-45C4-B3BD-F3178FDF394B}" srcOrd="0" destOrd="0" presId="urn:microsoft.com/office/officeart/2005/8/layout/vProcess5"/>
    <dgm:cxn modelId="{475763F7-3ADD-4923-9D46-72F09ED78DB2}" type="presOf" srcId="{39D20FC7-C363-4593-B31B-CD6E80378A57}" destId="{2A8A481F-7DB4-402E-8C93-CD1268B475B8}" srcOrd="0" destOrd="0" presId="urn:microsoft.com/office/officeart/2005/8/layout/vProcess5"/>
    <dgm:cxn modelId="{854769E9-B5F6-42F8-8B9A-B277F9965B6C}" type="presParOf" srcId="{2F923D09-674A-45C4-B3BD-F3178FDF394B}" destId="{09824B32-C04E-4299-9678-73E904BF06FB}" srcOrd="0" destOrd="0" presId="urn:microsoft.com/office/officeart/2005/8/layout/vProcess5"/>
    <dgm:cxn modelId="{800310C0-4138-489A-ABEF-D894BED42192}" type="presParOf" srcId="{2F923D09-674A-45C4-B3BD-F3178FDF394B}" destId="{51F3A869-B67B-4154-A73A-D8A892E396A6}" srcOrd="1" destOrd="0" presId="urn:microsoft.com/office/officeart/2005/8/layout/vProcess5"/>
    <dgm:cxn modelId="{4C4E9660-79AD-4E8A-900D-7F4573625214}" type="presParOf" srcId="{2F923D09-674A-45C4-B3BD-F3178FDF394B}" destId="{3EC220C1-E3DD-4FE8-8C48-4B7914943181}" srcOrd="2" destOrd="0" presId="urn:microsoft.com/office/officeart/2005/8/layout/vProcess5"/>
    <dgm:cxn modelId="{0A7BDAF5-35EE-4F81-A5EC-E6253D4DFD24}" type="presParOf" srcId="{2F923D09-674A-45C4-B3BD-F3178FDF394B}" destId="{BC5435F8-1F34-471D-8C09-41F5F686D858}" srcOrd="3" destOrd="0" presId="urn:microsoft.com/office/officeart/2005/8/layout/vProcess5"/>
    <dgm:cxn modelId="{3E920C97-83CB-4E6C-81D9-FDD988B05BB8}" type="presParOf" srcId="{2F923D09-674A-45C4-B3BD-F3178FDF394B}" destId="{B943A023-A8D6-4E43-A2D5-5519D30CEEEF}" srcOrd="4" destOrd="0" presId="urn:microsoft.com/office/officeart/2005/8/layout/vProcess5"/>
    <dgm:cxn modelId="{A65F9051-A298-4DF2-8AF3-73F355762616}" type="presParOf" srcId="{2F923D09-674A-45C4-B3BD-F3178FDF394B}" destId="{3CEE7CFE-BB1F-4B19-8374-BF787E10D49D}" srcOrd="5" destOrd="0" presId="urn:microsoft.com/office/officeart/2005/8/layout/vProcess5"/>
    <dgm:cxn modelId="{585D659F-FD8D-46BB-8424-3A75380251E8}" type="presParOf" srcId="{2F923D09-674A-45C4-B3BD-F3178FDF394B}" destId="{FD6120E1-F8D9-4254-A7E9-D2B83CF843EA}" srcOrd="6" destOrd="0" presId="urn:microsoft.com/office/officeart/2005/8/layout/vProcess5"/>
    <dgm:cxn modelId="{C9563A0D-82C4-48DB-8ED7-CC57600D3D8C}" type="presParOf" srcId="{2F923D09-674A-45C4-B3BD-F3178FDF394B}" destId="{9AB8881C-F2D6-426E-BB7F-AB7988291827}" srcOrd="7" destOrd="0" presId="urn:microsoft.com/office/officeart/2005/8/layout/vProcess5"/>
    <dgm:cxn modelId="{CB90B262-D92A-4003-A47D-2DAD72C9B259}" type="presParOf" srcId="{2F923D09-674A-45C4-B3BD-F3178FDF394B}" destId="{D46226A6-D49A-4C3D-84EB-F4A11576B325}" srcOrd="8" destOrd="0" presId="urn:microsoft.com/office/officeart/2005/8/layout/vProcess5"/>
    <dgm:cxn modelId="{C915D131-C6CD-45E4-A4A0-D87BFD772C99}" type="presParOf" srcId="{2F923D09-674A-45C4-B3BD-F3178FDF394B}" destId="{2A8A481F-7DB4-402E-8C93-CD1268B475B8}" srcOrd="9" destOrd="0" presId="urn:microsoft.com/office/officeart/2005/8/layout/vProcess5"/>
    <dgm:cxn modelId="{B9D10719-01E3-4849-B5E7-BF63D2DB2817}" type="presParOf" srcId="{2F923D09-674A-45C4-B3BD-F3178FDF394B}" destId="{A17DA28E-2100-4DE6-AFBC-A9113B1C2A1B}" srcOrd="10" destOrd="0" presId="urn:microsoft.com/office/officeart/2005/8/layout/vProcess5"/>
    <dgm:cxn modelId="{48BC1A93-8F7C-4D48-973D-7EAD8D5E13A3}" type="presParOf" srcId="{2F923D09-674A-45C4-B3BD-F3178FDF394B}" destId="{99C4CD33-DED1-4C1E-9E85-B7A21290EF4B}" srcOrd="11" destOrd="0" presId="urn:microsoft.com/office/officeart/2005/8/layout/vProcess5"/>
    <dgm:cxn modelId="{85FC728F-08EC-4F88-A105-88C302597CB7}" type="presParOf" srcId="{2F923D09-674A-45C4-B3BD-F3178FDF394B}" destId="{5156B19C-97F5-41AD-9BBC-CEAF21915AC7}" srcOrd="12" destOrd="0" presId="urn:microsoft.com/office/officeart/2005/8/layout/vProcess5"/>
    <dgm:cxn modelId="{CDFA4E26-B16E-42D5-A44B-BC1D408B219C}" type="presParOf" srcId="{2F923D09-674A-45C4-B3BD-F3178FDF394B}" destId="{4C67C873-E719-4BC1-A469-85150AE03D47}" srcOrd="13" destOrd="0" presId="urn:microsoft.com/office/officeart/2005/8/layout/vProcess5"/>
    <dgm:cxn modelId="{17500C27-23CC-4863-96FC-30D7474B76D4}" type="presParOf" srcId="{2F923D09-674A-45C4-B3BD-F3178FDF394B}" destId="{FE8B16AE-9BF5-4CCE-875C-B4F6CBB477DB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D002E6F-51F1-4C66-ADED-8C7FF1469E78}">
      <dsp:nvSpPr>
        <dsp:cNvPr id="0" name=""/>
        <dsp:cNvSpPr/>
      </dsp:nvSpPr>
      <dsp:spPr>
        <a:xfrm rot="5400000">
          <a:off x="2278614" y="254425"/>
          <a:ext cx="1496528" cy="1301979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•Small business </a:t>
          </a:r>
          <a:endParaRPr lang="en-US" sz="1300" kern="1200"/>
        </a:p>
      </dsp:txBody>
      <dsp:txXfrm rot="-5400000">
        <a:off x="2578780" y="390360"/>
        <a:ext cx="896195" cy="1030110"/>
      </dsp:txXfrm>
    </dsp:sp>
    <dsp:sp modelId="{18FE1E05-3BAD-4C4C-ADB7-0E74F5D88E38}">
      <dsp:nvSpPr>
        <dsp:cNvPr id="0" name=""/>
        <dsp:cNvSpPr/>
      </dsp:nvSpPr>
      <dsp:spPr>
        <a:xfrm>
          <a:off x="3717376" y="456457"/>
          <a:ext cx="1670125" cy="8979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9F2B121-097B-44F9-AB2F-55CF35D9C78F}">
      <dsp:nvSpPr>
        <dsp:cNvPr id="0" name=""/>
        <dsp:cNvSpPr/>
      </dsp:nvSpPr>
      <dsp:spPr>
        <a:xfrm rot="5400000">
          <a:off x="872476" y="254425"/>
          <a:ext cx="1496528" cy="1301979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 rot="-5400000">
        <a:off x="1172642" y="390360"/>
        <a:ext cx="896195" cy="1030110"/>
      </dsp:txXfrm>
    </dsp:sp>
    <dsp:sp modelId="{F195FDED-076D-4349-BB6B-AAA1F87EB77E}">
      <dsp:nvSpPr>
        <dsp:cNvPr id="0" name=""/>
        <dsp:cNvSpPr/>
      </dsp:nvSpPr>
      <dsp:spPr>
        <a:xfrm rot="5400000">
          <a:off x="1572851" y="1524679"/>
          <a:ext cx="1496528" cy="1301979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•Owner-managed</a:t>
          </a:r>
          <a:endParaRPr lang="en-US" sz="1300" kern="1200"/>
        </a:p>
      </dsp:txBody>
      <dsp:txXfrm rot="-5400000">
        <a:off x="1873017" y="1660614"/>
        <a:ext cx="896195" cy="1030110"/>
      </dsp:txXfrm>
    </dsp:sp>
    <dsp:sp modelId="{7DA5E204-6F4C-4AF3-953A-599D3D9A9830}">
      <dsp:nvSpPr>
        <dsp:cNvPr id="0" name=""/>
        <dsp:cNvSpPr/>
      </dsp:nvSpPr>
      <dsp:spPr>
        <a:xfrm>
          <a:off x="0" y="1726710"/>
          <a:ext cx="1616250" cy="8979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0D67E37-9281-427F-9AF6-70E904F5CDDB}">
      <dsp:nvSpPr>
        <dsp:cNvPr id="0" name=""/>
        <dsp:cNvSpPr/>
      </dsp:nvSpPr>
      <dsp:spPr>
        <a:xfrm rot="5400000">
          <a:off x="2978989" y="1524679"/>
          <a:ext cx="1496528" cy="1301979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 rot="-5400000">
        <a:off x="3279155" y="1660614"/>
        <a:ext cx="896195" cy="1030110"/>
      </dsp:txXfrm>
    </dsp:sp>
    <dsp:sp modelId="{24C50835-CF27-4A11-9D36-ACF2AF3835D7}">
      <dsp:nvSpPr>
        <dsp:cNvPr id="0" name=""/>
        <dsp:cNvSpPr/>
      </dsp:nvSpPr>
      <dsp:spPr>
        <a:xfrm rot="5400000">
          <a:off x="2278614" y="2794932"/>
          <a:ext cx="1496528" cy="1301979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•UK safety and hygiene rules</a:t>
          </a:r>
          <a:endParaRPr lang="en-US" sz="1300" kern="1200"/>
        </a:p>
      </dsp:txBody>
      <dsp:txXfrm rot="-5400000">
        <a:off x="2578780" y="2930867"/>
        <a:ext cx="896195" cy="1030110"/>
      </dsp:txXfrm>
    </dsp:sp>
    <dsp:sp modelId="{66770ABA-5E94-4E86-B329-6A01D95D2BB3}">
      <dsp:nvSpPr>
        <dsp:cNvPr id="0" name=""/>
        <dsp:cNvSpPr/>
      </dsp:nvSpPr>
      <dsp:spPr>
        <a:xfrm>
          <a:off x="3717376" y="2996963"/>
          <a:ext cx="1670125" cy="8979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573FD55-AD4E-4F15-9474-AA8700A30206}">
      <dsp:nvSpPr>
        <dsp:cNvPr id="0" name=""/>
        <dsp:cNvSpPr/>
      </dsp:nvSpPr>
      <dsp:spPr>
        <a:xfrm rot="5400000">
          <a:off x="872476" y="2794932"/>
          <a:ext cx="1496528" cy="1301979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 rot="-5400000">
        <a:off x="1172642" y="2930867"/>
        <a:ext cx="896195" cy="103011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F3A869-B67B-4154-A73A-D8A892E396A6}">
      <dsp:nvSpPr>
        <dsp:cNvPr id="0" name=""/>
        <dsp:cNvSpPr/>
      </dsp:nvSpPr>
      <dsp:spPr>
        <a:xfrm>
          <a:off x="0" y="0"/>
          <a:ext cx="4895992" cy="671150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•Political: rules </a:t>
          </a:r>
          <a:endParaRPr lang="en-US" sz="1700" kern="1200"/>
        </a:p>
      </dsp:txBody>
      <dsp:txXfrm>
        <a:off x="19657" y="19657"/>
        <a:ext cx="4093244" cy="631836"/>
      </dsp:txXfrm>
    </dsp:sp>
    <dsp:sp modelId="{3EC220C1-E3DD-4FE8-8C48-4B7914943181}">
      <dsp:nvSpPr>
        <dsp:cNvPr id="0" name=""/>
        <dsp:cNvSpPr/>
      </dsp:nvSpPr>
      <dsp:spPr>
        <a:xfrm>
          <a:off x="365609" y="764366"/>
          <a:ext cx="4895992" cy="671150"/>
        </a:xfrm>
        <a:prstGeom prst="roundRect">
          <a:avLst>
            <a:gd name="adj" fmla="val 10000"/>
          </a:avLst>
        </a:prstGeom>
        <a:solidFill>
          <a:schemeClr val="accent2">
            <a:hueOff val="1610903"/>
            <a:satOff val="-4623"/>
            <a:lumOff val="-740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•Economic: spending </a:t>
          </a:r>
          <a:endParaRPr lang="en-US" sz="1700" kern="1200"/>
        </a:p>
      </dsp:txBody>
      <dsp:txXfrm>
        <a:off x="385266" y="784023"/>
        <a:ext cx="4054820" cy="631836"/>
      </dsp:txXfrm>
    </dsp:sp>
    <dsp:sp modelId="{BC5435F8-1F34-471D-8C09-41F5F686D858}">
      <dsp:nvSpPr>
        <dsp:cNvPr id="0" name=""/>
        <dsp:cNvSpPr/>
      </dsp:nvSpPr>
      <dsp:spPr>
        <a:xfrm>
          <a:off x="731219" y="1528732"/>
          <a:ext cx="4895992" cy="671150"/>
        </a:xfrm>
        <a:prstGeom prst="roundRect">
          <a:avLst>
            <a:gd name="adj" fmla="val 10000"/>
          </a:avLst>
        </a:prstGeom>
        <a:solidFill>
          <a:schemeClr val="accent2">
            <a:hueOff val="3221807"/>
            <a:satOff val="-9246"/>
            <a:lumOff val="-1480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•Social: family needs •Technological: social media</a:t>
          </a:r>
          <a:endParaRPr lang="en-US" sz="1700" kern="1200"/>
        </a:p>
      </dsp:txBody>
      <dsp:txXfrm>
        <a:off x="750876" y="1548389"/>
        <a:ext cx="4054820" cy="631836"/>
      </dsp:txXfrm>
    </dsp:sp>
    <dsp:sp modelId="{B943A023-A8D6-4E43-A2D5-5519D30CEEEF}">
      <dsp:nvSpPr>
        <dsp:cNvPr id="0" name=""/>
        <dsp:cNvSpPr/>
      </dsp:nvSpPr>
      <dsp:spPr>
        <a:xfrm>
          <a:off x="1096829" y="2293098"/>
          <a:ext cx="4895992" cy="671150"/>
        </a:xfrm>
        <a:prstGeom prst="roundRect">
          <a:avLst>
            <a:gd name="adj" fmla="val 10000"/>
          </a:avLst>
        </a:prstGeom>
        <a:solidFill>
          <a:schemeClr val="accent2">
            <a:hueOff val="4832710"/>
            <a:satOff val="-13870"/>
            <a:lumOff val="-2220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•Environmental: clean space</a:t>
          </a:r>
          <a:endParaRPr lang="en-US" sz="1700" kern="1200"/>
        </a:p>
      </dsp:txBody>
      <dsp:txXfrm>
        <a:off x="1116486" y="2312755"/>
        <a:ext cx="4054820" cy="631836"/>
      </dsp:txXfrm>
    </dsp:sp>
    <dsp:sp modelId="{3CEE7CFE-BB1F-4B19-8374-BF787E10D49D}">
      <dsp:nvSpPr>
        <dsp:cNvPr id="0" name=""/>
        <dsp:cNvSpPr/>
      </dsp:nvSpPr>
      <dsp:spPr>
        <a:xfrm>
          <a:off x="1462439" y="3057464"/>
          <a:ext cx="4895992" cy="671150"/>
        </a:xfrm>
        <a:prstGeom prst="roundRect">
          <a:avLst>
            <a:gd name="adj" fmla="val 10000"/>
          </a:avLst>
        </a:prstGeom>
        <a:solidFill>
          <a:schemeClr val="accent2">
            <a:hueOff val="6443614"/>
            <a:satOff val="-18493"/>
            <a:lumOff val="-2960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•Legal: safety rules</a:t>
          </a:r>
          <a:endParaRPr lang="en-US" sz="1700" kern="1200"/>
        </a:p>
      </dsp:txBody>
      <dsp:txXfrm>
        <a:off x="1482096" y="3077121"/>
        <a:ext cx="4054820" cy="631836"/>
      </dsp:txXfrm>
    </dsp:sp>
    <dsp:sp modelId="{FD6120E1-F8D9-4254-A7E9-D2B83CF843EA}">
      <dsp:nvSpPr>
        <dsp:cNvPr id="0" name=""/>
        <dsp:cNvSpPr/>
      </dsp:nvSpPr>
      <dsp:spPr>
        <a:xfrm>
          <a:off x="4459744" y="490312"/>
          <a:ext cx="436247" cy="436247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/>
        </a:p>
      </dsp:txBody>
      <dsp:txXfrm>
        <a:off x="4557900" y="490312"/>
        <a:ext cx="239935" cy="328276"/>
      </dsp:txXfrm>
    </dsp:sp>
    <dsp:sp modelId="{9AB8881C-F2D6-426E-BB7F-AB7988291827}">
      <dsp:nvSpPr>
        <dsp:cNvPr id="0" name=""/>
        <dsp:cNvSpPr/>
      </dsp:nvSpPr>
      <dsp:spPr>
        <a:xfrm>
          <a:off x="4825354" y="1254678"/>
          <a:ext cx="436247" cy="436247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2244906"/>
            <a:satOff val="-20744"/>
            <a:lumOff val="-2338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2244906"/>
              <a:satOff val="-20744"/>
              <a:lumOff val="-233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/>
        </a:p>
      </dsp:txBody>
      <dsp:txXfrm>
        <a:off x="4923510" y="1254678"/>
        <a:ext cx="239935" cy="328276"/>
      </dsp:txXfrm>
    </dsp:sp>
    <dsp:sp modelId="{D46226A6-D49A-4C3D-84EB-F4A11576B325}">
      <dsp:nvSpPr>
        <dsp:cNvPr id="0" name=""/>
        <dsp:cNvSpPr/>
      </dsp:nvSpPr>
      <dsp:spPr>
        <a:xfrm>
          <a:off x="5190964" y="2007859"/>
          <a:ext cx="436247" cy="436247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4489812"/>
            <a:satOff val="-41488"/>
            <a:lumOff val="-4677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4489812"/>
              <a:satOff val="-41488"/>
              <a:lumOff val="-467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/>
        </a:p>
      </dsp:txBody>
      <dsp:txXfrm>
        <a:off x="5289120" y="2007859"/>
        <a:ext cx="239935" cy="328276"/>
      </dsp:txXfrm>
    </dsp:sp>
    <dsp:sp modelId="{2A8A481F-7DB4-402E-8C93-CD1268B475B8}">
      <dsp:nvSpPr>
        <dsp:cNvPr id="0" name=""/>
        <dsp:cNvSpPr/>
      </dsp:nvSpPr>
      <dsp:spPr>
        <a:xfrm>
          <a:off x="5556574" y="2779682"/>
          <a:ext cx="436247" cy="436247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6734718"/>
            <a:satOff val="-62232"/>
            <a:lumOff val="-7015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6734718"/>
              <a:satOff val="-62232"/>
              <a:lumOff val="-701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/>
        </a:p>
      </dsp:txBody>
      <dsp:txXfrm>
        <a:off x="5654730" y="2779682"/>
        <a:ext cx="239935" cy="32827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ngall.com/digital-marketing-png/download/45542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ngall.com/marketing-png/download/12397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springworks.in/blog/pestel-analysis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" name="Rectangle 5">
            <a:extLst>
              <a:ext uri="{FF2B5EF4-FFF2-40B4-BE49-F238E27FC236}">
                <a16:creationId xmlns:a16="http://schemas.microsoft.com/office/drawing/2014/main" id="{9B7AD9F6-8CE7-4299-8FC6-328F4DCD3F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90338" y="640080"/>
            <a:ext cx="3734014" cy="3566160"/>
          </a:xfrm>
        </p:spPr>
        <p:txBody>
          <a:bodyPr anchor="b">
            <a:normAutofit/>
          </a:bodyPr>
          <a:lstStyle/>
          <a:p>
            <a:pPr algn="l"/>
            <a:r>
              <a:rPr lang="en-GB" sz="2600">
                <a:ea typeface="+mj-lt"/>
                <a:cs typeface="+mj-lt"/>
              </a:rPr>
              <a:t>CoffeePlay Business Presentation </a:t>
            </a:r>
            <a:br>
              <a:rPr lang="en-US" sz="2600"/>
            </a:br>
            <a:r>
              <a:rPr lang="en-GB" sz="2600">
                <a:ea typeface="+mj-lt"/>
                <a:cs typeface="+mj-lt"/>
              </a:rPr>
              <a:t> Student name:Blaga Naydenova</a:t>
            </a:r>
            <a:br>
              <a:rPr lang="en-GB" sz="2600">
                <a:ea typeface="+mj-lt"/>
                <a:cs typeface="+mj-lt"/>
              </a:rPr>
            </a:br>
            <a:r>
              <a:rPr lang="en-GB" sz="2600">
                <a:ea typeface="+mj-lt"/>
                <a:cs typeface="+mj-lt"/>
              </a:rPr>
              <a:t> Student number:2424541</a:t>
            </a:r>
            <a:br>
              <a:rPr lang="en-GB" sz="2600">
                <a:ea typeface="+mj-lt"/>
                <a:cs typeface="+mj-lt"/>
              </a:rPr>
            </a:br>
            <a:r>
              <a:rPr lang="en-GB" sz="2600">
                <a:ea typeface="+mj-lt"/>
                <a:cs typeface="+mj-lt"/>
              </a:rPr>
              <a:t>Module: Enterprise and Entrepreneurship Module Code: LCLM4006</a:t>
            </a:r>
            <a:br>
              <a:rPr lang="en-GB" sz="2600">
                <a:ea typeface="+mj-lt"/>
                <a:cs typeface="+mj-lt"/>
              </a:rPr>
            </a:br>
            <a:r>
              <a:rPr lang="en-GB" sz="2600">
                <a:ea typeface="+mj-lt"/>
                <a:cs typeface="+mj-lt"/>
              </a:rPr>
              <a:t> Lecturer: Richard Ashaye</a:t>
            </a:r>
            <a:endParaRPr lang="en-US" sz="260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90339" y="4636008"/>
            <a:ext cx="3734014" cy="1572768"/>
          </a:xfrm>
        </p:spPr>
        <p:txBody>
          <a:bodyPr>
            <a:normAutofit/>
          </a:bodyPr>
          <a:lstStyle/>
          <a:p>
            <a:pPr algn="l"/>
            <a:endParaRPr lang="en-GB"/>
          </a:p>
        </p:txBody>
      </p:sp>
      <p:sp>
        <p:nvSpPr>
          <p:cNvPr id="7" name="sketchy line">
            <a:extLst>
              <a:ext uri="{FF2B5EF4-FFF2-40B4-BE49-F238E27FC236}">
                <a16:creationId xmlns:a16="http://schemas.microsoft.com/office/drawing/2014/main" id="{F49775AF-8896-43EE-92C6-83497D6DC5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0338" y="4409267"/>
            <a:ext cx="3474720" cy="18288"/>
          </a:xfrm>
          <a:custGeom>
            <a:avLst/>
            <a:gdLst>
              <a:gd name="csX0" fmla="*/ 0 w 3474720"/>
              <a:gd name="csY0" fmla="*/ 0 h 18288"/>
              <a:gd name="csX1" fmla="*/ 694944 w 3474720"/>
              <a:gd name="csY1" fmla="*/ 0 h 18288"/>
              <a:gd name="csX2" fmla="*/ 1355141 w 3474720"/>
              <a:gd name="csY2" fmla="*/ 0 h 18288"/>
              <a:gd name="csX3" fmla="*/ 2015338 w 3474720"/>
              <a:gd name="csY3" fmla="*/ 0 h 18288"/>
              <a:gd name="csX4" fmla="*/ 2779776 w 3474720"/>
              <a:gd name="csY4" fmla="*/ 0 h 18288"/>
              <a:gd name="csX5" fmla="*/ 3474720 w 3474720"/>
              <a:gd name="csY5" fmla="*/ 0 h 18288"/>
              <a:gd name="csX6" fmla="*/ 3474720 w 3474720"/>
              <a:gd name="csY6" fmla="*/ 18288 h 18288"/>
              <a:gd name="csX7" fmla="*/ 2779776 w 3474720"/>
              <a:gd name="csY7" fmla="*/ 18288 h 18288"/>
              <a:gd name="csX8" fmla="*/ 2189074 w 3474720"/>
              <a:gd name="csY8" fmla="*/ 18288 h 18288"/>
              <a:gd name="csX9" fmla="*/ 1528877 w 3474720"/>
              <a:gd name="csY9" fmla="*/ 18288 h 18288"/>
              <a:gd name="csX10" fmla="*/ 868680 w 3474720"/>
              <a:gd name="csY10" fmla="*/ 18288 h 18288"/>
              <a:gd name="csX11" fmla="*/ 0 w 3474720"/>
              <a:gd name="csY11" fmla="*/ 18288 h 18288"/>
              <a:gd name="csX12" fmla="*/ 0 w 3474720"/>
              <a:gd name="csY12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Free Images : cappuccino, drink, coffee cup, caffeine, flavor, turkish ...">
            <a:extLst>
              <a:ext uri="{FF2B5EF4-FFF2-40B4-BE49-F238E27FC236}">
                <a16:creationId xmlns:a16="http://schemas.microsoft.com/office/drawing/2014/main" id="{62DEEC84-851F-9D19-2B7B-9E638C8E854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29876" r="-1" b="3575"/>
          <a:stretch>
            <a:fillRect/>
          </a:stretch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8D0074-4E12-1BCB-2146-755B799A73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23878" y="741391"/>
            <a:ext cx="4491821" cy="1616203"/>
          </a:xfrm>
        </p:spPr>
        <p:txBody>
          <a:bodyPr anchor="b">
            <a:normAutofit/>
          </a:bodyPr>
          <a:lstStyle/>
          <a:p>
            <a:r>
              <a:rPr lang="en-GB" sz="4000" b="1"/>
              <a:t>Business</a:t>
            </a:r>
            <a:r>
              <a:rPr lang="en-GB" sz="4000" dirty="0"/>
              <a:t> </a:t>
            </a:r>
            <a:r>
              <a:rPr lang="en-GB" sz="4000" b="1"/>
              <a:t>Idea</a:t>
            </a:r>
          </a:p>
        </p:txBody>
      </p:sp>
      <p:pic>
        <p:nvPicPr>
          <p:cNvPr id="4" name="Picture 3" descr="A pink and white triangle pattern&#10;&#10;AI-generated content may be incorrect.">
            <a:extLst>
              <a:ext uri="{FF2B5EF4-FFF2-40B4-BE49-F238E27FC236}">
                <a16:creationId xmlns:a16="http://schemas.microsoft.com/office/drawing/2014/main" id="{8B064C02-0C4C-9B6C-9263-DBF832468BE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900" r="35766" b="-1"/>
          <a:stretch>
            <a:fillRect/>
          </a:stretch>
        </p:blipFill>
        <p:spPr>
          <a:xfrm>
            <a:off x="20" y="10"/>
            <a:ext cx="6095980" cy="6857990"/>
          </a:xfrm>
          <a:prstGeom prst="rect">
            <a:avLst/>
          </a:prstGeom>
        </p:spPr>
      </p:pic>
      <p:grpSp>
        <p:nvGrpSpPr>
          <p:cNvPr id="20" name="Group 19">
            <a:extLst>
              <a:ext uri="{FF2B5EF4-FFF2-40B4-BE49-F238E27FC236}">
                <a16:creationId xmlns:a16="http://schemas.microsoft.com/office/drawing/2014/main" id="{5EFBDE31-BB3E-6CFC-23CD-B5976DA384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3362" cy="6858000"/>
            <a:chOff x="12068638" y="0"/>
            <a:chExt cx="123362" cy="6858000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180A60EC-72BB-121F-556A-E2837FD99A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68638" y="0"/>
              <a:ext cx="123362" cy="6858000"/>
            </a:xfrm>
            <a:prstGeom prst="rect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5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F91A2FAE-D41C-FF5D-B0A0-7808248EDC9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68638" y="4139706"/>
              <a:ext cx="123362" cy="2718294"/>
            </a:xfrm>
            <a:prstGeom prst="rect">
              <a:avLst/>
            </a:prstGeom>
            <a:gradFill>
              <a:gsLst>
                <a:gs pos="19000">
                  <a:schemeClr val="accent5"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E67112-B1B7-F050-6DBE-81E59E0EBE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23878" y="2533476"/>
            <a:ext cx="4491820" cy="3447832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dirty="0">
                <a:ea typeface="+mn-lt"/>
                <a:cs typeface="+mn-lt"/>
              </a:rPr>
              <a:t>•Family-friendly coffee shop called </a:t>
            </a:r>
            <a:r>
              <a:rPr lang="en-GB" dirty="0" err="1">
                <a:ea typeface="+mn-lt"/>
                <a:cs typeface="+mn-lt"/>
              </a:rPr>
              <a:t>CoffeePlay</a:t>
            </a:r>
            <a:r>
              <a:rPr lang="en-GB" dirty="0">
                <a:ea typeface="+mn-lt"/>
                <a:cs typeface="+mn-lt"/>
              </a:rPr>
              <a:t> </a:t>
            </a:r>
            <a:endParaRPr lang="en-US" dirty="0"/>
          </a:p>
          <a:p>
            <a:pPr marL="0" indent="0">
              <a:buNone/>
            </a:pPr>
            <a:r>
              <a:rPr lang="en-GB">
                <a:ea typeface="+mn-lt"/>
                <a:cs typeface="+mn-lt"/>
              </a:rPr>
              <a:t>•Indoor play area for children </a:t>
            </a:r>
          </a:p>
          <a:p>
            <a:pPr marL="0" indent="0">
              <a:buNone/>
            </a:pPr>
            <a:r>
              <a:rPr lang="en-GB">
                <a:ea typeface="+mn-lt"/>
                <a:cs typeface="+mn-lt"/>
              </a:rPr>
              <a:t>•Parents relax while children play safely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44094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CCB2C1-2A7B-C0AA-7A2A-ADB7F6B81C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693" y="741391"/>
            <a:ext cx="3455821" cy="1616203"/>
          </a:xfrm>
        </p:spPr>
        <p:txBody>
          <a:bodyPr anchor="b">
            <a:normAutofit/>
          </a:bodyPr>
          <a:lstStyle/>
          <a:p>
            <a:r>
              <a:rPr lang="en-GB" sz="3200" b="1">
                <a:ea typeface="+mj-lt"/>
                <a:cs typeface="+mj-lt"/>
              </a:rPr>
              <a:t>Target Customers </a:t>
            </a:r>
            <a:endParaRPr lang="en-GB" sz="3200" b="1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A6A23C-61A4-6196-0F47-E22E120023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6693" y="2533476"/>
            <a:ext cx="3455821" cy="3447832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2400">
                <a:ea typeface="+mn-lt"/>
                <a:cs typeface="+mn-lt"/>
              </a:rPr>
              <a:t>•Families with children </a:t>
            </a:r>
            <a:endParaRPr lang="en-US" sz="2400"/>
          </a:p>
          <a:p>
            <a:pPr marL="0" indent="0">
              <a:buNone/>
            </a:pPr>
            <a:r>
              <a:rPr lang="en-GB" sz="2400">
                <a:ea typeface="+mn-lt"/>
                <a:cs typeface="+mn-lt"/>
              </a:rPr>
              <a:t>•Children aged 2–10</a:t>
            </a:r>
          </a:p>
          <a:p>
            <a:pPr marL="0" indent="0">
              <a:buNone/>
            </a:pPr>
            <a:r>
              <a:rPr lang="en-GB" sz="2400">
                <a:ea typeface="+mn-lt"/>
                <a:cs typeface="+mn-lt"/>
              </a:rPr>
              <a:t> •Local community</a:t>
            </a:r>
            <a:endParaRPr lang="en-GB" sz="2400"/>
          </a:p>
        </p:txBody>
      </p:sp>
      <p:pic>
        <p:nvPicPr>
          <p:cNvPr id="7" name="Picture 6" descr="A group of kids on a bouncy castle&#10;&#10;AI-generated content may be incorrect.">
            <a:extLst>
              <a:ext uri="{FF2B5EF4-FFF2-40B4-BE49-F238E27FC236}">
                <a16:creationId xmlns:a16="http://schemas.microsoft.com/office/drawing/2014/main" id="{1504EE1C-9555-D4DA-EC5B-75F2CD415D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87672" y="1261277"/>
            <a:ext cx="6389346" cy="4344755"/>
          </a:xfrm>
          <a:prstGeom prst="rect">
            <a:avLst/>
          </a:prstGeom>
        </p:spPr>
      </p:pic>
      <p:grpSp>
        <p:nvGrpSpPr>
          <p:cNvPr id="103" name="Group 102">
            <a:extLst>
              <a:ext uri="{FF2B5EF4-FFF2-40B4-BE49-F238E27FC236}">
                <a16:creationId xmlns:a16="http://schemas.microsoft.com/office/drawing/2014/main" id="{6258F736-B256-8039-9DC6-F4E49A5C5A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12068638" y="0"/>
            <a:ext cx="123362" cy="6858000"/>
            <a:chOff x="12068638" y="0"/>
            <a:chExt cx="123362" cy="6858000"/>
          </a:xfrm>
        </p:grpSpPr>
        <p:sp>
          <p:nvSpPr>
            <p:cNvPr id="100" name="Rectangle 99">
              <a:extLst>
                <a:ext uri="{FF2B5EF4-FFF2-40B4-BE49-F238E27FC236}">
                  <a16:creationId xmlns:a16="http://schemas.microsoft.com/office/drawing/2014/main" id="{10B4520A-996E-330C-99DA-69CA4D89E9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68638" y="0"/>
              <a:ext cx="123362" cy="6858000"/>
            </a:xfrm>
            <a:prstGeom prst="rect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5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1" name="Rectangle 100">
              <a:extLst>
                <a:ext uri="{FF2B5EF4-FFF2-40B4-BE49-F238E27FC236}">
                  <a16:creationId xmlns:a16="http://schemas.microsoft.com/office/drawing/2014/main" id="{EC8FA945-E356-695F-18D6-CAD4EF34FE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68638" y="3527553"/>
              <a:ext cx="123362" cy="3330447"/>
            </a:xfrm>
            <a:prstGeom prst="rect">
              <a:avLst/>
            </a:prstGeom>
            <a:gradFill>
              <a:gsLst>
                <a:gs pos="19000">
                  <a:schemeClr val="accent5">
                    <a:lumMod val="60000"/>
                    <a:lumOff val="40000"/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7649875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41FF38-AC35-CFF7-ACC5-505ABD4FC8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694" y="741391"/>
            <a:ext cx="3549649" cy="1616203"/>
          </a:xfrm>
        </p:spPr>
        <p:txBody>
          <a:bodyPr anchor="b">
            <a:normAutofit/>
          </a:bodyPr>
          <a:lstStyle/>
          <a:p>
            <a:r>
              <a:rPr lang="en-GB" sz="3200" b="1">
                <a:ea typeface="+mj-lt"/>
                <a:cs typeface="+mj-lt"/>
              </a:rPr>
              <a:t>Unique Selling Point</a:t>
            </a:r>
            <a:endParaRPr lang="en-US" sz="32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FF8E29-597D-BE2F-3C23-2D52000723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6693" y="2533476"/>
            <a:ext cx="3346964" cy="3447832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2000">
                <a:ea typeface="+mn-lt"/>
                <a:cs typeface="+mn-lt"/>
              </a:rPr>
              <a:t>•Coffee + play area</a:t>
            </a:r>
            <a:endParaRPr lang="en-US" sz="200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2000">
                <a:ea typeface="+mn-lt"/>
                <a:cs typeface="+mn-lt"/>
              </a:rPr>
              <a:t> •Safe and comfortable space </a:t>
            </a:r>
            <a:endParaRPr lang="en-US" sz="200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2000">
                <a:ea typeface="+mn-lt"/>
                <a:cs typeface="+mn-lt"/>
              </a:rPr>
              <a:t>•Parents can watch children</a:t>
            </a:r>
            <a:endParaRPr lang="en-US" sz="2000"/>
          </a:p>
        </p:txBody>
      </p:sp>
      <p:pic>
        <p:nvPicPr>
          <p:cNvPr id="27" name="Picture 26" descr="A blue cup with straws in it&#10;&#10;AI-generated content may be incorrect.">
            <a:extLst>
              <a:ext uri="{FF2B5EF4-FFF2-40B4-BE49-F238E27FC236}">
                <a16:creationId xmlns:a16="http://schemas.microsoft.com/office/drawing/2014/main" id="{F500C500-8424-ECCD-413B-0A47438BEB4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8911" r="8727"/>
          <a:stretch>
            <a:fillRect/>
          </a:stretch>
        </p:blipFill>
        <p:spPr>
          <a:xfrm>
            <a:off x="5089243" y="877413"/>
            <a:ext cx="6222628" cy="5043096"/>
          </a:xfrm>
          <a:prstGeom prst="rect">
            <a:avLst/>
          </a:prstGeom>
        </p:spPr>
      </p:pic>
      <p:grpSp>
        <p:nvGrpSpPr>
          <p:cNvPr id="80" name="Group 79">
            <a:extLst>
              <a:ext uri="{FF2B5EF4-FFF2-40B4-BE49-F238E27FC236}">
                <a16:creationId xmlns:a16="http://schemas.microsoft.com/office/drawing/2014/main" id="{3AFCAD34-1AFC-BC1A-F6B2-C34C63912E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089243" y="5858828"/>
            <a:ext cx="6226463" cy="123363"/>
            <a:chOff x="7015162" y="5858828"/>
            <a:chExt cx="4300544" cy="123363"/>
          </a:xfrm>
        </p:grpSpPr>
        <p:sp>
          <p:nvSpPr>
            <p:cNvPr id="70" name="Rectangle 69">
              <a:extLst>
                <a:ext uri="{FF2B5EF4-FFF2-40B4-BE49-F238E27FC236}">
                  <a16:creationId xmlns:a16="http://schemas.microsoft.com/office/drawing/2014/main" id="{1129F4A2-3705-CF87-3DDA-AF9CE9389B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9103753" y="3770237"/>
              <a:ext cx="123362" cy="4300544"/>
            </a:xfrm>
            <a:prstGeom prst="rect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5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1" name="Rectangle 80">
              <a:extLst>
                <a:ext uri="{FF2B5EF4-FFF2-40B4-BE49-F238E27FC236}">
                  <a16:creationId xmlns:a16="http://schemas.microsoft.com/office/drawing/2014/main" id="{891B1028-FC76-5583-3A1F-5815A7DCF9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0209789" y="4876274"/>
              <a:ext cx="123362" cy="2088471"/>
            </a:xfrm>
            <a:prstGeom prst="rect">
              <a:avLst/>
            </a:prstGeom>
            <a:gradFill>
              <a:gsLst>
                <a:gs pos="19000">
                  <a:schemeClr val="accent5"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231436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DB304A14-32D0-4873-B914-423ED7B8DA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B8C9280-02DA-1DDB-6909-1781CA3373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387502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/>
              <a:t>Business Structure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2F209F-811A-3AAE-8D55-B7F8E53AE6C9}"/>
              </a:ext>
            </a:extLst>
          </p:cNvPr>
          <p:cNvSpPr txBox="1"/>
          <p:nvPr/>
        </p:nvSpPr>
        <p:spPr>
          <a:xfrm>
            <a:off x="5381625" y="4143375"/>
            <a:ext cx="1587500" cy="317500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900"/>
              <a:t>ThePhoto by PhotoAuthor is licensed under CCYYSA.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1B84E27D-27C9-92C0-5FB5-A606B89B321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8922" r="24230" b="-5"/>
          <a:stretch>
            <a:fillRect/>
          </a:stretch>
        </p:blipFill>
        <p:spPr>
          <a:xfrm>
            <a:off x="6621294" y="1295416"/>
            <a:ext cx="5570706" cy="5562584"/>
          </a:xfrm>
          <a:custGeom>
            <a:avLst/>
            <a:gdLst/>
            <a:ahLst/>
            <a:cxnLst/>
            <a:rect l="l" t="t" r="r" b="b"/>
            <a:pathLst>
              <a:path w="5570706" h="5562584">
                <a:moveTo>
                  <a:pt x="3374687" y="0"/>
                </a:moveTo>
                <a:cubicBezTo>
                  <a:pt x="4190094" y="0"/>
                  <a:pt x="4937956" y="289196"/>
                  <a:pt x="5521301" y="770615"/>
                </a:cubicBezTo>
                <a:lnTo>
                  <a:pt x="5570706" y="815517"/>
                </a:lnTo>
                <a:lnTo>
                  <a:pt x="5570706" y="5562584"/>
                </a:lnTo>
                <a:lnTo>
                  <a:pt x="808135" y="5562584"/>
                </a:lnTo>
                <a:lnTo>
                  <a:pt x="770615" y="5521302"/>
                </a:lnTo>
                <a:cubicBezTo>
                  <a:pt x="289196" y="4937957"/>
                  <a:pt x="0" y="4190095"/>
                  <a:pt x="0" y="3374687"/>
                </a:cubicBezTo>
                <a:cubicBezTo>
                  <a:pt x="0" y="1510899"/>
                  <a:pt x="1510899" y="0"/>
                  <a:pt x="3374687" y="0"/>
                </a:cubicBezTo>
                <a:close/>
              </a:path>
            </a:pathLst>
          </a:custGeom>
        </p:spPr>
      </p:pic>
      <p:sp>
        <p:nvSpPr>
          <p:cNvPr id="28" name="!!Oval">
            <a:extLst>
              <a:ext uri="{FF2B5EF4-FFF2-40B4-BE49-F238E27FC236}">
                <a16:creationId xmlns:a16="http://schemas.microsoft.com/office/drawing/2014/main" id="{1D460C86-854F-4FB3-ABC2-E823D8FEB9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43451" y="1656147"/>
            <a:ext cx="546100" cy="5461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!!Arc">
            <a:extLst>
              <a:ext uri="{FF2B5EF4-FFF2-40B4-BE49-F238E27FC236}">
                <a16:creationId xmlns:a16="http://schemas.microsoft.com/office/drawing/2014/main" id="{BB48116A-278A-4CC5-89D3-9DE8E8FF12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34739" y="587516"/>
            <a:ext cx="2987899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1" name="Content Placeholder 2">
            <a:extLst>
              <a:ext uri="{FF2B5EF4-FFF2-40B4-BE49-F238E27FC236}">
                <a16:creationId xmlns:a16="http://schemas.microsoft.com/office/drawing/2014/main" id="{3417D3CE-6DC4-FE84-2751-A96A0E5354E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05966710"/>
              </p:ext>
            </p:extLst>
          </p:nvPr>
        </p:nvGraphicFramePr>
        <p:xfrm>
          <a:off x="838200" y="1825625"/>
          <a:ext cx="5387502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2095612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3" name="Rectangle 52">
            <a:extLst>
              <a:ext uri="{FF2B5EF4-FFF2-40B4-BE49-F238E27FC236}">
                <a16:creationId xmlns:a16="http://schemas.microsoft.com/office/drawing/2014/main" id="{F5897CCA-486C-491C-B4C1-5E5C95A827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4BFF155-172E-423C-E2A9-2CEC455B4C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988" y="385474"/>
            <a:ext cx="6356606" cy="184328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 b="1"/>
              <a:t>PESTEL Factors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A3EA66D-8434-A2EF-FE4E-EA70C1D2AEC7}"/>
              </a:ext>
            </a:extLst>
          </p:cNvPr>
          <p:cNvSpPr txBox="1"/>
          <p:nvPr/>
        </p:nvSpPr>
        <p:spPr>
          <a:xfrm>
            <a:off x="5149850" y="4059238"/>
            <a:ext cx="1892300" cy="317500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900"/>
              <a:t>ThePhoto by PhotoAuthor is licensed under CCYYSA.</a:t>
            </a:r>
          </a:p>
        </p:txBody>
      </p:sp>
      <p:pic>
        <p:nvPicPr>
          <p:cNvPr id="54" name="Picture 53">
            <a:extLst>
              <a:ext uri="{FF2B5EF4-FFF2-40B4-BE49-F238E27FC236}">
                <a16:creationId xmlns:a16="http://schemas.microsoft.com/office/drawing/2014/main" id="{EA8A96A2-4125-F9D1-66FA-D8556801693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0152" r="22049" b="1"/>
          <a:stretch>
            <a:fillRect/>
          </a:stretch>
        </p:blipFill>
        <p:spPr>
          <a:xfrm>
            <a:off x="7556409" y="557190"/>
            <a:ext cx="3995928" cy="5571896"/>
          </a:xfrm>
          <a:prstGeom prst="rect">
            <a:avLst/>
          </a:prstGeom>
          <a:effectLst/>
        </p:spPr>
      </p:pic>
      <p:graphicFrame>
        <p:nvGraphicFramePr>
          <p:cNvPr id="16" name="Content Placeholder 5">
            <a:extLst>
              <a:ext uri="{FF2B5EF4-FFF2-40B4-BE49-F238E27FC236}">
                <a16:creationId xmlns:a16="http://schemas.microsoft.com/office/drawing/2014/main" id="{5669326F-ED5F-B97C-A5AA-E5EC1DCE046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06734825"/>
              </p:ext>
            </p:extLst>
          </p:nvPr>
        </p:nvGraphicFramePr>
        <p:xfrm>
          <a:off x="831987" y="2400472"/>
          <a:ext cx="6358432" cy="37286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7812619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857423-454F-14A8-31C1-C36360FDB3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b="1">
                <a:ea typeface="+mj-lt"/>
                <a:cs typeface="+mj-lt"/>
              </a:rPr>
              <a:t>Marketing</a:t>
            </a:r>
            <a:endParaRPr lang="en-US" sz="4800" b="1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961BDBF-2478-3FFD-71B8-2DBD5B9B6A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>
                <a:ea typeface="+mn-lt"/>
                <a:cs typeface="+mn-lt"/>
              </a:rPr>
              <a:t>•Instagram and Facebook</a:t>
            </a:r>
            <a:endParaRPr lang="en-US"/>
          </a:p>
          <a:p>
            <a:pPr marL="0" indent="0">
              <a:buNone/>
            </a:pPr>
            <a:r>
              <a:rPr lang="en-GB">
                <a:ea typeface="+mn-lt"/>
                <a:cs typeface="+mn-lt"/>
              </a:rPr>
              <a:t> •Photos and offers </a:t>
            </a:r>
          </a:p>
          <a:p>
            <a:pPr marL="0" indent="0">
              <a:buNone/>
            </a:pPr>
            <a:r>
              <a:rPr lang="en-GB">
                <a:ea typeface="+mn-lt"/>
                <a:cs typeface="+mn-lt"/>
              </a:rPr>
              <a:t>•Local promotion</a:t>
            </a:r>
            <a:endParaRPr lang="en-GB"/>
          </a:p>
        </p:txBody>
      </p:sp>
      <p:pic>
        <p:nvPicPr>
          <p:cNvPr id="10" name="Picture 9" descr="A group of social media icons&#10;&#10;AI-generated content may be incorrect.">
            <a:extLst>
              <a:ext uri="{FF2B5EF4-FFF2-40B4-BE49-F238E27FC236}">
                <a16:creationId xmlns:a16="http://schemas.microsoft.com/office/drawing/2014/main" id="{30FD0D31-41DD-F9B3-1DA2-450549FFB1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4958860" y="138793"/>
            <a:ext cx="6533314" cy="577759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11BD97C-4AA5-CFB8-FB05-95E37220222F}"/>
              </a:ext>
            </a:extLst>
          </p:cNvPr>
          <p:cNvSpPr txBox="1"/>
          <p:nvPr/>
        </p:nvSpPr>
        <p:spPr>
          <a:xfrm>
            <a:off x="4958215" y="6147707"/>
            <a:ext cx="6534605" cy="86179"/>
          </a:xfrm>
          <a:prstGeom prst="rect">
            <a:avLst/>
          </a:prstGeom>
        </p:spPr>
        <p:txBody>
          <a:bodyPr>
            <a:normAutofit fontScale="25000" lnSpcReduction="20000"/>
          </a:bodyPr>
          <a:lstStyle/>
          <a:p>
            <a:r>
              <a:rPr lang="en-US"/>
              <a:t>ThePhoto by PhotoAuthor is licensed under CCYYSA.</a:t>
            </a:r>
          </a:p>
        </p:txBody>
      </p:sp>
    </p:spTree>
    <p:extLst>
      <p:ext uri="{BB962C8B-B14F-4D97-AF65-F5344CB8AC3E}">
        <p14:creationId xmlns:p14="http://schemas.microsoft.com/office/powerpoint/2010/main" val="14900866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EB3A0-52B6-037A-3D90-951C1BB410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b="1">
                <a:ea typeface="+mj-lt"/>
                <a:cs typeface="+mj-lt"/>
              </a:rPr>
              <a:t>Marketing 2</a:t>
            </a:r>
            <a:endParaRPr lang="en-US" sz="4800" b="1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2E0F07-3B10-B674-0FDF-3B870A7D0D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>
                <a:ea typeface="+mn-lt"/>
                <a:cs typeface="+mn-lt"/>
              </a:rPr>
              <a:t>•</a:t>
            </a:r>
            <a:r>
              <a:rPr lang="en-GB" sz="3200">
                <a:ea typeface="+mn-lt"/>
                <a:cs typeface="+mn-lt"/>
              </a:rPr>
              <a:t>Flyers</a:t>
            </a:r>
          </a:p>
          <a:p>
            <a:pPr marL="0" indent="0">
              <a:buNone/>
            </a:pPr>
            <a:r>
              <a:rPr lang="en-GB" sz="3200">
                <a:ea typeface="+mn-lt"/>
                <a:cs typeface="+mn-lt"/>
              </a:rPr>
              <a:t> •Loyalty cards </a:t>
            </a:r>
          </a:p>
          <a:p>
            <a:pPr marL="0" indent="0">
              <a:buNone/>
            </a:pPr>
            <a:r>
              <a:rPr lang="en-GB" sz="3200">
                <a:ea typeface="+mn-lt"/>
                <a:cs typeface="+mn-lt"/>
              </a:rPr>
              <a:t>•Discounts</a:t>
            </a:r>
            <a:endParaRPr lang="en-GB" sz="3200"/>
          </a:p>
        </p:txBody>
      </p:sp>
      <p:pic>
        <p:nvPicPr>
          <p:cNvPr id="9" name="Picture 8" descr="A group of people with speech bubbles&#10;&#10;AI-generated content may be incorrect.">
            <a:extLst>
              <a:ext uri="{FF2B5EF4-FFF2-40B4-BE49-F238E27FC236}">
                <a16:creationId xmlns:a16="http://schemas.microsoft.com/office/drawing/2014/main" id="{1A972E31-2740-1A04-3698-77C1E5457F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4539703" y="2317936"/>
            <a:ext cx="6541595" cy="336512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A32F7F7-3830-13C5-BFC3-2CBE5F8444D2}"/>
              </a:ext>
            </a:extLst>
          </p:cNvPr>
          <p:cNvSpPr txBox="1"/>
          <p:nvPr/>
        </p:nvSpPr>
        <p:spPr>
          <a:xfrm>
            <a:off x="5464629" y="3315607"/>
            <a:ext cx="5753100" cy="317500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r>
              <a:rPr lang="en-US"/>
              <a:t>ThePhoto by PhotoAuthor is licensed under CCYYSA.</a:t>
            </a:r>
          </a:p>
        </p:txBody>
      </p:sp>
    </p:spTree>
    <p:extLst>
      <p:ext uri="{BB962C8B-B14F-4D97-AF65-F5344CB8AC3E}">
        <p14:creationId xmlns:p14="http://schemas.microsoft.com/office/powerpoint/2010/main" val="41251741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26E530D-5CF2-20EE-3988-B33AA899F6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GB" sz="5400" b="1">
                <a:ea typeface="+mj-lt"/>
                <a:cs typeface="+mj-lt"/>
              </a:rPr>
              <a:t>Funding</a:t>
            </a:r>
            <a:endParaRPr lang="en-US" sz="5400"/>
          </a:p>
        </p:txBody>
      </p:sp>
      <p:sp>
        <p:nvSpPr>
          <p:cNvPr id="23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sX0" fmla="*/ 0 w 3474720"/>
              <a:gd name="csY0" fmla="*/ 0 h 18288"/>
              <a:gd name="csX1" fmla="*/ 694944 w 3474720"/>
              <a:gd name="csY1" fmla="*/ 0 h 18288"/>
              <a:gd name="csX2" fmla="*/ 1355141 w 3474720"/>
              <a:gd name="csY2" fmla="*/ 0 h 18288"/>
              <a:gd name="csX3" fmla="*/ 2015338 w 3474720"/>
              <a:gd name="csY3" fmla="*/ 0 h 18288"/>
              <a:gd name="csX4" fmla="*/ 2779776 w 3474720"/>
              <a:gd name="csY4" fmla="*/ 0 h 18288"/>
              <a:gd name="csX5" fmla="*/ 3474720 w 3474720"/>
              <a:gd name="csY5" fmla="*/ 0 h 18288"/>
              <a:gd name="csX6" fmla="*/ 3474720 w 3474720"/>
              <a:gd name="csY6" fmla="*/ 18288 h 18288"/>
              <a:gd name="csX7" fmla="*/ 2779776 w 3474720"/>
              <a:gd name="csY7" fmla="*/ 18288 h 18288"/>
              <a:gd name="csX8" fmla="*/ 2189074 w 3474720"/>
              <a:gd name="csY8" fmla="*/ 18288 h 18288"/>
              <a:gd name="csX9" fmla="*/ 1528877 w 3474720"/>
              <a:gd name="csY9" fmla="*/ 18288 h 18288"/>
              <a:gd name="csX10" fmla="*/ 868680 w 3474720"/>
              <a:gd name="csY10" fmla="*/ 18288 h 18288"/>
              <a:gd name="csX11" fmla="*/ 0 w 3474720"/>
              <a:gd name="csY11" fmla="*/ 18288 h 18288"/>
              <a:gd name="csX12" fmla="*/ 0 w 3474720"/>
              <a:gd name="csY12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8EE87D-382C-B23B-095E-7E54BBDCAD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en-GB" sz="2200">
                <a:ea typeface="+mn-lt"/>
                <a:cs typeface="+mn-lt"/>
              </a:rPr>
              <a:t>•Furniture: £8,000 </a:t>
            </a:r>
          </a:p>
          <a:p>
            <a:pPr marL="0" indent="0">
              <a:buNone/>
            </a:pPr>
            <a:r>
              <a:rPr lang="en-GB" sz="2200">
                <a:ea typeface="+mn-lt"/>
                <a:cs typeface="+mn-lt"/>
              </a:rPr>
              <a:t>•Equipment: £4,000</a:t>
            </a:r>
          </a:p>
          <a:p>
            <a:pPr marL="0" indent="0">
              <a:buNone/>
            </a:pPr>
            <a:r>
              <a:rPr lang="en-GB" sz="2200">
                <a:ea typeface="+mn-lt"/>
                <a:cs typeface="+mn-lt"/>
              </a:rPr>
              <a:t> •Renovation: £5,000 </a:t>
            </a:r>
          </a:p>
          <a:p>
            <a:pPr marL="0" indent="0">
              <a:buNone/>
            </a:pPr>
            <a:r>
              <a:rPr lang="en-GB" sz="2200">
                <a:ea typeface="+mn-lt"/>
                <a:cs typeface="+mn-lt"/>
              </a:rPr>
              <a:t>•Other: £3,000</a:t>
            </a:r>
            <a:endParaRPr lang="en-GB" sz="2200"/>
          </a:p>
        </p:txBody>
      </p:sp>
      <p:pic>
        <p:nvPicPr>
          <p:cNvPr id="4" name="Picture 3" descr="A pink piggy bank with a house on it&#10;&#10;AI-generated content may be incorrect.">
            <a:extLst>
              <a:ext uri="{FF2B5EF4-FFF2-40B4-BE49-F238E27FC236}">
                <a16:creationId xmlns:a16="http://schemas.microsoft.com/office/drawing/2014/main" id="{4EA3AE23-776A-6D4B-B2B7-E6600DF8469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7928" r="-1" b="7298"/>
          <a:stretch>
            <a:fillRect/>
          </a:stretch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3304483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9" name="Rectangle 38">
            <a:extLst>
              <a:ext uri="{FF2B5EF4-FFF2-40B4-BE49-F238E27FC236}">
                <a16:creationId xmlns:a16="http://schemas.microsoft.com/office/drawing/2014/main" id="{6B5E2835-4E47-45B3-9CFE-732FF7B054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Clipart - Family">
            <a:extLst>
              <a:ext uri="{FF2B5EF4-FFF2-40B4-BE49-F238E27FC236}">
                <a16:creationId xmlns:a16="http://schemas.microsoft.com/office/drawing/2014/main" id="{BEA0619C-865D-DDFB-9BF0-2E68BA67AE5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6178" r="3128"/>
          <a:stretch>
            <a:fillRect/>
          </a:stretch>
        </p:blipFill>
        <p:spPr>
          <a:xfrm>
            <a:off x="3242695" y="10"/>
            <a:ext cx="8949307" cy="6857990"/>
          </a:xfrm>
          <a:custGeom>
            <a:avLst/>
            <a:gdLst/>
            <a:ahLst/>
            <a:cxnLst/>
            <a:rect l="l" t="t" r="r" b="b"/>
            <a:pathLst>
              <a:path w="8949307" h="6858000">
                <a:moveTo>
                  <a:pt x="0" y="0"/>
                </a:moveTo>
                <a:lnTo>
                  <a:pt x="8949307" y="0"/>
                </a:lnTo>
                <a:lnTo>
                  <a:pt x="8949307" y="6858000"/>
                </a:lnTo>
                <a:lnTo>
                  <a:pt x="0" y="6858000"/>
                </a:lnTo>
                <a:lnTo>
                  <a:pt x="62983" y="6788730"/>
                </a:lnTo>
                <a:cubicBezTo>
                  <a:pt x="773509" y="5928900"/>
                  <a:pt x="1212979" y="4741056"/>
                  <a:pt x="1212979" y="3429000"/>
                </a:cubicBezTo>
                <a:cubicBezTo>
                  <a:pt x="1212979" y="2116944"/>
                  <a:pt x="773509" y="929100"/>
                  <a:pt x="62983" y="69271"/>
                </a:cubicBezTo>
                <a:close/>
              </a:path>
            </a:pathLst>
          </a:custGeom>
        </p:spPr>
      </p:pic>
      <p:sp useBgFill="1">
        <p:nvSpPr>
          <p:cNvPr id="40" name="Freeform: Shape 10">
            <a:extLst>
              <a:ext uri="{FF2B5EF4-FFF2-40B4-BE49-F238E27FC236}">
                <a16:creationId xmlns:a16="http://schemas.microsoft.com/office/drawing/2014/main" id="{5B45AD5D-AA52-4F7B-9362-576A39AD9E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4455673" cy="6858000"/>
          </a:xfrm>
          <a:custGeom>
            <a:avLst/>
            <a:gdLst>
              <a:gd name="connsiteX0" fmla="*/ 0 w 4455673"/>
              <a:gd name="connsiteY0" fmla="*/ 0 h 6858000"/>
              <a:gd name="connsiteX1" fmla="*/ 3242695 w 4455673"/>
              <a:gd name="connsiteY1" fmla="*/ 0 h 6858000"/>
              <a:gd name="connsiteX2" fmla="*/ 3305678 w 4455673"/>
              <a:gd name="connsiteY2" fmla="*/ 69271 h 6858000"/>
              <a:gd name="connsiteX3" fmla="*/ 4455673 w 4455673"/>
              <a:gd name="connsiteY3" fmla="*/ 3429000 h 6858000"/>
              <a:gd name="connsiteX4" fmla="*/ 3305678 w 4455673"/>
              <a:gd name="connsiteY4" fmla="*/ 6788730 h 6858000"/>
              <a:gd name="connsiteX5" fmla="*/ 3242695 w 4455673"/>
              <a:gd name="connsiteY5" fmla="*/ 6858000 h 6858000"/>
              <a:gd name="connsiteX6" fmla="*/ 0 w 4455673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55673" h="6858000">
                <a:moveTo>
                  <a:pt x="0" y="0"/>
                </a:moveTo>
                <a:lnTo>
                  <a:pt x="3242695" y="0"/>
                </a:lnTo>
                <a:lnTo>
                  <a:pt x="3305678" y="69271"/>
                </a:lnTo>
                <a:cubicBezTo>
                  <a:pt x="4016204" y="929100"/>
                  <a:pt x="4455673" y="2116944"/>
                  <a:pt x="4455673" y="3429000"/>
                </a:cubicBezTo>
                <a:cubicBezTo>
                  <a:pt x="4455673" y="4741056"/>
                  <a:pt x="4016204" y="5928900"/>
                  <a:pt x="3305678" y="6788730"/>
                </a:cubicBezTo>
                <a:lnTo>
                  <a:pt x="3242695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D5D5D5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41" name="Freeform: Shape 12">
            <a:extLst>
              <a:ext uri="{FF2B5EF4-FFF2-40B4-BE49-F238E27FC236}">
                <a16:creationId xmlns:a16="http://schemas.microsoft.com/office/drawing/2014/main" id="{AEDD7960-4866-4399-BEF6-DD1431AB4E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446529" cy="6858000"/>
          </a:xfrm>
          <a:custGeom>
            <a:avLst/>
            <a:gdLst>
              <a:gd name="connsiteX0" fmla="*/ 0 w 4446529"/>
              <a:gd name="connsiteY0" fmla="*/ 0 h 6858000"/>
              <a:gd name="connsiteX1" fmla="*/ 3233551 w 4446529"/>
              <a:gd name="connsiteY1" fmla="*/ 0 h 6858000"/>
              <a:gd name="connsiteX2" fmla="*/ 3296534 w 4446529"/>
              <a:gd name="connsiteY2" fmla="*/ 69271 h 6858000"/>
              <a:gd name="connsiteX3" fmla="*/ 4446529 w 4446529"/>
              <a:gd name="connsiteY3" fmla="*/ 3429000 h 6858000"/>
              <a:gd name="connsiteX4" fmla="*/ 3296534 w 4446529"/>
              <a:gd name="connsiteY4" fmla="*/ 6788730 h 6858000"/>
              <a:gd name="connsiteX5" fmla="*/ 3233551 w 4446529"/>
              <a:gd name="connsiteY5" fmla="*/ 6858000 h 6858000"/>
              <a:gd name="connsiteX6" fmla="*/ 0 w 4446529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46529" h="6858000">
                <a:moveTo>
                  <a:pt x="0" y="0"/>
                </a:moveTo>
                <a:lnTo>
                  <a:pt x="3233551" y="0"/>
                </a:lnTo>
                <a:lnTo>
                  <a:pt x="3296534" y="69271"/>
                </a:lnTo>
                <a:cubicBezTo>
                  <a:pt x="4007060" y="929100"/>
                  <a:pt x="4446529" y="2116944"/>
                  <a:pt x="4446529" y="3429000"/>
                </a:cubicBezTo>
                <a:cubicBezTo>
                  <a:pt x="4446529" y="4741056"/>
                  <a:pt x="4007060" y="5928900"/>
                  <a:pt x="3296534" y="6788730"/>
                </a:cubicBezTo>
                <a:lnTo>
                  <a:pt x="3233551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1EC660E-D57C-9150-9839-C6E4336933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094" y="1161288"/>
            <a:ext cx="3438144" cy="1125728"/>
          </a:xfrm>
        </p:spPr>
        <p:txBody>
          <a:bodyPr anchor="b">
            <a:normAutofit/>
          </a:bodyPr>
          <a:lstStyle/>
          <a:p>
            <a:r>
              <a:rPr lang="en-GB" sz="2800" b="1">
                <a:ea typeface="+mj-lt"/>
                <a:cs typeface="+mj-lt"/>
              </a:rPr>
              <a:t>Why It Will Work</a:t>
            </a:r>
            <a:endParaRPr lang="en-US" sz="2800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3756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C0BCF2-C58A-1120-85B7-9C00062E65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094" y="2718054"/>
            <a:ext cx="3438906" cy="320725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2000">
                <a:ea typeface="+mn-lt"/>
                <a:cs typeface="+mn-lt"/>
              </a:rPr>
              <a:t>•Families need safe places </a:t>
            </a:r>
            <a:endParaRPr lang="en-US" sz="2000"/>
          </a:p>
          <a:p>
            <a:pPr marL="0" indent="0">
              <a:buNone/>
            </a:pPr>
            <a:r>
              <a:rPr lang="en-GB" sz="2000">
                <a:ea typeface="+mn-lt"/>
                <a:cs typeface="+mn-lt"/>
              </a:rPr>
              <a:t>•Few competitors </a:t>
            </a:r>
          </a:p>
          <a:p>
            <a:pPr marL="0" indent="0">
              <a:buNone/>
            </a:pPr>
            <a:r>
              <a:rPr lang="en-GB" sz="2000">
                <a:ea typeface="+mn-lt"/>
                <a:cs typeface="+mn-lt"/>
              </a:rPr>
              <a:t>•Simple and useful idea</a:t>
            </a:r>
            <a:endParaRPr lang="en-GB" sz="2000"/>
          </a:p>
        </p:txBody>
      </p:sp>
    </p:spTree>
    <p:extLst>
      <p:ext uri="{BB962C8B-B14F-4D97-AF65-F5344CB8AC3E}">
        <p14:creationId xmlns:p14="http://schemas.microsoft.com/office/powerpoint/2010/main" val="36265864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27">
            <a:extLst>
              <a:ext uri="{FF2B5EF4-FFF2-40B4-BE49-F238E27FC236}">
                <a16:creationId xmlns:a16="http://schemas.microsoft.com/office/drawing/2014/main" id="{9F79630B-0F0B-446E-A637-38FA8F61D1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B3437C99-FC8E-4311-B48A-F0C4C329B1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5028" y="-1"/>
            <a:ext cx="12192000" cy="6857999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07A27E0-FC7A-8DBD-5A13-29516ED80B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7035" y="609600"/>
            <a:ext cx="3595678" cy="1330839"/>
          </a:xfrm>
        </p:spPr>
        <p:txBody>
          <a:bodyPr>
            <a:normAutofit/>
          </a:bodyPr>
          <a:lstStyle/>
          <a:p>
            <a:r>
              <a:rPr lang="en-GB" b="1">
                <a:ea typeface="+mj-lt"/>
                <a:cs typeface="+mj-lt"/>
              </a:rPr>
              <a:t>Conclusion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31244E-E673-E1D6-7945-8C68FD1100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7034" y="2194102"/>
            <a:ext cx="3158741" cy="3908586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en-GB" sz="2000">
                <a:ea typeface="+mn-lt"/>
                <a:cs typeface="+mn-lt"/>
              </a:rPr>
              <a:t>•Coffee shop with play area</a:t>
            </a:r>
          </a:p>
          <a:p>
            <a:pPr marL="0" indent="0">
              <a:buNone/>
            </a:pPr>
            <a:r>
              <a:rPr lang="en-GB" sz="2000">
                <a:ea typeface="+mn-lt"/>
                <a:cs typeface="+mn-lt"/>
              </a:rPr>
              <a:t> •Safe and relaxing </a:t>
            </a:r>
          </a:p>
          <a:p>
            <a:pPr marL="0" indent="0">
              <a:buNone/>
            </a:pPr>
            <a:r>
              <a:rPr lang="en-GB" sz="2000">
                <a:ea typeface="+mn-lt"/>
                <a:cs typeface="+mn-lt"/>
              </a:rPr>
              <a:t>•Strong business idea </a:t>
            </a:r>
          </a:p>
          <a:p>
            <a:pPr>
              <a:buNone/>
            </a:pPr>
            <a:endParaRPr lang="en-GB" sz="2000">
              <a:ea typeface="+mn-lt"/>
              <a:cs typeface="+mn-lt"/>
            </a:endParaRPr>
          </a:p>
          <a:p>
            <a:pPr>
              <a:buNone/>
            </a:pPr>
            <a:endParaRPr lang="en-GB" sz="2000">
              <a:ea typeface="+mn-lt"/>
              <a:cs typeface="+mn-lt"/>
            </a:endParaRPr>
          </a:p>
          <a:p>
            <a:pPr>
              <a:buNone/>
            </a:pPr>
            <a:r>
              <a:rPr lang="en-GB" sz="2000" b="1">
                <a:ea typeface="+mn-lt"/>
                <a:cs typeface="+mn-lt"/>
              </a:rPr>
              <a:t>•Thank you!</a:t>
            </a:r>
            <a:endParaRPr lang="en-GB" sz="2000" b="1"/>
          </a:p>
          <a:p>
            <a:pPr marL="0" indent="0">
              <a:buNone/>
            </a:pPr>
            <a:endParaRPr lang="en-GB" sz="2000"/>
          </a:p>
        </p:txBody>
      </p:sp>
      <p:pic>
        <p:nvPicPr>
          <p:cNvPr id="7" name="Picture 6" descr="Meeting Relationship Business · Free image on Pixabay">
            <a:extLst>
              <a:ext uri="{FF2B5EF4-FFF2-40B4-BE49-F238E27FC236}">
                <a16:creationId xmlns:a16="http://schemas.microsoft.com/office/drawing/2014/main" id="{5BE2045E-80EC-89F5-C820-1B15E399CF4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5326" r="3" b="3"/>
          <a:stretch>
            <a:fillRect/>
          </a:stretch>
        </p:blipFill>
        <p:spPr>
          <a:xfrm>
            <a:off x="4948188" y="1"/>
            <a:ext cx="7243812" cy="6857999"/>
          </a:xfrm>
          <a:custGeom>
            <a:avLst/>
            <a:gdLst/>
            <a:ahLst/>
            <a:cxnLst/>
            <a:rect l="l" t="t" r="r" b="b"/>
            <a:pathLst>
              <a:path w="7243812" h="6857999">
                <a:moveTo>
                  <a:pt x="609803" y="0"/>
                </a:moveTo>
                <a:lnTo>
                  <a:pt x="1222601" y="0"/>
                </a:lnTo>
                <a:lnTo>
                  <a:pt x="1223032" y="1645"/>
                </a:lnTo>
                <a:lnTo>
                  <a:pt x="1343371" y="1645"/>
                </a:lnTo>
                <a:lnTo>
                  <a:pt x="1343665" y="0"/>
                </a:lnTo>
                <a:lnTo>
                  <a:pt x="1884172" y="0"/>
                </a:lnTo>
                <a:lnTo>
                  <a:pt x="1884280" y="1645"/>
                </a:lnTo>
                <a:lnTo>
                  <a:pt x="7243812" y="1645"/>
                </a:lnTo>
                <a:lnTo>
                  <a:pt x="7243812" y="6857999"/>
                </a:lnTo>
                <a:lnTo>
                  <a:pt x="133676" y="6857999"/>
                </a:lnTo>
                <a:lnTo>
                  <a:pt x="114609" y="6843646"/>
                </a:lnTo>
                <a:cubicBezTo>
                  <a:pt x="106811" y="6836369"/>
                  <a:pt x="103243" y="6828354"/>
                  <a:pt x="111459" y="6817746"/>
                </a:cubicBezTo>
                <a:cubicBezTo>
                  <a:pt x="93943" y="6769544"/>
                  <a:pt x="97901" y="6796071"/>
                  <a:pt x="113412" y="6759582"/>
                </a:cubicBezTo>
                <a:cubicBezTo>
                  <a:pt x="110188" y="6732087"/>
                  <a:pt x="99653" y="6727133"/>
                  <a:pt x="100729" y="6705297"/>
                </a:cubicBezTo>
                <a:cubicBezTo>
                  <a:pt x="94563" y="6675394"/>
                  <a:pt x="99792" y="6669536"/>
                  <a:pt x="87662" y="6640957"/>
                </a:cubicBezTo>
                <a:cubicBezTo>
                  <a:pt x="74199" y="6591883"/>
                  <a:pt x="82185" y="6576319"/>
                  <a:pt x="83084" y="6541313"/>
                </a:cubicBezTo>
                <a:cubicBezTo>
                  <a:pt x="82225" y="6490855"/>
                  <a:pt x="67640" y="6422980"/>
                  <a:pt x="59444" y="6370251"/>
                </a:cubicBezTo>
                <a:cubicBezTo>
                  <a:pt x="51248" y="6317522"/>
                  <a:pt x="30729" y="6270972"/>
                  <a:pt x="33908" y="6224938"/>
                </a:cubicBezTo>
                <a:lnTo>
                  <a:pt x="30063" y="6089693"/>
                </a:lnTo>
                <a:cubicBezTo>
                  <a:pt x="25730" y="6032039"/>
                  <a:pt x="3474" y="5997051"/>
                  <a:pt x="29101" y="5973994"/>
                </a:cubicBezTo>
                <a:cubicBezTo>
                  <a:pt x="17018" y="5940131"/>
                  <a:pt x="41135" y="5955713"/>
                  <a:pt x="33855" y="5939847"/>
                </a:cubicBezTo>
                <a:lnTo>
                  <a:pt x="12982" y="5906467"/>
                </a:lnTo>
                <a:lnTo>
                  <a:pt x="8416" y="5862699"/>
                </a:lnTo>
                <a:cubicBezTo>
                  <a:pt x="7895" y="5838948"/>
                  <a:pt x="8409" y="5853058"/>
                  <a:pt x="12052" y="5823324"/>
                </a:cubicBezTo>
                <a:cubicBezTo>
                  <a:pt x="11631" y="5805291"/>
                  <a:pt x="11213" y="5787258"/>
                  <a:pt x="10793" y="5769225"/>
                </a:cubicBezTo>
                <a:cubicBezTo>
                  <a:pt x="17866" y="5738356"/>
                  <a:pt x="19121" y="5696311"/>
                  <a:pt x="25986" y="5667896"/>
                </a:cubicBezTo>
                <a:cubicBezTo>
                  <a:pt x="16329" y="5647975"/>
                  <a:pt x="42195" y="5619318"/>
                  <a:pt x="43687" y="5594585"/>
                </a:cubicBezTo>
                <a:cubicBezTo>
                  <a:pt x="32512" y="5517959"/>
                  <a:pt x="44052" y="5536542"/>
                  <a:pt x="40019" y="5464225"/>
                </a:cubicBezTo>
                <a:cubicBezTo>
                  <a:pt x="32676" y="5400671"/>
                  <a:pt x="26469" y="5311951"/>
                  <a:pt x="22904" y="5269726"/>
                </a:cubicBezTo>
                <a:cubicBezTo>
                  <a:pt x="19341" y="5227501"/>
                  <a:pt x="14742" y="5212581"/>
                  <a:pt x="18628" y="5210876"/>
                </a:cubicBezTo>
                <a:cubicBezTo>
                  <a:pt x="-20300" y="5161742"/>
                  <a:pt x="15511" y="5141336"/>
                  <a:pt x="5392" y="5111369"/>
                </a:cubicBezTo>
                <a:cubicBezTo>
                  <a:pt x="10662" y="5053859"/>
                  <a:pt x="15546" y="5034036"/>
                  <a:pt x="13324" y="5009272"/>
                </a:cubicBezTo>
                <a:cubicBezTo>
                  <a:pt x="25126" y="4982633"/>
                  <a:pt x="74251" y="4956261"/>
                  <a:pt x="48699" y="4925805"/>
                </a:cubicBezTo>
                <a:cubicBezTo>
                  <a:pt x="76704" y="4931200"/>
                  <a:pt x="39437" y="4888353"/>
                  <a:pt x="62925" y="4877992"/>
                </a:cubicBezTo>
                <a:cubicBezTo>
                  <a:pt x="82480" y="4871554"/>
                  <a:pt x="75731" y="4857054"/>
                  <a:pt x="79496" y="4844323"/>
                </a:cubicBezTo>
                <a:cubicBezTo>
                  <a:pt x="97657" y="4832308"/>
                  <a:pt x="110974" y="4752352"/>
                  <a:pt x="101400" y="4733115"/>
                </a:cubicBezTo>
                <a:cubicBezTo>
                  <a:pt x="108185" y="4679357"/>
                  <a:pt x="119720" y="4662889"/>
                  <a:pt x="111223" y="4625153"/>
                </a:cubicBezTo>
                <a:cubicBezTo>
                  <a:pt x="106592" y="4588197"/>
                  <a:pt x="114401" y="4567830"/>
                  <a:pt x="126359" y="4539168"/>
                </a:cubicBezTo>
                <a:cubicBezTo>
                  <a:pt x="126535" y="4522289"/>
                  <a:pt x="126710" y="4505410"/>
                  <a:pt x="126886" y="4488531"/>
                </a:cubicBezTo>
                <a:cubicBezTo>
                  <a:pt x="126165" y="4473140"/>
                  <a:pt x="132917" y="4437329"/>
                  <a:pt x="135099" y="4411258"/>
                </a:cubicBezTo>
                <a:cubicBezTo>
                  <a:pt x="107667" y="4345686"/>
                  <a:pt x="146840" y="4280033"/>
                  <a:pt x="132327" y="4219510"/>
                </a:cubicBezTo>
                <a:cubicBezTo>
                  <a:pt x="138549" y="4158987"/>
                  <a:pt x="124091" y="4192084"/>
                  <a:pt x="172424" y="4048117"/>
                </a:cubicBezTo>
                <a:cubicBezTo>
                  <a:pt x="167703" y="4015047"/>
                  <a:pt x="203806" y="3905047"/>
                  <a:pt x="177666" y="3878222"/>
                </a:cubicBezTo>
                <a:cubicBezTo>
                  <a:pt x="167714" y="3821305"/>
                  <a:pt x="183914" y="3845122"/>
                  <a:pt x="156982" y="3778166"/>
                </a:cubicBezTo>
                <a:cubicBezTo>
                  <a:pt x="160365" y="3760234"/>
                  <a:pt x="142791" y="3724716"/>
                  <a:pt x="142115" y="3707357"/>
                </a:cubicBezTo>
                <a:cubicBezTo>
                  <a:pt x="139253" y="3688591"/>
                  <a:pt x="140202" y="3672776"/>
                  <a:pt x="139805" y="3665569"/>
                </a:cubicBezTo>
                <a:cubicBezTo>
                  <a:pt x="139778" y="3665084"/>
                  <a:pt x="139750" y="3664599"/>
                  <a:pt x="139723" y="3664114"/>
                </a:cubicBezTo>
                <a:lnTo>
                  <a:pt x="134134" y="3653088"/>
                </a:lnTo>
                <a:lnTo>
                  <a:pt x="126568" y="3641228"/>
                </a:lnTo>
                <a:cubicBezTo>
                  <a:pt x="126560" y="3629488"/>
                  <a:pt x="126549" y="3617747"/>
                  <a:pt x="126540" y="3606007"/>
                </a:cubicBezTo>
                <a:lnTo>
                  <a:pt x="134645" y="3597336"/>
                </a:lnTo>
                <a:lnTo>
                  <a:pt x="131649" y="3586412"/>
                </a:lnTo>
                <a:lnTo>
                  <a:pt x="134221" y="3569719"/>
                </a:lnTo>
                <a:lnTo>
                  <a:pt x="133795" y="3568021"/>
                </a:lnTo>
                <a:lnTo>
                  <a:pt x="130189" y="3553678"/>
                </a:lnTo>
                <a:lnTo>
                  <a:pt x="129827" y="3552249"/>
                </a:lnTo>
                <a:lnTo>
                  <a:pt x="122183" y="3542019"/>
                </a:lnTo>
                <a:lnTo>
                  <a:pt x="112426" y="3531201"/>
                </a:lnTo>
                <a:lnTo>
                  <a:pt x="105626" y="3496391"/>
                </a:lnTo>
                <a:lnTo>
                  <a:pt x="111971" y="3486850"/>
                </a:lnTo>
                <a:lnTo>
                  <a:pt x="106910" y="3476412"/>
                </a:lnTo>
                <a:cubicBezTo>
                  <a:pt x="105781" y="3466028"/>
                  <a:pt x="105824" y="3433967"/>
                  <a:pt x="105209" y="3424545"/>
                </a:cubicBezTo>
                <a:lnTo>
                  <a:pt x="103215" y="3419880"/>
                </a:lnTo>
                <a:lnTo>
                  <a:pt x="104953" y="3415218"/>
                </a:lnTo>
                <a:lnTo>
                  <a:pt x="101255" y="3409825"/>
                </a:lnTo>
                <a:lnTo>
                  <a:pt x="103044" y="3407057"/>
                </a:lnTo>
                <a:lnTo>
                  <a:pt x="89764" y="3378959"/>
                </a:lnTo>
                <a:lnTo>
                  <a:pt x="83991" y="3362948"/>
                </a:lnTo>
                <a:lnTo>
                  <a:pt x="66858" y="3332072"/>
                </a:lnTo>
                <a:lnTo>
                  <a:pt x="69057" y="3325671"/>
                </a:lnTo>
                <a:lnTo>
                  <a:pt x="51631" y="3278130"/>
                </a:lnTo>
                <a:lnTo>
                  <a:pt x="53959" y="3277179"/>
                </a:lnTo>
                <a:lnTo>
                  <a:pt x="60205" y="3262610"/>
                </a:lnTo>
                <a:lnTo>
                  <a:pt x="58998" y="3258677"/>
                </a:lnTo>
                <a:cubicBezTo>
                  <a:pt x="46010" y="3210316"/>
                  <a:pt x="80872" y="3236545"/>
                  <a:pt x="45170" y="3180546"/>
                </a:cubicBezTo>
                <a:cubicBezTo>
                  <a:pt x="53643" y="3171780"/>
                  <a:pt x="52550" y="3163902"/>
                  <a:pt x="45228" y="3151828"/>
                </a:cubicBezTo>
                <a:cubicBezTo>
                  <a:pt x="39651" y="3128169"/>
                  <a:pt x="64667" y="3124610"/>
                  <a:pt x="45020" y="3103777"/>
                </a:cubicBezTo>
                <a:cubicBezTo>
                  <a:pt x="59127" y="3105196"/>
                  <a:pt x="41123" y="3057428"/>
                  <a:pt x="57092" y="3065434"/>
                </a:cubicBezTo>
                <a:cubicBezTo>
                  <a:pt x="55435" y="3051512"/>
                  <a:pt x="40803" y="3032637"/>
                  <a:pt x="35088" y="3020247"/>
                </a:cubicBezTo>
                <a:cubicBezTo>
                  <a:pt x="32503" y="3002537"/>
                  <a:pt x="18197" y="3001119"/>
                  <a:pt x="22803" y="2991092"/>
                </a:cubicBezTo>
                <a:cubicBezTo>
                  <a:pt x="24338" y="2987749"/>
                  <a:pt x="27975" y="2983455"/>
                  <a:pt x="34850" y="2977278"/>
                </a:cubicBezTo>
                <a:cubicBezTo>
                  <a:pt x="22587" y="2954448"/>
                  <a:pt x="35600" y="2946689"/>
                  <a:pt x="36223" y="2911749"/>
                </a:cubicBezTo>
                <a:cubicBezTo>
                  <a:pt x="35158" y="2886513"/>
                  <a:pt x="29761" y="2843788"/>
                  <a:pt x="28462" y="2825860"/>
                </a:cubicBezTo>
                <a:cubicBezTo>
                  <a:pt x="28449" y="2818634"/>
                  <a:pt x="28437" y="2811409"/>
                  <a:pt x="28424" y="2804183"/>
                </a:cubicBezTo>
                <a:lnTo>
                  <a:pt x="21292" y="2790136"/>
                </a:lnTo>
                <a:lnTo>
                  <a:pt x="16179" y="2760208"/>
                </a:lnTo>
                <a:lnTo>
                  <a:pt x="22858" y="2751112"/>
                </a:lnTo>
                <a:lnTo>
                  <a:pt x="18505" y="2740278"/>
                </a:lnTo>
                <a:lnTo>
                  <a:pt x="22482" y="2726489"/>
                </a:lnTo>
                <a:lnTo>
                  <a:pt x="18175" y="2725052"/>
                </a:lnTo>
                <a:lnTo>
                  <a:pt x="10521" y="2715895"/>
                </a:lnTo>
                <a:lnTo>
                  <a:pt x="25499" y="2665666"/>
                </a:lnTo>
                <a:lnTo>
                  <a:pt x="30658" y="2635351"/>
                </a:lnTo>
                <a:cubicBezTo>
                  <a:pt x="30723" y="2625597"/>
                  <a:pt x="30791" y="2615842"/>
                  <a:pt x="30857" y="2606088"/>
                </a:cubicBezTo>
                <a:lnTo>
                  <a:pt x="37532" y="2596456"/>
                </a:lnTo>
                <a:cubicBezTo>
                  <a:pt x="41239" y="2582253"/>
                  <a:pt x="34640" y="2564757"/>
                  <a:pt x="36511" y="2549900"/>
                </a:cubicBezTo>
                <a:lnTo>
                  <a:pt x="53712" y="2496499"/>
                </a:lnTo>
                <a:cubicBezTo>
                  <a:pt x="53527" y="2492743"/>
                  <a:pt x="64725" y="2449625"/>
                  <a:pt x="64540" y="2445869"/>
                </a:cubicBezTo>
                <a:cubicBezTo>
                  <a:pt x="61940" y="2441580"/>
                  <a:pt x="65575" y="2413465"/>
                  <a:pt x="64348" y="2408995"/>
                </a:cubicBezTo>
                <a:cubicBezTo>
                  <a:pt x="100333" y="2407546"/>
                  <a:pt x="71752" y="2329020"/>
                  <a:pt x="101725" y="2335735"/>
                </a:cubicBezTo>
                <a:cubicBezTo>
                  <a:pt x="120512" y="2299003"/>
                  <a:pt x="138791" y="2291744"/>
                  <a:pt x="147278" y="2260088"/>
                </a:cubicBezTo>
                <a:cubicBezTo>
                  <a:pt x="152668" y="2224200"/>
                  <a:pt x="143589" y="2220953"/>
                  <a:pt x="152643" y="2193455"/>
                </a:cubicBezTo>
                <a:cubicBezTo>
                  <a:pt x="152701" y="2159228"/>
                  <a:pt x="131577" y="2138038"/>
                  <a:pt x="161815" y="2107942"/>
                </a:cubicBezTo>
                <a:lnTo>
                  <a:pt x="168884" y="2024270"/>
                </a:lnTo>
                <a:lnTo>
                  <a:pt x="210800" y="1969445"/>
                </a:lnTo>
                <a:lnTo>
                  <a:pt x="215063" y="1961162"/>
                </a:lnTo>
                <a:lnTo>
                  <a:pt x="226767" y="1945112"/>
                </a:lnTo>
                <a:lnTo>
                  <a:pt x="225906" y="1942021"/>
                </a:lnTo>
                <a:lnTo>
                  <a:pt x="220555" y="1935584"/>
                </a:lnTo>
                <a:cubicBezTo>
                  <a:pt x="220179" y="1930292"/>
                  <a:pt x="223282" y="1914884"/>
                  <a:pt x="223648" y="1910265"/>
                </a:cubicBezTo>
                <a:cubicBezTo>
                  <a:pt x="221934" y="1909994"/>
                  <a:pt x="221895" y="1909162"/>
                  <a:pt x="222758" y="1907867"/>
                </a:cubicBezTo>
                <a:lnTo>
                  <a:pt x="229387" y="1899379"/>
                </a:lnTo>
                <a:lnTo>
                  <a:pt x="231548" y="1895114"/>
                </a:lnTo>
                <a:lnTo>
                  <a:pt x="216553" y="1892417"/>
                </a:lnTo>
                <a:cubicBezTo>
                  <a:pt x="209075" y="1884999"/>
                  <a:pt x="222114" y="1866643"/>
                  <a:pt x="209739" y="1861483"/>
                </a:cubicBezTo>
                <a:cubicBezTo>
                  <a:pt x="214584" y="1853278"/>
                  <a:pt x="219066" y="1844665"/>
                  <a:pt x="222950" y="1835810"/>
                </a:cubicBezTo>
                <a:lnTo>
                  <a:pt x="224812" y="1830569"/>
                </a:lnTo>
                <a:lnTo>
                  <a:pt x="224522" y="1830429"/>
                </a:lnTo>
                <a:cubicBezTo>
                  <a:pt x="224224" y="1829219"/>
                  <a:pt x="224571" y="1827468"/>
                  <a:pt x="225830" y="1824832"/>
                </a:cubicBezTo>
                <a:lnTo>
                  <a:pt x="228207" y="1821003"/>
                </a:lnTo>
                <a:lnTo>
                  <a:pt x="230878" y="1807109"/>
                </a:lnTo>
                <a:lnTo>
                  <a:pt x="227355" y="1805316"/>
                </a:lnTo>
                <a:lnTo>
                  <a:pt x="228132" y="1804434"/>
                </a:lnTo>
                <a:cubicBezTo>
                  <a:pt x="237533" y="1798221"/>
                  <a:pt x="248274" y="1797417"/>
                  <a:pt x="223762" y="1784314"/>
                </a:cubicBezTo>
                <a:cubicBezTo>
                  <a:pt x="240655" y="1769422"/>
                  <a:pt x="224912" y="1763793"/>
                  <a:pt x="226521" y="1740358"/>
                </a:cubicBezTo>
                <a:cubicBezTo>
                  <a:pt x="240385" y="1732435"/>
                  <a:pt x="239102" y="1724301"/>
                  <a:pt x="233164" y="1715685"/>
                </a:cubicBezTo>
                <a:cubicBezTo>
                  <a:pt x="245499" y="1694404"/>
                  <a:pt x="240415" y="1672675"/>
                  <a:pt x="245819" y="1647555"/>
                </a:cubicBezTo>
                <a:cubicBezTo>
                  <a:pt x="268668" y="1622803"/>
                  <a:pt x="248434" y="1605585"/>
                  <a:pt x="254317" y="1578752"/>
                </a:cubicBezTo>
                <a:lnTo>
                  <a:pt x="249918" y="1546022"/>
                </a:lnTo>
                <a:cubicBezTo>
                  <a:pt x="251996" y="1543635"/>
                  <a:pt x="248777" y="1521210"/>
                  <a:pt x="248927" y="1519929"/>
                </a:cubicBezTo>
                <a:lnTo>
                  <a:pt x="248704" y="1519731"/>
                </a:lnTo>
                <a:lnTo>
                  <a:pt x="252245" y="1514846"/>
                </a:lnTo>
                <a:cubicBezTo>
                  <a:pt x="255314" y="1501295"/>
                  <a:pt x="252199" y="1477394"/>
                  <a:pt x="254681" y="1463304"/>
                </a:cubicBezTo>
                <a:cubicBezTo>
                  <a:pt x="257024" y="1459891"/>
                  <a:pt x="268983" y="1432466"/>
                  <a:pt x="267138" y="1430305"/>
                </a:cubicBezTo>
                <a:lnTo>
                  <a:pt x="266110" y="1429568"/>
                </a:lnTo>
                <a:lnTo>
                  <a:pt x="286784" y="1404045"/>
                </a:lnTo>
                <a:lnTo>
                  <a:pt x="294521" y="1360879"/>
                </a:lnTo>
                <a:lnTo>
                  <a:pt x="324750" y="1301993"/>
                </a:lnTo>
                <a:lnTo>
                  <a:pt x="328780" y="1210776"/>
                </a:lnTo>
                <a:cubicBezTo>
                  <a:pt x="344171" y="1197232"/>
                  <a:pt x="343390" y="1192124"/>
                  <a:pt x="346123" y="1157176"/>
                </a:cubicBezTo>
                <a:cubicBezTo>
                  <a:pt x="359383" y="1110140"/>
                  <a:pt x="355619" y="1111028"/>
                  <a:pt x="349331" y="1063288"/>
                </a:cubicBezTo>
                <a:cubicBezTo>
                  <a:pt x="364194" y="1005331"/>
                  <a:pt x="362778" y="969963"/>
                  <a:pt x="431245" y="889417"/>
                </a:cubicBezTo>
                <a:lnTo>
                  <a:pt x="459477" y="816346"/>
                </a:lnTo>
                <a:cubicBezTo>
                  <a:pt x="465006" y="808083"/>
                  <a:pt x="496978" y="764380"/>
                  <a:pt x="489268" y="752692"/>
                </a:cubicBezTo>
                <a:lnTo>
                  <a:pt x="505368" y="724368"/>
                </a:lnTo>
                <a:lnTo>
                  <a:pt x="511178" y="722494"/>
                </a:lnTo>
                <a:lnTo>
                  <a:pt x="514451" y="717531"/>
                </a:lnTo>
                <a:cubicBezTo>
                  <a:pt x="514171" y="710761"/>
                  <a:pt x="513893" y="703992"/>
                  <a:pt x="513612" y="697222"/>
                </a:cubicBezTo>
                <a:cubicBezTo>
                  <a:pt x="513272" y="693376"/>
                  <a:pt x="513720" y="690905"/>
                  <a:pt x="514772" y="689289"/>
                </a:cubicBezTo>
                <a:lnTo>
                  <a:pt x="515249" y="689151"/>
                </a:lnTo>
                <a:cubicBezTo>
                  <a:pt x="515320" y="686637"/>
                  <a:pt x="515389" y="684122"/>
                  <a:pt x="515461" y="681608"/>
                </a:cubicBezTo>
                <a:cubicBezTo>
                  <a:pt x="522970" y="666964"/>
                  <a:pt x="551123" y="617831"/>
                  <a:pt x="560298" y="601285"/>
                </a:cubicBezTo>
                <a:cubicBezTo>
                  <a:pt x="558549" y="585107"/>
                  <a:pt x="540289" y="573171"/>
                  <a:pt x="570504" y="582332"/>
                </a:cubicBezTo>
                <a:cubicBezTo>
                  <a:pt x="570816" y="577121"/>
                  <a:pt x="573898" y="574271"/>
                  <a:pt x="578347" y="572511"/>
                </a:cubicBezTo>
                <a:lnTo>
                  <a:pt x="580375" y="572092"/>
                </a:lnTo>
                <a:lnTo>
                  <a:pt x="575722" y="536015"/>
                </a:lnTo>
                <a:lnTo>
                  <a:pt x="578705" y="531675"/>
                </a:lnTo>
                <a:lnTo>
                  <a:pt x="564084" y="491380"/>
                </a:lnTo>
                <a:cubicBezTo>
                  <a:pt x="560969" y="487340"/>
                  <a:pt x="560134" y="482008"/>
                  <a:pt x="564457" y="473782"/>
                </a:cubicBezTo>
                <a:lnTo>
                  <a:pt x="566413" y="472000"/>
                </a:lnTo>
                <a:lnTo>
                  <a:pt x="584600" y="354566"/>
                </a:lnTo>
                <a:cubicBezTo>
                  <a:pt x="586100" y="325288"/>
                  <a:pt x="584583" y="317533"/>
                  <a:pt x="588077" y="265704"/>
                </a:cubicBezTo>
                <a:cubicBezTo>
                  <a:pt x="588008" y="205530"/>
                  <a:pt x="578491" y="226511"/>
                  <a:pt x="580576" y="187093"/>
                </a:cubicBezTo>
                <a:cubicBezTo>
                  <a:pt x="579265" y="162458"/>
                  <a:pt x="569240" y="117589"/>
                  <a:pt x="587928" y="130336"/>
                </a:cubicBezTo>
                <a:cubicBezTo>
                  <a:pt x="552635" y="69804"/>
                  <a:pt x="604651" y="82036"/>
                  <a:pt x="593881" y="17287"/>
                </a:cubicBezTo>
                <a:cubicBezTo>
                  <a:pt x="600399" y="13784"/>
                  <a:pt x="605413" y="8440"/>
                  <a:pt x="609224" y="17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7904296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6B237E-9547-3F5F-A8C7-83FA8A56D7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b="1">
                <a:ea typeface="+mj-lt"/>
                <a:cs typeface="+mj-lt"/>
              </a:rPr>
              <a:t>References</a:t>
            </a:r>
            <a:endParaRPr lang="en-US" sz="4800" b="1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281632-A991-5135-E3C1-E10DFC1FB5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92500" lnSpcReduction="20000"/>
          </a:bodyPr>
          <a:lstStyle/>
          <a:p>
            <a:r>
              <a:rPr lang="en-GB" dirty="0">
                <a:ea typeface="+mn-lt"/>
                <a:cs typeface="+mn-lt"/>
              </a:rPr>
              <a:t>Barone, A. (2024). Small Business: Definition, Characteristics and Types. Investopedia. Available at: https://www.investopedia.com </a:t>
            </a:r>
            <a:r>
              <a:rPr lang="en-GB" sz="4800" dirty="0">
                <a:ea typeface="+mn-lt"/>
                <a:cs typeface="+mn-lt"/>
              </a:rPr>
              <a:t>.</a:t>
            </a:r>
            <a:r>
              <a:rPr lang="en-GB" dirty="0" err="1">
                <a:ea typeface="+mn-lt"/>
                <a:cs typeface="+mn-lt"/>
              </a:rPr>
              <a:t>Dunaievskyi</a:t>
            </a:r>
            <a:r>
              <a:rPr lang="en-GB" dirty="0">
                <a:ea typeface="+mn-lt"/>
                <a:cs typeface="+mn-lt"/>
              </a:rPr>
              <a:t>, S.S. (2022). PESTEL Analysis: An Important Business Analysis Tool. Ministry of Education and Science of Ukraine.</a:t>
            </a:r>
          </a:p>
          <a:p>
            <a:r>
              <a:rPr lang="en-GB" dirty="0">
                <a:ea typeface="+mn-lt"/>
                <a:cs typeface="+mn-lt"/>
              </a:rPr>
              <a:t> Haynes, N.C. (2020). Robots, artificial intelligence and service automation in travel, tourism and hospitality. </a:t>
            </a:r>
            <a:endParaRPr lang="en-GB">
              <a:ea typeface="+mn-lt"/>
              <a:cs typeface="+mn-lt"/>
            </a:endParaRPr>
          </a:p>
          <a:p>
            <a:r>
              <a:rPr lang="en-GB" dirty="0">
                <a:ea typeface="+mn-lt"/>
                <a:cs typeface="+mn-lt"/>
              </a:rPr>
              <a:t>Sutherland, T. (2023). UK Business Legal Requirements for Start-ups. </a:t>
            </a:r>
            <a:r>
              <a:rPr lang="en-GB" dirty="0" err="1">
                <a:ea typeface="+mn-lt"/>
                <a:cs typeface="+mn-lt"/>
              </a:rPr>
              <a:t>LegalVision</a:t>
            </a:r>
            <a:r>
              <a:rPr lang="en-GB" dirty="0">
                <a:ea typeface="+mn-lt"/>
                <a:cs typeface="+mn-lt"/>
              </a:rPr>
              <a:t> UK. Available at: https://legalvision.co.uk </a:t>
            </a:r>
            <a:endParaRPr lang="en-GB">
              <a:ea typeface="+mn-lt"/>
              <a:cs typeface="+mn-lt"/>
            </a:endParaRPr>
          </a:p>
          <a:p>
            <a:r>
              <a:rPr lang="en-GB" dirty="0" err="1">
                <a:ea typeface="+mn-lt"/>
                <a:cs typeface="+mn-lt"/>
              </a:rPr>
              <a:t>Springworks</a:t>
            </a:r>
            <a:r>
              <a:rPr lang="en-GB" dirty="0">
                <a:ea typeface="+mn-lt"/>
                <a:cs typeface="+mn-lt"/>
              </a:rPr>
              <a:t> (2021). PESTEL Analysis for Small Businesses. Available at: </a:t>
            </a:r>
            <a:r>
              <a:rPr lang="en-GB" dirty="0">
                <a:ea typeface="+mn-lt"/>
                <a:cs typeface="+mn-lt"/>
                <a:hlinkClick r:id="rId2"/>
              </a:rPr>
              <a:t>https://www.springworks.in/blog/pestel-analysis/</a:t>
            </a:r>
            <a:endParaRPr lang="en-GB">
              <a:ea typeface="+mn-lt"/>
              <a:cs typeface="+mn-lt"/>
            </a:endParaRPr>
          </a:p>
          <a:p>
            <a:r>
              <a:rPr lang="en-GB" dirty="0">
                <a:ea typeface="+mn-lt"/>
                <a:cs typeface="+mn-lt"/>
              </a:rPr>
              <a:t> Jonathan, M. (2025). How to Promote a Small Coffee Shop Business. Live Business Blog. Available at: https://www.livebusinessblog.com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4423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CoffeePlay Business Presentation   Student name:Blaga Naydenova  Student number:2424541 Module: Enterprise and Entrepreneurship Module Code: LCLM4006  Lecturer: Richard Ashaye</vt:lpstr>
      <vt:lpstr>Business Idea</vt:lpstr>
      <vt:lpstr>Target Customers </vt:lpstr>
      <vt:lpstr>Unique Selling Point</vt:lpstr>
      <vt:lpstr>Business Structure</vt:lpstr>
      <vt:lpstr>PESTEL Factors</vt:lpstr>
      <vt:lpstr>Marketing</vt:lpstr>
      <vt:lpstr>Marketing 2</vt:lpstr>
      <vt:lpstr>Funding</vt:lpstr>
      <vt:lpstr>Why It Will Work</vt:lpstr>
      <vt:lpstr>Conclusion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284</cp:revision>
  <dcterms:created xsi:type="dcterms:W3CDTF">2026-04-12T15:00:30Z</dcterms:created>
  <dcterms:modified xsi:type="dcterms:W3CDTF">2026-04-12T16:50:33Z</dcterms:modified>
</cp:coreProperties>
</file>