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</p:sldIdLst>
  <p:sldSz cx="18288000" cy="10287000"/>
  <p:notesSz cx="6858000" cy="9144000"/>
  <p:embeddedFontLst>
    <p:embeddedFont>
      <p:font typeface="Century Gothic" panose="020B0502020202020204" pitchFamily="34" charset="0"/>
      <p:regular r:id="rId16"/>
      <p:bold r:id="rId17"/>
      <p:italic r:id="rId18"/>
      <p:boldItalic r:id="rId19"/>
    </p:embeddedFont>
    <p:embeddedFont>
      <p:font typeface="Wingdings 3" panose="05040102010807070707" pitchFamily="18" charset="2"/>
      <p:regular r:id="rId2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754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241F3-2840-42B6-8363-8195E6FFE25C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69699-78C6-4557-A2EA-0D5B1DD92E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782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714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231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AA9A6-668F-3179-9FC3-B69B667BF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B03DF-C31E-C69F-4497-9A1EB43A33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465705-A9E3-C04C-66F7-4566FBF6CB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ED335-0ED5-A6CF-663A-6CFE299B49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4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CB3793-2537-F223-EEE5-2A449EBFA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85E268-8EDA-143F-9F1B-C78ABD082C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67F29-B90A-FDBF-0A3C-F5D78222F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21A0EC-2A32-A42D-5734-86792093D1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363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BDFE9C-E63A-7E6E-FEA0-60B82F25C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3AD183-5152-BC64-D272-C55826693D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BEA059-0442-C1DA-8A93-9F891514F4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786AF-C386-9924-E9AB-570E30963E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087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C386C-9126-6863-A695-DF0883D3E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FF7B61-F4BA-E328-15EA-CE963ABF8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60B0FE-E06B-B49D-95BE-F5C46F5E33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4E111-D573-189A-FCE6-80087959EA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2385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F17B4-469D-BBD8-018D-63B77DB65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91EB4D-841D-BA58-FC35-73F9E900AE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25B46F-E1C6-332D-64BF-ABD8A61B0A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4E080-CDB2-93EF-E6A0-37E48F729A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851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01E63-5291-6F40-D247-70FD09CA14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88A74E-4283-EC1E-8830-DC7D314E73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9AFC32-90ED-67D3-3446-3A9D51E6E4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FDE187-BB96-3FBB-C97A-AA220CF36A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799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A774B-BFDC-51CD-F318-C2ACC3263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7D0D09-DB25-A511-EE8B-9D118B3929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C88D1E-7126-F7AB-AE1E-DCB6DA37F5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56E032-9CF9-41ED-B759-4979E6C417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1650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CC02F4-541D-465A-F41C-0EC22CF33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A92DEC-19F8-4FC7-A28C-926E0EED1D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13E15E-3FA2-D065-70BB-19EB658E55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5F220-6297-63F8-176E-1E76407DEC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3536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0E617-3E42-BC78-641A-7ACE59964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5B683D-F972-8270-217F-761D86744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3CAF3-E474-DA92-802E-68DC0EF25A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431F5-AB82-4ECA-5B9F-A4112ABA08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1959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AE8FC-1D77-97F9-73E1-D64577572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5CEFCD-E513-AB0A-B7E8-EC546556F3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089217-C5F9-E1A6-FEF7-6895B490D4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CDA26-582D-794A-189D-402FB66F5F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B69699-78C6-4557-A2EA-0D5B1DD92E1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395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2433" y="2171701"/>
            <a:ext cx="13238487" cy="4994372"/>
          </a:xfrm>
        </p:spPr>
        <p:txBody>
          <a:bodyPr anchor="b"/>
          <a:lstStyle>
            <a:lvl1pPr>
              <a:defRPr sz="10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32433" y="7166070"/>
            <a:ext cx="13238487" cy="129213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627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779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5" y="4292600"/>
            <a:ext cx="13238486" cy="2873471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3" y="7166072"/>
            <a:ext cx="13238487" cy="1290600"/>
          </a:xfrm>
        </p:spPr>
        <p:txBody>
          <a:bodyPr anchor="t"/>
          <a:lstStyle>
            <a:lvl1pPr marL="0" indent="0" algn="l">
              <a:buNone/>
              <a:defRPr sz="3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096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54969" y="3090863"/>
            <a:ext cx="6594509" cy="6293645"/>
          </a:xfrm>
        </p:spPr>
        <p:txBody>
          <a:bodyPr>
            <a:normAutofit/>
          </a:bodyPr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81740" y="3084139"/>
            <a:ext cx="6594512" cy="6300368"/>
          </a:xfrm>
        </p:spPr>
        <p:txBody>
          <a:bodyPr>
            <a:normAutofit/>
          </a:bodyPr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292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54970" y="2857500"/>
            <a:ext cx="6594507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4969" y="3771900"/>
            <a:ext cx="6594509" cy="5612607"/>
          </a:xfrm>
        </p:spPr>
        <p:txBody>
          <a:bodyPr>
            <a:normAutofit/>
          </a:bodyPr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481743" y="2857500"/>
            <a:ext cx="6594509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481743" y="3771900"/>
            <a:ext cx="6594509" cy="5612607"/>
          </a:xfrm>
        </p:spPr>
        <p:txBody>
          <a:bodyPr>
            <a:normAutofit/>
          </a:bodyPr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353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597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287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0" y="2171700"/>
            <a:ext cx="5101596" cy="2171700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76925" y="2171700"/>
            <a:ext cx="7793996" cy="6858000"/>
          </a:xfrm>
        </p:spPr>
        <p:txBody>
          <a:bodyPr anchor="ctr">
            <a:normAutofit/>
          </a:bodyPr>
          <a:lstStyle>
            <a:lvl1pPr>
              <a:defRPr sz="30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0" y="4693921"/>
            <a:ext cx="5101595" cy="4343399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206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0861" y="2781288"/>
            <a:ext cx="7639359" cy="2362212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24319" y="1714500"/>
            <a:ext cx="4800600" cy="6858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2" y="5486400"/>
            <a:ext cx="7627469" cy="2057400"/>
          </a:xfrm>
        </p:spPr>
        <p:txBody>
          <a:bodyPr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86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5" y="7200880"/>
            <a:ext cx="13238486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32433" y="1028700"/>
            <a:ext cx="13238487" cy="54609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4" y="8050988"/>
            <a:ext cx="13238484" cy="74056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3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2" y="2171700"/>
            <a:ext cx="13238489" cy="2971800"/>
          </a:xfrm>
        </p:spPr>
        <p:txBody>
          <a:bodyPr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2" y="5486400"/>
            <a:ext cx="13238489" cy="3543300"/>
          </a:xfrm>
        </p:spPr>
        <p:txBody>
          <a:bodyPr anchor="ctr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989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2" y="2171700"/>
            <a:ext cx="11998973" cy="3485061"/>
          </a:xfrm>
        </p:spPr>
        <p:txBody>
          <a:bodyPr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895601" y="5656761"/>
            <a:ext cx="10919474" cy="513261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1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2432" y="6525986"/>
            <a:ext cx="13238489" cy="2514600"/>
          </a:xfrm>
        </p:spPr>
        <p:txBody>
          <a:bodyPr anchor="ctr">
            <a:normAutofit/>
          </a:bodyPr>
          <a:lstStyle>
            <a:lvl1pPr marL="0" indent="0">
              <a:buNone/>
              <a:defRPr sz="27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1347443" y="1456880"/>
            <a:ext cx="1202868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83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995735" y="3920681"/>
            <a:ext cx="1202868" cy="2908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83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04592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2431" y="4686302"/>
            <a:ext cx="13238490" cy="2479770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32" y="7166072"/>
            <a:ext cx="13238489" cy="1290600"/>
          </a:xfrm>
        </p:spPr>
        <p:txBody>
          <a:bodyPr anchor="t"/>
          <a:lstStyle>
            <a:lvl1pPr marL="0" indent="0" algn="l">
              <a:buNone/>
              <a:defRPr sz="3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7224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9421" y="2971800"/>
            <a:ext cx="4420299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978695" y="4000500"/>
            <a:ext cx="4391025" cy="5384007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5489" y="2971800"/>
            <a:ext cx="4404362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5809659" y="4000500"/>
            <a:ext cx="4420191" cy="5384007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687051" y="2971800"/>
            <a:ext cx="4398170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10687051" y="4000500"/>
            <a:ext cx="4398170" cy="5384007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5589213" y="3200400"/>
            <a:ext cx="0" cy="59436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10443341" y="3200400"/>
            <a:ext cx="0" cy="595032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125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8695" y="6376424"/>
            <a:ext cx="4410075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78695" y="3314700"/>
            <a:ext cx="4410075" cy="2286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978695" y="7240817"/>
            <a:ext cx="4410075" cy="98878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34063" y="6376424"/>
            <a:ext cx="4395788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5834062" y="3314700"/>
            <a:ext cx="4395788" cy="2286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5832033" y="7240816"/>
            <a:ext cx="4401609" cy="98878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0687051" y="6376424"/>
            <a:ext cx="4398170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0687049" y="3314700"/>
            <a:ext cx="4398170" cy="2286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10686863" y="7240813"/>
            <a:ext cx="4403996" cy="988784"/>
          </a:xfrm>
        </p:spPr>
        <p:txBody>
          <a:bodyPr anchor="t">
            <a:normAutofit/>
          </a:bodyPr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589213" y="3200400"/>
            <a:ext cx="0" cy="59436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10443341" y="3200400"/>
            <a:ext cx="0" cy="595032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7120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036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456319" y="645320"/>
            <a:ext cx="2628902" cy="8739188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8695" y="1331121"/>
            <a:ext cx="11134724" cy="80533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706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4004528"/>
            <a:ext cx="6055518" cy="62824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4338521"/>
            <a:ext cx="2283618" cy="3548180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2913518" y="2514600"/>
            <a:ext cx="4229100" cy="42291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11999119" y="1"/>
            <a:ext cx="2405081" cy="17121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2908817" y="9144000"/>
            <a:ext cx="1490601" cy="1143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5656718" y="0"/>
            <a:ext cx="1028700" cy="1714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69167" y="679077"/>
            <a:ext cx="14107085" cy="21007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54969" y="3079378"/>
            <a:ext cx="13419812" cy="6293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5233459" y="2686052"/>
            <a:ext cx="1485899" cy="4571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65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3427360" y="4837946"/>
            <a:ext cx="5789693" cy="45720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65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5528811" y="443594"/>
            <a:ext cx="1257299" cy="115153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42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2702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685800" rtl="0" eaLnBrk="1" latinLnBrk="0" hangingPunct="1">
        <a:spcBef>
          <a:spcPct val="0"/>
        </a:spcBef>
        <a:buNone/>
        <a:defRPr sz="63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3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7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7590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9000"/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2"/>
          <p:cNvSpPr txBox="1"/>
          <p:nvPr/>
        </p:nvSpPr>
        <p:spPr>
          <a:xfrm>
            <a:off x="574776" y="2828870"/>
            <a:ext cx="17103623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60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BIG DATA ANALYTICS FOR SUSTAINABLE URBAN INTELLIGENCE</a:t>
            </a:r>
            <a:endParaRPr lang="en-US" sz="6000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072A5A-23D7-AD34-5A38-908458E18A0A}"/>
              </a:ext>
            </a:extLst>
          </p:cNvPr>
          <p:cNvSpPr txBox="1"/>
          <p:nvPr/>
        </p:nvSpPr>
        <p:spPr>
          <a:xfrm>
            <a:off x="1143000" y="6286500"/>
            <a:ext cx="149352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Patel Manankumar 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2515077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Research Methods and Professional Development (ACFA7004)</a:t>
            </a:r>
          </a:p>
          <a:p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/>
          <p:cNvSpPr/>
          <p:nvPr/>
        </p:nvSpPr>
        <p:spPr>
          <a:xfrm>
            <a:off x="9803757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995764" y="853341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8617844" y="1965669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cities integrate advanced technology to enhance urban living quality.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Ubiquitous data collection forms the critical backbone for all smart operations.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data analytics unlocks deep, actionable urban intelligence from these vast datasets [1].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significantly improves evidence-based decision-making for sustainable development [2].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explores big data analytics' transformative potential in smart cities.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70A084-F475-DEA9-8328-4759AA042542}"/>
              </a:ext>
            </a:extLst>
          </p:cNvPr>
          <p:cNvSpPr txBox="1"/>
          <p:nvPr/>
        </p:nvSpPr>
        <p:spPr>
          <a:xfrm>
            <a:off x="1962049" y="62880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 and Context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46EF9A-945C-3D39-A926-DBBAD1BD89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857500"/>
            <a:ext cx="7184547" cy="55598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660298-A7C8-19B9-E2E2-4195DB8F6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9D54E706-5CBD-30A7-8EA1-6B7B8D691860}"/>
              </a:ext>
            </a:extLst>
          </p:cNvPr>
          <p:cNvSpPr/>
          <p:nvPr/>
        </p:nvSpPr>
        <p:spPr>
          <a:xfrm>
            <a:off x="13639800" y="677968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02BEFDDA-56E1-96F1-9452-D7D2561B51C9}"/>
              </a:ext>
            </a:extLst>
          </p:cNvPr>
          <p:cNvSpPr/>
          <p:nvPr/>
        </p:nvSpPr>
        <p:spPr>
          <a:xfrm>
            <a:off x="2471261" y="831688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ECC2DEAA-F25C-369C-2D5E-872787E918BF}"/>
              </a:ext>
            </a:extLst>
          </p:cNvPr>
          <p:cNvSpPr txBox="1"/>
          <p:nvPr/>
        </p:nvSpPr>
        <p:spPr>
          <a:xfrm>
            <a:off x="1066800" y="2781300"/>
            <a:ext cx="922336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Cities face immense challenges: energy, traffic, and resource scarcity.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Aging infrastructure and pollution intensify these complex urban problems [3].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Traditional urban management systems struggle with data silos [4].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Inefficient decision-making often arises from fragmented information.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Analytics offers crucial insights for effective, modern urban solutions.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576196E-99BF-EE2A-F2BA-48142293C6CD}"/>
              </a:ext>
            </a:extLst>
          </p:cNvPr>
          <p:cNvSpPr txBox="1"/>
          <p:nvPr/>
        </p:nvSpPr>
        <p:spPr>
          <a:xfrm>
            <a:off x="4637392" y="524247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Urban Challenges and Motivation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D91D62-B94D-87F6-66D1-3729DB0225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3424" y="3826032"/>
            <a:ext cx="6327776" cy="51703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09716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614E8-267F-7521-7B0F-D85042316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B3622C1D-797E-CBC3-A38D-F54F3FC019BC}"/>
              </a:ext>
            </a:extLst>
          </p:cNvPr>
          <p:cNvSpPr/>
          <p:nvPr/>
        </p:nvSpPr>
        <p:spPr>
          <a:xfrm>
            <a:off x="11737364" y="622212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1955C144-17F5-8475-9C76-4CCBFB0AB80E}"/>
              </a:ext>
            </a:extLst>
          </p:cNvPr>
          <p:cNvSpPr/>
          <p:nvPr/>
        </p:nvSpPr>
        <p:spPr>
          <a:xfrm>
            <a:off x="1891252" y="853341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964AE8C7-6D76-F975-C54D-0CEAE3D0C2C1}"/>
              </a:ext>
            </a:extLst>
          </p:cNvPr>
          <p:cNvSpPr txBox="1"/>
          <p:nvPr/>
        </p:nvSpPr>
        <p:spPr>
          <a:xfrm>
            <a:off x="8348291" y="2285742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Data fragmentation hinders comprehensive smart city understanding.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Current urban systems lack effective, integrated data platforms [5].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Inefficiencies arise from disparate data sources and poor interoperability.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This limits proactive decision-making and optimal resource allocation [6].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 significant literature gap exists in robust, unified analytical frameworks.</a:t>
            </a: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25D8D9-1A42-6D63-064D-55F9A56FED00}"/>
              </a:ext>
            </a:extLst>
          </p:cNvPr>
          <p:cNvSpPr txBox="1"/>
          <p:nvPr/>
        </p:nvSpPr>
        <p:spPr>
          <a:xfrm>
            <a:off x="3639330" y="31477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Problem</a:t>
            </a:r>
          </a:p>
        </p:txBody>
      </p:sp>
      <p:pic>
        <p:nvPicPr>
          <p:cNvPr id="10" name="Picture 9" descr="Applsci 11 04557 g001">
            <a:extLst>
              <a:ext uri="{FF2B5EF4-FFF2-40B4-BE49-F238E27FC236}">
                <a16:creationId xmlns:a16="http://schemas.microsoft.com/office/drawing/2014/main" id="{729083A6-0688-8BBB-13ED-370FC0865A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009900"/>
            <a:ext cx="5943600" cy="46456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6727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FA6EA-10E6-56FB-C845-B7E3477ACB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2FCD4E4E-386F-E04F-4EA3-CBCABC54FE4B}"/>
              </a:ext>
            </a:extLst>
          </p:cNvPr>
          <p:cNvSpPr/>
          <p:nvPr/>
        </p:nvSpPr>
        <p:spPr>
          <a:xfrm>
            <a:off x="13030200" y="947309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01EA6E2-50AD-BA9F-07FB-6B0AC3E3FBCD}"/>
              </a:ext>
            </a:extLst>
          </p:cNvPr>
          <p:cNvSpPr/>
          <p:nvPr/>
        </p:nvSpPr>
        <p:spPr>
          <a:xfrm>
            <a:off x="381000" y="916136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DAA7A94-54F0-D002-B64D-0F933A3F0156}"/>
              </a:ext>
            </a:extLst>
          </p:cNvPr>
          <p:cNvSpPr txBox="1"/>
          <p:nvPr/>
        </p:nvSpPr>
        <p:spPr>
          <a:xfrm>
            <a:off x="838200" y="2933700"/>
            <a:ext cx="922336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Aim: Optimize smart city operations for enhanced sustainability outcomes.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Objective 1: Develop an integrated framework for big data acquisition.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Objective 2: Implement advanced analytics models for urban data.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Objective 3: Evaluate framework impact on resource efficiency and citizen well-being.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Objective 4: Provide actionable insights for sustainable urban intelligence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ABEF37-5999-FDE9-E267-D4B11613E035}"/>
              </a:ext>
            </a:extLst>
          </p:cNvPr>
          <p:cNvSpPr txBox="1"/>
          <p:nvPr/>
        </p:nvSpPr>
        <p:spPr>
          <a:xfrm>
            <a:off x="2514600" y="639868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Aim and Objectives</a:t>
            </a:r>
          </a:p>
        </p:txBody>
      </p:sp>
      <p:pic>
        <p:nvPicPr>
          <p:cNvPr id="9" name="Picture 8" descr="Applsci 11 02340 g001">
            <a:extLst>
              <a:ext uri="{FF2B5EF4-FFF2-40B4-BE49-F238E27FC236}">
                <a16:creationId xmlns:a16="http://schemas.microsoft.com/office/drawing/2014/main" id="{0C42AB46-8021-DD4E-9DAC-86BD32FF7E1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1244" y="4000500"/>
            <a:ext cx="7362080" cy="42894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0931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232C0-1611-6120-160E-5BE067A88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6824FB16-ECA9-89A9-F82E-A7F0567348B3}"/>
              </a:ext>
            </a:extLst>
          </p:cNvPr>
          <p:cNvSpPr/>
          <p:nvPr/>
        </p:nvSpPr>
        <p:spPr>
          <a:xfrm>
            <a:off x="9803757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8C333E90-D316-23A3-2A4F-F71BE3CFFFA1}"/>
              </a:ext>
            </a:extLst>
          </p:cNvPr>
          <p:cNvSpPr/>
          <p:nvPr/>
        </p:nvSpPr>
        <p:spPr>
          <a:xfrm>
            <a:off x="995764" y="844192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8AD813CE-61E6-132A-9C16-FFC704FF8554}"/>
              </a:ext>
            </a:extLst>
          </p:cNvPr>
          <p:cNvSpPr txBox="1"/>
          <p:nvPr/>
        </p:nvSpPr>
        <p:spPr>
          <a:xfrm>
            <a:off x="8763000" y="3314700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IoT and sensor networks are foundational for urban data collection.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Existing studies explore analytics in traffic, energy, and waste management [3].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Machine learning applications enhance predictive capabilities for cities [4].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Challenges include data privacy, security, and scalability of solutions [5].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However, a unified framework for cross-domain data integration is largely absent.</a:t>
            </a: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2DBF9D7-56D8-2142-068C-13E4CBA1CF38}"/>
              </a:ext>
            </a:extLst>
          </p:cNvPr>
          <p:cNvSpPr txBox="1"/>
          <p:nvPr/>
        </p:nvSpPr>
        <p:spPr>
          <a:xfrm>
            <a:off x="1962049" y="62880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Brief Literature Review</a:t>
            </a:r>
          </a:p>
        </p:txBody>
      </p:sp>
      <p:pic>
        <p:nvPicPr>
          <p:cNvPr id="10" name="Picture 9" descr="data Collection with IOT sensors ...">
            <a:extLst>
              <a:ext uri="{FF2B5EF4-FFF2-40B4-BE49-F238E27FC236}">
                <a16:creationId xmlns:a16="http://schemas.microsoft.com/office/drawing/2014/main" id="{C8A1A97E-E4F1-7111-A0D4-513FCCE7BA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91" y="4330060"/>
            <a:ext cx="7812866" cy="37295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832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BB78A-ECB3-1DCF-1F58-C3A2EDB73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17296954-430C-8856-E9D3-02171FD9C93C}"/>
              </a:ext>
            </a:extLst>
          </p:cNvPr>
          <p:cNvSpPr/>
          <p:nvPr/>
        </p:nvSpPr>
        <p:spPr>
          <a:xfrm>
            <a:off x="13106400" y="689196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2FDECFC9-CDA5-C234-F435-410E515839AA}"/>
              </a:ext>
            </a:extLst>
          </p:cNvPr>
          <p:cNvSpPr/>
          <p:nvPr/>
        </p:nvSpPr>
        <p:spPr>
          <a:xfrm>
            <a:off x="1513768" y="694202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9EA76AA1-02B8-A0F3-2491-B513141C0CCD}"/>
              </a:ext>
            </a:extLst>
          </p:cNvPr>
          <p:cNvSpPr txBox="1"/>
          <p:nvPr/>
        </p:nvSpPr>
        <p:spPr>
          <a:xfrm>
            <a:off x="990600" y="2902365"/>
            <a:ext cx="922336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Our framework combines IoT data, cloud platforms, and big data analytics.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It facilitates real-time data ingestion and robust processing capabilities.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Advanced machine learning algorithms will identify complex urban patterns [6].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The framework emphasizes interoperability, scalability, and security measures.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It promises enhanced decision-making for sustainable urban development.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BA9495F-1106-AB39-A2FD-33208CE80EA7}"/>
              </a:ext>
            </a:extLst>
          </p:cNvPr>
          <p:cNvSpPr txBox="1"/>
          <p:nvPr/>
        </p:nvSpPr>
        <p:spPr>
          <a:xfrm>
            <a:off x="3505200" y="305295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Proposed Framework Overview</a:t>
            </a:r>
          </a:p>
        </p:txBody>
      </p:sp>
      <p:pic>
        <p:nvPicPr>
          <p:cNvPr id="9" name="Picture 8" descr="Relationship between IoT, Big Data, and ...">
            <a:extLst>
              <a:ext uri="{FF2B5EF4-FFF2-40B4-BE49-F238E27FC236}">
                <a16:creationId xmlns:a16="http://schemas.microsoft.com/office/drawing/2014/main" id="{13D879F6-9D66-0DF2-9EEF-000DECB859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800" y="3441379"/>
            <a:ext cx="7025132" cy="4461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833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81517-3193-A2C4-BC2A-707C9812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21B8DEFD-C7F9-A03D-A52A-EA48217D18BE}"/>
              </a:ext>
            </a:extLst>
          </p:cNvPr>
          <p:cNvSpPr/>
          <p:nvPr/>
        </p:nvSpPr>
        <p:spPr>
          <a:xfrm>
            <a:off x="9803757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C0F54B23-5AFF-1FC7-5E49-32E80502F8D9}"/>
              </a:ext>
            </a:extLst>
          </p:cNvPr>
          <p:cNvSpPr/>
          <p:nvPr/>
        </p:nvSpPr>
        <p:spPr>
          <a:xfrm>
            <a:off x="1752600" y="982471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3778D930-2EEE-D3EC-E5E0-C750E4653CD8}"/>
              </a:ext>
            </a:extLst>
          </p:cNvPr>
          <p:cNvSpPr txBox="1"/>
          <p:nvPr/>
        </p:nvSpPr>
        <p:spPr>
          <a:xfrm>
            <a:off x="8617844" y="3140490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 mixed-methods approach will combine quantitative and qualitative data.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Quantitative data collected from IoT sensors and public urban datasets.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Qualitative data gathered via expert interviews and stakeholder workshops [7].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Analysis tools include Python, Hadoop, Spark for processing and modeling.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Ethical considerations, including data privacy, will be strictly observed.</a:t>
            </a: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5EB34E-7BE8-AE83-39B0-8021DB2AE045}"/>
              </a:ext>
            </a:extLst>
          </p:cNvPr>
          <p:cNvSpPr txBox="1"/>
          <p:nvPr/>
        </p:nvSpPr>
        <p:spPr>
          <a:xfrm>
            <a:off x="1962049" y="62880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Research Methodology</a:t>
            </a:r>
          </a:p>
        </p:txBody>
      </p:sp>
      <p:pic>
        <p:nvPicPr>
          <p:cNvPr id="9" name="Picture 8" descr="The mixed-methods research design ...">
            <a:extLst>
              <a:ext uri="{FF2B5EF4-FFF2-40B4-BE49-F238E27FC236}">
                <a16:creationId xmlns:a16="http://schemas.microsoft.com/office/drawing/2014/main" id="{917446E4-909E-73BF-95AE-38FC21D7D8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91" y="4268881"/>
            <a:ext cx="7027152" cy="38371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52321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861CC-CA92-8C56-B639-F3F3D70AD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2D7E9F61-1670-BD38-9A12-B9EDAB85445F}"/>
              </a:ext>
            </a:extLst>
          </p:cNvPr>
          <p:cNvSpPr/>
          <p:nvPr/>
        </p:nvSpPr>
        <p:spPr>
          <a:xfrm>
            <a:off x="13944600" y="729892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839D402-A3D8-DDF2-C9CD-1002DE47ABB3}"/>
              </a:ext>
            </a:extLst>
          </p:cNvPr>
          <p:cNvSpPr/>
          <p:nvPr/>
        </p:nvSpPr>
        <p:spPr>
          <a:xfrm>
            <a:off x="-232011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5DECF88-8F1D-CD7E-3A99-A37A55542146}"/>
              </a:ext>
            </a:extLst>
          </p:cNvPr>
          <p:cNvSpPr txBox="1"/>
          <p:nvPr/>
        </p:nvSpPr>
        <p:spPr>
          <a:xfrm>
            <a:off x="685800" y="2857500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 detailed timeline outlines distinct project phases and deliverables.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••	Key milestones include framework design, data collection, and analysis [8].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 Gantt chart will visualize task dependencies and progress tracking [9].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Resources include high-performance computing, relevant datasets, and software [10].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Human resources comprise data scientists, urban planners, and IT specialists [11].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011AF1-FD16-50C9-A782-9F60CD74E989}"/>
              </a:ext>
            </a:extLst>
          </p:cNvPr>
          <p:cNvSpPr txBox="1"/>
          <p:nvPr/>
        </p:nvSpPr>
        <p:spPr>
          <a:xfrm>
            <a:off x="3418583" y="593104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Planning and Resources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BF563C-4045-C406-EEDC-A786599B3B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4600" y="2857500"/>
            <a:ext cx="7239000" cy="5181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0035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6A3B3-D074-9A08-CFBF-406F94DB0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A6374B16-4423-0DF8-9C9A-9D5F9CB5CB35}"/>
              </a:ext>
            </a:extLst>
          </p:cNvPr>
          <p:cNvSpPr/>
          <p:nvPr/>
        </p:nvSpPr>
        <p:spPr>
          <a:xfrm>
            <a:off x="9803757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A27AE85B-4639-E4AF-9470-DFFAEE9FB9C9}"/>
              </a:ext>
            </a:extLst>
          </p:cNvPr>
          <p:cNvSpPr/>
          <p:nvPr/>
        </p:nvSpPr>
        <p:spPr>
          <a:xfrm>
            <a:off x="14607737" y="8660685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998C30FB-BCF7-97E2-4687-5C2ADEA725CA}"/>
              </a:ext>
            </a:extLst>
          </p:cNvPr>
          <p:cNvSpPr txBox="1"/>
          <p:nvPr/>
        </p:nvSpPr>
        <p:spPr>
          <a:xfrm>
            <a:off x="8455035" y="2528609"/>
            <a:ext cx="9223365" cy="60939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Anticipated contribution to urban sustainability via optimized resource use.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Enhanced decision-making efficiency for municipal governments and stakeholders [12].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Improved quality of life for citizens through better service delivery [13].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Positive environmental impact through reduced emissions and waste [14].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Sets a precedent for data-driven, intelligent urban development strategies [15].</a:t>
            </a: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1C1A17-5F15-D21E-5B5F-5933F06810C7}"/>
              </a:ext>
            </a:extLst>
          </p:cNvPr>
          <p:cNvSpPr txBox="1"/>
          <p:nvPr/>
        </p:nvSpPr>
        <p:spPr>
          <a:xfrm>
            <a:off x="1962049" y="62880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Project Impact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78F4E8-4E58-3F7C-01D9-20191F5C04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3314700"/>
            <a:ext cx="6172200" cy="45261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42238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7B860-2BE0-887A-4D73-883ABC07E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A8FDE1B5-644C-F112-8A71-B385405D58A9}"/>
              </a:ext>
            </a:extLst>
          </p:cNvPr>
          <p:cNvSpPr/>
          <p:nvPr/>
        </p:nvSpPr>
        <p:spPr>
          <a:xfrm>
            <a:off x="13688291" y="793588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E7B31408-9D94-AA40-5B05-33E9CAA0724C}"/>
              </a:ext>
            </a:extLst>
          </p:cNvPr>
          <p:cNvSpPr/>
          <p:nvPr/>
        </p:nvSpPr>
        <p:spPr>
          <a:xfrm>
            <a:off x="1600200" y="65557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1DF06565-AEB2-604F-F019-60EF384145AD}"/>
              </a:ext>
            </a:extLst>
          </p:cNvPr>
          <p:cNvSpPr txBox="1"/>
          <p:nvPr/>
        </p:nvSpPr>
        <p:spPr>
          <a:xfrm>
            <a:off x="377835" y="2764347"/>
            <a:ext cx="922336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Challenges include data privacy, security, and ethical considerations.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Initial funding and long-term scalability can pose significant hurdles.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Interoperability across diverse legacy systems remains complex 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Future work could integrate advanced AI, blockchain, and digital twins.</a:t>
            </a:r>
          </a:p>
          <a:p>
            <a:pPr lvl="0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	Expansion to smart region planning and global urban networks is promising.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E9C200-CAF1-FB4F-D469-FCF04419EE09}"/>
              </a:ext>
            </a:extLst>
          </p:cNvPr>
          <p:cNvSpPr txBox="1"/>
          <p:nvPr/>
        </p:nvSpPr>
        <p:spPr>
          <a:xfrm>
            <a:off x="4367647" y="348129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Limitations and Future Scope</a:t>
            </a:r>
          </a:p>
        </p:txBody>
      </p:sp>
      <p:pic>
        <p:nvPicPr>
          <p:cNvPr id="1026" name="Picture 2" descr="Ethical Considerations in AI and Privacy">
            <a:extLst>
              <a:ext uri="{FF2B5EF4-FFF2-40B4-BE49-F238E27FC236}">
                <a16:creationId xmlns:a16="http://schemas.microsoft.com/office/drawing/2014/main" id="{584AF12F-D853-CE70-EF92-97E8FC2BA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1200" y="2902365"/>
            <a:ext cx="8229600" cy="553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125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D7783-7465-9C52-84C0-BD17E5DB4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DA5C8901-A3BC-D209-4D38-B34B5253D2B4}"/>
              </a:ext>
            </a:extLst>
          </p:cNvPr>
          <p:cNvSpPr/>
          <p:nvPr/>
        </p:nvSpPr>
        <p:spPr>
          <a:xfrm>
            <a:off x="12268200" y="842607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9F115E46-DEE3-0910-A446-E4846B9304F6}"/>
              </a:ext>
            </a:extLst>
          </p:cNvPr>
          <p:cNvSpPr/>
          <p:nvPr/>
        </p:nvSpPr>
        <p:spPr>
          <a:xfrm>
            <a:off x="1371600" y="947309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BCB35F10-686B-6CA9-C039-880F7763582D}"/>
              </a:ext>
            </a:extLst>
          </p:cNvPr>
          <p:cNvSpPr txBox="1"/>
          <p:nvPr/>
        </p:nvSpPr>
        <p:spPr>
          <a:xfrm>
            <a:off x="37174" y="1544924"/>
            <a:ext cx="18213651" cy="10248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US" dirty="0"/>
              <a:t>M. Khan, I. H. Khan, I. A. Khan, and Z. Khan, "Big Data Analytics in Smart Cities: A Review of Applications and Challenges," </a:t>
            </a:r>
            <a:r>
              <a:rPr lang="en-US" i="1" dirty="0"/>
              <a:t>Journal of Smart Cities</a:t>
            </a:r>
            <a:r>
              <a:rPr lang="en-US" dirty="0"/>
              <a:t>, vol. 4, no. 1, pp. 23-35, Mar. 2021.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S. E. </a:t>
            </a:r>
            <a:r>
              <a:rPr lang="en-US" dirty="0" err="1"/>
              <a:t>Bibri</a:t>
            </a:r>
            <a:r>
              <a:rPr lang="en-US" dirty="0"/>
              <a:t>, "The IoT-based smart city as a complex adaptive system: A conceptual framework," </a:t>
            </a:r>
            <a:r>
              <a:rPr lang="en-US" i="1" dirty="0"/>
              <a:t>Journal of Urban Planning and Development</a:t>
            </a:r>
            <a:r>
              <a:rPr lang="en-US" dirty="0"/>
              <a:t>, vol. 147, no. 2, May 2021, Art. no. 04021016.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S. A. Joshi and A. Kaushik, "Leveraging Big Data Analytics for Sustainable Smart City Development: A Review," </a:t>
            </a:r>
            <a:r>
              <a:rPr lang="en-US" i="1" dirty="0"/>
              <a:t>International Journal of Modern Trends in Engineering and Research</a:t>
            </a:r>
            <a:r>
              <a:rPr lang="en-US" dirty="0"/>
              <a:t>, vol. 10, no. 1, pp. 1-8, Jan. 2023.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E. El Khoury, M. A. El Khoury, and R. Harb, "Big Data Analytics for Sustainable Smart Cities: A Comprehensive Review," </a:t>
            </a:r>
            <a:r>
              <a:rPr lang="en-US" i="1" dirty="0"/>
              <a:t>Journal of Intelligent Systems</a:t>
            </a:r>
            <a:r>
              <a:rPr lang="en-US" dirty="0"/>
              <a:t>, vol. 31, no. 1, pp. 293-305, Jan. 2022.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M. S. Abadi, H. S. Shah, and R. S. Ahmad, "A Comprehensive Review on Big Data Analytics for Smart City Applications and Sustainable Urban Development," </a:t>
            </a:r>
            <a:r>
              <a:rPr lang="en-US" i="1" dirty="0"/>
              <a:t>Journal of Sustainable Urban Development</a:t>
            </a:r>
            <a:r>
              <a:rPr lang="en-US" dirty="0"/>
              <a:t>, vol. 12, no. 3, pp. 210-225, Sept. 2023.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Korada, L., 2021. Unlocking urban futures: The role of big data analytics and AI in urban planning–A systematic literature review and bibliometric insight. </a:t>
            </a:r>
            <a:r>
              <a:rPr lang="en-US" i="1" dirty="0"/>
              <a:t>Migration Letters</a:t>
            </a:r>
            <a:r>
              <a:rPr lang="en-US" dirty="0"/>
              <a:t>, </a:t>
            </a:r>
            <a:r>
              <a:rPr lang="en-US" i="1" dirty="0"/>
              <a:t>18</a:t>
            </a:r>
            <a:r>
              <a:rPr lang="en-US" dirty="0"/>
              <a:t>(6), pp.775-795.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Ye, Xinyue, Tan </a:t>
            </a:r>
            <a:r>
              <a:rPr lang="en-US" dirty="0" err="1"/>
              <a:t>Yigitcanlar</a:t>
            </a:r>
            <a:r>
              <a:rPr lang="en-US" dirty="0"/>
              <a:t>, Michael Goodchild, Xiao Huang, Wenwen Li, Shih-Lung Shaw, Yanjie Fu, Wenjing Gong, and Galen Newman. "Artificial intelligence in urban science: why does it matter?" </a:t>
            </a:r>
            <a:r>
              <a:rPr lang="en-US" i="1" dirty="0"/>
              <a:t>Annals of GIS</a:t>
            </a:r>
            <a:r>
              <a:rPr lang="en-US" dirty="0"/>
              <a:t>, vol. 31, no. 2, pp 181-189, 2025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 Karger, Erik, Aristide Rothweiler, Tim </a:t>
            </a:r>
            <a:r>
              <a:rPr lang="en-US" dirty="0" err="1"/>
              <a:t>Brée</a:t>
            </a:r>
            <a:r>
              <a:rPr lang="en-US" dirty="0"/>
              <a:t>, and Frederik </a:t>
            </a:r>
            <a:r>
              <a:rPr lang="en-US" dirty="0" err="1"/>
              <a:t>Ahlemann</a:t>
            </a:r>
            <a:r>
              <a:rPr lang="en-US" dirty="0"/>
              <a:t>. "Building the Smart City of Tomorrow: A Bibliometric Analysis of Artificial Intelligence in Urbanization." </a:t>
            </a:r>
            <a:r>
              <a:rPr lang="en-US" i="1" dirty="0"/>
              <a:t>Urban Science, </a:t>
            </a:r>
            <a:r>
              <a:rPr lang="en-US" dirty="0"/>
              <a:t>vol. 9, no. 4, p 132, 2025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 err="1"/>
              <a:t>Yedalla</a:t>
            </a:r>
            <a:r>
              <a:rPr lang="en-US" dirty="0"/>
              <a:t>, Jayasudha. "Building cyber-Resilient Smart Cities: The role of AI and big data in urban security." International Journal of Science and Research (IJSR), vol 14, no. 2, 648- p 652. 202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Kumar, Subramanian Sendil, Sneha Singireddy, </a:t>
            </a:r>
            <a:r>
              <a:rPr lang="en-US" dirty="0" err="1"/>
              <a:t>Botlagunta</a:t>
            </a:r>
            <a:r>
              <a:rPr lang="en-US" dirty="0"/>
              <a:t> Preethish Nandan, Mahesh </a:t>
            </a:r>
            <a:r>
              <a:rPr lang="en-US" dirty="0" err="1"/>
              <a:t>Recharla</a:t>
            </a:r>
            <a:r>
              <a:rPr lang="en-US" dirty="0"/>
              <a:t>, Anil Lokesh Gadi, and Srinivasarao </a:t>
            </a:r>
            <a:r>
              <a:rPr lang="en-US" dirty="0" err="1"/>
              <a:t>Paleti</a:t>
            </a:r>
            <a:r>
              <a:rPr lang="en-US" dirty="0"/>
              <a:t>. "Optimizing Edge Computing for Big Data Processing in Smart Cities." </a:t>
            </a:r>
            <a:r>
              <a:rPr lang="en-US" i="1" dirty="0"/>
              <a:t>Metallurgical and Materials Engineering</a:t>
            </a:r>
            <a:r>
              <a:rPr lang="en-US" dirty="0"/>
              <a:t>, vol 31, no. 3, pp 31-39, 2025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Rashid, Aamir, Neelam Baloch, Rizwana Rasheed, and Abdul </a:t>
            </a:r>
            <a:r>
              <a:rPr lang="en-US" dirty="0" err="1"/>
              <a:t>Hafaz</a:t>
            </a:r>
            <a:r>
              <a:rPr lang="en-US" dirty="0"/>
              <a:t> Ngah. "Big data analytics-artificial intelligence and sustainable performance through green supply chain practices in manufacturing firms of a developing country." </a:t>
            </a:r>
            <a:r>
              <a:rPr lang="en-US" i="1" dirty="0"/>
              <a:t>Journal of Science and Technology Policy Management</a:t>
            </a:r>
            <a:r>
              <a:rPr lang="en-US" dirty="0"/>
              <a:t>, vol 16, no. 1 pp 42-67, 2025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Hassan, Mahbub, Hridoy Deb Mahin, Abdullah Al Nafees, Arpita Paul, and Saikat Sarkar </a:t>
            </a:r>
            <a:r>
              <a:rPr lang="en-US" dirty="0" err="1"/>
              <a:t>Shraban</a:t>
            </a:r>
            <a:r>
              <a:rPr lang="en-US" dirty="0"/>
              <a:t>. "Big data applications in intelligent transport systems: a bibliometric analysis and review." </a:t>
            </a:r>
            <a:r>
              <a:rPr lang="en-US" i="1" dirty="0"/>
              <a:t>Discover Civil Engineering</a:t>
            </a:r>
            <a:r>
              <a:rPr lang="en-US" dirty="0"/>
              <a:t> 2, vol 16, no. 1 p 49, 2025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Kaiser, ZRM Abdullah, and Apu Deb. "Sustainable smart city and Sustainable Development Goals (SDGs): a review." </a:t>
            </a:r>
            <a:r>
              <a:rPr lang="en-US" i="1" dirty="0"/>
              <a:t>Regional Sustainability</a:t>
            </a:r>
            <a:r>
              <a:rPr lang="en-US" dirty="0"/>
              <a:t>, vol 6, no. 1 p 100193, 2025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Kumar, Satish, Dipasha Sharma, Sandeep Rao, Weng Marc Lim, and Sachin Kumar Mangla. "Past, present, and future of sustainable finance: insights from big data analytics through machine learning of scholarly research." </a:t>
            </a:r>
            <a:r>
              <a:rPr lang="en-US" i="1" dirty="0"/>
              <a:t>Annals of Operations Research</a:t>
            </a:r>
            <a:r>
              <a:rPr lang="en-US" dirty="0"/>
              <a:t> 345, vol no. 2 pp 1061-1104 2025 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US" dirty="0"/>
              <a:t>Liu, Shenhua, and </a:t>
            </a:r>
            <a:r>
              <a:rPr lang="en-US" dirty="0" err="1"/>
              <a:t>Deheng</a:t>
            </a:r>
            <a:r>
              <a:rPr lang="en-US" dirty="0"/>
              <a:t> Xiao. "Can Big Data Comprehensive Pilot Zone Promote Low-Carbon Urban Development? Evidence from China." </a:t>
            </a:r>
            <a:r>
              <a:rPr lang="en-US" i="1" dirty="0"/>
              <a:t>Sustainability,  </a:t>
            </a:r>
            <a:r>
              <a:rPr lang="en-US" dirty="0"/>
              <a:t>vol 17, no. 1,  p 97, 2025 </a:t>
            </a:r>
          </a:p>
          <a:p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B64652-C003-3129-78AA-7253DDEC7DB4}"/>
              </a:ext>
            </a:extLst>
          </p:cNvPr>
          <p:cNvSpPr txBox="1"/>
          <p:nvPr/>
        </p:nvSpPr>
        <p:spPr>
          <a:xfrm>
            <a:off x="2947556" y="368911"/>
            <a:ext cx="9320644" cy="9050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US" sz="4000" b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953114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14383-A7D5-D18D-308F-9FFCEBB8F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1">
            <a:extLst>
              <a:ext uri="{FF2B5EF4-FFF2-40B4-BE49-F238E27FC236}">
                <a16:creationId xmlns:a16="http://schemas.microsoft.com/office/drawing/2014/main" id="{3A37F383-6064-B603-C382-22640802142F}"/>
              </a:ext>
            </a:extLst>
          </p:cNvPr>
          <p:cNvSpPr/>
          <p:nvPr/>
        </p:nvSpPr>
        <p:spPr>
          <a:xfrm>
            <a:off x="9803757" y="1028700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4E4C7B70-F210-5EF4-88A6-AAC6F92E8852}"/>
              </a:ext>
            </a:extLst>
          </p:cNvPr>
          <p:cNvSpPr/>
          <p:nvPr/>
        </p:nvSpPr>
        <p:spPr>
          <a:xfrm>
            <a:off x="698246" y="9470401"/>
            <a:ext cx="2445221" cy="597615"/>
          </a:xfrm>
          <a:custGeom>
            <a:avLst/>
            <a:gdLst/>
            <a:ahLst/>
            <a:cxnLst/>
            <a:rect l="l" t="t" r="r" b="b"/>
            <a:pathLst>
              <a:path w="2445221" h="597615">
                <a:moveTo>
                  <a:pt x="0" y="0"/>
                </a:moveTo>
                <a:lnTo>
                  <a:pt x="2445221" y="0"/>
                </a:lnTo>
                <a:lnTo>
                  <a:pt x="2445221" y="597615"/>
                </a:lnTo>
                <a:lnTo>
                  <a:pt x="0" y="5976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123923"/>
            </a:stretch>
          </a:blipFill>
        </p:spPr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6C3D5A93-C569-53FB-113A-DE054FF556EB}"/>
              </a:ext>
            </a:extLst>
          </p:cNvPr>
          <p:cNvSpPr txBox="1"/>
          <p:nvPr/>
        </p:nvSpPr>
        <p:spPr>
          <a:xfrm>
            <a:off x="1408774" y="3848100"/>
            <a:ext cx="15470451" cy="4985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ctr"/>
            <a:r>
              <a:rPr lang="en-US" sz="96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  <a:p>
            <a:pPr lvl="0"/>
            <a:endParaRPr lang="en-US" sz="9600" b="1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9600" b="1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3600" b="1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934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54</TotalTime>
  <Words>1478</Words>
  <Application>Microsoft Office PowerPoint</Application>
  <PresentationFormat>Custom</PresentationFormat>
  <Paragraphs>98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Wingdings 3</vt:lpstr>
      <vt:lpstr>Century Gothic</vt:lpstr>
      <vt:lpstr>Times New Roman</vt:lpstr>
      <vt:lpstr>Calibri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Data Analysis</dc:title>
  <dc:creator>Manan Patel</dc:creator>
  <cp:lastModifiedBy>Manan Patel</cp:lastModifiedBy>
  <cp:revision>11</cp:revision>
  <dcterms:created xsi:type="dcterms:W3CDTF">2006-08-16T00:00:00Z</dcterms:created>
  <dcterms:modified xsi:type="dcterms:W3CDTF">2025-11-10T22:36:45Z</dcterms:modified>
  <dc:identifier>DAG3ozfXtNg</dc:identifier>
</cp:coreProperties>
</file>