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8" r:id="rId2"/>
    <p:sldId id="263" r:id="rId3"/>
    <p:sldId id="260" r:id="rId4"/>
    <p:sldId id="265" r:id="rId5"/>
    <p:sldId id="269" r:id="rId6"/>
    <p:sldId id="257" r:id="rId7"/>
    <p:sldId id="262" r:id="rId8"/>
    <p:sldId id="267" r:id="rId9"/>
    <p:sldId id="271" r:id="rId10"/>
    <p:sldId id="272" r:id="rId11"/>
    <p:sldId id="268" r:id="rId12"/>
    <p:sldId id="264" r:id="rId13"/>
    <p:sldId id="270" r:id="rId14"/>
    <p:sldId id="266" r:id="rId15"/>
    <p:sldId id="261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59F90"/>
    <a:srgbClr val="CCF8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1C26AE-B519-4073-88AE-C2FB2D5BD9BF}" v="1077" dt="2023-03-27T18:12:07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41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DE912-D29B-496D-9E34-693F09D0A20A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41E1E5-1B79-4441-8A73-BA4183157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212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cs typeface="Calibri"/>
              </a:rPr>
              <a:t>Biodiversity Intactness Index  estimates how much of an area’s natural biodiversity remains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72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443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190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Increased diversity, less dominance and mowing in May would reduce nectar form important species such as Ragwort (senecio) and self-heal (Medicago) </a:t>
            </a:r>
            <a:r>
              <a:rPr lang="en-GB" dirty="0" err="1"/>
              <a:t>oxe</a:t>
            </a:r>
            <a:r>
              <a:rPr lang="en-GB" dirty="0"/>
              <a:t> eye daisy (</a:t>
            </a:r>
            <a:r>
              <a:rPr lang="en-GB" dirty="0" err="1"/>
              <a:t>leucantheum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4540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Increased diversity, less dominance and mowing in May would reduce nectar form important species such as Ragwort (senecio) and self-heal (Medicago) </a:t>
            </a:r>
            <a:r>
              <a:rPr lang="en-GB" dirty="0" err="1"/>
              <a:t>oxe</a:t>
            </a:r>
            <a:r>
              <a:rPr lang="en-GB" dirty="0"/>
              <a:t> eye daisy (</a:t>
            </a:r>
            <a:r>
              <a:rPr lang="en-GB" dirty="0" err="1"/>
              <a:t>leucantheum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790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Increased diversity, less dominance and mowing in May would reduce nectar form important species such as Ragwort (senecio) and self-heal (Medicago) </a:t>
            </a:r>
            <a:r>
              <a:rPr lang="en-GB" dirty="0" err="1"/>
              <a:t>oxe</a:t>
            </a:r>
            <a:r>
              <a:rPr lang="en-GB" dirty="0"/>
              <a:t> eye daisy (</a:t>
            </a:r>
            <a:r>
              <a:rPr lang="en-GB" dirty="0" err="1"/>
              <a:t>leucantheum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29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3922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0094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9258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41E1E5-1B79-4441-8A73-BA418315741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829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CFBBC-D998-BC76-1D53-E88E3F5441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02D3A5-209E-C2B2-A2D7-8E3A20B7A4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EBBC8-10B4-4A0A-126A-717748529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1F6DA-7B14-4D47-9419-905586F86802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1D4B3-71F4-1ABD-CA5A-A376E98A9C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6DCD3-CB1C-5984-2AD9-510663491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52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54C98-F48E-42EB-C258-4002B41EB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4898A-7274-549E-469A-7DCB39B06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81756-21C0-ECCC-3D32-7C930F974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7935D-A58A-48A4-953B-26AD2E48E9B4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B3D5F-739D-925C-7F04-14529B8F1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96724-2CF9-3127-5088-7BCB4F342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24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4529E-D81B-9C22-C0E7-98505D85D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31672-5077-744E-18B7-9BFEC5F4E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AB168-E458-DDBB-AC5F-7FA0C7BD0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2E35D-50E6-490A-B2F9-4AB8764865B0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EA877-5763-7CFA-2679-FB3209820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32944-B9C2-E319-F6D1-ED9E90E12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550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6DFD-0921-C722-A0F3-16FDDEC10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84C11-DF99-2597-9EF7-C570BD3D18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ED1EE-30BC-C1D3-89A8-2CE6946A8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CA8DF-8967-E553-4F9A-1EF07DBB8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0FF3D-3122-4109-BC25-240D92689DC3}" type="datetime1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54A96B-F29B-4F97-0133-1FA1F2375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0DEF4A-F306-9F36-E0F7-B852EB852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511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E568F-32C1-315F-17BD-36C576BA2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CE7FD2-2836-8248-1496-0CA0BEC7A0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9424D-4F59-2A8A-F0EF-48902A8542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09EAB1-1151-67AD-4974-22509CD694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E4AFAB-29E2-29D0-9DA4-33F7D7B4A8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89030B-D4C8-378F-D495-09C7C37B6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3CFE5D-3124-45B5-BAFB-36F56EC2CA71}" type="datetime1">
              <a:rPr lang="en-GB" smtClean="0"/>
              <a:t>27/03/2023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405E61-CF09-CFBB-3118-681921CF8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AB8C91-AC54-E3D4-E497-323ABE586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259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75BED-96CC-D27F-9004-1C0A33AAD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6483D8-7EE2-2A69-9720-C3055A68D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EB2A38-A61B-4FC0-BE8F-6BD88B9B7B37}" type="datetime1">
              <a:rPr lang="en-GB" smtClean="0"/>
              <a:t>27/03/2023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B99469-24F3-0893-9C9B-6D6496E67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3C5D22-A914-CE6F-135A-1357E76D9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97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A90DCB-3E77-F7FD-3DD0-DE34BAAEF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60644-ABE5-44D1-BD7E-38CE3789929B}" type="datetime1">
              <a:rPr lang="en-GB" smtClean="0"/>
              <a:t>27/03/2023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5EE2CE-812B-1EF2-19F2-3C00DE0A5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AC5626-FA99-DE1A-B1A4-200B41449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95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B13D2-EDA3-1A73-54FB-941F2E4DC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6DD31-0F96-D254-9771-05C0177B5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FC3162-ABE0-6E9F-5F99-E9B22BE16E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D3E693-80D6-AB9B-8238-30EE45FBF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3A907-513B-4B36-AF46-99E95C3BF7A7}" type="datetime1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9E7097-F3FF-5FC7-57A1-6E56EEC63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F5C5F3-6588-043A-03AD-50F790262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709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D7367-E02C-9471-A3F3-0FBECDDBB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C6EE1F-BEE8-08EC-0947-E59F441187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E0CB06-BD4B-3356-CD9B-061CA1B9F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A8615-FFAF-B6B5-962B-F86C8A1F8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4B183-5A68-4EAC-B5A6-CB24F75488BD}" type="datetime1">
              <a:rPr lang="en-GB" smtClean="0"/>
              <a:t>27/03/2023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16ACB-2A25-C304-4835-60BB009A4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63C8F3-AE9D-88E0-E04D-506E526CE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373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C24F5-5A8A-2F3D-B822-12FF2F175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F86FB-E95B-56FF-7A39-A7F60A8403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E03AC-2FA6-21A0-42B4-0EF140EA0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B8A1-82C7-48EF-8A91-CE1847974B77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536CB-F89E-40DB-C10B-0C3779418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E56B4-C983-F4C1-5FB5-45A06B723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58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0995E3-CE6B-50D0-699B-382A5F38A9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92AC87-D68A-DCAD-881F-4C3458C5E4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69415-D588-A1F2-83B0-EED42D96B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D57DF-8ADB-4CE8-9E5C-6AEECE908088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FD1BB-DFCE-F1AA-5E7E-2629BAA2F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 E Carter 0850371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C346B-FB3E-A756-FA14-E74B125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233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1601B0-36D0-440A-ABFC-067F0D940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D57423-413E-5FAB-CC00-F8C981FEE7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64F67-8C88-B617-5520-D5BED91B46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2DCBF8-4AAA-47E0-964C-441A7071BCDE}" type="datetime1">
              <a:rPr lang="en-GB" smtClean="0"/>
              <a:t>27/03/2023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CBE2D-518E-A4D9-00B4-F3B022FDE7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R E Carter 0850371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99C41-C214-7F8F-3855-15C96F933A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A344C-06F1-42D9-9723-877326B4D7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7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proquest-com.ezproxy.uwtsd.ac.uk/indexingvolumeissuelinkhandler/40569/Nature/02015Y12Y24$23Dec+24-Dec+31,+2015$3b++Vol.+528+$287583$29/528/7583?accountid=130472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jp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DFBF66-BB80-1EB0-9174-3D65D12AA913}"/>
              </a:ext>
            </a:extLst>
          </p:cNvPr>
          <p:cNvSpPr txBox="1"/>
          <p:nvPr/>
        </p:nvSpPr>
        <p:spPr>
          <a:xfrm>
            <a:off x="938073" y="479392"/>
            <a:ext cx="10315853" cy="4893647"/>
          </a:xfrm>
          <a:prstGeom prst="rect">
            <a:avLst/>
          </a:prstGeom>
          <a:solidFill>
            <a:srgbClr val="CCF8FE">
              <a:alpha val="35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6000" b="1" dirty="0"/>
              <a:t>MSc Research Proposal</a:t>
            </a:r>
          </a:p>
          <a:p>
            <a:pPr algn="ctr"/>
            <a:endParaRPr lang="en-GB" sz="6000" b="1" dirty="0"/>
          </a:p>
          <a:p>
            <a:pPr algn="ctr"/>
            <a:r>
              <a:rPr lang="en-GB" sz="4800" b="1" dirty="0"/>
              <a:t>Assess the change in plant species diversity following grassland management changes in an amenity grassland setting. </a:t>
            </a:r>
            <a:endParaRPr lang="en-GB" sz="4800" b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21089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CE9E6F7E-2AAA-8C15-FB56-5E9BEB9B7CA5}"/>
              </a:ext>
            </a:extLst>
          </p:cNvPr>
          <p:cNvSpPr txBox="1"/>
          <p:nvPr/>
        </p:nvSpPr>
        <p:spPr>
          <a:xfrm>
            <a:off x="2066857" y="3222146"/>
            <a:ext cx="7946197" cy="31700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000" dirty="0">
              <a:cs typeface="Calibri"/>
            </a:endParaRPr>
          </a:p>
          <a:p>
            <a:r>
              <a:rPr lang="en-GB" sz="4000" dirty="0">
                <a:cs typeface="Calibri"/>
              </a:rPr>
              <a:t>A loss of foraging habitat is a major driver in this decline.</a:t>
            </a:r>
          </a:p>
          <a:p>
            <a:endParaRPr lang="en-GB" sz="4000" dirty="0">
              <a:cs typeface="Calibri"/>
            </a:endParaRPr>
          </a:p>
          <a:p>
            <a:pPr algn="r"/>
            <a:r>
              <a:rPr lang="en-GB" sz="4000" dirty="0">
                <a:cs typeface="Calibri"/>
              </a:rPr>
              <a:t>(</a:t>
            </a:r>
            <a:r>
              <a:rPr lang="en-GB" sz="4000" dirty="0" err="1">
                <a:cs typeface="Calibri"/>
              </a:rPr>
              <a:t>Vanbergen</a:t>
            </a:r>
            <a:r>
              <a:rPr lang="en-GB" sz="4000" dirty="0">
                <a:cs typeface="Calibri"/>
              </a:rPr>
              <a:t> et al, 2014)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AFEA66-D5E7-8778-71F3-9F30A22B4AB4}"/>
              </a:ext>
            </a:extLst>
          </p:cNvPr>
          <p:cNvSpPr txBox="1"/>
          <p:nvPr/>
        </p:nvSpPr>
        <p:spPr>
          <a:xfrm>
            <a:off x="775445" y="3222146"/>
            <a:ext cx="10529020" cy="31700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000" dirty="0">
              <a:cs typeface="Calibri"/>
            </a:endParaRPr>
          </a:p>
          <a:p>
            <a:r>
              <a:rPr lang="en-GB" sz="4000" dirty="0">
                <a:cs typeface="Calibri"/>
              </a:rPr>
              <a:t>The use of pesticides has been shown to effect behaviour and survival rates of pollinators </a:t>
            </a:r>
          </a:p>
          <a:p>
            <a:pPr algn="r"/>
            <a:r>
              <a:rPr lang="en-GB" sz="4000" dirty="0">
                <a:cs typeface="Calibri"/>
              </a:rPr>
              <a:t>(Stanley et al, 2015)</a:t>
            </a:r>
          </a:p>
          <a:p>
            <a:pPr algn="r"/>
            <a:endParaRPr lang="en-GB" sz="40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37AAB4-879A-84CA-2729-F44C6EB28C9D}"/>
              </a:ext>
            </a:extLst>
          </p:cNvPr>
          <p:cNvSpPr txBox="1"/>
          <p:nvPr/>
        </p:nvSpPr>
        <p:spPr>
          <a:xfrm>
            <a:off x="305857" y="3293910"/>
            <a:ext cx="11672686" cy="31700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000" dirty="0">
              <a:cs typeface="Calibri"/>
            </a:endParaRPr>
          </a:p>
          <a:p>
            <a:pPr algn="ctr"/>
            <a:r>
              <a:rPr lang="en-GB" sz="4000" dirty="0">
                <a:cs typeface="Calibri"/>
              </a:rPr>
              <a:t>Just under 20% of bee species showed a strong decline between 2007-2014</a:t>
            </a:r>
          </a:p>
          <a:p>
            <a:endParaRPr lang="en-GB" sz="4000" dirty="0">
              <a:cs typeface="Calibri"/>
            </a:endParaRPr>
          </a:p>
          <a:p>
            <a:endParaRPr lang="en-GB" sz="4000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A88B5A-103C-723E-E2B2-4A86FCBAACD9}"/>
              </a:ext>
            </a:extLst>
          </p:cNvPr>
          <p:cNvSpPr txBox="1"/>
          <p:nvPr/>
        </p:nvSpPr>
        <p:spPr>
          <a:xfrm>
            <a:off x="240936" y="2944542"/>
            <a:ext cx="11786871" cy="34778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dirty="0">
              <a:cs typeface="Calibri"/>
            </a:endParaRPr>
          </a:p>
          <a:p>
            <a:r>
              <a:rPr lang="en-GB" sz="4400" dirty="0">
                <a:cs typeface="Calibri"/>
              </a:rPr>
              <a:t>2019 data – 20% of all pollinator species show a strong decline since 1980</a:t>
            </a:r>
          </a:p>
          <a:p>
            <a:endParaRPr lang="en-GB" sz="4400" dirty="0">
              <a:cs typeface="Calibri"/>
            </a:endParaRPr>
          </a:p>
          <a:p>
            <a:endParaRPr lang="en-GB" sz="4400" dirty="0">
              <a:cs typeface="Calibri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060CC00-0F50-6D93-67CD-FDE28EE8283A}"/>
              </a:ext>
            </a:extLst>
          </p:cNvPr>
          <p:cNvGrpSpPr/>
          <p:nvPr/>
        </p:nvGrpSpPr>
        <p:grpSpPr>
          <a:xfrm>
            <a:off x="136714" y="108009"/>
            <a:ext cx="2823575" cy="2797478"/>
            <a:chOff x="279226" y="279226"/>
            <a:chExt cx="2823575" cy="2797478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E9479A60-833E-123F-4B74-9E06A138A3C2}"/>
                </a:ext>
              </a:extLst>
            </p:cNvPr>
            <p:cNvGrpSpPr/>
            <p:nvPr/>
          </p:nvGrpSpPr>
          <p:grpSpPr>
            <a:xfrm>
              <a:off x="279226" y="279226"/>
              <a:ext cx="2823575" cy="2797478"/>
              <a:chOff x="1375253" y="1062103"/>
              <a:chExt cx="2823575" cy="2797478"/>
            </a:xfrm>
          </p:grpSpPr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9185AC60-85FC-F802-0892-A428C189A1AA}"/>
                  </a:ext>
                </a:extLst>
              </p:cNvPr>
              <p:cNvSpPr/>
              <p:nvPr/>
            </p:nvSpPr>
            <p:spPr>
              <a:xfrm>
                <a:off x="2424308" y="1062103"/>
                <a:ext cx="835070" cy="10855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7A423B5B-5D73-F6BD-2E26-4F4C100CB9DF}"/>
                  </a:ext>
                </a:extLst>
              </p:cNvPr>
              <p:cNvSpPr/>
              <p:nvPr/>
            </p:nvSpPr>
            <p:spPr>
              <a:xfrm rot="1920000">
                <a:off x="3227397" y="1278274"/>
                <a:ext cx="803753" cy="10855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F8383881-4D4F-0031-BDE6-3F061AE02089}"/>
                  </a:ext>
                </a:extLst>
              </p:cNvPr>
              <p:cNvSpPr/>
              <p:nvPr/>
            </p:nvSpPr>
            <p:spPr>
              <a:xfrm rot="15060000">
                <a:off x="1858165" y="2654343"/>
                <a:ext cx="793316" cy="107515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5AAA08E0-5103-079C-4F8D-AF0B268ED7AC}"/>
                  </a:ext>
                </a:extLst>
              </p:cNvPr>
              <p:cNvSpPr/>
              <p:nvPr/>
            </p:nvSpPr>
            <p:spPr>
              <a:xfrm rot="16200000">
                <a:off x="1531827" y="1944143"/>
                <a:ext cx="793316" cy="1106464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Oval 16">
                <a:extLst>
                  <a:ext uri="{FF2B5EF4-FFF2-40B4-BE49-F238E27FC236}">
                    <a16:creationId xmlns:a16="http://schemas.microsoft.com/office/drawing/2014/main" id="{6EE8772E-0FFF-FA39-802C-B08D0FF859F3}"/>
                  </a:ext>
                </a:extLst>
              </p:cNvPr>
              <p:cNvSpPr/>
              <p:nvPr/>
            </p:nvSpPr>
            <p:spPr>
              <a:xfrm rot="-2400000">
                <a:off x="1824318" y="1272728"/>
                <a:ext cx="772439" cy="10855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6F105FD7-A0B3-F4F0-DEFB-AD8C06BCFB0A}"/>
                  </a:ext>
                </a:extLst>
              </p:cNvPr>
              <p:cNvSpPr/>
              <p:nvPr/>
            </p:nvSpPr>
            <p:spPr>
              <a:xfrm rot="5400000">
                <a:off x="3280253" y="1988411"/>
                <a:ext cx="751562" cy="10855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0F0ED360-A45A-8763-FCD7-FC34163E0608}"/>
                  </a:ext>
                </a:extLst>
              </p:cNvPr>
              <p:cNvSpPr/>
              <p:nvPr/>
            </p:nvSpPr>
            <p:spPr>
              <a:xfrm>
                <a:off x="2434746" y="2773993"/>
                <a:ext cx="908137" cy="108558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EE4570B2-DB34-E570-86AF-4233E9595BE3}"/>
                  </a:ext>
                </a:extLst>
              </p:cNvPr>
              <p:cNvSpPr/>
              <p:nvPr/>
            </p:nvSpPr>
            <p:spPr>
              <a:xfrm rot="-2640000">
                <a:off x="3122798" y="2630635"/>
                <a:ext cx="814192" cy="109602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E4D0BA95-5514-F495-1417-017190E9BC4C}"/>
                  </a:ext>
                </a:extLst>
              </p:cNvPr>
              <p:cNvSpPr/>
              <p:nvPr/>
            </p:nvSpPr>
            <p:spPr>
              <a:xfrm>
                <a:off x="2236419" y="1834542"/>
                <a:ext cx="1252602" cy="1210848"/>
              </a:xfrm>
              <a:custGeom>
                <a:avLst/>
                <a:gdLst>
                  <a:gd name="connsiteX0" fmla="*/ 0 w 1252602"/>
                  <a:gd name="connsiteY0" fmla="*/ 605424 h 1210848"/>
                  <a:gd name="connsiteX1" fmla="*/ 626301 w 1252602"/>
                  <a:gd name="connsiteY1" fmla="*/ 0 h 1210848"/>
                  <a:gd name="connsiteX2" fmla="*/ 1252602 w 1252602"/>
                  <a:gd name="connsiteY2" fmla="*/ 605424 h 1210848"/>
                  <a:gd name="connsiteX3" fmla="*/ 626301 w 1252602"/>
                  <a:gd name="connsiteY3" fmla="*/ 1210848 h 1210848"/>
                  <a:gd name="connsiteX4" fmla="*/ 0 w 1252602"/>
                  <a:gd name="connsiteY4" fmla="*/ 605424 h 121084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52602" h="1210848" fill="none" extrusionOk="0">
                    <a:moveTo>
                      <a:pt x="0" y="605424"/>
                    </a:moveTo>
                    <a:cubicBezTo>
                      <a:pt x="-14831" y="251996"/>
                      <a:pt x="216604" y="-57146"/>
                      <a:pt x="626301" y="0"/>
                    </a:cubicBezTo>
                    <a:cubicBezTo>
                      <a:pt x="1006481" y="-39116"/>
                      <a:pt x="1268155" y="288250"/>
                      <a:pt x="1252602" y="605424"/>
                    </a:cubicBezTo>
                    <a:cubicBezTo>
                      <a:pt x="1166235" y="975664"/>
                      <a:pt x="980770" y="1193751"/>
                      <a:pt x="626301" y="1210848"/>
                    </a:cubicBezTo>
                    <a:cubicBezTo>
                      <a:pt x="307807" y="1213256"/>
                      <a:pt x="-13043" y="1029387"/>
                      <a:pt x="0" y="605424"/>
                    </a:cubicBezTo>
                    <a:close/>
                  </a:path>
                  <a:path w="1252602" h="1210848" stroke="0" extrusionOk="0">
                    <a:moveTo>
                      <a:pt x="0" y="605424"/>
                    </a:moveTo>
                    <a:cubicBezTo>
                      <a:pt x="-14860" y="224410"/>
                      <a:pt x="191531" y="7652"/>
                      <a:pt x="626301" y="0"/>
                    </a:cubicBezTo>
                    <a:cubicBezTo>
                      <a:pt x="964730" y="10402"/>
                      <a:pt x="1186160" y="201219"/>
                      <a:pt x="1252602" y="605424"/>
                    </a:cubicBezTo>
                    <a:cubicBezTo>
                      <a:pt x="1257506" y="948080"/>
                      <a:pt x="1064712" y="1235783"/>
                      <a:pt x="626301" y="1210848"/>
                    </a:cubicBezTo>
                    <a:cubicBezTo>
                      <a:pt x="203361" y="1264323"/>
                      <a:pt x="-7560" y="932987"/>
                      <a:pt x="0" y="605424"/>
                    </a:cubicBezTo>
                    <a:close/>
                  </a:path>
                </a:pathLst>
              </a:custGeom>
              <a:solidFill>
                <a:srgbClr val="FFFF00"/>
              </a:solidFill>
              <a:ln w="57150">
                <a:solidFill>
                  <a:srgbClr val="FFFF00"/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pic>
          <p:nvPicPr>
            <p:cNvPr id="2" name="Graphic 2" descr="Caterpillar outline">
              <a:extLst>
                <a:ext uri="{FF2B5EF4-FFF2-40B4-BE49-F238E27FC236}">
                  <a16:creationId xmlns:a16="http://schemas.microsoft.com/office/drawing/2014/main" id="{9F912407-AFEB-814F-1E7B-E5D299513B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91019" y="1259910"/>
              <a:ext cx="914400" cy="914400"/>
            </a:xfrm>
            <a:prstGeom prst="rect">
              <a:avLst/>
            </a:prstGeom>
          </p:spPr>
        </p:pic>
        <p:pic>
          <p:nvPicPr>
            <p:cNvPr id="7" name="Graphic 7" descr="Butterfly outline">
              <a:extLst>
                <a:ext uri="{FF2B5EF4-FFF2-40B4-BE49-F238E27FC236}">
                  <a16:creationId xmlns:a16="http://schemas.microsoft.com/office/drawing/2014/main" id="{E456FFE4-D37A-EF03-5B0C-9439AA57E69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683315" y="1709411"/>
              <a:ext cx="914400" cy="914400"/>
            </a:xfrm>
            <a:prstGeom prst="rect">
              <a:avLst/>
            </a:prstGeom>
          </p:spPr>
        </p:pic>
        <p:pic>
          <p:nvPicPr>
            <p:cNvPr id="24" name="Graphic 24" descr="Bee outline">
              <a:extLst>
                <a:ext uri="{FF2B5EF4-FFF2-40B4-BE49-F238E27FC236}">
                  <a16:creationId xmlns:a16="http://schemas.microsoft.com/office/drawing/2014/main" id="{52E8ED92-1064-1FBA-9A54-C47F57C243E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807923" y="1197280"/>
              <a:ext cx="820455" cy="601250"/>
            </a:xfrm>
            <a:prstGeom prst="rect">
              <a:avLst/>
            </a:prstGeom>
          </p:spPr>
        </p:pic>
        <p:pic>
          <p:nvPicPr>
            <p:cNvPr id="25" name="Graphic 25" descr="Bee outline">
              <a:extLst>
                <a:ext uri="{FF2B5EF4-FFF2-40B4-BE49-F238E27FC236}">
                  <a16:creationId xmlns:a16="http://schemas.microsoft.com/office/drawing/2014/main" id="{4ABAB095-2DB0-0A3C-CBE9-92587AA7AC7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1223375" y="1896649"/>
              <a:ext cx="455113" cy="914400"/>
            </a:xfrm>
            <a:prstGeom prst="rect">
              <a:avLst/>
            </a:prstGeom>
          </p:spPr>
        </p:pic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2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83458AE-22D0-2CDA-6194-8AEF5AE42C0E}"/>
              </a:ext>
            </a:extLst>
          </p:cNvPr>
          <p:cNvSpPr txBox="1"/>
          <p:nvPr/>
        </p:nvSpPr>
        <p:spPr>
          <a:xfrm>
            <a:off x="3703007" y="112212"/>
            <a:ext cx="4793815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cs typeface="Calibri"/>
              </a:rPr>
              <a:t>Why is this research important?</a:t>
            </a:r>
            <a:endParaRPr lang="en-GB" sz="28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6C3991-18D8-CB54-06F0-470DCCFDE463}"/>
              </a:ext>
            </a:extLst>
          </p:cNvPr>
          <p:cNvSpPr txBox="1"/>
          <p:nvPr/>
        </p:nvSpPr>
        <p:spPr>
          <a:xfrm>
            <a:off x="268415" y="2926971"/>
            <a:ext cx="11786871" cy="255454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000" dirty="0">
              <a:cs typeface="Calibri"/>
            </a:endParaRPr>
          </a:p>
          <a:p>
            <a:r>
              <a:rPr lang="en-GB" sz="4000" dirty="0">
                <a:cs typeface="Calibri"/>
              </a:rPr>
              <a:t>Hoverflies – 33% of all species in decline with &gt;40% in strong decline between 2014-2019.</a:t>
            </a:r>
          </a:p>
          <a:p>
            <a:endParaRPr lang="en-GB" sz="4000" dirty="0">
              <a:cs typeface="Calibri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4BC638A-08C2-25C5-F185-646B181817D0}"/>
              </a:ext>
            </a:extLst>
          </p:cNvPr>
          <p:cNvSpPr txBox="1"/>
          <p:nvPr/>
        </p:nvSpPr>
        <p:spPr>
          <a:xfrm>
            <a:off x="269667" y="2953625"/>
            <a:ext cx="11804339" cy="317009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cs typeface="Calibri"/>
              </a:rPr>
              <a:t>85% of Butterfly species have decreased since 1970 </a:t>
            </a:r>
          </a:p>
          <a:p>
            <a:endParaRPr lang="en-GB" sz="4000" dirty="0">
              <a:cs typeface="Calibri"/>
            </a:endParaRPr>
          </a:p>
          <a:p>
            <a:pPr algn="r"/>
            <a:r>
              <a:rPr lang="en-GB" sz="4000" dirty="0">
                <a:cs typeface="Calibri"/>
              </a:rPr>
              <a:t>(Butterfly conservation, 2022)</a:t>
            </a:r>
          </a:p>
          <a:p>
            <a:pPr algn="r"/>
            <a:endParaRPr lang="en-GB" sz="4000" dirty="0">
              <a:cs typeface="Calibri"/>
            </a:endParaRPr>
          </a:p>
          <a:p>
            <a:pPr algn="r"/>
            <a:endParaRPr lang="en-GB" sz="4000" dirty="0">
              <a:cs typeface="Calibri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BFADBE5-E12F-7321-4962-509D1CD2B43B}"/>
              </a:ext>
            </a:extLst>
          </p:cNvPr>
          <p:cNvGrpSpPr/>
          <p:nvPr/>
        </p:nvGrpSpPr>
        <p:grpSpPr>
          <a:xfrm>
            <a:off x="136714" y="2902784"/>
            <a:ext cx="11959725" cy="3847207"/>
            <a:chOff x="40414" y="156498"/>
            <a:chExt cx="11959725" cy="384720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867283B7-6E24-8750-F8F1-9AF63B6B37B0}"/>
                </a:ext>
              </a:extLst>
            </p:cNvPr>
            <p:cNvSpPr txBox="1"/>
            <p:nvPr/>
          </p:nvSpPr>
          <p:spPr>
            <a:xfrm>
              <a:off x="40414" y="156498"/>
              <a:ext cx="11959725" cy="3847207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3200" dirty="0">
                  <a:cs typeface="Calibri"/>
                </a:rPr>
                <a:t>Green sterile space and the degradation of biodiversity in the UK</a:t>
              </a:r>
            </a:p>
            <a:p>
              <a:endParaRPr lang="en-GB" sz="3600" dirty="0">
                <a:cs typeface="Calibri"/>
              </a:endParaRPr>
            </a:p>
            <a:p>
              <a:r>
                <a:rPr lang="en-GB" sz="3200" dirty="0">
                  <a:cs typeface="Calibri"/>
                </a:rPr>
                <a:t>Biodiversity Intactness Index (worst condition /240 Countries)</a:t>
              </a:r>
            </a:p>
            <a:p>
              <a:r>
                <a:rPr lang="en-GB" sz="3200" dirty="0">
                  <a:cs typeface="Calibri"/>
                </a:rPr>
                <a:t>		England 7</a:t>
              </a:r>
              <a:r>
                <a:rPr lang="en-GB" sz="3200" baseline="30000" dirty="0">
                  <a:cs typeface="Calibri"/>
                </a:rPr>
                <a:t>th</a:t>
              </a:r>
              <a:r>
                <a:rPr lang="en-GB" sz="3200" dirty="0">
                  <a:cs typeface="Calibri"/>
                </a:rPr>
                <a:t>  </a:t>
              </a:r>
            </a:p>
            <a:p>
              <a:r>
                <a:rPr lang="en-GB" sz="3200" dirty="0">
                  <a:cs typeface="Calibri"/>
                </a:rPr>
                <a:t>		Northern Ireland 11</a:t>
              </a:r>
              <a:r>
                <a:rPr lang="en-GB" sz="3200" baseline="30000" dirty="0">
                  <a:cs typeface="Calibri"/>
                </a:rPr>
                <a:t>th</a:t>
              </a:r>
              <a:r>
                <a:rPr lang="en-GB" sz="3200" dirty="0">
                  <a:cs typeface="Calibri"/>
                </a:rPr>
                <a:t> </a:t>
              </a:r>
            </a:p>
            <a:p>
              <a:r>
                <a:rPr lang="en-GB" sz="3200" dirty="0">
                  <a:cs typeface="Calibri"/>
                </a:rPr>
                <a:t>		Wales 16</a:t>
              </a:r>
              <a:r>
                <a:rPr lang="en-GB" sz="3200" baseline="30000" dirty="0">
                  <a:cs typeface="Calibri"/>
                </a:rPr>
                <a:t>th</a:t>
              </a:r>
              <a:r>
                <a:rPr lang="en-GB" sz="3200" dirty="0">
                  <a:cs typeface="Calibri"/>
                </a:rPr>
                <a:t> </a:t>
              </a:r>
            </a:p>
            <a:p>
              <a:r>
                <a:rPr lang="en-GB" sz="3200" dirty="0">
                  <a:cs typeface="Calibri"/>
                </a:rPr>
                <a:t>		Scotland 28</a:t>
              </a:r>
              <a:r>
                <a:rPr lang="en-GB" sz="3200" baseline="30000" dirty="0">
                  <a:cs typeface="Calibri"/>
                </a:rPr>
                <a:t>th</a:t>
              </a:r>
              <a:r>
                <a:rPr lang="en-GB" sz="3200" dirty="0">
                  <a:cs typeface="Calibri"/>
                </a:rPr>
                <a:t> </a:t>
              </a:r>
            </a:p>
            <a:p>
              <a:pPr algn="r"/>
              <a:r>
                <a:rPr lang="en-GB" sz="1400" i="1" dirty="0">
                  <a:cs typeface="Calibri"/>
                </a:rPr>
                <a:t>www.nhm.ac.uk/our-science/data/ biodiversity-indicators</a:t>
              </a:r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8833F051-8C6A-E3C8-89FB-B9653EE02B63}"/>
                </a:ext>
              </a:extLst>
            </p:cNvPr>
            <p:cNvSpPr/>
            <p:nvPr/>
          </p:nvSpPr>
          <p:spPr>
            <a:xfrm>
              <a:off x="933507" y="1847424"/>
              <a:ext cx="738910" cy="1708727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2992F91A-75ED-2968-9D77-A4BA99C27854}"/>
              </a:ext>
            </a:extLst>
          </p:cNvPr>
          <p:cNvSpPr txBox="1"/>
          <p:nvPr/>
        </p:nvSpPr>
        <p:spPr>
          <a:xfrm>
            <a:off x="117994" y="2913526"/>
            <a:ext cx="11959725" cy="375487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cs typeface="Calibri"/>
              </a:rPr>
              <a:t>97% of wildflower meadows in the UK disappeared between 1930 – 1984 </a:t>
            </a:r>
          </a:p>
          <a:p>
            <a:pPr algn="r"/>
            <a:r>
              <a:rPr lang="en-GB" sz="2800" i="1" dirty="0">
                <a:cs typeface="Calibri"/>
              </a:rPr>
              <a:t>(Fuller, 1986)</a:t>
            </a:r>
          </a:p>
          <a:p>
            <a:pPr algn="r"/>
            <a:endParaRPr lang="en-GB" sz="2800" i="1" dirty="0">
              <a:cs typeface="Calibri"/>
            </a:endParaRPr>
          </a:p>
          <a:p>
            <a:pPr algn="r"/>
            <a:endParaRPr lang="en-GB" sz="2800" i="1" dirty="0">
              <a:cs typeface="Calibri"/>
            </a:endParaRPr>
          </a:p>
          <a:p>
            <a:pPr algn="r"/>
            <a:endParaRPr lang="en-GB" sz="2800" i="1" dirty="0">
              <a:cs typeface="Calibri"/>
            </a:endParaRPr>
          </a:p>
          <a:p>
            <a:r>
              <a:rPr lang="en-GB" sz="2800" i="1" dirty="0">
                <a:cs typeface="Calibri"/>
              </a:rPr>
              <a:t>Species rich grasslands are of high conservation importance because of the diverse flora and fauna assemblages they support</a:t>
            </a:r>
          </a:p>
          <a:p>
            <a:pPr algn="r"/>
            <a:r>
              <a:rPr lang="en-GB" sz="2800" i="1" dirty="0">
                <a:cs typeface="Calibri"/>
              </a:rPr>
              <a:t>(Duffey et al, 1974)</a:t>
            </a:r>
          </a:p>
          <a:p>
            <a:pPr algn="r"/>
            <a:endParaRPr lang="en-GB" sz="1400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318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58 -0.00533 C 0.11159 -0.00533 0.16784 0.06504 0.16784 0.15185 C 0.16784 0.23865 0.11159 0.30949 0.04258 0.30949 C -0.02669 0.30949 -0.08268 0.23865 -0.08268 0.15185 C -0.08268 0.06504 -0.02669 -0.00533 0.04258 -0.00533 Z " pathEditMode="relative" rAng="0" ptsTypes="AAA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6" grpId="0" animBg="1"/>
      <p:bldP spid="3" grpId="0" animBg="1"/>
      <p:bldP spid="10" grpId="0" animBg="1"/>
      <p:bldP spid="26" grpId="0" animBg="1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3</a:t>
            </a:fld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5DEE637-B057-3E50-88C9-D41BFEA12698}"/>
              </a:ext>
            </a:extLst>
          </p:cNvPr>
          <p:cNvGrpSpPr/>
          <p:nvPr/>
        </p:nvGrpSpPr>
        <p:grpSpPr>
          <a:xfrm>
            <a:off x="69273" y="333443"/>
            <a:ext cx="12053454" cy="5588000"/>
            <a:chOff x="57727" y="245340"/>
            <a:chExt cx="12053454" cy="558800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81FFB110-9684-35BA-75A9-84913619ED3B}"/>
                </a:ext>
              </a:extLst>
            </p:cNvPr>
            <p:cNvGrpSpPr/>
            <p:nvPr/>
          </p:nvGrpSpPr>
          <p:grpSpPr>
            <a:xfrm>
              <a:off x="57727" y="245340"/>
              <a:ext cx="12053454" cy="5588000"/>
              <a:chOff x="57727" y="245340"/>
              <a:chExt cx="12053454" cy="5588000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8567121C-2D82-107D-0529-12D65BB3D1E6}"/>
                  </a:ext>
                </a:extLst>
              </p:cNvPr>
              <p:cNvSpPr/>
              <p:nvPr/>
            </p:nvSpPr>
            <p:spPr>
              <a:xfrm>
                <a:off x="57727" y="245340"/>
                <a:ext cx="12053454" cy="5588000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solidFill>
                  <a:schemeClr val="accent4">
                    <a:lumMod val="20000"/>
                    <a:lumOff val="8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2" name="Picture 2" descr="A picture containing graphical user interface&#10;&#10;Description automatically generated">
                <a:extLst>
                  <a:ext uri="{FF2B5EF4-FFF2-40B4-BE49-F238E27FC236}">
                    <a16:creationId xmlns:a16="http://schemas.microsoft.com/office/drawing/2014/main" id="{DC85061C-544E-B41B-9162-4414CC4F0F9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11937" t="33396" r="17173" b="19258"/>
              <a:stretch/>
            </p:blipFill>
            <p:spPr>
              <a:xfrm>
                <a:off x="175492" y="394566"/>
                <a:ext cx="11839018" cy="4418037"/>
              </a:xfrm>
              <a:prstGeom prst="rect">
                <a:avLst/>
              </a:prstGeom>
            </p:spPr>
          </p:pic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7A476E4-5CEC-3455-14A1-B9D6E3BC4EB5}"/>
                </a:ext>
              </a:extLst>
            </p:cNvPr>
            <p:cNvSpPr txBox="1"/>
            <p:nvPr/>
          </p:nvSpPr>
          <p:spPr>
            <a:xfrm>
              <a:off x="5218546" y="5048250"/>
              <a:ext cx="6742544" cy="64633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>
                  <a:cs typeface="Calibri"/>
                </a:rPr>
                <a:t>This ‘butterfly stripes’ graphic represents the declining distribution of UK butterflies 1976-2019 (Butterfly conservation, 2022)</a:t>
              </a:r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11426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4</a:t>
            </a:fld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00341D8-5317-2B0D-F3EB-91E21F0CF3A5}"/>
              </a:ext>
            </a:extLst>
          </p:cNvPr>
          <p:cNvGrpSpPr/>
          <p:nvPr/>
        </p:nvGrpSpPr>
        <p:grpSpPr>
          <a:xfrm>
            <a:off x="2035388" y="686896"/>
            <a:ext cx="10080396" cy="5484207"/>
            <a:chOff x="2035388" y="686896"/>
            <a:chExt cx="10080396" cy="5484207"/>
          </a:xfrm>
        </p:grpSpPr>
        <p:sp>
          <p:nvSpPr>
            <p:cNvPr id="8" name="Thought Bubble: Cloud 7">
              <a:extLst>
                <a:ext uri="{FF2B5EF4-FFF2-40B4-BE49-F238E27FC236}">
                  <a16:creationId xmlns:a16="http://schemas.microsoft.com/office/drawing/2014/main" id="{74BEE0D2-450E-B24E-1E20-A2ACB71AEA69}"/>
                </a:ext>
              </a:extLst>
            </p:cNvPr>
            <p:cNvSpPr/>
            <p:nvPr/>
          </p:nvSpPr>
          <p:spPr>
            <a:xfrm>
              <a:off x="2035388" y="686896"/>
              <a:ext cx="10080396" cy="5484207"/>
            </a:xfrm>
            <a:prstGeom prst="cloudCallout">
              <a:avLst>
                <a:gd name="adj1" fmla="val -62167"/>
                <a:gd name="adj2" fmla="val 42905"/>
              </a:avLst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8F9073A-37D5-35BB-0774-0545DB554429}"/>
                </a:ext>
              </a:extLst>
            </p:cNvPr>
            <p:cNvSpPr txBox="1"/>
            <p:nvPr/>
          </p:nvSpPr>
          <p:spPr>
            <a:xfrm>
              <a:off x="3412503" y="1915866"/>
              <a:ext cx="7942372" cy="1815882"/>
            </a:xfrm>
            <a:prstGeom prst="rect">
              <a:avLst/>
            </a:prstGeom>
            <a:noFill/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800" dirty="0">
                  <a:cs typeface="Calibri"/>
                </a:rPr>
                <a:t>There are common changes in plant species diversity and abundance following the change to a ‘Cut &amp; Collect’ mowing method with a cut twice per year. </a:t>
              </a:r>
            </a:p>
            <a:p>
              <a:endParaRPr lang="en-GB" sz="2800" dirty="0">
                <a:cs typeface="Calibri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C670AC-F3ED-6FFD-B9E6-6A2A367060EC}"/>
              </a:ext>
            </a:extLst>
          </p:cNvPr>
          <p:cNvSpPr txBox="1"/>
          <p:nvPr/>
        </p:nvSpPr>
        <p:spPr>
          <a:xfrm>
            <a:off x="5116413" y="239957"/>
            <a:ext cx="1959173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Hypothesis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088B19-4E05-7F2F-868B-28574024208F}"/>
              </a:ext>
            </a:extLst>
          </p:cNvPr>
          <p:cNvSpPr txBox="1"/>
          <p:nvPr/>
        </p:nvSpPr>
        <p:spPr>
          <a:xfrm>
            <a:off x="3490273" y="3580248"/>
            <a:ext cx="613213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cs typeface="Calibri"/>
              </a:rPr>
              <a:t>Species diversity is decreased by carrying out an extra cut at the end of June.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126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33321" y="6399043"/>
            <a:ext cx="1808085" cy="365125"/>
          </a:xfrm>
        </p:spPr>
        <p:txBody>
          <a:bodyPr/>
          <a:lstStyle/>
          <a:p>
            <a:r>
              <a:rPr lang="en-GB" sz="1400" b="1" dirty="0">
                <a:solidFill>
                  <a:schemeClr val="bg1"/>
                </a:solidFill>
              </a:rPr>
              <a:t>R E Carter 0850371</a:t>
            </a:r>
          </a:p>
        </p:txBody>
      </p:sp>
      <p:pic>
        <p:nvPicPr>
          <p:cNvPr id="106" name="Picture 105" descr="A field of flowers&#10;&#10;Description automatically generated with medium confidence">
            <a:extLst>
              <a:ext uri="{FF2B5EF4-FFF2-40B4-BE49-F238E27FC236}">
                <a16:creationId xmlns:a16="http://schemas.microsoft.com/office/drawing/2014/main" id="{DCA79E30-E739-C58F-57DA-B6837E706C9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64" y="740480"/>
            <a:ext cx="5894344" cy="599033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5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90E06E-4A8D-8583-831B-AD0E86052029}"/>
              </a:ext>
            </a:extLst>
          </p:cNvPr>
          <p:cNvSpPr txBox="1"/>
          <p:nvPr/>
        </p:nvSpPr>
        <p:spPr>
          <a:xfrm>
            <a:off x="142972" y="117311"/>
            <a:ext cx="11951617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cs typeface="Calibri"/>
              </a:rPr>
              <a:t>Grassland management methods</a:t>
            </a:r>
            <a:endParaRPr lang="en-GB" sz="2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F7CBD0-EB16-AD9D-95DA-048B58C81503}"/>
              </a:ext>
            </a:extLst>
          </p:cNvPr>
          <p:cNvSpPr txBox="1"/>
          <p:nvPr/>
        </p:nvSpPr>
        <p:spPr>
          <a:xfrm>
            <a:off x="122550" y="2827866"/>
            <a:ext cx="2415725" cy="101566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"/>
              </a:rPr>
              <a:t>Diverse sward of native plant species grow</a:t>
            </a:r>
            <a:endParaRPr lang="en-GB" sz="2000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E91C65F-C432-6A27-161E-37D8AF3AC287}"/>
              </a:ext>
            </a:extLst>
          </p:cNvPr>
          <p:cNvGrpSpPr/>
          <p:nvPr/>
        </p:nvGrpSpPr>
        <p:grpSpPr>
          <a:xfrm>
            <a:off x="117694" y="985139"/>
            <a:ext cx="5892128" cy="5596466"/>
            <a:chOff x="-33321" y="901658"/>
            <a:chExt cx="5892128" cy="5596466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123FF1F2-938E-7EA6-0072-B42A55C77C70}"/>
                </a:ext>
              </a:extLst>
            </p:cNvPr>
            <p:cNvSpPr txBox="1"/>
            <p:nvPr/>
          </p:nvSpPr>
          <p:spPr>
            <a:xfrm>
              <a:off x="555724" y="901658"/>
              <a:ext cx="4414391" cy="461665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chemeClr val="accent5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dirty="0">
                  <a:cs typeface="Calibri"/>
                </a:rPr>
                <a:t>Traditional meadow management</a:t>
              </a:r>
              <a:endParaRPr lang="en-GB" sz="2400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4DACC0C-87D4-702C-7C3A-C44A9FFA6A01}"/>
                </a:ext>
              </a:extLst>
            </p:cNvPr>
            <p:cNvSpPr txBox="1"/>
            <p:nvPr/>
          </p:nvSpPr>
          <p:spPr>
            <a:xfrm>
              <a:off x="669238" y="1694232"/>
              <a:ext cx="4187361" cy="400110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Vegetation grows March to September</a:t>
              </a:r>
              <a:endParaRPr lang="en-GB" sz="2000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3DF8899B-FC91-A41D-B50B-C78CA6E35125}"/>
                </a:ext>
              </a:extLst>
            </p:cNvPr>
            <p:cNvSpPr txBox="1"/>
            <p:nvPr/>
          </p:nvSpPr>
          <p:spPr>
            <a:xfrm>
              <a:off x="139720" y="5369173"/>
              <a:ext cx="1778488" cy="40011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Hand scything</a:t>
              </a:r>
              <a:endParaRPr lang="en-GB" sz="2000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9284569-C3C4-FD52-7CE5-A40BA982C702}"/>
                </a:ext>
              </a:extLst>
            </p:cNvPr>
            <p:cNvSpPr txBox="1"/>
            <p:nvPr/>
          </p:nvSpPr>
          <p:spPr>
            <a:xfrm>
              <a:off x="101595" y="4319774"/>
              <a:ext cx="2040514" cy="40011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Livestock grazing</a:t>
              </a:r>
              <a:endParaRPr lang="en-GB" sz="2000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B51A636-CB8B-6DDC-AD53-4474826CE5F6}"/>
                </a:ext>
              </a:extLst>
            </p:cNvPr>
            <p:cNvSpPr txBox="1"/>
            <p:nvPr/>
          </p:nvSpPr>
          <p:spPr>
            <a:xfrm>
              <a:off x="1495177" y="6098014"/>
              <a:ext cx="2343570" cy="40011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Hay harvest for feed</a:t>
              </a:r>
              <a:endParaRPr lang="en-GB" sz="2000" dirty="0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807B022-8017-844C-0408-7D1D719B4DDA}"/>
                </a:ext>
              </a:extLst>
            </p:cNvPr>
            <p:cNvSpPr txBox="1"/>
            <p:nvPr/>
          </p:nvSpPr>
          <p:spPr>
            <a:xfrm>
              <a:off x="-33321" y="4684414"/>
              <a:ext cx="2334966" cy="707886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Vegetation cut short late summer</a:t>
              </a:r>
              <a:endParaRPr lang="en-GB" sz="2000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8EBEFE1-B1A5-22AC-CC39-4D280D0172FC}"/>
                </a:ext>
              </a:extLst>
            </p:cNvPr>
            <p:cNvSpPr txBox="1"/>
            <p:nvPr/>
          </p:nvSpPr>
          <p:spPr>
            <a:xfrm>
              <a:off x="3728123" y="3779996"/>
              <a:ext cx="2120376" cy="707886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Vegetation left over winter</a:t>
              </a:r>
              <a:endParaRPr lang="en-GB" sz="2000" dirty="0"/>
            </a:p>
          </p:txBody>
        </p:sp>
        <p:sp>
          <p:nvSpPr>
            <p:cNvPr id="12" name="Arrow: Down 11">
              <a:extLst>
                <a:ext uri="{FF2B5EF4-FFF2-40B4-BE49-F238E27FC236}">
                  <a16:creationId xmlns:a16="http://schemas.microsoft.com/office/drawing/2014/main" id="{5D58453A-5E78-BF24-A840-57E481E207D9}"/>
                </a:ext>
              </a:extLst>
            </p:cNvPr>
            <p:cNvSpPr/>
            <p:nvPr/>
          </p:nvSpPr>
          <p:spPr>
            <a:xfrm rot="18850430">
              <a:off x="1088965" y="5719898"/>
              <a:ext cx="407464" cy="67820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Arrow: Down 21">
              <a:extLst>
                <a:ext uri="{FF2B5EF4-FFF2-40B4-BE49-F238E27FC236}">
                  <a16:creationId xmlns:a16="http://schemas.microsoft.com/office/drawing/2014/main" id="{CC364511-4E82-9730-1061-9FF1F4EEBFD3}"/>
                </a:ext>
              </a:extLst>
            </p:cNvPr>
            <p:cNvSpPr/>
            <p:nvPr/>
          </p:nvSpPr>
          <p:spPr>
            <a:xfrm>
              <a:off x="829879" y="3659604"/>
              <a:ext cx="407464" cy="744266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Arrow: Down 22">
              <a:extLst>
                <a:ext uri="{FF2B5EF4-FFF2-40B4-BE49-F238E27FC236}">
                  <a16:creationId xmlns:a16="http://schemas.microsoft.com/office/drawing/2014/main" id="{947AC9DE-6FD0-8580-BBF3-621C49E78923}"/>
                </a:ext>
              </a:extLst>
            </p:cNvPr>
            <p:cNvSpPr/>
            <p:nvPr/>
          </p:nvSpPr>
          <p:spPr>
            <a:xfrm rot="2553504">
              <a:off x="946892" y="1951966"/>
              <a:ext cx="407464" cy="1017904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C7C8712F-7F76-3857-83CC-C03062D29CD8}"/>
                </a:ext>
              </a:extLst>
            </p:cNvPr>
            <p:cNvSpPr txBox="1"/>
            <p:nvPr/>
          </p:nvSpPr>
          <p:spPr>
            <a:xfrm>
              <a:off x="3738431" y="4855367"/>
              <a:ext cx="2120376" cy="707886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Nutrient levels in soil reduced</a:t>
              </a:r>
              <a:endParaRPr lang="en-GB" sz="2000" dirty="0"/>
            </a:p>
          </p:txBody>
        </p:sp>
        <p:sp>
          <p:nvSpPr>
            <p:cNvPr id="21" name="Arrow: Down 20">
              <a:extLst>
                <a:ext uri="{FF2B5EF4-FFF2-40B4-BE49-F238E27FC236}">
                  <a16:creationId xmlns:a16="http://schemas.microsoft.com/office/drawing/2014/main" id="{B25E4370-1510-0CBA-D37A-0ADCFB2A293F}"/>
                </a:ext>
              </a:extLst>
            </p:cNvPr>
            <p:cNvSpPr/>
            <p:nvPr/>
          </p:nvSpPr>
          <p:spPr>
            <a:xfrm rot="10800000">
              <a:off x="4545255" y="4403870"/>
              <a:ext cx="407464" cy="482324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4E74625F-0BBD-EE40-5B3F-2B67A5F2C50C}"/>
                </a:ext>
              </a:extLst>
            </p:cNvPr>
            <p:cNvSpPr txBox="1"/>
            <p:nvPr/>
          </p:nvSpPr>
          <p:spPr>
            <a:xfrm>
              <a:off x="3760630" y="2692658"/>
              <a:ext cx="2040514" cy="70788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4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cs typeface="Calibri"/>
                </a:rPr>
                <a:t>Spring Livestock grazing</a:t>
              </a:r>
              <a:endParaRPr lang="en-GB" sz="2000" dirty="0"/>
            </a:p>
          </p:txBody>
        </p:sp>
        <p:sp>
          <p:nvSpPr>
            <p:cNvPr id="19" name="Arrow: Down 18">
              <a:extLst>
                <a:ext uri="{FF2B5EF4-FFF2-40B4-BE49-F238E27FC236}">
                  <a16:creationId xmlns:a16="http://schemas.microsoft.com/office/drawing/2014/main" id="{B99480A9-5E2F-049D-99EB-63DB3D0D7B39}"/>
                </a:ext>
              </a:extLst>
            </p:cNvPr>
            <p:cNvSpPr/>
            <p:nvPr/>
          </p:nvSpPr>
          <p:spPr>
            <a:xfrm rot="13793218">
              <a:off x="4022651" y="5355571"/>
              <a:ext cx="407464" cy="1082578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5" name="Arrow: Down 94">
              <a:extLst>
                <a:ext uri="{FF2B5EF4-FFF2-40B4-BE49-F238E27FC236}">
                  <a16:creationId xmlns:a16="http://schemas.microsoft.com/office/drawing/2014/main" id="{CDEB44B2-3680-8429-74B0-12DACCABA72F}"/>
                </a:ext>
              </a:extLst>
            </p:cNvPr>
            <p:cNvSpPr/>
            <p:nvPr/>
          </p:nvSpPr>
          <p:spPr>
            <a:xfrm rot="10800000">
              <a:off x="4526010" y="3301136"/>
              <a:ext cx="407464" cy="519766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Arrow: Down 19">
              <a:extLst>
                <a:ext uri="{FF2B5EF4-FFF2-40B4-BE49-F238E27FC236}">
                  <a16:creationId xmlns:a16="http://schemas.microsoft.com/office/drawing/2014/main" id="{24E440CE-E535-2B11-4C63-7D27FFF9317C}"/>
                </a:ext>
              </a:extLst>
            </p:cNvPr>
            <p:cNvSpPr/>
            <p:nvPr/>
          </p:nvSpPr>
          <p:spPr>
            <a:xfrm rot="8630226">
              <a:off x="4041806" y="1987431"/>
              <a:ext cx="407464" cy="757372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Arrow: Down 42">
              <a:extLst>
                <a:ext uri="{FF2B5EF4-FFF2-40B4-BE49-F238E27FC236}">
                  <a16:creationId xmlns:a16="http://schemas.microsoft.com/office/drawing/2014/main" id="{100CF484-1976-8310-FDAF-2DDF485684EE}"/>
                </a:ext>
              </a:extLst>
            </p:cNvPr>
            <p:cNvSpPr/>
            <p:nvPr/>
          </p:nvSpPr>
          <p:spPr>
            <a:xfrm rot="14127101">
              <a:off x="2803117" y="3632911"/>
              <a:ext cx="407464" cy="1888035"/>
            </a:xfrm>
            <a:prstGeom prst="downArrow">
              <a:avLst/>
            </a:prstGeom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8" name="TextBox 107">
            <a:extLst>
              <a:ext uri="{FF2B5EF4-FFF2-40B4-BE49-F238E27FC236}">
                <a16:creationId xmlns:a16="http://schemas.microsoft.com/office/drawing/2014/main" id="{AB4914AA-369B-285E-E9B1-B0A38CF78E4C}"/>
              </a:ext>
            </a:extLst>
          </p:cNvPr>
          <p:cNvSpPr txBox="1"/>
          <p:nvPr/>
        </p:nvSpPr>
        <p:spPr>
          <a:xfrm>
            <a:off x="4001380" y="6481501"/>
            <a:ext cx="2216531" cy="276999"/>
          </a:xfrm>
          <a:prstGeom prst="rect">
            <a:avLst/>
          </a:prstGeom>
          <a:noFill/>
          <a:ln>
            <a:noFil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  <a:cs typeface="Calibri"/>
              </a:rPr>
              <a:t>Image: A hay meadow, Gower</a:t>
            </a:r>
            <a:endParaRPr lang="en-GB" sz="1200" i="1" dirty="0">
              <a:solidFill>
                <a:schemeClr val="bg1"/>
              </a:solidFill>
            </a:endParaRP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04F39F8A-B140-2FDB-8367-480269E92D3B}"/>
              </a:ext>
            </a:extLst>
          </p:cNvPr>
          <p:cNvGrpSpPr/>
          <p:nvPr/>
        </p:nvGrpSpPr>
        <p:grpSpPr>
          <a:xfrm>
            <a:off x="6050896" y="721640"/>
            <a:ext cx="6281071" cy="6027675"/>
            <a:chOff x="6007239" y="739704"/>
            <a:chExt cx="6281071" cy="6027675"/>
          </a:xfrm>
        </p:grpSpPr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C5A9861F-2847-4D66-1624-FC0894743333}"/>
                </a:ext>
              </a:extLst>
            </p:cNvPr>
            <p:cNvCxnSpPr/>
            <p:nvPr/>
          </p:nvCxnSpPr>
          <p:spPr>
            <a:xfrm>
              <a:off x="6007239" y="758694"/>
              <a:ext cx="0" cy="5990332"/>
            </a:xfrm>
            <a:prstGeom prst="line">
              <a:avLst/>
            </a:prstGeom>
            <a:ln w="63500" cmpd="dbl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D8BF00-352D-AB04-D979-E565C00741A1}"/>
                </a:ext>
              </a:extLst>
            </p:cNvPr>
            <p:cNvGrpSpPr/>
            <p:nvPr/>
          </p:nvGrpSpPr>
          <p:grpSpPr>
            <a:xfrm>
              <a:off x="6084177" y="739704"/>
              <a:ext cx="6204133" cy="6027675"/>
              <a:chOff x="6084177" y="739704"/>
              <a:chExt cx="6204133" cy="6027675"/>
            </a:xfrm>
          </p:grpSpPr>
          <p:pic>
            <p:nvPicPr>
              <p:cNvPr id="104" name="Picture 103" descr="A tractor in a field&#10;&#10;Description automatically generated">
                <a:extLst>
                  <a:ext uri="{FF2B5EF4-FFF2-40B4-BE49-F238E27FC236}">
                    <a16:creationId xmlns:a16="http://schemas.microsoft.com/office/drawing/2014/main" id="{D6E2BCA1-7A20-7D1B-E848-575153AC412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>
                <a:alphaModFix amt="6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4928" r="-2" b="14176"/>
              <a:stretch/>
            </p:blipFill>
            <p:spPr>
              <a:xfrm>
                <a:off x="6084177" y="739704"/>
                <a:ext cx="5974394" cy="5990332"/>
              </a:xfrm>
              <a:prstGeom prst="rect">
                <a:avLst/>
              </a:prstGeom>
            </p:spPr>
          </p:pic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FB99E9DB-35CF-C90C-84CB-52F3C685026E}"/>
                  </a:ext>
                </a:extLst>
              </p:cNvPr>
              <p:cNvGrpSpPr/>
              <p:nvPr/>
            </p:nvGrpSpPr>
            <p:grpSpPr>
              <a:xfrm>
                <a:off x="6102008" y="850067"/>
                <a:ext cx="5890322" cy="5656498"/>
                <a:chOff x="6044072" y="858993"/>
                <a:chExt cx="5890322" cy="5656498"/>
              </a:xfrm>
            </p:grpSpPr>
            <p:grpSp>
              <p:nvGrpSpPr>
                <p:cNvPr id="91" name="Group 90">
                  <a:extLst>
                    <a:ext uri="{FF2B5EF4-FFF2-40B4-BE49-F238E27FC236}">
                      <a16:creationId xmlns:a16="http://schemas.microsoft.com/office/drawing/2014/main" id="{C9AFBE40-E17F-08BF-9F2C-F2E18F2025D3}"/>
                    </a:ext>
                  </a:extLst>
                </p:cNvPr>
                <p:cNvGrpSpPr/>
                <p:nvPr/>
              </p:nvGrpSpPr>
              <p:grpSpPr>
                <a:xfrm>
                  <a:off x="6044072" y="1694023"/>
                  <a:ext cx="5858873" cy="4821468"/>
                  <a:chOff x="6149536" y="1771571"/>
                  <a:chExt cx="5858873" cy="4821468"/>
                </a:xfrm>
              </p:grpSpPr>
              <p:sp>
                <p:nvSpPr>
                  <p:cNvPr id="73" name="TextBox 72">
                    <a:extLst>
                      <a:ext uri="{FF2B5EF4-FFF2-40B4-BE49-F238E27FC236}">
                        <a16:creationId xmlns:a16="http://schemas.microsoft.com/office/drawing/2014/main" id="{957CEDB9-C683-4A65-C7E1-35F0C37AB726}"/>
                      </a:ext>
                    </a:extLst>
                  </p:cNvPr>
                  <p:cNvSpPr txBox="1"/>
                  <p:nvPr/>
                </p:nvSpPr>
                <p:spPr>
                  <a:xfrm>
                    <a:off x="7112910" y="1771571"/>
                    <a:ext cx="4187361" cy="400110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Vegetation grows March to September</a:t>
                    </a:r>
                    <a:endParaRPr lang="en-GB" sz="2000" dirty="0"/>
                  </a:p>
                </p:txBody>
              </p:sp>
              <p:sp>
                <p:nvSpPr>
                  <p:cNvPr id="76" name="TextBox 75">
                    <a:extLst>
                      <a:ext uri="{FF2B5EF4-FFF2-40B4-BE49-F238E27FC236}">
                        <a16:creationId xmlns:a16="http://schemas.microsoft.com/office/drawing/2014/main" id="{EAA03485-CECE-C834-F822-FC9DDDEB442A}"/>
                      </a:ext>
                    </a:extLst>
                  </p:cNvPr>
                  <p:cNvSpPr txBox="1"/>
                  <p:nvPr/>
                </p:nvSpPr>
                <p:spPr>
                  <a:xfrm>
                    <a:off x="6847858" y="5867786"/>
                    <a:ext cx="1996926" cy="707886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Arisings collected and removed</a:t>
                    </a:r>
                    <a:endParaRPr lang="en-GB" sz="2000" dirty="0"/>
                  </a:p>
                </p:txBody>
              </p:sp>
              <p:sp>
                <p:nvSpPr>
                  <p:cNvPr id="77" name="TextBox 76">
                    <a:extLst>
                      <a:ext uri="{FF2B5EF4-FFF2-40B4-BE49-F238E27FC236}">
                        <a16:creationId xmlns:a16="http://schemas.microsoft.com/office/drawing/2014/main" id="{007EA812-E9ED-5F93-79DD-2ACEC27C9451}"/>
                      </a:ext>
                    </a:extLst>
                  </p:cNvPr>
                  <p:cNvSpPr txBox="1"/>
                  <p:nvPr/>
                </p:nvSpPr>
                <p:spPr>
                  <a:xfrm>
                    <a:off x="9397712" y="5885153"/>
                    <a:ext cx="1790532" cy="707886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Green waste/compost</a:t>
                    </a:r>
                    <a:endParaRPr lang="en-GB" sz="2000" dirty="0"/>
                  </a:p>
                </p:txBody>
              </p:sp>
              <p:sp>
                <p:nvSpPr>
                  <p:cNvPr id="78" name="TextBox 77">
                    <a:extLst>
                      <a:ext uri="{FF2B5EF4-FFF2-40B4-BE49-F238E27FC236}">
                        <a16:creationId xmlns:a16="http://schemas.microsoft.com/office/drawing/2014/main" id="{0C54DCCE-6DC8-1E66-7432-A6CE81252549}"/>
                      </a:ext>
                    </a:extLst>
                  </p:cNvPr>
                  <p:cNvSpPr txBox="1"/>
                  <p:nvPr/>
                </p:nvSpPr>
                <p:spPr>
                  <a:xfrm>
                    <a:off x="6162196" y="4682500"/>
                    <a:ext cx="2334966" cy="70788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Vegetation cut short late summer</a:t>
                    </a:r>
                    <a:endParaRPr lang="en-GB" sz="2000" dirty="0"/>
                  </a:p>
                </p:txBody>
              </p:sp>
              <p:sp>
                <p:nvSpPr>
                  <p:cNvPr id="79" name="TextBox 78">
                    <a:extLst>
                      <a:ext uri="{FF2B5EF4-FFF2-40B4-BE49-F238E27FC236}">
                        <a16:creationId xmlns:a16="http://schemas.microsoft.com/office/drawing/2014/main" id="{5375A296-74AB-14C8-3A58-CA30DD4A37CA}"/>
                      </a:ext>
                    </a:extLst>
                  </p:cNvPr>
                  <p:cNvSpPr txBox="1"/>
                  <p:nvPr/>
                </p:nvSpPr>
                <p:spPr>
                  <a:xfrm>
                    <a:off x="6230577" y="2835494"/>
                    <a:ext cx="2334966" cy="1015663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Diverse sward of native plant species grow</a:t>
                    </a:r>
                    <a:endParaRPr lang="en-GB" sz="2000" dirty="0"/>
                  </a:p>
                </p:txBody>
              </p:sp>
              <p:sp>
                <p:nvSpPr>
                  <p:cNvPr id="80" name="TextBox 79">
                    <a:extLst>
                      <a:ext uri="{FF2B5EF4-FFF2-40B4-BE49-F238E27FC236}">
                        <a16:creationId xmlns:a16="http://schemas.microsoft.com/office/drawing/2014/main" id="{CEC880B7-20E6-4215-E90E-43D771911DB0}"/>
                      </a:ext>
                    </a:extLst>
                  </p:cNvPr>
                  <p:cNvSpPr txBox="1"/>
                  <p:nvPr/>
                </p:nvSpPr>
                <p:spPr>
                  <a:xfrm>
                    <a:off x="9888033" y="2967921"/>
                    <a:ext cx="2120376" cy="707886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Cut &amp; collect short in March</a:t>
                    </a:r>
                    <a:endParaRPr lang="en-GB" sz="2000" dirty="0"/>
                  </a:p>
                </p:txBody>
              </p:sp>
              <p:sp>
                <p:nvSpPr>
                  <p:cNvPr id="82" name="Arrow: Down 81">
                    <a:extLst>
                      <a:ext uri="{FF2B5EF4-FFF2-40B4-BE49-F238E27FC236}">
                        <a16:creationId xmlns:a16="http://schemas.microsoft.com/office/drawing/2014/main" id="{A8D8DD9F-A16E-D30D-016F-1CBCCD9B09FE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8898794" y="5954341"/>
                    <a:ext cx="407464" cy="744266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6" name="Arrow: Down 85">
                    <a:extLst>
                      <a:ext uri="{FF2B5EF4-FFF2-40B4-BE49-F238E27FC236}">
                        <a16:creationId xmlns:a16="http://schemas.microsoft.com/office/drawing/2014/main" id="{BBE1AE8C-176A-19BD-40D6-4EE51F2036B7}"/>
                      </a:ext>
                    </a:extLst>
                  </p:cNvPr>
                  <p:cNvSpPr/>
                  <p:nvPr/>
                </p:nvSpPr>
                <p:spPr>
                  <a:xfrm rot="2553504">
                    <a:off x="7244908" y="2121583"/>
                    <a:ext cx="407464" cy="876628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8" name="TextBox 87">
                    <a:extLst>
                      <a:ext uri="{FF2B5EF4-FFF2-40B4-BE49-F238E27FC236}">
                        <a16:creationId xmlns:a16="http://schemas.microsoft.com/office/drawing/2014/main" id="{AA2AE5C8-77D2-5021-D5F5-04C8F78A92F4}"/>
                      </a:ext>
                    </a:extLst>
                  </p:cNvPr>
                  <p:cNvSpPr txBox="1"/>
                  <p:nvPr/>
                </p:nvSpPr>
                <p:spPr>
                  <a:xfrm>
                    <a:off x="6414618" y="4275131"/>
                    <a:ext cx="1845093" cy="400110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Machinery used </a:t>
                    </a:r>
                    <a:endParaRPr lang="en-GB" sz="2000" dirty="0"/>
                  </a:p>
                </p:txBody>
              </p:sp>
              <p:sp>
                <p:nvSpPr>
                  <p:cNvPr id="89" name="TextBox 88">
                    <a:extLst>
                      <a:ext uri="{FF2B5EF4-FFF2-40B4-BE49-F238E27FC236}">
                        <a16:creationId xmlns:a16="http://schemas.microsoft.com/office/drawing/2014/main" id="{E2F246A4-A2D1-FA54-C499-5D14CFD7B707}"/>
                      </a:ext>
                    </a:extLst>
                  </p:cNvPr>
                  <p:cNvSpPr txBox="1"/>
                  <p:nvPr/>
                </p:nvSpPr>
                <p:spPr>
                  <a:xfrm>
                    <a:off x="10025674" y="2609539"/>
                    <a:ext cx="1845093" cy="400110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noFill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Machinery used </a:t>
                    </a:r>
                    <a:endParaRPr lang="en-GB" sz="2000" dirty="0"/>
                  </a:p>
                </p:txBody>
              </p:sp>
              <p:sp>
                <p:nvSpPr>
                  <p:cNvPr id="83" name="Arrow: Down 82">
                    <a:extLst>
                      <a:ext uri="{FF2B5EF4-FFF2-40B4-BE49-F238E27FC236}">
                        <a16:creationId xmlns:a16="http://schemas.microsoft.com/office/drawing/2014/main" id="{5D519DC0-B39C-8FB1-3F63-8091B1A03B40}"/>
                      </a:ext>
                    </a:extLst>
                  </p:cNvPr>
                  <p:cNvSpPr/>
                  <p:nvPr/>
                </p:nvSpPr>
                <p:spPr>
                  <a:xfrm rot="8630226">
                    <a:off x="10703333" y="2076681"/>
                    <a:ext cx="407464" cy="761925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1" name="TextBox 10">
                    <a:extLst>
                      <a:ext uri="{FF2B5EF4-FFF2-40B4-BE49-F238E27FC236}">
                        <a16:creationId xmlns:a16="http://schemas.microsoft.com/office/drawing/2014/main" id="{1A459CF3-00DD-5114-3469-46546AAEAFCC}"/>
                      </a:ext>
                    </a:extLst>
                  </p:cNvPr>
                  <p:cNvSpPr txBox="1"/>
                  <p:nvPr/>
                </p:nvSpPr>
                <p:spPr>
                  <a:xfrm>
                    <a:off x="7100250" y="1771571"/>
                    <a:ext cx="4187361" cy="400110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Vegetation grows March to September</a:t>
                    </a:r>
                    <a:endParaRPr lang="en-GB" sz="2000" dirty="0"/>
                  </a:p>
                </p:txBody>
              </p:sp>
              <p:sp>
                <p:nvSpPr>
                  <p:cNvPr id="13" name="TextBox 12">
                    <a:extLst>
                      <a:ext uri="{FF2B5EF4-FFF2-40B4-BE49-F238E27FC236}">
                        <a16:creationId xmlns:a16="http://schemas.microsoft.com/office/drawing/2014/main" id="{A5305906-3431-9380-4665-56C3B780ACFA}"/>
                      </a:ext>
                    </a:extLst>
                  </p:cNvPr>
                  <p:cNvSpPr txBox="1"/>
                  <p:nvPr/>
                </p:nvSpPr>
                <p:spPr>
                  <a:xfrm>
                    <a:off x="6835198" y="5867786"/>
                    <a:ext cx="1996926" cy="707886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Arisings collected and removed</a:t>
                    </a:r>
                    <a:endParaRPr lang="en-GB" sz="2000" dirty="0"/>
                  </a:p>
                </p:txBody>
              </p:sp>
              <p:sp>
                <p:nvSpPr>
                  <p:cNvPr id="24" name="TextBox 23">
                    <a:extLst>
                      <a:ext uri="{FF2B5EF4-FFF2-40B4-BE49-F238E27FC236}">
                        <a16:creationId xmlns:a16="http://schemas.microsoft.com/office/drawing/2014/main" id="{1EFF8F8E-6F00-8BED-3B68-BC6D93FB1ECD}"/>
                      </a:ext>
                    </a:extLst>
                  </p:cNvPr>
                  <p:cNvSpPr txBox="1"/>
                  <p:nvPr/>
                </p:nvSpPr>
                <p:spPr>
                  <a:xfrm>
                    <a:off x="9385052" y="5885153"/>
                    <a:ext cx="1790532" cy="707886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Green waste/compost</a:t>
                    </a:r>
                    <a:endParaRPr lang="en-GB" sz="2000" dirty="0"/>
                  </a:p>
                </p:txBody>
              </p:sp>
              <p:sp>
                <p:nvSpPr>
                  <p:cNvPr id="25" name="TextBox 24">
                    <a:extLst>
                      <a:ext uri="{FF2B5EF4-FFF2-40B4-BE49-F238E27FC236}">
                        <a16:creationId xmlns:a16="http://schemas.microsoft.com/office/drawing/2014/main" id="{7E07B173-60C1-60F1-F650-D5408CBED25C}"/>
                      </a:ext>
                    </a:extLst>
                  </p:cNvPr>
                  <p:cNvSpPr txBox="1"/>
                  <p:nvPr/>
                </p:nvSpPr>
                <p:spPr>
                  <a:xfrm>
                    <a:off x="6149536" y="4682500"/>
                    <a:ext cx="2334966" cy="70788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Vegetation cut short late summer</a:t>
                    </a:r>
                    <a:endParaRPr lang="en-GB" sz="2000" dirty="0"/>
                  </a:p>
                </p:txBody>
              </p:sp>
              <p:sp>
                <p:nvSpPr>
                  <p:cNvPr id="26" name="TextBox 25">
                    <a:extLst>
                      <a:ext uri="{FF2B5EF4-FFF2-40B4-BE49-F238E27FC236}">
                        <a16:creationId xmlns:a16="http://schemas.microsoft.com/office/drawing/2014/main" id="{9FA4895A-F06B-4C4D-0C7D-6495EF26ABAB}"/>
                      </a:ext>
                    </a:extLst>
                  </p:cNvPr>
                  <p:cNvSpPr txBox="1"/>
                  <p:nvPr/>
                </p:nvSpPr>
                <p:spPr>
                  <a:xfrm>
                    <a:off x="6217917" y="2835494"/>
                    <a:ext cx="2334966" cy="1015663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Diverse sward of native plant species grow</a:t>
                    </a:r>
                    <a:endParaRPr lang="en-GB" sz="2000" dirty="0"/>
                  </a:p>
                </p:txBody>
              </p:sp>
              <p:sp>
                <p:nvSpPr>
                  <p:cNvPr id="27" name="Arrow: Down 26">
                    <a:extLst>
                      <a:ext uri="{FF2B5EF4-FFF2-40B4-BE49-F238E27FC236}">
                        <a16:creationId xmlns:a16="http://schemas.microsoft.com/office/drawing/2014/main" id="{52ED25AF-E805-F975-6CA7-8AC8742B536E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8886134" y="5954341"/>
                    <a:ext cx="407464" cy="744266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8" name="Arrow: Down 27">
                    <a:extLst>
                      <a:ext uri="{FF2B5EF4-FFF2-40B4-BE49-F238E27FC236}">
                        <a16:creationId xmlns:a16="http://schemas.microsoft.com/office/drawing/2014/main" id="{94D90625-C014-E9F2-7F3A-86FF0B1256EE}"/>
                      </a:ext>
                    </a:extLst>
                  </p:cNvPr>
                  <p:cNvSpPr/>
                  <p:nvPr/>
                </p:nvSpPr>
                <p:spPr>
                  <a:xfrm rot="2553504">
                    <a:off x="7232248" y="2121583"/>
                    <a:ext cx="407464" cy="876628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29" name="TextBox 28">
                    <a:extLst>
                      <a:ext uri="{FF2B5EF4-FFF2-40B4-BE49-F238E27FC236}">
                        <a16:creationId xmlns:a16="http://schemas.microsoft.com/office/drawing/2014/main" id="{908CC5EC-CE7A-22E2-7EFC-C9B5FBDC0725}"/>
                      </a:ext>
                    </a:extLst>
                  </p:cNvPr>
                  <p:cNvSpPr txBox="1"/>
                  <p:nvPr/>
                </p:nvSpPr>
                <p:spPr>
                  <a:xfrm>
                    <a:off x="6401958" y="4275131"/>
                    <a:ext cx="1845093" cy="400110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Machinery used </a:t>
                    </a:r>
                    <a:endParaRPr lang="en-GB" sz="2000" dirty="0"/>
                  </a:p>
                </p:txBody>
              </p:sp>
              <p:sp>
                <p:nvSpPr>
                  <p:cNvPr id="30" name="Arrow: Down 29">
                    <a:extLst>
                      <a:ext uri="{FF2B5EF4-FFF2-40B4-BE49-F238E27FC236}">
                        <a16:creationId xmlns:a16="http://schemas.microsoft.com/office/drawing/2014/main" id="{DC4F3DA2-D585-18D5-C67B-472D70B2CAEA}"/>
                      </a:ext>
                    </a:extLst>
                  </p:cNvPr>
                  <p:cNvSpPr/>
                  <p:nvPr/>
                </p:nvSpPr>
                <p:spPr>
                  <a:xfrm rot="19457677">
                    <a:off x="7232248" y="5304989"/>
                    <a:ext cx="407464" cy="744266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31" name="Arrow: Down 30">
                    <a:extLst>
                      <a:ext uri="{FF2B5EF4-FFF2-40B4-BE49-F238E27FC236}">
                        <a16:creationId xmlns:a16="http://schemas.microsoft.com/office/drawing/2014/main" id="{FAD34078-8169-85C0-2E18-905417673508}"/>
                      </a:ext>
                    </a:extLst>
                  </p:cNvPr>
                  <p:cNvSpPr/>
                  <p:nvPr/>
                </p:nvSpPr>
                <p:spPr>
                  <a:xfrm>
                    <a:off x="7161956" y="3620417"/>
                    <a:ext cx="407464" cy="744266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38" name="Group 37">
                  <a:extLst>
                    <a:ext uri="{FF2B5EF4-FFF2-40B4-BE49-F238E27FC236}">
                      <a16:creationId xmlns:a16="http://schemas.microsoft.com/office/drawing/2014/main" id="{CA724F7A-42D8-1BFD-508C-B87603C63216}"/>
                    </a:ext>
                  </a:extLst>
                </p:cNvPr>
                <p:cNvGrpSpPr/>
                <p:nvPr/>
              </p:nvGrpSpPr>
              <p:grpSpPr>
                <a:xfrm>
                  <a:off x="7463956" y="858993"/>
                  <a:ext cx="4470438" cy="5174575"/>
                  <a:chOff x="7463956" y="858993"/>
                  <a:chExt cx="4470438" cy="5174575"/>
                </a:xfrm>
              </p:grpSpPr>
              <p:sp>
                <p:nvSpPr>
                  <p:cNvPr id="15" name="TextBox 14">
                    <a:extLst>
                      <a:ext uri="{FF2B5EF4-FFF2-40B4-BE49-F238E27FC236}">
                        <a16:creationId xmlns:a16="http://schemas.microsoft.com/office/drawing/2014/main" id="{B40C1AB8-7876-4F88-AF7B-1E30CC45E07B}"/>
                      </a:ext>
                    </a:extLst>
                  </p:cNvPr>
                  <p:cNvSpPr txBox="1"/>
                  <p:nvPr/>
                </p:nvSpPr>
                <p:spPr>
                  <a:xfrm>
                    <a:off x="7476616" y="858993"/>
                    <a:ext cx="3137725" cy="461665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6">
                        <a:lumMod val="60000"/>
                        <a:lumOff val="4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400" dirty="0">
                        <a:cs typeface="Calibri"/>
                      </a:rPr>
                      <a:t>Cut &amp; collect system</a:t>
                    </a:r>
                    <a:endParaRPr lang="en-GB" sz="2400" dirty="0"/>
                  </a:p>
                </p:txBody>
              </p:sp>
              <p:sp>
                <p:nvSpPr>
                  <p:cNvPr id="96" name="TextBox 95">
                    <a:extLst>
                      <a:ext uri="{FF2B5EF4-FFF2-40B4-BE49-F238E27FC236}">
                        <a16:creationId xmlns:a16="http://schemas.microsoft.com/office/drawing/2014/main" id="{662BBB27-FF39-410F-C00A-5945D7E37251}"/>
                      </a:ext>
                    </a:extLst>
                  </p:cNvPr>
                  <p:cNvSpPr txBox="1"/>
                  <p:nvPr/>
                </p:nvSpPr>
                <p:spPr>
                  <a:xfrm>
                    <a:off x="9814018" y="4751431"/>
                    <a:ext cx="2120376" cy="70788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Nutrient levels in soil reduced</a:t>
                    </a:r>
                    <a:endParaRPr lang="en-GB" sz="2000" dirty="0"/>
                  </a:p>
                </p:txBody>
              </p:sp>
              <p:sp>
                <p:nvSpPr>
                  <p:cNvPr id="97" name="TextBox 96">
                    <a:extLst>
                      <a:ext uri="{FF2B5EF4-FFF2-40B4-BE49-F238E27FC236}">
                        <a16:creationId xmlns:a16="http://schemas.microsoft.com/office/drawing/2014/main" id="{A097E8D5-44A2-69AE-069A-0CA619854114}"/>
                      </a:ext>
                    </a:extLst>
                  </p:cNvPr>
                  <p:cNvSpPr txBox="1"/>
                  <p:nvPr/>
                </p:nvSpPr>
                <p:spPr>
                  <a:xfrm>
                    <a:off x="9782568" y="3820902"/>
                    <a:ext cx="2120376" cy="70788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Vegetation left over winter</a:t>
                    </a:r>
                    <a:endParaRPr lang="en-GB" sz="2000" dirty="0"/>
                  </a:p>
                </p:txBody>
              </p:sp>
              <p:sp>
                <p:nvSpPr>
                  <p:cNvPr id="100" name="Arrow: Down 99">
                    <a:extLst>
                      <a:ext uri="{FF2B5EF4-FFF2-40B4-BE49-F238E27FC236}">
                        <a16:creationId xmlns:a16="http://schemas.microsoft.com/office/drawing/2014/main" id="{5B684D97-0566-50C8-F0B4-26331FFDE13B}"/>
                      </a:ext>
                    </a:extLst>
                  </p:cNvPr>
                  <p:cNvSpPr/>
                  <p:nvPr/>
                </p:nvSpPr>
                <p:spPr>
                  <a:xfrm rot="13248946">
                    <a:off x="10309194" y="5289302"/>
                    <a:ext cx="407464" cy="744266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0" name="TextBox 9">
                    <a:extLst>
                      <a:ext uri="{FF2B5EF4-FFF2-40B4-BE49-F238E27FC236}">
                        <a16:creationId xmlns:a16="http://schemas.microsoft.com/office/drawing/2014/main" id="{671BBF2A-0453-7AF4-33AA-A018DA6303B2}"/>
                      </a:ext>
                    </a:extLst>
                  </p:cNvPr>
                  <p:cNvSpPr txBox="1"/>
                  <p:nvPr/>
                </p:nvSpPr>
                <p:spPr>
                  <a:xfrm>
                    <a:off x="7463956" y="858993"/>
                    <a:ext cx="3137725" cy="461665"/>
                  </a:xfrm>
                  <a:prstGeom prst="rect">
                    <a:avLst/>
                  </a:prstGeom>
                  <a:solidFill>
                    <a:schemeClr val="accent6">
                      <a:lumMod val="60000"/>
                      <a:lumOff val="40000"/>
                    </a:schemeClr>
                  </a:solidFill>
                  <a:ln>
                    <a:solidFill>
                      <a:schemeClr val="accent6">
                        <a:lumMod val="60000"/>
                        <a:lumOff val="4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400" dirty="0">
                        <a:cs typeface="Calibri"/>
                      </a:rPr>
                      <a:t>Cut &amp; collect system</a:t>
                    </a:r>
                    <a:endParaRPr lang="en-GB" sz="2400" dirty="0"/>
                  </a:p>
                </p:txBody>
              </p:sp>
              <p:sp>
                <p:nvSpPr>
                  <p:cNvPr id="32" name="TextBox 31">
                    <a:extLst>
                      <a:ext uri="{FF2B5EF4-FFF2-40B4-BE49-F238E27FC236}">
                        <a16:creationId xmlns:a16="http://schemas.microsoft.com/office/drawing/2014/main" id="{C9868960-CDCC-45EA-7C62-6DF8C6B928C4}"/>
                      </a:ext>
                    </a:extLst>
                  </p:cNvPr>
                  <p:cNvSpPr txBox="1"/>
                  <p:nvPr/>
                </p:nvSpPr>
                <p:spPr>
                  <a:xfrm>
                    <a:off x="9801358" y="4751431"/>
                    <a:ext cx="2120376" cy="70788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Nutrient levels in soil reduced</a:t>
                    </a:r>
                    <a:endParaRPr lang="en-GB" sz="2000" dirty="0"/>
                  </a:p>
                </p:txBody>
              </p:sp>
              <p:sp>
                <p:nvSpPr>
                  <p:cNvPr id="33" name="TextBox 32">
                    <a:extLst>
                      <a:ext uri="{FF2B5EF4-FFF2-40B4-BE49-F238E27FC236}">
                        <a16:creationId xmlns:a16="http://schemas.microsoft.com/office/drawing/2014/main" id="{D8BDF2FC-7941-BAC0-C4D1-27B763249E94}"/>
                      </a:ext>
                    </a:extLst>
                  </p:cNvPr>
                  <p:cNvSpPr txBox="1"/>
                  <p:nvPr/>
                </p:nvSpPr>
                <p:spPr>
                  <a:xfrm>
                    <a:off x="9769908" y="3820902"/>
                    <a:ext cx="2120376" cy="707886"/>
                  </a:xfrm>
                  <a:prstGeom prst="rect">
                    <a:avLst/>
                  </a:prstGeom>
                  <a:solidFill>
                    <a:schemeClr val="accent2">
                      <a:lumMod val="40000"/>
                      <a:lumOff val="60000"/>
                    </a:schemeClr>
                  </a:solidFill>
                  <a:ln>
                    <a:solidFill>
                      <a:schemeClr val="accent4">
                        <a:lumMod val="40000"/>
                        <a:lumOff val="60000"/>
                      </a:schemeClr>
                    </a:solidFill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  <a:prstTxWarp prst="textNoShape">
                      <a:avLst/>
                    </a:prstTxWarp>
                    <a:spAutoFit/>
                  </a:bodyPr>
                  <a:lstStyle/>
                  <a:p>
                    <a:r>
                      <a:rPr lang="en-GB" sz="2000" dirty="0">
                        <a:cs typeface="Calibri"/>
                      </a:rPr>
                      <a:t>Vegetation left over winter</a:t>
                    </a:r>
                    <a:endParaRPr lang="en-GB" sz="2000" dirty="0"/>
                  </a:p>
                </p:txBody>
              </p:sp>
              <p:sp>
                <p:nvSpPr>
                  <p:cNvPr id="34" name="Arrow: Down 33">
                    <a:extLst>
                      <a:ext uri="{FF2B5EF4-FFF2-40B4-BE49-F238E27FC236}">
                        <a16:creationId xmlns:a16="http://schemas.microsoft.com/office/drawing/2014/main" id="{DE49978F-209D-9F25-D1C6-80CB4914F37E}"/>
                      </a:ext>
                    </a:extLst>
                  </p:cNvPr>
                  <p:cNvSpPr/>
                  <p:nvPr/>
                </p:nvSpPr>
                <p:spPr>
                  <a:xfrm rot="13248946">
                    <a:off x="10296534" y="5289302"/>
                    <a:ext cx="407464" cy="744266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35" name="Arrow: Down 34">
                    <a:extLst>
                      <a:ext uri="{FF2B5EF4-FFF2-40B4-BE49-F238E27FC236}">
                        <a16:creationId xmlns:a16="http://schemas.microsoft.com/office/drawing/2014/main" id="{72391D11-04AF-AEF7-9428-35D318447821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10664816" y="4465129"/>
                    <a:ext cx="407464" cy="349962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102" name="Arrow: Down 101">
                    <a:extLst>
                      <a:ext uri="{FF2B5EF4-FFF2-40B4-BE49-F238E27FC236}">
                        <a16:creationId xmlns:a16="http://schemas.microsoft.com/office/drawing/2014/main" id="{5A539887-D8D3-0B79-C76D-4B7D5CFB81BD}"/>
                      </a:ext>
                    </a:extLst>
                  </p:cNvPr>
                  <p:cNvSpPr/>
                  <p:nvPr/>
                </p:nvSpPr>
                <p:spPr>
                  <a:xfrm rot="10800000">
                    <a:off x="10664816" y="3511783"/>
                    <a:ext cx="407464" cy="349962"/>
                  </a:xfrm>
                  <a:prstGeom prst="downArrow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</p:grpSp>
          <p:sp>
            <p:nvSpPr>
              <p:cNvPr id="109" name="TextBox 108">
                <a:extLst>
                  <a:ext uri="{FF2B5EF4-FFF2-40B4-BE49-F238E27FC236}">
                    <a16:creationId xmlns:a16="http://schemas.microsoft.com/office/drawing/2014/main" id="{089E52A1-F668-AE32-76B9-F678ADA6AC1E}"/>
                  </a:ext>
                </a:extLst>
              </p:cNvPr>
              <p:cNvSpPr txBox="1"/>
              <p:nvPr/>
            </p:nvSpPr>
            <p:spPr>
              <a:xfrm>
                <a:off x="9932061" y="6490380"/>
                <a:ext cx="2356249" cy="276999"/>
              </a:xfrm>
              <a:prstGeom prst="rect">
                <a:avLst/>
              </a:prstGeom>
              <a:noFill/>
              <a:ln>
                <a:noFill/>
                <a:extLst>
                  <a:ext uri="{C807C97D-BFC1-408E-A445-0C87EB9F89A2}">
                    <ask:lineSketchStyleProps xmlns:ask="http://schemas.microsoft.com/office/drawing/2018/sketchyshapes" sd="1219033472">
                      <a:custGeom>
                        <a:avLst/>
                        <a:gdLst>
                          <a:gd name="connsiteX0" fmla="*/ 0 w 2140821"/>
                          <a:gd name="connsiteY0" fmla="*/ 0 h 523220"/>
                          <a:gd name="connsiteX1" fmla="*/ 513797 w 2140821"/>
                          <a:gd name="connsiteY1" fmla="*/ 0 h 523220"/>
                          <a:gd name="connsiteX2" fmla="*/ 1049002 w 2140821"/>
                          <a:gd name="connsiteY2" fmla="*/ 0 h 523220"/>
                          <a:gd name="connsiteX3" fmla="*/ 1584208 w 2140821"/>
                          <a:gd name="connsiteY3" fmla="*/ 0 h 523220"/>
                          <a:gd name="connsiteX4" fmla="*/ 2140821 w 2140821"/>
                          <a:gd name="connsiteY4" fmla="*/ 0 h 523220"/>
                          <a:gd name="connsiteX5" fmla="*/ 2140821 w 2140821"/>
                          <a:gd name="connsiteY5" fmla="*/ 523220 h 523220"/>
                          <a:gd name="connsiteX6" fmla="*/ 1605616 w 2140821"/>
                          <a:gd name="connsiteY6" fmla="*/ 523220 h 523220"/>
                          <a:gd name="connsiteX7" fmla="*/ 1113227 w 2140821"/>
                          <a:gd name="connsiteY7" fmla="*/ 523220 h 523220"/>
                          <a:gd name="connsiteX8" fmla="*/ 620838 w 2140821"/>
                          <a:gd name="connsiteY8" fmla="*/ 523220 h 523220"/>
                          <a:gd name="connsiteX9" fmla="*/ 0 w 2140821"/>
                          <a:gd name="connsiteY9" fmla="*/ 523220 h 523220"/>
                          <a:gd name="connsiteX10" fmla="*/ 0 w 2140821"/>
                          <a:gd name="connsiteY10" fmla="*/ 0 h 5232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</a:cxnLst>
                        <a:rect l="l" t="t" r="r" b="b"/>
                        <a:pathLst>
                          <a:path w="2140821" h="523220" fill="none" extrusionOk="0">
                            <a:moveTo>
                              <a:pt x="0" y="0"/>
                            </a:moveTo>
                            <a:cubicBezTo>
                              <a:pt x="238688" y="-33717"/>
                              <a:pt x="285127" y="4583"/>
                              <a:pt x="513797" y="0"/>
                            </a:cubicBezTo>
                            <a:cubicBezTo>
                              <a:pt x="742467" y="-4583"/>
                              <a:pt x="880914" y="58526"/>
                              <a:pt x="1049002" y="0"/>
                            </a:cubicBezTo>
                            <a:cubicBezTo>
                              <a:pt x="1217091" y="-58526"/>
                              <a:pt x="1469018" y="41365"/>
                              <a:pt x="1584208" y="0"/>
                            </a:cubicBezTo>
                            <a:cubicBezTo>
                              <a:pt x="1699398" y="-41365"/>
                              <a:pt x="1924235" y="55400"/>
                              <a:pt x="2140821" y="0"/>
                            </a:cubicBezTo>
                            <a:cubicBezTo>
                              <a:pt x="2189308" y="180309"/>
                              <a:pt x="2099082" y="305189"/>
                              <a:pt x="2140821" y="523220"/>
                            </a:cubicBezTo>
                            <a:cubicBezTo>
                              <a:pt x="1877736" y="561625"/>
                              <a:pt x="1863800" y="489546"/>
                              <a:pt x="1605616" y="523220"/>
                            </a:cubicBezTo>
                            <a:cubicBezTo>
                              <a:pt x="1347433" y="556894"/>
                              <a:pt x="1306658" y="466583"/>
                              <a:pt x="1113227" y="523220"/>
                            </a:cubicBezTo>
                            <a:cubicBezTo>
                              <a:pt x="919796" y="579857"/>
                              <a:pt x="740993" y="509775"/>
                              <a:pt x="620838" y="523220"/>
                            </a:cubicBezTo>
                            <a:cubicBezTo>
                              <a:pt x="500683" y="536665"/>
                              <a:pt x="145538" y="515119"/>
                              <a:pt x="0" y="523220"/>
                            </a:cubicBezTo>
                            <a:cubicBezTo>
                              <a:pt x="-1523" y="286282"/>
                              <a:pt x="8085" y="124353"/>
                              <a:pt x="0" y="0"/>
                            </a:cubicBezTo>
                            <a:close/>
                          </a:path>
                          <a:path w="2140821" h="523220" stroke="0" extrusionOk="0">
                            <a:moveTo>
                              <a:pt x="0" y="0"/>
                            </a:moveTo>
                            <a:cubicBezTo>
                              <a:pt x="241435" y="-2994"/>
                              <a:pt x="286001" y="20454"/>
                              <a:pt x="513797" y="0"/>
                            </a:cubicBezTo>
                            <a:cubicBezTo>
                              <a:pt x="741593" y="-20454"/>
                              <a:pt x="850400" y="36922"/>
                              <a:pt x="984778" y="0"/>
                            </a:cubicBezTo>
                            <a:cubicBezTo>
                              <a:pt x="1119156" y="-36922"/>
                              <a:pt x="1322951" y="11880"/>
                              <a:pt x="1562799" y="0"/>
                            </a:cubicBezTo>
                            <a:cubicBezTo>
                              <a:pt x="1802647" y="-11880"/>
                              <a:pt x="1893291" y="7966"/>
                              <a:pt x="2140821" y="0"/>
                            </a:cubicBezTo>
                            <a:cubicBezTo>
                              <a:pt x="2200558" y="254862"/>
                              <a:pt x="2090391" y="310615"/>
                              <a:pt x="2140821" y="523220"/>
                            </a:cubicBezTo>
                            <a:cubicBezTo>
                              <a:pt x="1955170" y="535291"/>
                              <a:pt x="1794720" y="502761"/>
                              <a:pt x="1648432" y="523220"/>
                            </a:cubicBezTo>
                            <a:cubicBezTo>
                              <a:pt x="1502144" y="543679"/>
                              <a:pt x="1348867" y="478427"/>
                              <a:pt x="1156043" y="523220"/>
                            </a:cubicBezTo>
                            <a:cubicBezTo>
                              <a:pt x="963219" y="568013"/>
                              <a:pt x="713273" y="491591"/>
                              <a:pt x="578022" y="523220"/>
                            </a:cubicBezTo>
                            <a:cubicBezTo>
                              <a:pt x="442771" y="554849"/>
                              <a:pt x="143293" y="516320"/>
                              <a:pt x="0" y="523220"/>
                            </a:cubicBezTo>
                            <a:cubicBezTo>
                              <a:pt x="-5194" y="296089"/>
                              <a:pt x="47441" y="248443"/>
                              <a:pt x="0" y="0"/>
                            </a:cubicBezTo>
                            <a:close/>
                          </a:path>
                        </a:pathLst>
                      </a:custGeom>
                      <ask:type>
                        <ask:lineSketchNone/>
                      </ask:type>
                    </ask:lineSketchStyleProps>
                  </a:ext>
                </a:extLst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sz="1200" i="1" dirty="0">
                    <a:solidFill>
                      <a:schemeClr val="bg1"/>
                    </a:solidFill>
                    <a:cs typeface="Calibri"/>
                  </a:rPr>
                  <a:t>Image: Cwmaman Town council</a:t>
                </a:r>
                <a:endParaRPr lang="en-GB" sz="1200" i="1" dirty="0">
                  <a:solidFill>
                    <a:schemeClr val="bg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4255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6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471050-94DD-AFC1-7476-93975566AC7D}"/>
              </a:ext>
            </a:extLst>
          </p:cNvPr>
          <p:cNvSpPr txBox="1"/>
          <p:nvPr/>
        </p:nvSpPr>
        <p:spPr>
          <a:xfrm>
            <a:off x="3703007" y="164404"/>
            <a:ext cx="4793815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cs typeface="Calibri"/>
              </a:rPr>
              <a:t>Why is this research important?</a:t>
            </a:r>
            <a:endParaRPr lang="en-GB" sz="2800"/>
          </a:p>
        </p:txBody>
      </p:sp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2C9029D0-2944-EDFC-5176-4D37C2AE848F}"/>
              </a:ext>
            </a:extLst>
          </p:cNvPr>
          <p:cNvSpPr/>
          <p:nvPr/>
        </p:nvSpPr>
        <p:spPr>
          <a:xfrm>
            <a:off x="3504786" y="1239043"/>
            <a:ext cx="6116875" cy="4258849"/>
          </a:xfrm>
          <a:prstGeom prst="cloudCallout">
            <a:avLst>
              <a:gd name="adj1" fmla="val -14944"/>
              <a:gd name="adj2" fmla="val 13703"/>
            </a:avLst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B050"/>
                </a:solidFill>
                <a:ea typeface="+mn-lt"/>
                <a:cs typeface="+mn-lt"/>
              </a:rPr>
              <a:t>Land managers of public amenity </a:t>
            </a:r>
            <a:endParaRPr lang="en-US" sz="3200" b="1">
              <a:solidFill>
                <a:srgbClr val="00B050"/>
              </a:solidFill>
              <a:ea typeface="+mn-lt"/>
              <a:cs typeface="+mn-lt"/>
            </a:endParaRPr>
          </a:p>
          <a:p>
            <a:pPr algn="ctr"/>
            <a:r>
              <a:rPr lang="en-GB" sz="3200" b="1">
                <a:solidFill>
                  <a:srgbClr val="00B050"/>
                </a:solidFill>
                <a:ea typeface="+mn-lt"/>
                <a:cs typeface="+mn-lt"/>
              </a:rPr>
              <a:t>grassland</a:t>
            </a:r>
            <a:endParaRPr lang="en-US" sz="3200" b="1">
              <a:solidFill>
                <a:srgbClr val="00B050"/>
              </a:solidFill>
              <a:cs typeface="Calibri"/>
            </a:endParaRPr>
          </a:p>
          <a:p>
            <a:pPr algn="ctr"/>
            <a:endParaRPr lang="en-GB" sz="2400">
              <a:cs typeface="Calibri"/>
            </a:endParaRP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D2FC74EE-A29E-3856-A462-CCC7CC226FCF}"/>
              </a:ext>
            </a:extLst>
          </p:cNvPr>
          <p:cNvSpPr/>
          <p:nvPr/>
        </p:nvSpPr>
        <p:spPr>
          <a:xfrm rot="660000">
            <a:off x="1797461" y="829897"/>
            <a:ext cx="3256765" cy="1148220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>
                <a:solidFill>
                  <a:srgbClr val="00B050"/>
                </a:solidFill>
                <a:cs typeface="Calibri"/>
              </a:rPr>
              <a:t>Biodiversity Policies</a:t>
            </a:r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E947F1AD-B75F-7575-03BD-526E2FA12F94}"/>
              </a:ext>
            </a:extLst>
          </p:cNvPr>
          <p:cNvSpPr/>
          <p:nvPr/>
        </p:nvSpPr>
        <p:spPr>
          <a:xfrm>
            <a:off x="478026" y="2877903"/>
            <a:ext cx="4248408" cy="1169095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r>
              <a:rPr lang="en-GB" sz="2000" b="1" dirty="0">
                <a:solidFill>
                  <a:srgbClr val="00B050"/>
                </a:solidFill>
                <a:cs typeface="Calibri"/>
              </a:rPr>
              <a:t>Environment (Wales) Act (2016)</a:t>
            </a:r>
            <a:endParaRPr lang="en-GB" sz="2000" b="1" dirty="0">
              <a:solidFill>
                <a:srgbClr val="00B050"/>
              </a:solidFill>
              <a:ea typeface="+mn-lt"/>
              <a:cs typeface="+mn-lt"/>
            </a:endParaRP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1504EFC9-6563-FDAE-CF2B-7C8818AC8DB3}"/>
              </a:ext>
            </a:extLst>
          </p:cNvPr>
          <p:cNvSpPr/>
          <p:nvPr/>
        </p:nvSpPr>
        <p:spPr>
          <a:xfrm rot="20940000">
            <a:off x="447188" y="4968037"/>
            <a:ext cx="4561560" cy="1179533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 dirty="0">
                <a:solidFill>
                  <a:srgbClr val="00B050"/>
                </a:solidFill>
                <a:cs typeface="Calibri"/>
              </a:rPr>
              <a:t>The Welfare of future generations </a:t>
            </a:r>
            <a:endParaRPr lang="en-US" dirty="0">
              <a:cs typeface="Calibri"/>
            </a:endParaRPr>
          </a:p>
          <a:p>
            <a:r>
              <a:rPr lang="en-GB" sz="2000" b="1" dirty="0">
                <a:solidFill>
                  <a:srgbClr val="00B050"/>
                </a:solidFill>
                <a:cs typeface="Calibri"/>
              </a:rPr>
              <a:t>Act (2015)</a:t>
            </a:r>
            <a:endParaRPr lang="en-GB" dirty="0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3A8812B3-43D5-6359-62F5-1A31B3D8FC6C}"/>
              </a:ext>
            </a:extLst>
          </p:cNvPr>
          <p:cNvSpPr/>
          <p:nvPr/>
        </p:nvSpPr>
        <p:spPr>
          <a:xfrm rot="720000" flipH="1">
            <a:off x="7280193" y="4897884"/>
            <a:ext cx="4060522" cy="1085588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r>
              <a:rPr lang="en-GB" sz="2000" b="1" dirty="0">
                <a:solidFill>
                  <a:srgbClr val="00B050"/>
                </a:solidFill>
                <a:cs typeface="Calibri"/>
              </a:rPr>
              <a:t>State of Nature report (</a:t>
            </a:r>
            <a:r>
              <a:rPr lang="en-GB" sz="2000" b="1" dirty="0" err="1">
                <a:solidFill>
                  <a:srgbClr val="00B050"/>
                </a:solidFill>
                <a:cs typeface="Calibri"/>
              </a:rPr>
              <a:t>SoNAR</a:t>
            </a:r>
            <a:r>
              <a:rPr lang="en-GB" sz="2000" b="1" dirty="0">
                <a:solidFill>
                  <a:srgbClr val="00B050"/>
                </a:solidFill>
                <a:cs typeface="Calibri"/>
              </a:rPr>
              <a:t>)</a:t>
            </a:r>
            <a:endParaRPr lang="en-GB" dirty="0"/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955A753-81ED-C002-9539-D9E8DC57A8D4}"/>
              </a:ext>
            </a:extLst>
          </p:cNvPr>
          <p:cNvSpPr/>
          <p:nvPr/>
        </p:nvSpPr>
        <p:spPr>
          <a:xfrm rot="20220000" flipH="1">
            <a:off x="7897161" y="604236"/>
            <a:ext cx="3329839" cy="1273478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>
                <a:solidFill>
                  <a:srgbClr val="00B050"/>
                </a:solidFill>
                <a:cs typeface="Calibri"/>
              </a:rPr>
              <a:t>Planning policy Wales 11</a:t>
            </a:r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36C66490-5067-72EE-9AA5-164D5CFA0E93}"/>
              </a:ext>
            </a:extLst>
          </p:cNvPr>
          <p:cNvSpPr/>
          <p:nvPr/>
        </p:nvSpPr>
        <p:spPr>
          <a:xfrm rot="20640000" flipH="1">
            <a:off x="8280218" y="2302366"/>
            <a:ext cx="3778685" cy="981205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r>
              <a:rPr lang="en-GB" sz="2000" b="1" dirty="0">
                <a:solidFill>
                  <a:srgbClr val="00B050"/>
                </a:solidFill>
                <a:cs typeface="Calibri"/>
              </a:rPr>
              <a:t>Nature Recovery Action Plan</a:t>
            </a:r>
            <a:endParaRPr lang="en-GB" dirty="0">
              <a:cs typeface="Calibri"/>
            </a:endParaRP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BFF4D4C7-D245-0DD0-DD20-3F9609F2D3A6}"/>
              </a:ext>
            </a:extLst>
          </p:cNvPr>
          <p:cNvSpPr/>
          <p:nvPr/>
        </p:nvSpPr>
        <p:spPr>
          <a:xfrm rot="480000">
            <a:off x="1036569" y="1752742"/>
            <a:ext cx="3256765" cy="1148220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rgbClr val="00B050"/>
                </a:solidFill>
                <a:cs typeface="Calibri"/>
              </a:rPr>
              <a:t>Public pressure</a:t>
            </a:r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0815A91-8088-477E-BC54-486A9B74DC8A}"/>
              </a:ext>
            </a:extLst>
          </p:cNvPr>
          <p:cNvSpPr/>
          <p:nvPr/>
        </p:nvSpPr>
        <p:spPr>
          <a:xfrm rot="5400000" flipH="1">
            <a:off x="5854696" y="5316824"/>
            <a:ext cx="1301281" cy="1214576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r>
              <a:rPr lang="en-GB" b="1">
                <a:solidFill>
                  <a:srgbClr val="00B050"/>
                </a:solidFill>
                <a:cs typeface="Calibri"/>
              </a:rPr>
              <a:t>Costs</a:t>
            </a:r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8D7F6342-E166-13C8-0454-C96250D368AA}"/>
              </a:ext>
            </a:extLst>
          </p:cNvPr>
          <p:cNvSpPr/>
          <p:nvPr/>
        </p:nvSpPr>
        <p:spPr>
          <a:xfrm rot="480000" flipH="1">
            <a:off x="8276996" y="3853086"/>
            <a:ext cx="2727576" cy="1054748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b="1">
                <a:solidFill>
                  <a:srgbClr val="00B050"/>
                </a:solidFill>
                <a:cs typeface="Calibri"/>
              </a:rPr>
              <a:t>Staff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95C32949-C090-2136-3CF9-C72637B25B03}"/>
              </a:ext>
            </a:extLst>
          </p:cNvPr>
          <p:cNvSpPr/>
          <p:nvPr/>
        </p:nvSpPr>
        <p:spPr>
          <a:xfrm rot="-600000">
            <a:off x="180100" y="4246218"/>
            <a:ext cx="3922133" cy="981205"/>
          </a:xfrm>
          <a:prstGeom prst="rightArrow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r>
              <a:rPr lang="en-GB" sz="2000" b="1" dirty="0">
                <a:solidFill>
                  <a:srgbClr val="00B050"/>
                </a:solidFill>
                <a:cs typeface="Calibri"/>
              </a:rPr>
              <a:t>Campaigns </a:t>
            </a:r>
            <a:r>
              <a:rPr lang="en-GB" sz="2000" b="1" dirty="0" err="1">
                <a:solidFill>
                  <a:srgbClr val="00B050"/>
                </a:solidFill>
                <a:cs typeface="Calibri"/>
              </a:rPr>
              <a:t>eg.</a:t>
            </a:r>
            <a:r>
              <a:rPr lang="en-GB" sz="2000" b="1" dirty="0">
                <a:solidFill>
                  <a:srgbClr val="00B050"/>
                </a:solidFill>
                <a:cs typeface="Calibri"/>
              </a:rPr>
              <a:t> No mow May!</a:t>
            </a: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  <a:p>
            <a:endParaRPr lang="en-GB" sz="2000" b="1" dirty="0">
              <a:solidFill>
                <a:srgbClr val="00B050"/>
              </a:solidFill>
              <a:cs typeface="Calibri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413283E-394B-9FDE-F7C5-BCD47A1961D7}"/>
              </a:ext>
            </a:extLst>
          </p:cNvPr>
          <p:cNvSpPr/>
          <p:nvPr/>
        </p:nvSpPr>
        <p:spPr>
          <a:xfrm rot="5400000">
            <a:off x="5838555" y="957731"/>
            <a:ext cx="1454590" cy="1147943"/>
          </a:xfrm>
          <a:prstGeom prst="rightArrow">
            <a:avLst>
              <a:gd name="adj1" fmla="val 50000"/>
              <a:gd name="adj2" fmla="val 34254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r>
              <a:rPr lang="en-GB" b="1" dirty="0">
                <a:solidFill>
                  <a:srgbClr val="00B050"/>
                </a:solidFill>
                <a:cs typeface="Calibri"/>
              </a:rPr>
              <a:t>30% by 2030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17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6" grpId="0" animBg="1"/>
      <p:bldP spid="7" grpId="0" animBg="1"/>
      <p:bldP spid="8" grpId="0" animBg="1"/>
      <p:bldP spid="11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7</a:t>
            </a:fld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D9CC97F-844C-9675-C92C-779E0686AA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598906"/>
              </p:ext>
            </p:extLst>
          </p:nvPr>
        </p:nvGraphicFramePr>
        <p:xfrm>
          <a:off x="138259" y="245205"/>
          <a:ext cx="11915481" cy="59486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9963">
                  <a:extLst>
                    <a:ext uri="{9D8B030D-6E8A-4147-A177-3AD203B41FA5}">
                      <a16:colId xmlns:a16="http://schemas.microsoft.com/office/drawing/2014/main" val="3770348361"/>
                    </a:ext>
                  </a:extLst>
                </a:gridCol>
                <a:gridCol w="3867514">
                  <a:extLst>
                    <a:ext uri="{9D8B030D-6E8A-4147-A177-3AD203B41FA5}">
                      <a16:colId xmlns:a16="http://schemas.microsoft.com/office/drawing/2014/main" val="786319775"/>
                    </a:ext>
                  </a:extLst>
                </a:gridCol>
                <a:gridCol w="1491127">
                  <a:extLst>
                    <a:ext uri="{9D8B030D-6E8A-4147-A177-3AD203B41FA5}">
                      <a16:colId xmlns:a16="http://schemas.microsoft.com/office/drawing/2014/main" val="641275894"/>
                    </a:ext>
                  </a:extLst>
                </a:gridCol>
                <a:gridCol w="6106877">
                  <a:extLst>
                    <a:ext uri="{9D8B030D-6E8A-4147-A177-3AD203B41FA5}">
                      <a16:colId xmlns:a16="http://schemas.microsoft.com/office/drawing/2014/main" val="2386920659"/>
                    </a:ext>
                  </a:extLst>
                </a:gridCol>
              </a:tblGrid>
              <a:tr h="503715">
                <a:tc gridSpan="3">
                  <a:txBody>
                    <a:bodyPr/>
                    <a:lstStyle/>
                    <a:p>
                      <a:r>
                        <a:rPr lang="en-GB" sz="2400" dirty="0"/>
                        <a:t>Aims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r>
                        <a:rPr lang="en-GB" dirty="0"/>
                        <a:t>Aims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355499"/>
                  </a:ext>
                </a:extLst>
              </a:tr>
              <a:tr h="1242038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To conduct a literature review on current research and guidance into the benefits of managing amenity grassland to increase the area of species diverse grasslands and their value to pollinators.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understand the importance of increasing the area of species rich meadow like grasslands and the value to pollinators and ecosystem services.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427292"/>
                  </a:ext>
                </a:extLst>
              </a:tr>
              <a:tr h="1242038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collect and analyse primary and secondary data on amenity grassland under traditional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show the plant species diversity of traditionally managed amenity grassland in Wales. Assess the value as foraging habitat for pollinators using an accepted index.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2725300"/>
                  </a:ext>
                </a:extLst>
              </a:tr>
              <a:tr h="1718802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To collect and analyse primary and secondary  data on amenity grassland under a cut &amp; collect twice per year management plan.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map the changes in species diversity and abundance over time in different areas across Wales that have been managed under a cut &amp; collect system. Assess the value as foraging habitat for pollinators using an accepted index.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470832"/>
                  </a:ext>
                </a:extLst>
              </a:tr>
              <a:tr h="1242038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To observe and analyse any changes to plant species diversity and abundance over time.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construct a timeline of plant species diversity that may be observed following a change to a cut &amp; collect management system. Produce guidance for land managers on best practice and the potential value of making these changes.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3575565"/>
                  </a:ext>
                </a:extLst>
              </a:tr>
            </a:tbl>
          </a:graphicData>
        </a:graphic>
      </p:graphicFrame>
      <p:pic>
        <p:nvPicPr>
          <p:cNvPr id="8" name="Picture 7" descr="A sign in a field&#10;&#10;Description automatically generated with low confidence">
            <a:extLst>
              <a:ext uri="{FF2B5EF4-FFF2-40B4-BE49-F238E27FC236}">
                <a16:creationId xmlns:a16="http://schemas.microsoft.com/office/drawing/2014/main" id="{B68E1486-54C0-05A2-3784-F48988C42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924" y="3865865"/>
            <a:ext cx="963518" cy="1028469"/>
          </a:xfrm>
          <a:prstGeom prst="rect">
            <a:avLst/>
          </a:prstGeom>
        </p:spPr>
      </p:pic>
      <p:pic>
        <p:nvPicPr>
          <p:cNvPr id="12" name="Picture 11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B81CF20B-532B-CC1C-335F-4256DC55FE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390" y="5306981"/>
            <a:ext cx="1083473" cy="812605"/>
          </a:xfrm>
          <a:prstGeom prst="rect">
            <a:avLst/>
          </a:prstGeom>
        </p:spPr>
      </p:pic>
      <p:pic>
        <p:nvPicPr>
          <p:cNvPr id="28" name="Picture 27" descr="A picture containing grass, sky, outdoor, field&#10;&#10;Description automatically generated">
            <a:extLst>
              <a:ext uri="{FF2B5EF4-FFF2-40B4-BE49-F238E27FC236}">
                <a16:creationId xmlns:a16="http://schemas.microsoft.com/office/drawing/2014/main" id="{DF67DF7B-7216-DE9E-66CA-53F28D23AC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442" y="2022672"/>
            <a:ext cx="1578421" cy="1183816"/>
          </a:xfrm>
          <a:prstGeom prst="rect">
            <a:avLst/>
          </a:prstGeom>
        </p:spPr>
      </p:pic>
      <p:pic>
        <p:nvPicPr>
          <p:cNvPr id="44" name="Picture 43" descr="A grassy area with trees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CF7627B6-43FD-77BC-BAE6-AF51E13F75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7953" y="3857384"/>
            <a:ext cx="1393910" cy="1045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54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8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EC45E6-0538-3191-2E5B-B3511E642F0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97" t="22174" r="19049" b="27391"/>
          <a:stretch/>
        </p:blipFill>
        <p:spPr>
          <a:xfrm>
            <a:off x="0" y="3442201"/>
            <a:ext cx="6096000" cy="34252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B86673-3D01-5649-F969-4013D22B66F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446" t="24203" r="22146" b="27391"/>
          <a:stretch/>
        </p:blipFill>
        <p:spPr>
          <a:xfrm>
            <a:off x="6096000" y="3444080"/>
            <a:ext cx="6096000" cy="34433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875A571-F2F2-B97E-AAA6-6D28B714F3FF}"/>
              </a:ext>
            </a:extLst>
          </p:cNvPr>
          <p:cNvSpPr txBox="1"/>
          <p:nvPr/>
        </p:nvSpPr>
        <p:spPr>
          <a:xfrm>
            <a:off x="122346" y="701877"/>
            <a:ext cx="11841794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Hemmings, Elton &amp; Grange(2022) </a:t>
            </a:r>
            <a:r>
              <a:rPr lang="en-GB" sz="2400" dirty="0">
                <a:cs typeface="Calibri"/>
              </a:rPr>
              <a:t>– Looked at the species diversity present during ‘No mow May’ on 30 sites of amenity grassland in Cirencester. 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b="1" dirty="0">
                <a:cs typeface="Calibri"/>
              </a:rPr>
              <a:t>Findings </a:t>
            </a:r>
          </a:p>
          <a:p>
            <a:r>
              <a:rPr lang="en-GB" sz="2400" dirty="0">
                <a:cs typeface="Calibri"/>
              </a:rPr>
              <a:t>May - ‘No Mow’ plots yielded 3 x the nectar of traditionally mown sites.</a:t>
            </a:r>
          </a:p>
          <a:p>
            <a:r>
              <a:rPr lang="en-GB" sz="2400" dirty="0">
                <a:cs typeface="Calibri"/>
              </a:rPr>
              <a:t>Mid-June – This increased to 8 x the nectar value.</a:t>
            </a:r>
          </a:p>
          <a:p>
            <a:r>
              <a:rPr lang="en-GB" sz="2400" dirty="0">
                <a:cs typeface="Calibri"/>
              </a:rPr>
              <a:t>There is more nectar value to pollinators if ‘No Mow’ is extended through June. 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9A0692-9398-202F-83CB-C9BCFDCEA114}"/>
              </a:ext>
            </a:extLst>
          </p:cNvPr>
          <p:cNvSpPr txBox="1"/>
          <p:nvPr/>
        </p:nvSpPr>
        <p:spPr>
          <a:xfrm>
            <a:off x="4728250" y="70735"/>
            <a:ext cx="2735500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Literature review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72073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9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75A571-F2F2-B97E-AAA6-6D28B714F3FF}"/>
              </a:ext>
            </a:extLst>
          </p:cNvPr>
          <p:cNvSpPr txBox="1"/>
          <p:nvPr/>
        </p:nvSpPr>
        <p:spPr>
          <a:xfrm>
            <a:off x="84054" y="49868"/>
            <a:ext cx="11652226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cs typeface="Calibri"/>
              </a:rPr>
              <a:t>Hicks et al (2016) </a:t>
            </a:r>
            <a:r>
              <a:rPr lang="en-GB" sz="2800" dirty="0">
                <a:cs typeface="Calibri"/>
              </a:rPr>
              <a:t>– compared the nectar values different flowers in annual and perennial meadows (using seed mixes) included native wildflowers (weeds).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525AC7-E299-7A33-81F4-3909D39A20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622" t="24255" r="25000" b="17447"/>
          <a:stretch/>
        </p:blipFill>
        <p:spPr>
          <a:xfrm>
            <a:off x="3201879" y="1072129"/>
            <a:ext cx="8534401" cy="52547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B21A04-7491-D553-3145-89F5E3CC5A6C}"/>
              </a:ext>
            </a:extLst>
          </p:cNvPr>
          <p:cNvSpPr txBox="1"/>
          <p:nvPr/>
        </p:nvSpPr>
        <p:spPr>
          <a:xfrm>
            <a:off x="84054" y="1061684"/>
            <a:ext cx="2979657" cy="526297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b="1" dirty="0">
                <a:cs typeface="Calibri"/>
              </a:rPr>
              <a:t>Findings </a:t>
            </a:r>
          </a:p>
          <a:p>
            <a:r>
              <a:rPr lang="en-GB" sz="2400" dirty="0">
                <a:cs typeface="Calibri"/>
              </a:rPr>
              <a:t>Perennial meadows – 20 x more nectar and 6 x more pollen than annual. 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Biggest contributor were native wild flowers with some species producing 3000 x the pollen than the seed mix flowers. </a:t>
            </a:r>
          </a:p>
          <a:p>
            <a:endParaRPr lang="en-GB" sz="2400" dirty="0">
              <a:cs typeface="Calibri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39173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10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75A571-F2F2-B97E-AAA6-6D28B714F3FF}"/>
              </a:ext>
            </a:extLst>
          </p:cNvPr>
          <p:cNvSpPr txBox="1"/>
          <p:nvPr/>
        </p:nvSpPr>
        <p:spPr>
          <a:xfrm>
            <a:off x="122346" y="101076"/>
            <a:ext cx="11841794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cs typeface="Calibri"/>
              </a:rPr>
              <a:t>Dicks et al (2002) </a:t>
            </a:r>
            <a:r>
              <a:rPr lang="en-GB" sz="2800" dirty="0">
                <a:cs typeface="Calibri"/>
              </a:rPr>
              <a:t>– Some flowers show functional specificity to certain pollinators. </a:t>
            </a:r>
          </a:p>
          <a:p>
            <a:r>
              <a:rPr lang="en-GB" sz="2800" b="1" dirty="0">
                <a:cs typeface="Calibri"/>
              </a:rPr>
              <a:t>Findings </a:t>
            </a:r>
          </a:p>
          <a:p>
            <a:r>
              <a:rPr lang="en-GB" sz="2800" dirty="0">
                <a:cs typeface="Calibri"/>
              </a:rPr>
              <a:t>89% of visits to </a:t>
            </a:r>
            <a:r>
              <a:rPr lang="en-GB" sz="2800" i="1" dirty="0">
                <a:cs typeface="Calibri"/>
              </a:rPr>
              <a:t>Lathyrus pratensis </a:t>
            </a:r>
            <a:r>
              <a:rPr lang="en-GB" sz="2800" dirty="0">
                <a:cs typeface="Calibri"/>
              </a:rPr>
              <a:t>(Meadow vetchling) was by </a:t>
            </a:r>
            <a:r>
              <a:rPr lang="en-GB" sz="2800" i="1" dirty="0">
                <a:cs typeface="Calibri"/>
              </a:rPr>
              <a:t>Bombus </a:t>
            </a:r>
            <a:r>
              <a:rPr lang="en-GB" sz="2800" i="1" dirty="0" err="1">
                <a:cs typeface="Calibri"/>
              </a:rPr>
              <a:t>terrestris</a:t>
            </a:r>
            <a:r>
              <a:rPr lang="en-GB" sz="2800" i="1" dirty="0">
                <a:cs typeface="Calibri"/>
              </a:rPr>
              <a:t> </a:t>
            </a:r>
            <a:r>
              <a:rPr lang="en-GB" sz="2800" dirty="0">
                <a:cs typeface="Calibri"/>
              </a:rPr>
              <a:t>(buff/white tailed bumblebee) 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2D436D-073D-F9A0-39F3-66ABEF9935E6}"/>
              </a:ext>
            </a:extLst>
          </p:cNvPr>
          <p:cNvSpPr txBox="1"/>
          <p:nvPr/>
        </p:nvSpPr>
        <p:spPr>
          <a:xfrm>
            <a:off x="122346" y="2421641"/>
            <a:ext cx="11841794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cs typeface="Calibri"/>
              </a:rPr>
              <a:t>Griffiths-Lee et </a:t>
            </a:r>
            <a:r>
              <a:rPr lang="en-GB" sz="2800" b="1" dirty="0">
                <a:cs typeface="Calibri"/>
              </a:rPr>
              <a:t>al (2002) </a:t>
            </a:r>
            <a:r>
              <a:rPr lang="en-GB" sz="2800" dirty="0">
                <a:cs typeface="Calibri"/>
              </a:rPr>
              <a:t>– Study on 4m</a:t>
            </a:r>
            <a:r>
              <a:rPr lang="en-GB" sz="2800" baseline="30000" dirty="0">
                <a:cs typeface="Calibri"/>
              </a:rPr>
              <a:t>2 </a:t>
            </a:r>
            <a:r>
              <a:rPr lang="en-GB" sz="2800" dirty="0">
                <a:cs typeface="Calibri"/>
              </a:rPr>
              <a:t>mini meadows in England.</a:t>
            </a:r>
          </a:p>
          <a:p>
            <a:r>
              <a:rPr lang="en-GB" sz="2800" b="1" dirty="0">
                <a:cs typeface="Calibri"/>
              </a:rPr>
              <a:t>Findings </a:t>
            </a:r>
          </a:p>
          <a:p>
            <a:r>
              <a:rPr lang="en-GB" sz="2800" dirty="0">
                <a:cs typeface="Calibri"/>
              </a:rPr>
              <a:t>111% more bumblebees, 87% more solitary bees and 85% more solitary wasps. </a:t>
            </a:r>
            <a:endParaRPr lang="en-GB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9C18D1-CD5D-B501-E325-7A7FE4F535DB}"/>
              </a:ext>
            </a:extLst>
          </p:cNvPr>
          <p:cNvSpPr txBox="1"/>
          <p:nvPr/>
        </p:nvSpPr>
        <p:spPr>
          <a:xfrm>
            <a:off x="122346" y="4934442"/>
            <a:ext cx="11841794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 err="1">
                <a:cs typeface="Calibri"/>
              </a:rPr>
              <a:t>Ganser</a:t>
            </a:r>
            <a:r>
              <a:rPr lang="en-GB" sz="2800" b="1" dirty="0">
                <a:cs typeface="Calibri"/>
              </a:rPr>
              <a:t> et al (2019) </a:t>
            </a:r>
            <a:r>
              <a:rPr lang="en-GB" sz="2800" dirty="0">
                <a:cs typeface="Calibri"/>
              </a:rPr>
              <a:t>– Habitat loss and fragmentation is a significant threat to pollinators, reducing nectar, pollen and refuge.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FD08B2-81E1-D7D7-E102-6CBCEF3A67DB}"/>
              </a:ext>
            </a:extLst>
          </p:cNvPr>
          <p:cNvSpPr txBox="1"/>
          <p:nvPr/>
        </p:nvSpPr>
        <p:spPr>
          <a:xfrm>
            <a:off x="122346" y="3880432"/>
            <a:ext cx="11841794" cy="95410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cs typeface="Calibri"/>
              </a:rPr>
              <a:t>Vie et al (2009) </a:t>
            </a:r>
            <a:r>
              <a:rPr lang="en-GB" sz="2800" dirty="0">
                <a:cs typeface="Calibri"/>
              </a:rPr>
              <a:t>– Expanding urbanisation is  significant driver of habitat loss and fragmentation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2172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11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E80219-4E1B-CF55-8E21-BC2D96331C1B}"/>
              </a:ext>
            </a:extLst>
          </p:cNvPr>
          <p:cNvSpPr txBox="1"/>
          <p:nvPr/>
        </p:nvSpPr>
        <p:spPr>
          <a:xfrm>
            <a:off x="5318620" y="103878"/>
            <a:ext cx="2264160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Methodology 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0631DA-755C-C182-DCCC-08EC4FFD1A42}"/>
              </a:ext>
            </a:extLst>
          </p:cNvPr>
          <p:cNvSpPr txBox="1"/>
          <p:nvPr/>
        </p:nvSpPr>
        <p:spPr>
          <a:xfrm>
            <a:off x="7129922" y="1982968"/>
            <a:ext cx="4834218" cy="954107"/>
          </a:xfrm>
          <a:custGeom>
            <a:avLst/>
            <a:gdLst>
              <a:gd name="connsiteX0" fmla="*/ 0 w 4834218"/>
              <a:gd name="connsiteY0" fmla="*/ 0 h 954107"/>
              <a:gd name="connsiteX1" fmla="*/ 633820 w 4834218"/>
              <a:gd name="connsiteY1" fmla="*/ 0 h 954107"/>
              <a:gd name="connsiteX2" fmla="*/ 1219297 w 4834218"/>
              <a:gd name="connsiteY2" fmla="*/ 0 h 954107"/>
              <a:gd name="connsiteX3" fmla="*/ 1756433 w 4834218"/>
              <a:gd name="connsiteY3" fmla="*/ 0 h 954107"/>
              <a:gd name="connsiteX4" fmla="*/ 2293568 w 4834218"/>
              <a:gd name="connsiteY4" fmla="*/ 0 h 954107"/>
              <a:gd name="connsiteX5" fmla="*/ 2927388 w 4834218"/>
              <a:gd name="connsiteY5" fmla="*/ 0 h 954107"/>
              <a:gd name="connsiteX6" fmla="*/ 3512865 w 4834218"/>
              <a:gd name="connsiteY6" fmla="*/ 0 h 954107"/>
              <a:gd name="connsiteX7" fmla="*/ 3904974 w 4834218"/>
              <a:gd name="connsiteY7" fmla="*/ 0 h 954107"/>
              <a:gd name="connsiteX8" fmla="*/ 4834218 w 4834218"/>
              <a:gd name="connsiteY8" fmla="*/ 0 h 954107"/>
              <a:gd name="connsiteX9" fmla="*/ 4834218 w 4834218"/>
              <a:gd name="connsiteY9" fmla="*/ 496136 h 954107"/>
              <a:gd name="connsiteX10" fmla="*/ 4834218 w 4834218"/>
              <a:gd name="connsiteY10" fmla="*/ 954107 h 954107"/>
              <a:gd name="connsiteX11" fmla="*/ 4393767 w 4834218"/>
              <a:gd name="connsiteY11" fmla="*/ 954107 h 954107"/>
              <a:gd name="connsiteX12" fmla="*/ 3759947 w 4834218"/>
              <a:gd name="connsiteY12" fmla="*/ 954107 h 954107"/>
              <a:gd name="connsiteX13" fmla="*/ 3271154 w 4834218"/>
              <a:gd name="connsiteY13" fmla="*/ 954107 h 954107"/>
              <a:gd name="connsiteX14" fmla="*/ 2637334 w 4834218"/>
              <a:gd name="connsiteY14" fmla="*/ 954107 h 954107"/>
              <a:gd name="connsiteX15" fmla="*/ 2196884 w 4834218"/>
              <a:gd name="connsiteY15" fmla="*/ 954107 h 954107"/>
              <a:gd name="connsiteX16" fmla="*/ 1804775 w 4834218"/>
              <a:gd name="connsiteY16" fmla="*/ 954107 h 954107"/>
              <a:gd name="connsiteX17" fmla="*/ 1412666 w 4834218"/>
              <a:gd name="connsiteY17" fmla="*/ 954107 h 954107"/>
              <a:gd name="connsiteX18" fmla="*/ 827188 w 4834218"/>
              <a:gd name="connsiteY18" fmla="*/ 954107 h 954107"/>
              <a:gd name="connsiteX19" fmla="*/ 0 w 4834218"/>
              <a:gd name="connsiteY19" fmla="*/ 954107 h 954107"/>
              <a:gd name="connsiteX20" fmla="*/ 0 w 4834218"/>
              <a:gd name="connsiteY20" fmla="*/ 477054 h 954107"/>
              <a:gd name="connsiteX21" fmla="*/ 0 w 4834218"/>
              <a:gd name="connsiteY21" fmla="*/ 0 h 95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834218" h="954107" fill="none" extrusionOk="0">
                <a:moveTo>
                  <a:pt x="0" y="0"/>
                </a:moveTo>
                <a:cubicBezTo>
                  <a:pt x="303745" y="-71145"/>
                  <a:pt x="451945" y="11378"/>
                  <a:pt x="633820" y="0"/>
                </a:cubicBezTo>
                <a:cubicBezTo>
                  <a:pt x="815695" y="-11378"/>
                  <a:pt x="1102030" y="35810"/>
                  <a:pt x="1219297" y="0"/>
                </a:cubicBezTo>
                <a:cubicBezTo>
                  <a:pt x="1336564" y="-35810"/>
                  <a:pt x="1541514" y="32320"/>
                  <a:pt x="1756433" y="0"/>
                </a:cubicBezTo>
                <a:cubicBezTo>
                  <a:pt x="1971352" y="-32320"/>
                  <a:pt x="2059519" y="11245"/>
                  <a:pt x="2293568" y="0"/>
                </a:cubicBezTo>
                <a:cubicBezTo>
                  <a:pt x="2527617" y="-11245"/>
                  <a:pt x="2710016" y="47845"/>
                  <a:pt x="2927388" y="0"/>
                </a:cubicBezTo>
                <a:cubicBezTo>
                  <a:pt x="3144760" y="-47845"/>
                  <a:pt x="3314451" y="16032"/>
                  <a:pt x="3512865" y="0"/>
                </a:cubicBezTo>
                <a:cubicBezTo>
                  <a:pt x="3711279" y="-16032"/>
                  <a:pt x="3745202" y="24435"/>
                  <a:pt x="3904974" y="0"/>
                </a:cubicBezTo>
                <a:cubicBezTo>
                  <a:pt x="4064746" y="-24435"/>
                  <a:pt x="4433750" y="96106"/>
                  <a:pt x="4834218" y="0"/>
                </a:cubicBezTo>
                <a:cubicBezTo>
                  <a:pt x="4862697" y="184754"/>
                  <a:pt x="4777128" y="315326"/>
                  <a:pt x="4834218" y="496136"/>
                </a:cubicBezTo>
                <a:cubicBezTo>
                  <a:pt x="4891308" y="676946"/>
                  <a:pt x="4815959" y="795200"/>
                  <a:pt x="4834218" y="954107"/>
                </a:cubicBezTo>
                <a:cubicBezTo>
                  <a:pt x="4657219" y="989862"/>
                  <a:pt x="4589556" y="947490"/>
                  <a:pt x="4393767" y="954107"/>
                </a:cubicBezTo>
                <a:cubicBezTo>
                  <a:pt x="4197978" y="960724"/>
                  <a:pt x="3959839" y="946492"/>
                  <a:pt x="3759947" y="954107"/>
                </a:cubicBezTo>
                <a:cubicBezTo>
                  <a:pt x="3560055" y="961722"/>
                  <a:pt x="3515189" y="928744"/>
                  <a:pt x="3271154" y="954107"/>
                </a:cubicBezTo>
                <a:cubicBezTo>
                  <a:pt x="3027119" y="979470"/>
                  <a:pt x="2918196" y="895675"/>
                  <a:pt x="2637334" y="954107"/>
                </a:cubicBezTo>
                <a:cubicBezTo>
                  <a:pt x="2356472" y="1012539"/>
                  <a:pt x="2376415" y="939736"/>
                  <a:pt x="2196884" y="954107"/>
                </a:cubicBezTo>
                <a:cubicBezTo>
                  <a:pt x="2017353" y="968478"/>
                  <a:pt x="1945393" y="925611"/>
                  <a:pt x="1804775" y="954107"/>
                </a:cubicBezTo>
                <a:cubicBezTo>
                  <a:pt x="1664157" y="982603"/>
                  <a:pt x="1518531" y="938690"/>
                  <a:pt x="1412666" y="954107"/>
                </a:cubicBezTo>
                <a:cubicBezTo>
                  <a:pt x="1306801" y="969524"/>
                  <a:pt x="1015171" y="931788"/>
                  <a:pt x="827188" y="954107"/>
                </a:cubicBezTo>
                <a:cubicBezTo>
                  <a:pt x="639205" y="976426"/>
                  <a:pt x="250053" y="904608"/>
                  <a:pt x="0" y="954107"/>
                </a:cubicBezTo>
                <a:cubicBezTo>
                  <a:pt x="-4669" y="744992"/>
                  <a:pt x="39970" y="690048"/>
                  <a:pt x="0" y="477054"/>
                </a:cubicBezTo>
                <a:cubicBezTo>
                  <a:pt x="-39970" y="264060"/>
                  <a:pt x="26341" y="156036"/>
                  <a:pt x="0" y="0"/>
                </a:cubicBezTo>
                <a:close/>
              </a:path>
              <a:path w="4834218" h="954107" stroke="0" extrusionOk="0">
                <a:moveTo>
                  <a:pt x="0" y="0"/>
                </a:moveTo>
                <a:cubicBezTo>
                  <a:pt x="242642" y="-3362"/>
                  <a:pt x="283508" y="58002"/>
                  <a:pt x="488793" y="0"/>
                </a:cubicBezTo>
                <a:cubicBezTo>
                  <a:pt x="694078" y="-58002"/>
                  <a:pt x="735414" y="19775"/>
                  <a:pt x="880902" y="0"/>
                </a:cubicBezTo>
                <a:cubicBezTo>
                  <a:pt x="1026390" y="-19775"/>
                  <a:pt x="1229862" y="17679"/>
                  <a:pt x="1514722" y="0"/>
                </a:cubicBezTo>
                <a:cubicBezTo>
                  <a:pt x="1799582" y="-17679"/>
                  <a:pt x="1847289" y="14574"/>
                  <a:pt x="2003515" y="0"/>
                </a:cubicBezTo>
                <a:cubicBezTo>
                  <a:pt x="2159741" y="-14574"/>
                  <a:pt x="2285493" y="899"/>
                  <a:pt x="2492308" y="0"/>
                </a:cubicBezTo>
                <a:cubicBezTo>
                  <a:pt x="2699123" y="-899"/>
                  <a:pt x="2809742" y="67375"/>
                  <a:pt x="3126128" y="0"/>
                </a:cubicBezTo>
                <a:cubicBezTo>
                  <a:pt x="3442514" y="-67375"/>
                  <a:pt x="3385434" y="40856"/>
                  <a:pt x="3566579" y="0"/>
                </a:cubicBezTo>
                <a:cubicBezTo>
                  <a:pt x="3747724" y="-40856"/>
                  <a:pt x="3932347" y="9674"/>
                  <a:pt x="4200398" y="0"/>
                </a:cubicBezTo>
                <a:cubicBezTo>
                  <a:pt x="4468449" y="-9674"/>
                  <a:pt x="4625907" y="62091"/>
                  <a:pt x="4834218" y="0"/>
                </a:cubicBezTo>
                <a:cubicBezTo>
                  <a:pt x="4882071" y="209070"/>
                  <a:pt x="4829740" y="363359"/>
                  <a:pt x="4834218" y="477054"/>
                </a:cubicBezTo>
                <a:cubicBezTo>
                  <a:pt x="4838696" y="590749"/>
                  <a:pt x="4803928" y="748394"/>
                  <a:pt x="4834218" y="954107"/>
                </a:cubicBezTo>
                <a:cubicBezTo>
                  <a:pt x="4551124" y="1006040"/>
                  <a:pt x="4517185" y="905032"/>
                  <a:pt x="4248740" y="954107"/>
                </a:cubicBezTo>
                <a:cubicBezTo>
                  <a:pt x="3980295" y="1003182"/>
                  <a:pt x="3840962" y="883930"/>
                  <a:pt x="3614921" y="954107"/>
                </a:cubicBezTo>
                <a:cubicBezTo>
                  <a:pt x="3388880" y="1024284"/>
                  <a:pt x="3182069" y="887111"/>
                  <a:pt x="2981101" y="954107"/>
                </a:cubicBezTo>
                <a:cubicBezTo>
                  <a:pt x="2780133" y="1021103"/>
                  <a:pt x="2744236" y="919100"/>
                  <a:pt x="2540650" y="954107"/>
                </a:cubicBezTo>
                <a:cubicBezTo>
                  <a:pt x="2337064" y="989114"/>
                  <a:pt x="2237291" y="923014"/>
                  <a:pt x="2003515" y="954107"/>
                </a:cubicBezTo>
                <a:cubicBezTo>
                  <a:pt x="1769740" y="985200"/>
                  <a:pt x="1499996" y="945416"/>
                  <a:pt x="1369695" y="954107"/>
                </a:cubicBezTo>
                <a:cubicBezTo>
                  <a:pt x="1239394" y="962798"/>
                  <a:pt x="1091581" y="933196"/>
                  <a:pt x="832560" y="954107"/>
                </a:cubicBezTo>
                <a:cubicBezTo>
                  <a:pt x="573539" y="975018"/>
                  <a:pt x="384568" y="899051"/>
                  <a:pt x="0" y="954107"/>
                </a:cubicBezTo>
                <a:cubicBezTo>
                  <a:pt x="-1310" y="801830"/>
                  <a:pt x="3440" y="598040"/>
                  <a:pt x="0" y="496136"/>
                </a:cubicBezTo>
                <a:cubicBezTo>
                  <a:pt x="-3440" y="394232"/>
                  <a:pt x="53190" y="173598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Variety of different survey techniques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BE4D6-122D-277D-02A9-D60A4D1A17A4}"/>
              </a:ext>
            </a:extLst>
          </p:cNvPr>
          <p:cNvSpPr txBox="1"/>
          <p:nvPr/>
        </p:nvSpPr>
        <p:spPr>
          <a:xfrm>
            <a:off x="31546" y="1718839"/>
            <a:ext cx="2584504" cy="523220"/>
          </a:xfrm>
          <a:custGeom>
            <a:avLst/>
            <a:gdLst>
              <a:gd name="connsiteX0" fmla="*/ 0 w 2584504"/>
              <a:gd name="connsiteY0" fmla="*/ 0 h 523220"/>
              <a:gd name="connsiteX1" fmla="*/ 491056 w 2584504"/>
              <a:gd name="connsiteY1" fmla="*/ 0 h 523220"/>
              <a:gd name="connsiteX2" fmla="*/ 1007957 w 2584504"/>
              <a:gd name="connsiteY2" fmla="*/ 0 h 523220"/>
              <a:gd name="connsiteX3" fmla="*/ 1550702 w 2584504"/>
              <a:gd name="connsiteY3" fmla="*/ 0 h 523220"/>
              <a:gd name="connsiteX4" fmla="*/ 2093448 w 2584504"/>
              <a:gd name="connsiteY4" fmla="*/ 0 h 523220"/>
              <a:gd name="connsiteX5" fmla="*/ 2584504 w 2584504"/>
              <a:gd name="connsiteY5" fmla="*/ 0 h 523220"/>
              <a:gd name="connsiteX6" fmla="*/ 2584504 w 2584504"/>
              <a:gd name="connsiteY6" fmla="*/ 523220 h 523220"/>
              <a:gd name="connsiteX7" fmla="*/ 2015913 w 2584504"/>
              <a:gd name="connsiteY7" fmla="*/ 523220 h 523220"/>
              <a:gd name="connsiteX8" fmla="*/ 1447322 w 2584504"/>
              <a:gd name="connsiteY8" fmla="*/ 523220 h 523220"/>
              <a:gd name="connsiteX9" fmla="*/ 930421 w 2584504"/>
              <a:gd name="connsiteY9" fmla="*/ 523220 h 523220"/>
              <a:gd name="connsiteX10" fmla="*/ 0 w 2584504"/>
              <a:gd name="connsiteY10" fmla="*/ 523220 h 523220"/>
              <a:gd name="connsiteX11" fmla="*/ 0 w 2584504"/>
              <a:gd name="connsiteY11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84504" h="523220" fill="none" extrusionOk="0">
                <a:moveTo>
                  <a:pt x="0" y="0"/>
                </a:moveTo>
                <a:cubicBezTo>
                  <a:pt x="159085" y="-38876"/>
                  <a:pt x="334106" y="17083"/>
                  <a:pt x="491056" y="0"/>
                </a:cubicBezTo>
                <a:cubicBezTo>
                  <a:pt x="648006" y="-17083"/>
                  <a:pt x="799266" y="13873"/>
                  <a:pt x="1007957" y="0"/>
                </a:cubicBezTo>
                <a:cubicBezTo>
                  <a:pt x="1216648" y="-13873"/>
                  <a:pt x="1409268" y="18159"/>
                  <a:pt x="1550702" y="0"/>
                </a:cubicBezTo>
                <a:cubicBezTo>
                  <a:pt x="1692136" y="-18159"/>
                  <a:pt x="1889470" y="48828"/>
                  <a:pt x="2093448" y="0"/>
                </a:cubicBezTo>
                <a:cubicBezTo>
                  <a:pt x="2297426" y="-48828"/>
                  <a:pt x="2429648" y="10463"/>
                  <a:pt x="2584504" y="0"/>
                </a:cubicBezTo>
                <a:cubicBezTo>
                  <a:pt x="2630727" y="112562"/>
                  <a:pt x="2533979" y="314588"/>
                  <a:pt x="2584504" y="523220"/>
                </a:cubicBezTo>
                <a:cubicBezTo>
                  <a:pt x="2445952" y="567094"/>
                  <a:pt x="2253758" y="477484"/>
                  <a:pt x="2015913" y="523220"/>
                </a:cubicBezTo>
                <a:cubicBezTo>
                  <a:pt x="1778068" y="568956"/>
                  <a:pt x="1665883" y="501994"/>
                  <a:pt x="1447322" y="523220"/>
                </a:cubicBezTo>
                <a:cubicBezTo>
                  <a:pt x="1228761" y="544446"/>
                  <a:pt x="1182087" y="464957"/>
                  <a:pt x="930421" y="523220"/>
                </a:cubicBezTo>
                <a:cubicBezTo>
                  <a:pt x="678755" y="581483"/>
                  <a:pt x="253880" y="462950"/>
                  <a:pt x="0" y="523220"/>
                </a:cubicBezTo>
                <a:cubicBezTo>
                  <a:pt x="-14919" y="381548"/>
                  <a:pt x="36509" y="207727"/>
                  <a:pt x="0" y="0"/>
                </a:cubicBezTo>
                <a:close/>
              </a:path>
              <a:path w="2584504" h="523220" stroke="0" extrusionOk="0">
                <a:moveTo>
                  <a:pt x="0" y="0"/>
                </a:moveTo>
                <a:cubicBezTo>
                  <a:pt x="212408" y="-14705"/>
                  <a:pt x="305507" y="26940"/>
                  <a:pt x="491056" y="0"/>
                </a:cubicBezTo>
                <a:cubicBezTo>
                  <a:pt x="676605" y="-26940"/>
                  <a:pt x="819910" y="34641"/>
                  <a:pt x="930421" y="0"/>
                </a:cubicBezTo>
                <a:cubicBezTo>
                  <a:pt x="1040932" y="-34641"/>
                  <a:pt x="1331031" y="62765"/>
                  <a:pt x="1499012" y="0"/>
                </a:cubicBezTo>
                <a:cubicBezTo>
                  <a:pt x="1666993" y="-62765"/>
                  <a:pt x="1815580" y="24077"/>
                  <a:pt x="1990068" y="0"/>
                </a:cubicBezTo>
                <a:cubicBezTo>
                  <a:pt x="2164556" y="-24077"/>
                  <a:pt x="2358587" y="7308"/>
                  <a:pt x="2584504" y="0"/>
                </a:cubicBezTo>
                <a:cubicBezTo>
                  <a:pt x="2633572" y="196768"/>
                  <a:pt x="2528713" y="382671"/>
                  <a:pt x="2584504" y="523220"/>
                </a:cubicBezTo>
                <a:cubicBezTo>
                  <a:pt x="2456567" y="584623"/>
                  <a:pt x="2264934" y="522250"/>
                  <a:pt x="2067603" y="523220"/>
                </a:cubicBezTo>
                <a:cubicBezTo>
                  <a:pt x="1870272" y="524190"/>
                  <a:pt x="1675970" y="500083"/>
                  <a:pt x="1499012" y="523220"/>
                </a:cubicBezTo>
                <a:cubicBezTo>
                  <a:pt x="1322054" y="546357"/>
                  <a:pt x="1168090" y="474669"/>
                  <a:pt x="1059647" y="523220"/>
                </a:cubicBezTo>
                <a:cubicBezTo>
                  <a:pt x="951205" y="571771"/>
                  <a:pt x="789249" y="518875"/>
                  <a:pt x="542746" y="523220"/>
                </a:cubicBezTo>
                <a:cubicBezTo>
                  <a:pt x="296243" y="527565"/>
                  <a:pt x="127052" y="515215"/>
                  <a:pt x="0" y="523220"/>
                </a:cubicBezTo>
                <a:cubicBezTo>
                  <a:pt x="-23839" y="301885"/>
                  <a:pt x="37804" y="228535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Secondary data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33B473-0097-EA0F-04EF-4D8CE21C03AD}"/>
              </a:ext>
            </a:extLst>
          </p:cNvPr>
          <p:cNvSpPr txBox="1"/>
          <p:nvPr/>
        </p:nvSpPr>
        <p:spPr>
          <a:xfrm>
            <a:off x="261571" y="2368701"/>
            <a:ext cx="5392555" cy="523220"/>
          </a:xfrm>
          <a:custGeom>
            <a:avLst/>
            <a:gdLst>
              <a:gd name="connsiteX0" fmla="*/ 0 w 5392555"/>
              <a:gd name="connsiteY0" fmla="*/ 0 h 523220"/>
              <a:gd name="connsiteX1" fmla="*/ 491322 w 5392555"/>
              <a:gd name="connsiteY1" fmla="*/ 0 h 523220"/>
              <a:gd name="connsiteX2" fmla="*/ 1036569 w 5392555"/>
              <a:gd name="connsiteY2" fmla="*/ 0 h 523220"/>
              <a:gd name="connsiteX3" fmla="*/ 1527891 w 5392555"/>
              <a:gd name="connsiteY3" fmla="*/ 0 h 523220"/>
              <a:gd name="connsiteX4" fmla="*/ 2180989 w 5392555"/>
              <a:gd name="connsiteY4" fmla="*/ 0 h 523220"/>
              <a:gd name="connsiteX5" fmla="*/ 2780162 w 5392555"/>
              <a:gd name="connsiteY5" fmla="*/ 0 h 523220"/>
              <a:gd name="connsiteX6" fmla="*/ 3379334 w 5392555"/>
              <a:gd name="connsiteY6" fmla="*/ 0 h 523220"/>
              <a:gd name="connsiteX7" fmla="*/ 4086358 w 5392555"/>
              <a:gd name="connsiteY7" fmla="*/ 0 h 523220"/>
              <a:gd name="connsiteX8" fmla="*/ 4739457 w 5392555"/>
              <a:gd name="connsiteY8" fmla="*/ 0 h 523220"/>
              <a:gd name="connsiteX9" fmla="*/ 5392555 w 5392555"/>
              <a:gd name="connsiteY9" fmla="*/ 0 h 523220"/>
              <a:gd name="connsiteX10" fmla="*/ 5392555 w 5392555"/>
              <a:gd name="connsiteY10" fmla="*/ 523220 h 523220"/>
              <a:gd name="connsiteX11" fmla="*/ 4955159 w 5392555"/>
              <a:gd name="connsiteY11" fmla="*/ 523220 h 523220"/>
              <a:gd name="connsiteX12" fmla="*/ 4463837 w 5392555"/>
              <a:gd name="connsiteY12" fmla="*/ 523220 h 523220"/>
              <a:gd name="connsiteX13" fmla="*/ 3810739 w 5392555"/>
              <a:gd name="connsiteY13" fmla="*/ 523220 h 523220"/>
              <a:gd name="connsiteX14" fmla="*/ 3103715 w 5392555"/>
              <a:gd name="connsiteY14" fmla="*/ 523220 h 523220"/>
              <a:gd name="connsiteX15" fmla="*/ 2558468 w 5392555"/>
              <a:gd name="connsiteY15" fmla="*/ 523220 h 523220"/>
              <a:gd name="connsiteX16" fmla="*/ 1851444 w 5392555"/>
              <a:gd name="connsiteY16" fmla="*/ 523220 h 523220"/>
              <a:gd name="connsiteX17" fmla="*/ 1360122 w 5392555"/>
              <a:gd name="connsiteY17" fmla="*/ 523220 h 523220"/>
              <a:gd name="connsiteX18" fmla="*/ 922726 w 5392555"/>
              <a:gd name="connsiteY18" fmla="*/ 523220 h 523220"/>
              <a:gd name="connsiteX19" fmla="*/ 0 w 5392555"/>
              <a:gd name="connsiteY19" fmla="*/ 523220 h 523220"/>
              <a:gd name="connsiteX20" fmla="*/ 0 w 5392555"/>
              <a:gd name="connsiteY2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392555" h="523220" fill="none" extrusionOk="0">
                <a:moveTo>
                  <a:pt x="0" y="0"/>
                </a:moveTo>
                <a:cubicBezTo>
                  <a:pt x="236990" y="-5669"/>
                  <a:pt x="270401" y="48340"/>
                  <a:pt x="491322" y="0"/>
                </a:cubicBezTo>
                <a:cubicBezTo>
                  <a:pt x="712243" y="-48340"/>
                  <a:pt x="842909" y="2927"/>
                  <a:pt x="1036569" y="0"/>
                </a:cubicBezTo>
                <a:cubicBezTo>
                  <a:pt x="1230229" y="-2927"/>
                  <a:pt x="1361917" y="3803"/>
                  <a:pt x="1527891" y="0"/>
                </a:cubicBezTo>
                <a:cubicBezTo>
                  <a:pt x="1693865" y="-3803"/>
                  <a:pt x="1956648" y="53190"/>
                  <a:pt x="2180989" y="0"/>
                </a:cubicBezTo>
                <a:cubicBezTo>
                  <a:pt x="2405330" y="-53190"/>
                  <a:pt x="2645281" y="33622"/>
                  <a:pt x="2780162" y="0"/>
                </a:cubicBezTo>
                <a:cubicBezTo>
                  <a:pt x="2915043" y="-33622"/>
                  <a:pt x="3168481" y="53607"/>
                  <a:pt x="3379334" y="0"/>
                </a:cubicBezTo>
                <a:cubicBezTo>
                  <a:pt x="3590187" y="-53607"/>
                  <a:pt x="3856921" y="53726"/>
                  <a:pt x="4086358" y="0"/>
                </a:cubicBezTo>
                <a:cubicBezTo>
                  <a:pt x="4315795" y="-53726"/>
                  <a:pt x="4469508" y="17572"/>
                  <a:pt x="4739457" y="0"/>
                </a:cubicBezTo>
                <a:cubicBezTo>
                  <a:pt x="5009406" y="-17572"/>
                  <a:pt x="5091264" y="5182"/>
                  <a:pt x="5392555" y="0"/>
                </a:cubicBezTo>
                <a:cubicBezTo>
                  <a:pt x="5410648" y="154835"/>
                  <a:pt x="5364327" y="263784"/>
                  <a:pt x="5392555" y="523220"/>
                </a:cubicBezTo>
                <a:cubicBezTo>
                  <a:pt x="5189710" y="574256"/>
                  <a:pt x="5129564" y="516697"/>
                  <a:pt x="4955159" y="523220"/>
                </a:cubicBezTo>
                <a:cubicBezTo>
                  <a:pt x="4780754" y="529743"/>
                  <a:pt x="4651031" y="477035"/>
                  <a:pt x="4463837" y="523220"/>
                </a:cubicBezTo>
                <a:cubicBezTo>
                  <a:pt x="4276643" y="569405"/>
                  <a:pt x="4126788" y="459892"/>
                  <a:pt x="3810739" y="523220"/>
                </a:cubicBezTo>
                <a:cubicBezTo>
                  <a:pt x="3494690" y="586548"/>
                  <a:pt x="3371043" y="515037"/>
                  <a:pt x="3103715" y="523220"/>
                </a:cubicBezTo>
                <a:cubicBezTo>
                  <a:pt x="2836387" y="531403"/>
                  <a:pt x="2690554" y="511761"/>
                  <a:pt x="2558468" y="523220"/>
                </a:cubicBezTo>
                <a:cubicBezTo>
                  <a:pt x="2426382" y="534679"/>
                  <a:pt x="2076404" y="513535"/>
                  <a:pt x="1851444" y="523220"/>
                </a:cubicBezTo>
                <a:cubicBezTo>
                  <a:pt x="1626484" y="532905"/>
                  <a:pt x="1602911" y="484681"/>
                  <a:pt x="1360122" y="523220"/>
                </a:cubicBezTo>
                <a:cubicBezTo>
                  <a:pt x="1117333" y="561759"/>
                  <a:pt x="1040923" y="501975"/>
                  <a:pt x="922726" y="523220"/>
                </a:cubicBezTo>
                <a:cubicBezTo>
                  <a:pt x="804529" y="544465"/>
                  <a:pt x="347016" y="463452"/>
                  <a:pt x="0" y="523220"/>
                </a:cubicBezTo>
                <a:cubicBezTo>
                  <a:pt x="-41035" y="373631"/>
                  <a:pt x="23792" y="169840"/>
                  <a:pt x="0" y="0"/>
                </a:cubicBezTo>
                <a:close/>
              </a:path>
              <a:path w="5392555" h="523220" stroke="0" extrusionOk="0">
                <a:moveTo>
                  <a:pt x="0" y="0"/>
                </a:moveTo>
                <a:cubicBezTo>
                  <a:pt x="270407" y="-36966"/>
                  <a:pt x="370171" y="26810"/>
                  <a:pt x="545247" y="0"/>
                </a:cubicBezTo>
                <a:cubicBezTo>
                  <a:pt x="720323" y="-26810"/>
                  <a:pt x="782907" y="41017"/>
                  <a:pt x="982643" y="0"/>
                </a:cubicBezTo>
                <a:cubicBezTo>
                  <a:pt x="1182379" y="-41017"/>
                  <a:pt x="1478784" y="57421"/>
                  <a:pt x="1689667" y="0"/>
                </a:cubicBezTo>
                <a:cubicBezTo>
                  <a:pt x="1900550" y="-57421"/>
                  <a:pt x="2110214" y="24782"/>
                  <a:pt x="2234914" y="0"/>
                </a:cubicBezTo>
                <a:cubicBezTo>
                  <a:pt x="2359614" y="-24782"/>
                  <a:pt x="2520260" y="49994"/>
                  <a:pt x="2780162" y="0"/>
                </a:cubicBezTo>
                <a:cubicBezTo>
                  <a:pt x="3040064" y="-49994"/>
                  <a:pt x="3176868" y="51617"/>
                  <a:pt x="3487186" y="0"/>
                </a:cubicBezTo>
                <a:cubicBezTo>
                  <a:pt x="3797504" y="-51617"/>
                  <a:pt x="3737519" y="34686"/>
                  <a:pt x="3978507" y="0"/>
                </a:cubicBezTo>
                <a:cubicBezTo>
                  <a:pt x="4219495" y="-34686"/>
                  <a:pt x="4517820" y="32207"/>
                  <a:pt x="4685531" y="0"/>
                </a:cubicBezTo>
                <a:cubicBezTo>
                  <a:pt x="4853242" y="-32207"/>
                  <a:pt x="5089532" y="2905"/>
                  <a:pt x="5392555" y="0"/>
                </a:cubicBezTo>
                <a:cubicBezTo>
                  <a:pt x="5444444" y="166921"/>
                  <a:pt x="5365230" y="355699"/>
                  <a:pt x="5392555" y="523220"/>
                </a:cubicBezTo>
                <a:cubicBezTo>
                  <a:pt x="5247122" y="559147"/>
                  <a:pt x="4937356" y="503083"/>
                  <a:pt x="4793382" y="523220"/>
                </a:cubicBezTo>
                <a:cubicBezTo>
                  <a:pt x="4649408" y="543357"/>
                  <a:pt x="4383567" y="467027"/>
                  <a:pt x="4248135" y="523220"/>
                </a:cubicBezTo>
                <a:cubicBezTo>
                  <a:pt x="4112703" y="579413"/>
                  <a:pt x="3773453" y="504056"/>
                  <a:pt x="3541111" y="523220"/>
                </a:cubicBezTo>
                <a:cubicBezTo>
                  <a:pt x="3308769" y="542384"/>
                  <a:pt x="3054038" y="470498"/>
                  <a:pt x="2834087" y="523220"/>
                </a:cubicBezTo>
                <a:cubicBezTo>
                  <a:pt x="2614136" y="575942"/>
                  <a:pt x="2540273" y="497373"/>
                  <a:pt x="2342766" y="523220"/>
                </a:cubicBezTo>
                <a:cubicBezTo>
                  <a:pt x="2145259" y="549067"/>
                  <a:pt x="1930041" y="476388"/>
                  <a:pt x="1743593" y="523220"/>
                </a:cubicBezTo>
                <a:cubicBezTo>
                  <a:pt x="1557145" y="570052"/>
                  <a:pt x="1247827" y="484596"/>
                  <a:pt x="1036569" y="523220"/>
                </a:cubicBezTo>
                <a:cubicBezTo>
                  <a:pt x="825311" y="561844"/>
                  <a:pt x="315493" y="439195"/>
                  <a:pt x="0" y="523220"/>
                </a:cubicBezTo>
                <a:cubicBezTo>
                  <a:pt x="-9360" y="320647"/>
                  <a:pt x="27018" y="152442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Plant surveys by County ecologists.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779BFE-AD63-8A1C-8880-39E942FD0185}"/>
              </a:ext>
            </a:extLst>
          </p:cNvPr>
          <p:cNvSpPr txBox="1"/>
          <p:nvPr/>
        </p:nvSpPr>
        <p:spPr>
          <a:xfrm>
            <a:off x="261571" y="2953070"/>
            <a:ext cx="2798514" cy="523220"/>
          </a:xfrm>
          <a:custGeom>
            <a:avLst/>
            <a:gdLst>
              <a:gd name="connsiteX0" fmla="*/ 0 w 2798514"/>
              <a:gd name="connsiteY0" fmla="*/ 0 h 523220"/>
              <a:gd name="connsiteX1" fmla="*/ 531718 w 2798514"/>
              <a:gd name="connsiteY1" fmla="*/ 0 h 523220"/>
              <a:gd name="connsiteX2" fmla="*/ 1091420 w 2798514"/>
              <a:gd name="connsiteY2" fmla="*/ 0 h 523220"/>
              <a:gd name="connsiteX3" fmla="*/ 1679108 w 2798514"/>
              <a:gd name="connsiteY3" fmla="*/ 0 h 523220"/>
              <a:gd name="connsiteX4" fmla="*/ 2266796 w 2798514"/>
              <a:gd name="connsiteY4" fmla="*/ 0 h 523220"/>
              <a:gd name="connsiteX5" fmla="*/ 2798514 w 2798514"/>
              <a:gd name="connsiteY5" fmla="*/ 0 h 523220"/>
              <a:gd name="connsiteX6" fmla="*/ 2798514 w 2798514"/>
              <a:gd name="connsiteY6" fmla="*/ 523220 h 523220"/>
              <a:gd name="connsiteX7" fmla="*/ 2182841 w 2798514"/>
              <a:gd name="connsiteY7" fmla="*/ 523220 h 523220"/>
              <a:gd name="connsiteX8" fmla="*/ 1567168 w 2798514"/>
              <a:gd name="connsiteY8" fmla="*/ 523220 h 523220"/>
              <a:gd name="connsiteX9" fmla="*/ 1007465 w 2798514"/>
              <a:gd name="connsiteY9" fmla="*/ 523220 h 523220"/>
              <a:gd name="connsiteX10" fmla="*/ 0 w 2798514"/>
              <a:gd name="connsiteY10" fmla="*/ 523220 h 523220"/>
              <a:gd name="connsiteX11" fmla="*/ 0 w 2798514"/>
              <a:gd name="connsiteY11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98514" h="523220" fill="none" extrusionOk="0">
                <a:moveTo>
                  <a:pt x="0" y="0"/>
                </a:moveTo>
                <a:cubicBezTo>
                  <a:pt x="213049" y="-15528"/>
                  <a:pt x="367382" y="51029"/>
                  <a:pt x="531718" y="0"/>
                </a:cubicBezTo>
                <a:cubicBezTo>
                  <a:pt x="696054" y="-51029"/>
                  <a:pt x="837620" y="9721"/>
                  <a:pt x="1091420" y="0"/>
                </a:cubicBezTo>
                <a:cubicBezTo>
                  <a:pt x="1345220" y="-9721"/>
                  <a:pt x="1456986" y="2724"/>
                  <a:pt x="1679108" y="0"/>
                </a:cubicBezTo>
                <a:cubicBezTo>
                  <a:pt x="1901230" y="-2724"/>
                  <a:pt x="2123133" y="380"/>
                  <a:pt x="2266796" y="0"/>
                </a:cubicBezTo>
                <a:cubicBezTo>
                  <a:pt x="2410459" y="-380"/>
                  <a:pt x="2677500" y="25623"/>
                  <a:pt x="2798514" y="0"/>
                </a:cubicBezTo>
                <a:cubicBezTo>
                  <a:pt x="2844737" y="112562"/>
                  <a:pt x="2747989" y="314588"/>
                  <a:pt x="2798514" y="523220"/>
                </a:cubicBezTo>
                <a:cubicBezTo>
                  <a:pt x="2570317" y="533401"/>
                  <a:pt x="2464465" y="476211"/>
                  <a:pt x="2182841" y="523220"/>
                </a:cubicBezTo>
                <a:cubicBezTo>
                  <a:pt x="1901217" y="570229"/>
                  <a:pt x="1856375" y="512073"/>
                  <a:pt x="1567168" y="523220"/>
                </a:cubicBezTo>
                <a:cubicBezTo>
                  <a:pt x="1277961" y="534367"/>
                  <a:pt x="1123881" y="491637"/>
                  <a:pt x="1007465" y="523220"/>
                </a:cubicBezTo>
                <a:cubicBezTo>
                  <a:pt x="891049" y="554803"/>
                  <a:pt x="432472" y="476570"/>
                  <a:pt x="0" y="523220"/>
                </a:cubicBezTo>
                <a:cubicBezTo>
                  <a:pt x="-14919" y="381548"/>
                  <a:pt x="36509" y="207727"/>
                  <a:pt x="0" y="0"/>
                </a:cubicBezTo>
                <a:close/>
              </a:path>
              <a:path w="2798514" h="523220" stroke="0" extrusionOk="0">
                <a:moveTo>
                  <a:pt x="0" y="0"/>
                </a:moveTo>
                <a:cubicBezTo>
                  <a:pt x="117708" y="-29989"/>
                  <a:pt x="317993" y="31244"/>
                  <a:pt x="531718" y="0"/>
                </a:cubicBezTo>
                <a:cubicBezTo>
                  <a:pt x="745443" y="-31244"/>
                  <a:pt x="880042" y="31104"/>
                  <a:pt x="1007465" y="0"/>
                </a:cubicBezTo>
                <a:cubicBezTo>
                  <a:pt x="1134888" y="-31104"/>
                  <a:pt x="1397769" y="65618"/>
                  <a:pt x="1623138" y="0"/>
                </a:cubicBezTo>
                <a:cubicBezTo>
                  <a:pt x="1848507" y="-65618"/>
                  <a:pt x="1924398" y="34184"/>
                  <a:pt x="2154856" y="0"/>
                </a:cubicBezTo>
                <a:cubicBezTo>
                  <a:pt x="2385314" y="-34184"/>
                  <a:pt x="2556767" y="71036"/>
                  <a:pt x="2798514" y="0"/>
                </a:cubicBezTo>
                <a:cubicBezTo>
                  <a:pt x="2847582" y="196768"/>
                  <a:pt x="2742723" y="382671"/>
                  <a:pt x="2798514" y="523220"/>
                </a:cubicBezTo>
                <a:cubicBezTo>
                  <a:pt x="2602127" y="550807"/>
                  <a:pt x="2516873" y="519822"/>
                  <a:pt x="2238811" y="523220"/>
                </a:cubicBezTo>
                <a:cubicBezTo>
                  <a:pt x="1960749" y="526618"/>
                  <a:pt x="1833587" y="456697"/>
                  <a:pt x="1623138" y="523220"/>
                </a:cubicBezTo>
                <a:cubicBezTo>
                  <a:pt x="1412689" y="589743"/>
                  <a:pt x="1287503" y="470962"/>
                  <a:pt x="1147391" y="523220"/>
                </a:cubicBezTo>
                <a:cubicBezTo>
                  <a:pt x="1007279" y="575478"/>
                  <a:pt x="763332" y="465591"/>
                  <a:pt x="587688" y="523220"/>
                </a:cubicBezTo>
                <a:cubicBezTo>
                  <a:pt x="412044" y="580849"/>
                  <a:pt x="267648" y="458500"/>
                  <a:pt x="0" y="523220"/>
                </a:cubicBezTo>
                <a:cubicBezTo>
                  <a:pt x="-23839" y="301885"/>
                  <a:pt x="37804" y="228535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Plant life UK data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A0E0F2-4FA5-1D6E-4CDF-1761B7BF95E4}"/>
              </a:ext>
            </a:extLst>
          </p:cNvPr>
          <p:cNvSpPr txBox="1"/>
          <p:nvPr/>
        </p:nvSpPr>
        <p:spPr>
          <a:xfrm>
            <a:off x="261571" y="3549723"/>
            <a:ext cx="5392554" cy="523220"/>
          </a:xfrm>
          <a:custGeom>
            <a:avLst/>
            <a:gdLst>
              <a:gd name="connsiteX0" fmla="*/ 0 w 5392554"/>
              <a:gd name="connsiteY0" fmla="*/ 0 h 523220"/>
              <a:gd name="connsiteX1" fmla="*/ 491322 w 5392554"/>
              <a:gd name="connsiteY1" fmla="*/ 0 h 523220"/>
              <a:gd name="connsiteX2" fmla="*/ 1036569 w 5392554"/>
              <a:gd name="connsiteY2" fmla="*/ 0 h 523220"/>
              <a:gd name="connsiteX3" fmla="*/ 1527890 w 5392554"/>
              <a:gd name="connsiteY3" fmla="*/ 0 h 523220"/>
              <a:gd name="connsiteX4" fmla="*/ 2180989 w 5392554"/>
              <a:gd name="connsiteY4" fmla="*/ 0 h 523220"/>
              <a:gd name="connsiteX5" fmla="*/ 2780161 w 5392554"/>
              <a:gd name="connsiteY5" fmla="*/ 0 h 523220"/>
              <a:gd name="connsiteX6" fmla="*/ 3379334 w 5392554"/>
              <a:gd name="connsiteY6" fmla="*/ 0 h 523220"/>
              <a:gd name="connsiteX7" fmla="*/ 4086358 w 5392554"/>
              <a:gd name="connsiteY7" fmla="*/ 0 h 523220"/>
              <a:gd name="connsiteX8" fmla="*/ 4739456 w 5392554"/>
              <a:gd name="connsiteY8" fmla="*/ 0 h 523220"/>
              <a:gd name="connsiteX9" fmla="*/ 5392554 w 5392554"/>
              <a:gd name="connsiteY9" fmla="*/ 0 h 523220"/>
              <a:gd name="connsiteX10" fmla="*/ 5392554 w 5392554"/>
              <a:gd name="connsiteY10" fmla="*/ 523220 h 523220"/>
              <a:gd name="connsiteX11" fmla="*/ 4955158 w 5392554"/>
              <a:gd name="connsiteY11" fmla="*/ 523220 h 523220"/>
              <a:gd name="connsiteX12" fmla="*/ 4463836 w 5392554"/>
              <a:gd name="connsiteY12" fmla="*/ 523220 h 523220"/>
              <a:gd name="connsiteX13" fmla="*/ 3810738 w 5392554"/>
              <a:gd name="connsiteY13" fmla="*/ 523220 h 523220"/>
              <a:gd name="connsiteX14" fmla="*/ 3103714 w 5392554"/>
              <a:gd name="connsiteY14" fmla="*/ 523220 h 523220"/>
              <a:gd name="connsiteX15" fmla="*/ 2558467 w 5392554"/>
              <a:gd name="connsiteY15" fmla="*/ 523220 h 523220"/>
              <a:gd name="connsiteX16" fmla="*/ 1851444 w 5392554"/>
              <a:gd name="connsiteY16" fmla="*/ 523220 h 523220"/>
              <a:gd name="connsiteX17" fmla="*/ 1360122 w 5392554"/>
              <a:gd name="connsiteY17" fmla="*/ 523220 h 523220"/>
              <a:gd name="connsiteX18" fmla="*/ 922726 w 5392554"/>
              <a:gd name="connsiteY18" fmla="*/ 523220 h 523220"/>
              <a:gd name="connsiteX19" fmla="*/ 0 w 5392554"/>
              <a:gd name="connsiteY19" fmla="*/ 523220 h 523220"/>
              <a:gd name="connsiteX20" fmla="*/ 0 w 5392554"/>
              <a:gd name="connsiteY2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392554" h="523220" fill="none" extrusionOk="0">
                <a:moveTo>
                  <a:pt x="0" y="0"/>
                </a:moveTo>
                <a:cubicBezTo>
                  <a:pt x="236990" y="-5669"/>
                  <a:pt x="270401" y="48340"/>
                  <a:pt x="491322" y="0"/>
                </a:cubicBezTo>
                <a:cubicBezTo>
                  <a:pt x="712243" y="-48340"/>
                  <a:pt x="842909" y="2927"/>
                  <a:pt x="1036569" y="0"/>
                </a:cubicBezTo>
                <a:cubicBezTo>
                  <a:pt x="1230229" y="-2927"/>
                  <a:pt x="1369779" y="5372"/>
                  <a:pt x="1527890" y="0"/>
                </a:cubicBezTo>
                <a:cubicBezTo>
                  <a:pt x="1686001" y="-5372"/>
                  <a:pt x="1955015" y="49029"/>
                  <a:pt x="2180989" y="0"/>
                </a:cubicBezTo>
                <a:cubicBezTo>
                  <a:pt x="2406963" y="-49029"/>
                  <a:pt x="2651133" y="37292"/>
                  <a:pt x="2780161" y="0"/>
                </a:cubicBezTo>
                <a:cubicBezTo>
                  <a:pt x="2909189" y="-37292"/>
                  <a:pt x="3165850" y="47732"/>
                  <a:pt x="3379334" y="0"/>
                </a:cubicBezTo>
                <a:cubicBezTo>
                  <a:pt x="3592818" y="-47732"/>
                  <a:pt x="3856921" y="53726"/>
                  <a:pt x="4086358" y="0"/>
                </a:cubicBezTo>
                <a:cubicBezTo>
                  <a:pt x="4315795" y="-53726"/>
                  <a:pt x="4470175" y="19042"/>
                  <a:pt x="4739456" y="0"/>
                </a:cubicBezTo>
                <a:cubicBezTo>
                  <a:pt x="5008737" y="-19042"/>
                  <a:pt x="5091263" y="5182"/>
                  <a:pt x="5392554" y="0"/>
                </a:cubicBezTo>
                <a:cubicBezTo>
                  <a:pt x="5410647" y="154835"/>
                  <a:pt x="5364326" y="263784"/>
                  <a:pt x="5392554" y="523220"/>
                </a:cubicBezTo>
                <a:cubicBezTo>
                  <a:pt x="5189709" y="574256"/>
                  <a:pt x="5129563" y="516697"/>
                  <a:pt x="4955158" y="523220"/>
                </a:cubicBezTo>
                <a:cubicBezTo>
                  <a:pt x="4780753" y="529743"/>
                  <a:pt x="4651030" y="477035"/>
                  <a:pt x="4463836" y="523220"/>
                </a:cubicBezTo>
                <a:cubicBezTo>
                  <a:pt x="4276642" y="569405"/>
                  <a:pt x="4126787" y="459892"/>
                  <a:pt x="3810738" y="523220"/>
                </a:cubicBezTo>
                <a:cubicBezTo>
                  <a:pt x="3494689" y="586548"/>
                  <a:pt x="3371042" y="515037"/>
                  <a:pt x="3103714" y="523220"/>
                </a:cubicBezTo>
                <a:cubicBezTo>
                  <a:pt x="2836386" y="531403"/>
                  <a:pt x="2690553" y="511761"/>
                  <a:pt x="2558467" y="523220"/>
                </a:cubicBezTo>
                <a:cubicBezTo>
                  <a:pt x="2426381" y="534679"/>
                  <a:pt x="2075745" y="510538"/>
                  <a:pt x="1851444" y="523220"/>
                </a:cubicBezTo>
                <a:cubicBezTo>
                  <a:pt x="1627143" y="535902"/>
                  <a:pt x="1602911" y="484681"/>
                  <a:pt x="1360122" y="523220"/>
                </a:cubicBezTo>
                <a:cubicBezTo>
                  <a:pt x="1117333" y="561759"/>
                  <a:pt x="1040923" y="501975"/>
                  <a:pt x="922726" y="523220"/>
                </a:cubicBezTo>
                <a:cubicBezTo>
                  <a:pt x="804529" y="544465"/>
                  <a:pt x="347016" y="463452"/>
                  <a:pt x="0" y="523220"/>
                </a:cubicBezTo>
                <a:cubicBezTo>
                  <a:pt x="-41035" y="373631"/>
                  <a:pt x="23792" y="169840"/>
                  <a:pt x="0" y="0"/>
                </a:cubicBezTo>
                <a:close/>
              </a:path>
              <a:path w="5392554" h="523220" stroke="0" extrusionOk="0">
                <a:moveTo>
                  <a:pt x="0" y="0"/>
                </a:moveTo>
                <a:cubicBezTo>
                  <a:pt x="270407" y="-36966"/>
                  <a:pt x="370171" y="26810"/>
                  <a:pt x="545247" y="0"/>
                </a:cubicBezTo>
                <a:cubicBezTo>
                  <a:pt x="720323" y="-26810"/>
                  <a:pt x="782907" y="41017"/>
                  <a:pt x="982643" y="0"/>
                </a:cubicBezTo>
                <a:cubicBezTo>
                  <a:pt x="1182379" y="-41017"/>
                  <a:pt x="1478784" y="57421"/>
                  <a:pt x="1689667" y="0"/>
                </a:cubicBezTo>
                <a:cubicBezTo>
                  <a:pt x="1900550" y="-57421"/>
                  <a:pt x="2110214" y="24782"/>
                  <a:pt x="2234914" y="0"/>
                </a:cubicBezTo>
                <a:cubicBezTo>
                  <a:pt x="2359614" y="-24782"/>
                  <a:pt x="2522133" y="54854"/>
                  <a:pt x="2780161" y="0"/>
                </a:cubicBezTo>
                <a:cubicBezTo>
                  <a:pt x="3038189" y="-54854"/>
                  <a:pt x="3176867" y="51617"/>
                  <a:pt x="3487185" y="0"/>
                </a:cubicBezTo>
                <a:cubicBezTo>
                  <a:pt x="3797503" y="-51617"/>
                  <a:pt x="3734284" y="32265"/>
                  <a:pt x="3978507" y="0"/>
                </a:cubicBezTo>
                <a:cubicBezTo>
                  <a:pt x="4222730" y="-32265"/>
                  <a:pt x="4521828" y="32259"/>
                  <a:pt x="4685530" y="0"/>
                </a:cubicBezTo>
                <a:cubicBezTo>
                  <a:pt x="4849232" y="-32259"/>
                  <a:pt x="5089531" y="2905"/>
                  <a:pt x="5392554" y="0"/>
                </a:cubicBezTo>
                <a:cubicBezTo>
                  <a:pt x="5444443" y="166921"/>
                  <a:pt x="5365229" y="355699"/>
                  <a:pt x="5392554" y="523220"/>
                </a:cubicBezTo>
                <a:cubicBezTo>
                  <a:pt x="5247121" y="559147"/>
                  <a:pt x="4937355" y="503083"/>
                  <a:pt x="4793381" y="523220"/>
                </a:cubicBezTo>
                <a:cubicBezTo>
                  <a:pt x="4649407" y="543357"/>
                  <a:pt x="4383566" y="467027"/>
                  <a:pt x="4248134" y="523220"/>
                </a:cubicBezTo>
                <a:cubicBezTo>
                  <a:pt x="4112702" y="579413"/>
                  <a:pt x="3773452" y="504056"/>
                  <a:pt x="3541110" y="523220"/>
                </a:cubicBezTo>
                <a:cubicBezTo>
                  <a:pt x="3308768" y="542384"/>
                  <a:pt x="3048274" y="469678"/>
                  <a:pt x="2834087" y="523220"/>
                </a:cubicBezTo>
                <a:cubicBezTo>
                  <a:pt x="2619900" y="576762"/>
                  <a:pt x="2544035" y="498187"/>
                  <a:pt x="2342765" y="523220"/>
                </a:cubicBezTo>
                <a:cubicBezTo>
                  <a:pt x="2141495" y="548253"/>
                  <a:pt x="1930040" y="476388"/>
                  <a:pt x="1743592" y="523220"/>
                </a:cubicBezTo>
                <a:cubicBezTo>
                  <a:pt x="1557144" y="570052"/>
                  <a:pt x="1246161" y="482667"/>
                  <a:pt x="1036569" y="523220"/>
                </a:cubicBezTo>
                <a:cubicBezTo>
                  <a:pt x="826977" y="563773"/>
                  <a:pt x="315493" y="439195"/>
                  <a:pt x="0" y="523220"/>
                </a:cubicBezTo>
                <a:cubicBezTo>
                  <a:pt x="-9360" y="320647"/>
                  <a:pt x="27018" y="152442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National gardens of Wales project</a:t>
            </a:r>
            <a:endParaRPr lang="en-GB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CAB638-26BE-C13F-3EA2-6B97F71FE955}"/>
              </a:ext>
            </a:extLst>
          </p:cNvPr>
          <p:cNvSpPr txBox="1"/>
          <p:nvPr/>
        </p:nvSpPr>
        <p:spPr>
          <a:xfrm>
            <a:off x="261571" y="4117622"/>
            <a:ext cx="3177892" cy="523220"/>
          </a:xfrm>
          <a:custGeom>
            <a:avLst/>
            <a:gdLst>
              <a:gd name="connsiteX0" fmla="*/ 0 w 3177892"/>
              <a:gd name="connsiteY0" fmla="*/ 0 h 523220"/>
              <a:gd name="connsiteX1" fmla="*/ 593207 w 3177892"/>
              <a:gd name="connsiteY1" fmla="*/ 0 h 523220"/>
              <a:gd name="connsiteX2" fmla="*/ 1154634 w 3177892"/>
              <a:gd name="connsiteY2" fmla="*/ 0 h 523220"/>
              <a:gd name="connsiteX3" fmla="*/ 1716062 w 3177892"/>
              <a:gd name="connsiteY3" fmla="*/ 0 h 523220"/>
              <a:gd name="connsiteX4" fmla="*/ 2150374 w 3177892"/>
              <a:gd name="connsiteY4" fmla="*/ 0 h 523220"/>
              <a:gd name="connsiteX5" fmla="*/ 2616464 w 3177892"/>
              <a:gd name="connsiteY5" fmla="*/ 0 h 523220"/>
              <a:gd name="connsiteX6" fmla="*/ 3177892 w 3177892"/>
              <a:gd name="connsiteY6" fmla="*/ 0 h 523220"/>
              <a:gd name="connsiteX7" fmla="*/ 3177892 w 3177892"/>
              <a:gd name="connsiteY7" fmla="*/ 523220 h 523220"/>
              <a:gd name="connsiteX8" fmla="*/ 2648243 w 3177892"/>
              <a:gd name="connsiteY8" fmla="*/ 523220 h 523220"/>
              <a:gd name="connsiteX9" fmla="*/ 2213931 w 3177892"/>
              <a:gd name="connsiteY9" fmla="*/ 523220 h 523220"/>
              <a:gd name="connsiteX10" fmla="*/ 1779620 w 3177892"/>
              <a:gd name="connsiteY10" fmla="*/ 523220 h 523220"/>
              <a:gd name="connsiteX11" fmla="*/ 1218192 w 3177892"/>
              <a:gd name="connsiteY11" fmla="*/ 523220 h 523220"/>
              <a:gd name="connsiteX12" fmla="*/ 752101 w 3177892"/>
              <a:gd name="connsiteY12" fmla="*/ 523220 h 523220"/>
              <a:gd name="connsiteX13" fmla="*/ 0 w 3177892"/>
              <a:gd name="connsiteY13" fmla="*/ 523220 h 523220"/>
              <a:gd name="connsiteX14" fmla="*/ 0 w 3177892"/>
              <a:gd name="connsiteY14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177892" h="523220" fill="none" extrusionOk="0">
                <a:moveTo>
                  <a:pt x="0" y="0"/>
                </a:moveTo>
                <a:cubicBezTo>
                  <a:pt x="261032" y="-28392"/>
                  <a:pt x="451000" y="28333"/>
                  <a:pt x="593207" y="0"/>
                </a:cubicBezTo>
                <a:cubicBezTo>
                  <a:pt x="735414" y="-28333"/>
                  <a:pt x="991418" y="45889"/>
                  <a:pt x="1154634" y="0"/>
                </a:cubicBezTo>
                <a:cubicBezTo>
                  <a:pt x="1317850" y="-45889"/>
                  <a:pt x="1559977" y="15324"/>
                  <a:pt x="1716062" y="0"/>
                </a:cubicBezTo>
                <a:cubicBezTo>
                  <a:pt x="1872147" y="-15324"/>
                  <a:pt x="2000963" y="34940"/>
                  <a:pt x="2150374" y="0"/>
                </a:cubicBezTo>
                <a:cubicBezTo>
                  <a:pt x="2299785" y="-34940"/>
                  <a:pt x="2462874" y="37033"/>
                  <a:pt x="2616464" y="0"/>
                </a:cubicBezTo>
                <a:cubicBezTo>
                  <a:pt x="2770054" y="-37033"/>
                  <a:pt x="2916286" y="57792"/>
                  <a:pt x="3177892" y="0"/>
                </a:cubicBezTo>
                <a:cubicBezTo>
                  <a:pt x="3200955" y="133064"/>
                  <a:pt x="3141600" y="399972"/>
                  <a:pt x="3177892" y="523220"/>
                </a:cubicBezTo>
                <a:cubicBezTo>
                  <a:pt x="3020609" y="547143"/>
                  <a:pt x="2831733" y="482506"/>
                  <a:pt x="2648243" y="523220"/>
                </a:cubicBezTo>
                <a:cubicBezTo>
                  <a:pt x="2464753" y="563934"/>
                  <a:pt x="2321698" y="490421"/>
                  <a:pt x="2213931" y="523220"/>
                </a:cubicBezTo>
                <a:cubicBezTo>
                  <a:pt x="2106164" y="556019"/>
                  <a:pt x="1934345" y="508107"/>
                  <a:pt x="1779620" y="523220"/>
                </a:cubicBezTo>
                <a:cubicBezTo>
                  <a:pt x="1624895" y="538333"/>
                  <a:pt x="1429802" y="493721"/>
                  <a:pt x="1218192" y="523220"/>
                </a:cubicBezTo>
                <a:cubicBezTo>
                  <a:pt x="1006582" y="552719"/>
                  <a:pt x="894780" y="501556"/>
                  <a:pt x="752101" y="523220"/>
                </a:cubicBezTo>
                <a:cubicBezTo>
                  <a:pt x="609422" y="544884"/>
                  <a:pt x="269192" y="461499"/>
                  <a:pt x="0" y="523220"/>
                </a:cubicBezTo>
                <a:cubicBezTo>
                  <a:pt x="-27092" y="416903"/>
                  <a:pt x="28004" y="186168"/>
                  <a:pt x="0" y="0"/>
                </a:cubicBezTo>
                <a:close/>
              </a:path>
              <a:path w="3177892" h="523220" stroke="0" extrusionOk="0">
                <a:moveTo>
                  <a:pt x="0" y="0"/>
                </a:moveTo>
                <a:cubicBezTo>
                  <a:pt x="227433" y="-43691"/>
                  <a:pt x="257677" y="2980"/>
                  <a:pt x="497870" y="0"/>
                </a:cubicBezTo>
                <a:cubicBezTo>
                  <a:pt x="738063" y="-2980"/>
                  <a:pt x="761425" y="48712"/>
                  <a:pt x="932182" y="0"/>
                </a:cubicBezTo>
                <a:cubicBezTo>
                  <a:pt x="1102939" y="-48712"/>
                  <a:pt x="1286142" y="18755"/>
                  <a:pt x="1525388" y="0"/>
                </a:cubicBezTo>
                <a:cubicBezTo>
                  <a:pt x="1764634" y="-18755"/>
                  <a:pt x="1789780" y="55310"/>
                  <a:pt x="2023258" y="0"/>
                </a:cubicBezTo>
                <a:cubicBezTo>
                  <a:pt x="2256736" y="-55310"/>
                  <a:pt x="2312357" y="15153"/>
                  <a:pt x="2521128" y="0"/>
                </a:cubicBezTo>
                <a:cubicBezTo>
                  <a:pt x="2729899" y="-15153"/>
                  <a:pt x="2991147" y="16526"/>
                  <a:pt x="3177892" y="0"/>
                </a:cubicBezTo>
                <a:cubicBezTo>
                  <a:pt x="3206199" y="213097"/>
                  <a:pt x="3168778" y="279283"/>
                  <a:pt x="3177892" y="523220"/>
                </a:cubicBezTo>
                <a:cubicBezTo>
                  <a:pt x="3011598" y="562233"/>
                  <a:pt x="2833476" y="482274"/>
                  <a:pt x="2648243" y="523220"/>
                </a:cubicBezTo>
                <a:cubicBezTo>
                  <a:pt x="2463010" y="564166"/>
                  <a:pt x="2355611" y="493730"/>
                  <a:pt x="2213931" y="523220"/>
                </a:cubicBezTo>
                <a:cubicBezTo>
                  <a:pt x="2072251" y="552710"/>
                  <a:pt x="1793775" y="464014"/>
                  <a:pt x="1684283" y="523220"/>
                </a:cubicBezTo>
                <a:cubicBezTo>
                  <a:pt x="1574791" y="582426"/>
                  <a:pt x="1341552" y="508074"/>
                  <a:pt x="1154634" y="523220"/>
                </a:cubicBezTo>
                <a:cubicBezTo>
                  <a:pt x="967716" y="538366"/>
                  <a:pt x="818407" y="506573"/>
                  <a:pt x="656764" y="523220"/>
                </a:cubicBezTo>
                <a:cubicBezTo>
                  <a:pt x="495121" y="539867"/>
                  <a:pt x="197388" y="504029"/>
                  <a:pt x="0" y="523220"/>
                </a:cubicBezTo>
                <a:cubicBezTo>
                  <a:pt x="-48283" y="282564"/>
                  <a:pt x="3191" y="249525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Individual projects 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E0DB5F-8274-2E16-BBC1-A36E87ED6BAA}"/>
              </a:ext>
            </a:extLst>
          </p:cNvPr>
          <p:cNvSpPr txBox="1"/>
          <p:nvPr/>
        </p:nvSpPr>
        <p:spPr>
          <a:xfrm>
            <a:off x="31546" y="4777760"/>
            <a:ext cx="2798514" cy="523220"/>
          </a:xfrm>
          <a:custGeom>
            <a:avLst/>
            <a:gdLst>
              <a:gd name="connsiteX0" fmla="*/ 0 w 2798514"/>
              <a:gd name="connsiteY0" fmla="*/ 0 h 523220"/>
              <a:gd name="connsiteX1" fmla="*/ 531718 w 2798514"/>
              <a:gd name="connsiteY1" fmla="*/ 0 h 523220"/>
              <a:gd name="connsiteX2" fmla="*/ 1091420 w 2798514"/>
              <a:gd name="connsiteY2" fmla="*/ 0 h 523220"/>
              <a:gd name="connsiteX3" fmla="*/ 1679108 w 2798514"/>
              <a:gd name="connsiteY3" fmla="*/ 0 h 523220"/>
              <a:gd name="connsiteX4" fmla="*/ 2266796 w 2798514"/>
              <a:gd name="connsiteY4" fmla="*/ 0 h 523220"/>
              <a:gd name="connsiteX5" fmla="*/ 2798514 w 2798514"/>
              <a:gd name="connsiteY5" fmla="*/ 0 h 523220"/>
              <a:gd name="connsiteX6" fmla="*/ 2798514 w 2798514"/>
              <a:gd name="connsiteY6" fmla="*/ 523220 h 523220"/>
              <a:gd name="connsiteX7" fmla="*/ 2182841 w 2798514"/>
              <a:gd name="connsiteY7" fmla="*/ 523220 h 523220"/>
              <a:gd name="connsiteX8" fmla="*/ 1567168 w 2798514"/>
              <a:gd name="connsiteY8" fmla="*/ 523220 h 523220"/>
              <a:gd name="connsiteX9" fmla="*/ 1007465 w 2798514"/>
              <a:gd name="connsiteY9" fmla="*/ 523220 h 523220"/>
              <a:gd name="connsiteX10" fmla="*/ 0 w 2798514"/>
              <a:gd name="connsiteY10" fmla="*/ 523220 h 523220"/>
              <a:gd name="connsiteX11" fmla="*/ 0 w 2798514"/>
              <a:gd name="connsiteY11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98514" h="523220" fill="none" extrusionOk="0">
                <a:moveTo>
                  <a:pt x="0" y="0"/>
                </a:moveTo>
                <a:cubicBezTo>
                  <a:pt x="213049" y="-15528"/>
                  <a:pt x="367382" y="51029"/>
                  <a:pt x="531718" y="0"/>
                </a:cubicBezTo>
                <a:cubicBezTo>
                  <a:pt x="696054" y="-51029"/>
                  <a:pt x="837620" y="9721"/>
                  <a:pt x="1091420" y="0"/>
                </a:cubicBezTo>
                <a:cubicBezTo>
                  <a:pt x="1345220" y="-9721"/>
                  <a:pt x="1456986" y="2724"/>
                  <a:pt x="1679108" y="0"/>
                </a:cubicBezTo>
                <a:cubicBezTo>
                  <a:pt x="1901230" y="-2724"/>
                  <a:pt x="2123133" y="380"/>
                  <a:pt x="2266796" y="0"/>
                </a:cubicBezTo>
                <a:cubicBezTo>
                  <a:pt x="2410459" y="-380"/>
                  <a:pt x="2677500" y="25623"/>
                  <a:pt x="2798514" y="0"/>
                </a:cubicBezTo>
                <a:cubicBezTo>
                  <a:pt x="2844737" y="112562"/>
                  <a:pt x="2747989" y="314588"/>
                  <a:pt x="2798514" y="523220"/>
                </a:cubicBezTo>
                <a:cubicBezTo>
                  <a:pt x="2570317" y="533401"/>
                  <a:pt x="2464465" y="476211"/>
                  <a:pt x="2182841" y="523220"/>
                </a:cubicBezTo>
                <a:cubicBezTo>
                  <a:pt x="1901217" y="570229"/>
                  <a:pt x="1856375" y="512073"/>
                  <a:pt x="1567168" y="523220"/>
                </a:cubicBezTo>
                <a:cubicBezTo>
                  <a:pt x="1277961" y="534367"/>
                  <a:pt x="1123881" y="491637"/>
                  <a:pt x="1007465" y="523220"/>
                </a:cubicBezTo>
                <a:cubicBezTo>
                  <a:pt x="891049" y="554803"/>
                  <a:pt x="432472" y="476570"/>
                  <a:pt x="0" y="523220"/>
                </a:cubicBezTo>
                <a:cubicBezTo>
                  <a:pt x="-14919" y="381548"/>
                  <a:pt x="36509" y="207727"/>
                  <a:pt x="0" y="0"/>
                </a:cubicBezTo>
                <a:close/>
              </a:path>
              <a:path w="2798514" h="523220" stroke="0" extrusionOk="0">
                <a:moveTo>
                  <a:pt x="0" y="0"/>
                </a:moveTo>
                <a:cubicBezTo>
                  <a:pt x="117708" y="-29989"/>
                  <a:pt x="317993" y="31244"/>
                  <a:pt x="531718" y="0"/>
                </a:cubicBezTo>
                <a:cubicBezTo>
                  <a:pt x="745443" y="-31244"/>
                  <a:pt x="880042" y="31104"/>
                  <a:pt x="1007465" y="0"/>
                </a:cubicBezTo>
                <a:cubicBezTo>
                  <a:pt x="1134888" y="-31104"/>
                  <a:pt x="1397769" y="65618"/>
                  <a:pt x="1623138" y="0"/>
                </a:cubicBezTo>
                <a:cubicBezTo>
                  <a:pt x="1848507" y="-65618"/>
                  <a:pt x="1924398" y="34184"/>
                  <a:pt x="2154856" y="0"/>
                </a:cubicBezTo>
                <a:cubicBezTo>
                  <a:pt x="2385314" y="-34184"/>
                  <a:pt x="2556767" y="71036"/>
                  <a:pt x="2798514" y="0"/>
                </a:cubicBezTo>
                <a:cubicBezTo>
                  <a:pt x="2847582" y="196768"/>
                  <a:pt x="2742723" y="382671"/>
                  <a:pt x="2798514" y="523220"/>
                </a:cubicBezTo>
                <a:cubicBezTo>
                  <a:pt x="2602127" y="550807"/>
                  <a:pt x="2516873" y="519822"/>
                  <a:pt x="2238811" y="523220"/>
                </a:cubicBezTo>
                <a:cubicBezTo>
                  <a:pt x="1960749" y="526618"/>
                  <a:pt x="1833587" y="456697"/>
                  <a:pt x="1623138" y="523220"/>
                </a:cubicBezTo>
                <a:cubicBezTo>
                  <a:pt x="1412689" y="589743"/>
                  <a:pt x="1287503" y="470962"/>
                  <a:pt x="1147391" y="523220"/>
                </a:cubicBezTo>
                <a:cubicBezTo>
                  <a:pt x="1007279" y="575478"/>
                  <a:pt x="763332" y="465591"/>
                  <a:pt x="587688" y="523220"/>
                </a:cubicBezTo>
                <a:cubicBezTo>
                  <a:pt x="412044" y="580849"/>
                  <a:pt x="267648" y="458500"/>
                  <a:pt x="0" y="523220"/>
                </a:cubicBezTo>
                <a:cubicBezTo>
                  <a:pt x="-23839" y="301885"/>
                  <a:pt x="37804" y="228535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Primary data</a:t>
            </a:r>
            <a:endParaRPr lang="en-GB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E1AC47-4952-8199-22DB-AE6867C61641}"/>
              </a:ext>
            </a:extLst>
          </p:cNvPr>
          <p:cNvSpPr txBox="1"/>
          <p:nvPr/>
        </p:nvSpPr>
        <p:spPr>
          <a:xfrm>
            <a:off x="261574" y="5390410"/>
            <a:ext cx="5736269" cy="1384995"/>
          </a:xfrm>
          <a:custGeom>
            <a:avLst/>
            <a:gdLst>
              <a:gd name="connsiteX0" fmla="*/ 0 w 5736269"/>
              <a:gd name="connsiteY0" fmla="*/ 0 h 1384995"/>
              <a:gd name="connsiteX1" fmla="*/ 630990 w 5736269"/>
              <a:gd name="connsiteY1" fmla="*/ 0 h 1384995"/>
              <a:gd name="connsiteX2" fmla="*/ 1032528 w 5736269"/>
              <a:gd name="connsiteY2" fmla="*/ 0 h 1384995"/>
              <a:gd name="connsiteX3" fmla="*/ 1548793 w 5736269"/>
              <a:gd name="connsiteY3" fmla="*/ 0 h 1384995"/>
              <a:gd name="connsiteX4" fmla="*/ 2237145 w 5736269"/>
              <a:gd name="connsiteY4" fmla="*/ 0 h 1384995"/>
              <a:gd name="connsiteX5" fmla="*/ 2810772 w 5736269"/>
              <a:gd name="connsiteY5" fmla="*/ 0 h 1384995"/>
              <a:gd name="connsiteX6" fmla="*/ 3441761 w 5736269"/>
              <a:gd name="connsiteY6" fmla="*/ 0 h 1384995"/>
              <a:gd name="connsiteX7" fmla="*/ 3958026 w 5736269"/>
              <a:gd name="connsiteY7" fmla="*/ 0 h 1384995"/>
              <a:gd name="connsiteX8" fmla="*/ 4531653 w 5736269"/>
              <a:gd name="connsiteY8" fmla="*/ 0 h 1384995"/>
              <a:gd name="connsiteX9" fmla="*/ 5220005 w 5736269"/>
              <a:gd name="connsiteY9" fmla="*/ 0 h 1384995"/>
              <a:gd name="connsiteX10" fmla="*/ 5736269 w 5736269"/>
              <a:gd name="connsiteY10" fmla="*/ 0 h 1384995"/>
              <a:gd name="connsiteX11" fmla="*/ 5736269 w 5736269"/>
              <a:gd name="connsiteY11" fmla="*/ 475515 h 1384995"/>
              <a:gd name="connsiteX12" fmla="*/ 5736269 w 5736269"/>
              <a:gd name="connsiteY12" fmla="*/ 909480 h 1384995"/>
              <a:gd name="connsiteX13" fmla="*/ 5736269 w 5736269"/>
              <a:gd name="connsiteY13" fmla="*/ 1384995 h 1384995"/>
              <a:gd name="connsiteX14" fmla="*/ 5162642 w 5736269"/>
              <a:gd name="connsiteY14" fmla="*/ 1384995 h 1384995"/>
              <a:gd name="connsiteX15" fmla="*/ 4589015 w 5736269"/>
              <a:gd name="connsiteY15" fmla="*/ 1384995 h 1384995"/>
              <a:gd name="connsiteX16" fmla="*/ 4130114 w 5736269"/>
              <a:gd name="connsiteY16" fmla="*/ 1384995 h 1384995"/>
              <a:gd name="connsiteX17" fmla="*/ 3556487 w 5736269"/>
              <a:gd name="connsiteY17" fmla="*/ 1384995 h 1384995"/>
              <a:gd name="connsiteX18" fmla="*/ 2982860 w 5736269"/>
              <a:gd name="connsiteY18" fmla="*/ 1384995 h 1384995"/>
              <a:gd name="connsiteX19" fmla="*/ 2409233 w 5736269"/>
              <a:gd name="connsiteY19" fmla="*/ 1384995 h 1384995"/>
              <a:gd name="connsiteX20" fmla="*/ 1835606 w 5736269"/>
              <a:gd name="connsiteY20" fmla="*/ 1384995 h 1384995"/>
              <a:gd name="connsiteX21" fmla="*/ 1319342 w 5736269"/>
              <a:gd name="connsiteY21" fmla="*/ 1384995 h 1384995"/>
              <a:gd name="connsiteX22" fmla="*/ 688352 w 5736269"/>
              <a:gd name="connsiteY22" fmla="*/ 1384995 h 1384995"/>
              <a:gd name="connsiteX23" fmla="*/ 0 w 5736269"/>
              <a:gd name="connsiteY23" fmla="*/ 1384995 h 1384995"/>
              <a:gd name="connsiteX24" fmla="*/ 0 w 5736269"/>
              <a:gd name="connsiteY24" fmla="*/ 895630 h 1384995"/>
              <a:gd name="connsiteX25" fmla="*/ 0 w 5736269"/>
              <a:gd name="connsiteY25" fmla="*/ 420115 h 1384995"/>
              <a:gd name="connsiteX26" fmla="*/ 0 w 5736269"/>
              <a:gd name="connsiteY26" fmla="*/ 0 h 138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736269" h="1384995" fill="none" extrusionOk="0">
                <a:moveTo>
                  <a:pt x="0" y="0"/>
                </a:moveTo>
                <a:cubicBezTo>
                  <a:pt x="199083" y="-70296"/>
                  <a:pt x="377874" y="37090"/>
                  <a:pt x="630990" y="0"/>
                </a:cubicBezTo>
                <a:cubicBezTo>
                  <a:pt x="884106" y="-37090"/>
                  <a:pt x="931966" y="37136"/>
                  <a:pt x="1032528" y="0"/>
                </a:cubicBezTo>
                <a:cubicBezTo>
                  <a:pt x="1133090" y="-37136"/>
                  <a:pt x="1442884" y="18906"/>
                  <a:pt x="1548793" y="0"/>
                </a:cubicBezTo>
                <a:cubicBezTo>
                  <a:pt x="1654702" y="-18906"/>
                  <a:pt x="2046417" y="54733"/>
                  <a:pt x="2237145" y="0"/>
                </a:cubicBezTo>
                <a:cubicBezTo>
                  <a:pt x="2427873" y="-54733"/>
                  <a:pt x="2628703" y="12091"/>
                  <a:pt x="2810772" y="0"/>
                </a:cubicBezTo>
                <a:cubicBezTo>
                  <a:pt x="2992841" y="-12091"/>
                  <a:pt x="3285594" y="7226"/>
                  <a:pt x="3441761" y="0"/>
                </a:cubicBezTo>
                <a:cubicBezTo>
                  <a:pt x="3597928" y="-7226"/>
                  <a:pt x="3752996" y="13508"/>
                  <a:pt x="3958026" y="0"/>
                </a:cubicBezTo>
                <a:cubicBezTo>
                  <a:pt x="4163057" y="-13508"/>
                  <a:pt x="4263905" y="3022"/>
                  <a:pt x="4531653" y="0"/>
                </a:cubicBezTo>
                <a:cubicBezTo>
                  <a:pt x="4799401" y="-3022"/>
                  <a:pt x="4913584" y="10166"/>
                  <a:pt x="5220005" y="0"/>
                </a:cubicBezTo>
                <a:cubicBezTo>
                  <a:pt x="5526426" y="-10166"/>
                  <a:pt x="5604122" y="15272"/>
                  <a:pt x="5736269" y="0"/>
                </a:cubicBezTo>
                <a:cubicBezTo>
                  <a:pt x="5737522" y="123873"/>
                  <a:pt x="5715627" y="359517"/>
                  <a:pt x="5736269" y="475515"/>
                </a:cubicBezTo>
                <a:cubicBezTo>
                  <a:pt x="5756911" y="591513"/>
                  <a:pt x="5687165" y="739599"/>
                  <a:pt x="5736269" y="909480"/>
                </a:cubicBezTo>
                <a:cubicBezTo>
                  <a:pt x="5785373" y="1079362"/>
                  <a:pt x="5692039" y="1181174"/>
                  <a:pt x="5736269" y="1384995"/>
                </a:cubicBezTo>
                <a:cubicBezTo>
                  <a:pt x="5565075" y="1434486"/>
                  <a:pt x="5376637" y="1372634"/>
                  <a:pt x="5162642" y="1384995"/>
                </a:cubicBezTo>
                <a:cubicBezTo>
                  <a:pt x="4948647" y="1397356"/>
                  <a:pt x="4760980" y="1334433"/>
                  <a:pt x="4589015" y="1384995"/>
                </a:cubicBezTo>
                <a:cubicBezTo>
                  <a:pt x="4417050" y="1435557"/>
                  <a:pt x="4351289" y="1343141"/>
                  <a:pt x="4130114" y="1384995"/>
                </a:cubicBezTo>
                <a:cubicBezTo>
                  <a:pt x="3908939" y="1426849"/>
                  <a:pt x="3827416" y="1382217"/>
                  <a:pt x="3556487" y="1384995"/>
                </a:cubicBezTo>
                <a:cubicBezTo>
                  <a:pt x="3285558" y="1387773"/>
                  <a:pt x="3254230" y="1367884"/>
                  <a:pt x="2982860" y="1384995"/>
                </a:cubicBezTo>
                <a:cubicBezTo>
                  <a:pt x="2711490" y="1402106"/>
                  <a:pt x="2636455" y="1317709"/>
                  <a:pt x="2409233" y="1384995"/>
                </a:cubicBezTo>
                <a:cubicBezTo>
                  <a:pt x="2182011" y="1452281"/>
                  <a:pt x="2016469" y="1349501"/>
                  <a:pt x="1835606" y="1384995"/>
                </a:cubicBezTo>
                <a:cubicBezTo>
                  <a:pt x="1654743" y="1420489"/>
                  <a:pt x="1573660" y="1329820"/>
                  <a:pt x="1319342" y="1384995"/>
                </a:cubicBezTo>
                <a:cubicBezTo>
                  <a:pt x="1065024" y="1440170"/>
                  <a:pt x="942530" y="1377766"/>
                  <a:pt x="688352" y="1384995"/>
                </a:cubicBezTo>
                <a:cubicBezTo>
                  <a:pt x="434174" y="1392224"/>
                  <a:pt x="171762" y="1359020"/>
                  <a:pt x="0" y="1384995"/>
                </a:cubicBezTo>
                <a:cubicBezTo>
                  <a:pt x="-54292" y="1271013"/>
                  <a:pt x="7792" y="1103571"/>
                  <a:pt x="0" y="895630"/>
                </a:cubicBezTo>
                <a:cubicBezTo>
                  <a:pt x="-7792" y="687689"/>
                  <a:pt x="19816" y="645491"/>
                  <a:pt x="0" y="420115"/>
                </a:cubicBezTo>
                <a:cubicBezTo>
                  <a:pt x="-19816" y="194740"/>
                  <a:pt x="49099" y="183535"/>
                  <a:pt x="0" y="0"/>
                </a:cubicBezTo>
                <a:close/>
              </a:path>
              <a:path w="5736269" h="1384995" stroke="0" extrusionOk="0">
                <a:moveTo>
                  <a:pt x="0" y="0"/>
                </a:moveTo>
                <a:cubicBezTo>
                  <a:pt x="137007" y="-41318"/>
                  <a:pt x="260934" y="39538"/>
                  <a:pt x="516264" y="0"/>
                </a:cubicBezTo>
                <a:cubicBezTo>
                  <a:pt x="771594" y="-39538"/>
                  <a:pt x="766175" y="46998"/>
                  <a:pt x="917803" y="0"/>
                </a:cubicBezTo>
                <a:cubicBezTo>
                  <a:pt x="1069431" y="-46998"/>
                  <a:pt x="1350460" y="8357"/>
                  <a:pt x="1606155" y="0"/>
                </a:cubicBezTo>
                <a:cubicBezTo>
                  <a:pt x="1861850" y="-8357"/>
                  <a:pt x="1959934" y="34103"/>
                  <a:pt x="2122420" y="0"/>
                </a:cubicBezTo>
                <a:cubicBezTo>
                  <a:pt x="2284906" y="-34103"/>
                  <a:pt x="2478033" y="48026"/>
                  <a:pt x="2638684" y="0"/>
                </a:cubicBezTo>
                <a:cubicBezTo>
                  <a:pt x="2799335" y="-48026"/>
                  <a:pt x="3109137" y="49203"/>
                  <a:pt x="3327036" y="0"/>
                </a:cubicBezTo>
                <a:cubicBezTo>
                  <a:pt x="3544935" y="-49203"/>
                  <a:pt x="3655569" y="48843"/>
                  <a:pt x="3785938" y="0"/>
                </a:cubicBezTo>
                <a:cubicBezTo>
                  <a:pt x="3916307" y="-48843"/>
                  <a:pt x="4202598" y="24621"/>
                  <a:pt x="4474290" y="0"/>
                </a:cubicBezTo>
                <a:cubicBezTo>
                  <a:pt x="4745982" y="-24621"/>
                  <a:pt x="4916969" y="21687"/>
                  <a:pt x="5162642" y="0"/>
                </a:cubicBezTo>
                <a:cubicBezTo>
                  <a:pt x="5408315" y="-21687"/>
                  <a:pt x="5467925" y="33281"/>
                  <a:pt x="5736269" y="0"/>
                </a:cubicBezTo>
                <a:cubicBezTo>
                  <a:pt x="5777349" y="162789"/>
                  <a:pt x="5707041" y="250083"/>
                  <a:pt x="5736269" y="489365"/>
                </a:cubicBezTo>
                <a:cubicBezTo>
                  <a:pt x="5765497" y="728648"/>
                  <a:pt x="5682136" y="798698"/>
                  <a:pt x="5736269" y="964880"/>
                </a:cubicBezTo>
                <a:cubicBezTo>
                  <a:pt x="5790402" y="1131063"/>
                  <a:pt x="5689380" y="1247807"/>
                  <a:pt x="5736269" y="1384995"/>
                </a:cubicBezTo>
                <a:cubicBezTo>
                  <a:pt x="5564608" y="1405157"/>
                  <a:pt x="5363044" y="1331265"/>
                  <a:pt x="5162642" y="1384995"/>
                </a:cubicBezTo>
                <a:cubicBezTo>
                  <a:pt x="4962240" y="1438725"/>
                  <a:pt x="4858865" y="1355975"/>
                  <a:pt x="4703741" y="1384995"/>
                </a:cubicBezTo>
                <a:cubicBezTo>
                  <a:pt x="4548617" y="1414015"/>
                  <a:pt x="4323001" y="1372247"/>
                  <a:pt x="4130114" y="1384995"/>
                </a:cubicBezTo>
                <a:cubicBezTo>
                  <a:pt x="3937227" y="1397743"/>
                  <a:pt x="3727808" y="1344641"/>
                  <a:pt x="3441761" y="1384995"/>
                </a:cubicBezTo>
                <a:cubicBezTo>
                  <a:pt x="3155714" y="1425349"/>
                  <a:pt x="3019090" y="1325593"/>
                  <a:pt x="2868135" y="1384995"/>
                </a:cubicBezTo>
                <a:cubicBezTo>
                  <a:pt x="2717180" y="1444397"/>
                  <a:pt x="2642807" y="1367643"/>
                  <a:pt x="2466596" y="1384995"/>
                </a:cubicBezTo>
                <a:cubicBezTo>
                  <a:pt x="2290385" y="1402347"/>
                  <a:pt x="2120346" y="1345033"/>
                  <a:pt x="2007694" y="1384995"/>
                </a:cubicBezTo>
                <a:cubicBezTo>
                  <a:pt x="1895042" y="1424957"/>
                  <a:pt x="1595931" y="1358565"/>
                  <a:pt x="1319342" y="1384995"/>
                </a:cubicBezTo>
                <a:cubicBezTo>
                  <a:pt x="1042753" y="1411425"/>
                  <a:pt x="871545" y="1332543"/>
                  <a:pt x="745715" y="1384995"/>
                </a:cubicBezTo>
                <a:cubicBezTo>
                  <a:pt x="619885" y="1437447"/>
                  <a:pt x="311436" y="1347845"/>
                  <a:pt x="0" y="1384995"/>
                </a:cubicBezTo>
                <a:cubicBezTo>
                  <a:pt x="-9637" y="1248602"/>
                  <a:pt x="13225" y="1018377"/>
                  <a:pt x="0" y="923330"/>
                </a:cubicBezTo>
                <a:cubicBezTo>
                  <a:pt x="-13225" y="828284"/>
                  <a:pt x="24288" y="697842"/>
                  <a:pt x="0" y="503215"/>
                </a:cubicBezTo>
                <a:cubicBezTo>
                  <a:pt x="-24288" y="308589"/>
                  <a:pt x="5399" y="220932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Plant species list - Test site for 1, 2 +3yr surveys (Rapid grassland assessment method)</a:t>
            </a:r>
            <a:endParaRPr lang="en-GB" sz="2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7F43ADB-47EA-B12C-2F22-8F740A03922D}"/>
              </a:ext>
            </a:extLst>
          </p:cNvPr>
          <p:cNvSpPr txBox="1"/>
          <p:nvPr/>
        </p:nvSpPr>
        <p:spPr>
          <a:xfrm>
            <a:off x="8254778" y="996196"/>
            <a:ext cx="2584504" cy="523220"/>
          </a:xfrm>
          <a:custGeom>
            <a:avLst/>
            <a:gdLst>
              <a:gd name="connsiteX0" fmla="*/ 0 w 2584504"/>
              <a:gd name="connsiteY0" fmla="*/ 0 h 523220"/>
              <a:gd name="connsiteX1" fmla="*/ 491056 w 2584504"/>
              <a:gd name="connsiteY1" fmla="*/ 0 h 523220"/>
              <a:gd name="connsiteX2" fmla="*/ 1007957 w 2584504"/>
              <a:gd name="connsiteY2" fmla="*/ 0 h 523220"/>
              <a:gd name="connsiteX3" fmla="*/ 1550702 w 2584504"/>
              <a:gd name="connsiteY3" fmla="*/ 0 h 523220"/>
              <a:gd name="connsiteX4" fmla="*/ 2093448 w 2584504"/>
              <a:gd name="connsiteY4" fmla="*/ 0 h 523220"/>
              <a:gd name="connsiteX5" fmla="*/ 2584504 w 2584504"/>
              <a:gd name="connsiteY5" fmla="*/ 0 h 523220"/>
              <a:gd name="connsiteX6" fmla="*/ 2584504 w 2584504"/>
              <a:gd name="connsiteY6" fmla="*/ 523220 h 523220"/>
              <a:gd name="connsiteX7" fmla="*/ 2015913 w 2584504"/>
              <a:gd name="connsiteY7" fmla="*/ 523220 h 523220"/>
              <a:gd name="connsiteX8" fmla="*/ 1447322 w 2584504"/>
              <a:gd name="connsiteY8" fmla="*/ 523220 h 523220"/>
              <a:gd name="connsiteX9" fmla="*/ 930421 w 2584504"/>
              <a:gd name="connsiteY9" fmla="*/ 523220 h 523220"/>
              <a:gd name="connsiteX10" fmla="*/ 0 w 2584504"/>
              <a:gd name="connsiteY10" fmla="*/ 523220 h 523220"/>
              <a:gd name="connsiteX11" fmla="*/ 0 w 2584504"/>
              <a:gd name="connsiteY11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84504" h="523220" fill="none" extrusionOk="0">
                <a:moveTo>
                  <a:pt x="0" y="0"/>
                </a:moveTo>
                <a:cubicBezTo>
                  <a:pt x="159085" y="-38876"/>
                  <a:pt x="334106" y="17083"/>
                  <a:pt x="491056" y="0"/>
                </a:cubicBezTo>
                <a:cubicBezTo>
                  <a:pt x="648006" y="-17083"/>
                  <a:pt x="799266" y="13873"/>
                  <a:pt x="1007957" y="0"/>
                </a:cubicBezTo>
                <a:cubicBezTo>
                  <a:pt x="1216648" y="-13873"/>
                  <a:pt x="1409268" y="18159"/>
                  <a:pt x="1550702" y="0"/>
                </a:cubicBezTo>
                <a:cubicBezTo>
                  <a:pt x="1692136" y="-18159"/>
                  <a:pt x="1889470" y="48828"/>
                  <a:pt x="2093448" y="0"/>
                </a:cubicBezTo>
                <a:cubicBezTo>
                  <a:pt x="2297426" y="-48828"/>
                  <a:pt x="2429648" y="10463"/>
                  <a:pt x="2584504" y="0"/>
                </a:cubicBezTo>
                <a:cubicBezTo>
                  <a:pt x="2630727" y="112562"/>
                  <a:pt x="2533979" y="314588"/>
                  <a:pt x="2584504" y="523220"/>
                </a:cubicBezTo>
                <a:cubicBezTo>
                  <a:pt x="2445952" y="567094"/>
                  <a:pt x="2253758" y="477484"/>
                  <a:pt x="2015913" y="523220"/>
                </a:cubicBezTo>
                <a:cubicBezTo>
                  <a:pt x="1778068" y="568956"/>
                  <a:pt x="1665883" y="501994"/>
                  <a:pt x="1447322" y="523220"/>
                </a:cubicBezTo>
                <a:cubicBezTo>
                  <a:pt x="1228761" y="544446"/>
                  <a:pt x="1182087" y="464957"/>
                  <a:pt x="930421" y="523220"/>
                </a:cubicBezTo>
                <a:cubicBezTo>
                  <a:pt x="678755" y="581483"/>
                  <a:pt x="253880" y="462950"/>
                  <a:pt x="0" y="523220"/>
                </a:cubicBezTo>
                <a:cubicBezTo>
                  <a:pt x="-14919" y="381548"/>
                  <a:pt x="36509" y="207727"/>
                  <a:pt x="0" y="0"/>
                </a:cubicBezTo>
                <a:close/>
              </a:path>
              <a:path w="2584504" h="523220" stroke="0" extrusionOk="0">
                <a:moveTo>
                  <a:pt x="0" y="0"/>
                </a:moveTo>
                <a:cubicBezTo>
                  <a:pt x="212408" y="-14705"/>
                  <a:pt x="305507" y="26940"/>
                  <a:pt x="491056" y="0"/>
                </a:cubicBezTo>
                <a:cubicBezTo>
                  <a:pt x="676605" y="-26940"/>
                  <a:pt x="819910" y="34641"/>
                  <a:pt x="930421" y="0"/>
                </a:cubicBezTo>
                <a:cubicBezTo>
                  <a:pt x="1040932" y="-34641"/>
                  <a:pt x="1331031" y="62765"/>
                  <a:pt x="1499012" y="0"/>
                </a:cubicBezTo>
                <a:cubicBezTo>
                  <a:pt x="1666993" y="-62765"/>
                  <a:pt x="1815580" y="24077"/>
                  <a:pt x="1990068" y="0"/>
                </a:cubicBezTo>
                <a:cubicBezTo>
                  <a:pt x="2164556" y="-24077"/>
                  <a:pt x="2358587" y="7308"/>
                  <a:pt x="2584504" y="0"/>
                </a:cubicBezTo>
                <a:cubicBezTo>
                  <a:pt x="2633572" y="196768"/>
                  <a:pt x="2528713" y="382671"/>
                  <a:pt x="2584504" y="523220"/>
                </a:cubicBezTo>
                <a:cubicBezTo>
                  <a:pt x="2456567" y="584623"/>
                  <a:pt x="2264934" y="522250"/>
                  <a:pt x="2067603" y="523220"/>
                </a:cubicBezTo>
                <a:cubicBezTo>
                  <a:pt x="1870272" y="524190"/>
                  <a:pt x="1675970" y="500083"/>
                  <a:pt x="1499012" y="523220"/>
                </a:cubicBezTo>
                <a:cubicBezTo>
                  <a:pt x="1322054" y="546357"/>
                  <a:pt x="1168090" y="474669"/>
                  <a:pt x="1059647" y="523220"/>
                </a:cubicBezTo>
                <a:cubicBezTo>
                  <a:pt x="951205" y="571771"/>
                  <a:pt x="789249" y="518875"/>
                  <a:pt x="542746" y="523220"/>
                </a:cubicBezTo>
                <a:cubicBezTo>
                  <a:pt x="296243" y="527565"/>
                  <a:pt x="127052" y="515215"/>
                  <a:pt x="0" y="523220"/>
                </a:cubicBezTo>
                <a:cubicBezTo>
                  <a:pt x="-23839" y="301885"/>
                  <a:pt x="37804" y="228535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Data Limitations</a:t>
            </a:r>
            <a:endParaRPr lang="en-GB" sz="28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F984FF-A528-0753-3499-86062B56BE40}"/>
              </a:ext>
            </a:extLst>
          </p:cNvPr>
          <p:cNvSpPr txBox="1"/>
          <p:nvPr/>
        </p:nvSpPr>
        <p:spPr>
          <a:xfrm>
            <a:off x="1767833" y="991929"/>
            <a:ext cx="2584504" cy="523220"/>
          </a:xfrm>
          <a:custGeom>
            <a:avLst/>
            <a:gdLst>
              <a:gd name="connsiteX0" fmla="*/ 0 w 2584504"/>
              <a:gd name="connsiteY0" fmla="*/ 0 h 523220"/>
              <a:gd name="connsiteX1" fmla="*/ 491056 w 2584504"/>
              <a:gd name="connsiteY1" fmla="*/ 0 h 523220"/>
              <a:gd name="connsiteX2" fmla="*/ 1007957 w 2584504"/>
              <a:gd name="connsiteY2" fmla="*/ 0 h 523220"/>
              <a:gd name="connsiteX3" fmla="*/ 1550702 w 2584504"/>
              <a:gd name="connsiteY3" fmla="*/ 0 h 523220"/>
              <a:gd name="connsiteX4" fmla="*/ 2093448 w 2584504"/>
              <a:gd name="connsiteY4" fmla="*/ 0 h 523220"/>
              <a:gd name="connsiteX5" fmla="*/ 2584504 w 2584504"/>
              <a:gd name="connsiteY5" fmla="*/ 0 h 523220"/>
              <a:gd name="connsiteX6" fmla="*/ 2584504 w 2584504"/>
              <a:gd name="connsiteY6" fmla="*/ 523220 h 523220"/>
              <a:gd name="connsiteX7" fmla="*/ 2015913 w 2584504"/>
              <a:gd name="connsiteY7" fmla="*/ 523220 h 523220"/>
              <a:gd name="connsiteX8" fmla="*/ 1447322 w 2584504"/>
              <a:gd name="connsiteY8" fmla="*/ 523220 h 523220"/>
              <a:gd name="connsiteX9" fmla="*/ 930421 w 2584504"/>
              <a:gd name="connsiteY9" fmla="*/ 523220 h 523220"/>
              <a:gd name="connsiteX10" fmla="*/ 0 w 2584504"/>
              <a:gd name="connsiteY10" fmla="*/ 523220 h 523220"/>
              <a:gd name="connsiteX11" fmla="*/ 0 w 2584504"/>
              <a:gd name="connsiteY11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84504" h="523220" fill="none" extrusionOk="0">
                <a:moveTo>
                  <a:pt x="0" y="0"/>
                </a:moveTo>
                <a:cubicBezTo>
                  <a:pt x="159085" y="-38876"/>
                  <a:pt x="334106" y="17083"/>
                  <a:pt x="491056" y="0"/>
                </a:cubicBezTo>
                <a:cubicBezTo>
                  <a:pt x="648006" y="-17083"/>
                  <a:pt x="799266" y="13873"/>
                  <a:pt x="1007957" y="0"/>
                </a:cubicBezTo>
                <a:cubicBezTo>
                  <a:pt x="1216648" y="-13873"/>
                  <a:pt x="1409268" y="18159"/>
                  <a:pt x="1550702" y="0"/>
                </a:cubicBezTo>
                <a:cubicBezTo>
                  <a:pt x="1692136" y="-18159"/>
                  <a:pt x="1889470" y="48828"/>
                  <a:pt x="2093448" y="0"/>
                </a:cubicBezTo>
                <a:cubicBezTo>
                  <a:pt x="2297426" y="-48828"/>
                  <a:pt x="2429648" y="10463"/>
                  <a:pt x="2584504" y="0"/>
                </a:cubicBezTo>
                <a:cubicBezTo>
                  <a:pt x="2630727" y="112562"/>
                  <a:pt x="2533979" y="314588"/>
                  <a:pt x="2584504" y="523220"/>
                </a:cubicBezTo>
                <a:cubicBezTo>
                  <a:pt x="2445952" y="567094"/>
                  <a:pt x="2253758" y="477484"/>
                  <a:pt x="2015913" y="523220"/>
                </a:cubicBezTo>
                <a:cubicBezTo>
                  <a:pt x="1778068" y="568956"/>
                  <a:pt x="1665883" y="501994"/>
                  <a:pt x="1447322" y="523220"/>
                </a:cubicBezTo>
                <a:cubicBezTo>
                  <a:pt x="1228761" y="544446"/>
                  <a:pt x="1182087" y="464957"/>
                  <a:pt x="930421" y="523220"/>
                </a:cubicBezTo>
                <a:cubicBezTo>
                  <a:pt x="678755" y="581483"/>
                  <a:pt x="253880" y="462950"/>
                  <a:pt x="0" y="523220"/>
                </a:cubicBezTo>
                <a:cubicBezTo>
                  <a:pt x="-14919" y="381548"/>
                  <a:pt x="36509" y="207727"/>
                  <a:pt x="0" y="0"/>
                </a:cubicBezTo>
                <a:close/>
              </a:path>
              <a:path w="2584504" h="523220" stroke="0" extrusionOk="0">
                <a:moveTo>
                  <a:pt x="0" y="0"/>
                </a:moveTo>
                <a:cubicBezTo>
                  <a:pt x="212408" y="-14705"/>
                  <a:pt x="305507" y="26940"/>
                  <a:pt x="491056" y="0"/>
                </a:cubicBezTo>
                <a:cubicBezTo>
                  <a:pt x="676605" y="-26940"/>
                  <a:pt x="819910" y="34641"/>
                  <a:pt x="930421" y="0"/>
                </a:cubicBezTo>
                <a:cubicBezTo>
                  <a:pt x="1040932" y="-34641"/>
                  <a:pt x="1331031" y="62765"/>
                  <a:pt x="1499012" y="0"/>
                </a:cubicBezTo>
                <a:cubicBezTo>
                  <a:pt x="1666993" y="-62765"/>
                  <a:pt x="1815580" y="24077"/>
                  <a:pt x="1990068" y="0"/>
                </a:cubicBezTo>
                <a:cubicBezTo>
                  <a:pt x="2164556" y="-24077"/>
                  <a:pt x="2358587" y="7308"/>
                  <a:pt x="2584504" y="0"/>
                </a:cubicBezTo>
                <a:cubicBezTo>
                  <a:pt x="2633572" y="196768"/>
                  <a:pt x="2528713" y="382671"/>
                  <a:pt x="2584504" y="523220"/>
                </a:cubicBezTo>
                <a:cubicBezTo>
                  <a:pt x="2456567" y="584623"/>
                  <a:pt x="2264934" y="522250"/>
                  <a:pt x="2067603" y="523220"/>
                </a:cubicBezTo>
                <a:cubicBezTo>
                  <a:pt x="1870272" y="524190"/>
                  <a:pt x="1675970" y="500083"/>
                  <a:pt x="1499012" y="523220"/>
                </a:cubicBezTo>
                <a:cubicBezTo>
                  <a:pt x="1322054" y="546357"/>
                  <a:pt x="1168090" y="474669"/>
                  <a:pt x="1059647" y="523220"/>
                </a:cubicBezTo>
                <a:cubicBezTo>
                  <a:pt x="951205" y="571771"/>
                  <a:pt x="789249" y="518875"/>
                  <a:pt x="542746" y="523220"/>
                </a:cubicBezTo>
                <a:cubicBezTo>
                  <a:pt x="296243" y="527565"/>
                  <a:pt x="127052" y="515215"/>
                  <a:pt x="0" y="523220"/>
                </a:cubicBezTo>
                <a:cubicBezTo>
                  <a:pt x="-23839" y="301885"/>
                  <a:pt x="37804" y="228535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Data collection</a:t>
            </a:r>
            <a:endParaRPr lang="en-GB" sz="28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8B61CB-289A-8CDA-717E-13FB2BD0EBAF}"/>
              </a:ext>
            </a:extLst>
          </p:cNvPr>
          <p:cNvSpPr txBox="1"/>
          <p:nvPr/>
        </p:nvSpPr>
        <p:spPr>
          <a:xfrm>
            <a:off x="7129922" y="3001642"/>
            <a:ext cx="4834218" cy="523220"/>
          </a:xfrm>
          <a:custGeom>
            <a:avLst/>
            <a:gdLst>
              <a:gd name="connsiteX0" fmla="*/ 0 w 4834218"/>
              <a:gd name="connsiteY0" fmla="*/ 0 h 523220"/>
              <a:gd name="connsiteX1" fmla="*/ 440451 w 4834218"/>
              <a:gd name="connsiteY1" fmla="*/ 0 h 523220"/>
              <a:gd name="connsiteX2" fmla="*/ 929244 w 4834218"/>
              <a:gd name="connsiteY2" fmla="*/ 0 h 523220"/>
              <a:gd name="connsiteX3" fmla="*/ 1369695 w 4834218"/>
              <a:gd name="connsiteY3" fmla="*/ 0 h 523220"/>
              <a:gd name="connsiteX4" fmla="*/ 1955173 w 4834218"/>
              <a:gd name="connsiteY4" fmla="*/ 0 h 523220"/>
              <a:gd name="connsiteX5" fmla="*/ 2492308 w 4834218"/>
              <a:gd name="connsiteY5" fmla="*/ 0 h 523220"/>
              <a:gd name="connsiteX6" fmla="*/ 3029443 w 4834218"/>
              <a:gd name="connsiteY6" fmla="*/ 0 h 523220"/>
              <a:gd name="connsiteX7" fmla="*/ 3663263 w 4834218"/>
              <a:gd name="connsiteY7" fmla="*/ 0 h 523220"/>
              <a:gd name="connsiteX8" fmla="*/ 4248740 w 4834218"/>
              <a:gd name="connsiteY8" fmla="*/ 0 h 523220"/>
              <a:gd name="connsiteX9" fmla="*/ 4834218 w 4834218"/>
              <a:gd name="connsiteY9" fmla="*/ 0 h 523220"/>
              <a:gd name="connsiteX10" fmla="*/ 4834218 w 4834218"/>
              <a:gd name="connsiteY10" fmla="*/ 523220 h 523220"/>
              <a:gd name="connsiteX11" fmla="*/ 4442109 w 4834218"/>
              <a:gd name="connsiteY11" fmla="*/ 523220 h 523220"/>
              <a:gd name="connsiteX12" fmla="*/ 4001658 w 4834218"/>
              <a:gd name="connsiteY12" fmla="*/ 523220 h 523220"/>
              <a:gd name="connsiteX13" fmla="*/ 3416181 w 4834218"/>
              <a:gd name="connsiteY13" fmla="*/ 523220 h 523220"/>
              <a:gd name="connsiteX14" fmla="*/ 2782361 w 4834218"/>
              <a:gd name="connsiteY14" fmla="*/ 523220 h 523220"/>
              <a:gd name="connsiteX15" fmla="*/ 2293568 w 4834218"/>
              <a:gd name="connsiteY15" fmla="*/ 523220 h 523220"/>
              <a:gd name="connsiteX16" fmla="*/ 1659748 w 4834218"/>
              <a:gd name="connsiteY16" fmla="*/ 523220 h 523220"/>
              <a:gd name="connsiteX17" fmla="*/ 1219297 w 4834218"/>
              <a:gd name="connsiteY17" fmla="*/ 523220 h 523220"/>
              <a:gd name="connsiteX18" fmla="*/ 827188 w 4834218"/>
              <a:gd name="connsiteY18" fmla="*/ 523220 h 523220"/>
              <a:gd name="connsiteX19" fmla="*/ 0 w 4834218"/>
              <a:gd name="connsiteY19" fmla="*/ 523220 h 523220"/>
              <a:gd name="connsiteX20" fmla="*/ 0 w 4834218"/>
              <a:gd name="connsiteY2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34218" h="523220" fill="none" extrusionOk="0">
                <a:moveTo>
                  <a:pt x="0" y="0"/>
                </a:moveTo>
                <a:cubicBezTo>
                  <a:pt x="104014" y="-41803"/>
                  <a:pt x="301142" y="28543"/>
                  <a:pt x="440451" y="0"/>
                </a:cubicBezTo>
                <a:cubicBezTo>
                  <a:pt x="579760" y="-28543"/>
                  <a:pt x="714944" y="5768"/>
                  <a:pt x="929244" y="0"/>
                </a:cubicBezTo>
                <a:cubicBezTo>
                  <a:pt x="1143544" y="-5768"/>
                  <a:pt x="1190205" y="45221"/>
                  <a:pt x="1369695" y="0"/>
                </a:cubicBezTo>
                <a:cubicBezTo>
                  <a:pt x="1549185" y="-45221"/>
                  <a:pt x="1836084" y="31169"/>
                  <a:pt x="1955173" y="0"/>
                </a:cubicBezTo>
                <a:cubicBezTo>
                  <a:pt x="2074262" y="-31169"/>
                  <a:pt x="2283919" y="36413"/>
                  <a:pt x="2492308" y="0"/>
                </a:cubicBezTo>
                <a:cubicBezTo>
                  <a:pt x="2700698" y="-36413"/>
                  <a:pt x="2795394" y="11245"/>
                  <a:pt x="3029443" y="0"/>
                </a:cubicBezTo>
                <a:cubicBezTo>
                  <a:pt x="3263492" y="-11245"/>
                  <a:pt x="3445891" y="47845"/>
                  <a:pt x="3663263" y="0"/>
                </a:cubicBezTo>
                <a:cubicBezTo>
                  <a:pt x="3880635" y="-47845"/>
                  <a:pt x="4050326" y="16032"/>
                  <a:pt x="4248740" y="0"/>
                </a:cubicBezTo>
                <a:cubicBezTo>
                  <a:pt x="4447154" y="-16032"/>
                  <a:pt x="4622580" y="36073"/>
                  <a:pt x="4834218" y="0"/>
                </a:cubicBezTo>
                <a:cubicBezTo>
                  <a:pt x="4852311" y="154835"/>
                  <a:pt x="4805990" y="263784"/>
                  <a:pt x="4834218" y="523220"/>
                </a:cubicBezTo>
                <a:cubicBezTo>
                  <a:pt x="4677436" y="546551"/>
                  <a:pt x="4558435" y="512621"/>
                  <a:pt x="4442109" y="523220"/>
                </a:cubicBezTo>
                <a:cubicBezTo>
                  <a:pt x="4325783" y="533819"/>
                  <a:pt x="4128911" y="514062"/>
                  <a:pt x="4001658" y="523220"/>
                </a:cubicBezTo>
                <a:cubicBezTo>
                  <a:pt x="3874405" y="532378"/>
                  <a:pt x="3540447" y="514014"/>
                  <a:pt x="3416181" y="523220"/>
                </a:cubicBezTo>
                <a:cubicBezTo>
                  <a:pt x="3291915" y="532426"/>
                  <a:pt x="2982253" y="515605"/>
                  <a:pt x="2782361" y="523220"/>
                </a:cubicBezTo>
                <a:cubicBezTo>
                  <a:pt x="2582469" y="530835"/>
                  <a:pt x="2537603" y="497857"/>
                  <a:pt x="2293568" y="523220"/>
                </a:cubicBezTo>
                <a:cubicBezTo>
                  <a:pt x="2049533" y="548583"/>
                  <a:pt x="1940610" y="464788"/>
                  <a:pt x="1659748" y="523220"/>
                </a:cubicBezTo>
                <a:cubicBezTo>
                  <a:pt x="1378886" y="581652"/>
                  <a:pt x="1405282" y="511753"/>
                  <a:pt x="1219297" y="523220"/>
                </a:cubicBezTo>
                <a:cubicBezTo>
                  <a:pt x="1033312" y="534687"/>
                  <a:pt x="967806" y="494724"/>
                  <a:pt x="827188" y="523220"/>
                </a:cubicBezTo>
                <a:cubicBezTo>
                  <a:pt x="686570" y="551716"/>
                  <a:pt x="259823" y="498352"/>
                  <a:pt x="0" y="523220"/>
                </a:cubicBezTo>
                <a:cubicBezTo>
                  <a:pt x="-41035" y="373631"/>
                  <a:pt x="23792" y="169840"/>
                  <a:pt x="0" y="0"/>
                </a:cubicBezTo>
                <a:close/>
              </a:path>
              <a:path w="4834218" h="523220" stroke="0" extrusionOk="0">
                <a:moveTo>
                  <a:pt x="0" y="0"/>
                </a:moveTo>
                <a:cubicBezTo>
                  <a:pt x="242642" y="-3362"/>
                  <a:pt x="283508" y="58002"/>
                  <a:pt x="488793" y="0"/>
                </a:cubicBezTo>
                <a:cubicBezTo>
                  <a:pt x="694078" y="-58002"/>
                  <a:pt x="735414" y="19775"/>
                  <a:pt x="880902" y="0"/>
                </a:cubicBezTo>
                <a:cubicBezTo>
                  <a:pt x="1026390" y="-19775"/>
                  <a:pt x="1229862" y="17679"/>
                  <a:pt x="1514722" y="0"/>
                </a:cubicBezTo>
                <a:cubicBezTo>
                  <a:pt x="1799582" y="-17679"/>
                  <a:pt x="1847289" y="14574"/>
                  <a:pt x="2003515" y="0"/>
                </a:cubicBezTo>
                <a:cubicBezTo>
                  <a:pt x="2159741" y="-14574"/>
                  <a:pt x="2285493" y="899"/>
                  <a:pt x="2492308" y="0"/>
                </a:cubicBezTo>
                <a:cubicBezTo>
                  <a:pt x="2699123" y="-899"/>
                  <a:pt x="2809742" y="67375"/>
                  <a:pt x="3126128" y="0"/>
                </a:cubicBezTo>
                <a:cubicBezTo>
                  <a:pt x="3442514" y="-67375"/>
                  <a:pt x="3385434" y="40856"/>
                  <a:pt x="3566579" y="0"/>
                </a:cubicBezTo>
                <a:cubicBezTo>
                  <a:pt x="3747724" y="-40856"/>
                  <a:pt x="3932347" y="9674"/>
                  <a:pt x="4200398" y="0"/>
                </a:cubicBezTo>
                <a:cubicBezTo>
                  <a:pt x="4468449" y="-9674"/>
                  <a:pt x="4625907" y="62091"/>
                  <a:pt x="4834218" y="0"/>
                </a:cubicBezTo>
                <a:cubicBezTo>
                  <a:pt x="4886107" y="166921"/>
                  <a:pt x="4806893" y="355699"/>
                  <a:pt x="4834218" y="523220"/>
                </a:cubicBezTo>
                <a:cubicBezTo>
                  <a:pt x="4650318" y="568192"/>
                  <a:pt x="4557664" y="487469"/>
                  <a:pt x="4297083" y="523220"/>
                </a:cubicBezTo>
                <a:cubicBezTo>
                  <a:pt x="4036503" y="558971"/>
                  <a:pt x="4013858" y="465866"/>
                  <a:pt x="3808290" y="523220"/>
                </a:cubicBezTo>
                <a:cubicBezTo>
                  <a:pt x="3602722" y="580574"/>
                  <a:pt x="3403000" y="454966"/>
                  <a:pt x="3174470" y="523220"/>
                </a:cubicBezTo>
                <a:cubicBezTo>
                  <a:pt x="2945940" y="591474"/>
                  <a:pt x="2741618" y="456224"/>
                  <a:pt x="2540650" y="523220"/>
                </a:cubicBezTo>
                <a:cubicBezTo>
                  <a:pt x="2339682" y="590216"/>
                  <a:pt x="2303785" y="488213"/>
                  <a:pt x="2100199" y="523220"/>
                </a:cubicBezTo>
                <a:cubicBezTo>
                  <a:pt x="1896613" y="558227"/>
                  <a:pt x="1796840" y="492127"/>
                  <a:pt x="1563064" y="523220"/>
                </a:cubicBezTo>
                <a:cubicBezTo>
                  <a:pt x="1329289" y="554313"/>
                  <a:pt x="1059545" y="514529"/>
                  <a:pt x="929244" y="523220"/>
                </a:cubicBezTo>
                <a:cubicBezTo>
                  <a:pt x="798943" y="531911"/>
                  <a:pt x="351161" y="483501"/>
                  <a:pt x="0" y="523220"/>
                </a:cubicBezTo>
                <a:cubicBezTo>
                  <a:pt x="-9360" y="320647"/>
                  <a:pt x="27018" y="152442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Collected by different personnel </a:t>
            </a:r>
            <a:endParaRPr lang="en-GB" sz="28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F9AEC26-B80D-A49B-6BF3-4F485F42E3B8}"/>
              </a:ext>
            </a:extLst>
          </p:cNvPr>
          <p:cNvSpPr txBox="1"/>
          <p:nvPr/>
        </p:nvSpPr>
        <p:spPr>
          <a:xfrm>
            <a:off x="7129922" y="3586057"/>
            <a:ext cx="4834218" cy="523220"/>
          </a:xfrm>
          <a:custGeom>
            <a:avLst/>
            <a:gdLst>
              <a:gd name="connsiteX0" fmla="*/ 0 w 4834218"/>
              <a:gd name="connsiteY0" fmla="*/ 0 h 523220"/>
              <a:gd name="connsiteX1" fmla="*/ 440451 w 4834218"/>
              <a:gd name="connsiteY1" fmla="*/ 0 h 523220"/>
              <a:gd name="connsiteX2" fmla="*/ 929244 w 4834218"/>
              <a:gd name="connsiteY2" fmla="*/ 0 h 523220"/>
              <a:gd name="connsiteX3" fmla="*/ 1369695 w 4834218"/>
              <a:gd name="connsiteY3" fmla="*/ 0 h 523220"/>
              <a:gd name="connsiteX4" fmla="*/ 1955173 w 4834218"/>
              <a:gd name="connsiteY4" fmla="*/ 0 h 523220"/>
              <a:gd name="connsiteX5" fmla="*/ 2492308 w 4834218"/>
              <a:gd name="connsiteY5" fmla="*/ 0 h 523220"/>
              <a:gd name="connsiteX6" fmla="*/ 3029443 w 4834218"/>
              <a:gd name="connsiteY6" fmla="*/ 0 h 523220"/>
              <a:gd name="connsiteX7" fmla="*/ 3663263 w 4834218"/>
              <a:gd name="connsiteY7" fmla="*/ 0 h 523220"/>
              <a:gd name="connsiteX8" fmla="*/ 4248740 w 4834218"/>
              <a:gd name="connsiteY8" fmla="*/ 0 h 523220"/>
              <a:gd name="connsiteX9" fmla="*/ 4834218 w 4834218"/>
              <a:gd name="connsiteY9" fmla="*/ 0 h 523220"/>
              <a:gd name="connsiteX10" fmla="*/ 4834218 w 4834218"/>
              <a:gd name="connsiteY10" fmla="*/ 523220 h 523220"/>
              <a:gd name="connsiteX11" fmla="*/ 4442109 w 4834218"/>
              <a:gd name="connsiteY11" fmla="*/ 523220 h 523220"/>
              <a:gd name="connsiteX12" fmla="*/ 4001658 w 4834218"/>
              <a:gd name="connsiteY12" fmla="*/ 523220 h 523220"/>
              <a:gd name="connsiteX13" fmla="*/ 3416181 w 4834218"/>
              <a:gd name="connsiteY13" fmla="*/ 523220 h 523220"/>
              <a:gd name="connsiteX14" fmla="*/ 2782361 w 4834218"/>
              <a:gd name="connsiteY14" fmla="*/ 523220 h 523220"/>
              <a:gd name="connsiteX15" fmla="*/ 2293568 w 4834218"/>
              <a:gd name="connsiteY15" fmla="*/ 523220 h 523220"/>
              <a:gd name="connsiteX16" fmla="*/ 1659748 w 4834218"/>
              <a:gd name="connsiteY16" fmla="*/ 523220 h 523220"/>
              <a:gd name="connsiteX17" fmla="*/ 1219297 w 4834218"/>
              <a:gd name="connsiteY17" fmla="*/ 523220 h 523220"/>
              <a:gd name="connsiteX18" fmla="*/ 827188 w 4834218"/>
              <a:gd name="connsiteY18" fmla="*/ 523220 h 523220"/>
              <a:gd name="connsiteX19" fmla="*/ 0 w 4834218"/>
              <a:gd name="connsiteY19" fmla="*/ 523220 h 523220"/>
              <a:gd name="connsiteX20" fmla="*/ 0 w 4834218"/>
              <a:gd name="connsiteY2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34218" h="523220" fill="none" extrusionOk="0">
                <a:moveTo>
                  <a:pt x="0" y="0"/>
                </a:moveTo>
                <a:cubicBezTo>
                  <a:pt x="104014" y="-41803"/>
                  <a:pt x="301142" y="28543"/>
                  <a:pt x="440451" y="0"/>
                </a:cubicBezTo>
                <a:cubicBezTo>
                  <a:pt x="579760" y="-28543"/>
                  <a:pt x="714944" y="5768"/>
                  <a:pt x="929244" y="0"/>
                </a:cubicBezTo>
                <a:cubicBezTo>
                  <a:pt x="1143544" y="-5768"/>
                  <a:pt x="1190205" y="45221"/>
                  <a:pt x="1369695" y="0"/>
                </a:cubicBezTo>
                <a:cubicBezTo>
                  <a:pt x="1549185" y="-45221"/>
                  <a:pt x="1836084" y="31169"/>
                  <a:pt x="1955173" y="0"/>
                </a:cubicBezTo>
                <a:cubicBezTo>
                  <a:pt x="2074262" y="-31169"/>
                  <a:pt x="2283919" y="36413"/>
                  <a:pt x="2492308" y="0"/>
                </a:cubicBezTo>
                <a:cubicBezTo>
                  <a:pt x="2700698" y="-36413"/>
                  <a:pt x="2795394" y="11245"/>
                  <a:pt x="3029443" y="0"/>
                </a:cubicBezTo>
                <a:cubicBezTo>
                  <a:pt x="3263492" y="-11245"/>
                  <a:pt x="3445891" y="47845"/>
                  <a:pt x="3663263" y="0"/>
                </a:cubicBezTo>
                <a:cubicBezTo>
                  <a:pt x="3880635" y="-47845"/>
                  <a:pt x="4050326" y="16032"/>
                  <a:pt x="4248740" y="0"/>
                </a:cubicBezTo>
                <a:cubicBezTo>
                  <a:pt x="4447154" y="-16032"/>
                  <a:pt x="4622580" y="36073"/>
                  <a:pt x="4834218" y="0"/>
                </a:cubicBezTo>
                <a:cubicBezTo>
                  <a:pt x="4852311" y="154835"/>
                  <a:pt x="4805990" y="263784"/>
                  <a:pt x="4834218" y="523220"/>
                </a:cubicBezTo>
                <a:cubicBezTo>
                  <a:pt x="4677436" y="546551"/>
                  <a:pt x="4558435" y="512621"/>
                  <a:pt x="4442109" y="523220"/>
                </a:cubicBezTo>
                <a:cubicBezTo>
                  <a:pt x="4325783" y="533819"/>
                  <a:pt x="4128911" y="514062"/>
                  <a:pt x="4001658" y="523220"/>
                </a:cubicBezTo>
                <a:cubicBezTo>
                  <a:pt x="3874405" y="532378"/>
                  <a:pt x="3540447" y="514014"/>
                  <a:pt x="3416181" y="523220"/>
                </a:cubicBezTo>
                <a:cubicBezTo>
                  <a:pt x="3291915" y="532426"/>
                  <a:pt x="2982253" y="515605"/>
                  <a:pt x="2782361" y="523220"/>
                </a:cubicBezTo>
                <a:cubicBezTo>
                  <a:pt x="2582469" y="530835"/>
                  <a:pt x="2537603" y="497857"/>
                  <a:pt x="2293568" y="523220"/>
                </a:cubicBezTo>
                <a:cubicBezTo>
                  <a:pt x="2049533" y="548583"/>
                  <a:pt x="1940610" y="464788"/>
                  <a:pt x="1659748" y="523220"/>
                </a:cubicBezTo>
                <a:cubicBezTo>
                  <a:pt x="1378886" y="581652"/>
                  <a:pt x="1405282" y="511753"/>
                  <a:pt x="1219297" y="523220"/>
                </a:cubicBezTo>
                <a:cubicBezTo>
                  <a:pt x="1033312" y="534687"/>
                  <a:pt x="967806" y="494724"/>
                  <a:pt x="827188" y="523220"/>
                </a:cubicBezTo>
                <a:cubicBezTo>
                  <a:pt x="686570" y="551716"/>
                  <a:pt x="259823" y="498352"/>
                  <a:pt x="0" y="523220"/>
                </a:cubicBezTo>
                <a:cubicBezTo>
                  <a:pt x="-41035" y="373631"/>
                  <a:pt x="23792" y="169840"/>
                  <a:pt x="0" y="0"/>
                </a:cubicBezTo>
                <a:close/>
              </a:path>
              <a:path w="4834218" h="523220" stroke="0" extrusionOk="0">
                <a:moveTo>
                  <a:pt x="0" y="0"/>
                </a:moveTo>
                <a:cubicBezTo>
                  <a:pt x="242642" y="-3362"/>
                  <a:pt x="283508" y="58002"/>
                  <a:pt x="488793" y="0"/>
                </a:cubicBezTo>
                <a:cubicBezTo>
                  <a:pt x="694078" y="-58002"/>
                  <a:pt x="735414" y="19775"/>
                  <a:pt x="880902" y="0"/>
                </a:cubicBezTo>
                <a:cubicBezTo>
                  <a:pt x="1026390" y="-19775"/>
                  <a:pt x="1229862" y="17679"/>
                  <a:pt x="1514722" y="0"/>
                </a:cubicBezTo>
                <a:cubicBezTo>
                  <a:pt x="1799582" y="-17679"/>
                  <a:pt x="1847289" y="14574"/>
                  <a:pt x="2003515" y="0"/>
                </a:cubicBezTo>
                <a:cubicBezTo>
                  <a:pt x="2159741" y="-14574"/>
                  <a:pt x="2285493" y="899"/>
                  <a:pt x="2492308" y="0"/>
                </a:cubicBezTo>
                <a:cubicBezTo>
                  <a:pt x="2699123" y="-899"/>
                  <a:pt x="2809742" y="67375"/>
                  <a:pt x="3126128" y="0"/>
                </a:cubicBezTo>
                <a:cubicBezTo>
                  <a:pt x="3442514" y="-67375"/>
                  <a:pt x="3385434" y="40856"/>
                  <a:pt x="3566579" y="0"/>
                </a:cubicBezTo>
                <a:cubicBezTo>
                  <a:pt x="3747724" y="-40856"/>
                  <a:pt x="3932347" y="9674"/>
                  <a:pt x="4200398" y="0"/>
                </a:cubicBezTo>
                <a:cubicBezTo>
                  <a:pt x="4468449" y="-9674"/>
                  <a:pt x="4625907" y="62091"/>
                  <a:pt x="4834218" y="0"/>
                </a:cubicBezTo>
                <a:cubicBezTo>
                  <a:pt x="4886107" y="166921"/>
                  <a:pt x="4806893" y="355699"/>
                  <a:pt x="4834218" y="523220"/>
                </a:cubicBezTo>
                <a:cubicBezTo>
                  <a:pt x="4650318" y="568192"/>
                  <a:pt x="4557664" y="487469"/>
                  <a:pt x="4297083" y="523220"/>
                </a:cubicBezTo>
                <a:cubicBezTo>
                  <a:pt x="4036503" y="558971"/>
                  <a:pt x="4013858" y="465866"/>
                  <a:pt x="3808290" y="523220"/>
                </a:cubicBezTo>
                <a:cubicBezTo>
                  <a:pt x="3602722" y="580574"/>
                  <a:pt x="3403000" y="454966"/>
                  <a:pt x="3174470" y="523220"/>
                </a:cubicBezTo>
                <a:cubicBezTo>
                  <a:pt x="2945940" y="591474"/>
                  <a:pt x="2741618" y="456224"/>
                  <a:pt x="2540650" y="523220"/>
                </a:cubicBezTo>
                <a:cubicBezTo>
                  <a:pt x="2339682" y="590216"/>
                  <a:pt x="2303785" y="488213"/>
                  <a:pt x="2100199" y="523220"/>
                </a:cubicBezTo>
                <a:cubicBezTo>
                  <a:pt x="1896613" y="558227"/>
                  <a:pt x="1796840" y="492127"/>
                  <a:pt x="1563064" y="523220"/>
                </a:cubicBezTo>
                <a:cubicBezTo>
                  <a:pt x="1329289" y="554313"/>
                  <a:pt x="1059545" y="514529"/>
                  <a:pt x="929244" y="523220"/>
                </a:cubicBezTo>
                <a:cubicBezTo>
                  <a:pt x="798943" y="531911"/>
                  <a:pt x="351161" y="483501"/>
                  <a:pt x="0" y="523220"/>
                </a:cubicBezTo>
                <a:cubicBezTo>
                  <a:pt x="-9360" y="320647"/>
                  <a:pt x="27018" y="152442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Citizen science data included</a:t>
            </a:r>
            <a:endParaRPr lang="en-GB" sz="2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516F61-B703-BAC9-F0DE-B46AAD0ED53A}"/>
              </a:ext>
            </a:extLst>
          </p:cNvPr>
          <p:cNvSpPr txBox="1"/>
          <p:nvPr/>
        </p:nvSpPr>
        <p:spPr>
          <a:xfrm>
            <a:off x="7129922" y="4193136"/>
            <a:ext cx="4834217" cy="523220"/>
          </a:xfrm>
          <a:custGeom>
            <a:avLst/>
            <a:gdLst>
              <a:gd name="connsiteX0" fmla="*/ 0 w 4834217"/>
              <a:gd name="connsiteY0" fmla="*/ 0 h 523220"/>
              <a:gd name="connsiteX1" fmla="*/ 440451 w 4834217"/>
              <a:gd name="connsiteY1" fmla="*/ 0 h 523220"/>
              <a:gd name="connsiteX2" fmla="*/ 929244 w 4834217"/>
              <a:gd name="connsiteY2" fmla="*/ 0 h 523220"/>
              <a:gd name="connsiteX3" fmla="*/ 1369695 w 4834217"/>
              <a:gd name="connsiteY3" fmla="*/ 0 h 523220"/>
              <a:gd name="connsiteX4" fmla="*/ 1955172 w 4834217"/>
              <a:gd name="connsiteY4" fmla="*/ 0 h 523220"/>
              <a:gd name="connsiteX5" fmla="*/ 2492307 w 4834217"/>
              <a:gd name="connsiteY5" fmla="*/ 0 h 523220"/>
              <a:gd name="connsiteX6" fmla="*/ 3029443 w 4834217"/>
              <a:gd name="connsiteY6" fmla="*/ 0 h 523220"/>
              <a:gd name="connsiteX7" fmla="*/ 3663262 w 4834217"/>
              <a:gd name="connsiteY7" fmla="*/ 0 h 523220"/>
              <a:gd name="connsiteX8" fmla="*/ 4248740 w 4834217"/>
              <a:gd name="connsiteY8" fmla="*/ 0 h 523220"/>
              <a:gd name="connsiteX9" fmla="*/ 4834217 w 4834217"/>
              <a:gd name="connsiteY9" fmla="*/ 0 h 523220"/>
              <a:gd name="connsiteX10" fmla="*/ 4834217 w 4834217"/>
              <a:gd name="connsiteY10" fmla="*/ 523220 h 523220"/>
              <a:gd name="connsiteX11" fmla="*/ 4442108 w 4834217"/>
              <a:gd name="connsiteY11" fmla="*/ 523220 h 523220"/>
              <a:gd name="connsiteX12" fmla="*/ 4001657 w 4834217"/>
              <a:gd name="connsiteY12" fmla="*/ 523220 h 523220"/>
              <a:gd name="connsiteX13" fmla="*/ 3416180 w 4834217"/>
              <a:gd name="connsiteY13" fmla="*/ 523220 h 523220"/>
              <a:gd name="connsiteX14" fmla="*/ 2782360 w 4834217"/>
              <a:gd name="connsiteY14" fmla="*/ 523220 h 523220"/>
              <a:gd name="connsiteX15" fmla="*/ 2293567 w 4834217"/>
              <a:gd name="connsiteY15" fmla="*/ 523220 h 523220"/>
              <a:gd name="connsiteX16" fmla="*/ 1659748 w 4834217"/>
              <a:gd name="connsiteY16" fmla="*/ 523220 h 523220"/>
              <a:gd name="connsiteX17" fmla="*/ 1219297 w 4834217"/>
              <a:gd name="connsiteY17" fmla="*/ 523220 h 523220"/>
              <a:gd name="connsiteX18" fmla="*/ 827188 w 4834217"/>
              <a:gd name="connsiteY18" fmla="*/ 523220 h 523220"/>
              <a:gd name="connsiteX19" fmla="*/ 0 w 4834217"/>
              <a:gd name="connsiteY19" fmla="*/ 523220 h 523220"/>
              <a:gd name="connsiteX20" fmla="*/ 0 w 4834217"/>
              <a:gd name="connsiteY2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34217" h="523220" fill="none" extrusionOk="0">
                <a:moveTo>
                  <a:pt x="0" y="0"/>
                </a:moveTo>
                <a:cubicBezTo>
                  <a:pt x="104014" y="-41803"/>
                  <a:pt x="301142" y="28543"/>
                  <a:pt x="440451" y="0"/>
                </a:cubicBezTo>
                <a:cubicBezTo>
                  <a:pt x="579760" y="-28543"/>
                  <a:pt x="714944" y="5768"/>
                  <a:pt x="929244" y="0"/>
                </a:cubicBezTo>
                <a:cubicBezTo>
                  <a:pt x="1143544" y="-5768"/>
                  <a:pt x="1190205" y="45221"/>
                  <a:pt x="1369695" y="0"/>
                </a:cubicBezTo>
                <a:cubicBezTo>
                  <a:pt x="1549185" y="-45221"/>
                  <a:pt x="1837905" y="35810"/>
                  <a:pt x="1955172" y="0"/>
                </a:cubicBezTo>
                <a:cubicBezTo>
                  <a:pt x="2072439" y="-35810"/>
                  <a:pt x="2283918" y="36413"/>
                  <a:pt x="2492307" y="0"/>
                </a:cubicBezTo>
                <a:cubicBezTo>
                  <a:pt x="2700697" y="-36413"/>
                  <a:pt x="2792459" y="4691"/>
                  <a:pt x="3029443" y="0"/>
                </a:cubicBezTo>
                <a:cubicBezTo>
                  <a:pt x="3266427" y="-4691"/>
                  <a:pt x="3448509" y="52676"/>
                  <a:pt x="3663262" y="0"/>
                </a:cubicBezTo>
                <a:cubicBezTo>
                  <a:pt x="3878015" y="-52676"/>
                  <a:pt x="4049580" y="14392"/>
                  <a:pt x="4248740" y="0"/>
                </a:cubicBezTo>
                <a:cubicBezTo>
                  <a:pt x="4447900" y="-14392"/>
                  <a:pt x="4627872" y="43112"/>
                  <a:pt x="4834217" y="0"/>
                </a:cubicBezTo>
                <a:cubicBezTo>
                  <a:pt x="4852310" y="154835"/>
                  <a:pt x="4805989" y="263784"/>
                  <a:pt x="4834217" y="523220"/>
                </a:cubicBezTo>
                <a:cubicBezTo>
                  <a:pt x="4677435" y="546551"/>
                  <a:pt x="4558434" y="512621"/>
                  <a:pt x="4442108" y="523220"/>
                </a:cubicBezTo>
                <a:cubicBezTo>
                  <a:pt x="4325782" y="533819"/>
                  <a:pt x="4128910" y="514062"/>
                  <a:pt x="4001657" y="523220"/>
                </a:cubicBezTo>
                <a:cubicBezTo>
                  <a:pt x="3874404" y="532378"/>
                  <a:pt x="3540446" y="514014"/>
                  <a:pt x="3416180" y="523220"/>
                </a:cubicBezTo>
                <a:cubicBezTo>
                  <a:pt x="3291914" y="532426"/>
                  <a:pt x="2982252" y="515605"/>
                  <a:pt x="2782360" y="523220"/>
                </a:cubicBezTo>
                <a:cubicBezTo>
                  <a:pt x="2582468" y="530835"/>
                  <a:pt x="2537602" y="497857"/>
                  <a:pt x="2293567" y="523220"/>
                </a:cubicBezTo>
                <a:cubicBezTo>
                  <a:pt x="2049532" y="548583"/>
                  <a:pt x="1939875" y="461445"/>
                  <a:pt x="1659748" y="523220"/>
                </a:cubicBezTo>
                <a:cubicBezTo>
                  <a:pt x="1379621" y="584995"/>
                  <a:pt x="1405282" y="511753"/>
                  <a:pt x="1219297" y="523220"/>
                </a:cubicBezTo>
                <a:cubicBezTo>
                  <a:pt x="1033312" y="534687"/>
                  <a:pt x="967806" y="494724"/>
                  <a:pt x="827188" y="523220"/>
                </a:cubicBezTo>
                <a:cubicBezTo>
                  <a:pt x="686570" y="551716"/>
                  <a:pt x="259823" y="498352"/>
                  <a:pt x="0" y="523220"/>
                </a:cubicBezTo>
                <a:cubicBezTo>
                  <a:pt x="-41035" y="373631"/>
                  <a:pt x="23792" y="169840"/>
                  <a:pt x="0" y="0"/>
                </a:cubicBezTo>
                <a:close/>
              </a:path>
              <a:path w="4834217" h="523220" stroke="0" extrusionOk="0">
                <a:moveTo>
                  <a:pt x="0" y="0"/>
                </a:moveTo>
                <a:cubicBezTo>
                  <a:pt x="242642" y="-3362"/>
                  <a:pt x="283508" y="58002"/>
                  <a:pt x="488793" y="0"/>
                </a:cubicBezTo>
                <a:cubicBezTo>
                  <a:pt x="694078" y="-58002"/>
                  <a:pt x="735414" y="19775"/>
                  <a:pt x="880902" y="0"/>
                </a:cubicBezTo>
                <a:cubicBezTo>
                  <a:pt x="1026390" y="-19775"/>
                  <a:pt x="1232276" y="23035"/>
                  <a:pt x="1514721" y="0"/>
                </a:cubicBezTo>
                <a:cubicBezTo>
                  <a:pt x="1797166" y="-23035"/>
                  <a:pt x="1847288" y="14574"/>
                  <a:pt x="2003514" y="0"/>
                </a:cubicBezTo>
                <a:cubicBezTo>
                  <a:pt x="2159740" y="-14574"/>
                  <a:pt x="2285492" y="899"/>
                  <a:pt x="2492307" y="0"/>
                </a:cubicBezTo>
                <a:cubicBezTo>
                  <a:pt x="2699122" y="-899"/>
                  <a:pt x="2809741" y="67375"/>
                  <a:pt x="3126127" y="0"/>
                </a:cubicBezTo>
                <a:cubicBezTo>
                  <a:pt x="3442513" y="-67375"/>
                  <a:pt x="3385433" y="40856"/>
                  <a:pt x="3566578" y="0"/>
                </a:cubicBezTo>
                <a:cubicBezTo>
                  <a:pt x="3747723" y="-40856"/>
                  <a:pt x="3932346" y="9674"/>
                  <a:pt x="4200397" y="0"/>
                </a:cubicBezTo>
                <a:cubicBezTo>
                  <a:pt x="4468448" y="-9674"/>
                  <a:pt x="4625906" y="62091"/>
                  <a:pt x="4834217" y="0"/>
                </a:cubicBezTo>
                <a:cubicBezTo>
                  <a:pt x="4886106" y="166921"/>
                  <a:pt x="4806892" y="355699"/>
                  <a:pt x="4834217" y="523220"/>
                </a:cubicBezTo>
                <a:cubicBezTo>
                  <a:pt x="4650317" y="568192"/>
                  <a:pt x="4557663" y="487469"/>
                  <a:pt x="4297082" y="523220"/>
                </a:cubicBezTo>
                <a:cubicBezTo>
                  <a:pt x="4036502" y="558971"/>
                  <a:pt x="4013857" y="465866"/>
                  <a:pt x="3808289" y="523220"/>
                </a:cubicBezTo>
                <a:cubicBezTo>
                  <a:pt x="3602721" y="580574"/>
                  <a:pt x="3402999" y="454966"/>
                  <a:pt x="3174469" y="523220"/>
                </a:cubicBezTo>
                <a:cubicBezTo>
                  <a:pt x="2945939" y="591474"/>
                  <a:pt x="2735188" y="455309"/>
                  <a:pt x="2540650" y="523220"/>
                </a:cubicBezTo>
                <a:cubicBezTo>
                  <a:pt x="2346112" y="591131"/>
                  <a:pt x="2303785" y="488213"/>
                  <a:pt x="2100199" y="523220"/>
                </a:cubicBezTo>
                <a:cubicBezTo>
                  <a:pt x="1896613" y="558227"/>
                  <a:pt x="1803737" y="499378"/>
                  <a:pt x="1563063" y="523220"/>
                </a:cubicBezTo>
                <a:cubicBezTo>
                  <a:pt x="1322389" y="547062"/>
                  <a:pt x="1057687" y="512377"/>
                  <a:pt x="929244" y="523220"/>
                </a:cubicBezTo>
                <a:cubicBezTo>
                  <a:pt x="800801" y="534063"/>
                  <a:pt x="351161" y="483501"/>
                  <a:pt x="0" y="523220"/>
                </a:cubicBezTo>
                <a:cubicBezTo>
                  <a:pt x="-9360" y="320647"/>
                  <a:pt x="27018" y="152442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Limited time for primary data</a:t>
            </a:r>
            <a:endParaRPr lang="en-GB" sz="28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B41AFD-C108-1DEA-4981-0AB3A48FE361}"/>
              </a:ext>
            </a:extLst>
          </p:cNvPr>
          <p:cNvSpPr txBox="1"/>
          <p:nvPr/>
        </p:nvSpPr>
        <p:spPr>
          <a:xfrm>
            <a:off x="7129922" y="4783567"/>
            <a:ext cx="4834216" cy="954107"/>
          </a:xfrm>
          <a:custGeom>
            <a:avLst/>
            <a:gdLst>
              <a:gd name="connsiteX0" fmla="*/ 0 w 4834216"/>
              <a:gd name="connsiteY0" fmla="*/ 0 h 954107"/>
              <a:gd name="connsiteX1" fmla="*/ 633819 w 4834216"/>
              <a:gd name="connsiteY1" fmla="*/ 0 h 954107"/>
              <a:gd name="connsiteX2" fmla="*/ 1219297 w 4834216"/>
              <a:gd name="connsiteY2" fmla="*/ 0 h 954107"/>
              <a:gd name="connsiteX3" fmla="*/ 1756432 w 4834216"/>
              <a:gd name="connsiteY3" fmla="*/ 0 h 954107"/>
              <a:gd name="connsiteX4" fmla="*/ 2293567 w 4834216"/>
              <a:gd name="connsiteY4" fmla="*/ 0 h 954107"/>
              <a:gd name="connsiteX5" fmla="*/ 2927386 w 4834216"/>
              <a:gd name="connsiteY5" fmla="*/ 0 h 954107"/>
              <a:gd name="connsiteX6" fmla="*/ 3512864 w 4834216"/>
              <a:gd name="connsiteY6" fmla="*/ 0 h 954107"/>
              <a:gd name="connsiteX7" fmla="*/ 3904972 w 4834216"/>
              <a:gd name="connsiteY7" fmla="*/ 0 h 954107"/>
              <a:gd name="connsiteX8" fmla="*/ 4834216 w 4834216"/>
              <a:gd name="connsiteY8" fmla="*/ 0 h 954107"/>
              <a:gd name="connsiteX9" fmla="*/ 4834216 w 4834216"/>
              <a:gd name="connsiteY9" fmla="*/ 496136 h 954107"/>
              <a:gd name="connsiteX10" fmla="*/ 4834216 w 4834216"/>
              <a:gd name="connsiteY10" fmla="*/ 954107 h 954107"/>
              <a:gd name="connsiteX11" fmla="*/ 4393765 w 4834216"/>
              <a:gd name="connsiteY11" fmla="*/ 954107 h 954107"/>
              <a:gd name="connsiteX12" fmla="*/ 3759946 w 4834216"/>
              <a:gd name="connsiteY12" fmla="*/ 954107 h 954107"/>
              <a:gd name="connsiteX13" fmla="*/ 3271153 w 4834216"/>
              <a:gd name="connsiteY13" fmla="*/ 954107 h 954107"/>
              <a:gd name="connsiteX14" fmla="*/ 2637333 w 4834216"/>
              <a:gd name="connsiteY14" fmla="*/ 954107 h 954107"/>
              <a:gd name="connsiteX15" fmla="*/ 2196883 w 4834216"/>
              <a:gd name="connsiteY15" fmla="*/ 954107 h 954107"/>
              <a:gd name="connsiteX16" fmla="*/ 1804774 w 4834216"/>
              <a:gd name="connsiteY16" fmla="*/ 954107 h 954107"/>
              <a:gd name="connsiteX17" fmla="*/ 1412665 w 4834216"/>
              <a:gd name="connsiteY17" fmla="*/ 954107 h 954107"/>
              <a:gd name="connsiteX18" fmla="*/ 827188 w 4834216"/>
              <a:gd name="connsiteY18" fmla="*/ 954107 h 954107"/>
              <a:gd name="connsiteX19" fmla="*/ 0 w 4834216"/>
              <a:gd name="connsiteY19" fmla="*/ 954107 h 954107"/>
              <a:gd name="connsiteX20" fmla="*/ 0 w 4834216"/>
              <a:gd name="connsiteY20" fmla="*/ 477054 h 954107"/>
              <a:gd name="connsiteX21" fmla="*/ 0 w 4834216"/>
              <a:gd name="connsiteY21" fmla="*/ 0 h 954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834216" h="954107" fill="none" extrusionOk="0">
                <a:moveTo>
                  <a:pt x="0" y="0"/>
                </a:moveTo>
                <a:cubicBezTo>
                  <a:pt x="304143" y="-66914"/>
                  <a:pt x="458039" y="12594"/>
                  <a:pt x="633819" y="0"/>
                </a:cubicBezTo>
                <a:cubicBezTo>
                  <a:pt x="809599" y="-12594"/>
                  <a:pt x="1100208" y="31169"/>
                  <a:pt x="1219297" y="0"/>
                </a:cubicBezTo>
                <a:cubicBezTo>
                  <a:pt x="1338386" y="-31169"/>
                  <a:pt x="1548043" y="36413"/>
                  <a:pt x="1756432" y="0"/>
                </a:cubicBezTo>
                <a:cubicBezTo>
                  <a:pt x="1964822" y="-36413"/>
                  <a:pt x="2059518" y="11245"/>
                  <a:pt x="2293567" y="0"/>
                </a:cubicBezTo>
                <a:cubicBezTo>
                  <a:pt x="2527616" y="-11245"/>
                  <a:pt x="2712633" y="52676"/>
                  <a:pt x="2927386" y="0"/>
                </a:cubicBezTo>
                <a:cubicBezTo>
                  <a:pt x="3142139" y="-52676"/>
                  <a:pt x="3313704" y="14392"/>
                  <a:pt x="3512864" y="0"/>
                </a:cubicBezTo>
                <a:cubicBezTo>
                  <a:pt x="3712024" y="-14392"/>
                  <a:pt x="3753102" y="34945"/>
                  <a:pt x="3904972" y="0"/>
                </a:cubicBezTo>
                <a:cubicBezTo>
                  <a:pt x="4056842" y="-34945"/>
                  <a:pt x="4433748" y="96106"/>
                  <a:pt x="4834216" y="0"/>
                </a:cubicBezTo>
                <a:cubicBezTo>
                  <a:pt x="4862695" y="184754"/>
                  <a:pt x="4777126" y="315326"/>
                  <a:pt x="4834216" y="496136"/>
                </a:cubicBezTo>
                <a:cubicBezTo>
                  <a:pt x="4891306" y="676946"/>
                  <a:pt x="4815957" y="795200"/>
                  <a:pt x="4834216" y="954107"/>
                </a:cubicBezTo>
                <a:cubicBezTo>
                  <a:pt x="4657217" y="989862"/>
                  <a:pt x="4589554" y="947490"/>
                  <a:pt x="4393765" y="954107"/>
                </a:cubicBezTo>
                <a:cubicBezTo>
                  <a:pt x="4197976" y="960724"/>
                  <a:pt x="3956459" y="940197"/>
                  <a:pt x="3759946" y="954107"/>
                </a:cubicBezTo>
                <a:cubicBezTo>
                  <a:pt x="3563433" y="968017"/>
                  <a:pt x="3515188" y="928744"/>
                  <a:pt x="3271153" y="954107"/>
                </a:cubicBezTo>
                <a:cubicBezTo>
                  <a:pt x="3027118" y="979470"/>
                  <a:pt x="2918195" y="895675"/>
                  <a:pt x="2637333" y="954107"/>
                </a:cubicBezTo>
                <a:cubicBezTo>
                  <a:pt x="2356471" y="1012539"/>
                  <a:pt x="2376414" y="939736"/>
                  <a:pt x="2196883" y="954107"/>
                </a:cubicBezTo>
                <a:cubicBezTo>
                  <a:pt x="2017352" y="968478"/>
                  <a:pt x="1945392" y="925611"/>
                  <a:pt x="1804774" y="954107"/>
                </a:cubicBezTo>
                <a:cubicBezTo>
                  <a:pt x="1664156" y="982603"/>
                  <a:pt x="1518530" y="938690"/>
                  <a:pt x="1412665" y="954107"/>
                </a:cubicBezTo>
                <a:cubicBezTo>
                  <a:pt x="1306800" y="969524"/>
                  <a:pt x="1013086" y="931520"/>
                  <a:pt x="827188" y="954107"/>
                </a:cubicBezTo>
                <a:cubicBezTo>
                  <a:pt x="641290" y="976694"/>
                  <a:pt x="250053" y="904608"/>
                  <a:pt x="0" y="954107"/>
                </a:cubicBezTo>
                <a:cubicBezTo>
                  <a:pt x="-4669" y="744992"/>
                  <a:pt x="39970" y="690048"/>
                  <a:pt x="0" y="477054"/>
                </a:cubicBezTo>
                <a:cubicBezTo>
                  <a:pt x="-39970" y="264060"/>
                  <a:pt x="26341" y="156036"/>
                  <a:pt x="0" y="0"/>
                </a:cubicBezTo>
                <a:close/>
              </a:path>
              <a:path w="4834216" h="954107" stroke="0" extrusionOk="0">
                <a:moveTo>
                  <a:pt x="0" y="0"/>
                </a:moveTo>
                <a:cubicBezTo>
                  <a:pt x="242642" y="-3362"/>
                  <a:pt x="283508" y="58002"/>
                  <a:pt x="488793" y="0"/>
                </a:cubicBezTo>
                <a:cubicBezTo>
                  <a:pt x="694078" y="-58002"/>
                  <a:pt x="735414" y="19775"/>
                  <a:pt x="880902" y="0"/>
                </a:cubicBezTo>
                <a:cubicBezTo>
                  <a:pt x="1026390" y="-19775"/>
                  <a:pt x="1232276" y="23035"/>
                  <a:pt x="1514721" y="0"/>
                </a:cubicBezTo>
                <a:cubicBezTo>
                  <a:pt x="1797166" y="-23035"/>
                  <a:pt x="1847288" y="14574"/>
                  <a:pt x="2003514" y="0"/>
                </a:cubicBezTo>
                <a:cubicBezTo>
                  <a:pt x="2159740" y="-14574"/>
                  <a:pt x="2285492" y="899"/>
                  <a:pt x="2492307" y="0"/>
                </a:cubicBezTo>
                <a:cubicBezTo>
                  <a:pt x="2699122" y="-899"/>
                  <a:pt x="2814964" y="71994"/>
                  <a:pt x="3126126" y="0"/>
                </a:cubicBezTo>
                <a:cubicBezTo>
                  <a:pt x="3437288" y="-71994"/>
                  <a:pt x="3385432" y="40856"/>
                  <a:pt x="3566577" y="0"/>
                </a:cubicBezTo>
                <a:cubicBezTo>
                  <a:pt x="3747722" y="-40856"/>
                  <a:pt x="3927874" y="9615"/>
                  <a:pt x="4200397" y="0"/>
                </a:cubicBezTo>
                <a:cubicBezTo>
                  <a:pt x="4472920" y="-9615"/>
                  <a:pt x="4627981" y="63390"/>
                  <a:pt x="4834216" y="0"/>
                </a:cubicBezTo>
                <a:cubicBezTo>
                  <a:pt x="4882069" y="209070"/>
                  <a:pt x="4829738" y="363359"/>
                  <a:pt x="4834216" y="477054"/>
                </a:cubicBezTo>
                <a:cubicBezTo>
                  <a:pt x="4838694" y="590749"/>
                  <a:pt x="4803926" y="748394"/>
                  <a:pt x="4834216" y="954107"/>
                </a:cubicBezTo>
                <a:cubicBezTo>
                  <a:pt x="4548359" y="1000549"/>
                  <a:pt x="4514330" y="900374"/>
                  <a:pt x="4248739" y="954107"/>
                </a:cubicBezTo>
                <a:cubicBezTo>
                  <a:pt x="3983148" y="1007840"/>
                  <a:pt x="3843449" y="885853"/>
                  <a:pt x="3614919" y="954107"/>
                </a:cubicBezTo>
                <a:cubicBezTo>
                  <a:pt x="3386389" y="1022361"/>
                  <a:pt x="3175638" y="886196"/>
                  <a:pt x="2981100" y="954107"/>
                </a:cubicBezTo>
                <a:cubicBezTo>
                  <a:pt x="2786562" y="1022018"/>
                  <a:pt x="2744235" y="919100"/>
                  <a:pt x="2540649" y="954107"/>
                </a:cubicBezTo>
                <a:cubicBezTo>
                  <a:pt x="2337063" y="989114"/>
                  <a:pt x="2237290" y="923014"/>
                  <a:pt x="2003514" y="954107"/>
                </a:cubicBezTo>
                <a:cubicBezTo>
                  <a:pt x="1769739" y="985200"/>
                  <a:pt x="1498138" y="943264"/>
                  <a:pt x="1369695" y="954107"/>
                </a:cubicBezTo>
                <a:cubicBezTo>
                  <a:pt x="1241252" y="964950"/>
                  <a:pt x="1096482" y="935229"/>
                  <a:pt x="832559" y="954107"/>
                </a:cubicBezTo>
                <a:cubicBezTo>
                  <a:pt x="568636" y="972985"/>
                  <a:pt x="383195" y="896390"/>
                  <a:pt x="0" y="954107"/>
                </a:cubicBezTo>
                <a:cubicBezTo>
                  <a:pt x="-1310" y="801830"/>
                  <a:pt x="3440" y="598040"/>
                  <a:pt x="0" y="496136"/>
                </a:cubicBezTo>
                <a:cubicBezTo>
                  <a:pt x="-3440" y="394232"/>
                  <a:pt x="53190" y="173598"/>
                  <a:pt x="0" y="0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Sites – different geology, soil types and altitude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6165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12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76C26C-33E8-A97F-A167-3A2D5CFCD524}"/>
              </a:ext>
            </a:extLst>
          </p:cNvPr>
          <p:cNvSpPr txBox="1"/>
          <p:nvPr/>
        </p:nvSpPr>
        <p:spPr>
          <a:xfrm>
            <a:off x="5025589" y="360989"/>
            <a:ext cx="2140821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Data analysis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8EA428-1CEF-38BA-56B2-EDDDAE260978}"/>
              </a:ext>
            </a:extLst>
          </p:cNvPr>
          <p:cNvSpPr txBox="1"/>
          <p:nvPr/>
        </p:nvSpPr>
        <p:spPr>
          <a:xfrm>
            <a:off x="3566239" y="1574556"/>
            <a:ext cx="5059522" cy="523220"/>
          </a:xfrm>
          <a:custGeom>
            <a:avLst/>
            <a:gdLst>
              <a:gd name="connsiteX0" fmla="*/ 0 w 5059522"/>
              <a:gd name="connsiteY0" fmla="*/ 0 h 523220"/>
              <a:gd name="connsiteX1" fmla="*/ 460979 w 5059522"/>
              <a:gd name="connsiteY1" fmla="*/ 0 h 523220"/>
              <a:gd name="connsiteX2" fmla="*/ 972553 w 5059522"/>
              <a:gd name="connsiteY2" fmla="*/ 0 h 523220"/>
              <a:gd name="connsiteX3" fmla="*/ 1433531 w 5059522"/>
              <a:gd name="connsiteY3" fmla="*/ 0 h 523220"/>
              <a:gd name="connsiteX4" fmla="*/ 2046296 w 5059522"/>
              <a:gd name="connsiteY4" fmla="*/ 0 h 523220"/>
              <a:gd name="connsiteX5" fmla="*/ 2608465 w 5059522"/>
              <a:gd name="connsiteY5" fmla="*/ 0 h 523220"/>
              <a:gd name="connsiteX6" fmla="*/ 3170634 w 5059522"/>
              <a:gd name="connsiteY6" fmla="*/ 0 h 523220"/>
              <a:gd name="connsiteX7" fmla="*/ 3833993 w 5059522"/>
              <a:gd name="connsiteY7" fmla="*/ 0 h 523220"/>
              <a:gd name="connsiteX8" fmla="*/ 4446758 w 5059522"/>
              <a:gd name="connsiteY8" fmla="*/ 0 h 523220"/>
              <a:gd name="connsiteX9" fmla="*/ 5059522 w 5059522"/>
              <a:gd name="connsiteY9" fmla="*/ 0 h 523220"/>
              <a:gd name="connsiteX10" fmla="*/ 5059522 w 5059522"/>
              <a:gd name="connsiteY10" fmla="*/ 523220 h 523220"/>
              <a:gd name="connsiteX11" fmla="*/ 4649139 w 5059522"/>
              <a:gd name="connsiteY11" fmla="*/ 523220 h 523220"/>
              <a:gd name="connsiteX12" fmla="*/ 4188160 w 5059522"/>
              <a:gd name="connsiteY12" fmla="*/ 523220 h 523220"/>
              <a:gd name="connsiteX13" fmla="*/ 3575396 w 5059522"/>
              <a:gd name="connsiteY13" fmla="*/ 523220 h 523220"/>
              <a:gd name="connsiteX14" fmla="*/ 2912036 w 5059522"/>
              <a:gd name="connsiteY14" fmla="*/ 523220 h 523220"/>
              <a:gd name="connsiteX15" fmla="*/ 2400462 w 5059522"/>
              <a:gd name="connsiteY15" fmla="*/ 523220 h 523220"/>
              <a:gd name="connsiteX16" fmla="*/ 1737103 w 5059522"/>
              <a:gd name="connsiteY16" fmla="*/ 523220 h 523220"/>
              <a:gd name="connsiteX17" fmla="*/ 1276124 w 5059522"/>
              <a:gd name="connsiteY17" fmla="*/ 523220 h 523220"/>
              <a:gd name="connsiteX18" fmla="*/ 865740 w 5059522"/>
              <a:gd name="connsiteY18" fmla="*/ 523220 h 523220"/>
              <a:gd name="connsiteX19" fmla="*/ 0 w 5059522"/>
              <a:gd name="connsiteY19" fmla="*/ 523220 h 523220"/>
              <a:gd name="connsiteX20" fmla="*/ 0 w 5059522"/>
              <a:gd name="connsiteY20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059522" h="523220" fill="none" extrusionOk="0">
                <a:moveTo>
                  <a:pt x="0" y="0"/>
                </a:moveTo>
                <a:cubicBezTo>
                  <a:pt x="159749" y="-855"/>
                  <a:pt x="311218" y="40856"/>
                  <a:pt x="460979" y="0"/>
                </a:cubicBezTo>
                <a:cubicBezTo>
                  <a:pt x="610740" y="-40856"/>
                  <a:pt x="763920" y="15567"/>
                  <a:pt x="972553" y="0"/>
                </a:cubicBezTo>
                <a:cubicBezTo>
                  <a:pt x="1181186" y="-15567"/>
                  <a:pt x="1283349" y="29685"/>
                  <a:pt x="1433531" y="0"/>
                </a:cubicBezTo>
                <a:cubicBezTo>
                  <a:pt x="1583713" y="-29685"/>
                  <a:pt x="1866358" y="863"/>
                  <a:pt x="2046296" y="0"/>
                </a:cubicBezTo>
                <a:cubicBezTo>
                  <a:pt x="2226234" y="-863"/>
                  <a:pt x="2359063" y="30398"/>
                  <a:pt x="2608465" y="0"/>
                </a:cubicBezTo>
                <a:cubicBezTo>
                  <a:pt x="2857867" y="-30398"/>
                  <a:pt x="2998943" y="15829"/>
                  <a:pt x="3170634" y="0"/>
                </a:cubicBezTo>
                <a:cubicBezTo>
                  <a:pt x="3342325" y="-15829"/>
                  <a:pt x="3653595" y="5471"/>
                  <a:pt x="3833993" y="0"/>
                </a:cubicBezTo>
                <a:cubicBezTo>
                  <a:pt x="4014391" y="-5471"/>
                  <a:pt x="4304868" y="46761"/>
                  <a:pt x="4446758" y="0"/>
                </a:cubicBezTo>
                <a:cubicBezTo>
                  <a:pt x="4588648" y="-46761"/>
                  <a:pt x="4935452" y="32484"/>
                  <a:pt x="5059522" y="0"/>
                </a:cubicBezTo>
                <a:cubicBezTo>
                  <a:pt x="5077615" y="154835"/>
                  <a:pt x="5031294" y="263784"/>
                  <a:pt x="5059522" y="523220"/>
                </a:cubicBezTo>
                <a:cubicBezTo>
                  <a:pt x="4936893" y="565771"/>
                  <a:pt x="4753963" y="499617"/>
                  <a:pt x="4649139" y="523220"/>
                </a:cubicBezTo>
                <a:cubicBezTo>
                  <a:pt x="4544315" y="546823"/>
                  <a:pt x="4307131" y="511218"/>
                  <a:pt x="4188160" y="523220"/>
                </a:cubicBezTo>
                <a:cubicBezTo>
                  <a:pt x="4069189" y="535222"/>
                  <a:pt x="3827359" y="450818"/>
                  <a:pt x="3575396" y="523220"/>
                </a:cubicBezTo>
                <a:cubicBezTo>
                  <a:pt x="3323433" y="595622"/>
                  <a:pt x="3235895" y="501469"/>
                  <a:pt x="2912036" y="523220"/>
                </a:cubicBezTo>
                <a:cubicBezTo>
                  <a:pt x="2588177" y="544971"/>
                  <a:pt x="2574637" y="509688"/>
                  <a:pt x="2400462" y="523220"/>
                </a:cubicBezTo>
                <a:cubicBezTo>
                  <a:pt x="2226287" y="536752"/>
                  <a:pt x="2043089" y="511754"/>
                  <a:pt x="1737103" y="523220"/>
                </a:cubicBezTo>
                <a:cubicBezTo>
                  <a:pt x="1431117" y="534686"/>
                  <a:pt x="1459393" y="490358"/>
                  <a:pt x="1276124" y="523220"/>
                </a:cubicBezTo>
                <a:cubicBezTo>
                  <a:pt x="1092855" y="556082"/>
                  <a:pt x="1010369" y="507778"/>
                  <a:pt x="865740" y="523220"/>
                </a:cubicBezTo>
                <a:cubicBezTo>
                  <a:pt x="721111" y="538662"/>
                  <a:pt x="219577" y="461212"/>
                  <a:pt x="0" y="523220"/>
                </a:cubicBezTo>
                <a:cubicBezTo>
                  <a:pt x="-41035" y="373631"/>
                  <a:pt x="23792" y="169840"/>
                  <a:pt x="0" y="0"/>
                </a:cubicBezTo>
                <a:close/>
              </a:path>
              <a:path w="5059522" h="523220" stroke="0" extrusionOk="0">
                <a:moveTo>
                  <a:pt x="0" y="0"/>
                </a:moveTo>
                <a:cubicBezTo>
                  <a:pt x="113844" y="-50321"/>
                  <a:pt x="380378" y="17782"/>
                  <a:pt x="511574" y="0"/>
                </a:cubicBezTo>
                <a:cubicBezTo>
                  <a:pt x="642770" y="-17782"/>
                  <a:pt x="813140" y="11703"/>
                  <a:pt x="921957" y="0"/>
                </a:cubicBezTo>
                <a:cubicBezTo>
                  <a:pt x="1030774" y="-11703"/>
                  <a:pt x="1390818" y="43147"/>
                  <a:pt x="1585317" y="0"/>
                </a:cubicBezTo>
                <a:cubicBezTo>
                  <a:pt x="1779816" y="-43147"/>
                  <a:pt x="1935792" y="8148"/>
                  <a:pt x="2096891" y="0"/>
                </a:cubicBezTo>
                <a:cubicBezTo>
                  <a:pt x="2257990" y="-8148"/>
                  <a:pt x="2366052" y="59043"/>
                  <a:pt x="2608465" y="0"/>
                </a:cubicBezTo>
                <a:cubicBezTo>
                  <a:pt x="2850878" y="-59043"/>
                  <a:pt x="3071499" y="72321"/>
                  <a:pt x="3271824" y="0"/>
                </a:cubicBezTo>
                <a:cubicBezTo>
                  <a:pt x="3472149" y="-72321"/>
                  <a:pt x="3600277" y="31055"/>
                  <a:pt x="3732803" y="0"/>
                </a:cubicBezTo>
                <a:cubicBezTo>
                  <a:pt x="3865329" y="-31055"/>
                  <a:pt x="4158146" y="23990"/>
                  <a:pt x="4396162" y="0"/>
                </a:cubicBezTo>
                <a:cubicBezTo>
                  <a:pt x="4634178" y="-23990"/>
                  <a:pt x="4823897" y="61919"/>
                  <a:pt x="5059522" y="0"/>
                </a:cubicBezTo>
                <a:cubicBezTo>
                  <a:pt x="5111411" y="166921"/>
                  <a:pt x="5032197" y="355699"/>
                  <a:pt x="5059522" y="523220"/>
                </a:cubicBezTo>
                <a:cubicBezTo>
                  <a:pt x="4823327" y="585792"/>
                  <a:pt x="4731465" y="518720"/>
                  <a:pt x="4497353" y="523220"/>
                </a:cubicBezTo>
                <a:cubicBezTo>
                  <a:pt x="4263241" y="527720"/>
                  <a:pt x="4241337" y="495196"/>
                  <a:pt x="3985779" y="523220"/>
                </a:cubicBezTo>
                <a:cubicBezTo>
                  <a:pt x="3730221" y="551244"/>
                  <a:pt x="3641688" y="482035"/>
                  <a:pt x="3322419" y="523220"/>
                </a:cubicBezTo>
                <a:cubicBezTo>
                  <a:pt x="3003150" y="564405"/>
                  <a:pt x="2935590" y="488331"/>
                  <a:pt x="2659060" y="523220"/>
                </a:cubicBezTo>
                <a:cubicBezTo>
                  <a:pt x="2382530" y="558109"/>
                  <a:pt x="2290530" y="479077"/>
                  <a:pt x="2198081" y="523220"/>
                </a:cubicBezTo>
                <a:cubicBezTo>
                  <a:pt x="2105632" y="567363"/>
                  <a:pt x="1857382" y="490064"/>
                  <a:pt x="1635912" y="523220"/>
                </a:cubicBezTo>
                <a:cubicBezTo>
                  <a:pt x="1414442" y="556376"/>
                  <a:pt x="1270739" y="474870"/>
                  <a:pt x="972553" y="523220"/>
                </a:cubicBezTo>
                <a:cubicBezTo>
                  <a:pt x="674367" y="571570"/>
                  <a:pt x="229016" y="478941"/>
                  <a:pt x="0" y="523220"/>
                </a:cubicBezTo>
                <a:cubicBezTo>
                  <a:pt x="-9360" y="320647"/>
                  <a:pt x="27018" y="152442"/>
                  <a:pt x="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Collate common plant species list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6E85F6-F643-6073-8ADF-684DECA428E5}"/>
              </a:ext>
            </a:extLst>
          </p:cNvPr>
          <p:cNvSpPr txBox="1"/>
          <p:nvPr/>
        </p:nvSpPr>
        <p:spPr>
          <a:xfrm>
            <a:off x="2110033" y="3552633"/>
            <a:ext cx="7651892" cy="523220"/>
          </a:xfrm>
          <a:custGeom>
            <a:avLst/>
            <a:gdLst>
              <a:gd name="connsiteX0" fmla="*/ 0 w 7651892"/>
              <a:gd name="connsiteY0" fmla="*/ 0 h 523220"/>
              <a:gd name="connsiteX1" fmla="*/ 512088 w 7651892"/>
              <a:gd name="connsiteY1" fmla="*/ 0 h 523220"/>
              <a:gd name="connsiteX2" fmla="*/ 1100695 w 7651892"/>
              <a:gd name="connsiteY2" fmla="*/ 0 h 523220"/>
              <a:gd name="connsiteX3" fmla="*/ 1765821 w 7651892"/>
              <a:gd name="connsiteY3" fmla="*/ 0 h 523220"/>
              <a:gd name="connsiteX4" fmla="*/ 2277909 w 7651892"/>
              <a:gd name="connsiteY4" fmla="*/ 0 h 523220"/>
              <a:gd name="connsiteX5" fmla="*/ 2866516 w 7651892"/>
              <a:gd name="connsiteY5" fmla="*/ 0 h 523220"/>
              <a:gd name="connsiteX6" fmla="*/ 3608161 w 7651892"/>
              <a:gd name="connsiteY6" fmla="*/ 0 h 523220"/>
              <a:gd name="connsiteX7" fmla="*/ 4043731 w 7651892"/>
              <a:gd name="connsiteY7" fmla="*/ 0 h 523220"/>
              <a:gd name="connsiteX8" fmla="*/ 4708857 w 7651892"/>
              <a:gd name="connsiteY8" fmla="*/ 0 h 523220"/>
              <a:gd name="connsiteX9" fmla="*/ 5144426 w 7651892"/>
              <a:gd name="connsiteY9" fmla="*/ 0 h 523220"/>
              <a:gd name="connsiteX10" fmla="*/ 5733033 w 7651892"/>
              <a:gd name="connsiteY10" fmla="*/ 0 h 523220"/>
              <a:gd name="connsiteX11" fmla="*/ 6398159 w 7651892"/>
              <a:gd name="connsiteY11" fmla="*/ 0 h 523220"/>
              <a:gd name="connsiteX12" fmla="*/ 6757209 w 7651892"/>
              <a:gd name="connsiteY12" fmla="*/ 0 h 523220"/>
              <a:gd name="connsiteX13" fmla="*/ 7116260 w 7651892"/>
              <a:gd name="connsiteY13" fmla="*/ 0 h 523220"/>
              <a:gd name="connsiteX14" fmla="*/ 7651892 w 7651892"/>
              <a:gd name="connsiteY14" fmla="*/ 0 h 523220"/>
              <a:gd name="connsiteX15" fmla="*/ 7651892 w 7651892"/>
              <a:gd name="connsiteY15" fmla="*/ 523220 h 523220"/>
              <a:gd name="connsiteX16" fmla="*/ 6986766 w 7651892"/>
              <a:gd name="connsiteY16" fmla="*/ 523220 h 523220"/>
              <a:gd name="connsiteX17" fmla="*/ 6398159 w 7651892"/>
              <a:gd name="connsiteY17" fmla="*/ 523220 h 523220"/>
              <a:gd name="connsiteX18" fmla="*/ 5886071 w 7651892"/>
              <a:gd name="connsiteY18" fmla="*/ 523220 h 523220"/>
              <a:gd name="connsiteX19" fmla="*/ 5220945 w 7651892"/>
              <a:gd name="connsiteY19" fmla="*/ 523220 h 523220"/>
              <a:gd name="connsiteX20" fmla="*/ 4632338 w 7651892"/>
              <a:gd name="connsiteY20" fmla="*/ 523220 h 523220"/>
              <a:gd name="connsiteX21" fmla="*/ 3890693 w 7651892"/>
              <a:gd name="connsiteY21" fmla="*/ 523220 h 523220"/>
              <a:gd name="connsiteX22" fmla="*/ 3149048 w 7651892"/>
              <a:gd name="connsiteY22" fmla="*/ 523220 h 523220"/>
              <a:gd name="connsiteX23" fmla="*/ 2483922 w 7651892"/>
              <a:gd name="connsiteY23" fmla="*/ 523220 h 523220"/>
              <a:gd name="connsiteX24" fmla="*/ 1818796 w 7651892"/>
              <a:gd name="connsiteY24" fmla="*/ 523220 h 523220"/>
              <a:gd name="connsiteX25" fmla="*/ 1153670 w 7651892"/>
              <a:gd name="connsiteY25" fmla="*/ 523220 h 523220"/>
              <a:gd name="connsiteX26" fmla="*/ 718101 w 7651892"/>
              <a:gd name="connsiteY26" fmla="*/ 523220 h 523220"/>
              <a:gd name="connsiteX27" fmla="*/ 0 w 7651892"/>
              <a:gd name="connsiteY27" fmla="*/ 523220 h 523220"/>
              <a:gd name="connsiteX28" fmla="*/ 0 w 7651892"/>
              <a:gd name="connsiteY28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51892" h="523220" fill="none" extrusionOk="0">
                <a:moveTo>
                  <a:pt x="0" y="0"/>
                </a:moveTo>
                <a:cubicBezTo>
                  <a:pt x="219515" y="-51360"/>
                  <a:pt x="256049" y="39982"/>
                  <a:pt x="512088" y="0"/>
                </a:cubicBezTo>
                <a:cubicBezTo>
                  <a:pt x="768127" y="-39982"/>
                  <a:pt x="920148" y="5928"/>
                  <a:pt x="1100695" y="0"/>
                </a:cubicBezTo>
                <a:cubicBezTo>
                  <a:pt x="1281242" y="-5928"/>
                  <a:pt x="1629744" y="11626"/>
                  <a:pt x="1765821" y="0"/>
                </a:cubicBezTo>
                <a:cubicBezTo>
                  <a:pt x="1901898" y="-11626"/>
                  <a:pt x="2045942" y="60026"/>
                  <a:pt x="2277909" y="0"/>
                </a:cubicBezTo>
                <a:cubicBezTo>
                  <a:pt x="2509876" y="-60026"/>
                  <a:pt x="2622132" y="13705"/>
                  <a:pt x="2866516" y="0"/>
                </a:cubicBezTo>
                <a:cubicBezTo>
                  <a:pt x="3110900" y="-13705"/>
                  <a:pt x="3396836" y="11289"/>
                  <a:pt x="3608161" y="0"/>
                </a:cubicBezTo>
                <a:cubicBezTo>
                  <a:pt x="3819486" y="-11289"/>
                  <a:pt x="3873363" y="46875"/>
                  <a:pt x="4043731" y="0"/>
                </a:cubicBezTo>
                <a:cubicBezTo>
                  <a:pt x="4214099" y="-46875"/>
                  <a:pt x="4540302" y="42137"/>
                  <a:pt x="4708857" y="0"/>
                </a:cubicBezTo>
                <a:cubicBezTo>
                  <a:pt x="4877412" y="-42137"/>
                  <a:pt x="4971921" y="37341"/>
                  <a:pt x="5144426" y="0"/>
                </a:cubicBezTo>
                <a:cubicBezTo>
                  <a:pt x="5316931" y="-37341"/>
                  <a:pt x="5523012" y="31628"/>
                  <a:pt x="5733033" y="0"/>
                </a:cubicBezTo>
                <a:cubicBezTo>
                  <a:pt x="5943054" y="-31628"/>
                  <a:pt x="6206722" y="13033"/>
                  <a:pt x="6398159" y="0"/>
                </a:cubicBezTo>
                <a:cubicBezTo>
                  <a:pt x="6589596" y="-13033"/>
                  <a:pt x="6684344" y="37"/>
                  <a:pt x="6757209" y="0"/>
                </a:cubicBezTo>
                <a:cubicBezTo>
                  <a:pt x="6830074" y="-37"/>
                  <a:pt x="7034771" y="35301"/>
                  <a:pt x="7116260" y="0"/>
                </a:cubicBezTo>
                <a:cubicBezTo>
                  <a:pt x="7197749" y="-35301"/>
                  <a:pt x="7473698" y="15992"/>
                  <a:pt x="7651892" y="0"/>
                </a:cubicBezTo>
                <a:cubicBezTo>
                  <a:pt x="7657702" y="221864"/>
                  <a:pt x="7616249" y="398642"/>
                  <a:pt x="7651892" y="523220"/>
                </a:cubicBezTo>
                <a:cubicBezTo>
                  <a:pt x="7474473" y="536231"/>
                  <a:pt x="7178893" y="452294"/>
                  <a:pt x="6986766" y="523220"/>
                </a:cubicBezTo>
                <a:cubicBezTo>
                  <a:pt x="6794639" y="594146"/>
                  <a:pt x="6602227" y="515691"/>
                  <a:pt x="6398159" y="523220"/>
                </a:cubicBezTo>
                <a:cubicBezTo>
                  <a:pt x="6194091" y="530749"/>
                  <a:pt x="6073343" y="520193"/>
                  <a:pt x="5886071" y="523220"/>
                </a:cubicBezTo>
                <a:cubicBezTo>
                  <a:pt x="5698799" y="526247"/>
                  <a:pt x="5550249" y="457949"/>
                  <a:pt x="5220945" y="523220"/>
                </a:cubicBezTo>
                <a:cubicBezTo>
                  <a:pt x="4891641" y="588491"/>
                  <a:pt x="4794510" y="512151"/>
                  <a:pt x="4632338" y="523220"/>
                </a:cubicBezTo>
                <a:cubicBezTo>
                  <a:pt x="4470166" y="534289"/>
                  <a:pt x="4167604" y="448662"/>
                  <a:pt x="3890693" y="523220"/>
                </a:cubicBezTo>
                <a:cubicBezTo>
                  <a:pt x="3613783" y="597778"/>
                  <a:pt x="3346422" y="474320"/>
                  <a:pt x="3149048" y="523220"/>
                </a:cubicBezTo>
                <a:cubicBezTo>
                  <a:pt x="2951675" y="572120"/>
                  <a:pt x="2773742" y="444465"/>
                  <a:pt x="2483922" y="523220"/>
                </a:cubicBezTo>
                <a:cubicBezTo>
                  <a:pt x="2194102" y="601975"/>
                  <a:pt x="2071331" y="473918"/>
                  <a:pt x="1818796" y="523220"/>
                </a:cubicBezTo>
                <a:cubicBezTo>
                  <a:pt x="1566261" y="572522"/>
                  <a:pt x="1458085" y="523096"/>
                  <a:pt x="1153670" y="523220"/>
                </a:cubicBezTo>
                <a:cubicBezTo>
                  <a:pt x="849255" y="523344"/>
                  <a:pt x="891720" y="474013"/>
                  <a:pt x="718101" y="523220"/>
                </a:cubicBezTo>
                <a:cubicBezTo>
                  <a:pt x="544482" y="572427"/>
                  <a:pt x="181474" y="466003"/>
                  <a:pt x="0" y="523220"/>
                </a:cubicBezTo>
                <a:cubicBezTo>
                  <a:pt x="-8284" y="400893"/>
                  <a:pt x="23206" y="110620"/>
                  <a:pt x="0" y="0"/>
                </a:cubicBezTo>
                <a:close/>
              </a:path>
              <a:path w="7651892" h="523220" stroke="0" extrusionOk="0">
                <a:moveTo>
                  <a:pt x="0" y="0"/>
                </a:moveTo>
                <a:cubicBezTo>
                  <a:pt x="242947" y="-61441"/>
                  <a:pt x="291024" y="42104"/>
                  <a:pt x="512088" y="0"/>
                </a:cubicBezTo>
                <a:cubicBezTo>
                  <a:pt x="733152" y="-42104"/>
                  <a:pt x="774216" y="521"/>
                  <a:pt x="871138" y="0"/>
                </a:cubicBezTo>
                <a:cubicBezTo>
                  <a:pt x="968060" y="-521"/>
                  <a:pt x="1417695" y="65601"/>
                  <a:pt x="1612783" y="0"/>
                </a:cubicBezTo>
                <a:cubicBezTo>
                  <a:pt x="1807871" y="-65601"/>
                  <a:pt x="1900972" y="58845"/>
                  <a:pt x="2124872" y="0"/>
                </a:cubicBezTo>
                <a:cubicBezTo>
                  <a:pt x="2348772" y="-58845"/>
                  <a:pt x="2443481" y="38692"/>
                  <a:pt x="2636960" y="0"/>
                </a:cubicBezTo>
                <a:cubicBezTo>
                  <a:pt x="2830439" y="-38692"/>
                  <a:pt x="3129711" y="74715"/>
                  <a:pt x="3378605" y="0"/>
                </a:cubicBezTo>
                <a:cubicBezTo>
                  <a:pt x="3627500" y="-74715"/>
                  <a:pt x="3609535" y="1311"/>
                  <a:pt x="3814174" y="0"/>
                </a:cubicBezTo>
                <a:cubicBezTo>
                  <a:pt x="4018813" y="-1311"/>
                  <a:pt x="4203130" y="77318"/>
                  <a:pt x="4555819" y="0"/>
                </a:cubicBezTo>
                <a:cubicBezTo>
                  <a:pt x="4908508" y="-77318"/>
                  <a:pt x="5084703" y="3266"/>
                  <a:pt x="5297464" y="0"/>
                </a:cubicBezTo>
                <a:cubicBezTo>
                  <a:pt x="5510226" y="-3266"/>
                  <a:pt x="5662963" y="68925"/>
                  <a:pt x="5886071" y="0"/>
                </a:cubicBezTo>
                <a:cubicBezTo>
                  <a:pt x="6109179" y="-68925"/>
                  <a:pt x="6370683" y="48767"/>
                  <a:pt x="6627716" y="0"/>
                </a:cubicBezTo>
                <a:cubicBezTo>
                  <a:pt x="6884749" y="-48767"/>
                  <a:pt x="6935958" y="56418"/>
                  <a:pt x="7139804" y="0"/>
                </a:cubicBezTo>
                <a:cubicBezTo>
                  <a:pt x="7343650" y="-56418"/>
                  <a:pt x="7469704" y="53416"/>
                  <a:pt x="7651892" y="0"/>
                </a:cubicBezTo>
                <a:cubicBezTo>
                  <a:pt x="7676874" y="137719"/>
                  <a:pt x="7628495" y="331520"/>
                  <a:pt x="7651892" y="523220"/>
                </a:cubicBezTo>
                <a:cubicBezTo>
                  <a:pt x="7472367" y="532901"/>
                  <a:pt x="7182760" y="481523"/>
                  <a:pt x="7063285" y="523220"/>
                </a:cubicBezTo>
                <a:cubicBezTo>
                  <a:pt x="6943810" y="564917"/>
                  <a:pt x="6658843" y="516379"/>
                  <a:pt x="6474678" y="523220"/>
                </a:cubicBezTo>
                <a:cubicBezTo>
                  <a:pt x="6290513" y="530061"/>
                  <a:pt x="6000264" y="520455"/>
                  <a:pt x="5733033" y="523220"/>
                </a:cubicBezTo>
                <a:cubicBezTo>
                  <a:pt x="5465802" y="525985"/>
                  <a:pt x="5361352" y="508825"/>
                  <a:pt x="5144426" y="523220"/>
                </a:cubicBezTo>
                <a:cubicBezTo>
                  <a:pt x="4927500" y="537615"/>
                  <a:pt x="4964721" y="494389"/>
                  <a:pt x="4785376" y="523220"/>
                </a:cubicBezTo>
                <a:cubicBezTo>
                  <a:pt x="4606031" y="552051"/>
                  <a:pt x="4478374" y="492301"/>
                  <a:pt x="4349806" y="523220"/>
                </a:cubicBezTo>
                <a:cubicBezTo>
                  <a:pt x="4221238" y="554139"/>
                  <a:pt x="3879308" y="443138"/>
                  <a:pt x="3608161" y="523220"/>
                </a:cubicBezTo>
                <a:cubicBezTo>
                  <a:pt x="3337014" y="603302"/>
                  <a:pt x="3296841" y="489091"/>
                  <a:pt x="3019554" y="523220"/>
                </a:cubicBezTo>
                <a:cubicBezTo>
                  <a:pt x="2742267" y="557349"/>
                  <a:pt x="2762693" y="472456"/>
                  <a:pt x="2583985" y="523220"/>
                </a:cubicBezTo>
                <a:cubicBezTo>
                  <a:pt x="2405277" y="573984"/>
                  <a:pt x="2257930" y="495793"/>
                  <a:pt x="1995378" y="523220"/>
                </a:cubicBezTo>
                <a:cubicBezTo>
                  <a:pt x="1732826" y="550647"/>
                  <a:pt x="1771258" y="493664"/>
                  <a:pt x="1636328" y="523220"/>
                </a:cubicBezTo>
                <a:cubicBezTo>
                  <a:pt x="1501398" y="552776"/>
                  <a:pt x="1357216" y="497046"/>
                  <a:pt x="1277277" y="523220"/>
                </a:cubicBezTo>
                <a:cubicBezTo>
                  <a:pt x="1197338" y="549394"/>
                  <a:pt x="877368" y="453378"/>
                  <a:pt x="688670" y="523220"/>
                </a:cubicBezTo>
                <a:cubicBezTo>
                  <a:pt x="499972" y="593062"/>
                  <a:pt x="143091" y="470263"/>
                  <a:pt x="0" y="523220"/>
                </a:cubicBezTo>
                <a:cubicBezTo>
                  <a:pt x="-47808" y="386571"/>
                  <a:pt x="40420" y="167642"/>
                  <a:pt x="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Apply statistical analysis to assess viability of data.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DA3851-5BDF-902A-29F5-1058CB403ADC}"/>
              </a:ext>
            </a:extLst>
          </p:cNvPr>
          <p:cNvSpPr txBox="1"/>
          <p:nvPr/>
        </p:nvSpPr>
        <p:spPr>
          <a:xfrm>
            <a:off x="2336276" y="2869321"/>
            <a:ext cx="7199406" cy="523220"/>
          </a:xfrm>
          <a:custGeom>
            <a:avLst/>
            <a:gdLst>
              <a:gd name="connsiteX0" fmla="*/ 0 w 7199406"/>
              <a:gd name="connsiteY0" fmla="*/ 0 h 523220"/>
              <a:gd name="connsiteX1" fmla="*/ 383968 w 7199406"/>
              <a:gd name="connsiteY1" fmla="*/ 0 h 523220"/>
              <a:gd name="connsiteX2" fmla="*/ 1055913 w 7199406"/>
              <a:gd name="connsiteY2" fmla="*/ 0 h 523220"/>
              <a:gd name="connsiteX3" fmla="*/ 1439881 w 7199406"/>
              <a:gd name="connsiteY3" fmla="*/ 0 h 523220"/>
              <a:gd name="connsiteX4" fmla="*/ 1967838 w 7199406"/>
              <a:gd name="connsiteY4" fmla="*/ 0 h 523220"/>
              <a:gd name="connsiteX5" fmla="*/ 2711776 w 7199406"/>
              <a:gd name="connsiteY5" fmla="*/ 0 h 523220"/>
              <a:gd name="connsiteX6" fmla="*/ 3311727 w 7199406"/>
              <a:gd name="connsiteY6" fmla="*/ 0 h 523220"/>
              <a:gd name="connsiteX7" fmla="*/ 3983671 w 7199406"/>
              <a:gd name="connsiteY7" fmla="*/ 0 h 523220"/>
              <a:gd name="connsiteX8" fmla="*/ 4511628 w 7199406"/>
              <a:gd name="connsiteY8" fmla="*/ 0 h 523220"/>
              <a:gd name="connsiteX9" fmla="*/ 5111578 w 7199406"/>
              <a:gd name="connsiteY9" fmla="*/ 0 h 523220"/>
              <a:gd name="connsiteX10" fmla="*/ 5855517 w 7199406"/>
              <a:gd name="connsiteY10" fmla="*/ 0 h 523220"/>
              <a:gd name="connsiteX11" fmla="*/ 6311479 w 7199406"/>
              <a:gd name="connsiteY11" fmla="*/ 0 h 523220"/>
              <a:gd name="connsiteX12" fmla="*/ 7199406 w 7199406"/>
              <a:gd name="connsiteY12" fmla="*/ 0 h 523220"/>
              <a:gd name="connsiteX13" fmla="*/ 7199406 w 7199406"/>
              <a:gd name="connsiteY13" fmla="*/ 523220 h 523220"/>
              <a:gd name="connsiteX14" fmla="*/ 6671450 w 7199406"/>
              <a:gd name="connsiteY14" fmla="*/ 523220 h 523220"/>
              <a:gd name="connsiteX15" fmla="*/ 6287481 w 7199406"/>
              <a:gd name="connsiteY15" fmla="*/ 523220 h 523220"/>
              <a:gd name="connsiteX16" fmla="*/ 5687531 w 7199406"/>
              <a:gd name="connsiteY16" fmla="*/ 523220 h 523220"/>
              <a:gd name="connsiteX17" fmla="*/ 5231568 w 7199406"/>
              <a:gd name="connsiteY17" fmla="*/ 523220 h 523220"/>
              <a:gd name="connsiteX18" fmla="*/ 4631618 w 7199406"/>
              <a:gd name="connsiteY18" fmla="*/ 523220 h 523220"/>
              <a:gd name="connsiteX19" fmla="*/ 4031667 w 7199406"/>
              <a:gd name="connsiteY19" fmla="*/ 523220 h 523220"/>
              <a:gd name="connsiteX20" fmla="*/ 3431717 w 7199406"/>
              <a:gd name="connsiteY20" fmla="*/ 523220 h 523220"/>
              <a:gd name="connsiteX21" fmla="*/ 2831766 w 7199406"/>
              <a:gd name="connsiteY21" fmla="*/ 523220 h 523220"/>
              <a:gd name="connsiteX22" fmla="*/ 2303810 w 7199406"/>
              <a:gd name="connsiteY22" fmla="*/ 523220 h 523220"/>
              <a:gd name="connsiteX23" fmla="*/ 1631865 w 7199406"/>
              <a:gd name="connsiteY23" fmla="*/ 523220 h 523220"/>
              <a:gd name="connsiteX24" fmla="*/ 1031915 w 7199406"/>
              <a:gd name="connsiteY24" fmla="*/ 523220 h 523220"/>
              <a:gd name="connsiteX25" fmla="*/ 0 w 7199406"/>
              <a:gd name="connsiteY25" fmla="*/ 523220 h 523220"/>
              <a:gd name="connsiteX26" fmla="*/ 0 w 7199406"/>
              <a:gd name="connsiteY26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199406" h="523220" fill="none" extrusionOk="0">
                <a:moveTo>
                  <a:pt x="0" y="0"/>
                </a:moveTo>
                <a:cubicBezTo>
                  <a:pt x="151231" y="-21905"/>
                  <a:pt x="251567" y="17905"/>
                  <a:pt x="383968" y="0"/>
                </a:cubicBezTo>
                <a:cubicBezTo>
                  <a:pt x="516369" y="-17905"/>
                  <a:pt x="885352" y="49580"/>
                  <a:pt x="1055913" y="0"/>
                </a:cubicBezTo>
                <a:cubicBezTo>
                  <a:pt x="1226475" y="-49580"/>
                  <a:pt x="1332676" y="26498"/>
                  <a:pt x="1439881" y="0"/>
                </a:cubicBezTo>
                <a:cubicBezTo>
                  <a:pt x="1547086" y="-26498"/>
                  <a:pt x="1812839" y="57461"/>
                  <a:pt x="1967838" y="0"/>
                </a:cubicBezTo>
                <a:cubicBezTo>
                  <a:pt x="2122837" y="-57461"/>
                  <a:pt x="2411728" y="59336"/>
                  <a:pt x="2711776" y="0"/>
                </a:cubicBezTo>
                <a:cubicBezTo>
                  <a:pt x="3011824" y="-59336"/>
                  <a:pt x="3016232" y="14948"/>
                  <a:pt x="3311727" y="0"/>
                </a:cubicBezTo>
                <a:cubicBezTo>
                  <a:pt x="3607222" y="-14948"/>
                  <a:pt x="3793781" y="10669"/>
                  <a:pt x="3983671" y="0"/>
                </a:cubicBezTo>
                <a:cubicBezTo>
                  <a:pt x="4173561" y="-10669"/>
                  <a:pt x="4335936" y="15291"/>
                  <a:pt x="4511628" y="0"/>
                </a:cubicBezTo>
                <a:cubicBezTo>
                  <a:pt x="4687320" y="-15291"/>
                  <a:pt x="4869692" y="65167"/>
                  <a:pt x="5111578" y="0"/>
                </a:cubicBezTo>
                <a:cubicBezTo>
                  <a:pt x="5353464" y="-65167"/>
                  <a:pt x="5674750" y="17827"/>
                  <a:pt x="5855517" y="0"/>
                </a:cubicBezTo>
                <a:cubicBezTo>
                  <a:pt x="6036284" y="-17827"/>
                  <a:pt x="6161305" y="22941"/>
                  <a:pt x="6311479" y="0"/>
                </a:cubicBezTo>
                <a:cubicBezTo>
                  <a:pt x="6461653" y="-22941"/>
                  <a:pt x="6898764" y="57312"/>
                  <a:pt x="7199406" y="0"/>
                </a:cubicBezTo>
                <a:cubicBezTo>
                  <a:pt x="7247375" y="258649"/>
                  <a:pt x="7193088" y="294998"/>
                  <a:pt x="7199406" y="523220"/>
                </a:cubicBezTo>
                <a:cubicBezTo>
                  <a:pt x="7085687" y="565306"/>
                  <a:pt x="6848636" y="460564"/>
                  <a:pt x="6671450" y="523220"/>
                </a:cubicBezTo>
                <a:cubicBezTo>
                  <a:pt x="6494264" y="585876"/>
                  <a:pt x="6408928" y="496987"/>
                  <a:pt x="6287481" y="523220"/>
                </a:cubicBezTo>
                <a:cubicBezTo>
                  <a:pt x="6166034" y="549453"/>
                  <a:pt x="5858753" y="465927"/>
                  <a:pt x="5687531" y="523220"/>
                </a:cubicBezTo>
                <a:cubicBezTo>
                  <a:pt x="5516309" y="580513"/>
                  <a:pt x="5330930" y="510448"/>
                  <a:pt x="5231568" y="523220"/>
                </a:cubicBezTo>
                <a:cubicBezTo>
                  <a:pt x="5132206" y="535992"/>
                  <a:pt x="4818270" y="451292"/>
                  <a:pt x="4631618" y="523220"/>
                </a:cubicBezTo>
                <a:cubicBezTo>
                  <a:pt x="4444966" y="595148"/>
                  <a:pt x="4181427" y="473607"/>
                  <a:pt x="4031667" y="523220"/>
                </a:cubicBezTo>
                <a:cubicBezTo>
                  <a:pt x="3881907" y="572833"/>
                  <a:pt x="3562620" y="509505"/>
                  <a:pt x="3431717" y="523220"/>
                </a:cubicBezTo>
                <a:cubicBezTo>
                  <a:pt x="3300814" y="536935"/>
                  <a:pt x="2988137" y="507947"/>
                  <a:pt x="2831766" y="523220"/>
                </a:cubicBezTo>
                <a:cubicBezTo>
                  <a:pt x="2675395" y="538493"/>
                  <a:pt x="2433199" y="499466"/>
                  <a:pt x="2303810" y="523220"/>
                </a:cubicBezTo>
                <a:cubicBezTo>
                  <a:pt x="2174421" y="546974"/>
                  <a:pt x="1869843" y="462145"/>
                  <a:pt x="1631865" y="523220"/>
                </a:cubicBezTo>
                <a:cubicBezTo>
                  <a:pt x="1393888" y="584295"/>
                  <a:pt x="1177208" y="482878"/>
                  <a:pt x="1031915" y="523220"/>
                </a:cubicBezTo>
                <a:cubicBezTo>
                  <a:pt x="886622" y="563562"/>
                  <a:pt x="419045" y="468444"/>
                  <a:pt x="0" y="523220"/>
                </a:cubicBezTo>
                <a:cubicBezTo>
                  <a:pt x="-25208" y="368202"/>
                  <a:pt x="61461" y="116653"/>
                  <a:pt x="0" y="0"/>
                </a:cubicBezTo>
                <a:close/>
              </a:path>
              <a:path w="7199406" h="523220" stroke="0" extrusionOk="0">
                <a:moveTo>
                  <a:pt x="0" y="0"/>
                </a:moveTo>
                <a:cubicBezTo>
                  <a:pt x="233536" y="-20042"/>
                  <a:pt x="361837" y="19923"/>
                  <a:pt x="527956" y="0"/>
                </a:cubicBezTo>
                <a:cubicBezTo>
                  <a:pt x="694075" y="-19923"/>
                  <a:pt x="751716" y="34069"/>
                  <a:pt x="911925" y="0"/>
                </a:cubicBezTo>
                <a:cubicBezTo>
                  <a:pt x="1072134" y="-34069"/>
                  <a:pt x="1414395" y="14237"/>
                  <a:pt x="1655863" y="0"/>
                </a:cubicBezTo>
                <a:cubicBezTo>
                  <a:pt x="1897331" y="-14237"/>
                  <a:pt x="1973104" y="46200"/>
                  <a:pt x="2183820" y="0"/>
                </a:cubicBezTo>
                <a:cubicBezTo>
                  <a:pt x="2394536" y="-46200"/>
                  <a:pt x="2540784" y="25701"/>
                  <a:pt x="2711776" y="0"/>
                </a:cubicBezTo>
                <a:cubicBezTo>
                  <a:pt x="2882768" y="-25701"/>
                  <a:pt x="3231662" y="36196"/>
                  <a:pt x="3455715" y="0"/>
                </a:cubicBezTo>
                <a:cubicBezTo>
                  <a:pt x="3679768" y="-36196"/>
                  <a:pt x="3704484" y="9161"/>
                  <a:pt x="3911677" y="0"/>
                </a:cubicBezTo>
                <a:cubicBezTo>
                  <a:pt x="4118870" y="-9161"/>
                  <a:pt x="4462108" y="51523"/>
                  <a:pt x="4655616" y="0"/>
                </a:cubicBezTo>
                <a:cubicBezTo>
                  <a:pt x="4849124" y="-51523"/>
                  <a:pt x="5134297" y="45558"/>
                  <a:pt x="5399555" y="0"/>
                </a:cubicBezTo>
                <a:cubicBezTo>
                  <a:pt x="5664813" y="-45558"/>
                  <a:pt x="5702808" y="349"/>
                  <a:pt x="5999505" y="0"/>
                </a:cubicBezTo>
                <a:cubicBezTo>
                  <a:pt x="6296202" y="-349"/>
                  <a:pt x="6932004" y="52498"/>
                  <a:pt x="7199406" y="0"/>
                </a:cubicBezTo>
                <a:cubicBezTo>
                  <a:pt x="7214751" y="117811"/>
                  <a:pt x="7163939" y="373276"/>
                  <a:pt x="7199406" y="523220"/>
                </a:cubicBezTo>
                <a:cubicBezTo>
                  <a:pt x="7049989" y="528117"/>
                  <a:pt x="6965517" y="513431"/>
                  <a:pt x="6815438" y="523220"/>
                </a:cubicBezTo>
                <a:cubicBezTo>
                  <a:pt x="6665359" y="533009"/>
                  <a:pt x="6380089" y="475883"/>
                  <a:pt x="6071499" y="523220"/>
                </a:cubicBezTo>
                <a:cubicBezTo>
                  <a:pt x="5762909" y="570557"/>
                  <a:pt x="5828656" y="505369"/>
                  <a:pt x="5615537" y="523220"/>
                </a:cubicBezTo>
                <a:cubicBezTo>
                  <a:pt x="5402418" y="541071"/>
                  <a:pt x="5153401" y="494297"/>
                  <a:pt x="5015586" y="523220"/>
                </a:cubicBezTo>
                <a:cubicBezTo>
                  <a:pt x="4877771" y="552143"/>
                  <a:pt x="4610162" y="452199"/>
                  <a:pt x="4271648" y="523220"/>
                </a:cubicBezTo>
                <a:cubicBezTo>
                  <a:pt x="3933134" y="594241"/>
                  <a:pt x="3873064" y="454492"/>
                  <a:pt x="3671697" y="523220"/>
                </a:cubicBezTo>
                <a:cubicBezTo>
                  <a:pt x="3470330" y="591948"/>
                  <a:pt x="3434128" y="498251"/>
                  <a:pt x="3287729" y="523220"/>
                </a:cubicBezTo>
                <a:cubicBezTo>
                  <a:pt x="3141330" y="548189"/>
                  <a:pt x="2953295" y="469494"/>
                  <a:pt x="2831766" y="523220"/>
                </a:cubicBezTo>
                <a:cubicBezTo>
                  <a:pt x="2710237" y="576946"/>
                  <a:pt x="2351146" y="496432"/>
                  <a:pt x="2087828" y="523220"/>
                </a:cubicBezTo>
                <a:cubicBezTo>
                  <a:pt x="1824510" y="550008"/>
                  <a:pt x="1631061" y="487096"/>
                  <a:pt x="1487877" y="523220"/>
                </a:cubicBezTo>
                <a:cubicBezTo>
                  <a:pt x="1344693" y="559344"/>
                  <a:pt x="1181157" y="487945"/>
                  <a:pt x="1031915" y="523220"/>
                </a:cubicBezTo>
                <a:cubicBezTo>
                  <a:pt x="882673" y="558495"/>
                  <a:pt x="208787" y="414454"/>
                  <a:pt x="0" y="523220"/>
                </a:cubicBezTo>
                <a:cubicBezTo>
                  <a:pt x="-41734" y="392704"/>
                  <a:pt x="47867" y="224582"/>
                  <a:pt x="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Identify botanical indicator species for soil type. </a:t>
            </a:r>
            <a:endParaRPr lang="en-GB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2BA426-E55B-4E5B-EB2B-1926BE29BEF8}"/>
              </a:ext>
            </a:extLst>
          </p:cNvPr>
          <p:cNvSpPr txBox="1"/>
          <p:nvPr/>
        </p:nvSpPr>
        <p:spPr>
          <a:xfrm>
            <a:off x="837179" y="4227018"/>
            <a:ext cx="9937894" cy="523220"/>
          </a:xfrm>
          <a:custGeom>
            <a:avLst/>
            <a:gdLst>
              <a:gd name="connsiteX0" fmla="*/ 0 w 9937894"/>
              <a:gd name="connsiteY0" fmla="*/ 0 h 523220"/>
              <a:gd name="connsiteX1" fmla="*/ 286445 w 9937894"/>
              <a:gd name="connsiteY1" fmla="*/ 0 h 523220"/>
              <a:gd name="connsiteX2" fmla="*/ 970406 w 9937894"/>
              <a:gd name="connsiteY2" fmla="*/ 0 h 523220"/>
              <a:gd name="connsiteX3" fmla="*/ 1256851 w 9937894"/>
              <a:gd name="connsiteY3" fmla="*/ 0 h 523220"/>
              <a:gd name="connsiteX4" fmla="*/ 1543296 w 9937894"/>
              <a:gd name="connsiteY4" fmla="*/ 0 h 523220"/>
              <a:gd name="connsiteX5" fmla="*/ 2326636 w 9937894"/>
              <a:gd name="connsiteY5" fmla="*/ 0 h 523220"/>
              <a:gd name="connsiteX6" fmla="*/ 2911218 w 9937894"/>
              <a:gd name="connsiteY6" fmla="*/ 0 h 523220"/>
              <a:gd name="connsiteX7" fmla="*/ 3197664 w 9937894"/>
              <a:gd name="connsiteY7" fmla="*/ 0 h 523220"/>
              <a:gd name="connsiteX8" fmla="*/ 3782246 w 9937894"/>
              <a:gd name="connsiteY8" fmla="*/ 0 h 523220"/>
              <a:gd name="connsiteX9" fmla="*/ 4565585 w 9937894"/>
              <a:gd name="connsiteY9" fmla="*/ 0 h 523220"/>
              <a:gd name="connsiteX10" fmla="*/ 5050788 w 9937894"/>
              <a:gd name="connsiteY10" fmla="*/ 0 h 523220"/>
              <a:gd name="connsiteX11" fmla="*/ 5535992 w 9937894"/>
              <a:gd name="connsiteY11" fmla="*/ 0 h 523220"/>
              <a:gd name="connsiteX12" fmla="*/ 6120574 w 9937894"/>
              <a:gd name="connsiteY12" fmla="*/ 0 h 523220"/>
              <a:gd name="connsiteX13" fmla="*/ 6804534 w 9937894"/>
              <a:gd name="connsiteY13" fmla="*/ 0 h 523220"/>
              <a:gd name="connsiteX14" fmla="*/ 7488495 w 9937894"/>
              <a:gd name="connsiteY14" fmla="*/ 0 h 523220"/>
              <a:gd name="connsiteX15" fmla="*/ 8172456 w 9937894"/>
              <a:gd name="connsiteY15" fmla="*/ 0 h 523220"/>
              <a:gd name="connsiteX16" fmla="*/ 8955796 w 9937894"/>
              <a:gd name="connsiteY16" fmla="*/ 0 h 523220"/>
              <a:gd name="connsiteX17" fmla="*/ 9937894 w 9937894"/>
              <a:gd name="connsiteY17" fmla="*/ 0 h 523220"/>
              <a:gd name="connsiteX18" fmla="*/ 9937894 w 9937894"/>
              <a:gd name="connsiteY18" fmla="*/ 523220 h 523220"/>
              <a:gd name="connsiteX19" fmla="*/ 9253933 w 9937894"/>
              <a:gd name="connsiteY19" fmla="*/ 523220 h 523220"/>
              <a:gd name="connsiteX20" fmla="*/ 8967488 w 9937894"/>
              <a:gd name="connsiteY20" fmla="*/ 523220 h 523220"/>
              <a:gd name="connsiteX21" fmla="*/ 8382906 w 9937894"/>
              <a:gd name="connsiteY21" fmla="*/ 523220 h 523220"/>
              <a:gd name="connsiteX22" fmla="*/ 7897703 w 9937894"/>
              <a:gd name="connsiteY22" fmla="*/ 523220 h 523220"/>
              <a:gd name="connsiteX23" fmla="*/ 7412500 w 9937894"/>
              <a:gd name="connsiteY23" fmla="*/ 523220 h 523220"/>
              <a:gd name="connsiteX24" fmla="*/ 6927297 w 9937894"/>
              <a:gd name="connsiteY24" fmla="*/ 523220 h 523220"/>
              <a:gd name="connsiteX25" fmla="*/ 6442094 w 9937894"/>
              <a:gd name="connsiteY25" fmla="*/ 523220 h 523220"/>
              <a:gd name="connsiteX26" fmla="*/ 5758133 w 9937894"/>
              <a:gd name="connsiteY26" fmla="*/ 523220 h 523220"/>
              <a:gd name="connsiteX27" fmla="*/ 5173551 w 9937894"/>
              <a:gd name="connsiteY27" fmla="*/ 523220 h 523220"/>
              <a:gd name="connsiteX28" fmla="*/ 4887106 w 9937894"/>
              <a:gd name="connsiteY28" fmla="*/ 523220 h 523220"/>
              <a:gd name="connsiteX29" fmla="*/ 4401902 w 9937894"/>
              <a:gd name="connsiteY29" fmla="*/ 523220 h 523220"/>
              <a:gd name="connsiteX30" fmla="*/ 3717942 w 9937894"/>
              <a:gd name="connsiteY30" fmla="*/ 523220 h 523220"/>
              <a:gd name="connsiteX31" fmla="*/ 3332117 w 9937894"/>
              <a:gd name="connsiteY31" fmla="*/ 523220 h 523220"/>
              <a:gd name="connsiteX32" fmla="*/ 2548778 w 9937894"/>
              <a:gd name="connsiteY32" fmla="*/ 523220 h 523220"/>
              <a:gd name="connsiteX33" fmla="*/ 1765438 w 9937894"/>
              <a:gd name="connsiteY33" fmla="*/ 523220 h 523220"/>
              <a:gd name="connsiteX34" fmla="*/ 1180856 w 9937894"/>
              <a:gd name="connsiteY34" fmla="*/ 523220 h 523220"/>
              <a:gd name="connsiteX35" fmla="*/ 0 w 9937894"/>
              <a:gd name="connsiteY35" fmla="*/ 523220 h 523220"/>
              <a:gd name="connsiteX36" fmla="*/ 0 w 9937894"/>
              <a:gd name="connsiteY36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9937894" h="523220" fill="none" extrusionOk="0">
                <a:moveTo>
                  <a:pt x="0" y="0"/>
                </a:moveTo>
                <a:cubicBezTo>
                  <a:pt x="70159" y="-8871"/>
                  <a:pt x="205447" y="15261"/>
                  <a:pt x="286445" y="0"/>
                </a:cubicBezTo>
                <a:cubicBezTo>
                  <a:pt x="367444" y="-15261"/>
                  <a:pt x="803642" y="10545"/>
                  <a:pt x="970406" y="0"/>
                </a:cubicBezTo>
                <a:cubicBezTo>
                  <a:pt x="1137170" y="-10545"/>
                  <a:pt x="1172240" y="9866"/>
                  <a:pt x="1256851" y="0"/>
                </a:cubicBezTo>
                <a:cubicBezTo>
                  <a:pt x="1341462" y="-9866"/>
                  <a:pt x="1432284" y="9200"/>
                  <a:pt x="1543296" y="0"/>
                </a:cubicBezTo>
                <a:cubicBezTo>
                  <a:pt x="1654308" y="-9200"/>
                  <a:pt x="2164358" y="53962"/>
                  <a:pt x="2326636" y="0"/>
                </a:cubicBezTo>
                <a:cubicBezTo>
                  <a:pt x="2488914" y="-53962"/>
                  <a:pt x="2680752" y="19429"/>
                  <a:pt x="2911218" y="0"/>
                </a:cubicBezTo>
                <a:cubicBezTo>
                  <a:pt x="3141684" y="-19429"/>
                  <a:pt x="3132222" y="30883"/>
                  <a:pt x="3197664" y="0"/>
                </a:cubicBezTo>
                <a:cubicBezTo>
                  <a:pt x="3263106" y="-30883"/>
                  <a:pt x="3604507" y="66494"/>
                  <a:pt x="3782246" y="0"/>
                </a:cubicBezTo>
                <a:cubicBezTo>
                  <a:pt x="3959985" y="-66494"/>
                  <a:pt x="4332574" y="81899"/>
                  <a:pt x="4565585" y="0"/>
                </a:cubicBezTo>
                <a:cubicBezTo>
                  <a:pt x="4798596" y="-81899"/>
                  <a:pt x="4818745" y="2907"/>
                  <a:pt x="5050788" y="0"/>
                </a:cubicBezTo>
                <a:cubicBezTo>
                  <a:pt x="5282831" y="-2907"/>
                  <a:pt x="5376210" y="13984"/>
                  <a:pt x="5535992" y="0"/>
                </a:cubicBezTo>
                <a:cubicBezTo>
                  <a:pt x="5695774" y="-13984"/>
                  <a:pt x="6001465" y="52175"/>
                  <a:pt x="6120574" y="0"/>
                </a:cubicBezTo>
                <a:cubicBezTo>
                  <a:pt x="6239683" y="-52175"/>
                  <a:pt x="6469324" y="43935"/>
                  <a:pt x="6804534" y="0"/>
                </a:cubicBezTo>
                <a:cubicBezTo>
                  <a:pt x="7139744" y="-43935"/>
                  <a:pt x="7231734" y="48168"/>
                  <a:pt x="7488495" y="0"/>
                </a:cubicBezTo>
                <a:cubicBezTo>
                  <a:pt x="7745256" y="-48168"/>
                  <a:pt x="8025204" y="37223"/>
                  <a:pt x="8172456" y="0"/>
                </a:cubicBezTo>
                <a:cubicBezTo>
                  <a:pt x="8319708" y="-37223"/>
                  <a:pt x="8642617" y="91992"/>
                  <a:pt x="8955796" y="0"/>
                </a:cubicBezTo>
                <a:cubicBezTo>
                  <a:pt x="9268975" y="-91992"/>
                  <a:pt x="9733045" y="76539"/>
                  <a:pt x="9937894" y="0"/>
                </a:cubicBezTo>
                <a:cubicBezTo>
                  <a:pt x="9947792" y="138985"/>
                  <a:pt x="9907061" y="283508"/>
                  <a:pt x="9937894" y="523220"/>
                </a:cubicBezTo>
                <a:cubicBezTo>
                  <a:pt x="9694722" y="584392"/>
                  <a:pt x="9393077" y="514405"/>
                  <a:pt x="9253933" y="523220"/>
                </a:cubicBezTo>
                <a:cubicBezTo>
                  <a:pt x="9114789" y="532035"/>
                  <a:pt x="9099746" y="496475"/>
                  <a:pt x="8967488" y="523220"/>
                </a:cubicBezTo>
                <a:cubicBezTo>
                  <a:pt x="8835230" y="549965"/>
                  <a:pt x="8623293" y="482703"/>
                  <a:pt x="8382906" y="523220"/>
                </a:cubicBezTo>
                <a:cubicBezTo>
                  <a:pt x="8142519" y="563737"/>
                  <a:pt x="8122602" y="483705"/>
                  <a:pt x="7897703" y="523220"/>
                </a:cubicBezTo>
                <a:cubicBezTo>
                  <a:pt x="7672804" y="562735"/>
                  <a:pt x="7610666" y="471079"/>
                  <a:pt x="7412500" y="523220"/>
                </a:cubicBezTo>
                <a:cubicBezTo>
                  <a:pt x="7214334" y="575361"/>
                  <a:pt x="7167702" y="498702"/>
                  <a:pt x="6927297" y="523220"/>
                </a:cubicBezTo>
                <a:cubicBezTo>
                  <a:pt x="6686892" y="547738"/>
                  <a:pt x="6582024" y="472170"/>
                  <a:pt x="6442094" y="523220"/>
                </a:cubicBezTo>
                <a:cubicBezTo>
                  <a:pt x="6302164" y="574270"/>
                  <a:pt x="6062938" y="486777"/>
                  <a:pt x="5758133" y="523220"/>
                </a:cubicBezTo>
                <a:cubicBezTo>
                  <a:pt x="5453328" y="559663"/>
                  <a:pt x="5317826" y="505472"/>
                  <a:pt x="5173551" y="523220"/>
                </a:cubicBezTo>
                <a:cubicBezTo>
                  <a:pt x="5029276" y="540968"/>
                  <a:pt x="4965853" y="508174"/>
                  <a:pt x="4887106" y="523220"/>
                </a:cubicBezTo>
                <a:cubicBezTo>
                  <a:pt x="4808360" y="538266"/>
                  <a:pt x="4609920" y="470219"/>
                  <a:pt x="4401902" y="523220"/>
                </a:cubicBezTo>
                <a:cubicBezTo>
                  <a:pt x="4193884" y="576221"/>
                  <a:pt x="3983926" y="480604"/>
                  <a:pt x="3717942" y="523220"/>
                </a:cubicBezTo>
                <a:cubicBezTo>
                  <a:pt x="3451958" y="565836"/>
                  <a:pt x="3496441" y="499608"/>
                  <a:pt x="3332117" y="523220"/>
                </a:cubicBezTo>
                <a:cubicBezTo>
                  <a:pt x="3167793" y="546832"/>
                  <a:pt x="2789406" y="445397"/>
                  <a:pt x="2548778" y="523220"/>
                </a:cubicBezTo>
                <a:cubicBezTo>
                  <a:pt x="2308150" y="601043"/>
                  <a:pt x="2078057" y="496044"/>
                  <a:pt x="1765438" y="523220"/>
                </a:cubicBezTo>
                <a:cubicBezTo>
                  <a:pt x="1452819" y="550396"/>
                  <a:pt x="1457663" y="499779"/>
                  <a:pt x="1180856" y="523220"/>
                </a:cubicBezTo>
                <a:cubicBezTo>
                  <a:pt x="904049" y="546661"/>
                  <a:pt x="523733" y="416752"/>
                  <a:pt x="0" y="523220"/>
                </a:cubicBezTo>
                <a:cubicBezTo>
                  <a:pt x="-59157" y="261758"/>
                  <a:pt x="39179" y="145008"/>
                  <a:pt x="0" y="0"/>
                </a:cubicBezTo>
                <a:close/>
              </a:path>
              <a:path w="9937894" h="523220" stroke="0" extrusionOk="0">
                <a:moveTo>
                  <a:pt x="0" y="0"/>
                </a:moveTo>
                <a:cubicBezTo>
                  <a:pt x="234641" y="-29557"/>
                  <a:pt x="376971" y="23146"/>
                  <a:pt x="485203" y="0"/>
                </a:cubicBezTo>
                <a:cubicBezTo>
                  <a:pt x="593435" y="-23146"/>
                  <a:pt x="689647" y="319"/>
                  <a:pt x="771648" y="0"/>
                </a:cubicBezTo>
                <a:cubicBezTo>
                  <a:pt x="853649" y="-319"/>
                  <a:pt x="1304179" y="27528"/>
                  <a:pt x="1554988" y="0"/>
                </a:cubicBezTo>
                <a:cubicBezTo>
                  <a:pt x="1805797" y="-27528"/>
                  <a:pt x="1803571" y="34755"/>
                  <a:pt x="2040191" y="0"/>
                </a:cubicBezTo>
                <a:cubicBezTo>
                  <a:pt x="2276811" y="-34755"/>
                  <a:pt x="2398022" y="18799"/>
                  <a:pt x="2525394" y="0"/>
                </a:cubicBezTo>
                <a:cubicBezTo>
                  <a:pt x="2652766" y="-18799"/>
                  <a:pt x="3034888" y="88277"/>
                  <a:pt x="3308734" y="0"/>
                </a:cubicBezTo>
                <a:cubicBezTo>
                  <a:pt x="3582580" y="-88277"/>
                  <a:pt x="3521221" y="12002"/>
                  <a:pt x="3694558" y="0"/>
                </a:cubicBezTo>
                <a:cubicBezTo>
                  <a:pt x="3867895" y="-12002"/>
                  <a:pt x="4090614" y="53914"/>
                  <a:pt x="4477898" y="0"/>
                </a:cubicBezTo>
                <a:cubicBezTo>
                  <a:pt x="4865182" y="-53914"/>
                  <a:pt x="5103322" y="59207"/>
                  <a:pt x="5261238" y="0"/>
                </a:cubicBezTo>
                <a:cubicBezTo>
                  <a:pt x="5419154" y="-59207"/>
                  <a:pt x="5578378" y="70036"/>
                  <a:pt x="5845820" y="0"/>
                </a:cubicBezTo>
                <a:cubicBezTo>
                  <a:pt x="6113262" y="-70036"/>
                  <a:pt x="6257506" y="6686"/>
                  <a:pt x="6629160" y="0"/>
                </a:cubicBezTo>
                <a:cubicBezTo>
                  <a:pt x="7000814" y="-6686"/>
                  <a:pt x="6986345" y="10925"/>
                  <a:pt x="7114363" y="0"/>
                </a:cubicBezTo>
                <a:cubicBezTo>
                  <a:pt x="7242381" y="-10925"/>
                  <a:pt x="7487101" y="3874"/>
                  <a:pt x="7599566" y="0"/>
                </a:cubicBezTo>
                <a:cubicBezTo>
                  <a:pt x="7712031" y="-3874"/>
                  <a:pt x="8004332" y="34245"/>
                  <a:pt x="8283527" y="0"/>
                </a:cubicBezTo>
                <a:cubicBezTo>
                  <a:pt x="8562722" y="-34245"/>
                  <a:pt x="8628363" y="33343"/>
                  <a:pt x="8768730" y="0"/>
                </a:cubicBezTo>
                <a:cubicBezTo>
                  <a:pt x="8909097" y="-33343"/>
                  <a:pt x="9606637" y="130702"/>
                  <a:pt x="9937894" y="0"/>
                </a:cubicBezTo>
                <a:cubicBezTo>
                  <a:pt x="9963198" y="109059"/>
                  <a:pt x="9923595" y="337275"/>
                  <a:pt x="9937894" y="523220"/>
                </a:cubicBezTo>
                <a:cubicBezTo>
                  <a:pt x="9601270" y="594779"/>
                  <a:pt x="9391211" y="491481"/>
                  <a:pt x="9253933" y="523220"/>
                </a:cubicBezTo>
                <a:cubicBezTo>
                  <a:pt x="9116655" y="554959"/>
                  <a:pt x="9064905" y="497967"/>
                  <a:pt x="8967488" y="523220"/>
                </a:cubicBezTo>
                <a:cubicBezTo>
                  <a:pt x="8870072" y="548473"/>
                  <a:pt x="8752625" y="489303"/>
                  <a:pt x="8581664" y="523220"/>
                </a:cubicBezTo>
                <a:cubicBezTo>
                  <a:pt x="8410703" y="557137"/>
                  <a:pt x="8168654" y="454056"/>
                  <a:pt x="7798324" y="523220"/>
                </a:cubicBezTo>
                <a:cubicBezTo>
                  <a:pt x="7427994" y="592384"/>
                  <a:pt x="7456592" y="460358"/>
                  <a:pt x="7213742" y="523220"/>
                </a:cubicBezTo>
                <a:cubicBezTo>
                  <a:pt x="6970892" y="586082"/>
                  <a:pt x="6920446" y="503884"/>
                  <a:pt x="6827918" y="523220"/>
                </a:cubicBezTo>
                <a:cubicBezTo>
                  <a:pt x="6735390" y="542556"/>
                  <a:pt x="6415919" y="500974"/>
                  <a:pt x="6243336" y="523220"/>
                </a:cubicBezTo>
                <a:cubicBezTo>
                  <a:pt x="6070753" y="545466"/>
                  <a:pt x="6014207" y="497438"/>
                  <a:pt x="5956891" y="523220"/>
                </a:cubicBezTo>
                <a:cubicBezTo>
                  <a:pt x="5899575" y="549002"/>
                  <a:pt x="5800085" y="492703"/>
                  <a:pt x="5670445" y="523220"/>
                </a:cubicBezTo>
                <a:cubicBezTo>
                  <a:pt x="5540805" y="553737"/>
                  <a:pt x="5295228" y="466186"/>
                  <a:pt x="5085863" y="523220"/>
                </a:cubicBezTo>
                <a:cubicBezTo>
                  <a:pt x="4876498" y="580254"/>
                  <a:pt x="4828157" y="495895"/>
                  <a:pt x="4700039" y="523220"/>
                </a:cubicBezTo>
                <a:cubicBezTo>
                  <a:pt x="4571921" y="550545"/>
                  <a:pt x="4169705" y="511802"/>
                  <a:pt x="4016078" y="523220"/>
                </a:cubicBezTo>
                <a:cubicBezTo>
                  <a:pt x="3862451" y="534638"/>
                  <a:pt x="3715874" y="522720"/>
                  <a:pt x="3630254" y="523220"/>
                </a:cubicBezTo>
                <a:cubicBezTo>
                  <a:pt x="3544634" y="523720"/>
                  <a:pt x="3260282" y="442759"/>
                  <a:pt x="2946293" y="523220"/>
                </a:cubicBezTo>
                <a:cubicBezTo>
                  <a:pt x="2632304" y="603681"/>
                  <a:pt x="2802905" y="514704"/>
                  <a:pt x="2659848" y="523220"/>
                </a:cubicBezTo>
                <a:cubicBezTo>
                  <a:pt x="2516791" y="531736"/>
                  <a:pt x="2278232" y="509840"/>
                  <a:pt x="1975887" y="523220"/>
                </a:cubicBezTo>
                <a:cubicBezTo>
                  <a:pt x="1673542" y="536600"/>
                  <a:pt x="1782150" y="521205"/>
                  <a:pt x="1590063" y="523220"/>
                </a:cubicBezTo>
                <a:cubicBezTo>
                  <a:pt x="1397976" y="525235"/>
                  <a:pt x="1367205" y="505105"/>
                  <a:pt x="1303618" y="523220"/>
                </a:cubicBezTo>
                <a:cubicBezTo>
                  <a:pt x="1240032" y="541335"/>
                  <a:pt x="1028986" y="479827"/>
                  <a:pt x="917794" y="523220"/>
                </a:cubicBezTo>
                <a:cubicBezTo>
                  <a:pt x="806602" y="566613"/>
                  <a:pt x="200679" y="500725"/>
                  <a:pt x="0" y="523220"/>
                </a:cubicBezTo>
                <a:cubicBezTo>
                  <a:pt x="-41484" y="270653"/>
                  <a:pt x="6563" y="201856"/>
                  <a:pt x="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Identify commonality of species at different stages of management. 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C4E3E6-0B95-2721-D827-FE3F5381B497}"/>
              </a:ext>
            </a:extLst>
          </p:cNvPr>
          <p:cNvSpPr txBox="1"/>
          <p:nvPr/>
        </p:nvSpPr>
        <p:spPr>
          <a:xfrm>
            <a:off x="602413" y="2233915"/>
            <a:ext cx="10987174" cy="523220"/>
          </a:xfrm>
          <a:custGeom>
            <a:avLst/>
            <a:gdLst>
              <a:gd name="connsiteX0" fmla="*/ 0 w 10987174"/>
              <a:gd name="connsiteY0" fmla="*/ 0 h 523220"/>
              <a:gd name="connsiteX1" fmla="*/ 578272 w 10987174"/>
              <a:gd name="connsiteY1" fmla="*/ 0 h 523220"/>
              <a:gd name="connsiteX2" fmla="*/ 1156545 w 10987174"/>
              <a:gd name="connsiteY2" fmla="*/ 0 h 523220"/>
              <a:gd name="connsiteX3" fmla="*/ 1954560 w 10987174"/>
              <a:gd name="connsiteY3" fmla="*/ 0 h 523220"/>
              <a:gd name="connsiteX4" fmla="*/ 2422961 w 10987174"/>
              <a:gd name="connsiteY4" fmla="*/ 0 h 523220"/>
              <a:gd name="connsiteX5" fmla="*/ 2891362 w 10987174"/>
              <a:gd name="connsiteY5" fmla="*/ 0 h 523220"/>
              <a:gd name="connsiteX6" fmla="*/ 3469634 w 10987174"/>
              <a:gd name="connsiteY6" fmla="*/ 0 h 523220"/>
              <a:gd name="connsiteX7" fmla="*/ 4157778 w 10987174"/>
              <a:gd name="connsiteY7" fmla="*/ 0 h 523220"/>
              <a:gd name="connsiteX8" fmla="*/ 4845922 w 10987174"/>
              <a:gd name="connsiteY8" fmla="*/ 0 h 523220"/>
              <a:gd name="connsiteX9" fmla="*/ 5534066 w 10987174"/>
              <a:gd name="connsiteY9" fmla="*/ 0 h 523220"/>
              <a:gd name="connsiteX10" fmla="*/ 6332082 w 10987174"/>
              <a:gd name="connsiteY10" fmla="*/ 0 h 523220"/>
              <a:gd name="connsiteX11" fmla="*/ 6910354 w 10987174"/>
              <a:gd name="connsiteY11" fmla="*/ 0 h 523220"/>
              <a:gd name="connsiteX12" fmla="*/ 7598498 w 10987174"/>
              <a:gd name="connsiteY12" fmla="*/ 0 h 523220"/>
              <a:gd name="connsiteX13" fmla="*/ 8176771 w 10987174"/>
              <a:gd name="connsiteY13" fmla="*/ 0 h 523220"/>
              <a:gd name="connsiteX14" fmla="*/ 8755043 w 10987174"/>
              <a:gd name="connsiteY14" fmla="*/ 0 h 523220"/>
              <a:gd name="connsiteX15" fmla="*/ 9333315 w 10987174"/>
              <a:gd name="connsiteY15" fmla="*/ 0 h 523220"/>
              <a:gd name="connsiteX16" fmla="*/ 9581972 w 10987174"/>
              <a:gd name="connsiteY16" fmla="*/ 0 h 523220"/>
              <a:gd name="connsiteX17" fmla="*/ 10270116 w 10987174"/>
              <a:gd name="connsiteY17" fmla="*/ 0 h 523220"/>
              <a:gd name="connsiteX18" fmla="*/ 10987174 w 10987174"/>
              <a:gd name="connsiteY18" fmla="*/ 0 h 523220"/>
              <a:gd name="connsiteX19" fmla="*/ 10987174 w 10987174"/>
              <a:gd name="connsiteY19" fmla="*/ 523220 h 523220"/>
              <a:gd name="connsiteX20" fmla="*/ 10518773 w 10987174"/>
              <a:gd name="connsiteY20" fmla="*/ 523220 h 523220"/>
              <a:gd name="connsiteX21" fmla="*/ 9940501 w 10987174"/>
              <a:gd name="connsiteY21" fmla="*/ 523220 h 523220"/>
              <a:gd name="connsiteX22" fmla="*/ 9691844 w 10987174"/>
              <a:gd name="connsiteY22" fmla="*/ 523220 h 523220"/>
              <a:gd name="connsiteX23" fmla="*/ 9223443 w 10987174"/>
              <a:gd name="connsiteY23" fmla="*/ 523220 h 523220"/>
              <a:gd name="connsiteX24" fmla="*/ 8535299 w 10987174"/>
              <a:gd name="connsiteY24" fmla="*/ 523220 h 523220"/>
              <a:gd name="connsiteX25" fmla="*/ 8176771 w 10987174"/>
              <a:gd name="connsiteY25" fmla="*/ 523220 h 523220"/>
              <a:gd name="connsiteX26" fmla="*/ 7378755 w 10987174"/>
              <a:gd name="connsiteY26" fmla="*/ 523220 h 523220"/>
              <a:gd name="connsiteX27" fmla="*/ 6580739 w 10987174"/>
              <a:gd name="connsiteY27" fmla="*/ 523220 h 523220"/>
              <a:gd name="connsiteX28" fmla="*/ 6002467 w 10987174"/>
              <a:gd name="connsiteY28" fmla="*/ 523220 h 523220"/>
              <a:gd name="connsiteX29" fmla="*/ 5204451 w 10987174"/>
              <a:gd name="connsiteY29" fmla="*/ 523220 h 523220"/>
              <a:gd name="connsiteX30" fmla="*/ 4626179 w 10987174"/>
              <a:gd name="connsiteY30" fmla="*/ 523220 h 523220"/>
              <a:gd name="connsiteX31" fmla="*/ 3938034 w 10987174"/>
              <a:gd name="connsiteY31" fmla="*/ 523220 h 523220"/>
              <a:gd name="connsiteX32" fmla="*/ 3689377 w 10987174"/>
              <a:gd name="connsiteY32" fmla="*/ 523220 h 523220"/>
              <a:gd name="connsiteX33" fmla="*/ 2891362 w 10987174"/>
              <a:gd name="connsiteY33" fmla="*/ 523220 h 523220"/>
              <a:gd name="connsiteX34" fmla="*/ 2422961 w 10987174"/>
              <a:gd name="connsiteY34" fmla="*/ 523220 h 523220"/>
              <a:gd name="connsiteX35" fmla="*/ 1734817 w 10987174"/>
              <a:gd name="connsiteY35" fmla="*/ 523220 h 523220"/>
              <a:gd name="connsiteX36" fmla="*/ 1486160 w 10987174"/>
              <a:gd name="connsiteY36" fmla="*/ 523220 h 523220"/>
              <a:gd name="connsiteX37" fmla="*/ 688144 w 10987174"/>
              <a:gd name="connsiteY37" fmla="*/ 523220 h 523220"/>
              <a:gd name="connsiteX38" fmla="*/ 0 w 10987174"/>
              <a:gd name="connsiteY38" fmla="*/ 523220 h 523220"/>
              <a:gd name="connsiteX39" fmla="*/ 0 w 10987174"/>
              <a:gd name="connsiteY39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987174" h="523220" fill="none" extrusionOk="0">
                <a:moveTo>
                  <a:pt x="0" y="0"/>
                </a:moveTo>
                <a:cubicBezTo>
                  <a:pt x="213332" y="-11919"/>
                  <a:pt x="360545" y="54357"/>
                  <a:pt x="578272" y="0"/>
                </a:cubicBezTo>
                <a:cubicBezTo>
                  <a:pt x="795999" y="-54357"/>
                  <a:pt x="985102" y="34300"/>
                  <a:pt x="1156545" y="0"/>
                </a:cubicBezTo>
                <a:cubicBezTo>
                  <a:pt x="1327988" y="-34300"/>
                  <a:pt x="1736889" y="53766"/>
                  <a:pt x="1954560" y="0"/>
                </a:cubicBezTo>
                <a:cubicBezTo>
                  <a:pt x="2172231" y="-53766"/>
                  <a:pt x="2324319" y="12205"/>
                  <a:pt x="2422961" y="0"/>
                </a:cubicBezTo>
                <a:cubicBezTo>
                  <a:pt x="2521603" y="-12205"/>
                  <a:pt x="2672904" y="22377"/>
                  <a:pt x="2891362" y="0"/>
                </a:cubicBezTo>
                <a:cubicBezTo>
                  <a:pt x="3109820" y="-22377"/>
                  <a:pt x="3191742" y="3620"/>
                  <a:pt x="3469634" y="0"/>
                </a:cubicBezTo>
                <a:cubicBezTo>
                  <a:pt x="3747526" y="-3620"/>
                  <a:pt x="3861017" y="15563"/>
                  <a:pt x="4157778" y="0"/>
                </a:cubicBezTo>
                <a:cubicBezTo>
                  <a:pt x="4454539" y="-15563"/>
                  <a:pt x="4575020" y="20648"/>
                  <a:pt x="4845922" y="0"/>
                </a:cubicBezTo>
                <a:cubicBezTo>
                  <a:pt x="5116824" y="-20648"/>
                  <a:pt x="5315483" y="11219"/>
                  <a:pt x="5534066" y="0"/>
                </a:cubicBezTo>
                <a:cubicBezTo>
                  <a:pt x="5752649" y="-11219"/>
                  <a:pt x="6069369" y="72445"/>
                  <a:pt x="6332082" y="0"/>
                </a:cubicBezTo>
                <a:cubicBezTo>
                  <a:pt x="6594795" y="-72445"/>
                  <a:pt x="6741405" y="55369"/>
                  <a:pt x="6910354" y="0"/>
                </a:cubicBezTo>
                <a:cubicBezTo>
                  <a:pt x="7079303" y="-55369"/>
                  <a:pt x="7413040" y="63912"/>
                  <a:pt x="7598498" y="0"/>
                </a:cubicBezTo>
                <a:cubicBezTo>
                  <a:pt x="7783956" y="-63912"/>
                  <a:pt x="7889562" y="52449"/>
                  <a:pt x="8176771" y="0"/>
                </a:cubicBezTo>
                <a:cubicBezTo>
                  <a:pt x="8463980" y="-52449"/>
                  <a:pt x="8596857" y="65767"/>
                  <a:pt x="8755043" y="0"/>
                </a:cubicBezTo>
                <a:cubicBezTo>
                  <a:pt x="8913229" y="-65767"/>
                  <a:pt x="9142774" y="66662"/>
                  <a:pt x="9333315" y="0"/>
                </a:cubicBezTo>
                <a:cubicBezTo>
                  <a:pt x="9523856" y="-66662"/>
                  <a:pt x="9499876" y="2032"/>
                  <a:pt x="9581972" y="0"/>
                </a:cubicBezTo>
                <a:cubicBezTo>
                  <a:pt x="9664068" y="-2032"/>
                  <a:pt x="10123397" y="60116"/>
                  <a:pt x="10270116" y="0"/>
                </a:cubicBezTo>
                <a:cubicBezTo>
                  <a:pt x="10416835" y="-60116"/>
                  <a:pt x="10831543" y="53749"/>
                  <a:pt x="10987174" y="0"/>
                </a:cubicBezTo>
                <a:cubicBezTo>
                  <a:pt x="11048262" y="137849"/>
                  <a:pt x="10963120" y="394097"/>
                  <a:pt x="10987174" y="523220"/>
                </a:cubicBezTo>
                <a:cubicBezTo>
                  <a:pt x="10884272" y="534548"/>
                  <a:pt x="10621585" y="498527"/>
                  <a:pt x="10518773" y="523220"/>
                </a:cubicBezTo>
                <a:cubicBezTo>
                  <a:pt x="10415961" y="547913"/>
                  <a:pt x="10225870" y="476024"/>
                  <a:pt x="9940501" y="523220"/>
                </a:cubicBezTo>
                <a:cubicBezTo>
                  <a:pt x="9655132" y="570416"/>
                  <a:pt x="9809769" y="498976"/>
                  <a:pt x="9691844" y="523220"/>
                </a:cubicBezTo>
                <a:cubicBezTo>
                  <a:pt x="9573919" y="547464"/>
                  <a:pt x="9336967" y="516548"/>
                  <a:pt x="9223443" y="523220"/>
                </a:cubicBezTo>
                <a:cubicBezTo>
                  <a:pt x="9109919" y="529892"/>
                  <a:pt x="8840306" y="478774"/>
                  <a:pt x="8535299" y="523220"/>
                </a:cubicBezTo>
                <a:cubicBezTo>
                  <a:pt x="8230292" y="567666"/>
                  <a:pt x="8330220" y="514231"/>
                  <a:pt x="8176771" y="523220"/>
                </a:cubicBezTo>
                <a:cubicBezTo>
                  <a:pt x="8023322" y="532209"/>
                  <a:pt x="7610738" y="436641"/>
                  <a:pt x="7378755" y="523220"/>
                </a:cubicBezTo>
                <a:cubicBezTo>
                  <a:pt x="7146772" y="609799"/>
                  <a:pt x="6771907" y="487045"/>
                  <a:pt x="6580739" y="523220"/>
                </a:cubicBezTo>
                <a:cubicBezTo>
                  <a:pt x="6389571" y="559395"/>
                  <a:pt x="6284581" y="512775"/>
                  <a:pt x="6002467" y="523220"/>
                </a:cubicBezTo>
                <a:cubicBezTo>
                  <a:pt x="5720353" y="533665"/>
                  <a:pt x="5404860" y="518540"/>
                  <a:pt x="5204451" y="523220"/>
                </a:cubicBezTo>
                <a:cubicBezTo>
                  <a:pt x="5004042" y="527900"/>
                  <a:pt x="4873147" y="478749"/>
                  <a:pt x="4626179" y="523220"/>
                </a:cubicBezTo>
                <a:cubicBezTo>
                  <a:pt x="4379211" y="567691"/>
                  <a:pt x="4252178" y="519663"/>
                  <a:pt x="3938034" y="523220"/>
                </a:cubicBezTo>
                <a:cubicBezTo>
                  <a:pt x="3623891" y="526777"/>
                  <a:pt x="3743234" y="499522"/>
                  <a:pt x="3689377" y="523220"/>
                </a:cubicBezTo>
                <a:cubicBezTo>
                  <a:pt x="3635520" y="546918"/>
                  <a:pt x="3080256" y="483316"/>
                  <a:pt x="2891362" y="523220"/>
                </a:cubicBezTo>
                <a:cubicBezTo>
                  <a:pt x="2702469" y="563124"/>
                  <a:pt x="2655317" y="519545"/>
                  <a:pt x="2422961" y="523220"/>
                </a:cubicBezTo>
                <a:cubicBezTo>
                  <a:pt x="2190605" y="526895"/>
                  <a:pt x="1978731" y="448938"/>
                  <a:pt x="1734817" y="523220"/>
                </a:cubicBezTo>
                <a:cubicBezTo>
                  <a:pt x="1490903" y="597502"/>
                  <a:pt x="1576953" y="494213"/>
                  <a:pt x="1486160" y="523220"/>
                </a:cubicBezTo>
                <a:cubicBezTo>
                  <a:pt x="1395367" y="552227"/>
                  <a:pt x="986848" y="433649"/>
                  <a:pt x="688144" y="523220"/>
                </a:cubicBezTo>
                <a:cubicBezTo>
                  <a:pt x="389440" y="612791"/>
                  <a:pt x="267111" y="460877"/>
                  <a:pt x="0" y="523220"/>
                </a:cubicBezTo>
                <a:cubicBezTo>
                  <a:pt x="-22692" y="376474"/>
                  <a:pt x="22407" y="107977"/>
                  <a:pt x="0" y="0"/>
                </a:cubicBezTo>
                <a:close/>
              </a:path>
              <a:path w="10987174" h="523220" stroke="0" extrusionOk="0">
                <a:moveTo>
                  <a:pt x="0" y="0"/>
                </a:moveTo>
                <a:cubicBezTo>
                  <a:pt x="153703" y="-22658"/>
                  <a:pt x="336922" y="23045"/>
                  <a:pt x="468401" y="0"/>
                </a:cubicBezTo>
                <a:cubicBezTo>
                  <a:pt x="599880" y="-23045"/>
                  <a:pt x="600998" y="744"/>
                  <a:pt x="717058" y="0"/>
                </a:cubicBezTo>
                <a:cubicBezTo>
                  <a:pt x="833118" y="-744"/>
                  <a:pt x="1312104" y="13087"/>
                  <a:pt x="1515073" y="0"/>
                </a:cubicBezTo>
                <a:cubicBezTo>
                  <a:pt x="1718042" y="-13087"/>
                  <a:pt x="1866674" y="10270"/>
                  <a:pt x="1983474" y="0"/>
                </a:cubicBezTo>
                <a:cubicBezTo>
                  <a:pt x="2100274" y="-10270"/>
                  <a:pt x="2286386" y="4135"/>
                  <a:pt x="2451875" y="0"/>
                </a:cubicBezTo>
                <a:cubicBezTo>
                  <a:pt x="2617364" y="-4135"/>
                  <a:pt x="2952311" y="21203"/>
                  <a:pt x="3249890" y="0"/>
                </a:cubicBezTo>
                <a:cubicBezTo>
                  <a:pt x="3547469" y="-21203"/>
                  <a:pt x="3476948" y="9652"/>
                  <a:pt x="3608419" y="0"/>
                </a:cubicBezTo>
                <a:cubicBezTo>
                  <a:pt x="3739890" y="-9652"/>
                  <a:pt x="4057730" y="26844"/>
                  <a:pt x="4406435" y="0"/>
                </a:cubicBezTo>
                <a:cubicBezTo>
                  <a:pt x="4755140" y="-26844"/>
                  <a:pt x="4816117" y="52987"/>
                  <a:pt x="5204451" y="0"/>
                </a:cubicBezTo>
                <a:cubicBezTo>
                  <a:pt x="5592785" y="-52987"/>
                  <a:pt x="5511800" y="15110"/>
                  <a:pt x="5782723" y="0"/>
                </a:cubicBezTo>
                <a:cubicBezTo>
                  <a:pt x="6053646" y="-15110"/>
                  <a:pt x="6204112" y="48248"/>
                  <a:pt x="6580739" y="0"/>
                </a:cubicBezTo>
                <a:cubicBezTo>
                  <a:pt x="6957366" y="-48248"/>
                  <a:pt x="6890190" y="25927"/>
                  <a:pt x="7049140" y="0"/>
                </a:cubicBezTo>
                <a:cubicBezTo>
                  <a:pt x="7208090" y="-25927"/>
                  <a:pt x="7298518" y="13194"/>
                  <a:pt x="7517540" y="0"/>
                </a:cubicBezTo>
                <a:cubicBezTo>
                  <a:pt x="7736562" y="-13194"/>
                  <a:pt x="7877983" y="49120"/>
                  <a:pt x="8205684" y="0"/>
                </a:cubicBezTo>
                <a:cubicBezTo>
                  <a:pt x="8533385" y="-49120"/>
                  <a:pt x="8510516" y="11391"/>
                  <a:pt x="8674085" y="0"/>
                </a:cubicBezTo>
                <a:cubicBezTo>
                  <a:pt x="8837654" y="-11391"/>
                  <a:pt x="9236842" y="28734"/>
                  <a:pt x="9472101" y="0"/>
                </a:cubicBezTo>
                <a:cubicBezTo>
                  <a:pt x="9707360" y="-28734"/>
                  <a:pt x="9990088" y="71880"/>
                  <a:pt x="10270116" y="0"/>
                </a:cubicBezTo>
                <a:cubicBezTo>
                  <a:pt x="10550145" y="-71880"/>
                  <a:pt x="10779321" y="42238"/>
                  <a:pt x="10987174" y="0"/>
                </a:cubicBezTo>
                <a:cubicBezTo>
                  <a:pt x="11042694" y="169192"/>
                  <a:pt x="10937324" y="271695"/>
                  <a:pt x="10987174" y="523220"/>
                </a:cubicBezTo>
                <a:cubicBezTo>
                  <a:pt x="10903890" y="525172"/>
                  <a:pt x="10813636" y="522624"/>
                  <a:pt x="10738517" y="523220"/>
                </a:cubicBezTo>
                <a:cubicBezTo>
                  <a:pt x="10663398" y="523816"/>
                  <a:pt x="10172053" y="484855"/>
                  <a:pt x="9940501" y="523220"/>
                </a:cubicBezTo>
                <a:cubicBezTo>
                  <a:pt x="9708949" y="561585"/>
                  <a:pt x="9488381" y="496584"/>
                  <a:pt x="9362229" y="523220"/>
                </a:cubicBezTo>
                <a:cubicBezTo>
                  <a:pt x="9236077" y="549856"/>
                  <a:pt x="9139477" y="519132"/>
                  <a:pt x="9003700" y="523220"/>
                </a:cubicBezTo>
                <a:cubicBezTo>
                  <a:pt x="8867923" y="527308"/>
                  <a:pt x="8652723" y="512227"/>
                  <a:pt x="8425428" y="523220"/>
                </a:cubicBezTo>
                <a:cubicBezTo>
                  <a:pt x="8198133" y="534213"/>
                  <a:pt x="8258488" y="517334"/>
                  <a:pt x="8176771" y="523220"/>
                </a:cubicBezTo>
                <a:cubicBezTo>
                  <a:pt x="8095054" y="529106"/>
                  <a:pt x="8021751" y="517235"/>
                  <a:pt x="7928113" y="523220"/>
                </a:cubicBezTo>
                <a:cubicBezTo>
                  <a:pt x="7834475" y="529205"/>
                  <a:pt x="7517959" y="520499"/>
                  <a:pt x="7349841" y="523220"/>
                </a:cubicBezTo>
                <a:cubicBezTo>
                  <a:pt x="7181723" y="525941"/>
                  <a:pt x="7100727" y="516109"/>
                  <a:pt x="6991312" y="523220"/>
                </a:cubicBezTo>
                <a:cubicBezTo>
                  <a:pt x="6881897" y="530331"/>
                  <a:pt x="6579173" y="467515"/>
                  <a:pt x="6303168" y="523220"/>
                </a:cubicBezTo>
                <a:cubicBezTo>
                  <a:pt x="6027163" y="578925"/>
                  <a:pt x="6021278" y="506091"/>
                  <a:pt x="5944639" y="523220"/>
                </a:cubicBezTo>
                <a:cubicBezTo>
                  <a:pt x="5868000" y="540349"/>
                  <a:pt x="5549855" y="445142"/>
                  <a:pt x="5256495" y="523220"/>
                </a:cubicBezTo>
                <a:cubicBezTo>
                  <a:pt x="4963135" y="601298"/>
                  <a:pt x="5110091" y="516781"/>
                  <a:pt x="5007838" y="523220"/>
                </a:cubicBezTo>
                <a:cubicBezTo>
                  <a:pt x="4905585" y="529659"/>
                  <a:pt x="4546037" y="472244"/>
                  <a:pt x="4319694" y="523220"/>
                </a:cubicBezTo>
                <a:cubicBezTo>
                  <a:pt x="4093351" y="574196"/>
                  <a:pt x="4136278" y="520124"/>
                  <a:pt x="3961165" y="523220"/>
                </a:cubicBezTo>
                <a:cubicBezTo>
                  <a:pt x="3786052" y="526316"/>
                  <a:pt x="3827599" y="516146"/>
                  <a:pt x="3712508" y="523220"/>
                </a:cubicBezTo>
                <a:cubicBezTo>
                  <a:pt x="3597417" y="530294"/>
                  <a:pt x="3455147" y="512451"/>
                  <a:pt x="3353979" y="523220"/>
                </a:cubicBezTo>
                <a:cubicBezTo>
                  <a:pt x="3252811" y="533989"/>
                  <a:pt x="2885171" y="476967"/>
                  <a:pt x="2665835" y="523220"/>
                </a:cubicBezTo>
                <a:cubicBezTo>
                  <a:pt x="2446499" y="569473"/>
                  <a:pt x="2468854" y="481932"/>
                  <a:pt x="2307307" y="523220"/>
                </a:cubicBezTo>
                <a:cubicBezTo>
                  <a:pt x="2145760" y="564508"/>
                  <a:pt x="2144229" y="500770"/>
                  <a:pt x="2058649" y="523220"/>
                </a:cubicBezTo>
                <a:cubicBezTo>
                  <a:pt x="1973069" y="545670"/>
                  <a:pt x="1847715" y="481893"/>
                  <a:pt x="1700121" y="523220"/>
                </a:cubicBezTo>
                <a:cubicBezTo>
                  <a:pt x="1552527" y="564547"/>
                  <a:pt x="1456399" y="486474"/>
                  <a:pt x="1231720" y="523220"/>
                </a:cubicBezTo>
                <a:cubicBezTo>
                  <a:pt x="1007041" y="559966"/>
                  <a:pt x="938429" y="497827"/>
                  <a:pt x="653448" y="523220"/>
                </a:cubicBezTo>
                <a:cubicBezTo>
                  <a:pt x="368467" y="548613"/>
                  <a:pt x="324049" y="514286"/>
                  <a:pt x="0" y="523220"/>
                </a:cubicBezTo>
                <a:cubicBezTo>
                  <a:pt x="-57451" y="273782"/>
                  <a:pt x="13550" y="207223"/>
                  <a:pt x="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Plot plant species data for all sites against time since management change </a:t>
            </a:r>
            <a:endParaRPr lang="en-GB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023D28-6E81-6D11-0AB6-486E8996676F}"/>
              </a:ext>
            </a:extLst>
          </p:cNvPr>
          <p:cNvSpPr txBox="1"/>
          <p:nvPr/>
        </p:nvSpPr>
        <p:spPr>
          <a:xfrm>
            <a:off x="1005074" y="4933328"/>
            <a:ext cx="10181852" cy="523220"/>
          </a:xfrm>
          <a:custGeom>
            <a:avLst/>
            <a:gdLst>
              <a:gd name="connsiteX0" fmla="*/ 0 w 10181852"/>
              <a:gd name="connsiteY0" fmla="*/ 0 h 523220"/>
              <a:gd name="connsiteX1" fmla="*/ 293477 w 10181852"/>
              <a:gd name="connsiteY1" fmla="*/ 0 h 523220"/>
              <a:gd name="connsiteX2" fmla="*/ 994228 w 10181852"/>
              <a:gd name="connsiteY2" fmla="*/ 0 h 523220"/>
              <a:gd name="connsiteX3" fmla="*/ 1287705 w 10181852"/>
              <a:gd name="connsiteY3" fmla="*/ 0 h 523220"/>
              <a:gd name="connsiteX4" fmla="*/ 1581182 w 10181852"/>
              <a:gd name="connsiteY4" fmla="*/ 0 h 523220"/>
              <a:gd name="connsiteX5" fmla="*/ 2383751 w 10181852"/>
              <a:gd name="connsiteY5" fmla="*/ 0 h 523220"/>
              <a:gd name="connsiteX6" fmla="*/ 2982684 w 10181852"/>
              <a:gd name="connsiteY6" fmla="*/ 0 h 523220"/>
              <a:gd name="connsiteX7" fmla="*/ 3276161 w 10181852"/>
              <a:gd name="connsiteY7" fmla="*/ 0 h 523220"/>
              <a:gd name="connsiteX8" fmla="*/ 3875093 w 10181852"/>
              <a:gd name="connsiteY8" fmla="*/ 0 h 523220"/>
              <a:gd name="connsiteX9" fmla="*/ 4677663 w 10181852"/>
              <a:gd name="connsiteY9" fmla="*/ 0 h 523220"/>
              <a:gd name="connsiteX10" fmla="*/ 5174777 w 10181852"/>
              <a:gd name="connsiteY10" fmla="*/ 0 h 523220"/>
              <a:gd name="connsiteX11" fmla="*/ 5671890 w 10181852"/>
              <a:gd name="connsiteY11" fmla="*/ 0 h 523220"/>
              <a:gd name="connsiteX12" fmla="*/ 6270823 w 10181852"/>
              <a:gd name="connsiteY12" fmla="*/ 0 h 523220"/>
              <a:gd name="connsiteX13" fmla="*/ 6971574 w 10181852"/>
              <a:gd name="connsiteY13" fmla="*/ 0 h 523220"/>
              <a:gd name="connsiteX14" fmla="*/ 7672325 w 10181852"/>
              <a:gd name="connsiteY14" fmla="*/ 0 h 523220"/>
              <a:gd name="connsiteX15" fmla="*/ 8373076 w 10181852"/>
              <a:gd name="connsiteY15" fmla="*/ 0 h 523220"/>
              <a:gd name="connsiteX16" fmla="*/ 9175645 w 10181852"/>
              <a:gd name="connsiteY16" fmla="*/ 0 h 523220"/>
              <a:gd name="connsiteX17" fmla="*/ 10181852 w 10181852"/>
              <a:gd name="connsiteY17" fmla="*/ 0 h 523220"/>
              <a:gd name="connsiteX18" fmla="*/ 10181852 w 10181852"/>
              <a:gd name="connsiteY18" fmla="*/ 523220 h 523220"/>
              <a:gd name="connsiteX19" fmla="*/ 9481101 w 10181852"/>
              <a:gd name="connsiteY19" fmla="*/ 523220 h 523220"/>
              <a:gd name="connsiteX20" fmla="*/ 9187624 w 10181852"/>
              <a:gd name="connsiteY20" fmla="*/ 523220 h 523220"/>
              <a:gd name="connsiteX21" fmla="*/ 8588692 w 10181852"/>
              <a:gd name="connsiteY21" fmla="*/ 523220 h 523220"/>
              <a:gd name="connsiteX22" fmla="*/ 8091578 w 10181852"/>
              <a:gd name="connsiteY22" fmla="*/ 523220 h 523220"/>
              <a:gd name="connsiteX23" fmla="*/ 7594464 w 10181852"/>
              <a:gd name="connsiteY23" fmla="*/ 523220 h 523220"/>
              <a:gd name="connsiteX24" fmla="*/ 7097350 w 10181852"/>
              <a:gd name="connsiteY24" fmla="*/ 523220 h 523220"/>
              <a:gd name="connsiteX25" fmla="*/ 6600236 w 10181852"/>
              <a:gd name="connsiteY25" fmla="*/ 523220 h 523220"/>
              <a:gd name="connsiteX26" fmla="*/ 5899485 w 10181852"/>
              <a:gd name="connsiteY26" fmla="*/ 523220 h 523220"/>
              <a:gd name="connsiteX27" fmla="*/ 5300552 w 10181852"/>
              <a:gd name="connsiteY27" fmla="*/ 523220 h 523220"/>
              <a:gd name="connsiteX28" fmla="*/ 5007075 w 10181852"/>
              <a:gd name="connsiteY28" fmla="*/ 523220 h 523220"/>
              <a:gd name="connsiteX29" fmla="*/ 4509962 w 10181852"/>
              <a:gd name="connsiteY29" fmla="*/ 523220 h 523220"/>
              <a:gd name="connsiteX30" fmla="*/ 3809211 w 10181852"/>
              <a:gd name="connsiteY30" fmla="*/ 523220 h 523220"/>
              <a:gd name="connsiteX31" fmla="*/ 3413915 w 10181852"/>
              <a:gd name="connsiteY31" fmla="*/ 523220 h 523220"/>
              <a:gd name="connsiteX32" fmla="*/ 2611346 w 10181852"/>
              <a:gd name="connsiteY32" fmla="*/ 523220 h 523220"/>
              <a:gd name="connsiteX33" fmla="*/ 1808776 w 10181852"/>
              <a:gd name="connsiteY33" fmla="*/ 523220 h 523220"/>
              <a:gd name="connsiteX34" fmla="*/ 1209844 w 10181852"/>
              <a:gd name="connsiteY34" fmla="*/ 523220 h 523220"/>
              <a:gd name="connsiteX35" fmla="*/ 0 w 10181852"/>
              <a:gd name="connsiteY35" fmla="*/ 523220 h 523220"/>
              <a:gd name="connsiteX36" fmla="*/ 0 w 10181852"/>
              <a:gd name="connsiteY36" fmla="*/ 0 h 523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0181852" h="523220" fill="none" extrusionOk="0">
                <a:moveTo>
                  <a:pt x="0" y="0"/>
                </a:moveTo>
                <a:cubicBezTo>
                  <a:pt x="112108" y="-1733"/>
                  <a:pt x="148748" y="19662"/>
                  <a:pt x="293477" y="0"/>
                </a:cubicBezTo>
                <a:cubicBezTo>
                  <a:pt x="438206" y="-19662"/>
                  <a:pt x="708018" y="74672"/>
                  <a:pt x="994228" y="0"/>
                </a:cubicBezTo>
                <a:cubicBezTo>
                  <a:pt x="1280438" y="-74672"/>
                  <a:pt x="1153692" y="34131"/>
                  <a:pt x="1287705" y="0"/>
                </a:cubicBezTo>
                <a:cubicBezTo>
                  <a:pt x="1421718" y="-34131"/>
                  <a:pt x="1455501" y="19247"/>
                  <a:pt x="1581182" y="0"/>
                </a:cubicBezTo>
                <a:cubicBezTo>
                  <a:pt x="1706863" y="-19247"/>
                  <a:pt x="2165110" y="34596"/>
                  <a:pt x="2383751" y="0"/>
                </a:cubicBezTo>
                <a:cubicBezTo>
                  <a:pt x="2602392" y="-34596"/>
                  <a:pt x="2815529" y="14155"/>
                  <a:pt x="2982684" y="0"/>
                </a:cubicBezTo>
                <a:cubicBezTo>
                  <a:pt x="3149839" y="-14155"/>
                  <a:pt x="3211989" y="19709"/>
                  <a:pt x="3276161" y="0"/>
                </a:cubicBezTo>
                <a:cubicBezTo>
                  <a:pt x="3340333" y="-19709"/>
                  <a:pt x="3732511" y="34240"/>
                  <a:pt x="3875093" y="0"/>
                </a:cubicBezTo>
                <a:cubicBezTo>
                  <a:pt x="4017675" y="-34240"/>
                  <a:pt x="4319645" y="26057"/>
                  <a:pt x="4677663" y="0"/>
                </a:cubicBezTo>
                <a:cubicBezTo>
                  <a:pt x="5035681" y="-26057"/>
                  <a:pt x="4974826" y="24285"/>
                  <a:pt x="5174777" y="0"/>
                </a:cubicBezTo>
                <a:cubicBezTo>
                  <a:pt x="5374728" y="-24285"/>
                  <a:pt x="5446444" y="28404"/>
                  <a:pt x="5671890" y="0"/>
                </a:cubicBezTo>
                <a:cubicBezTo>
                  <a:pt x="5897336" y="-28404"/>
                  <a:pt x="6146242" y="60410"/>
                  <a:pt x="6270823" y="0"/>
                </a:cubicBezTo>
                <a:cubicBezTo>
                  <a:pt x="6395404" y="-60410"/>
                  <a:pt x="6667340" y="12493"/>
                  <a:pt x="6971574" y="0"/>
                </a:cubicBezTo>
                <a:cubicBezTo>
                  <a:pt x="7275808" y="-12493"/>
                  <a:pt x="7404457" y="26020"/>
                  <a:pt x="7672325" y="0"/>
                </a:cubicBezTo>
                <a:cubicBezTo>
                  <a:pt x="7940193" y="-26020"/>
                  <a:pt x="8109529" y="34649"/>
                  <a:pt x="8373076" y="0"/>
                </a:cubicBezTo>
                <a:cubicBezTo>
                  <a:pt x="8636623" y="-34649"/>
                  <a:pt x="8820668" y="6086"/>
                  <a:pt x="9175645" y="0"/>
                </a:cubicBezTo>
                <a:cubicBezTo>
                  <a:pt x="9530622" y="-6086"/>
                  <a:pt x="9805216" y="32659"/>
                  <a:pt x="10181852" y="0"/>
                </a:cubicBezTo>
                <a:cubicBezTo>
                  <a:pt x="10191750" y="138985"/>
                  <a:pt x="10151019" y="283508"/>
                  <a:pt x="10181852" y="523220"/>
                </a:cubicBezTo>
                <a:cubicBezTo>
                  <a:pt x="9928084" y="580352"/>
                  <a:pt x="9663289" y="447385"/>
                  <a:pt x="9481101" y="523220"/>
                </a:cubicBezTo>
                <a:cubicBezTo>
                  <a:pt x="9298913" y="599055"/>
                  <a:pt x="9268006" y="518374"/>
                  <a:pt x="9187624" y="523220"/>
                </a:cubicBezTo>
                <a:cubicBezTo>
                  <a:pt x="9107242" y="528066"/>
                  <a:pt x="8747205" y="479342"/>
                  <a:pt x="8588692" y="523220"/>
                </a:cubicBezTo>
                <a:cubicBezTo>
                  <a:pt x="8430179" y="567098"/>
                  <a:pt x="8285542" y="505316"/>
                  <a:pt x="8091578" y="523220"/>
                </a:cubicBezTo>
                <a:cubicBezTo>
                  <a:pt x="7897614" y="541124"/>
                  <a:pt x="7792123" y="522761"/>
                  <a:pt x="7594464" y="523220"/>
                </a:cubicBezTo>
                <a:cubicBezTo>
                  <a:pt x="7396805" y="523679"/>
                  <a:pt x="7228686" y="502129"/>
                  <a:pt x="7097350" y="523220"/>
                </a:cubicBezTo>
                <a:cubicBezTo>
                  <a:pt x="6966014" y="544311"/>
                  <a:pt x="6796929" y="494010"/>
                  <a:pt x="6600236" y="523220"/>
                </a:cubicBezTo>
                <a:cubicBezTo>
                  <a:pt x="6403543" y="552430"/>
                  <a:pt x="6139144" y="466120"/>
                  <a:pt x="5899485" y="523220"/>
                </a:cubicBezTo>
                <a:cubicBezTo>
                  <a:pt x="5659826" y="580320"/>
                  <a:pt x="5446012" y="501937"/>
                  <a:pt x="5300552" y="523220"/>
                </a:cubicBezTo>
                <a:cubicBezTo>
                  <a:pt x="5155092" y="544503"/>
                  <a:pt x="5111481" y="506828"/>
                  <a:pt x="5007075" y="523220"/>
                </a:cubicBezTo>
                <a:cubicBezTo>
                  <a:pt x="4902669" y="539612"/>
                  <a:pt x="4631138" y="486547"/>
                  <a:pt x="4509962" y="523220"/>
                </a:cubicBezTo>
                <a:cubicBezTo>
                  <a:pt x="4388786" y="559893"/>
                  <a:pt x="4029877" y="497761"/>
                  <a:pt x="3809211" y="523220"/>
                </a:cubicBezTo>
                <a:cubicBezTo>
                  <a:pt x="3588545" y="548679"/>
                  <a:pt x="3587108" y="487201"/>
                  <a:pt x="3413915" y="523220"/>
                </a:cubicBezTo>
                <a:cubicBezTo>
                  <a:pt x="3240722" y="559239"/>
                  <a:pt x="2796000" y="514642"/>
                  <a:pt x="2611346" y="523220"/>
                </a:cubicBezTo>
                <a:cubicBezTo>
                  <a:pt x="2426692" y="531798"/>
                  <a:pt x="2081362" y="451638"/>
                  <a:pt x="1808776" y="523220"/>
                </a:cubicBezTo>
                <a:cubicBezTo>
                  <a:pt x="1536190" y="594802"/>
                  <a:pt x="1368105" y="490332"/>
                  <a:pt x="1209844" y="523220"/>
                </a:cubicBezTo>
                <a:cubicBezTo>
                  <a:pt x="1051583" y="556108"/>
                  <a:pt x="461711" y="490149"/>
                  <a:pt x="0" y="523220"/>
                </a:cubicBezTo>
                <a:cubicBezTo>
                  <a:pt x="-59157" y="261758"/>
                  <a:pt x="39179" y="145008"/>
                  <a:pt x="0" y="0"/>
                </a:cubicBezTo>
                <a:close/>
              </a:path>
              <a:path w="10181852" h="523220" stroke="0" extrusionOk="0">
                <a:moveTo>
                  <a:pt x="0" y="0"/>
                </a:moveTo>
                <a:cubicBezTo>
                  <a:pt x="182985" y="-5194"/>
                  <a:pt x="328514" y="55743"/>
                  <a:pt x="497114" y="0"/>
                </a:cubicBezTo>
                <a:cubicBezTo>
                  <a:pt x="665714" y="-55743"/>
                  <a:pt x="664140" y="8839"/>
                  <a:pt x="790591" y="0"/>
                </a:cubicBezTo>
                <a:cubicBezTo>
                  <a:pt x="917042" y="-8839"/>
                  <a:pt x="1321579" y="93551"/>
                  <a:pt x="1593160" y="0"/>
                </a:cubicBezTo>
                <a:cubicBezTo>
                  <a:pt x="1864741" y="-93551"/>
                  <a:pt x="1949283" y="11804"/>
                  <a:pt x="2090274" y="0"/>
                </a:cubicBezTo>
                <a:cubicBezTo>
                  <a:pt x="2231265" y="-11804"/>
                  <a:pt x="2438501" y="42605"/>
                  <a:pt x="2587388" y="0"/>
                </a:cubicBezTo>
                <a:cubicBezTo>
                  <a:pt x="2736275" y="-42605"/>
                  <a:pt x="3213761" y="68756"/>
                  <a:pt x="3389958" y="0"/>
                </a:cubicBezTo>
                <a:cubicBezTo>
                  <a:pt x="3566155" y="-68756"/>
                  <a:pt x="3612077" y="32737"/>
                  <a:pt x="3785253" y="0"/>
                </a:cubicBezTo>
                <a:cubicBezTo>
                  <a:pt x="3958429" y="-32737"/>
                  <a:pt x="4194123" y="6880"/>
                  <a:pt x="4587823" y="0"/>
                </a:cubicBezTo>
                <a:cubicBezTo>
                  <a:pt x="4981523" y="-6880"/>
                  <a:pt x="5198855" y="75036"/>
                  <a:pt x="5390392" y="0"/>
                </a:cubicBezTo>
                <a:cubicBezTo>
                  <a:pt x="5581929" y="-75036"/>
                  <a:pt x="5809604" y="6975"/>
                  <a:pt x="5989325" y="0"/>
                </a:cubicBezTo>
                <a:cubicBezTo>
                  <a:pt x="6169046" y="-6975"/>
                  <a:pt x="6446689" y="53260"/>
                  <a:pt x="6791894" y="0"/>
                </a:cubicBezTo>
                <a:cubicBezTo>
                  <a:pt x="7137099" y="-53260"/>
                  <a:pt x="7121092" y="13332"/>
                  <a:pt x="7289008" y="0"/>
                </a:cubicBezTo>
                <a:cubicBezTo>
                  <a:pt x="7456924" y="-13332"/>
                  <a:pt x="7651038" y="39844"/>
                  <a:pt x="7786122" y="0"/>
                </a:cubicBezTo>
                <a:cubicBezTo>
                  <a:pt x="7921206" y="-39844"/>
                  <a:pt x="8193559" y="79364"/>
                  <a:pt x="8486873" y="0"/>
                </a:cubicBezTo>
                <a:cubicBezTo>
                  <a:pt x="8780187" y="-79364"/>
                  <a:pt x="8742195" y="34457"/>
                  <a:pt x="8983987" y="0"/>
                </a:cubicBezTo>
                <a:cubicBezTo>
                  <a:pt x="9225779" y="-34457"/>
                  <a:pt x="9751466" y="23386"/>
                  <a:pt x="10181852" y="0"/>
                </a:cubicBezTo>
                <a:cubicBezTo>
                  <a:pt x="10207156" y="109059"/>
                  <a:pt x="10167553" y="337275"/>
                  <a:pt x="10181852" y="523220"/>
                </a:cubicBezTo>
                <a:cubicBezTo>
                  <a:pt x="9891790" y="523964"/>
                  <a:pt x="9706973" y="465588"/>
                  <a:pt x="9481101" y="523220"/>
                </a:cubicBezTo>
                <a:cubicBezTo>
                  <a:pt x="9255229" y="580852"/>
                  <a:pt x="9260169" y="513100"/>
                  <a:pt x="9187624" y="523220"/>
                </a:cubicBezTo>
                <a:cubicBezTo>
                  <a:pt x="9115079" y="533340"/>
                  <a:pt x="8912382" y="504530"/>
                  <a:pt x="8792329" y="523220"/>
                </a:cubicBezTo>
                <a:cubicBezTo>
                  <a:pt x="8672276" y="541910"/>
                  <a:pt x="8242118" y="499936"/>
                  <a:pt x="7989759" y="523220"/>
                </a:cubicBezTo>
                <a:cubicBezTo>
                  <a:pt x="7737400" y="546504"/>
                  <a:pt x="7672688" y="501726"/>
                  <a:pt x="7390827" y="523220"/>
                </a:cubicBezTo>
                <a:cubicBezTo>
                  <a:pt x="7108966" y="544714"/>
                  <a:pt x="7098278" y="511292"/>
                  <a:pt x="6995531" y="523220"/>
                </a:cubicBezTo>
                <a:cubicBezTo>
                  <a:pt x="6892784" y="535148"/>
                  <a:pt x="6550833" y="510581"/>
                  <a:pt x="6396599" y="523220"/>
                </a:cubicBezTo>
                <a:cubicBezTo>
                  <a:pt x="6242365" y="535859"/>
                  <a:pt x="6161843" y="488281"/>
                  <a:pt x="6103122" y="523220"/>
                </a:cubicBezTo>
                <a:cubicBezTo>
                  <a:pt x="6044401" y="558159"/>
                  <a:pt x="5938563" y="511266"/>
                  <a:pt x="5809645" y="523220"/>
                </a:cubicBezTo>
                <a:cubicBezTo>
                  <a:pt x="5680727" y="535174"/>
                  <a:pt x="5465662" y="467032"/>
                  <a:pt x="5210712" y="523220"/>
                </a:cubicBezTo>
                <a:cubicBezTo>
                  <a:pt x="4955762" y="579408"/>
                  <a:pt x="4904322" y="487196"/>
                  <a:pt x="4815417" y="523220"/>
                </a:cubicBezTo>
                <a:cubicBezTo>
                  <a:pt x="4726513" y="559244"/>
                  <a:pt x="4377552" y="466928"/>
                  <a:pt x="4114666" y="523220"/>
                </a:cubicBezTo>
                <a:cubicBezTo>
                  <a:pt x="3851780" y="579512"/>
                  <a:pt x="3894242" y="496986"/>
                  <a:pt x="3719371" y="523220"/>
                </a:cubicBezTo>
                <a:cubicBezTo>
                  <a:pt x="3544500" y="549454"/>
                  <a:pt x="3337377" y="489262"/>
                  <a:pt x="3018620" y="523220"/>
                </a:cubicBezTo>
                <a:cubicBezTo>
                  <a:pt x="2699863" y="557178"/>
                  <a:pt x="2821447" y="521363"/>
                  <a:pt x="2725143" y="523220"/>
                </a:cubicBezTo>
                <a:cubicBezTo>
                  <a:pt x="2628839" y="525077"/>
                  <a:pt x="2172279" y="490459"/>
                  <a:pt x="2024392" y="523220"/>
                </a:cubicBezTo>
                <a:cubicBezTo>
                  <a:pt x="1876505" y="555981"/>
                  <a:pt x="1716545" y="500657"/>
                  <a:pt x="1629096" y="523220"/>
                </a:cubicBezTo>
                <a:cubicBezTo>
                  <a:pt x="1541647" y="545783"/>
                  <a:pt x="1413176" y="512134"/>
                  <a:pt x="1335619" y="523220"/>
                </a:cubicBezTo>
                <a:cubicBezTo>
                  <a:pt x="1258062" y="534306"/>
                  <a:pt x="1032412" y="494971"/>
                  <a:pt x="940324" y="523220"/>
                </a:cubicBezTo>
                <a:cubicBezTo>
                  <a:pt x="848236" y="551469"/>
                  <a:pt x="431813" y="466401"/>
                  <a:pt x="0" y="523220"/>
                </a:cubicBezTo>
                <a:cubicBezTo>
                  <a:pt x="-41484" y="270653"/>
                  <a:pt x="6563" y="201856"/>
                  <a:pt x="0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Assess most probable species expected at progressive time intervals.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47948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13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BD9F7D-1D89-2488-9B0C-56D0508502BF}"/>
              </a:ext>
            </a:extLst>
          </p:cNvPr>
          <p:cNvSpPr txBox="1"/>
          <p:nvPr/>
        </p:nvSpPr>
        <p:spPr>
          <a:xfrm>
            <a:off x="4301530" y="204591"/>
            <a:ext cx="3588940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Dissertation timetable</a:t>
            </a:r>
            <a:endParaRPr lang="en-GB" sz="280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C22239A-42F1-3720-BC6D-8176502076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7850724"/>
              </p:ext>
            </p:extLst>
          </p:nvPr>
        </p:nvGraphicFramePr>
        <p:xfrm>
          <a:off x="312570" y="1055801"/>
          <a:ext cx="11072190" cy="5317144"/>
        </p:xfrm>
        <a:graphic>
          <a:graphicData uri="http://schemas.openxmlformats.org/drawingml/2006/table">
            <a:tbl>
              <a:tblPr/>
              <a:tblGrid>
                <a:gridCol w="22812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722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52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0366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2211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89444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2211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82068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857565">
                  <a:extLst>
                    <a:ext uri="{9D8B030D-6E8A-4147-A177-3AD203B41FA5}">
                      <a16:colId xmlns:a16="http://schemas.microsoft.com/office/drawing/2014/main" val="893449703"/>
                    </a:ext>
                  </a:extLst>
                </a:gridCol>
                <a:gridCol w="483205">
                  <a:extLst>
                    <a:ext uri="{9D8B030D-6E8A-4147-A177-3AD203B41FA5}">
                      <a16:colId xmlns:a16="http://schemas.microsoft.com/office/drawing/2014/main" val="1604780315"/>
                    </a:ext>
                  </a:extLst>
                </a:gridCol>
                <a:gridCol w="483205">
                  <a:extLst>
                    <a:ext uri="{9D8B030D-6E8A-4147-A177-3AD203B41FA5}">
                      <a16:colId xmlns:a16="http://schemas.microsoft.com/office/drawing/2014/main" val="4127186697"/>
                    </a:ext>
                  </a:extLst>
                </a:gridCol>
                <a:gridCol w="846449">
                  <a:extLst>
                    <a:ext uri="{9D8B030D-6E8A-4147-A177-3AD203B41FA5}">
                      <a16:colId xmlns:a16="http://schemas.microsoft.com/office/drawing/2014/main" val="4077123963"/>
                    </a:ext>
                  </a:extLst>
                </a:gridCol>
              </a:tblGrid>
              <a:tr h="36896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1" dirty="0">
                          <a:latin typeface="+mn-lt"/>
                          <a:ea typeface="SimSun"/>
                        </a:rPr>
                        <a:t>2023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0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1" dirty="0">
                          <a:latin typeface="+mn-lt"/>
                          <a:ea typeface="SimSun"/>
                        </a:rPr>
                        <a:t>2023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1" dirty="0">
                          <a:latin typeface="+mn-lt"/>
                          <a:ea typeface="SimSun"/>
                        </a:rPr>
                        <a:t>2024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i="1" dirty="0">
                          <a:latin typeface="+mn-lt"/>
                          <a:ea typeface="SimSun"/>
                        </a:rPr>
                        <a:t>2024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6542885"/>
                  </a:ext>
                </a:extLst>
              </a:tr>
              <a:tr h="66547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Task</a:t>
                      </a:r>
                    </a:p>
                  </a:txBody>
                  <a:tcPr marL="47256" marR="47256" marT="0" marB="0" anchor="ctr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March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April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May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June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July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August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September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October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November to February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7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latin typeface="+mn-lt"/>
                          <a:ea typeface="SimSun"/>
                        </a:rPr>
                        <a:t>March 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1200" b="1" dirty="0">
                        <a:latin typeface="+mn-lt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7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Submit research proposal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8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Literary review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8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33733"/>
                  </a:ext>
                </a:extLst>
              </a:tr>
              <a:tr h="5212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Primary data collection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7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71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Secondary data collection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7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126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Analyse the results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4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12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Conclusions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7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126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Complete writing dissertation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7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126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latin typeface="+mn-lt"/>
                          <a:ea typeface="SimSun"/>
                        </a:rPr>
                        <a:t>Submit Dissertation</a:t>
                      </a: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57000">
                          <a:schemeClr val="accent2">
                            <a:lumMod val="60000"/>
                            <a:lumOff val="40000"/>
                          </a:schemeClr>
                        </a:gs>
                        <a:gs pos="46000">
                          <a:schemeClr val="accent4">
                            <a:lumMod val="60000"/>
                            <a:lumOff val="40000"/>
                          </a:schemeClr>
                        </a:gs>
                      </a:gsLst>
                      <a:lin ang="0" scaled="0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6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grpSp>
        <p:nvGrpSpPr>
          <p:cNvPr id="2" name="Group 1">
            <a:extLst>
              <a:ext uri="{FF2B5EF4-FFF2-40B4-BE49-F238E27FC236}">
                <a16:creationId xmlns:a16="http://schemas.microsoft.com/office/drawing/2014/main" id="{908DBB16-4ED6-08D1-823F-2E5668E747F6}"/>
              </a:ext>
            </a:extLst>
          </p:cNvPr>
          <p:cNvGrpSpPr/>
          <p:nvPr/>
        </p:nvGrpSpPr>
        <p:grpSpPr>
          <a:xfrm>
            <a:off x="2846986" y="2290351"/>
            <a:ext cx="8177778" cy="3983189"/>
            <a:chOff x="2846986" y="2290351"/>
            <a:chExt cx="8177778" cy="3983189"/>
          </a:xfrm>
        </p:grpSpPr>
        <p:sp>
          <p:nvSpPr>
            <p:cNvPr id="29" name="Graphic 8" descr="Flower without stem with solid fill">
              <a:extLst>
                <a:ext uri="{FF2B5EF4-FFF2-40B4-BE49-F238E27FC236}">
                  <a16:creationId xmlns:a16="http://schemas.microsoft.com/office/drawing/2014/main" id="{2EC690DD-E7BC-658A-B8A3-4122796B3CB1}"/>
                </a:ext>
              </a:extLst>
            </p:cNvPr>
            <p:cNvSpPr/>
            <p:nvPr/>
          </p:nvSpPr>
          <p:spPr>
            <a:xfrm>
              <a:off x="3721321" y="2290351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4" name="Graphic 13" descr="Flower without stem with solid fill">
              <a:extLst>
                <a:ext uri="{FF2B5EF4-FFF2-40B4-BE49-F238E27FC236}">
                  <a16:creationId xmlns:a16="http://schemas.microsoft.com/office/drawing/2014/main" id="{7071BBE0-9A41-3C66-F81B-53A2089B4309}"/>
                </a:ext>
              </a:extLst>
            </p:cNvPr>
            <p:cNvSpPr/>
            <p:nvPr/>
          </p:nvSpPr>
          <p:spPr>
            <a:xfrm>
              <a:off x="2846986" y="3808721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5" name="Graphic 14" descr="Flower without stem with solid fill">
              <a:extLst>
                <a:ext uri="{FF2B5EF4-FFF2-40B4-BE49-F238E27FC236}">
                  <a16:creationId xmlns:a16="http://schemas.microsoft.com/office/drawing/2014/main" id="{69FAE242-3D5E-78D6-52F0-99D99948CDEB}"/>
                </a:ext>
              </a:extLst>
            </p:cNvPr>
            <p:cNvSpPr/>
            <p:nvPr/>
          </p:nvSpPr>
          <p:spPr>
            <a:xfrm>
              <a:off x="3683724" y="3805805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6" name="Graphic 15" descr="Flower without stem with solid fill">
              <a:extLst>
                <a:ext uri="{FF2B5EF4-FFF2-40B4-BE49-F238E27FC236}">
                  <a16:creationId xmlns:a16="http://schemas.microsoft.com/office/drawing/2014/main" id="{A6E81716-37E9-5772-9256-A3E0D4DD4416}"/>
                </a:ext>
              </a:extLst>
            </p:cNvPr>
            <p:cNvSpPr/>
            <p:nvPr/>
          </p:nvSpPr>
          <p:spPr>
            <a:xfrm>
              <a:off x="4578621" y="3805805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7" name="Graphic 16" descr="Flower without stem with solid fill">
              <a:extLst>
                <a:ext uri="{FF2B5EF4-FFF2-40B4-BE49-F238E27FC236}">
                  <a16:creationId xmlns:a16="http://schemas.microsoft.com/office/drawing/2014/main" id="{EC3384F6-F337-975B-4F84-F44D115DD880}"/>
                </a:ext>
              </a:extLst>
            </p:cNvPr>
            <p:cNvSpPr/>
            <p:nvPr/>
          </p:nvSpPr>
          <p:spPr>
            <a:xfrm>
              <a:off x="5524723" y="3805804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8" name="Graphic 17" descr="Flower without stem with solid fill">
              <a:extLst>
                <a:ext uri="{FF2B5EF4-FFF2-40B4-BE49-F238E27FC236}">
                  <a16:creationId xmlns:a16="http://schemas.microsoft.com/office/drawing/2014/main" id="{9C63B13D-E271-8D14-7382-36D1E44CD7E4}"/>
                </a:ext>
              </a:extLst>
            </p:cNvPr>
            <p:cNvSpPr/>
            <p:nvPr/>
          </p:nvSpPr>
          <p:spPr>
            <a:xfrm>
              <a:off x="7279557" y="3311471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39" name="Graphic 18" descr="Flower without stem with solid fill">
              <a:extLst>
                <a:ext uri="{FF2B5EF4-FFF2-40B4-BE49-F238E27FC236}">
                  <a16:creationId xmlns:a16="http://schemas.microsoft.com/office/drawing/2014/main" id="{8A0E5548-E98D-2D8D-65B2-A96CC7807510}"/>
                </a:ext>
              </a:extLst>
            </p:cNvPr>
            <p:cNvSpPr/>
            <p:nvPr/>
          </p:nvSpPr>
          <p:spPr>
            <a:xfrm>
              <a:off x="8091514" y="3303146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0" name="Graphic 19" descr="Flower without stem with solid fill">
              <a:extLst>
                <a:ext uri="{FF2B5EF4-FFF2-40B4-BE49-F238E27FC236}">
                  <a16:creationId xmlns:a16="http://schemas.microsoft.com/office/drawing/2014/main" id="{388DB709-8DEE-582A-CD2B-7042625C5E89}"/>
                </a:ext>
              </a:extLst>
            </p:cNvPr>
            <p:cNvSpPr/>
            <p:nvPr/>
          </p:nvSpPr>
          <p:spPr>
            <a:xfrm>
              <a:off x="8968931" y="3303145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1" name="Graphic 20" descr="Flower without stem with solid fill">
              <a:extLst>
                <a:ext uri="{FF2B5EF4-FFF2-40B4-BE49-F238E27FC236}">
                  <a16:creationId xmlns:a16="http://schemas.microsoft.com/office/drawing/2014/main" id="{5821289D-4C59-4F30-52BA-41443AACEAC0}"/>
                </a:ext>
              </a:extLst>
            </p:cNvPr>
            <p:cNvSpPr/>
            <p:nvPr/>
          </p:nvSpPr>
          <p:spPr>
            <a:xfrm>
              <a:off x="8968931" y="4261875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2" name="Graphic 21" descr="Flower without stem with solid fill">
              <a:extLst>
                <a:ext uri="{FF2B5EF4-FFF2-40B4-BE49-F238E27FC236}">
                  <a16:creationId xmlns:a16="http://schemas.microsoft.com/office/drawing/2014/main" id="{EB938670-DF60-FEA4-3025-C3EE8CD6C9C4}"/>
                </a:ext>
              </a:extLst>
            </p:cNvPr>
            <p:cNvSpPr/>
            <p:nvPr/>
          </p:nvSpPr>
          <p:spPr>
            <a:xfrm>
              <a:off x="6402140" y="3311471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3" name="Graphic 22" descr="Flower without stem with solid fill">
              <a:extLst>
                <a:ext uri="{FF2B5EF4-FFF2-40B4-BE49-F238E27FC236}">
                  <a16:creationId xmlns:a16="http://schemas.microsoft.com/office/drawing/2014/main" id="{92BE87D2-4E85-7740-14D6-CC05F680350E}"/>
                </a:ext>
              </a:extLst>
            </p:cNvPr>
            <p:cNvSpPr/>
            <p:nvPr/>
          </p:nvSpPr>
          <p:spPr>
            <a:xfrm>
              <a:off x="6402140" y="3812871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4" name="Graphic 23" descr="Flower without stem with solid fill">
              <a:extLst>
                <a:ext uri="{FF2B5EF4-FFF2-40B4-BE49-F238E27FC236}">
                  <a16:creationId xmlns:a16="http://schemas.microsoft.com/office/drawing/2014/main" id="{B8388B66-FDDE-86EA-9EEA-D058D75EA749}"/>
                </a:ext>
              </a:extLst>
            </p:cNvPr>
            <p:cNvSpPr/>
            <p:nvPr/>
          </p:nvSpPr>
          <p:spPr>
            <a:xfrm>
              <a:off x="8951762" y="3786410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5" name="Graphic 24" descr="Flower without stem with solid fill">
              <a:extLst>
                <a:ext uri="{FF2B5EF4-FFF2-40B4-BE49-F238E27FC236}">
                  <a16:creationId xmlns:a16="http://schemas.microsoft.com/office/drawing/2014/main" id="{7FDC8921-6943-A8B4-0CC5-D0AEEE12749B}"/>
                </a:ext>
              </a:extLst>
            </p:cNvPr>
            <p:cNvSpPr/>
            <p:nvPr/>
          </p:nvSpPr>
          <p:spPr>
            <a:xfrm>
              <a:off x="9863828" y="4274914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6" name="Graphic 25" descr="Flower without stem with solid fill">
              <a:extLst>
                <a:ext uri="{FF2B5EF4-FFF2-40B4-BE49-F238E27FC236}">
                  <a16:creationId xmlns:a16="http://schemas.microsoft.com/office/drawing/2014/main" id="{29EF35F5-5F64-FCBC-6E4F-931306B51408}"/>
                </a:ext>
              </a:extLst>
            </p:cNvPr>
            <p:cNvSpPr/>
            <p:nvPr/>
          </p:nvSpPr>
          <p:spPr>
            <a:xfrm>
              <a:off x="9863828" y="4766045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47" name="Graphic 26" descr="Flower without stem with solid fill">
              <a:extLst>
                <a:ext uri="{FF2B5EF4-FFF2-40B4-BE49-F238E27FC236}">
                  <a16:creationId xmlns:a16="http://schemas.microsoft.com/office/drawing/2014/main" id="{A9040528-8F44-6A68-16E5-C4F4F0C5F202}"/>
                </a:ext>
              </a:extLst>
            </p:cNvPr>
            <p:cNvSpPr/>
            <p:nvPr/>
          </p:nvSpPr>
          <p:spPr>
            <a:xfrm>
              <a:off x="10719676" y="5414678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4" name="Graphic 26" descr="Flower without stem with solid fill">
              <a:extLst>
                <a:ext uri="{FF2B5EF4-FFF2-40B4-BE49-F238E27FC236}">
                  <a16:creationId xmlns:a16="http://schemas.microsoft.com/office/drawing/2014/main" id="{ECAE7CC0-D94F-B000-D2E9-A08992D020E4}"/>
                </a:ext>
              </a:extLst>
            </p:cNvPr>
            <p:cNvSpPr/>
            <p:nvPr/>
          </p:nvSpPr>
          <p:spPr>
            <a:xfrm>
              <a:off x="10719676" y="5939473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5" name="Graphic 21" descr="Flower without stem with solid fill">
              <a:extLst>
                <a:ext uri="{FF2B5EF4-FFF2-40B4-BE49-F238E27FC236}">
                  <a16:creationId xmlns:a16="http://schemas.microsoft.com/office/drawing/2014/main" id="{4AFB24BA-06BE-5FE1-5C12-E95607A9205E}"/>
                </a:ext>
              </a:extLst>
            </p:cNvPr>
            <p:cNvSpPr/>
            <p:nvPr/>
          </p:nvSpPr>
          <p:spPr>
            <a:xfrm>
              <a:off x="5524723" y="3304404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6" name="Graphic 8" descr="Flower without stem with solid fill">
              <a:extLst>
                <a:ext uri="{FF2B5EF4-FFF2-40B4-BE49-F238E27FC236}">
                  <a16:creationId xmlns:a16="http://schemas.microsoft.com/office/drawing/2014/main" id="{1C1C7AFF-F2A1-712D-35EA-4A4F5B41BF13}"/>
                </a:ext>
              </a:extLst>
            </p:cNvPr>
            <p:cNvSpPr/>
            <p:nvPr/>
          </p:nvSpPr>
          <p:spPr>
            <a:xfrm>
              <a:off x="2846986" y="2799550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  <p:sp>
          <p:nvSpPr>
            <p:cNvPr id="57" name="Graphic 8" descr="Flower without stem with solid fill">
              <a:extLst>
                <a:ext uri="{FF2B5EF4-FFF2-40B4-BE49-F238E27FC236}">
                  <a16:creationId xmlns:a16="http://schemas.microsoft.com/office/drawing/2014/main" id="{0D48B1B5-69FD-CAAE-DF9B-A45DE2022B53}"/>
                </a:ext>
              </a:extLst>
            </p:cNvPr>
            <p:cNvSpPr/>
            <p:nvPr/>
          </p:nvSpPr>
          <p:spPr>
            <a:xfrm>
              <a:off x="3721321" y="2799550"/>
              <a:ext cx="305088" cy="334067"/>
            </a:xfrm>
            <a:custGeom>
              <a:avLst/>
              <a:gdLst>
                <a:gd name="connsiteX0" fmla="*/ 280487 w 305088"/>
                <a:gd name="connsiteY0" fmla="*/ 184526 h 334067"/>
                <a:gd name="connsiteX1" fmla="*/ 236234 w 305088"/>
                <a:gd name="connsiteY1" fmla="*/ 167034 h 334067"/>
                <a:gd name="connsiteX2" fmla="*/ 280487 w 305088"/>
                <a:gd name="connsiteY2" fmla="*/ 149542 h 334067"/>
                <a:gd name="connsiteX3" fmla="*/ 298677 w 305088"/>
                <a:gd name="connsiteY3" fmla="*/ 82764 h 334067"/>
                <a:gd name="connsiteX4" fmla="*/ 268776 w 305088"/>
                <a:gd name="connsiteY4" fmla="*/ 59989 h 334067"/>
                <a:gd name="connsiteX5" fmla="*/ 231699 w 305088"/>
                <a:gd name="connsiteY5" fmla="*/ 64574 h 334067"/>
                <a:gd name="connsiteX6" fmla="*/ 190635 w 305088"/>
                <a:gd name="connsiteY6" fmla="*/ 100654 h 334067"/>
                <a:gd name="connsiteX7" fmla="*/ 201051 w 305088"/>
                <a:gd name="connsiteY7" fmla="*/ 47082 h 334067"/>
                <a:gd name="connsiteX8" fmla="*/ 150881 w 305088"/>
                <a:gd name="connsiteY8" fmla="*/ 25 h 334067"/>
                <a:gd name="connsiteX9" fmla="*/ 103824 w 305088"/>
                <a:gd name="connsiteY9" fmla="*/ 47082 h 334067"/>
                <a:gd name="connsiteX10" fmla="*/ 114239 w 305088"/>
                <a:gd name="connsiteY10" fmla="*/ 100654 h 334067"/>
                <a:gd name="connsiteX11" fmla="*/ 73126 w 305088"/>
                <a:gd name="connsiteY11" fmla="*/ 64574 h 334067"/>
                <a:gd name="connsiteX12" fmla="*/ 36049 w 305088"/>
                <a:gd name="connsiteY12" fmla="*/ 59989 h 334067"/>
                <a:gd name="connsiteX13" fmla="*/ 6148 w 305088"/>
                <a:gd name="connsiteY13" fmla="*/ 82764 h 334067"/>
                <a:gd name="connsiteX14" fmla="*/ 24338 w 305088"/>
                <a:gd name="connsiteY14" fmla="*/ 149542 h 334067"/>
                <a:gd name="connsiteX15" fmla="*/ 68890 w 305088"/>
                <a:gd name="connsiteY15" fmla="*/ 167034 h 334067"/>
                <a:gd name="connsiteX16" fmla="*/ 24687 w 305088"/>
                <a:gd name="connsiteY16" fmla="*/ 184526 h 334067"/>
                <a:gd name="connsiteX17" fmla="*/ 6497 w 305088"/>
                <a:gd name="connsiteY17" fmla="*/ 251304 h 334067"/>
                <a:gd name="connsiteX18" fmla="*/ 36398 w 305088"/>
                <a:gd name="connsiteY18" fmla="*/ 274078 h 334067"/>
                <a:gd name="connsiteX19" fmla="*/ 49654 w 305088"/>
                <a:gd name="connsiteY19" fmla="*/ 275872 h 334067"/>
                <a:gd name="connsiteX20" fmla="*/ 73475 w 305088"/>
                <a:gd name="connsiteY20" fmla="*/ 269493 h 334067"/>
                <a:gd name="connsiteX21" fmla="*/ 114588 w 305088"/>
                <a:gd name="connsiteY21" fmla="*/ 233413 h 334067"/>
                <a:gd name="connsiteX22" fmla="*/ 104173 w 305088"/>
                <a:gd name="connsiteY22" fmla="*/ 286985 h 334067"/>
                <a:gd name="connsiteX23" fmla="*/ 154343 w 305088"/>
                <a:gd name="connsiteY23" fmla="*/ 334042 h 334067"/>
                <a:gd name="connsiteX24" fmla="*/ 201400 w 305088"/>
                <a:gd name="connsiteY24" fmla="*/ 286985 h 334067"/>
                <a:gd name="connsiteX25" fmla="*/ 190984 w 305088"/>
                <a:gd name="connsiteY25" fmla="*/ 233413 h 334067"/>
                <a:gd name="connsiteX26" fmla="*/ 232048 w 305088"/>
                <a:gd name="connsiteY26" fmla="*/ 269493 h 334067"/>
                <a:gd name="connsiteX27" fmla="*/ 255919 w 305088"/>
                <a:gd name="connsiteY27" fmla="*/ 275872 h 334067"/>
                <a:gd name="connsiteX28" fmla="*/ 269125 w 305088"/>
                <a:gd name="connsiteY28" fmla="*/ 274078 h 334067"/>
                <a:gd name="connsiteX29" fmla="*/ 299025 w 305088"/>
                <a:gd name="connsiteY29" fmla="*/ 251304 h 334067"/>
                <a:gd name="connsiteX30" fmla="*/ 280487 w 305088"/>
                <a:gd name="connsiteY30" fmla="*/ 184526 h 334067"/>
                <a:gd name="connsiteX31" fmla="*/ 152562 w 305088"/>
                <a:gd name="connsiteY31" fmla="*/ 215921 h 334067"/>
                <a:gd name="connsiteX32" fmla="*/ 103724 w 305088"/>
                <a:gd name="connsiteY32" fmla="*/ 166984 h 334067"/>
                <a:gd name="connsiteX33" fmla="*/ 152662 w 305088"/>
                <a:gd name="connsiteY33" fmla="*/ 118146 h 334067"/>
                <a:gd name="connsiteX34" fmla="*/ 201499 w 305088"/>
                <a:gd name="connsiteY34" fmla="*/ 167034 h 334067"/>
                <a:gd name="connsiteX35" fmla="*/ 152562 w 305088"/>
                <a:gd name="connsiteY35" fmla="*/ 215921 h 3340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305088" h="334067">
                  <a:moveTo>
                    <a:pt x="280487" y="184526"/>
                  </a:moveTo>
                  <a:cubicBezTo>
                    <a:pt x="266288" y="177386"/>
                    <a:pt x="251477" y="171532"/>
                    <a:pt x="236234" y="167034"/>
                  </a:cubicBezTo>
                  <a:cubicBezTo>
                    <a:pt x="251477" y="162536"/>
                    <a:pt x="266288" y="156682"/>
                    <a:pt x="280487" y="149542"/>
                  </a:cubicBezTo>
                  <a:cubicBezTo>
                    <a:pt x="303539" y="135809"/>
                    <a:pt x="311580" y="106290"/>
                    <a:pt x="298677" y="82764"/>
                  </a:cubicBezTo>
                  <a:cubicBezTo>
                    <a:pt x="292130" y="71502"/>
                    <a:pt x="281372" y="63308"/>
                    <a:pt x="268776" y="59989"/>
                  </a:cubicBezTo>
                  <a:cubicBezTo>
                    <a:pt x="256304" y="56452"/>
                    <a:pt x="242933" y="58106"/>
                    <a:pt x="231699" y="64574"/>
                  </a:cubicBezTo>
                  <a:cubicBezTo>
                    <a:pt x="216627" y="74927"/>
                    <a:pt x="202841" y="87039"/>
                    <a:pt x="190635" y="100654"/>
                  </a:cubicBezTo>
                  <a:cubicBezTo>
                    <a:pt x="196239" y="83278"/>
                    <a:pt x="199736" y="65292"/>
                    <a:pt x="201051" y="47082"/>
                  </a:cubicBezTo>
                  <a:cubicBezTo>
                    <a:pt x="200191" y="20234"/>
                    <a:pt x="177729" y="-834"/>
                    <a:pt x="150881" y="25"/>
                  </a:cubicBezTo>
                  <a:cubicBezTo>
                    <a:pt x="125240" y="846"/>
                    <a:pt x="104645" y="21441"/>
                    <a:pt x="103824" y="47082"/>
                  </a:cubicBezTo>
                  <a:cubicBezTo>
                    <a:pt x="105114" y="65295"/>
                    <a:pt x="108611" y="83284"/>
                    <a:pt x="114239" y="100654"/>
                  </a:cubicBezTo>
                  <a:cubicBezTo>
                    <a:pt x="102030" y="87024"/>
                    <a:pt x="88226" y="74910"/>
                    <a:pt x="73126" y="64574"/>
                  </a:cubicBezTo>
                  <a:cubicBezTo>
                    <a:pt x="61894" y="58101"/>
                    <a:pt x="48520" y="56447"/>
                    <a:pt x="36049" y="59989"/>
                  </a:cubicBezTo>
                  <a:cubicBezTo>
                    <a:pt x="23455" y="63313"/>
                    <a:pt x="12699" y="71506"/>
                    <a:pt x="6148" y="82764"/>
                  </a:cubicBezTo>
                  <a:cubicBezTo>
                    <a:pt x="-6755" y="106290"/>
                    <a:pt x="1285" y="135809"/>
                    <a:pt x="24338" y="149542"/>
                  </a:cubicBezTo>
                  <a:cubicBezTo>
                    <a:pt x="38635" y="156694"/>
                    <a:pt x="53546" y="162548"/>
                    <a:pt x="68890" y="167034"/>
                  </a:cubicBezTo>
                  <a:cubicBezTo>
                    <a:pt x="53665" y="171539"/>
                    <a:pt x="38872" y="177393"/>
                    <a:pt x="24687" y="184526"/>
                  </a:cubicBezTo>
                  <a:cubicBezTo>
                    <a:pt x="1634" y="198258"/>
                    <a:pt x="-6407" y="227777"/>
                    <a:pt x="6497" y="251304"/>
                  </a:cubicBezTo>
                  <a:cubicBezTo>
                    <a:pt x="13048" y="262561"/>
                    <a:pt x="23804" y="270754"/>
                    <a:pt x="36398" y="274078"/>
                  </a:cubicBezTo>
                  <a:cubicBezTo>
                    <a:pt x="40718" y="275258"/>
                    <a:pt x="45175" y="275861"/>
                    <a:pt x="49654" y="275872"/>
                  </a:cubicBezTo>
                  <a:cubicBezTo>
                    <a:pt x="58019" y="275897"/>
                    <a:pt x="66241" y="273695"/>
                    <a:pt x="73475" y="269493"/>
                  </a:cubicBezTo>
                  <a:cubicBezTo>
                    <a:pt x="88575" y="259157"/>
                    <a:pt x="102379" y="247043"/>
                    <a:pt x="114588" y="233413"/>
                  </a:cubicBezTo>
                  <a:cubicBezTo>
                    <a:pt x="108960" y="250783"/>
                    <a:pt x="105462" y="268772"/>
                    <a:pt x="104173" y="286985"/>
                  </a:cubicBezTo>
                  <a:cubicBezTo>
                    <a:pt x="105032" y="313834"/>
                    <a:pt x="127494" y="334902"/>
                    <a:pt x="154343" y="334042"/>
                  </a:cubicBezTo>
                  <a:cubicBezTo>
                    <a:pt x="179984" y="333221"/>
                    <a:pt x="200578" y="312626"/>
                    <a:pt x="201400" y="286985"/>
                  </a:cubicBezTo>
                  <a:cubicBezTo>
                    <a:pt x="200085" y="268775"/>
                    <a:pt x="196588" y="250790"/>
                    <a:pt x="190984" y="233413"/>
                  </a:cubicBezTo>
                  <a:cubicBezTo>
                    <a:pt x="203190" y="247029"/>
                    <a:pt x="216975" y="259141"/>
                    <a:pt x="232048" y="269493"/>
                  </a:cubicBezTo>
                  <a:cubicBezTo>
                    <a:pt x="239302" y="273691"/>
                    <a:pt x="247538" y="275892"/>
                    <a:pt x="255919" y="275872"/>
                  </a:cubicBezTo>
                  <a:cubicBezTo>
                    <a:pt x="260381" y="275864"/>
                    <a:pt x="264822" y="275261"/>
                    <a:pt x="269125" y="274078"/>
                  </a:cubicBezTo>
                  <a:cubicBezTo>
                    <a:pt x="281721" y="270759"/>
                    <a:pt x="292479" y="262565"/>
                    <a:pt x="299025" y="251304"/>
                  </a:cubicBezTo>
                  <a:cubicBezTo>
                    <a:pt x="311869" y="227688"/>
                    <a:pt x="303666" y="198141"/>
                    <a:pt x="280487" y="184526"/>
                  </a:cubicBezTo>
                  <a:close/>
                  <a:moveTo>
                    <a:pt x="152562" y="215921"/>
                  </a:moveTo>
                  <a:cubicBezTo>
                    <a:pt x="125562" y="215894"/>
                    <a:pt x="103697" y="193984"/>
                    <a:pt x="103724" y="166984"/>
                  </a:cubicBezTo>
                  <a:cubicBezTo>
                    <a:pt x="103752" y="139984"/>
                    <a:pt x="125662" y="118119"/>
                    <a:pt x="152662" y="118146"/>
                  </a:cubicBezTo>
                  <a:cubicBezTo>
                    <a:pt x="179642" y="118173"/>
                    <a:pt x="201499" y="140053"/>
                    <a:pt x="201499" y="167034"/>
                  </a:cubicBezTo>
                  <a:cubicBezTo>
                    <a:pt x="201472" y="194041"/>
                    <a:pt x="179570" y="215921"/>
                    <a:pt x="152562" y="215921"/>
                  </a:cubicBezTo>
                  <a:close/>
                </a:path>
              </a:pathLst>
            </a:custGeom>
            <a:solidFill>
              <a:srgbClr val="000000"/>
            </a:solidFill>
            <a:ln w="496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9440079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field of flowers next to a road&#10;&#10;Description automatically generated with low confidence">
            <a:extLst>
              <a:ext uri="{FF2B5EF4-FFF2-40B4-BE49-F238E27FC236}">
                <a16:creationId xmlns:a16="http://schemas.microsoft.com/office/drawing/2014/main" id="{F2D32172-D4A7-5EFD-1A85-7C9EBDFB39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8" t="22388" r="20903" b="1299"/>
          <a:stretch/>
        </p:blipFill>
        <p:spPr>
          <a:xfrm>
            <a:off x="-112958" y="0"/>
            <a:ext cx="12304958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14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E07CF2-88B6-FED9-5FD4-BE61E60F9FAB}"/>
              </a:ext>
            </a:extLst>
          </p:cNvPr>
          <p:cNvSpPr txBox="1"/>
          <p:nvPr/>
        </p:nvSpPr>
        <p:spPr>
          <a:xfrm>
            <a:off x="190657" y="866454"/>
            <a:ext cx="11915480" cy="1200329"/>
          </a:xfrm>
          <a:prstGeom prst="rect">
            <a:avLst/>
          </a:prstGeom>
          <a:solidFill>
            <a:srgbClr val="FFC000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Rather than being labelled 'protected areas', protected from humans, perhaps these expanded areas could be re-framed as being ‘promoted areas’, places where biodiversity is promoted and human activity regulated accordingly 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pPr algn="r"/>
            <a:r>
              <a:rPr lang="en-GB" dirty="0">
                <a:solidFill>
                  <a:srgbClr val="000000"/>
                </a:solidFill>
              </a:rPr>
              <a:t>(Buscher and Fletcher, 2020)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DED09F-1116-74B1-41E5-9353986FE00B}"/>
              </a:ext>
            </a:extLst>
          </p:cNvPr>
          <p:cNvSpPr txBox="1"/>
          <p:nvPr/>
        </p:nvSpPr>
        <p:spPr>
          <a:xfrm>
            <a:off x="4555819" y="171617"/>
            <a:ext cx="3185157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Expected outcomes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1F0F71-89F1-52EB-7E3B-68C43B912B6B}"/>
              </a:ext>
            </a:extLst>
          </p:cNvPr>
          <p:cNvSpPr txBox="1"/>
          <p:nvPr/>
        </p:nvSpPr>
        <p:spPr>
          <a:xfrm>
            <a:off x="1996758" y="2481413"/>
            <a:ext cx="10179697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Challenge the paradigm – Grassland must be neat and well managed. 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1468F0-E485-FB37-08B9-14A869D043D9}"/>
              </a:ext>
            </a:extLst>
          </p:cNvPr>
          <p:cNvSpPr txBox="1"/>
          <p:nvPr/>
        </p:nvSpPr>
        <p:spPr>
          <a:xfrm>
            <a:off x="-94008" y="3640960"/>
            <a:ext cx="9040141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Construct a timeline that maps the expected visible changes. 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8F0304-28AE-521C-C754-EE8F3402E34B}"/>
              </a:ext>
            </a:extLst>
          </p:cNvPr>
          <p:cNvSpPr txBox="1"/>
          <p:nvPr/>
        </p:nvSpPr>
        <p:spPr>
          <a:xfrm>
            <a:off x="4147985" y="4659536"/>
            <a:ext cx="8025353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Inform the production of guidance for land managers. 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FB39A1-5BD7-58A4-FCD7-7CB9FB92D67F}"/>
              </a:ext>
            </a:extLst>
          </p:cNvPr>
          <p:cNvSpPr txBox="1"/>
          <p:nvPr/>
        </p:nvSpPr>
        <p:spPr>
          <a:xfrm>
            <a:off x="-103408" y="5639943"/>
            <a:ext cx="9266068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The timeline will aid communication and increase engagement</a:t>
            </a:r>
            <a:endParaRPr lang="en-GB" sz="28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CD2697-39A9-B48E-B15D-3F6471292F39}"/>
              </a:ext>
            </a:extLst>
          </p:cNvPr>
          <p:cNvSpPr txBox="1"/>
          <p:nvPr/>
        </p:nvSpPr>
        <p:spPr>
          <a:xfrm>
            <a:off x="8315967" y="6507493"/>
            <a:ext cx="3648173" cy="276999"/>
          </a:xfrm>
          <a:prstGeom prst="rect">
            <a:avLst/>
          </a:prstGeom>
          <a:noFill/>
          <a:ln>
            <a:noFill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140821"/>
                      <a:gd name="connsiteY0" fmla="*/ 0 h 523220"/>
                      <a:gd name="connsiteX1" fmla="*/ 513797 w 2140821"/>
                      <a:gd name="connsiteY1" fmla="*/ 0 h 523220"/>
                      <a:gd name="connsiteX2" fmla="*/ 1049002 w 2140821"/>
                      <a:gd name="connsiteY2" fmla="*/ 0 h 523220"/>
                      <a:gd name="connsiteX3" fmla="*/ 1584208 w 2140821"/>
                      <a:gd name="connsiteY3" fmla="*/ 0 h 523220"/>
                      <a:gd name="connsiteX4" fmla="*/ 2140821 w 2140821"/>
                      <a:gd name="connsiteY4" fmla="*/ 0 h 523220"/>
                      <a:gd name="connsiteX5" fmla="*/ 2140821 w 2140821"/>
                      <a:gd name="connsiteY5" fmla="*/ 523220 h 523220"/>
                      <a:gd name="connsiteX6" fmla="*/ 1605616 w 2140821"/>
                      <a:gd name="connsiteY6" fmla="*/ 523220 h 523220"/>
                      <a:gd name="connsiteX7" fmla="*/ 1113227 w 2140821"/>
                      <a:gd name="connsiteY7" fmla="*/ 523220 h 523220"/>
                      <a:gd name="connsiteX8" fmla="*/ 620838 w 2140821"/>
                      <a:gd name="connsiteY8" fmla="*/ 523220 h 523220"/>
                      <a:gd name="connsiteX9" fmla="*/ 0 w 2140821"/>
                      <a:gd name="connsiteY9" fmla="*/ 523220 h 523220"/>
                      <a:gd name="connsiteX10" fmla="*/ 0 w 2140821"/>
                      <a:gd name="connsiteY10" fmla="*/ 0 h 5232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140821" h="523220" fill="none" extrusionOk="0">
                        <a:moveTo>
                          <a:pt x="0" y="0"/>
                        </a:moveTo>
                        <a:cubicBezTo>
                          <a:pt x="238688" y="-33717"/>
                          <a:pt x="285127" y="4583"/>
                          <a:pt x="513797" y="0"/>
                        </a:cubicBezTo>
                        <a:cubicBezTo>
                          <a:pt x="742467" y="-4583"/>
                          <a:pt x="880914" y="58526"/>
                          <a:pt x="1049002" y="0"/>
                        </a:cubicBezTo>
                        <a:cubicBezTo>
                          <a:pt x="1217091" y="-58526"/>
                          <a:pt x="1469018" y="41365"/>
                          <a:pt x="1584208" y="0"/>
                        </a:cubicBezTo>
                        <a:cubicBezTo>
                          <a:pt x="1699398" y="-41365"/>
                          <a:pt x="1924235" y="55400"/>
                          <a:pt x="2140821" y="0"/>
                        </a:cubicBezTo>
                        <a:cubicBezTo>
                          <a:pt x="2189308" y="180309"/>
                          <a:pt x="2099082" y="305189"/>
                          <a:pt x="2140821" y="523220"/>
                        </a:cubicBezTo>
                        <a:cubicBezTo>
                          <a:pt x="1877736" y="561625"/>
                          <a:pt x="1863800" y="489546"/>
                          <a:pt x="1605616" y="523220"/>
                        </a:cubicBezTo>
                        <a:cubicBezTo>
                          <a:pt x="1347433" y="556894"/>
                          <a:pt x="1306658" y="466583"/>
                          <a:pt x="1113227" y="523220"/>
                        </a:cubicBezTo>
                        <a:cubicBezTo>
                          <a:pt x="919796" y="579857"/>
                          <a:pt x="740993" y="509775"/>
                          <a:pt x="620838" y="523220"/>
                        </a:cubicBezTo>
                        <a:cubicBezTo>
                          <a:pt x="500683" y="536665"/>
                          <a:pt x="145538" y="515119"/>
                          <a:pt x="0" y="523220"/>
                        </a:cubicBezTo>
                        <a:cubicBezTo>
                          <a:pt x="-1523" y="286282"/>
                          <a:pt x="8085" y="124353"/>
                          <a:pt x="0" y="0"/>
                        </a:cubicBezTo>
                        <a:close/>
                      </a:path>
                      <a:path w="2140821" h="523220" stroke="0" extrusionOk="0">
                        <a:moveTo>
                          <a:pt x="0" y="0"/>
                        </a:moveTo>
                        <a:cubicBezTo>
                          <a:pt x="241435" y="-2994"/>
                          <a:pt x="286001" y="20454"/>
                          <a:pt x="513797" y="0"/>
                        </a:cubicBezTo>
                        <a:cubicBezTo>
                          <a:pt x="741593" y="-20454"/>
                          <a:pt x="850400" y="36922"/>
                          <a:pt x="984778" y="0"/>
                        </a:cubicBezTo>
                        <a:cubicBezTo>
                          <a:pt x="1119156" y="-36922"/>
                          <a:pt x="1322951" y="11880"/>
                          <a:pt x="1562799" y="0"/>
                        </a:cubicBezTo>
                        <a:cubicBezTo>
                          <a:pt x="1802647" y="-11880"/>
                          <a:pt x="1893291" y="7966"/>
                          <a:pt x="2140821" y="0"/>
                        </a:cubicBezTo>
                        <a:cubicBezTo>
                          <a:pt x="2200558" y="254862"/>
                          <a:pt x="2090391" y="310615"/>
                          <a:pt x="2140821" y="523220"/>
                        </a:cubicBezTo>
                        <a:cubicBezTo>
                          <a:pt x="1955170" y="535291"/>
                          <a:pt x="1794720" y="502761"/>
                          <a:pt x="1648432" y="523220"/>
                        </a:cubicBezTo>
                        <a:cubicBezTo>
                          <a:pt x="1502144" y="543679"/>
                          <a:pt x="1348867" y="478427"/>
                          <a:pt x="1156043" y="523220"/>
                        </a:cubicBezTo>
                        <a:cubicBezTo>
                          <a:pt x="963219" y="568013"/>
                          <a:pt x="713273" y="491591"/>
                          <a:pt x="578022" y="523220"/>
                        </a:cubicBezTo>
                        <a:cubicBezTo>
                          <a:pt x="442771" y="554849"/>
                          <a:pt x="143293" y="516320"/>
                          <a:pt x="0" y="523220"/>
                        </a:cubicBezTo>
                        <a:cubicBezTo>
                          <a:pt x="-5194" y="296089"/>
                          <a:pt x="47441" y="248443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  <a:cs typeface="Calibri"/>
              </a:rPr>
              <a:t>Image: Llanelli rural council – Llanelli district cemetery</a:t>
            </a:r>
            <a:endParaRPr lang="en-GB" sz="12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168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15</a:t>
            </a:fld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1E1F1A-93D0-0741-1975-A5DF3BEC9C42}"/>
              </a:ext>
            </a:extLst>
          </p:cNvPr>
          <p:cNvSpPr txBox="1"/>
          <p:nvPr/>
        </p:nvSpPr>
        <p:spPr>
          <a:xfrm>
            <a:off x="5147742" y="131066"/>
            <a:ext cx="1896514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cs typeface="Calibri"/>
              </a:rPr>
              <a:t>References</a:t>
            </a:r>
            <a:endParaRPr lang="en-GB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46821E-54D8-AEFE-A28A-48861FAF9590}"/>
              </a:ext>
            </a:extLst>
          </p:cNvPr>
          <p:cNvSpPr txBox="1"/>
          <p:nvPr/>
        </p:nvSpPr>
        <p:spPr>
          <a:xfrm>
            <a:off x="37706" y="899191"/>
            <a:ext cx="5722071" cy="521912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Biodiversity Trends Explorer  Available at: </a:t>
            </a:r>
            <a:r>
              <a:rPr lang="en-GB" sz="1200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https://www.nhm.ac.uk/our-science/data/biodiversity-indicators.html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20.3.23)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Büscher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 &amp; Fletcher, R 2019, 'Towards Convivial Conservation',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Conservation and Society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vol. 17, no. 3, pp. 283-296. Available at: </a:t>
            </a:r>
            <a:r>
              <a:rPr lang="en-GB" sz="1200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https://doi.org/10.4103/cs.cs_19_75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20.3.23)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Dicks LV, Corbet SA,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Pywell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RF (2002) Compartmentalization in plant-insect flower visitor webs.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Animal Ecology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71:32–43. Available at: https://doi: 10.1046/j.0021-8790.2001.00572.x (Accessed:20.3.23)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Fox R, Dennis EB, Purdy KM, Middlebrook I, Roy DB, Noble DG, Botham MS &amp; Bourn NAD (2023) The State of the UK’s Butterflies 2022. Butterfly Conservation. Available at: </a:t>
            </a:r>
            <a:r>
              <a:rPr lang="en-GB" sz="1200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https://butterfly-conservation.org/sites/default/files/2023-01/State%20of%20UK%20Butterflies%202022%20Report.pdf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(Accessed:20.3.23)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Ganser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D., Mayr, B., Albrecht, M., Knop, E., 2018. Wildflower strips enhance pollination in adjacent strawberry crops at the small scale. Ecol.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Evol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00, 1–10. https://doi.org/ 10.1002/ece3.4631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Griffiths-Lee, J., Nicholls, E. and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Goulson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(2022) ‘Sown mini-meadows increase pollinator diversity in gardens’,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insect conservation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26(2), pp. 299–314. Available at: </a:t>
            </a:r>
            <a:r>
              <a:rPr lang="en-GB" sz="1200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https://doi.org/10.1007/s10841-022-00387-2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(Accessed:20.3.23)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200" b="0" i="0" dirty="0"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66EDBF-5EDE-077E-B999-2AA33996A920}"/>
              </a:ext>
            </a:extLst>
          </p:cNvPr>
          <p:cNvSpPr txBox="1"/>
          <p:nvPr/>
        </p:nvSpPr>
        <p:spPr>
          <a:xfrm>
            <a:off x="6004874" y="899191"/>
            <a:ext cx="6081605" cy="517962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Hemmings, K., Elton, R. and Grange, I. (2022) ‘No‐mow amenity grassland case study: Phenology of floral abundance and nectar resource</a:t>
            </a:r>
            <a:r>
              <a:rPr lang="en-GB" sz="12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’, Ecological solutions and evidence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3(4). Available at: https://doi.org/10.1002/2688-8319.12179. (Accessed: 20.3.23)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Hicks, D.M. 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et al.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 (2016) ‘Food for Pollinators: Quantifying the Nectar and Pollen Resources of Urban Flower Meadows’, </a:t>
            </a:r>
            <a:r>
              <a:rPr lang="en-GB" sz="1200" i="1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PloS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one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11(6), pp. e0158117–e0158117. Available at: 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https://doi.org/10.1371/journal.pone.0158117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(Accessed:20.3.23)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JNCC – D1c Pollinating insects 2022. Available at: 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https://jncc.gov.uk/our-work/ukbi-d1c-pollinating-insects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(Accessed:20.3.23)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Kew gardens website Available at: 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https://www.kew.org/about-us/reports-and-policies/pollinators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(Accessed:20.3.23) 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Stanley, D. A. Garratt, M. P. D.,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Wickens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J. B., </a:t>
            </a: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Wickens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V. J., Potts, S. G. and Raine, N. E. (2015). ‘Neonicotinoid pesticide exposure impairs crop pollination services provided by bumblebees.’ </a:t>
            </a:r>
            <a:r>
              <a:rPr lang="en-GB" sz="1200" i="1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Nature London 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  <a:hlinkClick r:id="rId3" tooltip="Click to search for more items from this issu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Vol. 528, </a:t>
            </a:r>
            <a:r>
              <a:rPr lang="en-GB" sz="1200" u="none" strike="noStrike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Iss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 7583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Vanbergen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A., Heard, M., Breeze, T., Potts, S. and Hanley, N. (2013). Status and Value of Pollinators and Pollination Services. Report to DEFRA.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GB" sz="1200" dirty="0" err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Vié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, J.-C., Hilton-Taylor, C. and Stuart, S.N (2009). Wildlife in a Changing World – An analysis of the 2008 IUCN Red List of Threatened Species™. Available at: </a:t>
            </a:r>
            <a:r>
              <a:rPr lang="en-GB" sz="1200" u="none" strike="noStrike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https://www.iucnredlist.org/resources/vie2009</a:t>
            </a:r>
            <a:r>
              <a:rPr lang="en-GB" sz="12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 (Accessed: 20.3.23)</a:t>
            </a:r>
          </a:p>
        </p:txBody>
      </p:sp>
    </p:spTree>
    <p:extLst>
      <p:ext uri="{BB962C8B-B14F-4D97-AF65-F5344CB8AC3E}">
        <p14:creationId xmlns:p14="http://schemas.microsoft.com/office/powerpoint/2010/main" val="15237205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6391799"/>
            <a:ext cx="1808085" cy="365125"/>
          </a:xfrm>
        </p:spPr>
        <p:txBody>
          <a:bodyPr/>
          <a:lstStyle/>
          <a:p>
            <a:r>
              <a:rPr lang="en-GB" sz="1400" b="1">
                <a:solidFill>
                  <a:schemeClr val="bg1"/>
                </a:solidFill>
              </a:rPr>
              <a:t>R E Carter 0850371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2411A8-6B67-340F-99C8-04C54DB47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6280" y="6492875"/>
            <a:ext cx="455720" cy="365125"/>
          </a:xfrm>
        </p:spPr>
        <p:txBody>
          <a:bodyPr/>
          <a:lstStyle/>
          <a:p>
            <a:fld id="{1DDA344C-06F1-42D9-9723-877326B4D7DB}" type="slidenum">
              <a:rPr lang="en-GB" smtClean="0">
                <a:solidFill>
                  <a:schemeClr val="bg1"/>
                </a:solidFill>
              </a:rPr>
              <a:t>16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11" name="Picture 10" descr="A picture containing outdoor, grass, tree, plant&#10;&#10;Description automatically generated">
            <a:extLst>
              <a:ext uri="{FF2B5EF4-FFF2-40B4-BE49-F238E27FC236}">
                <a16:creationId xmlns:a16="http://schemas.microsoft.com/office/drawing/2014/main" id="{51DBF7DD-8DB4-D1B7-4071-6AB907CE68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13" r="1" b="1"/>
          <a:stretch/>
        </p:blipFill>
        <p:spPr>
          <a:xfrm>
            <a:off x="6176432" y="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920044"/>
                </a:lnTo>
                <a:lnTo>
                  <a:pt x="2469659" y="3920044"/>
                </a:lnTo>
                <a:lnTo>
                  <a:pt x="2469659" y="3103224"/>
                </a:lnTo>
                <a:lnTo>
                  <a:pt x="0" y="3103224"/>
                </a:lnTo>
                <a:close/>
              </a:path>
            </a:pathLst>
          </a:custGeom>
        </p:spPr>
      </p:pic>
      <p:pic>
        <p:nvPicPr>
          <p:cNvPr id="13" name="Picture 12" descr="A picture containing grass, tree, outdoor, plant&#10;&#10;Description automatically generated">
            <a:extLst>
              <a:ext uri="{FF2B5EF4-FFF2-40B4-BE49-F238E27FC236}">
                <a16:creationId xmlns:a16="http://schemas.microsoft.com/office/drawing/2014/main" id="{BDD04064-838B-82C5-74A1-A729F2B52D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" r="2" b="2"/>
          <a:stretch/>
        </p:blipFill>
        <p:spPr>
          <a:xfrm>
            <a:off x="3696198" y="3257166"/>
            <a:ext cx="4789093" cy="3600824"/>
          </a:xfrm>
          <a:prstGeom prst="rect">
            <a:avLst/>
          </a:prstGeom>
        </p:spPr>
      </p:pic>
      <p:pic>
        <p:nvPicPr>
          <p:cNvPr id="14" name="Picture 13" descr="A picture containing grass, outdoor, tree, sky&#10;&#10;Description automatically generated">
            <a:extLst>
              <a:ext uri="{FF2B5EF4-FFF2-40B4-BE49-F238E27FC236}">
                <a16:creationId xmlns:a16="http://schemas.microsoft.com/office/drawing/2014/main" id="{D1CDC050-45CB-F8D8-94DB-FB6C6A0E707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3114"/>
          <a:stretch/>
        </p:blipFill>
        <p:spPr>
          <a:xfrm>
            <a:off x="0" y="0"/>
            <a:ext cx="6015567" cy="3920034"/>
          </a:xfrm>
          <a:custGeom>
            <a:avLst/>
            <a:gdLst/>
            <a:ahLst/>
            <a:cxnLst/>
            <a:rect l="l" t="t" r="r" b="b"/>
            <a:pathLst>
              <a:path w="6015567" h="3920044">
                <a:moveTo>
                  <a:pt x="0" y="0"/>
                </a:moveTo>
                <a:lnTo>
                  <a:pt x="6015567" y="0"/>
                </a:lnTo>
                <a:lnTo>
                  <a:pt x="6015567" y="3103224"/>
                </a:lnTo>
                <a:lnTo>
                  <a:pt x="3545908" y="3103224"/>
                </a:lnTo>
                <a:lnTo>
                  <a:pt x="354590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F171B3-78DF-3542-7856-CA90DDC02C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7630" y="2124799"/>
            <a:ext cx="3257603" cy="2608401"/>
          </a:xfrm>
          <a:prstGeom prst="rect">
            <a:avLst/>
          </a:prstGeom>
          <a:ln w="114300">
            <a:solidFill>
              <a:schemeClr val="bg1"/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020E914-50B1-A1F6-9787-EDC8CF3A1B7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0510" y="4069966"/>
            <a:ext cx="3545839" cy="278803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21B2023-DFDD-FD53-4B85-F6C578FCC6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37104" y="4069967"/>
            <a:ext cx="3554896" cy="2788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146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F314DC-3FF5-7158-5F2D-F5AD0B47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502595" y="6578816"/>
            <a:ext cx="2558374" cy="365125"/>
          </a:xfrm>
        </p:spPr>
        <p:txBody>
          <a:bodyPr/>
          <a:lstStyle/>
          <a:p>
            <a:r>
              <a:rPr lang="en-GB" sz="1000" i="1" dirty="0">
                <a:solidFill>
                  <a:schemeClr val="accent6">
                    <a:lumMod val="50000"/>
                  </a:schemeClr>
                </a:solidFill>
              </a:rPr>
              <a:t>R E Carter - Summary sheet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BE58F8-74F2-3341-BD4F-47CFD560B225}"/>
              </a:ext>
            </a:extLst>
          </p:cNvPr>
          <p:cNvSpPr txBox="1"/>
          <p:nvPr/>
        </p:nvSpPr>
        <p:spPr>
          <a:xfrm>
            <a:off x="0" y="346555"/>
            <a:ext cx="3715966" cy="1446550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Wales and the UK ranks low in the global ‘Biodiversity intactness index’ (nhm.ac.uk)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97% of the UK’s wildflower meadows have disappeared since WW2 (Fuller,1986).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The UK’s pollinators are in a strong decline due to habitat loss and fragmentation caused by urbanisation (Vie et al, 2009)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5ED27B1-8146-B3E6-76CD-A55A6FAB5E01}"/>
              </a:ext>
            </a:extLst>
          </p:cNvPr>
          <p:cNvSpPr txBox="1"/>
          <p:nvPr/>
        </p:nvSpPr>
        <p:spPr>
          <a:xfrm>
            <a:off x="3799214" y="344552"/>
            <a:ext cx="4352565" cy="1107996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Amenity grasslands can be managed to enhance and restore biodiversity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Cut and collect machinery can replicate traditional meadow management. 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Land managers and the public need to be engaged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25144A-08ED-3F32-7A07-2C1B481C9607}"/>
              </a:ext>
            </a:extLst>
          </p:cNvPr>
          <p:cNvSpPr txBox="1"/>
          <p:nvPr/>
        </p:nvSpPr>
        <p:spPr>
          <a:xfrm>
            <a:off x="8235027" y="353243"/>
            <a:ext cx="3956973" cy="2292935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Native wildflowers produce more nectar and pollen than introduced seeded populations (Hicks et al, 2016)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Naturally created wildflower meadows can support pollinators better (Hicks et al, 2016)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Many pollinators are species-specific relying on certain plants to complete their life cycle. </a:t>
            </a:r>
            <a:r>
              <a:rPr lang="en-GB" sz="1100" dirty="0" err="1">
                <a:solidFill>
                  <a:schemeClr val="accent6">
                    <a:lumMod val="50000"/>
                  </a:schemeClr>
                </a:solidFill>
              </a:rPr>
              <a:t>Eg</a:t>
            </a:r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1100" i="1" dirty="0">
                <a:solidFill>
                  <a:schemeClr val="accent6">
                    <a:lumMod val="50000"/>
                  </a:schemeClr>
                </a:solidFill>
              </a:rPr>
              <a:t>Seneca jacobaeae</a:t>
            </a:r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 and Tyria jacobaeae (Dicks et al, 2002)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Wildflowers produce more pollen and nectar in June,  delaying mowing after June benefits pollinators (Hemmings, Elton &amp; Grange, 2022)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7FC9CAB-0AAC-AB1C-C528-86E5D852DC5D}"/>
              </a:ext>
            </a:extLst>
          </p:cNvPr>
          <p:cNvSpPr txBox="1"/>
          <p:nvPr/>
        </p:nvSpPr>
        <p:spPr>
          <a:xfrm>
            <a:off x="1" y="3426480"/>
            <a:ext cx="12192000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accent6">
                    <a:lumMod val="50000"/>
                  </a:schemeClr>
                </a:solidFill>
              </a:rPr>
              <a:t>Aims </a:t>
            </a: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To collect data and assess the diversity of plant species places on amenity grassland before and after a change to meadow management methods over time. </a:t>
            </a:r>
          </a:p>
          <a:p>
            <a:r>
              <a:rPr lang="en-GB" sz="1100" b="1" dirty="0">
                <a:solidFill>
                  <a:schemeClr val="accent6">
                    <a:lumMod val="50000"/>
                  </a:schemeClr>
                </a:solidFill>
              </a:rPr>
              <a:t>Objectives</a:t>
            </a: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To identify commonalities in plant species over time and produce a timeline of expected plant species diversity for land managers and the public. Increase engagement with meadow restoration and creation.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AEF730E-C6DD-08AC-7052-15A18D3CF94A}"/>
              </a:ext>
            </a:extLst>
          </p:cNvPr>
          <p:cNvSpPr txBox="1"/>
          <p:nvPr/>
        </p:nvSpPr>
        <p:spPr>
          <a:xfrm>
            <a:off x="8235027" y="4255122"/>
            <a:ext cx="3956973" cy="144655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accent6">
                    <a:lumMod val="50000"/>
                  </a:schemeClr>
                </a:solidFill>
              </a:rPr>
              <a:t>Data limitations </a:t>
            </a: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Use of secondary data using different methods e.g. DAFOR, NVC and Rapid assessment. 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Data collected at different times by different recorders</a:t>
            </a: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Citizen science data, and plant mis-identification.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Sites surveyed may have differing topographies and soil types.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8F886A0-239E-4B84-989C-9B4C8CE0D68A}"/>
              </a:ext>
            </a:extLst>
          </p:cNvPr>
          <p:cNvSpPr txBox="1"/>
          <p:nvPr/>
        </p:nvSpPr>
        <p:spPr>
          <a:xfrm>
            <a:off x="0" y="4264850"/>
            <a:ext cx="3715966" cy="11079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accent6">
                    <a:lumMod val="50000"/>
                  </a:schemeClr>
                </a:solidFill>
              </a:rPr>
              <a:t>Data collection </a:t>
            </a:r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Secondary data – Data from different sites across Wales over a time period of 0 – 20 years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Primary data – Survey sites under different management using ‘Rapid grassland assessment’ method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F4F2B06-CF0B-4664-7E80-A64602C89261}"/>
              </a:ext>
            </a:extLst>
          </p:cNvPr>
          <p:cNvSpPr txBox="1"/>
          <p:nvPr/>
        </p:nvSpPr>
        <p:spPr>
          <a:xfrm>
            <a:off x="4618892" y="5742214"/>
            <a:ext cx="7547340" cy="1107996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accent6">
                    <a:lumMod val="50000"/>
                  </a:schemeClr>
                </a:solidFill>
              </a:rPr>
              <a:t>Expected outcomes</a:t>
            </a: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Commonality between plant species observed at different stages of management will be observed. 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A timeline can be constructed showing the expected changes following a change to meadow management.  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Land managers will be more likely to engage positively and communication with the public will be improved.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852AD7C-913E-2DE7-0C15-8A7A26D7FAD5}"/>
              </a:ext>
            </a:extLst>
          </p:cNvPr>
          <p:cNvSpPr txBox="1"/>
          <p:nvPr/>
        </p:nvSpPr>
        <p:spPr>
          <a:xfrm>
            <a:off x="3799214" y="4264850"/>
            <a:ext cx="4352565" cy="127727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chemeClr val="accent6">
                    <a:lumMod val="50000"/>
                  </a:schemeClr>
                </a:solidFill>
              </a:rPr>
              <a:t>Data analysis</a:t>
            </a:r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Identify the common plant species that appear at the same time interval.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Identify soil type by  presence of indicator species. </a:t>
            </a:r>
          </a:p>
          <a:p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100" dirty="0">
                <a:solidFill>
                  <a:schemeClr val="accent6">
                    <a:lumMod val="50000"/>
                  </a:schemeClr>
                </a:solidFill>
              </a:rPr>
              <a:t>Assess the value of longer mowing intervals on species diversity and key priority species e.g. </a:t>
            </a:r>
            <a:r>
              <a:rPr lang="en-GB" sz="1100" i="1" dirty="0">
                <a:solidFill>
                  <a:schemeClr val="accent6">
                    <a:lumMod val="50000"/>
                  </a:schemeClr>
                </a:solidFill>
              </a:rPr>
              <a:t>Succisa pratensis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E03B188-AD6C-85A3-3280-67C755526860}"/>
              </a:ext>
            </a:extLst>
          </p:cNvPr>
          <p:cNvSpPr txBox="1"/>
          <p:nvPr/>
        </p:nvSpPr>
        <p:spPr>
          <a:xfrm>
            <a:off x="0" y="-10742"/>
            <a:ext cx="12192000" cy="3231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500" b="1" dirty="0">
                <a:solidFill>
                  <a:schemeClr val="accent6">
                    <a:lumMod val="50000"/>
                  </a:schemeClr>
                </a:solidFill>
              </a:rPr>
              <a:t>MSc Research Proposal - Assessing the changes in plant species diversity following grassland management changes in an amenity grassland setting. </a:t>
            </a:r>
            <a:endParaRPr lang="en-GB" sz="11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3223C4DC-5E94-7A49-EDC0-8E2365938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7582" y="2618185"/>
            <a:ext cx="1188650" cy="1254018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44" name="Picture 43" descr="A picture containing grass, outdoor, plant, flower&#10;&#10;Description automatically generated">
            <a:extLst>
              <a:ext uri="{FF2B5EF4-FFF2-40B4-BE49-F238E27FC236}">
                <a16:creationId xmlns:a16="http://schemas.microsoft.com/office/drawing/2014/main" id="{58B1E23C-1BFA-7007-7624-C42BCF3809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1" y="1842081"/>
            <a:ext cx="1182457" cy="157661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0FAF6E3F-94F7-AA7E-6C6C-B7097A9C9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7666" y="1834873"/>
            <a:ext cx="2134883" cy="1601163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6776FB94-4F49-8E8A-9FB1-FF49E39246DB}"/>
              </a:ext>
            </a:extLst>
          </p:cNvPr>
          <p:cNvGrpSpPr/>
          <p:nvPr/>
        </p:nvGrpSpPr>
        <p:grpSpPr>
          <a:xfrm>
            <a:off x="3286431" y="1402179"/>
            <a:ext cx="4979649" cy="2158399"/>
            <a:chOff x="2035388" y="686896"/>
            <a:chExt cx="10080396" cy="5484207"/>
          </a:xfrm>
        </p:grpSpPr>
        <p:sp>
          <p:nvSpPr>
            <p:cNvPr id="30" name="Thought Bubble: Cloud 29">
              <a:extLst>
                <a:ext uri="{FF2B5EF4-FFF2-40B4-BE49-F238E27FC236}">
                  <a16:creationId xmlns:a16="http://schemas.microsoft.com/office/drawing/2014/main" id="{280B2411-9907-5A5A-DA2C-45AAB8F32501}"/>
                </a:ext>
              </a:extLst>
            </p:cNvPr>
            <p:cNvSpPr/>
            <p:nvPr/>
          </p:nvSpPr>
          <p:spPr>
            <a:xfrm>
              <a:off x="2035388" y="686896"/>
              <a:ext cx="10080396" cy="5484207"/>
            </a:xfrm>
            <a:prstGeom prst="cloudCallout">
              <a:avLst>
                <a:gd name="adj1" fmla="val -48645"/>
                <a:gd name="adj2" fmla="val 38721"/>
              </a:avLst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46844D00-AE2F-558C-2530-8BD89D7A5881}"/>
                </a:ext>
              </a:extLst>
            </p:cNvPr>
            <p:cNvSpPr txBox="1"/>
            <p:nvPr/>
          </p:nvSpPr>
          <p:spPr>
            <a:xfrm>
              <a:off x="3327634" y="1570767"/>
              <a:ext cx="7942371" cy="4105603"/>
            </a:xfrm>
            <a:prstGeom prst="rect">
              <a:avLst/>
            </a:prstGeom>
            <a:noFill/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GB" sz="1100" b="1" dirty="0">
                  <a:cs typeface="Calibri"/>
                </a:rPr>
                <a:t>Hypothesis</a:t>
              </a:r>
            </a:p>
            <a:p>
              <a:endParaRPr lang="en-GB" sz="1100" dirty="0">
                <a:cs typeface="Calibri"/>
              </a:endParaRPr>
            </a:p>
            <a:p>
              <a:r>
                <a:rPr lang="en-GB" sz="1100" dirty="0">
                  <a:cs typeface="Calibri"/>
                </a:rPr>
                <a:t>There are common changes in plant species diversity and abundance following the change to a ‘Cut &amp; Collect’ mowing method with a cut twice per year. </a:t>
              </a:r>
            </a:p>
            <a:p>
              <a:endParaRPr lang="en-GB" sz="1100" dirty="0">
                <a:cs typeface="Calibri"/>
              </a:endParaRPr>
            </a:p>
            <a:p>
              <a:r>
                <a:rPr lang="en-GB" sz="1100" dirty="0">
                  <a:cs typeface="Calibri"/>
                </a:rPr>
                <a:t>Species diversity is decreased by carrying out an extra cut </a:t>
              </a:r>
            </a:p>
            <a:p>
              <a:r>
                <a:rPr lang="en-GB" sz="1100" dirty="0">
                  <a:cs typeface="Calibri"/>
                </a:rPr>
                <a:t>at the end of June.</a:t>
              </a:r>
              <a:endParaRPr lang="en-GB" sz="1100" dirty="0"/>
            </a:p>
            <a:p>
              <a:endParaRPr lang="en-GB" sz="1100" dirty="0">
                <a:cs typeface="Calibri"/>
              </a:endParaRPr>
            </a:p>
          </p:txBody>
        </p:sp>
      </p:grpSp>
      <p:pic>
        <p:nvPicPr>
          <p:cNvPr id="48" name="Picture 47">
            <a:extLst>
              <a:ext uri="{FF2B5EF4-FFF2-40B4-BE49-F238E27FC236}">
                <a16:creationId xmlns:a16="http://schemas.microsoft.com/office/drawing/2014/main" id="{AAD38C45-0161-F5C4-E8CD-1B35B62B6C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69" y="5408481"/>
            <a:ext cx="1933152" cy="1222620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5A2F4F93-66CD-D299-58D6-F3470D32CB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42169" y="5629714"/>
            <a:ext cx="2433077" cy="1167225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6D392085-BBC5-8FE6-3AA9-9B53D86EA4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24233" y="2621331"/>
            <a:ext cx="1988763" cy="893957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410644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3677</TotalTime>
  <Words>2526</Words>
  <Application>Microsoft Office PowerPoint</Application>
  <PresentationFormat>Widescreen</PresentationFormat>
  <Paragraphs>304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carter</dc:creator>
  <cp:lastModifiedBy>Rachel Carter</cp:lastModifiedBy>
  <cp:revision>16</cp:revision>
  <dcterms:created xsi:type="dcterms:W3CDTF">2023-03-16T16:51:01Z</dcterms:created>
  <dcterms:modified xsi:type="dcterms:W3CDTF">2023-03-27T18:13:11Z</dcterms:modified>
</cp:coreProperties>
</file>