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6"/>
    <p:restoredTop sz="94490"/>
  </p:normalViewPr>
  <p:slideViewPr>
    <p:cSldViewPr snapToGrid="0" snapToObjects="1">
      <p:cViewPr varScale="1">
        <p:scale>
          <a:sx n="78" d="100"/>
          <a:sy n="78" d="100"/>
        </p:scale>
        <p:origin x="88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2044E-6CD9-4E4C-B715-24FBFE2936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55D5295-4F7A-7247-950C-B909302471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A1B654F-5B2B-3B48-9EA5-5144801A5025}"/>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5" name="Footer Placeholder 4">
            <a:extLst>
              <a:ext uri="{FF2B5EF4-FFF2-40B4-BE49-F238E27FC236}">
                <a16:creationId xmlns:a16="http://schemas.microsoft.com/office/drawing/2014/main" id="{D36C1FD0-5851-3B40-B5E7-22DC9A4F6D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D34A41-6C4C-BA41-9BDF-0A0D3C2C0232}"/>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3210463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EB1E0-ADED-0B49-8950-4F76F86646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C82BAD4-3BBB-834C-83C5-EB3652C5C56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27F2F6-B234-BD42-986E-1BADA5ADA80D}"/>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5" name="Footer Placeholder 4">
            <a:extLst>
              <a:ext uri="{FF2B5EF4-FFF2-40B4-BE49-F238E27FC236}">
                <a16:creationId xmlns:a16="http://schemas.microsoft.com/office/drawing/2014/main" id="{684CE4CE-B1A7-0547-8209-2CABFF7C5C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CCFA76-8BC3-E345-80A7-6EEC479C266C}"/>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3946737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BB653-2DC4-3F42-9763-5A7C4C5F1E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D85AF66-BDD8-D84B-8276-7DDB993631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C16F3D6-3786-EB45-B88D-9397274BB1EB}"/>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5" name="Footer Placeholder 4">
            <a:extLst>
              <a:ext uri="{FF2B5EF4-FFF2-40B4-BE49-F238E27FC236}">
                <a16:creationId xmlns:a16="http://schemas.microsoft.com/office/drawing/2014/main" id="{650D9A27-BE28-7F41-89E9-C8DEEB873B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3E4DB2-B9E8-5443-B4DD-848B229DA31C}"/>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3759870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61D1F-1290-0D4A-98C2-4FD426CB90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DAF6931-0A9C-514E-9AC9-DCA6978DC8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19DF94-247F-AC42-B1E2-D24D24DF60A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EA63502-A5D0-2648-9133-C7220F66DB4A}"/>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6" name="Footer Placeholder 5">
            <a:extLst>
              <a:ext uri="{FF2B5EF4-FFF2-40B4-BE49-F238E27FC236}">
                <a16:creationId xmlns:a16="http://schemas.microsoft.com/office/drawing/2014/main" id="{016D1247-5C7C-A949-83E4-46E719FA52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189FDF-C1EB-E842-ABBD-177C6C603BD4}"/>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87527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473C-77D1-B94B-9844-1291124CE7D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0491DDE-CEAF-9A4D-997F-1576331AB2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3635EF-8169-2649-9DC1-C97A21BA3E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35D3B7-3A21-8944-BE3B-6E19CECE39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4E3712-9393-5447-8236-CE4E437E42E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5637327-DEBF-7C4F-A051-AAC1C7837C65}"/>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8" name="Footer Placeholder 7">
            <a:extLst>
              <a:ext uri="{FF2B5EF4-FFF2-40B4-BE49-F238E27FC236}">
                <a16:creationId xmlns:a16="http://schemas.microsoft.com/office/drawing/2014/main" id="{A6D7BA6A-8546-FF43-9840-2EB383FD6ED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B53446E-CFEF-7948-879D-6A184EE64D5C}"/>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1852941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71D8-9729-E04D-9C27-5EE196DF629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A061A1D-A6DB-5B4B-84E1-92CADF63B185}"/>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4" name="Footer Placeholder 3">
            <a:extLst>
              <a:ext uri="{FF2B5EF4-FFF2-40B4-BE49-F238E27FC236}">
                <a16:creationId xmlns:a16="http://schemas.microsoft.com/office/drawing/2014/main" id="{177C0740-CC0F-AF4B-9B17-05845BBFC84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075515-B551-CD4E-95F9-7D729E82E2A2}"/>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3924921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F4540A-ADF2-634E-8F7C-3164E9163FD3}"/>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3" name="Footer Placeholder 2">
            <a:extLst>
              <a:ext uri="{FF2B5EF4-FFF2-40B4-BE49-F238E27FC236}">
                <a16:creationId xmlns:a16="http://schemas.microsoft.com/office/drawing/2014/main" id="{CF3EBD36-0819-CC43-A50C-526CB59ED72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A22267-F2CF-6041-944A-41207FB53DE6}"/>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1036044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E0328-6736-7E47-9D42-0526B8C51C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DDC4551-C990-9B44-9FFC-5E40BD9909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2BC2CE8-00FF-034F-B5B8-6B500E0B78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445599-D03A-C640-B1F6-7613964623BF}"/>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6" name="Footer Placeholder 5">
            <a:extLst>
              <a:ext uri="{FF2B5EF4-FFF2-40B4-BE49-F238E27FC236}">
                <a16:creationId xmlns:a16="http://schemas.microsoft.com/office/drawing/2014/main" id="{70688FFC-4A05-3E49-98AE-B5F51BF2EC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28AF45-8578-2F42-B1AD-FDCDB8A48346}"/>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1102283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DFBA6-BF14-D043-A72E-B580BBC029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DC86487-7FB8-4C44-A31B-C325FFDFA9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4AE491-7C8C-A248-897A-ECFB214B6E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C363C32-144C-684F-ADEE-C0A5F9F7F09D}"/>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6" name="Footer Placeholder 5">
            <a:extLst>
              <a:ext uri="{FF2B5EF4-FFF2-40B4-BE49-F238E27FC236}">
                <a16:creationId xmlns:a16="http://schemas.microsoft.com/office/drawing/2014/main" id="{4AE370A0-C61B-7640-99D7-FD4DE4F497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E2247F-2159-8C42-96FD-CB89E1F339BA}"/>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808636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A22E3-46EF-674F-A925-33153A52E8B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C05D36-A63B-944D-ADF4-68FCF28FCD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2E3CAF-D69A-FF44-A0AA-75823DA4EE9B}"/>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5" name="Footer Placeholder 4">
            <a:extLst>
              <a:ext uri="{FF2B5EF4-FFF2-40B4-BE49-F238E27FC236}">
                <a16:creationId xmlns:a16="http://schemas.microsoft.com/office/drawing/2014/main" id="{3C8E60F5-DB24-AF4F-B5AE-3D6C5FD7AA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761E89-E03B-8C46-A84A-45B72D2A5622}"/>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2610251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ED11C-1963-494D-AF25-A2DF624947E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364D33-6874-F549-BAC2-374D2180B34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7BF7E1-D20E-0B44-A865-45EBEF07FD19}"/>
              </a:ext>
            </a:extLst>
          </p:cNvPr>
          <p:cNvSpPr>
            <a:spLocks noGrp="1"/>
          </p:cNvSpPr>
          <p:nvPr>
            <p:ph type="dt" sz="half" idx="10"/>
          </p:nvPr>
        </p:nvSpPr>
        <p:spPr/>
        <p:txBody>
          <a:bodyPr/>
          <a:lstStyle/>
          <a:p>
            <a:fld id="{9A2A4B29-2DD6-E244-8730-FBCF3D3F72F6}" type="datetimeFigureOut">
              <a:rPr lang="en-US" smtClean="0"/>
              <a:t>6/3/21</a:t>
            </a:fld>
            <a:endParaRPr lang="en-US"/>
          </a:p>
        </p:txBody>
      </p:sp>
      <p:sp>
        <p:nvSpPr>
          <p:cNvPr id="5" name="Footer Placeholder 4">
            <a:extLst>
              <a:ext uri="{FF2B5EF4-FFF2-40B4-BE49-F238E27FC236}">
                <a16:creationId xmlns:a16="http://schemas.microsoft.com/office/drawing/2014/main" id="{C24438CB-7883-8147-87D1-F146D4E598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4605F6-F0B4-E447-A903-5603D5081470}"/>
              </a:ext>
            </a:extLst>
          </p:cNvPr>
          <p:cNvSpPr>
            <a:spLocks noGrp="1"/>
          </p:cNvSpPr>
          <p:nvPr>
            <p:ph type="sldNum" sz="quarter" idx="12"/>
          </p:nvPr>
        </p:nvSpPr>
        <p:spPr/>
        <p:txBody>
          <a:bodyPr/>
          <a:lstStyle/>
          <a:p>
            <a:fld id="{21C08387-5CB0-1F40-85F0-743AA1F103FF}" type="slidenum">
              <a:rPr lang="en-US" smtClean="0"/>
              <a:t>‹#›</a:t>
            </a:fld>
            <a:endParaRPr lang="en-US"/>
          </a:p>
        </p:txBody>
      </p:sp>
    </p:spTree>
    <p:extLst>
      <p:ext uri="{BB962C8B-B14F-4D97-AF65-F5344CB8AC3E}">
        <p14:creationId xmlns:p14="http://schemas.microsoft.com/office/powerpoint/2010/main" val="3634164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832A1B-0479-9E4A-89CE-0027BC9C11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680538D-242C-9F4A-BE88-F8EC1F0F44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BB544D-9137-3047-96B3-8392BA5000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2A4B29-2DD6-E244-8730-FBCF3D3F72F6}" type="datetimeFigureOut">
              <a:rPr lang="en-US" smtClean="0"/>
              <a:t>6/3/21</a:t>
            </a:fld>
            <a:endParaRPr lang="en-US"/>
          </a:p>
        </p:txBody>
      </p:sp>
      <p:sp>
        <p:nvSpPr>
          <p:cNvPr id="5" name="Footer Placeholder 4">
            <a:extLst>
              <a:ext uri="{FF2B5EF4-FFF2-40B4-BE49-F238E27FC236}">
                <a16:creationId xmlns:a16="http://schemas.microsoft.com/office/drawing/2014/main" id="{B85EB9C4-4EDE-6D4A-B2A6-E952A8D2B8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702EF8B-EA4E-C543-9163-4039A9ED05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C08387-5CB0-1F40-85F0-743AA1F103FF}" type="slidenum">
              <a:rPr lang="en-US" smtClean="0"/>
              <a:t>‹#›</a:t>
            </a:fld>
            <a:endParaRPr lang="en-US"/>
          </a:p>
        </p:txBody>
      </p:sp>
    </p:spTree>
    <p:extLst>
      <p:ext uri="{BB962C8B-B14F-4D97-AF65-F5344CB8AC3E}">
        <p14:creationId xmlns:p14="http://schemas.microsoft.com/office/powerpoint/2010/main" val="26796280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lexander the Great at the Battle of Issus stock image | Look and Learn">
            <a:extLst>
              <a:ext uri="{FF2B5EF4-FFF2-40B4-BE49-F238E27FC236}">
                <a16:creationId xmlns:a16="http://schemas.microsoft.com/office/drawing/2014/main" id="{22CE7B08-1EBE-B54E-AD08-ED60CD3D7C24}"/>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3461"/>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2A1C8E9-2515-7344-88D0-8661C67EF5C2}"/>
              </a:ext>
            </a:extLst>
          </p:cNvPr>
          <p:cNvSpPr>
            <a:spLocks noGrp="1"/>
          </p:cNvSpPr>
          <p:nvPr>
            <p:ph type="ctrTitle"/>
          </p:nvPr>
        </p:nvSpPr>
        <p:spPr>
          <a:xfrm>
            <a:off x="1524000" y="1122362"/>
            <a:ext cx="9144000" cy="2900518"/>
          </a:xfrm>
        </p:spPr>
        <p:txBody>
          <a:bodyPr>
            <a:normAutofit/>
          </a:bodyPr>
          <a:lstStyle/>
          <a:p>
            <a:r>
              <a:rPr lang="en-US">
                <a:solidFill>
                  <a:srgbClr val="FFFFFF"/>
                </a:solidFill>
              </a:rPr>
              <a:t>The Ancient and Modern Interpretations of the Battle of Issus and their significance </a:t>
            </a:r>
          </a:p>
        </p:txBody>
      </p:sp>
      <p:sp>
        <p:nvSpPr>
          <p:cNvPr id="3" name="Subtitle 2">
            <a:extLst>
              <a:ext uri="{FF2B5EF4-FFF2-40B4-BE49-F238E27FC236}">
                <a16:creationId xmlns:a16="http://schemas.microsoft.com/office/drawing/2014/main" id="{CD20860B-30DD-7547-8DE2-C74588189181}"/>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By Sam Steed</a:t>
            </a:r>
          </a:p>
        </p:txBody>
      </p:sp>
    </p:spTree>
    <p:extLst>
      <p:ext uri="{BB962C8B-B14F-4D97-AF65-F5344CB8AC3E}">
        <p14:creationId xmlns:p14="http://schemas.microsoft.com/office/powerpoint/2010/main" val="10097481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D06F8-8C59-E941-AFC5-F760C29C739E}"/>
              </a:ext>
            </a:extLst>
          </p:cNvPr>
          <p:cNvSpPr>
            <a:spLocks noGrp="1"/>
          </p:cNvSpPr>
          <p:nvPr>
            <p:ph type="title"/>
          </p:nvPr>
        </p:nvSpPr>
        <p:spPr/>
        <p:txBody>
          <a:bodyPr/>
          <a:lstStyle/>
          <a:p>
            <a:r>
              <a:rPr lang="en-US" dirty="0"/>
              <a:t>Thesis</a:t>
            </a:r>
          </a:p>
        </p:txBody>
      </p:sp>
      <p:sp>
        <p:nvSpPr>
          <p:cNvPr id="3" name="Content Placeholder 2">
            <a:extLst>
              <a:ext uri="{FF2B5EF4-FFF2-40B4-BE49-F238E27FC236}">
                <a16:creationId xmlns:a16="http://schemas.microsoft.com/office/drawing/2014/main" id="{EB8CFFB3-9138-C344-A22C-DC4517DB1B74}"/>
              </a:ext>
            </a:extLst>
          </p:cNvPr>
          <p:cNvSpPr>
            <a:spLocks noGrp="1"/>
          </p:cNvSpPr>
          <p:nvPr>
            <p:ph idx="1"/>
          </p:nvPr>
        </p:nvSpPr>
        <p:spPr/>
        <p:txBody>
          <a:bodyPr/>
          <a:lstStyle/>
          <a:p>
            <a:r>
              <a:rPr lang="en-GB" dirty="0"/>
              <a:t>Modern research has attempted to unravel the veil of misinformation, propaganda and legend building that are part of ancient accounts of the Battle of Issus to understand the event as an important episode in the story of Alexander the Great. ​</a:t>
            </a:r>
            <a:endParaRPr lang="en-US" dirty="0"/>
          </a:p>
        </p:txBody>
      </p:sp>
    </p:spTree>
    <p:extLst>
      <p:ext uri="{BB962C8B-B14F-4D97-AF65-F5344CB8AC3E}">
        <p14:creationId xmlns:p14="http://schemas.microsoft.com/office/powerpoint/2010/main" val="2525030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80C5-5958-724C-BFA4-B3ACB2799E11}"/>
              </a:ext>
            </a:extLst>
          </p:cNvPr>
          <p:cNvSpPr>
            <a:spLocks noGrp="1"/>
          </p:cNvSpPr>
          <p:nvPr>
            <p:ph type="title"/>
          </p:nvPr>
        </p:nvSpPr>
        <p:spPr/>
        <p:txBody>
          <a:bodyPr/>
          <a:lstStyle/>
          <a:p>
            <a:r>
              <a:rPr lang="en-US" dirty="0"/>
              <a:t>Who? What? Where? When?</a:t>
            </a:r>
          </a:p>
        </p:txBody>
      </p:sp>
      <p:sp>
        <p:nvSpPr>
          <p:cNvPr id="3" name="Content Placeholder 2">
            <a:extLst>
              <a:ext uri="{FF2B5EF4-FFF2-40B4-BE49-F238E27FC236}">
                <a16:creationId xmlns:a16="http://schemas.microsoft.com/office/drawing/2014/main" id="{E0A19D14-F782-CE47-A301-9C30138925FF}"/>
              </a:ext>
            </a:extLst>
          </p:cNvPr>
          <p:cNvSpPr>
            <a:spLocks noGrp="1"/>
          </p:cNvSpPr>
          <p:nvPr>
            <p:ph idx="1"/>
          </p:nvPr>
        </p:nvSpPr>
        <p:spPr/>
        <p:txBody>
          <a:bodyPr/>
          <a:lstStyle/>
          <a:p>
            <a:pPr fontAlgn="base"/>
            <a:r>
              <a:rPr lang="en-GB" dirty="0"/>
              <a:t>3rd November 333 BC. </a:t>
            </a:r>
            <a:r>
              <a:rPr lang="en-US" dirty="0"/>
              <a:t>​</a:t>
            </a:r>
          </a:p>
          <a:p>
            <a:pPr fontAlgn="base"/>
            <a:r>
              <a:rPr lang="en-GB" dirty="0"/>
              <a:t>It was fought near Issus in Anatolia </a:t>
            </a:r>
            <a:r>
              <a:rPr lang="en-US" dirty="0"/>
              <a:t>​</a:t>
            </a:r>
          </a:p>
          <a:p>
            <a:pPr fontAlgn="base"/>
            <a:r>
              <a:rPr lang="en-GB" dirty="0"/>
              <a:t>Alexander of Macedon and Darius III of Persia. </a:t>
            </a:r>
            <a:r>
              <a:rPr lang="en-US" dirty="0"/>
              <a:t>​</a:t>
            </a:r>
          </a:p>
          <a:p>
            <a:pPr fontAlgn="base"/>
            <a:r>
              <a:rPr lang="en-GB" dirty="0"/>
              <a:t>The Macedonians had around 40,850 troops whilst the Persians had around 50-60,000. </a:t>
            </a:r>
            <a:r>
              <a:rPr lang="en-US" dirty="0"/>
              <a:t>​</a:t>
            </a:r>
          </a:p>
          <a:p>
            <a:pPr fontAlgn="base"/>
            <a:r>
              <a:rPr lang="en-GB" dirty="0"/>
              <a:t>The Macedonians routed the Persian army and forced Darius to flee.  </a:t>
            </a:r>
            <a:r>
              <a:rPr lang="en-US" dirty="0"/>
              <a:t>​</a:t>
            </a:r>
          </a:p>
          <a:p>
            <a:endParaRPr lang="en-US" dirty="0"/>
          </a:p>
        </p:txBody>
      </p:sp>
    </p:spTree>
    <p:extLst>
      <p:ext uri="{BB962C8B-B14F-4D97-AF65-F5344CB8AC3E}">
        <p14:creationId xmlns:p14="http://schemas.microsoft.com/office/powerpoint/2010/main" val="1751335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5FD37-821C-714A-B3AD-E35C6D0CB1AE}"/>
              </a:ext>
            </a:extLst>
          </p:cNvPr>
          <p:cNvSpPr>
            <a:spLocks noGrp="1"/>
          </p:cNvSpPr>
          <p:nvPr>
            <p:ph type="title"/>
          </p:nvPr>
        </p:nvSpPr>
        <p:spPr/>
        <p:txBody>
          <a:bodyPr/>
          <a:lstStyle/>
          <a:p>
            <a:r>
              <a:rPr lang="en-US" dirty="0"/>
              <a:t>What do the Ancient Sources say?</a:t>
            </a:r>
          </a:p>
        </p:txBody>
      </p:sp>
      <p:sp>
        <p:nvSpPr>
          <p:cNvPr id="3" name="Content Placeholder 2">
            <a:extLst>
              <a:ext uri="{FF2B5EF4-FFF2-40B4-BE49-F238E27FC236}">
                <a16:creationId xmlns:a16="http://schemas.microsoft.com/office/drawing/2014/main" id="{573402C2-3395-4543-812F-2ECD3D9BC33A}"/>
              </a:ext>
            </a:extLst>
          </p:cNvPr>
          <p:cNvSpPr>
            <a:spLocks noGrp="1"/>
          </p:cNvSpPr>
          <p:nvPr>
            <p:ph idx="1"/>
          </p:nvPr>
        </p:nvSpPr>
        <p:spPr/>
        <p:txBody>
          <a:bodyPr/>
          <a:lstStyle/>
          <a:p>
            <a:pPr fontAlgn="base"/>
            <a:r>
              <a:rPr lang="en-GB" dirty="0" err="1"/>
              <a:t>Callesthenes</a:t>
            </a:r>
            <a:r>
              <a:rPr lang="en-GB" dirty="0"/>
              <a:t> </a:t>
            </a:r>
            <a:r>
              <a:rPr lang="en-US" dirty="0"/>
              <a:t>​</a:t>
            </a:r>
          </a:p>
          <a:p>
            <a:pPr fontAlgn="base"/>
            <a:r>
              <a:rPr lang="en-GB" dirty="0" err="1"/>
              <a:t>Diodorus</a:t>
            </a:r>
            <a:r>
              <a:rPr lang="en-US" dirty="0"/>
              <a:t>​</a:t>
            </a:r>
          </a:p>
          <a:p>
            <a:pPr fontAlgn="base"/>
            <a:r>
              <a:rPr lang="en-GB" dirty="0"/>
              <a:t>Arrian </a:t>
            </a:r>
            <a:r>
              <a:rPr lang="en-US" dirty="0"/>
              <a:t>​</a:t>
            </a:r>
          </a:p>
          <a:p>
            <a:pPr fontAlgn="base"/>
            <a:r>
              <a:rPr lang="en-GB" dirty="0" err="1"/>
              <a:t>Curtius</a:t>
            </a:r>
            <a:r>
              <a:rPr lang="en-GB" dirty="0"/>
              <a:t> Rufus </a:t>
            </a:r>
            <a:r>
              <a:rPr lang="en-US" dirty="0"/>
              <a:t>​</a:t>
            </a:r>
          </a:p>
          <a:p>
            <a:pPr fontAlgn="base"/>
            <a:r>
              <a:rPr lang="en-GB" dirty="0"/>
              <a:t>How the Greeks want us to remember the battle. </a:t>
            </a:r>
            <a:r>
              <a:rPr lang="en-US" dirty="0"/>
              <a:t>​</a:t>
            </a:r>
          </a:p>
        </p:txBody>
      </p:sp>
    </p:spTree>
    <p:extLst>
      <p:ext uri="{BB962C8B-B14F-4D97-AF65-F5344CB8AC3E}">
        <p14:creationId xmlns:p14="http://schemas.microsoft.com/office/powerpoint/2010/main" val="1456908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Battle of Issus | Persian history | Britannica">
            <a:extLst>
              <a:ext uri="{FF2B5EF4-FFF2-40B4-BE49-F238E27FC236}">
                <a16:creationId xmlns:a16="http://schemas.microsoft.com/office/drawing/2014/main" id="{D30CA20E-5E6D-2A4B-9AF0-D9E01CE3F1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919" r="-2" b="-2"/>
          <a:stretch/>
        </p:blipFill>
        <p:spPr bwMode="auto">
          <a:xfrm>
            <a:off x="6015107" y="-1"/>
            <a:ext cx="6176895" cy="293795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lexander Sarcophagus&amp;quot; by Adeline Coe">
            <a:extLst>
              <a:ext uri="{FF2B5EF4-FFF2-40B4-BE49-F238E27FC236}">
                <a16:creationId xmlns:a16="http://schemas.microsoft.com/office/drawing/2014/main" id="{311D8513-F0E9-7D49-B2AE-1017EBF51C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502" r="1" b="17982"/>
          <a:stretch/>
        </p:blipFill>
        <p:spPr bwMode="auto">
          <a:xfrm>
            <a:off x="4203638" y="2937953"/>
            <a:ext cx="7988360" cy="392004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BA574D-15FF-3949-B866-04938C0B8B5D}"/>
              </a:ext>
            </a:extLst>
          </p:cNvPr>
          <p:cNvSpPr>
            <a:spLocks noGrp="1"/>
          </p:cNvSpPr>
          <p:nvPr>
            <p:ph type="title"/>
          </p:nvPr>
        </p:nvSpPr>
        <p:spPr>
          <a:xfrm>
            <a:off x="804672" y="365125"/>
            <a:ext cx="5266155" cy="1325563"/>
          </a:xfrm>
        </p:spPr>
        <p:txBody>
          <a:bodyPr>
            <a:normAutofit/>
          </a:bodyPr>
          <a:lstStyle/>
          <a:p>
            <a:r>
              <a:rPr lang="en-US" dirty="0"/>
              <a:t>Iconography of the Battle</a:t>
            </a:r>
          </a:p>
        </p:txBody>
      </p:sp>
      <p:sp>
        <p:nvSpPr>
          <p:cNvPr id="2056" name="Content Placeholder 2055">
            <a:extLst>
              <a:ext uri="{FF2B5EF4-FFF2-40B4-BE49-F238E27FC236}">
                <a16:creationId xmlns:a16="http://schemas.microsoft.com/office/drawing/2014/main" id="{CF26E7C8-ED2C-4C83-B672-5533E9B6EAC4}"/>
              </a:ext>
            </a:extLst>
          </p:cNvPr>
          <p:cNvSpPr>
            <a:spLocks noGrp="1"/>
          </p:cNvSpPr>
          <p:nvPr>
            <p:ph idx="1"/>
          </p:nvPr>
        </p:nvSpPr>
        <p:spPr>
          <a:xfrm>
            <a:off x="804672" y="2022601"/>
            <a:ext cx="3941499" cy="4154361"/>
          </a:xfrm>
        </p:spPr>
        <p:txBody>
          <a:bodyPr>
            <a:normAutofit/>
          </a:bodyPr>
          <a:lstStyle/>
          <a:p>
            <a:pPr fontAlgn="base"/>
            <a:r>
              <a:rPr lang="en-GB" dirty="0"/>
              <a:t>Alexander Mosaic</a:t>
            </a:r>
            <a:r>
              <a:rPr lang="en-US" dirty="0"/>
              <a:t>​</a:t>
            </a:r>
          </a:p>
          <a:p>
            <a:pPr fontAlgn="base"/>
            <a:r>
              <a:rPr lang="en-GB" dirty="0"/>
              <a:t>Alexander Sarcophagus.</a:t>
            </a:r>
            <a:r>
              <a:rPr lang="en-US" dirty="0"/>
              <a:t>​</a:t>
            </a:r>
          </a:p>
          <a:p>
            <a:endParaRPr lang="en-US" sz="2000" dirty="0"/>
          </a:p>
        </p:txBody>
      </p:sp>
    </p:spTree>
    <p:extLst>
      <p:ext uri="{BB962C8B-B14F-4D97-AF65-F5344CB8AC3E}">
        <p14:creationId xmlns:p14="http://schemas.microsoft.com/office/powerpoint/2010/main" val="9607669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4D942-922F-3943-B5ED-95CB10253C6F}"/>
              </a:ext>
            </a:extLst>
          </p:cNvPr>
          <p:cNvSpPr>
            <a:spLocks noGrp="1"/>
          </p:cNvSpPr>
          <p:nvPr>
            <p:ph type="title"/>
          </p:nvPr>
        </p:nvSpPr>
        <p:spPr/>
        <p:txBody>
          <a:bodyPr/>
          <a:lstStyle/>
          <a:p>
            <a:r>
              <a:rPr lang="en-US" dirty="0"/>
              <a:t>Modern Historical Research</a:t>
            </a:r>
          </a:p>
        </p:txBody>
      </p:sp>
      <p:sp>
        <p:nvSpPr>
          <p:cNvPr id="3" name="Content Placeholder 2">
            <a:extLst>
              <a:ext uri="{FF2B5EF4-FFF2-40B4-BE49-F238E27FC236}">
                <a16:creationId xmlns:a16="http://schemas.microsoft.com/office/drawing/2014/main" id="{FFEE79CB-A83B-7841-B30F-2DE4929C1AD0}"/>
              </a:ext>
            </a:extLst>
          </p:cNvPr>
          <p:cNvSpPr>
            <a:spLocks noGrp="1"/>
          </p:cNvSpPr>
          <p:nvPr>
            <p:ph idx="1"/>
          </p:nvPr>
        </p:nvSpPr>
        <p:spPr/>
        <p:txBody>
          <a:bodyPr/>
          <a:lstStyle/>
          <a:p>
            <a:pPr fontAlgn="base"/>
            <a:r>
              <a:rPr lang="en-GB" dirty="0"/>
              <a:t>Hammond (1998)</a:t>
            </a:r>
            <a:r>
              <a:rPr lang="en-US" dirty="0"/>
              <a:t>​</a:t>
            </a:r>
          </a:p>
          <a:p>
            <a:pPr fontAlgn="base"/>
            <a:r>
              <a:rPr lang="en-GB" dirty="0"/>
              <a:t>Warry</a:t>
            </a:r>
            <a:r>
              <a:rPr lang="en-US" dirty="0"/>
              <a:t>​ (1998)</a:t>
            </a:r>
          </a:p>
          <a:p>
            <a:pPr fontAlgn="base"/>
            <a:r>
              <a:rPr lang="en-GB" dirty="0"/>
              <a:t>How do we tell what is propaganda, what is legend building</a:t>
            </a:r>
            <a:r>
              <a:rPr lang="en-US" dirty="0"/>
              <a:t>​</a:t>
            </a:r>
          </a:p>
          <a:p>
            <a:pPr fontAlgn="base"/>
            <a:r>
              <a:rPr lang="en-GB" dirty="0"/>
              <a:t>Numbers of troops</a:t>
            </a:r>
            <a:r>
              <a:rPr lang="en-US" dirty="0"/>
              <a:t>​</a:t>
            </a:r>
          </a:p>
          <a:p>
            <a:pPr fontAlgn="base"/>
            <a:r>
              <a:rPr lang="en-GB" dirty="0"/>
              <a:t>Placement in the line</a:t>
            </a:r>
            <a:r>
              <a:rPr lang="en-US" dirty="0"/>
              <a:t>​</a:t>
            </a:r>
          </a:p>
          <a:p>
            <a:pPr fontAlgn="base"/>
            <a:r>
              <a:rPr lang="en-GB" dirty="0"/>
              <a:t>Alexander and Darius facing each other </a:t>
            </a:r>
            <a:r>
              <a:rPr lang="en-US" dirty="0"/>
              <a:t>​</a:t>
            </a:r>
          </a:p>
          <a:p>
            <a:endParaRPr lang="en-US" dirty="0"/>
          </a:p>
        </p:txBody>
      </p:sp>
    </p:spTree>
    <p:extLst>
      <p:ext uri="{BB962C8B-B14F-4D97-AF65-F5344CB8AC3E}">
        <p14:creationId xmlns:p14="http://schemas.microsoft.com/office/powerpoint/2010/main" val="408390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DD00D-2C60-854A-87C0-041807D103F3}"/>
              </a:ext>
            </a:extLst>
          </p:cNvPr>
          <p:cNvSpPr>
            <a:spLocks noGrp="1"/>
          </p:cNvSpPr>
          <p:nvPr>
            <p:ph type="title"/>
          </p:nvPr>
        </p:nvSpPr>
        <p:spPr/>
        <p:txBody>
          <a:bodyPr/>
          <a:lstStyle/>
          <a:p>
            <a:r>
              <a:rPr lang="en-US" dirty="0"/>
              <a:t>Significance</a:t>
            </a:r>
          </a:p>
        </p:txBody>
      </p:sp>
      <p:sp>
        <p:nvSpPr>
          <p:cNvPr id="3" name="Content Placeholder 2">
            <a:extLst>
              <a:ext uri="{FF2B5EF4-FFF2-40B4-BE49-F238E27FC236}">
                <a16:creationId xmlns:a16="http://schemas.microsoft.com/office/drawing/2014/main" id="{D3457C20-2010-8745-9911-5FA5EB17ABD8}"/>
              </a:ext>
            </a:extLst>
          </p:cNvPr>
          <p:cNvSpPr>
            <a:spLocks noGrp="1"/>
          </p:cNvSpPr>
          <p:nvPr>
            <p:ph idx="1"/>
          </p:nvPr>
        </p:nvSpPr>
        <p:spPr/>
        <p:txBody>
          <a:bodyPr/>
          <a:lstStyle/>
          <a:p>
            <a:pPr fontAlgn="base"/>
            <a:r>
              <a:rPr lang="en-GB" dirty="0"/>
              <a:t>My conclusions: </a:t>
            </a:r>
            <a:r>
              <a:rPr lang="en-US" dirty="0"/>
              <a:t>​</a:t>
            </a:r>
          </a:p>
          <a:p>
            <a:pPr fontAlgn="base"/>
            <a:r>
              <a:rPr lang="en-GB" dirty="0"/>
              <a:t>Propaganda was an important part of Alexander's political life ​</a:t>
            </a:r>
          </a:p>
          <a:p>
            <a:pPr fontAlgn="base"/>
            <a:r>
              <a:rPr lang="en-GB" dirty="0"/>
              <a:t>The myth of the battle gave further support to Alexander</a:t>
            </a:r>
            <a:r>
              <a:rPr lang="en-US" dirty="0"/>
              <a:t>​</a:t>
            </a:r>
          </a:p>
          <a:p>
            <a:pPr fontAlgn="base"/>
            <a:r>
              <a:rPr lang="en-GB" dirty="0"/>
              <a:t>Issus remains a highly significant battle</a:t>
            </a:r>
            <a:r>
              <a:rPr lang="en-US" dirty="0"/>
              <a:t>​</a:t>
            </a:r>
          </a:p>
          <a:p>
            <a:endParaRPr lang="en-US" dirty="0"/>
          </a:p>
        </p:txBody>
      </p:sp>
    </p:spTree>
    <p:extLst>
      <p:ext uri="{BB962C8B-B14F-4D97-AF65-F5344CB8AC3E}">
        <p14:creationId xmlns:p14="http://schemas.microsoft.com/office/powerpoint/2010/main" val="3385902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34DA7-1A09-8541-AC9C-9A86EB7DDBBA}"/>
              </a:ext>
            </a:extLst>
          </p:cNvPr>
          <p:cNvSpPr>
            <a:spLocks noGrp="1"/>
          </p:cNvSpPr>
          <p:nvPr>
            <p:ph type="title"/>
          </p:nvPr>
        </p:nvSpPr>
        <p:spPr/>
        <p:txBody>
          <a:bodyPr/>
          <a:lstStyle/>
          <a:p>
            <a:r>
              <a:rPr lang="en-US" dirty="0"/>
              <a:t>Bibliography- Ancient Sources</a:t>
            </a:r>
          </a:p>
        </p:txBody>
      </p:sp>
      <p:sp>
        <p:nvSpPr>
          <p:cNvPr id="3" name="Content Placeholder 2">
            <a:extLst>
              <a:ext uri="{FF2B5EF4-FFF2-40B4-BE49-F238E27FC236}">
                <a16:creationId xmlns:a16="http://schemas.microsoft.com/office/drawing/2014/main" id="{88B707DA-8034-B94A-BF5D-62E782F9C4FA}"/>
              </a:ext>
            </a:extLst>
          </p:cNvPr>
          <p:cNvSpPr>
            <a:spLocks noGrp="1"/>
          </p:cNvSpPr>
          <p:nvPr>
            <p:ph idx="1"/>
          </p:nvPr>
        </p:nvSpPr>
        <p:spPr/>
        <p:txBody>
          <a:bodyPr/>
          <a:lstStyle/>
          <a:p>
            <a:pPr fontAlgn="base"/>
            <a:r>
              <a:rPr lang="en-GB" i="1" dirty="0"/>
              <a:t>Bibliotheca </a:t>
            </a:r>
            <a:r>
              <a:rPr lang="en-GB" i="1" dirty="0" err="1"/>
              <a:t>Historica</a:t>
            </a:r>
            <a:r>
              <a:rPr lang="en-GB" i="1" dirty="0"/>
              <a:t>, </a:t>
            </a:r>
            <a:r>
              <a:rPr lang="en-GB" dirty="0" err="1"/>
              <a:t>Diodorus</a:t>
            </a:r>
            <a:r>
              <a:rPr lang="en-GB" dirty="0"/>
              <a:t> Siculus. </a:t>
            </a:r>
            <a:r>
              <a:rPr lang="en-US" dirty="0"/>
              <a:t>​</a:t>
            </a:r>
          </a:p>
          <a:p>
            <a:pPr fontAlgn="base"/>
            <a:r>
              <a:rPr lang="en-GB" i="1" dirty="0" err="1"/>
              <a:t>Historiae</a:t>
            </a:r>
            <a:r>
              <a:rPr lang="en-GB" i="1" dirty="0"/>
              <a:t> </a:t>
            </a:r>
            <a:r>
              <a:rPr lang="en-GB" i="1" dirty="0" err="1"/>
              <a:t>Alexandri</a:t>
            </a:r>
            <a:r>
              <a:rPr lang="en-GB" i="1" dirty="0"/>
              <a:t> </a:t>
            </a:r>
            <a:r>
              <a:rPr lang="en-GB" i="1" dirty="0" err="1"/>
              <a:t>Magni</a:t>
            </a:r>
            <a:r>
              <a:rPr lang="en-GB" i="1" dirty="0"/>
              <a:t>, </a:t>
            </a:r>
            <a:r>
              <a:rPr lang="en-GB" dirty="0"/>
              <a:t>Quintus </a:t>
            </a:r>
            <a:r>
              <a:rPr lang="en-GB" dirty="0" err="1"/>
              <a:t>Curtius</a:t>
            </a:r>
            <a:r>
              <a:rPr lang="en-GB" dirty="0"/>
              <a:t> Rufus. </a:t>
            </a:r>
            <a:r>
              <a:rPr lang="en-US" dirty="0"/>
              <a:t>​</a:t>
            </a:r>
          </a:p>
          <a:p>
            <a:pPr fontAlgn="base"/>
            <a:r>
              <a:rPr lang="en-GB" i="1" dirty="0"/>
              <a:t>The Life of Alexander the Great, Parallel Lives, </a:t>
            </a:r>
            <a:r>
              <a:rPr lang="en-GB" dirty="0"/>
              <a:t>Plutarch. </a:t>
            </a:r>
            <a:r>
              <a:rPr lang="en-US" dirty="0"/>
              <a:t>​</a:t>
            </a:r>
          </a:p>
          <a:p>
            <a:pPr fontAlgn="base"/>
            <a:r>
              <a:rPr lang="en-GB" i="1" dirty="0"/>
              <a:t>Anabasis </a:t>
            </a:r>
            <a:r>
              <a:rPr lang="en-GB" i="1" dirty="0" err="1"/>
              <a:t>Alexandri</a:t>
            </a:r>
            <a:r>
              <a:rPr lang="en-GB" i="1" dirty="0"/>
              <a:t>, </a:t>
            </a:r>
            <a:r>
              <a:rPr lang="en-GB" dirty="0"/>
              <a:t>Arrian. </a:t>
            </a:r>
            <a:r>
              <a:rPr lang="en-US" dirty="0"/>
              <a:t>​</a:t>
            </a:r>
          </a:p>
          <a:p>
            <a:pPr fontAlgn="base"/>
            <a:r>
              <a:rPr lang="en-GB" i="1" dirty="0" err="1"/>
              <a:t>Historiarum</a:t>
            </a:r>
            <a:r>
              <a:rPr lang="en-GB" i="1" dirty="0"/>
              <a:t> </a:t>
            </a:r>
            <a:r>
              <a:rPr lang="en-GB" i="1" dirty="0" err="1"/>
              <a:t>Philippicarum</a:t>
            </a:r>
            <a:r>
              <a:rPr lang="en-GB" i="1" dirty="0"/>
              <a:t> libri XLIV, </a:t>
            </a:r>
            <a:r>
              <a:rPr lang="en-GB" dirty="0" err="1"/>
              <a:t>Junianus</a:t>
            </a:r>
            <a:r>
              <a:rPr lang="en-GB" dirty="0"/>
              <a:t> Justinus. ​</a:t>
            </a:r>
          </a:p>
          <a:p>
            <a:endParaRPr lang="en-US" dirty="0"/>
          </a:p>
        </p:txBody>
      </p:sp>
    </p:spTree>
    <p:extLst>
      <p:ext uri="{BB962C8B-B14F-4D97-AF65-F5344CB8AC3E}">
        <p14:creationId xmlns:p14="http://schemas.microsoft.com/office/powerpoint/2010/main" val="4186465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6A1E-60A4-194A-A0F8-C914CB2BBE72}"/>
              </a:ext>
            </a:extLst>
          </p:cNvPr>
          <p:cNvSpPr>
            <a:spLocks noGrp="1"/>
          </p:cNvSpPr>
          <p:nvPr>
            <p:ph type="title"/>
          </p:nvPr>
        </p:nvSpPr>
        <p:spPr/>
        <p:txBody>
          <a:bodyPr/>
          <a:lstStyle/>
          <a:p>
            <a:r>
              <a:rPr lang="en-US" dirty="0"/>
              <a:t>Bibliography- Modern</a:t>
            </a:r>
          </a:p>
        </p:txBody>
      </p:sp>
      <p:sp>
        <p:nvSpPr>
          <p:cNvPr id="3" name="Content Placeholder 2">
            <a:extLst>
              <a:ext uri="{FF2B5EF4-FFF2-40B4-BE49-F238E27FC236}">
                <a16:creationId xmlns:a16="http://schemas.microsoft.com/office/drawing/2014/main" id="{FF5C5521-9FB1-3044-8893-664AA79E692F}"/>
              </a:ext>
            </a:extLst>
          </p:cNvPr>
          <p:cNvSpPr>
            <a:spLocks noGrp="1"/>
          </p:cNvSpPr>
          <p:nvPr>
            <p:ph idx="1"/>
          </p:nvPr>
        </p:nvSpPr>
        <p:spPr/>
        <p:txBody>
          <a:bodyPr>
            <a:normAutofit fontScale="85000" lnSpcReduction="20000"/>
          </a:bodyPr>
          <a:lstStyle/>
          <a:p>
            <a:pPr fontAlgn="base"/>
            <a:r>
              <a:rPr lang="en-US" dirty="0"/>
              <a:t>Delbruck, Hans, </a:t>
            </a:r>
            <a:r>
              <a:rPr lang="en-US" i="1" dirty="0"/>
              <a:t>History of the Art of War, </a:t>
            </a:r>
            <a:r>
              <a:rPr lang="en-US" dirty="0"/>
              <a:t>University of Alaska Press. Reprint edition, 1990, Translated by Walter. J, ​</a:t>
            </a:r>
          </a:p>
          <a:p>
            <a:pPr fontAlgn="base"/>
            <a:r>
              <a:rPr lang="en-US" dirty="0" err="1"/>
              <a:t>Engles</a:t>
            </a:r>
            <a:r>
              <a:rPr lang="en-US" dirty="0"/>
              <a:t>, Donald, W, </a:t>
            </a:r>
            <a:r>
              <a:rPr lang="en-US" i="1" dirty="0"/>
              <a:t>Alexander the Great and the logistics of the Macedonian army, </a:t>
            </a:r>
            <a:r>
              <a:rPr lang="en-US" dirty="0"/>
              <a:t>(1978), Berkeley, Los Angles and London. ​</a:t>
            </a:r>
          </a:p>
          <a:p>
            <a:pPr fontAlgn="base"/>
            <a:r>
              <a:rPr lang="en-US" dirty="0"/>
              <a:t>Fuller, John. F.C, </a:t>
            </a:r>
            <a:r>
              <a:rPr lang="en-US" i="1" dirty="0"/>
              <a:t>The Generalship of Alexander the Great, </a:t>
            </a:r>
            <a:r>
              <a:rPr lang="en-US" dirty="0"/>
              <a:t>(1960) De Capo Press, New Jersey. ​</a:t>
            </a:r>
          </a:p>
          <a:p>
            <a:pPr fontAlgn="base"/>
            <a:r>
              <a:rPr lang="en-US" dirty="0"/>
              <a:t>Green, Peter, </a:t>
            </a:r>
            <a:r>
              <a:rPr lang="en-US" i="1" dirty="0"/>
              <a:t>Alexander of Macedon, A Historical Biography. </a:t>
            </a:r>
            <a:r>
              <a:rPr lang="en-US" dirty="0"/>
              <a:t>​</a:t>
            </a:r>
          </a:p>
          <a:p>
            <a:pPr fontAlgn="base"/>
            <a:r>
              <a:rPr lang="en-US" dirty="0" err="1"/>
              <a:t>Moerbeek</a:t>
            </a:r>
            <a:r>
              <a:rPr lang="en-US" dirty="0"/>
              <a:t>, </a:t>
            </a:r>
            <a:r>
              <a:rPr lang="en-US" dirty="0" err="1"/>
              <a:t>Martijn</a:t>
            </a:r>
            <a:r>
              <a:rPr lang="en-US" dirty="0"/>
              <a:t>, </a:t>
            </a:r>
            <a:r>
              <a:rPr lang="en-US" i="1" dirty="0"/>
              <a:t>The Battle of Issus, 333 BC, </a:t>
            </a:r>
            <a:r>
              <a:rPr lang="en-US" dirty="0"/>
              <a:t>(1997), Universiteit Twente. ​</a:t>
            </a:r>
          </a:p>
          <a:p>
            <a:pPr fontAlgn="base"/>
            <a:r>
              <a:rPr lang="en-US" dirty="0"/>
              <a:t>Roger, Guy, </a:t>
            </a:r>
            <a:r>
              <a:rPr lang="en-US" i="1" dirty="0"/>
              <a:t>Alexander: The Ambiguity of Greatness, </a:t>
            </a:r>
            <a:r>
              <a:rPr lang="en-US" dirty="0"/>
              <a:t>(2004), New York: The Random House. ​</a:t>
            </a:r>
          </a:p>
          <a:p>
            <a:pPr fontAlgn="base"/>
            <a:r>
              <a:rPr lang="en-US" dirty="0"/>
              <a:t>Warry, J, </a:t>
            </a:r>
            <a:r>
              <a:rPr lang="en-US" i="1" dirty="0"/>
              <a:t>Warfare in the Classical World, </a:t>
            </a:r>
            <a:r>
              <a:rPr lang="en-US" dirty="0"/>
              <a:t>​</a:t>
            </a:r>
          </a:p>
          <a:p>
            <a:pPr fontAlgn="base"/>
            <a:r>
              <a:rPr lang="en-US" dirty="0" err="1"/>
              <a:t>Welman</a:t>
            </a:r>
            <a:r>
              <a:rPr lang="en-US" dirty="0"/>
              <a:t>, Nick, </a:t>
            </a:r>
            <a:r>
              <a:rPr lang="en-US" i="1" dirty="0"/>
              <a:t>Army, </a:t>
            </a:r>
            <a:r>
              <a:rPr lang="en-US" dirty="0"/>
              <a:t>Fontys University, ​</a:t>
            </a:r>
          </a:p>
          <a:p>
            <a:endParaRPr lang="en-US" dirty="0"/>
          </a:p>
        </p:txBody>
      </p:sp>
    </p:spTree>
    <p:extLst>
      <p:ext uri="{BB962C8B-B14F-4D97-AF65-F5344CB8AC3E}">
        <p14:creationId xmlns:p14="http://schemas.microsoft.com/office/powerpoint/2010/main" val="4148525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4D195-AD4C-EA47-8870-FC072B1A1C68}"/>
              </a:ext>
            </a:extLst>
          </p:cNvPr>
          <p:cNvSpPr>
            <a:spLocks noGrp="1"/>
          </p:cNvSpPr>
          <p:nvPr>
            <p:ph type="title"/>
          </p:nvPr>
        </p:nvSpPr>
        <p:spPr/>
        <p:txBody>
          <a:bodyPr/>
          <a:lstStyle/>
          <a:p>
            <a:r>
              <a:rPr lang="en-US" dirty="0"/>
              <a:t>Bibliography- Images</a:t>
            </a:r>
          </a:p>
        </p:txBody>
      </p:sp>
      <p:sp>
        <p:nvSpPr>
          <p:cNvPr id="3" name="Content Placeholder 2">
            <a:extLst>
              <a:ext uri="{FF2B5EF4-FFF2-40B4-BE49-F238E27FC236}">
                <a16:creationId xmlns:a16="http://schemas.microsoft.com/office/drawing/2014/main" id="{88B03A11-E536-2941-9BFF-7507D9F79914}"/>
              </a:ext>
            </a:extLst>
          </p:cNvPr>
          <p:cNvSpPr>
            <a:spLocks noGrp="1"/>
          </p:cNvSpPr>
          <p:nvPr>
            <p:ph idx="1"/>
          </p:nvPr>
        </p:nvSpPr>
        <p:spPr/>
        <p:txBody>
          <a:bodyPr/>
          <a:lstStyle/>
          <a:p>
            <a:r>
              <a:rPr lang="en-US" dirty="0"/>
              <a:t>Title page image courtesy of </a:t>
            </a:r>
            <a:r>
              <a:rPr lang="en-US" dirty="0" err="1"/>
              <a:t>lookandlearn.com</a:t>
            </a:r>
            <a:r>
              <a:rPr lang="en-US" dirty="0"/>
              <a:t>. </a:t>
            </a:r>
          </a:p>
          <a:p>
            <a:r>
              <a:rPr lang="en-US" dirty="0"/>
              <a:t>Image of Battle of Issus Mosaic courtesy of </a:t>
            </a:r>
            <a:r>
              <a:rPr lang="en-US" dirty="0" err="1"/>
              <a:t>ancientworldmagazine.com</a:t>
            </a:r>
            <a:r>
              <a:rPr lang="en-US" dirty="0"/>
              <a:t>. </a:t>
            </a:r>
          </a:p>
          <a:p>
            <a:r>
              <a:rPr lang="en-US" dirty="0"/>
              <a:t>Image of the Alexander Sarcophagus courtesy of </a:t>
            </a:r>
            <a:r>
              <a:rPr lang="en-US" dirty="0" err="1"/>
              <a:t>scholarexchange.furman.edu</a:t>
            </a:r>
            <a:r>
              <a:rPr lang="en-US" dirty="0"/>
              <a:t>. </a:t>
            </a:r>
          </a:p>
        </p:txBody>
      </p:sp>
    </p:spTree>
    <p:extLst>
      <p:ext uri="{BB962C8B-B14F-4D97-AF65-F5344CB8AC3E}">
        <p14:creationId xmlns:p14="http://schemas.microsoft.com/office/powerpoint/2010/main" val="2392449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387</TotalTime>
  <Words>438</Words>
  <Application>Microsoft Macintosh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 Ancient and Modern Interpretations of the Battle of Issus and their significance </vt:lpstr>
      <vt:lpstr>Thesis</vt:lpstr>
      <vt:lpstr>Who? What? Where? When?</vt:lpstr>
      <vt:lpstr>What do the Ancient Sources say?</vt:lpstr>
      <vt:lpstr>Iconography of the Battle</vt:lpstr>
      <vt:lpstr>Modern Historical Research</vt:lpstr>
      <vt:lpstr>Significance</vt:lpstr>
      <vt:lpstr>Bibliography- Ancient Sources</vt:lpstr>
      <vt:lpstr>Bibliography- Modern</vt:lpstr>
      <vt:lpstr>Bibliography-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Ancient and Modern Interpretations of the Battle of Issus and their significance </dc:title>
  <dc:creator>Sam Steed</dc:creator>
  <cp:lastModifiedBy>Sam Steed</cp:lastModifiedBy>
  <cp:revision>6</cp:revision>
  <dcterms:created xsi:type="dcterms:W3CDTF">2021-06-03T12:15:44Z</dcterms:created>
  <dcterms:modified xsi:type="dcterms:W3CDTF">2021-06-03T18:43:26Z</dcterms:modified>
</cp:coreProperties>
</file>