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2"/>
  </p:notesMasterIdLst>
  <p:sldIdLst>
    <p:sldId id="257" r:id="rId3"/>
    <p:sldId id="259"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83" r:id="rId18"/>
    <p:sldId id="284" r:id="rId19"/>
    <p:sldId id="285" r:id="rId20"/>
    <p:sldId id="286" r:id="rId21"/>
    <p:sldId id="287" r:id="rId22"/>
    <p:sldId id="288" r:id="rId23"/>
    <p:sldId id="292" r:id="rId24"/>
    <p:sldId id="291" r:id="rId25"/>
    <p:sldId id="293" r:id="rId26"/>
    <p:sldId id="294" r:id="rId27"/>
    <p:sldId id="295" r:id="rId28"/>
    <p:sldId id="296" r:id="rId29"/>
    <p:sldId id="276"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3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137DE3-09CA-45A4-A357-BD0A5042069E}"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354133-9D1C-4258-A089-0D1E0F33F62D}" type="slidenum">
              <a:rPr lang="en-GB" smtClean="0"/>
              <a:t>‹#›</a:t>
            </a:fld>
            <a:endParaRPr lang="en-GB"/>
          </a:p>
        </p:txBody>
      </p:sp>
    </p:spTree>
    <p:extLst>
      <p:ext uri="{BB962C8B-B14F-4D97-AF65-F5344CB8AC3E}">
        <p14:creationId xmlns:p14="http://schemas.microsoft.com/office/powerpoint/2010/main" val="3543907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354133-9D1C-4258-A089-0D1E0F33F62D}" type="slidenum">
              <a:rPr lang="en-GB" smtClean="0"/>
              <a:t>5</a:t>
            </a:fld>
            <a:endParaRPr lang="en-GB"/>
          </a:p>
        </p:txBody>
      </p:sp>
    </p:spTree>
    <p:extLst>
      <p:ext uri="{BB962C8B-B14F-4D97-AF65-F5344CB8AC3E}">
        <p14:creationId xmlns:p14="http://schemas.microsoft.com/office/powerpoint/2010/main" val="2178991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6DA50-E339-2311-133C-353602DFA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CC8ADF-F377-056B-EBA9-BAAC0706B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D22C84-CDA7-3F86-1421-B86F465B42F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17A45FBE-1FD5-A843-B641-CB10A1AE2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76320-BDF0-4CA0-C24E-984F12CA8D3C}"/>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3292277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6042-CE8C-3A2D-8466-2051BF49FC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DD4D3-D692-316A-DADC-EA5B97CB6E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B50B18-C11E-AD65-17A5-FE399FF493D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97858072-54FB-2E0E-0B66-4D1F9732C9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283B87-5F11-4850-CD23-CF3CAB770DF5}"/>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2113073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D393-20A8-4A64-C79E-D676399F3F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EEEB80-191F-8281-032C-A5D9CE18DB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A3DE08-B7DC-097E-91F5-D1BE1BF6B478}"/>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81C0BEE5-100F-052E-A2E0-7BF842E8F1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8A737-E54E-DA53-EDBE-5AA8C6B0C716}"/>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06429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1F1CC-3FED-5F0D-9FB5-335236230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F058A-7733-0B59-FC22-04F51DE52A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1AC298-5171-5C82-5CCB-E859DE0400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08D702-76D3-E4C4-0EA7-A6C508D9F115}"/>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3EA2C860-7E58-27A1-D537-E8C0B4AA96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737EA-B607-8B19-5460-A352D95CD3B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3622415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A040-08C4-6273-AB60-C5C09CF40A8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5E09F7-4E7D-8F83-A566-52C8A0AA16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4B26C9-BEC6-D65E-4E57-67CFB7CD57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BB0C60-2C5D-2758-C23F-EC89AA3781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FE57D3-6DAA-A91F-7692-356F651198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090F5C-4893-84A6-4038-C7716EBAB28E}"/>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8" name="Footer Placeholder 7">
            <a:extLst>
              <a:ext uri="{FF2B5EF4-FFF2-40B4-BE49-F238E27FC236}">
                <a16:creationId xmlns:a16="http://schemas.microsoft.com/office/drawing/2014/main" id="{356B9B48-4560-A646-1E44-66925728ED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7E979B-CD6D-53DA-F572-86912C3D923F}"/>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418821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ED523-80CF-6971-DE71-2FE6016318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AA4AB4-41E6-F42F-6EB4-0C2AEC4099DC}"/>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4" name="Footer Placeholder 3">
            <a:extLst>
              <a:ext uri="{FF2B5EF4-FFF2-40B4-BE49-F238E27FC236}">
                <a16:creationId xmlns:a16="http://schemas.microsoft.com/office/drawing/2014/main" id="{B7787AFF-7D83-D585-0F75-97EEE07C49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ABB9CD-8276-8975-2BEE-4674E161F1D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4011752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FCF848-3E9C-7D44-6A82-C06A49C8325B}"/>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3" name="Footer Placeholder 2">
            <a:extLst>
              <a:ext uri="{FF2B5EF4-FFF2-40B4-BE49-F238E27FC236}">
                <a16:creationId xmlns:a16="http://schemas.microsoft.com/office/drawing/2014/main" id="{E19C3572-E93C-0E52-1FAD-9C70392C0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ABAB59-054B-E611-738D-7E265D978B12}"/>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41153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3AC22-F1B4-7DE7-41B9-7C6563CAE3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762E30-116B-B7D9-58A7-AF9D80C069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B1A11D-B20C-DA34-DF96-BABA6ED5E0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7BCC7C-79C5-C6DA-F5C8-01B25DBD5E04}"/>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CBE18172-420E-4E98-CE9A-000C96C443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9B0DE4-54FA-33E0-8719-4FAAECE76EFB}"/>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2518364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CE4AB-4123-2C69-4434-113C9B6209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E3AB66-7392-A6BB-F0F6-029B9B65A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51D7D9-69A9-E596-F231-36DD38AC0D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3EBA0-B6DA-7077-9268-5E5C3561EB96}"/>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6" name="Footer Placeholder 5">
            <a:extLst>
              <a:ext uri="{FF2B5EF4-FFF2-40B4-BE49-F238E27FC236}">
                <a16:creationId xmlns:a16="http://schemas.microsoft.com/office/drawing/2014/main" id="{D4169C09-0713-B87E-A125-0036F482B3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F940A9-B9CF-5425-B451-E692216F8FD3}"/>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585700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0ABE-6ED9-2578-109A-F1487DD837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1B776F-9DC4-5456-52C5-9E2ACCF88B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3CBE0-6943-027E-EED7-544BCA68D345}"/>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3E069095-8106-03C1-A4B7-2A0B56A6E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BE9F93-C9B6-18C7-F3D4-54C7B942A445}"/>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574426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415E5F-25D4-8B8D-9262-8EF6577C71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AC81C9-F9DB-F545-D003-9C73CB22E9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E52F-0DA6-9D93-27D6-49153E074929}"/>
              </a:ext>
            </a:extLst>
          </p:cNvPr>
          <p:cNvSpPr>
            <a:spLocks noGrp="1"/>
          </p:cNvSpPr>
          <p:nvPr>
            <p:ph type="dt" sz="half" idx="10"/>
          </p:nvPr>
        </p:nvSpPr>
        <p:spPr/>
        <p:txBody>
          <a:body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FA7175E4-30AC-5B75-348F-B1E02EB96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B91EB7-C0B3-CC51-8E34-5D4DC37E4996}"/>
              </a:ext>
            </a:extLst>
          </p:cNvPr>
          <p:cNvSpPr>
            <a:spLocks noGrp="1"/>
          </p:cNvSpPr>
          <p:nvPr>
            <p:ph type="sldNum" sz="quarter" idx="12"/>
          </p:nvPr>
        </p:nvSpPr>
        <p:spPr/>
        <p:txBody>
          <a:bodyPr/>
          <a:lstStyle/>
          <a:p>
            <a:fld id="{F45E97C8-B332-4248-B07E-486E4A1BD440}" type="slidenum">
              <a:rPr lang="en-GB" smtClean="0"/>
              <a:t>‹#›</a:t>
            </a:fld>
            <a:endParaRPr lang="en-GB"/>
          </a:p>
        </p:txBody>
      </p:sp>
    </p:spTree>
    <p:extLst>
      <p:ext uri="{BB962C8B-B14F-4D97-AF65-F5344CB8AC3E}">
        <p14:creationId xmlns:p14="http://schemas.microsoft.com/office/powerpoint/2010/main" val="1986222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3693472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128293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4058720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2405953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062280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38105854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08/01/2025</a:t>
            </a:fld>
            <a:endParaRPr lang="en-GB" dirty="0"/>
          </a:p>
        </p:txBody>
      </p:sp>
    </p:spTree>
    <p:extLst>
      <p:ext uri="{BB962C8B-B14F-4D97-AF65-F5344CB8AC3E}">
        <p14:creationId xmlns:p14="http://schemas.microsoft.com/office/powerpoint/2010/main" val="10990458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42347552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13563646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478435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1600625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1450417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1385181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905683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91786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43021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42004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116385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08/01/2025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576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EBC17D-60B3-768F-AA8A-7628F53752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B2307-6138-3D08-EC75-941CDC86B1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32C941-3031-8C9C-B510-F0E04BFDA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05392E-B5F1-4DBB-B27F-81C7EEFDC7E8}" type="datetimeFigureOut">
              <a:rPr lang="en-GB" smtClean="0"/>
              <a:t>08/01/2025</a:t>
            </a:fld>
            <a:endParaRPr lang="en-GB"/>
          </a:p>
        </p:txBody>
      </p:sp>
      <p:sp>
        <p:nvSpPr>
          <p:cNvPr id="5" name="Footer Placeholder 4">
            <a:extLst>
              <a:ext uri="{FF2B5EF4-FFF2-40B4-BE49-F238E27FC236}">
                <a16:creationId xmlns:a16="http://schemas.microsoft.com/office/drawing/2014/main" id="{C52CED8F-D0AF-AE97-3FAD-A1E96EF76C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1D253D-617F-DA98-21EA-E747590293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5E97C8-B332-4248-B07E-486E4A1BD440}" type="slidenum">
              <a:rPr lang="en-GB" smtClean="0"/>
              <a:t>‹#›</a:t>
            </a:fld>
            <a:endParaRPr lang="en-GB"/>
          </a:p>
        </p:txBody>
      </p:sp>
    </p:spTree>
    <p:extLst>
      <p:ext uri="{BB962C8B-B14F-4D97-AF65-F5344CB8AC3E}">
        <p14:creationId xmlns:p14="http://schemas.microsoft.com/office/powerpoint/2010/main" val="430736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08/01/2025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3954552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hyperlink" Target="https://www.presencegroup.eu/" TargetMode="Externa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6" y="935038"/>
            <a:ext cx="10839449" cy="2852737"/>
          </a:xfrm>
        </p:spPr>
        <p:txBody>
          <a:bodyPr>
            <a:normAutofit/>
          </a:bodyPr>
          <a:lstStyle/>
          <a:p>
            <a:r>
              <a:rPr lang="en-GB" sz="4400" b="1" dirty="0"/>
              <a:t>Essentials of International Human Resource Management:</a:t>
            </a:r>
            <a:br>
              <a:rPr lang="en-GB" sz="4400" b="1" dirty="0"/>
            </a:br>
            <a:r>
              <a:rPr lang="en-GB" sz="3800" b="1" dirty="0"/>
              <a:t>The Theory and Practice of Managing People Globally</a:t>
            </a:r>
            <a:endParaRPr lang="en-GB" sz="3800" dirty="0"/>
          </a:p>
        </p:txBody>
      </p:sp>
      <p:sp>
        <p:nvSpPr>
          <p:cNvPr id="3" name="Text Placeholder 2"/>
          <p:cNvSpPr>
            <a:spLocks noGrp="1"/>
          </p:cNvSpPr>
          <p:nvPr>
            <p:ph type="body" idx="1"/>
          </p:nvPr>
        </p:nvSpPr>
        <p:spPr>
          <a:xfrm>
            <a:off x="180975" y="3981450"/>
            <a:ext cx="8328025" cy="1346200"/>
          </a:xfrm>
        </p:spPr>
        <p:txBody>
          <a:bodyPr/>
          <a:lstStyle/>
          <a:p>
            <a:r>
              <a:rPr lang="en-GB" dirty="0"/>
              <a:t>John Opute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884CA-E10F-A855-2F49-7577888725A3}"/>
              </a:ext>
            </a:extLst>
          </p:cNvPr>
          <p:cNvSpPr>
            <a:spLocks noGrp="1"/>
          </p:cNvSpPr>
          <p:nvPr>
            <p:ph type="title"/>
          </p:nvPr>
        </p:nvSpPr>
        <p:spPr>
          <a:xfrm>
            <a:off x="831850" y="935038"/>
            <a:ext cx="7677150" cy="2852737"/>
          </a:xfrm>
        </p:spPr>
        <p:txBody>
          <a:bodyPr/>
          <a:lstStyle/>
          <a:p>
            <a:r>
              <a:rPr lang="en-GB" b="1" dirty="0"/>
              <a:t>Chapter 05 </a:t>
            </a:r>
          </a:p>
        </p:txBody>
      </p:sp>
      <p:sp>
        <p:nvSpPr>
          <p:cNvPr id="5" name="Text Placeholder 4">
            <a:extLst>
              <a:ext uri="{FF2B5EF4-FFF2-40B4-BE49-F238E27FC236}">
                <a16:creationId xmlns:a16="http://schemas.microsoft.com/office/drawing/2014/main" id="{244DC8EA-8227-854D-EB50-718646839DA5}"/>
              </a:ext>
            </a:extLst>
          </p:cNvPr>
          <p:cNvSpPr>
            <a:spLocks noGrp="1"/>
          </p:cNvSpPr>
          <p:nvPr>
            <p:ph type="body" idx="1"/>
          </p:nvPr>
        </p:nvSpPr>
        <p:spPr/>
        <p:txBody>
          <a:bodyPr>
            <a:normAutofit/>
          </a:bodyPr>
          <a:lstStyle/>
          <a:p>
            <a:r>
              <a:rPr lang="en-GB" sz="3200" dirty="0"/>
              <a:t>Managing Cultural Differences</a:t>
            </a:r>
          </a:p>
        </p:txBody>
      </p:sp>
    </p:spTree>
    <p:extLst>
      <p:ext uri="{BB962C8B-B14F-4D97-AF65-F5344CB8AC3E}">
        <p14:creationId xmlns:p14="http://schemas.microsoft.com/office/powerpoint/2010/main" val="2866822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E679-204C-B60C-AD25-3239D01051BC}"/>
              </a:ext>
            </a:extLst>
          </p:cNvPr>
          <p:cNvSpPr>
            <a:spLocks noGrp="1"/>
          </p:cNvSpPr>
          <p:nvPr>
            <p:ph type="title"/>
          </p:nvPr>
        </p:nvSpPr>
        <p:spPr/>
        <p:txBody>
          <a:bodyPr>
            <a:normAutofit/>
          </a:bodyPr>
          <a:lstStyle/>
          <a:p>
            <a:r>
              <a:rPr lang="en-GB" b="1" dirty="0"/>
              <a:t>The Nature and Importance of CULTURE</a:t>
            </a:r>
          </a:p>
        </p:txBody>
      </p:sp>
      <p:sp>
        <p:nvSpPr>
          <p:cNvPr id="4" name="TextBox 3">
            <a:extLst>
              <a:ext uri="{FF2B5EF4-FFF2-40B4-BE49-F238E27FC236}">
                <a16:creationId xmlns:a16="http://schemas.microsoft.com/office/drawing/2014/main" id="{E2EBC70F-D8C2-329C-F8C2-FF76CDBE2F56}"/>
              </a:ext>
            </a:extLst>
          </p:cNvPr>
          <p:cNvSpPr txBox="1"/>
          <p:nvPr/>
        </p:nvSpPr>
        <p:spPr>
          <a:xfrm>
            <a:off x="723900" y="2060986"/>
            <a:ext cx="10917495" cy="2308324"/>
          </a:xfrm>
          <a:prstGeom prst="rect">
            <a:avLst/>
          </a:prstGeom>
          <a:noFill/>
        </p:spPr>
        <p:txBody>
          <a:bodyPr wrap="square">
            <a:spAutoFit/>
          </a:bodyPr>
          <a:lstStyle/>
          <a:p>
            <a:pPr>
              <a:defRPr/>
            </a:pPr>
            <a:r>
              <a:rPr lang="en-GB" sz="1800" dirty="0"/>
              <a:t>Variances in peoples’:</a:t>
            </a:r>
          </a:p>
          <a:p>
            <a:pPr marL="0" indent="0">
              <a:buFont typeface="Wingdings" pitchFamily="2" charset="2"/>
              <a:buNone/>
              <a:defRPr/>
            </a:pPr>
            <a:r>
              <a:rPr lang="en-GB" sz="1800" dirty="0"/>
              <a:t>  -values</a:t>
            </a:r>
          </a:p>
          <a:p>
            <a:pPr marL="0" indent="0">
              <a:buFont typeface="Wingdings" pitchFamily="2" charset="2"/>
              <a:buNone/>
              <a:defRPr/>
            </a:pPr>
            <a:r>
              <a:rPr lang="en-GB" sz="1800" dirty="0"/>
              <a:t>  -beliefs</a:t>
            </a:r>
          </a:p>
          <a:p>
            <a:pPr marL="0" indent="0">
              <a:buFont typeface="Wingdings" pitchFamily="2" charset="2"/>
              <a:buNone/>
              <a:defRPr/>
            </a:pPr>
            <a:r>
              <a:rPr lang="en-GB" sz="1800" dirty="0"/>
              <a:t>  -and behaviour patterns: for example – what they may consider to be right and wrong – normal and abnormal. </a:t>
            </a:r>
          </a:p>
          <a:p>
            <a:pPr>
              <a:defRPr/>
            </a:pPr>
            <a:endParaRPr lang="en-GB" sz="1800" dirty="0"/>
          </a:p>
          <a:p>
            <a:pPr>
              <a:defRPr/>
            </a:pPr>
            <a:r>
              <a:rPr lang="en-GB" sz="1800" dirty="0"/>
              <a:t>‘</a:t>
            </a:r>
            <a:r>
              <a:rPr lang="en-GB" sz="1800" i="1" dirty="0"/>
              <a:t>Culture is the characteristic way of behaving and believing that a group of people have developed over time and share in common’</a:t>
            </a:r>
            <a:r>
              <a:rPr lang="en-GB" dirty="0"/>
              <a:t> </a:t>
            </a:r>
          </a:p>
          <a:p>
            <a:pPr>
              <a:defRPr/>
            </a:pPr>
            <a:r>
              <a:rPr lang="en-GB" dirty="0"/>
              <a:t>Tarique, et al. 2016:124)</a:t>
            </a:r>
          </a:p>
        </p:txBody>
      </p:sp>
    </p:spTree>
    <p:extLst>
      <p:ext uri="{BB962C8B-B14F-4D97-AF65-F5344CB8AC3E}">
        <p14:creationId xmlns:p14="http://schemas.microsoft.com/office/powerpoint/2010/main" val="312488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2BEB5-C1F0-F5CD-2D81-ED59DF523E6C}"/>
              </a:ext>
            </a:extLst>
          </p:cNvPr>
          <p:cNvSpPr>
            <a:spLocks noGrp="1"/>
          </p:cNvSpPr>
          <p:nvPr>
            <p:ph type="title"/>
          </p:nvPr>
        </p:nvSpPr>
        <p:spPr/>
        <p:txBody>
          <a:bodyPr>
            <a:normAutofit/>
          </a:bodyPr>
          <a:lstStyle/>
          <a:p>
            <a:r>
              <a:rPr lang="en-GB" sz="4000" b="1" dirty="0"/>
              <a:t>Variances in Culture: Cultural Intelligence</a:t>
            </a:r>
          </a:p>
        </p:txBody>
      </p:sp>
      <p:sp>
        <p:nvSpPr>
          <p:cNvPr id="3" name="Content Placeholder 2">
            <a:extLst>
              <a:ext uri="{FF2B5EF4-FFF2-40B4-BE49-F238E27FC236}">
                <a16:creationId xmlns:a16="http://schemas.microsoft.com/office/drawing/2014/main" id="{2CE41FDA-6CFA-391E-D6B9-21B19475E196}"/>
              </a:ext>
            </a:extLst>
          </p:cNvPr>
          <p:cNvSpPr>
            <a:spLocks noGrp="1"/>
          </p:cNvSpPr>
          <p:nvPr>
            <p:ph idx="1"/>
          </p:nvPr>
        </p:nvSpPr>
        <p:spPr/>
        <p:txBody>
          <a:bodyPr>
            <a:normAutofit lnSpcReduction="10000"/>
          </a:bodyPr>
          <a:lstStyle/>
          <a:p>
            <a:pPr marL="0" indent="0">
              <a:buNone/>
            </a:pPr>
            <a:r>
              <a:rPr lang="en-GB" dirty="0"/>
              <a:t>Cross national negotiations</a:t>
            </a:r>
          </a:p>
          <a:p>
            <a:pPr marL="0" indent="0">
              <a:buNone/>
            </a:pPr>
            <a:r>
              <a:rPr lang="en-GB" dirty="0"/>
              <a:t>Sales interactions</a:t>
            </a:r>
          </a:p>
          <a:p>
            <a:pPr marL="0" indent="0">
              <a:buNone/>
            </a:pPr>
            <a:r>
              <a:rPr lang="en-GB" dirty="0"/>
              <a:t>HR responsibilities</a:t>
            </a:r>
          </a:p>
          <a:p>
            <a:pPr marL="0" indent="0">
              <a:buNone/>
            </a:pPr>
            <a:r>
              <a:rPr lang="en-GB" dirty="0"/>
              <a:t>  - Recruiting and hiring</a:t>
            </a:r>
          </a:p>
          <a:p>
            <a:pPr marL="0" indent="0">
              <a:buNone/>
            </a:pPr>
            <a:r>
              <a:rPr lang="en-GB" dirty="0"/>
              <a:t>  - Compensation/Rewards</a:t>
            </a:r>
          </a:p>
          <a:p>
            <a:pPr marL="0" indent="0">
              <a:buNone/>
            </a:pPr>
            <a:r>
              <a:rPr lang="en-GB" dirty="0"/>
              <a:t>  - Labour relations</a:t>
            </a:r>
          </a:p>
          <a:p>
            <a:pPr marL="0" indent="0">
              <a:buNone/>
            </a:pPr>
            <a:r>
              <a:rPr lang="en-GB" dirty="0"/>
              <a:t>  - Performance management</a:t>
            </a:r>
          </a:p>
          <a:p>
            <a:pPr marL="0" indent="0">
              <a:buNone/>
            </a:pPr>
            <a:r>
              <a:rPr lang="en-GB" dirty="0"/>
              <a:t>  - Turn off your behaviour auto pilot</a:t>
            </a:r>
          </a:p>
        </p:txBody>
      </p:sp>
    </p:spTree>
    <p:extLst>
      <p:ext uri="{BB962C8B-B14F-4D97-AF65-F5344CB8AC3E}">
        <p14:creationId xmlns:p14="http://schemas.microsoft.com/office/powerpoint/2010/main" val="2622470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A27E9-EBD2-DEBF-C462-F94541C8F415}"/>
              </a:ext>
            </a:extLst>
          </p:cNvPr>
          <p:cNvSpPr>
            <a:spLocks noGrp="1"/>
          </p:cNvSpPr>
          <p:nvPr>
            <p:ph type="title"/>
          </p:nvPr>
        </p:nvSpPr>
        <p:spPr>
          <a:xfrm>
            <a:off x="723900" y="114299"/>
            <a:ext cx="10629900" cy="1325563"/>
          </a:xfrm>
        </p:spPr>
        <p:txBody>
          <a:bodyPr>
            <a:normAutofit/>
          </a:bodyPr>
          <a:lstStyle/>
          <a:p>
            <a:r>
              <a:rPr lang="en-GB" sz="4000" b="1" dirty="0"/>
              <a:t>Culture as layer of meaning </a:t>
            </a:r>
          </a:p>
        </p:txBody>
      </p:sp>
      <p:sp>
        <p:nvSpPr>
          <p:cNvPr id="5" name="Content Placeholder 2">
            <a:extLst>
              <a:ext uri="{FF2B5EF4-FFF2-40B4-BE49-F238E27FC236}">
                <a16:creationId xmlns:a16="http://schemas.microsoft.com/office/drawing/2014/main" id="{F7BEB797-2343-1B42-2A9B-C18E8B8AEF74}"/>
              </a:ext>
            </a:extLst>
          </p:cNvPr>
          <p:cNvSpPr>
            <a:spLocks noGrp="1"/>
          </p:cNvSpPr>
          <p:nvPr>
            <p:ph sz="half" idx="1"/>
          </p:nvPr>
        </p:nvSpPr>
        <p:spPr>
          <a:xfrm>
            <a:off x="723900" y="1253331"/>
            <a:ext cx="10629900" cy="4351338"/>
          </a:xfrm>
        </p:spPr>
        <p:txBody>
          <a:bodyPr>
            <a:normAutofit fontScale="92500" lnSpcReduction="10000"/>
          </a:bodyPr>
          <a:lstStyle/>
          <a:p>
            <a:pPr marL="0" indent="0">
              <a:buNone/>
              <a:defRPr/>
            </a:pPr>
            <a:r>
              <a:rPr lang="en-GB" sz="2000" u="sng" dirty="0"/>
              <a:t>Surface or explicit culture (</a:t>
            </a:r>
            <a:r>
              <a:rPr lang="en-GB" sz="2000" i="1" u="sng" dirty="0"/>
              <a:t>The outside layer</a:t>
            </a:r>
            <a:r>
              <a:rPr lang="en-GB" sz="2000" u="sng" dirty="0"/>
              <a:t>)</a:t>
            </a:r>
          </a:p>
          <a:p>
            <a:pPr marL="0" indent="0">
              <a:buFont typeface="Wingdings" pitchFamily="2" charset="2"/>
              <a:buNone/>
              <a:defRPr/>
            </a:pPr>
            <a:r>
              <a:rPr lang="en-GB" sz="2000" dirty="0"/>
              <a:t>  - Readily observable things (dress, food, building etc.)</a:t>
            </a:r>
          </a:p>
          <a:p>
            <a:pPr marL="0" indent="0">
              <a:buFont typeface="Wingdings" pitchFamily="2" charset="2"/>
              <a:buNone/>
              <a:defRPr/>
            </a:pPr>
            <a:r>
              <a:rPr lang="en-GB" sz="2000" dirty="0"/>
              <a:t>  - Customs/Greetings</a:t>
            </a:r>
          </a:p>
          <a:p>
            <a:pPr>
              <a:defRPr/>
            </a:pPr>
            <a:endParaRPr lang="en-GB" sz="2000" dirty="0"/>
          </a:p>
          <a:p>
            <a:pPr marL="0" indent="0">
              <a:buNone/>
              <a:defRPr/>
            </a:pPr>
            <a:r>
              <a:rPr lang="en-GB" sz="2000" u="sng" dirty="0"/>
              <a:t>Hidden culture (</a:t>
            </a:r>
            <a:r>
              <a:rPr lang="en-GB" sz="2000" i="1" u="sng" dirty="0"/>
              <a:t>The middle layer)</a:t>
            </a:r>
          </a:p>
          <a:p>
            <a:pPr marL="0" indent="0">
              <a:buFont typeface="Wingdings" pitchFamily="2" charset="2"/>
              <a:buNone/>
              <a:defRPr/>
            </a:pPr>
            <a:r>
              <a:rPr lang="en-GB" sz="2000" dirty="0"/>
              <a:t>  - Values</a:t>
            </a:r>
          </a:p>
          <a:p>
            <a:pPr marL="0" indent="0">
              <a:buFont typeface="Wingdings" pitchFamily="2" charset="2"/>
              <a:buNone/>
              <a:defRPr/>
            </a:pPr>
            <a:r>
              <a:rPr lang="en-GB" sz="2000" dirty="0"/>
              <a:t>  - Religion</a:t>
            </a:r>
          </a:p>
          <a:p>
            <a:pPr marL="0" indent="0">
              <a:buFont typeface="Wingdings" pitchFamily="2" charset="2"/>
              <a:buNone/>
              <a:defRPr/>
            </a:pPr>
            <a:r>
              <a:rPr lang="en-GB" sz="2000" dirty="0"/>
              <a:t>  - Philosophies</a:t>
            </a:r>
          </a:p>
          <a:p>
            <a:pPr marL="0" indent="0">
              <a:buFont typeface="Wingdings" pitchFamily="2" charset="2"/>
              <a:buNone/>
              <a:defRPr/>
            </a:pPr>
            <a:endParaRPr lang="en-GB" sz="2000" dirty="0"/>
          </a:p>
          <a:p>
            <a:pPr marL="0" indent="0">
              <a:buFont typeface="Wingdings" pitchFamily="2" charset="2"/>
              <a:buNone/>
              <a:defRPr/>
            </a:pPr>
            <a:r>
              <a:rPr lang="en-GB" sz="2000" u="sng" dirty="0"/>
              <a:t>Invisible or implicit culture (</a:t>
            </a:r>
            <a:r>
              <a:rPr lang="en-GB" sz="2000" i="1" u="sng" dirty="0"/>
              <a:t>The core</a:t>
            </a:r>
            <a:r>
              <a:rPr lang="en-GB" sz="2000" u="sng" dirty="0"/>
              <a:t>)</a:t>
            </a:r>
          </a:p>
          <a:p>
            <a:pPr marL="0" indent="0">
              <a:buFont typeface="Wingdings" pitchFamily="2" charset="2"/>
              <a:buNone/>
              <a:defRPr/>
            </a:pPr>
            <a:r>
              <a:rPr lang="en-GB" sz="2000" dirty="0"/>
              <a:t>  - Universal truth</a:t>
            </a:r>
          </a:p>
          <a:p>
            <a:pPr marL="0" indent="0">
              <a:buFont typeface="Wingdings" pitchFamily="2" charset="2"/>
              <a:buNone/>
              <a:defRPr/>
            </a:pPr>
            <a:r>
              <a:rPr lang="en-GB" sz="2000" dirty="0"/>
              <a:t>  -  Bases for all of a culture’s values and beliefs</a:t>
            </a:r>
          </a:p>
        </p:txBody>
      </p:sp>
    </p:spTree>
    <p:extLst>
      <p:ext uri="{BB962C8B-B14F-4D97-AF65-F5344CB8AC3E}">
        <p14:creationId xmlns:p14="http://schemas.microsoft.com/office/powerpoint/2010/main" val="1927645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85FE3-CE1E-7215-B9A1-E574C3D8337E}"/>
              </a:ext>
            </a:extLst>
          </p:cNvPr>
          <p:cNvSpPr>
            <a:spLocks noGrp="1"/>
          </p:cNvSpPr>
          <p:nvPr>
            <p:ph type="title"/>
          </p:nvPr>
        </p:nvSpPr>
        <p:spPr/>
        <p:txBody>
          <a:bodyPr>
            <a:normAutofit/>
          </a:bodyPr>
          <a:lstStyle/>
          <a:p>
            <a:r>
              <a:rPr lang="en-GB" sz="4000" b="1" dirty="0"/>
              <a:t>Other views: The nature and importance of culture </a:t>
            </a:r>
          </a:p>
        </p:txBody>
      </p:sp>
      <p:sp>
        <p:nvSpPr>
          <p:cNvPr id="3" name="Content Placeholder 2">
            <a:extLst>
              <a:ext uri="{FF2B5EF4-FFF2-40B4-BE49-F238E27FC236}">
                <a16:creationId xmlns:a16="http://schemas.microsoft.com/office/drawing/2014/main" id="{67533AB0-87E2-867A-D89C-C9DA0DA8E03B}"/>
              </a:ext>
            </a:extLst>
          </p:cNvPr>
          <p:cNvSpPr>
            <a:spLocks noGrp="1"/>
          </p:cNvSpPr>
          <p:nvPr>
            <p:ph idx="1"/>
          </p:nvPr>
        </p:nvSpPr>
        <p:spPr/>
        <p:txBody>
          <a:bodyPr>
            <a:normAutofit/>
          </a:bodyPr>
          <a:lstStyle/>
          <a:p>
            <a:pPr marL="0" indent="0">
              <a:buNone/>
            </a:pPr>
            <a:r>
              <a:rPr lang="en-GB" dirty="0"/>
              <a:t>Gives people the sense of who they are</a:t>
            </a:r>
          </a:p>
          <a:p>
            <a:pPr marL="0" indent="0">
              <a:buNone/>
            </a:pPr>
            <a:r>
              <a:rPr lang="en-GB" dirty="0"/>
              <a:t>Provides them with the capacity to adapt to circumstances</a:t>
            </a:r>
          </a:p>
          <a:p>
            <a:pPr marL="0" indent="0">
              <a:buNone/>
            </a:pPr>
            <a:r>
              <a:rPr lang="en-GB" dirty="0"/>
              <a:t>Affects every aspect of the management process: How people think, solve problems etc. </a:t>
            </a:r>
          </a:p>
        </p:txBody>
      </p:sp>
    </p:spTree>
    <p:extLst>
      <p:ext uri="{BB962C8B-B14F-4D97-AF65-F5344CB8AC3E}">
        <p14:creationId xmlns:p14="http://schemas.microsoft.com/office/powerpoint/2010/main" val="87824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95BD-831A-9DA6-B5E2-E4F000FF8169}"/>
              </a:ext>
            </a:extLst>
          </p:cNvPr>
          <p:cNvSpPr>
            <a:spLocks noGrp="1"/>
          </p:cNvSpPr>
          <p:nvPr>
            <p:ph type="title"/>
          </p:nvPr>
        </p:nvSpPr>
        <p:spPr/>
        <p:txBody>
          <a:bodyPr>
            <a:normAutofit/>
          </a:bodyPr>
          <a:lstStyle/>
          <a:p>
            <a:r>
              <a:rPr lang="en-GB" sz="4000" b="1" dirty="0"/>
              <a:t> The Imperatives for Culture - Background</a:t>
            </a:r>
          </a:p>
        </p:txBody>
      </p:sp>
      <p:sp>
        <p:nvSpPr>
          <p:cNvPr id="3" name="Content Placeholder 2">
            <a:extLst>
              <a:ext uri="{FF2B5EF4-FFF2-40B4-BE49-F238E27FC236}">
                <a16:creationId xmlns:a16="http://schemas.microsoft.com/office/drawing/2014/main" id="{92EC1602-44E8-3982-DB8C-3AA91E582B8C}"/>
              </a:ext>
            </a:extLst>
          </p:cNvPr>
          <p:cNvSpPr>
            <a:spLocks noGrp="1"/>
          </p:cNvSpPr>
          <p:nvPr>
            <p:ph idx="1"/>
          </p:nvPr>
        </p:nvSpPr>
        <p:spPr/>
        <p:txBody>
          <a:bodyPr>
            <a:normAutofit/>
          </a:bodyPr>
          <a:lstStyle/>
          <a:p>
            <a:pPr marL="0" indent="0">
              <a:buNone/>
            </a:pPr>
            <a:r>
              <a:rPr lang="en-GB" dirty="0"/>
              <a:t>Most of the difficult challenges encountered in the management of international HR arise from various cultures and MNEs cultures.</a:t>
            </a:r>
          </a:p>
          <a:p>
            <a:pPr marL="0" indent="0">
              <a:buNone/>
            </a:pPr>
            <a:r>
              <a:rPr lang="en-GB" dirty="0"/>
              <a:t>When they clash, they could lead to:</a:t>
            </a:r>
          </a:p>
          <a:p>
            <a:pPr marL="0" indent="0">
              <a:buNone/>
            </a:pPr>
            <a:r>
              <a:rPr lang="en-GB" dirty="0"/>
              <a:t>  - Mistakes in business policies</a:t>
            </a:r>
          </a:p>
          <a:p>
            <a:pPr marL="0" indent="0">
              <a:buNone/>
            </a:pPr>
            <a:r>
              <a:rPr lang="en-GB" dirty="0"/>
              <a:t>  - Personal interactions</a:t>
            </a:r>
          </a:p>
          <a:p>
            <a:pPr marL="0" indent="0">
              <a:buNone/>
            </a:pPr>
            <a:r>
              <a:rPr lang="en-GB" dirty="0"/>
              <a:t>  - Leading to business and or personal problems</a:t>
            </a:r>
          </a:p>
          <a:p>
            <a:pPr marL="0" indent="0">
              <a:buNone/>
            </a:pPr>
            <a:endParaRPr lang="en-GB" dirty="0"/>
          </a:p>
        </p:txBody>
      </p:sp>
    </p:spTree>
    <p:extLst>
      <p:ext uri="{BB962C8B-B14F-4D97-AF65-F5344CB8AC3E}">
        <p14:creationId xmlns:p14="http://schemas.microsoft.com/office/powerpoint/2010/main" val="3850925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A4EC8-A0B2-881F-E3F0-414C17C059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02C6F-668E-1F5B-62A7-482D7CA58FCC}"/>
              </a:ext>
            </a:extLst>
          </p:cNvPr>
          <p:cNvSpPr>
            <a:spLocks noGrp="1"/>
          </p:cNvSpPr>
          <p:nvPr>
            <p:ph type="title"/>
          </p:nvPr>
        </p:nvSpPr>
        <p:spPr/>
        <p:txBody>
          <a:bodyPr>
            <a:normAutofit/>
          </a:bodyPr>
          <a:lstStyle/>
          <a:p>
            <a:r>
              <a:rPr lang="en-GB" sz="4000" b="1" dirty="0"/>
              <a:t> The Imperatives  for Culture - Awareness </a:t>
            </a:r>
          </a:p>
        </p:txBody>
      </p:sp>
      <p:sp>
        <p:nvSpPr>
          <p:cNvPr id="3" name="Content Placeholder 2">
            <a:extLst>
              <a:ext uri="{FF2B5EF4-FFF2-40B4-BE49-F238E27FC236}">
                <a16:creationId xmlns:a16="http://schemas.microsoft.com/office/drawing/2014/main" id="{0C28CD47-8C10-CCE3-19EB-93545C3B2954}"/>
              </a:ext>
            </a:extLst>
          </p:cNvPr>
          <p:cNvSpPr>
            <a:spLocks noGrp="1"/>
          </p:cNvSpPr>
          <p:nvPr>
            <p:ph idx="1"/>
          </p:nvPr>
        </p:nvSpPr>
        <p:spPr>
          <a:xfrm>
            <a:off x="723901" y="1825625"/>
            <a:ext cx="6296332" cy="3978275"/>
          </a:xfrm>
        </p:spPr>
        <p:txBody>
          <a:bodyPr/>
          <a:lstStyle/>
          <a:p>
            <a:pPr marL="0" indent="0" eaLnBrk="1" hangingPunct="1">
              <a:lnSpc>
                <a:spcPct val="80000"/>
              </a:lnSpc>
              <a:buNone/>
            </a:pPr>
            <a:r>
              <a:rPr lang="en-GB" dirty="0"/>
              <a:t>Knowledge and competencies in working with varying countries and organizations</a:t>
            </a:r>
          </a:p>
          <a:p>
            <a:pPr marL="0" indent="0" eaLnBrk="1" hangingPunct="1">
              <a:lnSpc>
                <a:spcPct val="80000"/>
              </a:lnSpc>
              <a:buNone/>
            </a:pPr>
            <a:r>
              <a:rPr lang="en-GB" dirty="0"/>
              <a:t>Importance of national and company culture and their impacts</a:t>
            </a:r>
          </a:p>
          <a:p>
            <a:pPr marL="0" indent="0" eaLnBrk="1" hangingPunct="1">
              <a:lnSpc>
                <a:spcPct val="80000"/>
              </a:lnSpc>
              <a:buNone/>
            </a:pPr>
            <a:r>
              <a:rPr lang="en-GB" dirty="0"/>
              <a:t>Providing guidance and support</a:t>
            </a:r>
          </a:p>
        </p:txBody>
      </p:sp>
      <p:pic>
        <p:nvPicPr>
          <p:cNvPr id="4" name="Picture 3">
            <a:extLst>
              <a:ext uri="{FF2B5EF4-FFF2-40B4-BE49-F238E27FC236}">
                <a16:creationId xmlns:a16="http://schemas.microsoft.com/office/drawing/2014/main" id="{8FABABBF-1882-179A-9C1C-3A7037365B98}"/>
              </a:ext>
            </a:extLst>
          </p:cNvPr>
          <p:cNvPicPr>
            <a:picLocks noChangeAspect="1"/>
          </p:cNvPicPr>
          <p:nvPr/>
        </p:nvPicPr>
        <p:blipFill>
          <a:blip r:embed="rId2"/>
          <a:stretch>
            <a:fillRect/>
          </a:stretch>
        </p:blipFill>
        <p:spPr>
          <a:xfrm>
            <a:off x="7511845" y="1690689"/>
            <a:ext cx="4021110" cy="2902488"/>
          </a:xfrm>
          <a:prstGeom prst="rect">
            <a:avLst/>
          </a:prstGeom>
        </p:spPr>
      </p:pic>
    </p:spTree>
    <p:extLst>
      <p:ext uri="{BB962C8B-B14F-4D97-AF65-F5344CB8AC3E}">
        <p14:creationId xmlns:p14="http://schemas.microsoft.com/office/powerpoint/2010/main" val="609273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00799-A2B6-CF3F-9259-A58D858F712E}"/>
              </a:ext>
            </a:extLst>
          </p:cNvPr>
          <p:cNvSpPr>
            <a:spLocks noGrp="1"/>
          </p:cNvSpPr>
          <p:nvPr>
            <p:ph type="title"/>
          </p:nvPr>
        </p:nvSpPr>
        <p:spPr/>
        <p:txBody>
          <a:bodyPr>
            <a:normAutofit/>
          </a:bodyPr>
          <a:lstStyle/>
          <a:p>
            <a:r>
              <a:rPr lang="en-GB" sz="4000" b="1" dirty="0"/>
              <a:t>The Meaning of Organizational Culture</a:t>
            </a:r>
          </a:p>
        </p:txBody>
      </p:sp>
      <p:sp>
        <p:nvSpPr>
          <p:cNvPr id="3" name="Content Placeholder 2">
            <a:extLst>
              <a:ext uri="{FF2B5EF4-FFF2-40B4-BE49-F238E27FC236}">
                <a16:creationId xmlns:a16="http://schemas.microsoft.com/office/drawing/2014/main" id="{312D7632-940C-D8C8-FBFE-7B697418C07D}"/>
              </a:ext>
            </a:extLst>
          </p:cNvPr>
          <p:cNvSpPr>
            <a:spLocks noGrp="1"/>
          </p:cNvSpPr>
          <p:nvPr>
            <p:ph idx="1"/>
          </p:nvPr>
        </p:nvSpPr>
        <p:spPr/>
        <p:txBody>
          <a:bodyPr>
            <a:normAutofit/>
          </a:bodyPr>
          <a:lstStyle/>
          <a:p>
            <a:pPr marL="0" indent="0">
              <a:buNone/>
            </a:pPr>
            <a:r>
              <a:rPr lang="en-GB" dirty="0"/>
              <a:t>Shared organizational values and norms</a:t>
            </a:r>
          </a:p>
          <a:p>
            <a:pPr marL="0" indent="0">
              <a:buNone/>
            </a:pPr>
            <a:r>
              <a:rPr lang="en-GB" dirty="0"/>
              <a:t>Common perceptions held by the organization’s members</a:t>
            </a:r>
          </a:p>
          <a:p>
            <a:pPr marL="0" indent="0">
              <a:buNone/>
            </a:pPr>
            <a:r>
              <a:rPr lang="en-GB" dirty="0"/>
              <a:t>“The way we do things around here”</a:t>
            </a:r>
          </a:p>
          <a:p>
            <a:pPr marL="0" indent="0">
              <a:buNone/>
            </a:pPr>
            <a:r>
              <a:rPr lang="en-GB" dirty="0"/>
              <a:t>Culture contains tangible (hard) and intangible (soft) elements</a:t>
            </a:r>
          </a:p>
          <a:p>
            <a:pPr marL="0" indent="0">
              <a:buNone/>
            </a:pPr>
            <a:r>
              <a:rPr lang="en-GB" dirty="0"/>
              <a:t>Culture as organizational glue – conveying a sense of identity in the organization</a:t>
            </a:r>
          </a:p>
        </p:txBody>
      </p:sp>
    </p:spTree>
    <p:extLst>
      <p:ext uri="{BB962C8B-B14F-4D97-AF65-F5344CB8AC3E}">
        <p14:creationId xmlns:p14="http://schemas.microsoft.com/office/powerpoint/2010/main" val="3281381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0BBD1-62E9-7428-BA69-75D900F2D5B6}"/>
              </a:ext>
            </a:extLst>
          </p:cNvPr>
          <p:cNvSpPr>
            <a:spLocks noGrp="1"/>
          </p:cNvSpPr>
          <p:nvPr>
            <p:ph type="title"/>
          </p:nvPr>
        </p:nvSpPr>
        <p:spPr/>
        <p:txBody>
          <a:bodyPr>
            <a:normAutofit/>
          </a:bodyPr>
          <a:lstStyle/>
          <a:p>
            <a:r>
              <a:rPr lang="en-GB" sz="4000" b="1" dirty="0"/>
              <a:t>A Typology of Organizational Cultures</a:t>
            </a:r>
          </a:p>
        </p:txBody>
      </p:sp>
      <p:sp>
        <p:nvSpPr>
          <p:cNvPr id="3" name="Content Placeholder 2">
            <a:extLst>
              <a:ext uri="{FF2B5EF4-FFF2-40B4-BE49-F238E27FC236}">
                <a16:creationId xmlns:a16="http://schemas.microsoft.com/office/drawing/2014/main" id="{6D6F3826-0545-9301-E873-7CB359E16AEE}"/>
              </a:ext>
            </a:extLst>
          </p:cNvPr>
          <p:cNvSpPr>
            <a:spLocks noGrp="1"/>
          </p:cNvSpPr>
          <p:nvPr>
            <p:ph idx="1"/>
          </p:nvPr>
        </p:nvSpPr>
        <p:spPr>
          <a:xfrm>
            <a:off x="723900" y="1439862"/>
            <a:ext cx="10629900" cy="3978275"/>
          </a:xfrm>
        </p:spPr>
        <p:txBody>
          <a:bodyPr>
            <a:normAutofit fontScale="77500" lnSpcReduction="20000"/>
          </a:bodyPr>
          <a:lstStyle/>
          <a:p>
            <a:pPr marL="0" indent="0">
              <a:buNone/>
            </a:pPr>
            <a:r>
              <a:rPr lang="en-GB" b="1" u="sng" dirty="0"/>
              <a:t>Handy (1976) suggested 4 types of culture:</a:t>
            </a:r>
          </a:p>
          <a:p>
            <a:pPr marL="0" indent="0">
              <a:buNone/>
            </a:pPr>
            <a:r>
              <a:rPr lang="en-GB" dirty="0"/>
              <a:t>Power</a:t>
            </a:r>
          </a:p>
          <a:p>
            <a:r>
              <a:rPr lang="en-GB" dirty="0"/>
              <a:t>Central source of power; small organizations with few rules; decisions on hunch and influence.</a:t>
            </a:r>
          </a:p>
          <a:p>
            <a:pPr marL="0" indent="0">
              <a:buNone/>
            </a:pPr>
            <a:r>
              <a:rPr lang="en-GB" dirty="0"/>
              <a:t>Role</a:t>
            </a:r>
          </a:p>
          <a:p>
            <a:r>
              <a:rPr lang="en-GB" dirty="0"/>
              <a:t>Works by rationality, the epitome of bureaucracy; power comes from formal position.</a:t>
            </a:r>
          </a:p>
          <a:p>
            <a:pPr marL="0" indent="0">
              <a:buNone/>
            </a:pPr>
            <a:r>
              <a:rPr lang="en-GB" dirty="0"/>
              <a:t>Task</a:t>
            </a:r>
          </a:p>
          <a:p>
            <a:r>
              <a:rPr lang="en-GB" dirty="0"/>
              <a:t>Managers resolve stream of problems; emphasis on adaptive teams created to cope; power from expertise.</a:t>
            </a:r>
          </a:p>
          <a:p>
            <a:pPr marL="0" indent="0">
              <a:buNone/>
            </a:pPr>
            <a:r>
              <a:rPr lang="en-GB" dirty="0"/>
              <a:t>Person</a:t>
            </a:r>
          </a:p>
          <a:p>
            <a:r>
              <a:rPr lang="en-GB" dirty="0"/>
              <a:t>Concern with individuals; autonomy important; power shared or allocated by consent.</a:t>
            </a:r>
          </a:p>
        </p:txBody>
      </p:sp>
    </p:spTree>
    <p:extLst>
      <p:ext uri="{BB962C8B-B14F-4D97-AF65-F5344CB8AC3E}">
        <p14:creationId xmlns:p14="http://schemas.microsoft.com/office/powerpoint/2010/main" val="2680420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9D078-8CC7-40FA-1D61-7F688AC70003}"/>
              </a:ext>
            </a:extLst>
          </p:cNvPr>
          <p:cNvSpPr>
            <a:spLocks noGrp="1"/>
          </p:cNvSpPr>
          <p:nvPr>
            <p:ph type="title"/>
          </p:nvPr>
        </p:nvSpPr>
        <p:spPr/>
        <p:txBody>
          <a:bodyPr>
            <a:normAutofit/>
          </a:bodyPr>
          <a:lstStyle/>
          <a:p>
            <a:r>
              <a:rPr lang="en-GB" sz="4000" b="1" dirty="0"/>
              <a:t>Reality Complex</a:t>
            </a:r>
          </a:p>
        </p:txBody>
      </p:sp>
      <p:sp>
        <p:nvSpPr>
          <p:cNvPr id="3" name="Content Placeholder 2">
            <a:extLst>
              <a:ext uri="{FF2B5EF4-FFF2-40B4-BE49-F238E27FC236}">
                <a16:creationId xmlns:a16="http://schemas.microsoft.com/office/drawing/2014/main" id="{B6E79AE4-4606-B0D7-7652-EE82810180F5}"/>
              </a:ext>
            </a:extLst>
          </p:cNvPr>
          <p:cNvSpPr>
            <a:spLocks noGrp="1"/>
          </p:cNvSpPr>
          <p:nvPr>
            <p:ph idx="1"/>
          </p:nvPr>
        </p:nvSpPr>
        <p:spPr>
          <a:xfrm>
            <a:off x="723900" y="1825626"/>
            <a:ext cx="10629900" cy="3677708"/>
          </a:xfrm>
        </p:spPr>
        <p:txBody>
          <a:bodyPr>
            <a:normAutofit/>
          </a:bodyPr>
          <a:lstStyle/>
          <a:p>
            <a:r>
              <a:rPr lang="en-GB" dirty="0"/>
              <a:t>Organizations - often more than one culture</a:t>
            </a:r>
          </a:p>
          <a:p>
            <a:r>
              <a:rPr lang="en-GB" dirty="0"/>
              <a:t>Not everyone conforms to the dominant culture </a:t>
            </a:r>
          </a:p>
          <a:p>
            <a:r>
              <a:rPr lang="en-GB" dirty="0"/>
              <a:t>Deviant sub-cultures</a:t>
            </a:r>
          </a:p>
          <a:p>
            <a:r>
              <a:rPr lang="en-GB" dirty="0"/>
              <a:t>Power &amp; conflict between different sub-cultures</a:t>
            </a:r>
          </a:p>
          <a:p>
            <a:r>
              <a:rPr lang="en-GB" dirty="0"/>
              <a:t>Difficulties in merging sub-cultures</a:t>
            </a:r>
          </a:p>
          <a:p>
            <a:r>
              <a:rPr lang="en-GB" dirty="0"/>
              <a:t>Difference between organizational and corporate culture</a:t>
            </a:r>
          </a:p>
          <a:p>
            <a:endParaRPr lang="en-GB" dirty="0"/>
          </a:p>
        </p:txBody>
      </p:sp>
    </p:spTree>
    <p:extLst>
      <p:ext uri="{BB962C8B-B14F-4D97-AF65-F5344CB8AC3E}">
        <p14:creationId xmlns:p14="http://schemas.microsoft.com/office/powerpoint/2010/main" val="4183426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76D97-8D1D-F3A0-5DE1-F2C97A736172}"/>
              </a:ext>
            </a:extLst>
          </p:cNvPr>
          <p:cNvSpPr>
            <a:spLocks noGrp="1"/>
          </p:cNvSpPr>
          <p:nvPr>
            <p:ph type="title"/>
          </p:nvPr>
        </p:nvSpPr>
        <p:spPr/>
        <p:txBody>
          <a:bodyPr>
            <a:normAutofit/>
          </a:bodyPr>
          <a:lstStyle/>
          <a:p>
            <a:r>
              <a:rPr lang="en-GB" sz="4000" b="1" dirty="0"/>
              <a:t>Managing Cultural Change </a:t>
            </a:r>
          </a:p>
        </p:txBody>
      </p:sp>
      <p:sp>
        <p:nvSpPr>
          <p:cNvPr id="3" name="Content Placeholder 2">
            <a:extLst>
              <a:ext uri="{FF2B5EF4-FFF2-40B4-BE49-F238E27FC236}">
                <a16:creationId xmlns:a16="http://schemas.microsoft.com/office/drawing/2014/main" id="{3F6A8FF4-B30B-A088-6568-91B8508D0DAF}"/>
              </a:ext>
            </a:extLst>
          </p:cNvPr>
          <p:cNvSpPr>
            <a:spLocks noGrp="1"/>
          </p:cNvSpPr>
          <p:nvPr>
            <p:ph idx="1"/>
          </p:nvPr>
        </p:nvSpPr>
        <p:spPr/>
        <p:txBody>
          <a:bodyPr>
            <a:normAutofit/>
          </a:bodyPr>
          <a:lstStyle/>
          <a:p>
            <a:pPr marL="0" indent="0">
              <a:buNone/>
            </a:pPr>
            <a:r>
              <a:rPr lang="en-GB" dirty="0"/>
              <a:t>Implementing cultural change - making the strategy work - is arguably the most difficult part of the whole strategic management process</a:t>
            </a:r>
          </a:p>
          <a:p>
            <a:pPr marL="0" indent="0">
              <a:buNone/>
            </a:pPr>
            <a:r>
              <a:rPr lang="en-GB" dirty="0"/>
              <a:t>Why? </a:t>
            </a:r>
          </a:p>
          <a:p>
            <a:pPr marL="0" indent="0">
              <a:buNone/>
            </a:pPr>
            <a:r>
              <a:rPr lang="en-GB" dirty="0"/>
              <a:t>Answers include inappropriate strategies, lack of resources and questionable feasibility.</a:t>
            </a:r>
          </a:p>
          <a:p>
            <a:pPr marL="0" indent="0">
              <a:buNone/>
            </a:pPr>
            <a:r>
              <a:rPr lang="en-GB" dirty="0"/>
              <a:t>Implementing strategy changes often fails to address the real ‘problem’ </a:t>
            </a:r>
          </a:p>
        </p:txBody>
      </p:sp>
    </p:spTree>
    <p:extLst>
      <p:ext uri="{BB962C8B-B14F-4D97-AF65-F5344CB8AC3E}">
        <p14:creationId xmlns:p14="http://schemas.microsoft.com/office/powerpoint/2010/main" val="1927808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3FF3-110B-66B0-F095-8845617594F4}"/>
              </a:ext>
            </a:extLst>
          </p:cNvPr>
          <p:cNvSpPr>
            <a:spLocks noGrp="1"/>
          </p:cNvSpPr>
          <p:nvPr>
            <p:ph type="title"/>
          </p:nvPr>
        </p:nvSpPr>
        <p:spPr/>
        <p:txBody>
          <a:bodyPr>
            <a:normAutofit/>
          </a:bodyPr>
          <a:lstStyle/>
          <a:p>
            <a:r>
              <a:rPr lang="en-GB" sz="4000" b="1" dirty="0"/>
              <a:t>The Cultural Web</a:t>
            </a:r>
          </a:p>
        </p:txBody>
      </p:sp>
      <p:sp>
        <p:nvSpPr>
          <p:cNvPr id="4" name="Content Placeholder 3">
            <a:extLst>
              <a:ext uri="{FF2B5EF4-FFF2-40B4-BE49-F238E27FC236}">
                <a16:creationId xmlns:a16="http://schemas.microsoft.com/office/drawing/2014/main" id="{2FC40AF4-7534-64E5-2EDF-00B6E12BE464}"/>
              </a:ext>
            </a:extLst>
          </p:cNvPr>
          <p:cNvSpPr>
            <a:spLocks noGrp="1"/>
          </p:cNvSpPr>
          <p:nvPr>
            <p:ph idx="1"/>
          </p:nvPr>
        </p:nvSpPr>
        <p:spPr/>
        <p:txBody>
          <a:bodyPr/>
          <a:lstStyle/>
          <a:p>
            <a:pPr eaLnBrk="1" hangingPunct="1"/>
            <a:r>
              <a:rPr lang="en-GB" altLang="en-US" sz="2800" dirty="0"/>
              <a:t>Organizational culture is the basic assumptions and beliefs that are shared by the members of an organization</a:t>
            </a:r>
          </a:p>
          <a:p>
            <a:pPr eaLnBrk="1" hangingPunct="1"/>
            <a:r>
              <a:rPr lang="en-GB" altLang="en-US" sz="2800" dirty="0"/>
              <a:t>The Paradigm or ‘Recipe’ is the core of the culture - it is the set of assumptions and beliefs which are taken for granted in the organization, which influence and constrain the organization’s strategies &amp; behaviour</a:t>
            </a:r>
          </a:p>
          <a:p>
            <a:endParaRPr lang="en-GB" dirty="0"/>
          </a:p>
        </p:txBody>
      </p:sp>
    </p:spTree>
    <p:extLst>
      <p:ext uri="{BB962C8B-B14F-4D97-AF65-F5344CB8AC3E}">
        <p14:creationId xmlns:p14="http://schemas.microsoft.com/office/powerpoint/2010/main" val="4231460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2">
            <a:extLst>
              <a:ext uri="{FF2B5EF4-FFF2-40B4-BE49-F238E27FC236}">
                <a16:creationId xmlns:a16="http://schemas.microsoft.com/office/drawing/2014/main" id="{717AEE36-930A-74FD-4744-E3D5A65768B1}"/>
              </a:ext>
            </a:extLst>
          </p:cNvPr>
          <p:cNvGrpSpPr>
            <a:grpSpLocks/>
          </p:cNvGrpSpPr>
          <p:nvPr/>
        </p:nvGrpSpPr>
        <p:grpSpPr bwMode="auto">
          <a:xfrm>
            <a:off x="2838912" y="631775"/>
            <a:ext cx="5621337" cy="4749800"/>
            <a:chOff x="1107" y="468"/>
            <a:chExt cx="3541" cy="2992"/>
          </a:xfrm>
        </p:grpSpPr>
        <p:sp>
          <p:nvSpPr>
            <p:cNvPr id="9" name="Oval 3">
              <a:extLst>
                <a:ext uri="{FF2B5EF4-FFF2-40B4-BE49-F238E27FC236}">
                  <a16:creationId xmlns:a16="http://schemas.microsoft.com/office/drawing/2014/main" id="{3D3B2A20-A4A4-A0A8-B8A5-5FDE2DCACC47}"/>
                </a:ext>
              </a:extLst>
            </p:cNvPr>
            <p:cNvSpPr>
              <a:spLocks noChangeArrowheads="1"/>
            </p:cNvSpPr>
            <p:nvPr/>
          </p:nvSpPr>
          <p:spPr bwMode="auto">
            <a:xfrm>
              <a:off x="2241" y="1333"/>
              <a:ext cx="1276" cy="1277"/>
            </a:xfrm>
            <a:prstGeom prst="ellipse">
              <a:avLst/>
            </a:prstGeom>
            <a:solidFill>
              <a:srgbClr val="E5EBFF"/>
            </a:solidFill>
            <a:ln w="12700">
              <a:solidFill>
                <a:srgbClr val="001A6B"/>
              </a:solidFill>
              <a:round/>
              <a:headEnd/>
              <a:tailEnd/>
            </a:ln>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10" name="Rectangle 4">
              <a:extLst>
                <a:ext uri="{FF2B5EF4-FFF2-40B4-BE49-F238E27FC236}">
                  <a16:creationId xmlns:a16="http://schemas.microsoft.com/office/drawing/2014/main" id="{04B4FB6C-F4E2-1A0A-18CC-AA19B856F3D4}"/>
                </a:ext>
              </a:extLst>
            </p:cNvPr>
            <p:cNvSpPr>
              <a:spLocks noChangeArrowheads="1"/>
            </p:cNvSpPr>
            <p:nvPr/>
          </p:nvSpPr>
          <p:spPr bwMode="auto">
            <a:xfrm>
              <a:off x="1688" y="2701"/>
              <a:ext cx="1107" cy="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dirty="0"/>
                <a:t>Control</a:t>
              </a:r>
            </a:p>
            <a:p>
              <a:pPr algn="ctr">
                <a:spcBef>
                  <a:spcPct val="0"/>
                </a:spcBef>
                <a:buClrTx/>
                <a:buSzTx/>
                <a:buFontTx/>
                <a:buNone/>
              </a:pPr>
              <a:r>
                <a:rPr lang="en-US" altLang="en-US" sz="1400" b="1" dirty="0"/>
                <a:t>systems</a:t>
              </a:r>
            </a:p>
          </p:txBody>
        </p:sp>
        <p:sp>
          <p:nvSpPr>
            <p:cNvPr id="11" name="Rectangle 5">
              <a:extLst>
                <a:ext uri="{FF2B5EF4-FFF2-40B4-BE49-F238E27FC236}">
                  <a16:creationId xmlns:a16="http://schemas.microsoft.com/office/drawing/2014/main" id="{E4C25E50-68D6-AD0C-AD6D-929821CE263D}"/>
                </a:ext>
              </a:extLst>
            </p:cNvPr>
            <p:cNvSpPr>
              <a:spLocks noChangeArrowheads="1"/>
            </p:cNvSpPr>
            <p:nvPr/>
          </p:nvSpPr>
          <p:spPr bwMode="auto">
            <a:xfrm>
              <a:off x="1629" y="1004"/>
              <a:ext cx="1116" cy="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a:t>Stories</a:t>
              </a:r>
            </a:p>
          </p:txBody>
        </p:sp>
        <p:sp>
          <p:nvSpPr>
            <p:cNvPr id="12" name="Rectangle 6">
              <a:extLst>
                <a:ext uri="{FF2B5EF4-FFF2-40B4-BE49-F238E27FC236}">
                  <a16:creationId xmlns:a16="http://schemas.microsoft.com/office/drawing/2014/main" id="{FBAC4A0F-B1E2-888A-48F2-E24A7AA5F607}"/>
                </a:ext>
              </a:extLst>
            </p:cNvPr>
            <p:cNvSpPr>
              <a:spLocks noChangeArrowheads="1"/>
            </p:cNvSpPr>
            <p:nvPr/>
          </p:nvSpPr>
          <p:spPr bwMode="auto">
            <a:xfrm>
              <a:off x="2934" y="1004"/>
              <a:ext cx="1098" cy="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a:t>Symbols</a:t>
              </a:r>
            </a:p>
          </p:txBody>
        </p:sp>
        <p:sp>
          <p:nvSpPr>
            <p:cNvPr id="13" name="Rectangle 7">
              <a:extLst>
                <a:ext uri="{FF2B5EF4-FFF2-40B4-BE49-F238E27FC236}">
                  <a16:creationId xmlns:a16="http://schemas.microsoft.com/office/drawing/2014/main" id="{24A5816E-E0B2-89EA-765B-F6FA92CB1EFE}"/>
                </a:ext>
              </a:extLst>
            </p:cNvPr>
            <p:cNvSpPr>
              <a:spLocks noChangeArrowheads="1"/>
            </p:cNvSpPr>
            <p:nvPr/>
          </p:nvSpPr>
          <p:spPr bwMode="auto">
            <a:xfrm>
              <a:off x="1107" y="1790"/>
              <a:ext cx="1134" cy="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a:t>Rituals</a:t>
              </a:r>
            </a:p>
            <a:p>
              <a:pPr algn="ctr">
                <a:spcBef>
                  <a:spcPct val="0"/>
                </a:spcBef>
                <a:buClrTx/>
                <a:buSzTx/>
                <a:buFontTx/>
                <a:buNone/>
              </a:pPr>
              <a:r>
                <a:rPr lang="en-US" altLang="en-US" sz="1400" b="1"/>
                <a:t>and routines</a:t>
              </a:r>
            </a:p>
          </p:txBody>
        </p:sp>
        <p:sp>
          <p:nvSpPr>
            <p:cNvPr id="14" name="Rectangle 8">
              <a:extLst>
                <a:ext uri="{FF2B5EF4-FFF2-40B4-BE49-F238E27FC236}">
                  <a16:creationId xmlns:a16="http://schemas.microsoft.com/office/drawing/2014/main" id="{CF0F519D-FC58-CFB2-B289-E657358AE20F}"/>
                </a:ext>
              </a:extLst>
            </p:cNvPr>
            <p:cNvSpPr>
              <a:spLocks noChangeArrowheads="1"/>
            </p:cNvSpPr>
            <p:nvPr/>
          </p:nvSpPr>
          <p:spPr bwMode="auto">
            <a:xfrm>
              <a:off x="2394" y="1790"/>
              <a:ext cx="963" cy="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a:t>The</a:t>
              </a:r>
            </a:p>
            <a:p>
              <a:pPr algn="ctr">
                <a:spcBef>
                  <a:spcPct val="0"/>
                </a:spcBef>
                <a:buClrTx/>
                <a:buSzTx/>
                <a:buFontTx/>
                <a:buNone/>
              </a:pPr>
              <a:r>
                <a:rPr lang="en-US" altLang="en-US" sz="1400" b="1"/>
                <a:t>Paradigm</a:t>
              </a:r>
            </a:p>
          </p:txBody>
        </p:sp>
        <p:sp>
          <p:nvSpPr>
            <p:cNvPr id="15" name="Rectangle 9">
              <a:extLst>
                <a:ext uri="{FF2B5EF4-FFF2-40B4-BE49-F238E27FC236}">
                  <a16:creationId xmlns:a16="http://schemas.microsoft.com/office/drawing/2014/main" id="{B8F9A1F3-9841-7862-C562-DDDEF730ABD7}"/>
                </a:ext>
              </a:extLst>
            </p:cNvPr>
            <p:cNvSpPr>
              <a:spLocks noChangeArrowheads="1"/>
            </p:cNvSpPr>
            <p:nvPr/>
          </p:nvSpPr>
          <p:spPr bwMode="auto">
            <a:xfrm>
              <a:off x="3528" y="1790"/>
              <a:ext cx="1116" cy="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a:t>Power</a:t>
              </a:r>
            </a:p>
            <a:p>
              <a:pPr algn="ctr">
                <a:spcBef>
                  <a:spcPct val="0"/>
                </a:spcBef>
                <a:buClrTx/>
                <a:buSzTx/>
                <a:buFontTx/>
                <a:buNone/>
              </a:pPr>
              <a:r>
                <a:rPr lang="en-US" altLang="en-US" sz="1400" b="1"/>
                <a:t>structures</a:t>
              </a:r>
            </a:p>
          </p:txBody>
        </p:sp>
        <p:sp>
          <p:nvSpPr>
            <p:cNvPr id="16" name="Rectangle 10">
              <a:extLst>
                <a:ext uri="{FF2B5EF4-FFF2-40B4-BE49-F238E27FC236}">
                  <a16:creationId xmlns:a16="http://schemas.microsoft.com/office/drawing/2014/main" id="{F86EECDE-580C-C5E8-00E4-FB644ABEBAAE}"/>
                </a:ext>
              </a:extLst>
            </p:cNvPr>
            <p:cNvSpPr>
              <a:spLocks noChangeArrowheads="1"/>
            </p:cNvSpPr>
            <p:nvPr/>
          </p:nvSpPr>
          <p:spPr bwMode="auto">
            <a:xfrm>
              <a:off x="2875" y="2682"/>
              <a:ext cx="1125" cy="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77788" tIns="39688" rIns="77788" bIns="39688">
              <a:spAutoFit/>
            </a:bodyPr>
            <a:lstStyle>
              <a:lvl1pPr defTabSz="661988"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defTabSz="661988"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defTabSz="661988"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defTabSz="661988"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defTabSz="661988"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defTabSz="661988"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lgn="ctr">
                <a:spcBef>
                  <a:spcPct val="0"/>
                </a:spcBef>
                <a:buClrTx/>
                <a:buSzTx/>
                <a:buFontTx/>
                <a:buNone/>
              </a:pPr>
              <a:r>
                <a:rPr lang="en-US" altLang="en-US" sz="1400" b="1" dirty="0"/>
                <a:t>Organizational</a:t>
              </a:r>
            </a:p>
            <a:p>
              <a:pPr algn="ctr">
                <a:spcBef>
                  <a:spcPct val="0"/>
                </a:spcBef>
                <a:buClrTx/>
                <a:buSzTx/>
                <a:buFontTx/>
                <a:buNone/>
              </a:pPr>
              <a:r>
                <a:rPr lang="en-US" altLang="en-US" sz="1400" b="1" dirty="0"/>
                <a:t>structures</a:t>
              </a:r>
            </a:p>
          </p:txBody>
        </p:sp>
        <p:sp>
          <p:nvSpPr>
            <p:cNvPr id="17" name="Oval 11">
              <a:extLst>
                <a:ext uri="{FF2B5EF4-FFF2-40B4-BE49-F238E27FC236}">
                  <a16:creationId xmlns:a16="http://schemas.microsoft.com/office/drawing/2014/main" id="{402E1CAC-3B41-D4B0-D689-3D5C664EA2DC}"/>
                </a:ext>
              </a:extLst>
            </p:cNvPr>
            <p:cNvSpPr>
              <a:spLocks noChangeArrowheads="1"/>
            </p:cNvSpPr>
            <p:nvPr/>
          </p:nvSpPr>
          <p:spPr bwMode="auto">
            <a:xfrm>
              <a:off x="1112" y="1358"/>
              <a:ext cx="1276" cy="1277"/>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18" name="Oval 12">
              <a:extLst>
                <a:ext uri="{FF2B5EF4-FFF2-40B4-BE49-F238E27FC236}">
                  <a16:creationId xmlns:a16="http://schemas.microsoft.com/office/drawing/2014/main" id="{EF9560F7-AA77-0BE4-8929-69C7A67957C6}"/>
                </a:ext>
              </a:extLst>
            </p:cNvPr>
            <p:cNvSpPr>
              <a:spLocks noChangeArrowheads="1"/>
            </p:cNvSpPr>
            <p:nvPr/>
          </p:nvSpPr>
          <p:spPr bwMode="auto">
            <a:xfrm>
              <a:off x="2746" y="468"/>
              <a:ext cx="1276" cy="1276"/>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19" name="Oval 13">
              <a:extLst>
                <a:ext uri="{FF2B5EF4-FFF2-40B4-BE49-F238E27FC236}">
                  <a16:creationId xmlns:a16="http://schemas.microsoft.com/office/drawing/2014/main" id="{D2A42CFC-71DF-9DC3-2AD3-CB0DD744416D}"/>
                </a:ext>
              </a:extLst>
            </p:cNvPr>
            <p:cNvSpPr>
              <a:spLocks noChangeArrowheads="1"/>
            </p:cNvSpPr>
            <p:nvPr/>
          </p:nvSpPr>
          <p:spPr bwMode="auto">
            <a:xfrm>
              <a:off x="1628" y="468"/>
              <a:ext cx="1276" cy="1276"/>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20" name="Oval 14">
              <a:extLst>
                <a:ext uri="{FF2B5EF4-FFF2-40B4-BE49-F238E27FC236}">
                  <a16:creationId xmlns:a16="http://schemas.microsoft.com/office/drawing/2014/main" id="{8A1BA6B0-630F-7802-3790-859FBAF35DFE}"/>
                </a:ext>
              </a:extLst>
            </p:cNvPr>
            <p:cNvSpPr>
              <a:spLocks noChangeArrowheads="1"/>
            </p:cNvSpPr>
            <p:nvPr/>
          </p:nvSpPr>
          <p:spPr bwMode="auto">
            <a:xfrm>
              <a:off x="3372" y="1339"/>
              <a:ext cx="1276" cy="1276"/>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21" name="Oval 15">
              <a:extLst>
                <a:ext uri="{FF2B5EF4-FFF2-40B4-BE49-F238E27FC236}">
                  <a16:creationId xmlns:a16="http://schemas.microsoft.com/office/drawing/2014/main" id="{718F2D99-B83B-4F05-6C87-79B9ECF650E3}"/>
                </a:ext>
              </a:extLst>
            </p:cNvPr>
            <p:cNvSpPr>
              <a:spLocks noChangeArrowheads="1"/>
            </p:cNvSpPr>
            <p:nvPr/>
          </p:nvSpPr>
          <p:spPr bwMode="auto">
            <a:xfrm>
              <a:off x="2758" y="2184"/>
              <a:ext cx="1276" cy="1276"/>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sp>
          <p:nvSpPr>
            <p:cNvPr id="22" name="Oval 16">
              <a:extLst>
                <a:ext uri="{FF2B5EF4-FFF2-40B4-BE49-F238E27FC236}">
                  <a16:creationId xmlns:a16="http://schemas.microsoft.com/office/drawing/2014/main" id="{C9266392-E48B-F824-F46B-8A674F4EC5F0}"/>
                </a:ext>
              </a:extLst>
            </p:cNvPr>
            <p:cNvSpPr>
              <a:spLocks noChangeArrowheads="1"/>
            </p:cNvSpPr>
            <p:nvPr/>
          </p:nvSpPr>
          <p:spPr bwMode="auto">
            <a:xfrm>
              <a:off x="1640" y="2184"/>
              <a:ext cx="1276" cy="1276"/>
            </a:xfrm>
            <a:prstGeom prst="ellipse">
              <a:avLst/>
            </a:prstGeom>
            <a:noFill/>
            <a:ln w="12700">
              <a:solidFill>
                <a:srgbClr val="001A6B"/>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eaLnBrk="1" hangingPunct="1">
                <a:spcBef>
                  <a:spcPct val="0"/>
                </a:spcBef>
                <a:buClrTx/>
                <a:buSzTx/>
                <a:buFontTx/>
                <a:buNone/>
              </a:pPr>
              <a:endParaRPr lang="en-GB" altLang="en-US" sz="1400"/>
            </a:p>
          </p:txBody>
        </p:sp>
      </p:grpSp>
    </p:spTree>
    <p:extLst>
      <p:ext uri="{BB962C8B-B14F-4D97-AF65-F5344CB8AC3E}">
        <p14:creationId xmlns:p14="http://schemas.microsoft.com/office/powerpoint/2010/main" val="1142676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1EF20-FD3F-23D2-3CC8-A43EB0A6218D}"/>
              </a:ext>
            </a:extLst>
          </p:cNvPr>
          <p:cNvSpPr>
            <a:spLocks noGrp="1"/>
          </p:cNvSpPr>
          <p:nvPr>
            <p:ph type="title"/>
          </p:nvPr>
        </p:nvSpPr>
        <p:spPr/>
        <p:txBody>
          <a:bodyPr>
            <a:normAutofit/>
          </a:bodyPr>
          <a:lstStyle/>
          <a:p>
            <a:r>
              <a:rPr lang="en-GB" sz="4000" b="1" dirty="0"/>
              <a:t>Elements of the cultural web</a:t>
            </a:r>
          </a:p>
        </p:txBody>
      </p:sp>
      <p:sp>
        <p:nvSpPr>
          <p:cNvPr id="3" name="Content Placeholder 2">
            <a:extLst>
              <a:ext uri="{FF2B5EF4-FFF2-40B4-BE49-F238E27FC236}">
                <a16:creationId xmlns:a16="http://schemas.microsoft.com/office/drawing/2014/main" id="{9298396D-9FAF-9A1F-9D02-144F4853AECB}"/>
              </a:ext>
            </a:extLst>
          </p:cNvPr>
          <p:cNvSpPr>
            <a:spLocks noGrp="1"/>
          </p:cNvSpPr>
          <p:nvPr>
            <p:ph idx="1"/>
          </p:nvPr>
        </p:nvSpPr>
        <p:spPr>
          <a:xfrm>
            <a:off x="723899" y="1439862"/>
            <a:ext cx="10524203" cy="3674005"/>
          </a:xfrm>
        </p:spPr>
        <p:txBody>
          <a:bodyPr>
            <a:normAutofit/>
          </a:bodyPr>
          <a:lstStyle/>
          <a:p>
            <a:pPr marL="0" indent="0">
              <a:buNone/>
            </a:pPr>
            <a:r>
              <a:rPr lang="en-GB" dirty="0"/>
              <a:t>The Stories told by members of the organization which embed the present in its organizational history and flag up important “folklore”,  events and personalities.</a:t>
            </a:r>
          </a:p>
          <a:p>
            <a:pPr marL="0" indent="0">
              <a:buNone/>
            </a:pPr>
            <a:r>
              <a:rPr lang="en-GB" dirty="0"/>
              <a:t>Other Symbolic aspects of organizations such as logos, offices, cars and titles; or the type of language and terminology commonly used; and which become a short-hand representation of the nature of the organization.</a:t>
            </a:r>
          </a:p>
          <a:p>
            <a:pPr marL="0" indent="0">
              <a:buNone/>
            </a:pPr>
            <a:endParaRPr lang="en-GB" dirty="0"/>
          </a:p>
          <a:p>
            <a:endParaRPr lang="en-GB" dirty="0"/>
          </a:p>
        </p:txBody>
      </p:sp>
    </p:spTree>
    <p:extLst>
      <p:ext uri="{BB962C8B-B14F-4D97-AF65-F5344CB8AC3E}">
        <p14:creationId xmlns:p14="http://schemas.microsoft.com/office/powerpoint/2010/main" val="973576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8ED16-5CCC-9768-325C-6AEB9DB6C584}"/>
              </a:ext>
            </a:extLst>
          </p:cNvPr>
          <p:cNvSpPr>
            <a:spLocks noGrp="1"/>
          </p:cNvSpPr>
          <p:nvPr>
            <p:ph type="title"/>
          </p:nvPr>
        </p:nvSpPr>
        <p:spPr/>
        <p:txBody>
          <a:bodyPr>
            <a:normAutofit/>
          </a:bodyPr>
          <a:lstStyle/>
          <a:p>
            <a:r>
              <a:rPr lang="en-GB" sz="4000" b="1" dirty="0"/>
              <a:t>Elements of the cultural web (cont.)</a:t>
            </a:r>
          </a:p>
        </p:txBody>
      </p:sp>
      <p:sp>
        <p:nvSpPr>
          <p:cNvPr id="3" name="Content Placeholder 2">
            <a:extLst>
              <a:ext uri="{FF2B5EF4-FFF2-40B4-BE49-F238E27FC236}">
                <a16:creationId xmlns:a16="http://schemas.microsoft.com/office/drawing/2014/main" id="{14913FAD-27E7-E6E0-078A-5BF76A38BE29}"/>
              </a:ext>
            </a:extLst>
          </p:cNvPr>
          <p:cNvSpPr>
            <a:spLocks noGrp="1"/>
          </p:cNvSpPr>
          <p:nvPr>
            <p:ph idx="1"/>
          </p:nvPr>
        </p:nvSpPr>
        <p:spPr/>
        <p:txBody>
          <a:bodyPr/>
          <a:lstStyle/>
          <a:p>
            <a:pPr marL="0" indent="0">
              <a:buNone/>
            </a:pPr>
            <a:r>
              <a:rPr lang="en-GB" dirty="0"/>
              <a:t>The Control systems, measurements and reward systems that emphasise what is important in the organization, and focus attention and activity.</a:t>
            </a:r>
          </a:p>
          <a:p>
            <a:pPr marL="0" indent="0">
              <a:buNone/>
            </a:pPr>
            <a:endParaRPr lang="en-GB" dirty="0"/>
          </a:p>
          <a:p>
            <a:pPr marL="0" indent="0">
              <a:buNone/>
            </a:pPr>
            <a:r>
              <a:rPr lang="en-GB" dirty="0"/>
              <a:t>Power structures, the most powerful managerial groupings in the organization are likely to be ones most associated with core assumptions and beliefs about what is important.</a:t>
            </a:r>
          </a:p>
        </p:txBody>
      </p:sp>
    </p:spTree>
    <p:extLst>
      <p:ext uri="{BB962C8B-B14F-4D97-AF65-F5344CB8AC3E}">
        <p14:creationId xmlns:p14="http://schemas.microsoft.com/office/powerpoint/2010/main" val="34766450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A87A-AA8A-B99F-8593-A32954AD3ECB}"/>
              </a:ext>
            </a:extLst>
          </p:cNvPr>
          <p:cNvSpPr>
            <a:spLocks noGrp="1"/>
          </p:cNvSpPr>
          <p:nvPr>
            <p:ph type="title"/>
          </p:nvPr>
        </p:nvSpPr>
        <p:spPr/>
        <p:txBody>
          <a:bodyPr>
            <a:normAutofit/>
          </a:bodyPr>
          <a:lstStyle/>
          <a:p>
            <a:r>
              <a:rPr lang="en-GB" sz="4000" b="1" dirty="0"/>
              <a:t>Elements of the cultural web (cont.)</a:t>
            </a:r>
          </a:p>
        </p:txBody>
      </p:sp>
      <p:sp>
        <p:nvSpPr>
          <p:cNvPr id="3" name="Content Placeholder 2">
            <a:extLst>
              <a:ext uri="{FF2B5EF4-FFF2-40B4-BE49-F238E27FC236}">
                <a16:creationId xmlns:a16="http://schemas.microsoft.com/office/drawing/2014/main" id="{1C17B765-D483-A3C6-CF3B-26585E32A2C2}"/>
              </a:ext>
            </a:extLst>
          </p:cNvPr>
          <p:cNvSpPr>
            <a:spLocks noGrp="1"/>
          </p:cNvSpPr>
          <p:nvPr>
            <p:ph idx="1"/>
          </p:nvPr>
        </p:nvSpPr>
        <p:spPr/>
        <p:txBody>
          <a:bodyPr/>
          <a:lstStyle/>
          <a:p>
            <a:r>
              <a:rPr lang="en-GB" dirty="0"/>
              <a:t>The formal Organizational structure, or the more informal ways in which the organization works, reflect power structures and delineate important relationships</a:t>
            </a:r>
          </a:p>
          <a:p>
            <a:r>
              <a:rPr lang="en-GB" dirty="0"/>
              <a:t>The Paradigm is the set of assumptions (a typical example or patterns of something), held in common and taken for granted in an organization which lies within the cultural web which bonds these assumptions to the day-to-day action of organizational life.</a:t>
            </a:r>
          </a:p>
          <a:p>
            <a:endParaRPr lang="en-GB" dirty="0"/>
          </a:p>
        </p:txBody>
      </p:sp>
    </p:spTree>
    <p:extLst>
      <p:ext uri="{BB962C8B-B14F-4D97-AF65-F5344CB8AC3E}">
        <p14:creationId xmlns:p14="http://schemas.microsoft.com/office/powerpoint/2010/main" val="3552900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2942-D921-AAAC-109B-91CC5D838C80}"/>
              </a:ext>
            </a:extLst>
          </p:cNvPr>
          <p:cNvSpPr>
            <a:spLocks noGrp="1"/>
          </p:cNvSpPr>
          <p:nvPr>
            <p:ph type="title"/>
          </p:nvPr>
        </p:nvSpPr>
        <p:spPr/>
        <p:txBody>
          <a:bodyPr>
            <a:normAutofit/>
          </a:bodyPr>
          <a:lstStyle/>
          <a:p>
            <a:r>
              <a:rPr lang="en-GB" sz="4000" b="1" dirty="0"/>
              <a:t>Example: Google</a:t>
            </a:r>
          </a:p>
        </p:txBody>
      </p:sp>
      <p:sp>
        <p:nvSpPr>
          <p:cNvPr id="3" name="Content Placeholder 2">
            <a:extLst>
              <a:ext uri="{FF2B5EF4-FFF2-40B4-BE49-F238E27FC236}">
                <a16:creationId xmlns:a16="http://schemas.microsoft.com/office/drawing/2014/main" id="{EB490259-52FD-427C-A21B-5FF9F80B13E3}"/>
              </a:ext>
            </a:extLst>
          </p:cNvPr>
          <p:cNvSpPr>
            <a:spLocks noGrp="1"/>
          </p:cNvSpPr>
          <p:nvPr>
            <p:ph idx="1"/>
          </p:nvPr>
        </p:nvSpPr>
        <p:spPr>
          <a:xfrm>
            <a:off x="723900" y="1825625"/>
            <a:ext cx="10229235" cy="3978275"/>
          </a:xfrm>
        </p:spPr>
        <p:txBody>
          <a:bodyPr>
            <a:normAutofit/>
          </a:bodyPr>
          <a:lstStyle/>
          <a:p>
            <a:pPr marL="0" indent="0">
              <a:buNone/>
            </a:pPr>
            <a:r>
              <a:rPr lang="en-GB" b="1" dirty="0"/>
              <a:t>The Paradigm</a:t>
            </a:r>
          </a:p>
          <a:p>
            <a:r>
              <a:rPr lang="en-GB" dirty="0"/>
              <a:t>Results oriented</a:t>
            </a:r>
          </a:p>
          <a:p>
            <a:r>
              <a:rPr lang="en-GB" dirty="0"/>
              <a:t>Innovation through fun and flexibility</a:t>
            </a:r>
          </a:p>
          <a:p>
            <a:r>
              <a:rPr lang="en-GB" dirty="0"/>
              <a:t>Talent and teamwork/values diversity</a:t>
            </a:r>
          </a:p>
          <a:p>
            <a:r>
              <a:rPr lang="en-GB" dirty="0"/>
              <a:t>Highly motivated and committed</a:t>
            </a:r>
          </a:p>
          <a:p>
            <a:pPr marL="0" indent="0">
              <a:buNone/>
            </a:pPr>
            <a:r>
              <a:rPr lang="en-GB" dirty="0"/>
              <a:t>Source: Tran, SK (2017) Google: A reflection of culture, leader and management. Journal of Corporate Social responsibility. Vol 2 Article No.10.</a:t>
            </a:r>
          </a:p>
          <a:p>
            <a:endParaRPr lang="en-GB" dirty="0"/>
          </a:p>
        </p:txBody>
      </p:sp>
    </p:spTree>
    <p:extLst>
      <p:ext uri="{BB962C8B-B14F-4D97-AF65-F5344CB8AC3E}">
        <p14:creationId xmlns:p14="http://schemas.microsoft.com/office/powerpoint/2010/main" val="1076735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9A95-5AD9-6B1C-BE60-E3B728A6CCFA}"/>
              </a:ext>
            </a:extLst>
          </p:cNvPr>
          <p:cNvSpPr>
            <a:spLocks noGrp="1"/>
          </p:cNvSpPr>
          <p:nvPr>
            <p:ph type="title"/>
          </p:nvPr>
        </p:nvSpPr>
        <p:spPr>
          <a:xfrm>
            <a:off x="723900" y="304987"/>
            <a:ext cx="10629900" cy="1325563"/>
          </a:xfrm>
        </p:spPr>
        <p:txBody>
          <a:bodyPr>
            <a:normAutofit/>
          </a:bodyPr>
          <a:lstStyle/>
          <a:p>
            <a:r>
              <a:rPr lang="en-GB" sz="4000" b="1" dirty="0"/>
              <a:t>Example: Google</a:t>
            </a:r>
          </a:p>
        </p:txBody>
      </p:sp>
      <p:sp>
        <p:nvSpPr>
          <p:cNvPr id="6" name="Rectangle 12">
            <a:extLst>
              <a:ext uri="{FF2B5EF4-FFF2-40B4-BE49-F238E27FC236}">
                <a16:creationId xmlns:a16="http://schemas.microsoft.com/office/drawing/2014/main" id="{FDE54793-5B39-B82D-D990-9FE43D9DB441}"/>
              </a:ext>
            </a:extLst>
          </p:cNvPr>
          <p:cNvSpPr>
            <a:spLocks noChangeArrowheads="1"/>
          </p:cNvSpPr>
          <p:nvPr/>
        </p:nvSpPr>
        <p:spPr bwMode="auto">
          <a:xfrm>
            <a:off x="723900" y="1630550"/>
            <a:ext cx="4170795" cy="101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spcBef>
                <a:spcPct val="0"/>
              </a:spcBef>
              <a:buClrTx/>
              <a:buSzTx/>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RITUAL &amp; ROUTINES</a:t>
            </a:r>
          </a:p>
          <a:p>
            <a:pPr>
              <a:spcBef>
                <a:spcPct val="0"/>
              </a:spcBef>
              <a:buClrTx/>
              <a:buSzTx/>
              <a:buFontTx/>
              <a:buChar char="•"/>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2 free lunches a week – teambuilding</a:t>
            </a:r>
          </a:p>
          <a:p>
            <a:pPr>
              <a:spcBef>
                <a:spcPct val="0"/>
              </a:spcBef>
              <a:buClrTx/>
              <a:buSzTx/>
              <a:buFontTx/>
              <a:buChar char="•"/>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Fun and games (Hockey)</a:t>
            </a:r>
          </a:p>
        </p:txBody>
      </p:sp>
      <p:sp>
        <p:nvSpPr>
          <p:cNvPr id="7" name="Rectangle 13">
            <a:extLst>
              <a:ext uri="{FF2B5EF4-FFF2-40B4-BE49-F238E27FC236}">
                <a16:creationId xmlns:a16="http://schemas.microsoft.com/office/drawing/2014/main" id="{54591434-9ECE-4E32-96C2-24DE5671FB5F}"/>
              </a:ext>
            </a:extLst>
          </p:cNvPr>
          <p:cNvSpPr>
            <a:spLocks noChangeArrowheads="1"/>
          </p:cNvSpPr>
          <p:nvPr/>
        </p:nvSpPr>
        <p:spPr bwMode="auto">
          <a:xfrm>
            <a:off x="4110257" y="3537244"/>
            <a:ext cx="3971485" cy="1690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marL="88900" indent="-88900"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spcBef>
                <a:spcPct val="0"/>
              </a:spcBef>
              <a:buClrTx/>
              <a:buSzTx/>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CONTROL SYSTEMS</a:t>
            </a:r>
          </a:p>
          <a:p>
            <a:pPr>
              <a:spcBef>
                <a:spcPct val="0"/>
              </a:spcBef>
              <a:buClrTx/>
              <a:buSzTx/>
              <a:buFontTx/>
              <a:buChar char="•"/>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 Performance oriented</a:t>
            </a:r>
          </a:p>
          <a:p>
            <a:pPr>
              <a:spcBef>
                <a:spcPct val="0"/>
              </a:spcBef>
              <a:buClrTx/>
              <a:buSzTx/>
              <a:buFontTx/>
              <a:buChar char="•"/>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 Commitment to the team</a:t>
            </a:r>
          </a:p>
          <a:p>
            <a:pPr>
              <a:spcBef>
                <a:spcPct val="0"/>
              </a:spcBef>
              <a:buClrTx/>
              <a:buSzTx/>
              <a:buFontTx/>
              <a:buChar char="•"/>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 Strong values</a:t>
            </a:r>
          </a:p>
          <a:p>
            <a:pPr>
              <a:spcBef>
                <a:spcPct val="0"/>
              </a:spcBef>
              <a:buClrTx/>
              <a:buSzTx/>
              <a:buFontTx/>
              <a:buChar char="•"/>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 “</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commitment to cost containment”</a:t>
            </a:r>
          </a:p>
        </p:txBody>
      </p:sp>
      <p:sp>
        <p:nvSpPr>
          <p:cNvPr id="8" name="Rectangle 14">
            <a:extLst>
              <a:ext uri="{FF2B5EF4-FFF2-40B4-BE49-F238E27FC236}">
                <a16:creationId xmlns:a16="http://schemas.microsoft.com/office/drawing/2014/main" id="{16FF8198-3990-82FE-1EF6-4EE32C222050}"/>
              </a:ext>
            </a:extLst>
          </p:cNvPr>
          <p:cNvSpPr>
            <a:spLocks noChangeArrowheads="1"/>
          </p:cNvSpPr>
          <p:nvPr/>
        </p:nvSpPr>
        <p:spPr bwMode="auto">
          <a:xfrm>
            <a:off x="6891951" y="1630550"/>
            <a:ext cx="4176712" cy="1290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spcBef>
                <a:spcPct val="0"/>
              </a:spcBef>
              <a:buClrTx/>
              <a:buSzTx/>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ORGANIZATIONAL STRUCTURE</a:t>
            </a:r>
          </a:p>
          <a:p>
            <a:pPr>
              <a:spcBef>
                <a:spcPct val="0"/>
              </a:spcBef>
              <a:buClrTx/>
              <a:buSzTx/>
              <a:buFontTx/>
              <a:buChar char="•"/>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Flat-for innovation</a:t>
            </a:r>
          </a:p>
          <a:p>
            <a:pPr>
              <a:spcBef>
                <a:spcPct val="0"/>
              </a:spcBef>
              <a:buClrTx/>
              <a:buSzTx/>
              <a:buFontTx/>
              <a:buChar char="•"/>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Prioritizes technical staff over </a:t>
            </a:r>
          </a:p>
          <a:p>
            <a:pPr>
              <a:spcBef>
                <a:spcPct val="0"/>
              </a:spcBef>
              <a:buClrTx/>
              <a:buSzTx/>
              <a:buFontTx/>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managers.</a:t>
            </a:r>
          </a:p>
        </p:txBody>
      </p:sp>
    </p:spTree>
    <p:extLst>
      <p:ext uri="{BB962C8B-B14F-4D97-AF65-F5344CB8AC3E}">
        <p14:creationId xmlns:p14="http://schemas.microsoft.com/office/powerpoint/2010/main" val="1092863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FB52F-C110-34DF-F1C9-0056F1287065}"/>
              </a:ext>
            </a:extLst>
          </p:cNvPr>
          <p:cNvSpPr>
            <a:spLocks noGrp="1"/>
          </p:cNvSpPr>
          <p:nvPr>
            <p:ph type="title"/>
          </p:nvPr>
        </p:nvSpPr>
        <p:spPr/>
        <p:txBody>
          <a:bodyPr>
            <a:normAutofit/>
          </a:bodyPr>
          <a:lstStyle/>
          <a:p>
            <a:r>
              <a:rPr lang="en-GB" sz="4000" b="1" dirty="0"/>
              <a:t>Example: Google</a:t>
            </a:r>
          </a:p>
        </p:txBody>
      </p:sp>
      <p:sp>
        <p:nvSpPr>
          <p:cNvPr id="7" name="Rectangle 13">
            <a:extLst>
              <a:ext uri="{FF2B5EF4-FFF2-40B4-BE49-F238E27FC236}">
                <a16:creationId xmlns:a16="http://schemas.microsoft.com/office/drawing/2014/main" id="{C534CBAD-7C86-1B18-75EE-8840E1F252F9}"/>
              </a:ext>
            </a:extLst>
          </p:cNvPr>
          <p:cNvSpPr>
            <a:spLocks noChangeArrowheads="1"/>
          </p:cNvSpPr>
          <p:nvPr/>
        </p:nvSpPr>
        <p:spPr bwMode="auto">
          <a:xfrm>
            <a:off x="723899" y="1550634"/>
            <a:ext cx="5726061" cy="175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spcBef>
                <a:spcPct val="0"/>
              </a:spcBef>
              <a:buClrTx/>
              <a:buSzTx/>
              <a:buFontTx/>
              <a:buNone/>
            </a:pPr>
            <a:r>
              <a:rPr lang="en-GB" altLang="en-US" sz="1800" b="1" dirty="0">
                <a:latin typeface="+mj-lt"/>
              </a:rPr>
              <a:t>SYMBOLS</a:t>
            </a:r>
          </a:p>
          <a:p>
            <a:pPr>
              <a:spcBef>
                <a:spcPct val="0"/>
              </a:spcBef>
              <a:buClrTx/>
              <a:buSzTx/>
              <a:buFontTx/>
              <a:buChar char="•"/>
            </a:pPr>
            <a:r>
              <a:rPr lang="en-GB" altLang="en-US" sz="1800" b="1" dirty="0">
                <a:latin typeface="+mj-lt"/>
              </a:rPr>
              <a:t> </a:t>
            </a:r>
            <a:r>
              <a:rPr lang="en-GB" altLang="en-US" sz="1800" dirty="0">
                <a:latin typeface="+mj-lt"/>
              </a:rPr>
              <a:t>Family friendliness</a:t>
            </a:r>
          </a:p>
          <a:p>
            <a:pPr>
              <a:spcBef>
                <a:spcPct val="0"/>
              </a:spcBef>
              <a:buClrTx/>
              <a:buSzTx/>
              <a:buFontTx/>
              <a:buChar char="•"/>
            </a:pPr>
            <a:r>
              <a:rPr lang="en-GB" altLang="en-US" sz="1800" dirty="0">
                <a:latin typeface="+mj-lt"/>
              </a:rPr>
              <a:t> Healthy free meals, massages, gym, on-site doctor</a:t>
            </a:r>
          </a:p>
          <a:p>
            <a:pPr>
              <a:spcBef>
                <a:spcPct val="0"/>
              </a:spcBef>
              <a:buClrTx/>
              <a:buSzTx/>
              <a:buFontTx/>
              <a:buChar char="•"/>
            </a:pPr>
            <a:r>
              <a:rPr lang="en-GB" altLang="en-US" sz="1800" dirty="0">
                <a:latin typeface="+mj-lt"/>
              </a:rPr>
              <a:t> Flexible work hours</a:t>
            </a:r>
          </a:p>
          <a:p>
            <a:pPr>
              <a:spcBef>
                <a:spcPct val="0"/>
              </a:spcBef>
              <a:buClrTx/>
              <a:buSzTx/>
              <a:buFontTx/>
              <a:buChar char="•"/>
            </a:pPr>
            <a:r>
              <a:rPr lang="en-GB" altLang="en-US" sz="1800" dirty="0">
                <a:latin typeface="+mj-lt"/>
              </a:rPr>
              <a:t> Educational Subsidy </a:t>
            </a:r>
          </a:p>
          <a:p>
            <a:pPr>
              <a:spcBef>
                <a:spcPct val="0"/>
              </a:spcBef>
              <a:buClrTx/>
              <a:buSzTx/>
              <a:buFontTx/>
              <a:buChar char="•"/>
            </a:pPr>
            <a:r>
              <a:rPr lang="en-GB" altLang="en-US" sz="1800" dirty="0">
                <a:latin typeface="+mj-lt"/>
              </a:rPr>
              <a:t> Bicycles and large rubber exercise balls on the floors   </a:t>
            </a:r>
          </a:p>
        </p:txBody>
      </p:sp>
      <p:sp>
        <p:nvSpPr>
          <p:cNvPr id="8" name="Rectangle 14">
            <a:extLst>
              <a:ext uri="{FF2B5EF4-FFF2-40B4-BE49-F238E27FC236}">
                <a16:creationId xmlns:a16="http://schemas.microsoft.com/office/drawing/2014/main" id="{702CB221-C704-DDB3-FD6F-386F51DC51ED}"/>
              </a:ext>
            </a:extLst>
          </p:cNvPr>
          <p:cNvSpPr>
            <a:spLocks noChangeArrowheads="1"/>
          </p:cNvSpPr>
          <p:nvPr/>
        </p:nvSpPr>
        <p:spPr bwMode="auto">
          <a:xfrm>
            <a:off x="723899" y="3889023"/>
            <a:ext cx="3457575" cy="11977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spcBef>
                <a:spcPct val="20000"/>
              </a:spcBef>
              <a:buClr>
                <a:schemeClr val="bg2"/>
              </a:buClr>
              <a:buSzPct val="75000"/>
              <a:buFont typeface="Wingdings" pitchFamily="2" charset="2"/>
              <a:buChar char="p"/>
              <a:defRPr sz="2800">
                <a:solidFill>
                  <a:schemeClr val="tx1"/>
                </a:solidFill>
                <a:latin typeface="Verdana" pitchFamily="34" charset="0"/>
              </a:defRPr>
            </a:lvl1pPr>
            <a:lvl2pPr marL="742950" indent="-285750" eaLnBrk="0" hangingPunct="0">
              <a:spcBef>
                <a:spcPct val="20000"/>
              </a:spcBef>
              <a:buClr>
                <a:schemeClr val="tx2"/>
              </a:buClr>
              <a:buSzPct val="75000"/>
              <a:buFont typeface="Wingdings" pitchFamily="2" charset="2"/>
              <a:buChar char="n"/>
              <a:defRPr sz="2400">
                <a:solidFill>
                  <a:schemeClr val="tx1"/>
                </a:solidFill>
                <a:latin typeface="Verdana" pitchFamily="34" charset="0"/>
              </a:defRPr>
            </a:lvl2pPr>
            <a:lvl3pPr marL="1143000" indent="-228600" eaLnBrk="0" hangingPunct="0">
              <a:spcBef>
                <a:spcPct val="20000"/>
              </a:spcBef>
              <a:buClr>
                <a:schemeClr val="accent1"/>
              </a:buClr>
              <a:buSzPct val="65000"/>
              <a:buFont typeface="Wingdings" pitchFamily="2" charset="2"/>
              <a:buChar char="p"/>
              <a:defRPr sz="2000">
                <a:solidFill>
                  <a:schemeClr val="tx1"/>
                </a:solidFill>
                <a:latin typeface="Verdana" pitchFamily="34" charset="0"/>
              </a:defRPr>
            </a:lvl3pPr>
            <a:lvl4pPr marL="1600200" indent="-228600" eaLnBrk="0" hangingPunct="0">
              <a:spcBef>
                <a:spcPct val="20000"/>
              </a:spcBef>
              <a:buClr>
                <a:schemeClr val="bg2"/>
              </a:buClr>
              <a:buFont typeface="Wingdings" pitchFamily="2" charset="2"/>
              <a:buChar char="§"/>
              <a:defRPr sz="2000">
                <a:solidFill>
                  <a:schemeClr val="tx1"/>
                </a:solidFill>
                <a:latin typeface="Verdana" pitchFamily="34" charset="0"/>
              </a:defRPr>
            </a:lvl4pPr>
            <a:lvl5pPr marL="2057400" indent="-228600" eaLnBrk="0" hangingPunct="0">
              <a:spcBef>
                <a:spcPct val="20000"/>
              </a:spcBef>
              <a:buClr>
                <a:schemeClr val="tx2"/>
              </a:buClr>
              <a:buSzPct val="80000"/>
              <a:buFont typeface="Wingdings" pitchFamily="2" charset="2"/>
              <a:buChar char="§"/>
              <a:defRPr sz="2000">
                <a:solidFill>
                  <a:schemeClr val="tx1"/>
                </a:solidFill>
                <a:latin typeface="Verdana" pitchFamily="34" charset="0"/>
              </a:defRPr>
            </a:lvl5pPr>
            <a:lvl6pPr marL="25146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6pPr>
            <a:lvl7pPr marL="29718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7pPr>
            <a:lvl8pPr marL="34290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8pPr>
            <a:lvl9pPr marL="3886200" indent="-22860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Verdana" pitchFamily="34" charset="0"/>
              </a:defRPr>
            </a:lvl9pPr>
          </a:lstStyle>
          <a:p>
            <a:pPr>
              <a:spcBef>
                <a:spcPct val="0"/>
              </a:spcBef>
              <a:buClrTx/>
              <a:buSzTx/>
              <a:buFontTx/>
              <a:buNone/>
            </a:pPr>
            <a:r>
              <a:rPr lang="en-GB" altLang="en-US" sz="1800" b="1" dirty="0">
                <a:latin typeface="+mj-lt"/>
              </a:rPr>
              <a:t>POWER STRUCTURE</a:t>
            </a:r>
          </a:p>
          <a:p>
            <a:pPr>
              <a:spcBef>
                <a:spcPct val="0"/>
              </a:spcBef>
              <a:buClrTx/>
              <a:buSzTx/>
              <a:buFontTx/>
              <a:buChar char="•"/>
            </a:pPr>
            <a:r>
              <a:rPr lang="en-GB" altLang="en-US" sz="1800" dirty="0">
                <a:latin typeface="+mj-lt"/>
              </a:rPr>
              <a:t> Empowered teams</a:t>
            </a:r>
          </a:p>
          <a:p>
            <a:pPr>
              <a:spcBef>
                <a:spcPct val="0"/>
              </a:spcBef>
              <a:buClrTx/>
              <a:buSzTx/>
              <a:buFontTx/>
              <a:buChar char="•"/>
            </a:pPr>
            <a:r>
              <a:rPr lang="en-GB" altLang="en-US" sz="1800" dirty="0">
                <a:latin typeface="+mj-lt"/>
              </a:rPr>
              <a:t> Lean top management team  </a:t>
            </a:r>
          </a:p>
          <a:p>
            <a:pPr>
              <a:spcBef>
                <a:spcPct val="0"/>
              </a:spcBef>
              <a:buClrTx/>
              <a:buSzTx/>
              <a:buFontTx/>
              <a:buChar char="•"/>
            </a:pPr>
            <a:r>
              <a:rPr lang="en-GB" altLang="en-US" sz="1800" dirty="0">
                <a:latin typeface="+mj-lt"/>
              </a:rPr>
              <a:t> Contribution = Power</a:t>
            </a:r>
          </a:p>
        </p:txBody>
      </p:sp>
    </p:spTree>
    <p:extLst>
      <p:ext uri="{BB962C8B-B14F-4D97-AF65-F5344CB8AC3E}">
        <p14:creationId xmlns:p14="http://schemas.microsoft.com/office/powerpoint/2010/main" val="19787451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12CF-273D-3C60-6060-00AD8FA82B17}"/>
              </a:ext>
            </a:extLst>
          </p:cNvPr>
          <p:cNvSpPr>
            <a:spLocks noGrp="1"/>
          </p:cNvSpPr>
          <p:nvPr>
            <p:ph type="title"/>
          </p:nvPr>
        </p:nvSpPr>
        <p:spPr/>
        <p:txBody>
          <a:bodyPr>
            <a:normAutofit/>
          </a:bodyPr>
          <a:lstStyle/>
          <a:p>
            <a:r>
              <a:rPr lang="en-GB" sz="4000" b="1" dirty="0"/>
              <a:t>The Paradigm and Core Competence</a:t>
            </a:r>
          </a:p>
        </p:txBody>
      </p:sp>
      <p:sp>
        <p:nvSpPr>
          <p:cNvPr id="3" name="Content Placeholder 2">
            <a:extLst>
              <a:ext uri="{FF2B5EF4-FFF2-40B4-BE49-F238E27FC236}">
                <a16:creationId xmlns:a16="http://schemas.microsoft.com/office/drawing/2014/main" id="{F68A0104-9E8E-8CB8-8D1F-7B4EB218FE21}"/>
              </a:ext>
            </a:extLst>
          </p:cNvPr>
          <p:cNvSpPr>
            <a:spLocks noGrp="1"/>
          </p:cNvSpPr>
          <p:nvPr>
            <p:ph idx="1"/>
          </p:nvPr>
        </p:nvSpPr>
        <p:spPr/>
        <p:txBody>
          <a:bodyPr>
            <a:normAutofit/>
          </a:bodyPr>
          <a:lstStyle/>
          <a:p>
            <a:pPr marL="0" indent="0">
              <a:buNone/>
            </a:pPr>
            <a:r>
              <a:rPr lang="en-GB" dirty="0"/>
              <a:t>A cultural web like Google’s, which is strong and supportive of the organization’s present strategies &amp; strategic position, is an important source of core competence, and is difficult to imitate, like the collective learning of the organization.</a:t>
            </a:r>
          </a:p>
          <a:p>
            <a:pPr marL="0" indent="0">
              <a:buNone/>
            </a:pPr>
            <a:r>
              <a:rPr lang="en-GB" dirty="0"/>
              <a:t>Conversely the cultural web may have failed to adjust to environmental changes.</a:t>
            </a:r>
          </a:p>
          <a:p>
            <a:endParaRPr lang="en-GB" dirty="0"/>
          </a:p>
        </p:txBody>
      </p:sp>
    </p:spTree>
    <p:extLst>
      <p:ext uri="{BB962C8B-B14F-4D97-AF65-F5344CB8AC3E}">
        <p14:creationId xmlns:p14="http://schemas.microsoft.com/office/powerpoint/2010/main" val="1080884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9CF3-15CB-E556-CDEB-3622D755D5D5}"/>
              </a:ext>
            </a:extLst>
          </p:cNvPr>
          <p:cNvSpPr>
            <a:spLocks noGrp="1"/>
          </p:cNvSpPr>
          <p:nvPr>
            <p:ph type="title"/>
          </p:nvPr>
        </p:nvSpPr>
        <p:spPr/>
        <p:txBody>
          <a:bodyPr/>
          <a:lstStyle/>
          <a:p>
            <a:r>
              <a:rPr lang="en-GB" b="1" dirty="0"/>
              <a:t>The Cultural Web and Strategic Change</a:t>
            </a:r>
          </a:p>
        </p:txBody>
      </p:sp>
      <p:sp>
        <p:nvSpPr>
          <p:cNvPr id="3" name="Content Placeholder 2">
            <a:extLst>
              <a:ext uri="{FF2B5EF4-FFF2-40B4-BE49-F238E27FC236}">
                <a16:creationId xmlns:a16="http://schemas.microsoft.com/office/drawing/2014/main" id="{2587485E-C1E1-3905-CDF1-28A3873DF41D}"/>
              </a:ext>
            </a:extLst>
          </p:cNvPr>
          <p:cNvSpPr>
            <a:spLocks noGrp="1"/>
          </p:cNvSpPr>
          <p:nvPr>
            <p:ph idx="1"/>
          </p:nvPr>
        </p:nvSpPr>
        <p:spPr/>
        <p:txBody>
          <a:bodyPr/>
          <a:lstStyle/>
          <a:p>
            <a:pPr marL="0" indent="0">
              <a:buNone/>
            </a:pPr>
            <a:r>
              <a:rPr lang="en-GB" dirty="0"/>
              <a:t>Achieving radical strategic and organizational changes is impeded by the strength of the interlocking web; change may involve changing a number of elements of the web</a:t>
            </a:r>
          </a:p>
          <a:p>
            <a:r>
              <a:rPr lang="en-GB" dirty="0"/>
              <a:t>Departmental sub-culture </a:t>
            </a:r>
            <a:r>
              <a:rPr lang="en-GB" dirty="0" err="1"/>
              <a:t>eg</a:t>
            </a:r>
            <a:r>
              <a:rPr lang="en-GB" dirty="0"/>
              <a:t> finance, operations</a:t>
            </a:r>
          </a:p>
          <a:p>
            <a:r>
              <a:rPr lang="en-GB" dirty="0"/>
              <a:t>International subsidiary sub-cultures reflecting different national cultures</a:t>
            </a:r>
          </a:p>
          <a:p>
            <a:endParaRPr lang="en-GB" dirty="0"/>
          </a:p>
        </p:txBody>
      </p:sp>
    </p:spTree>
    <p:extLst>
      <p:ext uri="{BB962C8B-B14F-4D97-AF65-F5344CB8AC3E}">
        <p14:creationId xmlns:p14="http://schemas.microsoft.com/office/powerpoint/2010/main" val="3692350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FCB3C-DC87-2FA3-55ED-1E9A954B64B2}"/>
              </a:ext>
            </a:extLst>
          </p:cNvPr>
          <p:cNvSpPr>
            <a:spLocks noGrp="1"/>
          </p:cNvSpPr>
          <p:nvPr>
            <p:ph type="title"/>
          </p:nvPr>
        </p:nvSpPr>
        <p:spPr/>
        <p:txBody>
          <a:bodyPr>
            <a:normAutofit/>
          </a:bodyPr>
          <a:lstStyle/>
          <a:p>
            <a:r>
              <a:rPr lang="en-GB" sz="4000" b="1" dirty="0"/>
              <a:t>Managing Strategic Change </a:t>
            </a:r>
          </a:p>
        </p:txBody>
      </p:sp>
      <p:sp>
        <p:nvSpPr>
          <p:cNvPr id="3" name="Content Placeholder 2">
            <a:extLst>
              <a:ext uri="{FF2B5EF4-FFF2-40B4-BE49-F238E27FC236}">
                <a16:creationId xmlns:a16="http://schemas.microsoft.com/office/drawing/2014/main" id="{FCE9459A-654F-B982-08FB-026A3723B05A}"/>
              </a:ext>
            </a:extLst>
          </p:cNvPr>
          <p:cNvSpPr>
            <a:spLocks noGrp="1"/>
          </p:cNvSpPr>
          <p:nvPr>
            <p:ph idx="1"/>
          </p:nvPr>
        </p:nvSpPr>
        <p:spPr>
          <a:xfrm>
            <a:off x="723900" y="2062693"/>
            <a:ext cx="10101416" cy="3576082"/>
          </a:xfrm>
        </p:spPr>
        <p:txBody>
          <a:bodyPr>
            <a:normAutofit/>
          </a:bodyPr>
          <a:lstStyle/>
          <a:p>
            <a:pPr eaLnBrk="1" hangingPunct="1"/>
            <a:r>
              <a:rPr lang="en-GB" altLang="en-US" sz="2800" dirty="0"/>
              <a:t>Can mean challenging the paradigm and managing cultural change</a:t>
            </a:r>
          </a:p>
          <a:p>
            <a:pPr eaLnBrk="1" hangingPunct="1"/>
            <a:r>
              <a:rPr lang="en-GB" altLang="en-US" sz="2800" dirty="0"/>
              <a:t>Obstacles include the strength of the cultural web</a:t>
            </a:r>
          </a:p>
          <a:p>
            <a:pPr eaLnBrk="1" hangingPunct="1"/>
            <a:r>
              <a:rPr lang="en-GB" altLang="en-US" sz="2800" dirty="0"/>
              <a:t>Need to unfreeze the culture - need for triggers and change agents (company crisis mergers and management succession)</a:t>
            </a:r>
          </a:p>
          <a:p>
            <a:pPr eaLnBrk="1" hangingPunct="1"/>
            <a:r>
              <a:rPr lang="en-GB" altLang="en-US" sz="2800" dirty="0"/>
              <a:t>Importance of IHRM function in managing cultural change</a:t>
            </a:r>
          </a:p>
        </p:txBody>
      </p:sp>
    </p:spTree>
    <p:extLst>
      <p:ext uri="{BB962C8B-B14F-4D97-AF65-F5344CB8AC3E}">
        <p14:creationId xmlns:p14="http://schemas.microsoft.com/office/powerpoint/2010/main" val="2492227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3FAA-F7A6-AAB6-654C-5154248BA75A}"/>
              </a:ext>
            </a:extLst>
          </p:cNvPr>
          <p:cNvSpPr>
            <a:spLocks noGrp="1"/>
          </p:cNvSpPr>
          <p:nvPr>
            <p:ph type="title"/>
          </p:nvPr>
        </p:nvSpPr>
        <p:spPr/>
        <p:txBody>
          <a:bodyPr>
            <a:normAutofit/>
          </a:bodyPr>
          <a:lstStyle/>
          <a:p>
            <a:r>
              <a:rPr lang="en-GB" sz="4000" b="1" dirty="0"/>
              <a:t>Link to Managing Strategic and Cultural Change</a:t>
            </a:r>
          </a:p>
        </p:txBody>
      </p:sp>
      <p:sp>
        <p:nvSpPr>
          <p:cNvPr id="3" name="Content Placeholder 2">
            <a:extLst>
              <a:ext uri="{FF2B5EF4-FFF2-40B4-BE49-F238E27FC236}">
                <a16:creationId xmlns:a16="http://schemas.microsoft.com/office/drawing/2014/main" id="{4F677446-AEB7-DC79-BF62-C669A8275047}"/>
              </a:ext>
            </a:extLst>
          </p:cNvPr>
          <p:cNvSpPr>
            <a:spLocks noGrp="1"/>
          </p:cNvSpPr>
          <p:nvPr>
            <p:ph idx="1"/>
          </p:nvPr>
        </p:nvSpPr>
        <p:spPr/>
        <p:txBody>
          <a:bodyPr/>
          <a:lstStyle/>
          <a:p>
            <a:r>
              <a:rPr lang="en-GB" dirty="0"/>
              <a:t>Organizational components (tangible &amp; intangible) are important variables that make up the ‘cultural web’.</a:t>
            </a:r>
          </a:p>
          <a:p>
            <a:r>
              <a:rPr lang="en-GB" dirty="0"/>
              <a:t>Hence managing strategic change frequently involves changing or influences the components.</a:t>
            </a:r>
          </a:p>
          <a:p>
            <a:r>
              <a:rPr lang="en-GB" dirty="0"/>
              <a:t>Note the linkage between organization and power structure.</a:t>
            </a:r>
          </a:p>
        </p:txBody>
      </p:sp>
    </p:spTree>
    <p:extLst>
      <p:ext uri="{BB962C8B-B14F-4D97-AF65-F5344CB8AC3E}">
        <p14:creationId xmlns:p14="http://schemas.microsoft.com/office/powerpoint/2010/main" val="2039872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8069-81D0-E611-28CC-B4ED8FFC2F3A}"/>
              </a:ext>
            </a:extLst>
          </p:cNvPr>
          <p:cNvSpPr>
            <a:spLocks noGrp="1"/>
          </p:cNvSpPr>
          <p:nvPr>
            <p:ph type="title"/>
          </p:nvPr>
        </p:nvSpPr>
        <p:spPr/>
        <p:txBody>
          <a:bodyPr>
            <a:normAutofit/>
          </a:bodyPr>
          <a:lstStyle/>
          <a:p>
            <a:r>
              <a:rPr lang="en-GB" sz="4000" b="1" dirty="0"/>
              <a:t>The Cultural Context of Global Management</a:t>
            </a:r>
          </a:p>
        </p:txBody>
      </p:sp>
      <p:sp>
        <p:nvSpPr>
          <p:cNvPr id="3" name="Content Placeholder 2">
            <a:extLst>
              <a:ext uri="{FF2B5EF4-FFF2-40B4-BE49-F238E27FC236}">
                <a16:creationId xmlns:a16="http://schemas.microsoft.com/office/drawing/2014/main" id="{5218173E-B6B8-0332-ED1A-E2F09731AF1A}"/>
              </a:ext>
            </a:extLst>
          </p:cNvPr>
          <p:cNvSpPr>
            <a:spLocks noGrp="1"/>
          </p:cNvSpPr>
          <p:nvPr>
            <p:ph idx="1"/>
          </p:nvPr>
        </p:nvSpPr>
        <p:spPr>
          <a:xfrm>
            <a:off x="723900" y="1690688"/>
            <a:ext cx="10629900" cy="3978275"/>
          </a:xfrm>
        </p:spPr>
        <p:txBody>
          <a:bodyPr>
            <a:normAutofit fontScale="92500" lnSpcReduction="20000"/>
          </a:bodyPr>
          <a:lstStyle/>
          <a:p>
            <a:pPr marL="0" indent="0">
              <a:buNone/>
            </a:pPr>
            <a:r>
              <a:rPr lang="en-GB" u="sng" dirty="0"/>
              <a:t>Communication blunders:</a:t>
            </a:r>
          </a:p>
          <a:p>
            <a:pPr marL="0" indent="0">
              <a:buNone/>
            </a:pPr>
            <a:r>
              <a:rPr lang="en-GB" dirty="0"/>
              <a:t>When Pepsi Cola’s slogan “ Come Alive with Pepsi” was introduced in Germany, the company learned that the literal German translation of “come alive” is “come out of the grave”. </a:t>
            </a:r>
          </a:p>
          <a:p>
            <a:pPr marL="0" indent="0">
              <a:buNone/>
            </a:pPr>
            <a:r>
              <a:rPr lang="en-GB" dirty="0"/>
              <a:t>Source: </a:t>
            </a:r>
            <a:r>
              <a:rPr lang="en-GB" dirty="0">
                <a:hlinkClick r:id="rId2"/>
              </a:rPr>
              <a:t>https://www.presencegroup.eu</a:t>
            </a:r>
            <a:r>
              <a:rPr lang="en-GB" dirty="0"/>
              <a:t> </a:t>
            </a:r>
          </a:p>
          <a:p>
            <a:pPr marL="0" indent="0">
              <a:buNone/>
            </a:pPr>
            <a:endParaRPr lang="en-GB" dirty="0"/>
          </a:p>
          <a:p>
            <a:pPr marL="0" indent="0">
              <a:buNone/>
            </a:pPr>
            <a:r>
              <a:rPr lang="en-GB" dirty="0"/>
              <a:t>A U.S airline found a lack of demand for its “rendezvous lounges” on its Boeing 747s. They later learnt that “rendezvous” in Portuguese refers to a “room that is rented for prostitution”</a:t>
            </a:r>
          </a:p>
          <a:p>
            <a:pPr marL="0" indent="0">
              <a:buNone/>
            </a:pPr>
            <a:r>
              <a:rPr lang="en-GB" dirty="0"/>
              <a:t>Source: Adam Wooten Jan 1, 2011 International Business: In global airline marketing, idioms must be handled carefully for Deseret News</a:t>
            </a:r>
          </a:p>
          <a:p>
            <a:endParaRPr lang="en-GB" dirty="0"/>
          </a:p>
        </p:txBody>
      </p:sp>
    </p:spTree>
    <p:extLst>
      <p:ext uri="{BB962C8B-B14F-4D97-AF65-F5344CB8AC3E}">
        <p14:creationId xmlns:p14="http://schemas.microsoft.com/office/powerpoint/2010/main" val="41591177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D3548-F72D-FA3C-364C-7E92BF17C1FA}"/>
              </a:ext>
            </a:extLst>
          </p:cNvPr>
          <p:cNvSpPr>
            <a:spLocks noGrp="1"/>
          </p:cNvSpPr>
          <p:nvPr>
            <p:ph type="title"/>
          </p:nvPr>
        </p:nvSpPr>
        <p:spPr/>
        <p:txBody>
          <a:bodyPr>
            <a:normAutofit/>
          </a:bodyPr>
          <a:lstStyle/>
          <a:p>
            <a:r>
              <a:rPr lang="en-GB" sz="4000" b="1" dirty="0"/>
              <a:t>The Cultural Context of Global Management (cont.)</a:t>
            </a:r>
          </a:p>
        </p:txBody>
      </p:sp>
      <p:sp>
        <p:nvSpPr>
          <p:cNvPr id="3" name="Content Placeholder 2">
            <a:extLst>
              <a:ext uri="{FF2B5EF4-FFF2-40B4-BE49-F238E27FC236}">
                <a16:creationId xmlns:a16="http://schemas.microsoft.com/office/drawing/2014/main" id="{E7AC468D-CFA1-8F2F-12D0-6D620D921718}"/>
              </a:ext>
            </a:extLst>
          </p:cNvPr>
          <p:cNvSpPr>
            <a:spLocks noGrp="1"/>
          </p:cNvSpPr>
          <p:nvPr>
            <p:ph idx="1"/>
          </p:nvPr>
        </p:nvSpPr>
        <p:spPr/>
        <p:txBody>
          <a:bodyPr/>
          <a:lstStyle/>
          <a:p>
            <a:pPr marL="0" indent="0">
              <a:buNone/>
            </a:pPr>
            <a:r>
              <a:rPr lang="en-GB" u="sng" dirty="0"/>
              <a:t>Cultural Interpretation of Gestures</a:t>
            </a:r>
          </a:p>
          <a:p>
            <a:pPr>
              <a:buNone/>
            </a:pPr>
            <a:r>
              <a:rPr lang="en-GB" dirty="0"/>
              <a:t>United States: OK</a:t>
            </a:r>
          </a:p>
          <a:p>
            <a:pPr>
              <a:buNone/>
            </a:pPr>
            <a:r>
              <a:rPr lang="en-GB" dirty="0"/>
              <a:t>France: Zero or worthless</a:t>
            </a:r>
          </a:p>
          <a:p>
            <a:pPr>
              <a:buNone/>
            </a:pPr>
            <a:r>
              <a:rPr lang="en-GB" dirty="0"/>
              <a:t>Japan: Symbol of money          </a:t>
            </a:r>
          </a:p>
          <a:p>
            <a:endParaRPr lang="en-GB" u="sng" dirty="0"/>
          </a:p>
          <a:p>
            <a:r>
              <a:rPr lang="en-GB" b="1" dirty="0"/>
              <a:t>What do you think this gesture is?</a:t>
            </a:r>
          </a:p>
        </p:txBody>
      </p:sp>
    </p:spTree>
    <p:extLst>
      <p:ext uri="{BB962C8B-B14F-4D97-AF65-F5344CB8AC3E}">
        <p14:creationId xmlns:p14="http://schemas.microsoft.com/office/powerpoint/2010/main" val="2425651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EDA86-1037-B767-4985-E34CB616D1BD}"/>
              </a:ext>
            </a:extLst>
          </p:cNvPr>
          <p:cNvSpPr>
            <a:spLocks noGrp="1"/>
          </p:cNvSpPr>
          <p:nvPr>
            <p:ph type="title"/>
          </p:nvPr>
        </p:nvSpPr>
        <p:spPr/>
        <p:txBody>
          <a:bodyPr/>
          <a:lstStyle/>
          <a:p>
            <a:r>
              <a:rPr lang="en-GB" dirty="0"/>
              <a:t>Key Points: CULTURE vs BEHAVIOUR</a:t>
            </a:r>
          </a:p>
        </p:txBody>
      </p:sp>
      <p:sp>
        <p:nvSpPr>
          <p:cNvPr id="3" name="Content Placeholder 2">
            <a:extLst>
              <a:ext uri="{FF2B5EF4-FFF2-40B4-BE49-F238E27FC236}">
                <a16:creationId xmlns:a16="http://schemas.microsoft.com/office/drawing/2014/main" id="{FFAC79F9-E81D-62B7-C099-365F2CB04A65}"/>
              </a:ext>
            </a:extLst>
          </p:cNvPr>
          <p:cNvSpPr>
            <a:spLocks noGrp="1"/>
          </p:cNvSpPr>
          <p:nvPr>
            <p:ph idx="1"/>
          </p:nvPr>
        </p:nvSpPr>
        <p:spPr/>
        <p:txBody>
          <a:bodyPr/>
          <a:lstStyle/>
          <a:p>
            <a:pPr marL="0" indent="0">
              <a:buNone/>
            </a:pPr>
            <a:r>
              <a:rPr lang="en-GB" dirty="0"/>
              <a:t>Behaviours most important for intercultural effectiveness</a:t>
            </a:r>
          </a:p>
          <a:p>
            <a:pPr marL="0" indent="0">
              <a:buNone/>
            </a:pPr>
            <a:r>
              <a:rPr lang="en-GB" dirty="0"/>
              <a:t>- Demonstrate respect</a:t>
            </a:r>
          </a:p>
          <a:p>
            <a:pPr marL="0" indent="0">
              <a:buNone/>
            </a:pPr>
            <a:r>
              <a:rPr lang="en-GB" dirty="0"/>
              <a:t>- Respond to people in non-judgemental ways</a:t>
            </a:r>
          </a:p>
          <a:p>
            <a:pPr marL="0" indent="0">
              <a:buNone/>
            </a:pPr>
            <a:r>
              <a:rPr lang="en-GB" dirty="0"/>
              <a:t>- Demonstrate empathy</a:t>
            </a:r>
          </a:p>
          <a:p>
            <a:pPr marL="0" indent="0">
              <a:buNone/>
            </a:pPr>
            <a:r>
              <a:rPr lang="en-GB" dirty="0"/>
              <a:t>- Listen carefully and try to show you understood by saying what you think the speaker has said</a:t>
            </a:r>
          </a:p>
          <a:p>
            <a:pPr marL="0" indent="0">
              <a:buNone/>
            </a:pPr>
            <a:r>
              <a:rPr lang="en-GB" dirty="0"/>
              <a:t>- Have tolerance for ambiguity</a:t>
            </a:r>
          </a:p>
          <a:p>
            <a:pPr marL="0" indent="0">
              <a:buNone/>
            </a:pPr>
            <a:r>
              <a:rPr lang="en-GB" dirty="0"/>
              <a:t>- Turn off your behavioural auto pilot </a:t>
            </a:r>
          </a:p>
        </p:txBody>
      </p:sp>
    </p:spTree>
    <p:extLst>
      <p:ext uri="{BB962C8B-B14F-4D97-AF65-F5344CB8AC3E}">
        <p14:creationId xmlns:p14="http://schemas.microsoft.com/office/powerpoint/2010/main" val="18187429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84647-F5AB-98D4-27AD-091FF36475A5}"/>
              </a:ext>
            </a:extLst>
          </p:cNvPr>
          <p:cNvSpPr>
            <a:spLocks noGrp="1"/>
          </p:cNvSpPr>
          <p:nvPr>
            <p:ph type="title"/>
          </p:nvPr>
        </p:nvSpPr>
        <p:spPr/>
        <p:txBody>
          <a:bodyPr>
            <a:normAutofit/>
          </a:bodyPr>
          <a:lstStyle/>
          <a:p>
            <a:r>
              <a:rPr lang="en-GB" sz="4000" b="1" dirty="0"/>
              <a:t>Summary</a:t>
            </a:r>
          </a:p>
        </p:txBody>
      </p:sp>
      <p:sp>
        <p:nvSpPr>
          <p:cNvPr id="3" name="Content Placeholder 2">
            <a:extLst>
              <a:ext uri="{FF2B5EF4-FFF2-40B4-BE49-F238E27FC236}">
                <a16:creationId xmlns:a16="http://schemas.microsoft.com/office/drawing/2014/main" id="{54963C11-73AE-FE68-2158-BAF5EF2688CE}"/>
              </a:ext>
            </a:extLst>
          </p:cNvPr>
          <p:cNvSpPr>
            <a:spLocks noGrp="1"/>
          </p:cNvSpPr>
          <p:nvPr>
            <p:ph idx="1"/>
          </p:nvPr>
        </p:nvSpPr>
        <p:spPr>
          <a:xfrm>
            <a:off x="723900" y="1504335"/>
            <a:ext cx="10629900" cy="4299565"/>
          </a:xfrm>
        </p:spPr>
        <p:txBody>
          <a:bodyPr>
            <a:normAutofit/>
          </a:bodyPr>
          <a:lstStyle/>
          <a:p>
            <a:r>
              <a:rPr lang="en-GB" dirty="0"/>
              <a:t>International Organizations operating in different countries with potentially very different cultural contexts is an added problematic dimension in implementing strategic plans.</a:t>
            </a:r>
          </a:p>
          <a:p>
            <a:endParaRPr lang="en-GB" dirty="0"/>
          </a:p>
          <a:p>
            <a:r>
              <a:rPr lang="en-GB" dirty="0"/>
              <a:t>A good company delivers excellent products and services; a great one delivers excellent products and services and strives to make the world a better place.</a:t>
            </a:r>
          </a:p>
        </p:txBody>
      </p:sp>
    </p:spTree>
    <p:extLst>
      <p:ext uri="{BB962C8B-B14F-4D97-AF65-F5344CB8AC3E}">
        <p14:creationId xmlns:p14="http://schemas.microsoft.com/office/powerpoint/2010/main" val="25559772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203FC-1A58-070B-07A7-EB8437021035}"/>
              </a:ext>
            </a:extLst>
          </p:cNvPr>
          <p:cNvSpPr>
            <a:spLocks noGrp="1"/>
          </p:cNvSpPr>
          <p:nvPr>
            <p:ph type="title"/>
          </p:nvPr>
        </p:nvSpPr>
        <p:spPr/>
        <p:txBody>
          <a:bodyPr>
            <a:normAutofit/>
          </a:bodyPr>
          <a:lstStyle/>
          <a:p>
            <a:r>
              <a:rPr lang="en-GB" sz="4000" b="1" dirty="0"/>
              <a:t>References and Further Reading</a:t>
            </a:r>
          </a:p>
        </p:txBody>
      </p:sp>
      <p:sp>
        <p:nvSpPr>
          <p:cNvPr id="3" name="Content Placeholder 2">
            <a:extLst>
              <a:ext uri="{FF2B5EF4-FFF2-40B4-BE49-F238E27FC236}">
                <a16:creationId xmlns:a16="http://schemas.microsoft.com/office/drawing/2014/main" id="{7FDF25D5-3D5E-39C9-4C64-7A484F2CC759}"/>
              </a:ext>
            </a:extLst>
          </p:cNvPr>
          <p:cNvSpPr>
            <a:spLocks noGrp="1"/>
          </p:cNvSpPr>
          <p:nvPr>
            <p:ph idx="1"/>
          </p:nvPr>
        </p:nvSpPr>
        <p:spPr>
          <a:xfrm>
            <a:off x="527255" y="1439862"/>
            <a:ext cx="10629900" cy="3978275"/>
          </a:xfrm>
        </p:spPr>
        <p:txBody>
          <a:bodyPr>
            <a:normAutofit/>
          </a:bodyPr>
          <a:lstStyle/>
          <a:p>
            <a:r>
              <a:rPr lang="en-GB" sz="1600" dirty="0"/>
              <a:t>Boxall, P &amp; Purcell, J. (2016) Strategy and Human Resource Management (4th ed.), Basingstoke: Palgrave.</a:t>
            </a:r>
          </a:p>
          <a:p>
            <a:r>
              <a:rPr lang="en-GB" sz="1600" dirty="0" err="1"/>
              <a:t>Deresky</a:t>
            </a:r>
            <a:r>
              <a:rPr lang="en-GB" sz="1600" dirty="0"/>
              <a:t>, H (2017) International Management: Managing Across Borders and Cultures. London: Pearson.</a:t>
            </a:r>
          </a:p>
          <a:p>
            <a:r>
              <a:rPr lang="en-GB" sz="1600" dirty="0"/>
              <a:t>Edwards, T &amp; Rees, C. (2011) International Human Resource Management: Globalization, National Systems and Multinational Companies (2nd ed.) Harlow: Pearson</a:t>
            </a:r>
          </a:p>
          <a:p>
            <a:r>
              <a:rPr lang="en-GB" sz="1600" dirty="0" err="1"/>
              <a:t>Harzing</a:t>
            </a:r>
            <a:r>
              <a:rPr lang="en-GB" sz="1600" dirty="0"/>
              <a:t>, A. W &amp; </a:t>
            </a:r>
            <a:r>
              <a:rPr lang="en-GB" sz="1600" dirty="0" err="1"/>
              <a:t>Pinnington</a:t>
            </a:r>
            <a:r>
              <a:rPr lang="en-GB" sz="1600" dirty="0"/>
              <a:t>, A. (2016) International Human Resource Management, SAGE Publications Ltd, London.</a:t>
            </a:r>
          </a:p>
          <a:p>
            <a:r>
              <a:rPr lang="en-GB" sz="1600" dirty="0"/>
              <a:t>Tarique, I; Briscoe, D., Schuler, R. (2016) International Human Resource Management: Policies and Practices for Multinational Enterprises (5th ed.). London: Routledge. </a:t>
            </a:r>
          </a:p>
          <a:p>
            <a:r>
              <a:rPr lang="en-GB" sz="1600" dirty="0"/>
              <a:t>Briscoe, D., Schuler, R. and Tarique, I. (2012) International Human Resource Management: Policies and Practices for Multinational Enterprises. London: Routledge.</a:t>
            </a:r>
          </a:p>
          <a:p>
            <a:r>
              <a:rPr lang="en-GB" sz="1600" dirty="0"/>
              <a:t>CIPD (2000) Recruitment &amp; selection, Workbook 2, London: CIPD</a:t>
            </a:r>
          </a:p>
          <a:p>
            <a:r>
              <a:rPr lang="en-GB" sz="1600" dirty="0"/>
              <a:t>Harris, H, Brewster, C &amp; Sparrow, P (2003) International human resource management, London: CIPD.</a:t>
            </a:r>
          </a:p>
          <a:p>
            <a:r>
              <a:rPr lang="en-GB" sz="1600" dirty="0"/>
              <a:t>Opute, J. (2020) HRM in Africa: New scenarios and challenges in an emerging economy. London: Palgrave Macmillan</a:t>
            </a:r>
          </a:p>
        </p:txBody>
      </p:sp>
    </p:spTree>
    <p:extLst>
      <p:ext uri="{BB962C8B-B14F-4D97-AF65-F5344CB8AC3E}">
        <p14:creationId xmlns:p14="http://schemas.microsoft.com/office/powerpoint/2010/main" val="1583951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261</TotalTime>
  <Words>1669</Words>
  <Application>Microsoft Office PowerPoint</Application>
  <PresentationFormat>Widescreen</PresentationFormat>
  <Paragraphs>185</Paragraphs>
  <Slides>29</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Aptos</vt:lpstr>
      <vt:lpstr>Arial</vt:lpstr>
      <vt:lpstr>Calibri</vt:lpstr>
      <vt:lpstr>Calibri Light</vt:lpstr>
      <vt:lpstr>Wingdings</vt:lpstr>
      <vt:lpstr>Office Theme</vt:lpstr>
      <vt:lpstr>Kogan Page</vt:lpstr>
      <vt:lpstr>Essentials of International Human Resource Management: The Theory and Practice of Managing People Globally</vt:lpstr>
      <vt:lpstr>Chapter 05 </vt:lpstr>
      <vt:lpstr>The Nature and Importance of CULTURE</vt:lpstr>
      <vt:lpstr>Variances in Culture: Cultural Intelligence</vt:lpstr>
      <vt:lpstr>Culture as layer of meaning </vt:lpstr>
      <vt:lpstr>Other views: The nature and importance of culture </vt:lpstr>
      <vt:lpstr> The Imperatives for Culture - Background</vt:lpstr>
      <vt:lpstr> The Imperatives  for Culture - Awareness </vt:lpstr>
      <vt:lpstr>The Meaning of Organizational Culture</vt:lpstr>
      <vt:lpstr>A Typology of Organizational Cultures</vt:lpstr>
      <vt:lpstr>Reality Complex</vt:lpstr>
      <vt:lpstr>Managing Cultural Change </vt:lpstr>
      <vt:lpstr>The Cultural Web</vt:lpstr>
      <vt:lpstr>PowerPoint Presentation</vt:lpstr>
      <vt:lpstr>Elements of the cultural web</vt:lpstr>
      <vt:lpstr>Elements of the cultural web (cont.)</vt:lpstr>
      <vt:lpstr>Elements of the cultural web (cont.)</vt:lpstr>
      <vt:lpstr>Example: Google</vt:lpstr>
      <vt:lpstr>Example: Google</vt:lpstr>
      <vt:lpstr>Example: Google</vt:lpstr>
      <vt:lpstr>The Paradigm and Core Competence</vt:lpstr>
      <vt:lpstr>The Cultural Web and Strategic Change</vt:lpstr>
      <vt:lpstr>Managing Strategic Change </vt:lpstr>
      <vt:lpstr>Link to Managing Strategic and Cultural Change</vt:lpstr>
      <vt:lpstr>The Cultural Context of Global Management</vt:lpstr>
      <vt:lpstr>The Cultural Context of Global Management (cont.)</vt:lpstr>
      <vt:lpstr>Key Points: CULTURE vs BEHAVIOUR</vt:lpstr>
      <vt:lpstr>Summary</vt:lpstr>
      <vt:lpstr>References and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 Enterprise Risk Management:  A practical guide to reaching net zero goals.</dc:title>
  <dc:creator>Anne-Marie Heeney</dc:creator>
  <cp:lastModifiedBy>Anne-Marie Heeney</cp:lastModifiedBy>
  <cp:revision>22</cp:revision>
  <dcterms:created xsi:type="dcterms:W3CDTF">2023-02-10T13:40:50Z</dcterms:created>
  <dcterms:modified xsi:type="dcterms:W3CDTF">2025-01-08T11:01:44Z</dcterms:modified>
</cp:coreProperties>
</file>