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20"/>
  </p:notesMasterIdLst>
  <p:handoutMasterIdLst>
    <p:handoutMasterId r:id="rId21"/>
  </p:handoutMasterIdLst>
  <p:sldIdLst>
    <p:sldId id="277" r:id="rId5"/>
    <p:sldId id="455" r:id="rId6"/>
    <p:sldId id="456" r:id="rId7"/>
    <p:sldId id="442" r:id="rId8"/>
    <p:sldId id="458" r:id="rId9"/>
    <p:sldId id="457" r:id="rId10"/>
    <p:sldId id="460" r:id="rId11"/>
    <p:sldId id="452" r:id="rId12"/>
    <p:sldId id="459" r:id="rId13"/>
    <p:sldId id="454" r:id="rId14"/>
    <p:sldId id="450" r:id="rId15"/>
    <p:sldId id="461" r:id="rId16"/>
    <p:sldId id="462" r:id="rId17"/>
    <p:sldId id="463" r:id="rId18"/>
    <p:sldId id="464" r:id="rId1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521415D9-36F7-43E2-AB2F-B90AF26B5E84}">
      <p14:sectionLst xmlns:p14="http://schemas.microsoft.com/office/powerpoint/2010/main">
        <p14:section name="Default Section" id="{4946BB40-C9E7-4059-98D7-F75295C6A66B}">
          <p14:sldIdLst>
            <p14:sldId id="277"/>
            <p14:sldId id="455"/>
            <p14:sldId id="456"/>
            <p14:sldId id="442"/>
            <p14:sldId id="458"/>
            <p14:sldId id="457"/>
            <p14:sldId id="460"/>
            <p14:sldId id="452"/>
            <p14:sldId id="459"/>
            <p14:sldId id="454"/>
            <p14:sldId id="450"/>
            <p14:sldId id="461"/>
            <p14:sldId id="462"/>
          </p14:sldIdLst>
        </p14:section>
        <p14:section name="Untitled Section" id="{2160E8A6-3571-48FF-84AE-8DDC2D037CBA}">
          <p14:sldIdLst>
            <p14:sldId id="463"/>
            <p14:sldId id="464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00" autoAdjust="0"/>
    <p:restoredTop sz="94576" autoAdjust="0"/>
  </p:normalViewPr>
  <p:slideViewPr>
    <p:cSldViewPr>
      <p:cViewPr varScale="1">
        <p:scale>
          <a:sx n="112" d="100"/>
          <a:sy n="112" d="100"/>
        </p:scale>
        <p:origin x="1476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18/04/2026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18/04/2026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18/04/2026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18/04/2026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18/04/2026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18/04/2026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18/04/2026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18/04/2026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18/04/2026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18/04/2026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18/04/2026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18/04/2026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Care Plan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ID:2431225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 Sajna Ahmed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Dr Soban Sadiq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3D4A8-101E-12D0-65B2-FF0482C77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81126"/>
            <a:ext cx="7787208" cy="3200002"/>
          </a:xfrm>
        </p:spPr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Today, I will present the case of a fictional patient, Mr. Anderson, who has been diagnosed with cancer.​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Cancer is a condition where abnormal cells grow uncontrollably and may spread to other parts of the body (World Health Organization, 2023).​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presentation will explore his condition, contributing factors, and a structured care plan.​</a:t>
            </a:r>
          </a:p>
          <a:p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40280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2820"/>
            <a:ext cx="8229600" cy="1143000"/>
          </a:xfrm>
        </p:spPr>
        <p:txBody>
          <a:bodyPr/>
          <a:lstStyle/>
          <a:p>
            <a:r>
              <a:rPr lang="en-GB" sz="2800" b="1" dirty="0"/>
              <a:t>Information About The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0F13-35A9-9D38-4535-EF0C49E14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196752"/>
            <a:ext cx="8229600" cy="3917032"/>
          </a:xfrm>
        </p:spPr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Mr. Anderson, 60 years old​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Occupation: Retired factory worker​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Lives with spouse​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Limited physical activity​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Health Indicators:​​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BMI: 30 (Obese)​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High blood pressure​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History of smoking​​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Smoking and obesity increase cancer risk (NHS, 2023)</a:t>
            </a:r>
          </a:p>
          <a:p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00642-0D74-9A9D-EEA9-9EEA43A73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961547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2800" b="1" dirty="0">
                <a:cs typeface="Arial" panose="020B0604020202020204" pitchFamily="34" charset="0"/>
              </a:rPr>
              <a:t>Anatomy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this case, Mr. Anderson is diagnosed with lung cancer.​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lungs are responsible for oxygen exchange​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They have airways (bronchi) and air sacs (alveoli)​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Cancer develops when abnormal cells form tumors in lung tissue.​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Most lung cancers start in the lining of the bronchi (Cancer Research UK, 2023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sz="2800" dirty="0"/>
              <a:t>Physiology of Cancer</a:t>
            </a:r>
            <a:endParaRPr lang="en-GB" sz="2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4F549-6873-A292-8A34-6B47A5140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392" y="1412776"/>
            <a:ext cx="8229600" cy="3917032"/>
          </a:xfrm>
        </p:spPr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Normally, cells grow and divide in a controlled way.​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cancer, this process becomes uncontrolled.​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Rapid cell division​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Tumor formation​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Spread to other organs (metastasis)​</a:t>
            </a: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disrupts normal lung function (WHO, 2023)</a:t>
            </a:r>
          </a:p>
          <a:p>
            <a:pPr marL="0" indent="0">
              <a:buNone/>
            </a:pPr>
            <a:endParaRPr lang="en-GB" sz="2000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EB692-B9B5-A7EC-175D-C55FD2A6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709468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9B926-B65F-3EB5-92BB-DC40BD79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2800" b="1" dirty="0"/>
              <a:t>Lifestyles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4FB70-B25A-602C-D334-08F645D206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392" y="1268760"/>
            <a:ext cx="8229600" cy="3917032"/>
          </a:xfrm>
        </p:spPr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Mr. Anderson’s lifestyle has significantly contributed to his condition.​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Long term smoking habit​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Low physical activity​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Unhealthy diet​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Limited medical check ups​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Smoking is the leading cause of lung cancer (NHS, 2023)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90F66-9B7A-D4EF-7AC0-B0C0F1F98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4894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E0124-C10B-2C22-8E26-7781C978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2800" b="1" dirty="0"/>
              <a:t>Everyday Routine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B334-A7AC-B263-B902-D885AE203F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typical day for Mr. Anderson involves minimal activity and prolonged sitting.​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He previously worked in an industrial environment, exposed to harmful substances.​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He often ignored early symptoms such as persistent cough and fatigue.​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Delayed diagnosis worsens outcomes (WHO, 2023)​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193C0-9C37-D32B-C845-058D81A00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83092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2800" b="1" dirty="0">
                <a:cs typeface="Arial" panose="020B0604020202020204" pitchFamily="34" charset="0"/>
              </a:rPr>
              <a:t>Communications &amp; Ethics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307EA7-00DA-7750-8609-7051118EDC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Cancer diagnosis requires sensitive and clear communication.​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Explain condition and treatment options clearly​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Provide emotional reassurance​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Involve family in decision making​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Ethical Considerations:​​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Respect patient autonomy​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Maintain confidentiality​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Ensure informed consent​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Ethical care improves trust and cooperation (Royal College of Physicians, 2023)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87273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Risk Factors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4A5C-AEA4-8C87-D5EF-1CD835079D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Mr. Anderson presents multiple high-risk factors:​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Smoking (primary risk factor)​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Age (60+)​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Occupational exposure​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Poor lifestyle habits​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These significantly increase lung cancer risk (Cancer Research UK, 2023)​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C4459-B578-A402-DCF4-CAC2307B7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27668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Recommendations (Lifestyle Changes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8C4224-F958-CB66-7629-688D5AD53A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focus is on improving overall health and preventing progression.​​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Immediate smoking cessation​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Balanced diet​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Regular physical activity​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Weight management​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4CF4B-AA00-001B-CFC7-69AA662BA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85443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cs typeface="Arial" panose="020B0604020202020204" pitchFamily="34" charset="0"/>
              </a:rPr>
              <a:t>Reaccommodation's (medical &amp; Monitoring)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085575-4426-A9AB-0F8A-7A51209EE3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Continuous monitoring is essential.​</a:t>
            </a:r>
          </a:p>
          <a:p>
            <a:r>
              <a:rPr lang="en-US" sz="2400" dirty="0"/>
              <a:t>Regular scans and check-ups​</a:t>
            </a:r>
          </a:p>
          <a:p>
            <a:r>
              <a:rPr lang="en-US" sz="2400" dirty="0"/>
              <a:t>Lung function monitoring​</a:t>
            </a:r>
          </a:p>
          <a:p>
            <a:r>
              <a:rPr lang="en-US" sz="2400" dirty="0"/>
              <a:t>Medication adherence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18/04/2026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10010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91F4-69B0-4FA3-83EB-F3F6F22F54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Recommendations(Care Planning)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F3E42D-3CF5-459C-70B4-D3B2154D68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Treatment should address both physical and emotional needs.​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Chemotherapy / radiotherapy​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Pain management​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Psychological counselling​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Family and social support​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0C977B-8F53-112A-9A92-4787AA5A8D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2CC5B7-427C-1459-6719-5D9A1AD64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37896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324BB-C936-7E7E-4A1F-DE3BC2590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Conclusion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33A475-F741-C2C7-C81E-5BE85EE214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In conclusion, Mr. Anderson’s case highlights how lifestyle and environmental factors contribute to cancer development.​</a:t>
            </a:r>
          </a:p>
          <a:p>
            <a:r>
              <a:rPr lang="en-US" sz="2400" dirty="0"/>
              <a:t>Early detection, lifestyle changes, and structured care planning are essential.​</a:t>
            </a:r>
          </a:p>
          <a:p>
            <a:r>
              <a:rPr lang="en-US" sz="2400" dirty="0"/>
              <a:t>With proper support and treatment, patient outcomes can be significantly improved.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DC6221-70CE-C957-CC90-BD3620ADF2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92CC27-88A6-5938-1377-E0D77E02E2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90748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A3BA5DF-F389-2FEE-4BE3-DAB048E44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18/04/2026</a:t>
            </a:fld>
            <a:endParaRPr lang="en-GB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8F8DCCB-FB5C-A5F8-8663-C14EE5CE6B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8B51C7-584A-720A-CC55-CCE58AEA64C3}"/>
              </a:ext>
            </a:extLst>
          </p:cNvPr>
          <p:cNvSpPr txBox="1"/>
          <p:nvPr/>
        </p:nvSpPr>
        <p:spPr>
          <a:xfrm>
            <a:off x="395536" y="-171400"/>
            <a:ext cx="8569647" cy="56749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 fontAlgn="base">
              <a:lnSpc>
                <a:spcPts val="2325"/>
              </a:lnSpc>
              <a:buNone/>
            </a:pPr>
            <a:endParaRPr lang="en-US" sz="2400" b="1" i="0" u="none" strike="noStrike" dirty="0">
              <a:solidFill>
                <a:srgbClr val="000000"/>
              </a:solidFill>
              <a:effectLst/>
              <a:latin typeface="Myriad Pro"/>
            </a:endParaRPr>
          </a:p>
          <a:p>
            <a:pPr algn="ctr" rtl="0" fontAlgn="base">
              <a:lnSpc>
                <a:spcPts val="2325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Myriad Pro"/>
              </a:rPr>
              <a:t>Reference </a:t>
            </a:r>
          </a:p>
          <a:p>
            <a:pPr algn="just" rtl="0" fontAlgn="base">
              <a:lnSpc>
                <a:spcPts val="2325"/>
              </a:lnSpc>
              <a:buNone/>
            </a:pPr>
            <a:endParaRPr lang="en-US" sz="1400" b="0" i="0" u="none" strike="noStrike" dirty="0">
              <a:solidFill>
                <a:srgbClr val="000000"/>
              </a:solidFill>
              <a:effectLst/>
              <a:latin typeface="Myriad Pro"/>
            </a:endParaRPr>
          </a:p>
          <a:p>
            <a:pPr algn="just" rtl="0" fontAlgn="base">
              <a:lnSpc>
                <a:spcPts val="2325"/>
              </a:lnSpc>
              <a:buNone/>
            </a:pP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1.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2325"/>
              </a:lnSpc>
              <a:buNone/>
            </a:pPr>
            <a:r>
              <a:rPr lang="en-US" sz="20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2325"/>
              </a:lnSpc>
              <a:buNone/>
            </a:pP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World Health Organization (2023) Cancer. Available at: https://www.who.int/news-room/fact-sheets/detail/cancer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2325"/>
              </a:lnSpc>
              <a:buNone/>
            </a:pP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(Accessed: 9 April 2026).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2325"/>
              </a:lnSpc>
              <a:buNone/>
            </a:pPr>
            <a:r>
              <a:rPr lang="en-US" sz="20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2325"/>
              </a:lnSpc>
              <a:buNone/>
            </a:pP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2.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2325"/>
              </a:lnSpc>
              <a:buNone/>
            </a:pPr>
            <a:r>
              <a:rPr lang="en-US" sz="20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2325"/>
              </a:lnSpc>
              <a:buNone/>
            </a:pP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NHS (2023) Cancer. Available at: https://www.nhs.uk/conditions/cancer/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2325"/>
              </a:lnSpc>
              <a:buNone/>
            </a:pP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(Accessed: 9 April 2026).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2325"/>
              </a:lnSpc>
              <a:buNone/>
            </a:pPr>
            <a:r>
              <a:rPr lang="en-US" sz="20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2325"/>
              </a:lnSpc>
              <a:buNone/>
            </a:pP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3.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2325"/>
              </a:lnSpc>
              <a:buNone/>
            </a:pPr>
            <a:r>
              <a:rPr lang="en-US" sz="20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2325"/>
              </a:lnSpc>
              <a:buNone/>
            </a:pP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Cancer Research UK (2023) What is cancer?. Available at: https://www.cancerresearchuk.org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2325"/>
              </a:lnSpc>
              <a:buNone/>
            </a:pP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(Accessed: 9 April 2026).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94477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6D9705-5ABC-2044-B00F-E075E7CA2D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18/04/2026</a:t>
            </a:fld>
            <a:endParaRPr lang="en-GB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8B574C4-5032-3CCB-7534-C9BF9E2871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DD8791-7BF9-534E-3569-4FD7DB11BF8C}"/>
              </a:ext>
            </a:extLst>
          </p:cNvPr>
          <p:cNvSpPr txBox="1"/>
          <p:nvPr/>
        </p:nvSpPr>
        <p:spPr>
          <a:xfrm>
            <a:off x="23842" y="80749"/>
            <a:ext cx="9012654" cy="52219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4.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National Institute for Health and Care Excellence (2022) Cancer care and management. Available at: https://www.nice.org.uk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(Accessed: 9 April 2026).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5.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Macmillan Cancer Support (2023) Cancer support and care. Available at: https://www.macmillan.org.uk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(Accessed: 9 April 2026).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6.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British Heart Foundation (2023) Lifestyle risk factors. Available at: https://www.bhf.org.uk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(Accessed: 9 April 2026).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7.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Royal College of Physicians (2023) Clinical care guidelines. Available at: https://www.rcplondon.ac.uk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(Accessed: 9 April 2026).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8.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Public Health England (2022) Cancer prevention. Available at: https://www.gov.uk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Myriad Pro"/>
              </a:rPr>
              <a:t>(Accessed: 9 April 2026).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750312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9C4DBF88080B948BDB8376217054C6E" ma:contentTypeVersion="6" ma:contentTypeDescription="Create a new document." ma:contentTypeScope="" ma:versionID="bf1a86f97d15c6d47c0c47e32121ef71">
  <xsd:schema xmlns:xsd="http://www.w3.org/2001/XMLSchema" xmlns:xs="http://www.w3.org/2001/XMLSchema" xmlns:p="http://schemas.microsoft.com/office/2006/metadata/properties" xmlns:ns3="dd86abe3-ec21-467e-8687-9d211c569818" targetNamespace="http://schemas.microsoft.com/office/2006/metadata/properties" ma:root="true" ma:fieldsID="f9e9830f7322ca8a670de83ae0967c51" ns3:_="">
    <xsd:import namespace="dd86abe3-ec21-467e-8687-9d211c56981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86abe3-ec21-467e-8687-9d211c56981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d86abe3-ec21-467e-8687-9d211c569818" xsi:nil="true"/>
  </documentManagement>
</p:properties>
</file>

<file path=customXml/itemProps1.xml><?xml version="1.0" encoding="utf-8"?>
<ds:datastoreItem xmlns:ds="http://schemas.openxmlformats.org/officeDocument/2006/customXml" ds:itemID="{315EE7C9-BD2A-406D-A0F1-40C1558219F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d86abe3-ec21-467e-8687-9d211c56981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3D5982F-A1D8-45F0-9B7B-BD4106BDE29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3A6C687-B839-4BAE-B5B8-C25B09C21DE0}">
  <ds:schemaRefs>
    <ds:schemaRef ds:uri="http://purl.org/dc/terms/"/>
    <ds:schemaRef ds:uri="http://www.w3.org/XML/1998/namespace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dd86abe3-ec21-467e-8687-9d211c569818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75</TotalTime>
  <Words>909</Words>
  <Application>Microsoft Office PowerPoint</Application>
  <PresentationFormat>On-screen Show (4:3)</PresentationFormat>
  <Paragraphs>155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Myriad Pro</vt:lpstr>
      <vt:lpstr>Segoe UI</vt:lpstr>
      <vt:lpstr>Verdana</vt:lpstr>
      <vt:lpstr>20140311PresentationUWTSDTemplate</vt:lpstr>
      <vt:lpstr>PowerPoint Presentation</vt:lpstr>
      <vt:lpstr>Introduction</vt:lpstr>
      <vt:lpstr>Information About The Person</vt:lpstr>
      <vt:lpstr>Anatomy</vt:lpstr>
      <vt:lpstr>Physiology of Cancer</vt:lpstr>
      <vt:lpstr>Lifestyles </vt:lpstr>
      <vt:lpstr>Everyday Routine </vt:lpstr>
      <vt:lpstr>Communications &amp; Ethics </vt:lpstr>
      <vt:lpstr>Risk Factors </vt:lpstr>
      <vt:lpstr>Recommendations (Lifestyle Changes </vt:lpstr>
      <vt:lpstr>Reaccommodation's (medical &amp; Monitoring)</vt:lpstr>
      <vt:lpstr>Recommendations(Care Planning)</vt:lpstr>
      <vt:lpstr>Conclusion 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Sajna Ahmed (2431225)</cp:lastModifiedBy>
  <cp:revision>229</cp:revision>
  <cp:lastPrinted>2018-07-09T15:27:01Z</cp:lastPrinted>
  <dcterms:created xsi:type="dcterms:W3CDTF">2002-10-07T19:43:58Z</dcterms:created>
  <dcterms:modified xsi:type="dcterms:W3CDTF">2026-04-18T10:47:48Z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0x01010059C4DBF88080B948BDB8376217054C6E</vt:lpwstr>
  </property>
</Properties>
</file>