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5B103D-37A0-4B6E-E91A-977FE66F691B}" v="262" dt="2026-04-25T09:11:56.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9D6E4E-16FC-495E-8D45-416D6ED8DD7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95DFF53-73FB-4C66-8465-5C0F7728F21D}">
      <dgm:prSet/>
      <dgm:spPr/>
      <dgm:t>
        <a:bodyPr/>
        <a:lstStyle/>
        <a:p>
          <a:r>
            <a:rPr lang="en-US"/>
            <a:t>One of the biggest things to consider about how to start a coffee shop business is funding. The costs of opening a coffee shop can be a major barrier to entry for some aspiring owners. However, even if you don’t have funds of your own, you may be able to take advantage of a variety of business loans: </a:t>
          </a:r>
        </a:p>
      </dgm:t>
    </dgm:pt>
    <dgm:pt modelId="{FAD4039C-35DA-4256-A099-A20718DA56FB}" type="parTrans" cxnId="{6055F93E-131D-4F8B-9735-83A51F3A170B}">
      <dgm:prSet/>
      <dgm:spPr/>
      <dgm:t>
        <a:bodyPr/>
        <a:lstStyle/>
        <a:p>
          <a:endParaRPr lang="en-US"/>
        </a:p>
      </dgm:t>
    </dgm:pt>
    <dgm:pt modelId="{E73BED16-990D-4B2E-B8E3-F136A162DAA8}" type="sibTrans" cxnId="{6055F93E-131D-4F8B-9735-83A51F3A170B}">
      <dgm:prSet/>
      <dgm:spPr/>
      <dgm:t>
        <a:bodyPr/>
        <a:lstStyle/>
        <a:p>
          <a:endParaRPr lang="en-US"/>
        </a:p>
      </dgm:t>
    </dgm:pt>
    <dgm:pt modelId="{577D8CE9-F3FD-4DA3-9E8E-32B5D9F7D045}">
      <dgm:prSet/>
      <dgm:spPr/>
      <dgm:t>
        <a:bodyPr/>
        <a:lstStyle/>
        <a:p>
          <a:r>
            <a:rPr lang="en-US"/>
            <a:t>A. Bank loans are a traditional route, where you borrow money from a financial institution and pay it back over time with interest. </a:t>
          </a:r>
        </a:p>
      </dgm:t>
    </dgm:pt>
    <dgm:pt modelId="{880EA99E-9D15-4220-A599-564D695A66A5}" type="parTrans" cxnId="{2AE1E583-DBA9-484F-825C-DC453AF19712}">
      <dgm:prSet/>
      <dgm:spPr/>
      <dgm:t>
        <a:bodyPr/>
        <a:lstStyle/>
        <a:p>
          <a:endParaRPr lang="en-US"/>
        </a:p>
      </dgm:t>
    </dgm:pt>
    <dgm:pt modelId="{21D21A66-2FA1-4BFC-BF81-E98ED8E409A2}" type="sibTrans" cxnId="{2AE1E583-DBA9-484F-825C-DC453AF19712}">
      <dgm:prSet/>
      <dgm:spPr/>
      <dgm:t>
        <a:bodyPr/>
        <a:lstStyle/>
        <a:p>
          <a:endParaRPr lang="en-US"/>
        </a:p>
      </dgm:t>
    </dgm:pt>
    <dgm:pt modelId="{B97AF561-5DF1-4B4B-8362-5CCF704964A0}">
      <dgm:prSet/>
      <dgm:spPr/>
      <dgm:t>
        <a:bodyPr/>
        <a:lstStyle/>
        <a:p>
          <a:r>
            <a:rPr lang="en-US"/>
            <a:t>B. Square Loans offer another option outside a traditional bank. Our typical loan offers are £10,000, with no hidden fees and an 18-month repayment period. Instead of monthly repayments, you repay your loan with a fixed percentage of your sales each day.</a:t>
          </a:r>
        </a:p>
      </dgm:t>
    </dgm:pt>
    <dgm:pt modelId="{A7F3D682-4990-42FC-9C7C-59B98762FA8B}" type="parTrans" cxnId="{92A26AD9-BD76-4FE3-A55E-9FB7BC5913C7}">
      <dgm:prSet/>
      <dgm:spPr/>
      <dgm:t>
        <a:bodyPr/>
        <a:lstStyle/>
        <a:p>
          <a:endParaRPr lang="en-US"/>
        </a:p>
      </dgm:t>
    </dgm:pt>
    <dgm:pt modelId="{6C41A105-CE71-4988-BB95-91EA165D90F2}" type="sibTrans" cxnId="{92A26AD9-BD76-4FE3-A55E-9FB7BC5913C7}">
      <dgm:prSet/>
      <dgm:spPr/>
      <dgm:t>
        <a:bodyPr/>
        <a:lstStyle/>
        <a:p>
          <a:endParaRPr lang="en-US"/>
        </a:p>
      </dgm:t>
    </dgm:pt>
    <dgm:pt modelId="{5EBD0DB6-142A-4D6B-8796-37F6E9E72AF5}" type="pres">
      <dgm:prSet presAssocID="{B89D6E4E-16FC-495E-8D45-416D6ED8DD76}" presName="root" presStyleCnt="0">
        <dgm:presLayoutVars>
          <dgm:dir/>
          <dgm:resizeHandles val="exact"/>
        </dgm:presLayoutVars>
      </dgm:prSet>
      <dgm:spPr/>
    </dgm:pt>
    <dgm:pt modelId="{E5B2C1AF-6699-4ACB-A791-030A15A58298}" type="pres">
      <dgm:prSet presAssocID="{795DFF53-73FB-4C66-8465-5C0F7728F21D}" presName="compNode" presStyleCnt="0"/>
      <dgm:spPr/>
    </dgm:pt>
    <dgm:pt modelId="{593719C0-9F0C-4ACC-BE28-93F6524A2238}" type="pres">
      <dgm:prSet presAssocID="{795DFF53-73FB-4C66-8465-5C0F7728F21D}" presName="bgRect" presStyleLbl="bgShp" presStyleIdx="0" presStyleCnt="3"/>
      <dgm:spPr/>
    </dgm:pt>
    <dgm:pt modelId="{3582B32C-A910-45BC-8B63-A35630020AC3}" type="pres">
      <dgm:prSet presAssocID="{795DFF53-73FB-4C66-8465-5C0F7728F21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ffee"/>
        </a:ext>
      </dgm:extLst>
    </dgm:pt>
    <dgm:pt modelId="{B81392A2-647D-4662-B1C3-51C7CAFE9F1C}" type="pres">
      <dgm:prSet presAssocID="{795DFF53-73FB-4C66-8465-5C0F7728F21D}" presName="spaceRect" presStyleCnt="0"/>
      <dgm:spPr/>
    </dgm:pt>
    <dgm:pt modelId="{D3418ADF-3B48-4D6C-9342-ADA526FC2E14}" type="pres">
      <dgm:prSet presAssocID="{795DFF53-73FB-4C66-8465-5C0F7728F21D}" presName="parTx" presStyleLbl="revTx" presStyleIdx="0" presStyleCnt="3">
        <dgm:presLayoutVars>
          <dgm:chMax val="0"/>
          <dgm:chPref val="0"/>
        </dgm:presLayoutVars>
      </dgm:prSet>
      <dgm:spPr/>
    </dgm:pt>
    <dgm:pt modelId="{0D269963-1528-4BD3-B137-B44F2C17165F}" type="pres">
      <dgm:prSet presAssocID="{E73BED16-990D-4B2E-B8E3-F136A162DAA8}" presName="sibTrans" presStyleCnt="0"/>
      <dgm:spPr/>
    </dgm:pt>
    <dgm:pt modelId="{51FA5889-6372-406D-9E8E-C707A383526A}" type="pres">
      <dgm:prSet presAssocID="{577D8CE9-F3FD-4DA3-9E8E-32B5D9F7D045}" presName="compNode" presStyleCnt="0"/>
      <dgm:spPr/>
    </dgm:pt>
    <dgm:pt modelId="{17B3D9DA-1174-47A2-B677-A084419D8FB0}" type="pres">
      <dgm:prSet presAssocID="{577D8CE9-F3FD-4DA3-9E8E-32B5D9F7D045}" presName="bgRect" presStyleLbl="bgShp" presStyleIdx="1" presStyleCnt="3"/>
      <dgm:spPr/>
    </dgm:pt>
    <dgm:pt modelId="{8B74BC4C-6453-421D-855D-9AE45BFD6215}" type="pres">
      <dgm:prSet presAssocID="{577D8CE9-F3FD-4DA3-9E8E-32B5D9F7D04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AA7CE336-F9A1-46CC-B773-A803095AF148}" type="pres">
      <dgm:prSet presAssocID="{577D8CE9-F3FD-4DA3-9E8E-32B5D9F7D045}" presName="spaceRect" presStyleCnt="0"/>
      <dgm:spPr/>
    </dgm:pt>
    <dgm:pt modelId="{DA6863F2-6149-4978-9226-15100F0290AC}" type="pres">
      <dgm:prSet presAssocID="{577D8CE9-F3FD-4DA3-9E8E-32B5D9F7D045}" presName="parTx" presStyleLbl="revTx" presStyleIdx="1" presStyleCnt="3">
        <dgm:presLayoutVars>
          <dgm:chMax val="0"/>
          <dgm:chPref val="0"/>
        </dgm:presLayoutVars>
      </dgm:prSet>
      <dgm:spPr/>
    </dgm:pt>
    <dgm:pt modelId="{CCB79B10-D110-4D1C-BCDE-D420C93899E3}" type="pres">
      <dgm:prSet presAssocID="{21D21A66-2FA1-4BFC-BF81-E98ED8E409A2}" presName="sibTrans" presStyleCnt="0"/>
      <dgm:spPr/>
    </dgm:pt>
    <dgm:pt modelId="{54B3E824-C94E-4D1C-8454-ACA502DF7853}" type="pres">
      <dgm:prSet presAssocID="{B97AF561-5DF1-4B4B-8362-5CCF704964A0}" presName="compNode" presStyleCnt="0"/>
      <dgm:spPr/>
    </dgm:pt>
    <dgm:pt modelId="{6EF3A874-0AC5-4279-A259-F568922A23B5}" type="pres">
      <dgm:prSet presAssocID="{B97AF561-5DF1-4B4B-8362-5CCF704964A0}" presName="bgRect" presStyleLbl="bgShp" presStyleIdx="2" presStyleCnt="3"/>
      <dgm:spPr/>
    </dgm:pt>
    <dgm:pt modelId="{AB5E2E35-CFBF-4AB6-885B-7942A2EFDEF2}" type="pres">
      <dgm:prSet presAssocID="{B97AF561-5DF1-4B4B-8362-5CCF704964A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nk Check"/>
        </a:ext>
      </dgm:extLst>
    </dgm:pt>
    <dgm:pt modelId="{9A5E868C-2A78-4B75-A3B9-2E90B25AD6AC}" type="pres">
      <dgm:prSet presAssocID="{B97AF561-5DF1-4B4B-8362-5CCF704964A0}" presName="spaceRect" presStyleCnt="0"/>
      <dgm:spPr/>
    </dgm:pt>
    <dgm:pt modelId="{D76519E4-520C-4744-AD87-C4D8A3BF0ECB}" type="pres">
      <dgm:prSet presAssocID="{B97AF561-5DF1-4B4B-8362-5CCF704964A0}" presName="parTx" presStyleLbl="revTx" presStyleIdx="2" presStyleCnt="3">
        <dgm:presLayoutVars>
          <dgm:chMax val="0"/>
          <dgm:chPref val="0"/>
        </dgm:presLayoutVars>
      </dgm:prSet>
      <dgm:spPr/>
    </dgm:pt>
  </dgm:ptLst>
  <dgm:cxnLst>
    <dgm:cxn modelId="{02CE8707-6350-450F-BF43-7522BF4F07DA}" type="presOf" srcId="{B89D6E4E-16FC-495E-8D45-416D6ED8DD76}" destId="{5EBD0DB6-142A-4D6B-8796-37F6E9E72AF5}" srcOrd="0" destOrd="0" presId="urn:microsoft.com/office/officeart/2018/2/layout/IconVerticalSolidList"/>
    <dgm:cxn modelId="{6055F93E-131D-4F8B-9735-83A51F3A170B}" srcId="{B89D6E4E-16FC-495E-8D45-416D6ED8DD76}" destId="{795DFF53-73FB-4C66-8465-5C0F7728F21D}" srcOrd="0" destOrd="0" parTransId="{FAD4039C-35DA-4256-A099-A20718DA56FB}" sibTransId="{E73BED16-990D-4B2E-B8E3-F136A162DAA8}"/>
    <dgm:cxn modelId="{CD43E862-1A0F-4F4A-B7F3-A38E4C54C96A}" type="presOf" srcId="{577D8CE9-F3FD-4DA3-9E8E-32B5D9F7D045}" destId="{DA6863F2-6149-4978-9226-15100F0290AC}" srcOrd="0" destOrd="0" presId="urn:microsoft.com/office/officeart/2018/2/layout/IconVerticalSolidList"/>
    <dgm:cxn modelId="{2AE1E583-DBA9-484F-825C-DC453AF19712}" srcId="{B89D6E4E-16FC-495E-8D45-416D6ED8DD76}" destId="{577D8CE9-F3FD-4DA3-9E8E-32B5D9F7D045}" srcOrd="1" destOrd="0" parTransId="{880EA99E-9D15-4220-A599-564D695A66A5}" sibTransId="{21D21A66-2FA1-4BFC-BF81-E98ED8E409A2}"/>
    <dgm:cxn modelId="{B37F1DC7-7B59-4806-AF6C-3A17C507394A}" type="presOf" srcId="{B97AF561-5DF1-4B4B-8362-5CCF704964A0}" destId="{D76519E4-520C-4744-AD87-C4D8A3BF0ECB}" srcOrd="0" destOrd="0" presId="urn:microsoft.com/office/officeart/2018/2/layout/IconVerticalSolidList"/>
    <dgm:cxn modelId="{A31AD7CE-3C4C-4A2F-813C-1CB19A8D3C09}" type="presOf" srcId="{795DFF53-73FB-4C66-8465-5C0F7728F21D}" destId="{D3418ADF-3B48-4D6C-9342-ADA526FC2E14}" srcOrd="0" destOrd="0" presId="urn:microsoft.com/office/officeart/2018/2/layout/IconVerticalSolidList"/>
    <dgm:cxn modelId="{92A26AD9-BD76-4FE3-A55E-9FB7BC5913C7}" srcId="{B89D6E4E-16FC-495E-8D45-416D6ED8DD76}" destId="{B97AF561-5DF1-4B4B-8362-5CCF704964A0}" srcOrd="2" destOrd="0" parTransId="{A7F3D682-4990-42FC-9C7C-59B98762FA8B}" sibTransId="{6C41A105-CE71-4988-BB95-91EA165D90F2}"/>
    <dgm:cxn modelId="{DD57B3C0-206D-4AA8-8137-536F84BA80D6}" type="presParOf" srcId="{5EBD0DB6-142A-4D6B-8796-37F6E9E72AF5}" destId="{E5B2C1AF-6699-4ACB-A791-030A15A58298}" srcOrd="0" destOrd="0" presId="urn:microsoft.com/office/officeart/2018/2/layout/IconVerticalSolidList"/>
    <dgm:cxn modelId="{743F1B03-B04D-4DC9-AAF9-B9133CED924A}" type="presParOf" srcId="{E5B2C1AF-6699-4ACB-A791-030A15A58298}" destId="{593719C0-9F0C-4ACC-BE28-93F6524A2238}" srcOrd="0" destOrd="0" presId="urn:microsoft.com/office/officeart/2018/2/layout/IconVerticalSolidList"/>
    <dgm:cxn modelId="{F1D3A18D-F011-4ABA-BC9A-30E264FCDB6E}" type="presParOf" srcId="{E5B2C1AF-6699-4ACB-A791-030A15A58298}" destId="{3582B32C-A910-45BC-8B63-A35630020AC3}" srcOrd="1" destOrd="0" presId="urn:microsoft.com/office/officeart/2018/2/layout/IconVerticalSolidList"/>
    <dgm:cxn modelId="{CAEB1638-74DD-44DD-A72D-39A3A27C0E1B}" type="presParOf" srcId="{E5B2C1AF-6699-4ACB-A791-030A15A58298}" destId="{B81392A2-647D-4662-B1C3-51C7CAFE9F1C}" srcOrd="2" destOrd="0" presId="urn:microsoft.com/office/officeart/2018/2/layout/IconVerticalSolidList"/>
    <dgm:cxn modelId="{7666A8F4-999E-439E-A327-616B04A2E1D1}" type="presParOf" srcId="{E5B2C1AF-6699-4ACB-A791-030A15A58298}" destId="{D3418ADF-3B48-4D6C-9342-ADA526FC2E14}" srcOrd="3" destOrd="0" presId="urn:microsoft.com/office/officeart/2018/2/layout/IconVerticalSolidList"/>
    <dgm:cxn modelId="{0076CBCD-0ED9-4C06-8646-D7FDA072A8FB}" type="presParOf" srcId="{5EBD0DB6-142A-4D6B-8796-37F6E9E72AF5}" destId="{0D269963-1528-4BD3-B137-B44F2C17165F}" srcOrd="1" destOrd="0" presId="urn:microsoft.com/office/officeart/2018/2/layout/IconVerticalSolidList"/>
    <dgm:cxn modelId="{7C3B08F7-9C4E-4C59-BD02-23359A118190}" type="presParOf" srcId="{5EBD0DB6-142A-4D6B-8796-37F6E9E72AF5}" destId="{51FA5889-6372-406D-9E8E-C707A383526A}" srcOrd="2" destOrd="0" presId="urn:microsoft.com/office/officeart/2018/2/layout/IconVerticalSolidList"/>
    <dgm:cxn modelId="{00E9E965-913D-450B-B560-ED200FD3A572}" type="presParOf" srcId="{51FA5889-6372-406D-9E8E-C707A383526A}" destId="{17B3D9DA-1174-47A2-B677-A084419D8FB0}" srcOrd="0" destOrd="0" presId="urn:microsoft.com/office/officeart/2018/2/layout/IconVerticalSolidList"/>
    <dgm:cxn modelId="{D2EA5AD3-43D3-437D-98CD-E648B69F6276}" type="presParOf" srcId="{51FA5889-6372-406D-9E8E-C707A383526A}" destId="{8B74BC4C-6453-421D-855D-9AE45BFD6215}" srcOrd="1" destOrd="0" presId="urn:microsoft.com/office/officeart/2018/2/layout/IconVerticalSolidList"/>
    <dgm:cxn modelId="{8A60C1F2-AFC9-4821-8AE0-E38AABDAA071}" type="presParOf" srcId="{51FA5889-6372-406D-9E8E-C707A383526A}" destId="{AA7CE336-F9A1-46CC-B773-A803095AF148}" srcOrd="2" destOrd="0" presId="urn:microsoft.com/office/officeart/2018/2/layout/IconVerticalSolidList"/>
    <dgm:cxn modelId="{DC850975-CF16-4295-B248-1D1130114875}" type="presParOf" srcId="{51FA5889-6372-406D-9E8E-C707A383526A}" destId="{DA6863F2-6149-4978-9226-15100F0290AC}" srcOrd="3" destOrd="0" presId="urn:microsoft.com/office/officeart/2018/2/layout/IconVerticalSolidList"/>
    <dgm:cxn modelId="{D4C890BF-1B70-4B5C-AA1C-A1BC4848B6FB}" type="presParOf" srcId="{5EBD0DB6-142A-4D6B-8796-37F6E9E72AF5}" destId="{CCB79B10-D110-4D1C-BCDE-D420C93899E3}" srcOrd="3" destOrd="0" presId="urn:microsoft.com/office/officeart/2018/2/layout/IconVerticalSolidList"/>
    <dgm:cxn modelId="{02C5738F-7F40-400C-A569-A65AC5DF0195}" type="presParOf" srcId="{5EBD0DB6-142A-4D6B-8796-37F6E9E72AF5}" destId="{54B3E824-C94E-4D1C-8454-ACA502DF7853}" srcOrd="4" destOrd="0" presId="urn:microsoft.com/office/officeart/2018/2/layout/IconVerticalSolidList"/>
    <dgm:cxn modelId="{07F79E3B-12E2-4E9E-AD8F-4391CE0ABFCE}" type="presParOf" srcId="{54B3E824-C94E-4D1C-8454-ACA502DF7853}" destId="{6EF3A874-0AC5-4279-A259-F568922A23B5}" srcOrd="0" destOrd="0" presId="urn:microsoft.com/office/officeart/2018/2/layout/IconVerticalSolidList"/>
    <dgm:cxn modelId="{98D03EA4-608D-4CBA-BC63-B1125921F571}" type="presParOf" srcId="{54B3E824-C94E-4D1C-8454-ACA502DF7853}" destId="{AB5E2E35-CFBF-4AB6-885B-7942A2EFDEF2}" srcOrd="1" destOrd="0" presId="urn:microsoft.com/office/officeart/2018/2/layout/IconVerticalSolidList"/>
    <dgm:cxn modelId="{AA769148-EAAC-4ED5-B7EE-B57B44D5DB4C}" type="presParOf" srcId="{54B3E824-C94E-4D1C-8454-ACA502DF7853}" destId="{9A5E868C-2A78-4B75-A3B9-2E90B25AD6AC}" srcOrd="2" destOrd="0" presId="urn:microsoft.com/office/officeart/2018/2/layout/IconVerticalSolidList"/>
    <dgm:cxn modelId="{3EBE1046-D4CF-40DE-9690-2B334B9E788F}" type="presParOf" srcId="{54B3E824-C94E-4D1C-8454-ACA502DF7853}" destId="{D76519E4-520C-4744-AD87-C4D8A3BF0E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FC76F7-59D4-4FF9-AA97-8B1D7F46E4D7}"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55CE498A-8410-4ED3-A5A3-AE9A5FC55080}">
      <dgm:prSet/>
      <dgm:spPr/>
      <dgm:t>
        <a:bodyPr/>
        <a:lstStyle/>
        <a:p>
          <a:r>
            <a:rPr lang="en-US"/>
            <a:t>Startup costs for a coffee shop can vary based on your location, rent, and the concept you choose. It can cost anything from around £20,000 to over £100,000, depending on whether you’re opening a simple kiosk or a more substantial high-street cafe. </a:t>
          </a:r>
        </a:p>
      </dgm:t>
    </dgm:pt>
    <dgm:pt modelId="{BCA9D12D-0233-4C39-817E-EBE5A34BBC03}" type="parTrans" cxnId="{EF7297C5-34A3-469A-8676-51B2119FB416}">
      <dgm:prSet/>
      <dgm:spPr/>
      <dgm:t>
        <a:bodyPr/>
        <a:lstStyle/>
        <a:p>
          <a:endParaRPr lang="en-US"/>
        </a:p>
      </dgm:t>
    </dgm:pt>
    <dgm:pt modelId="{831AD271-7F13-4240-84AA-E1591439329D}" type="sibTrans" cxnId="{EF7297C5-34A3-469A-8676-51B2119FB416}">
      <dgm:prSet/>
      <dgm:spPr/>
      <dgm:t>
        <a:bodyPr/>
        <a:lstStyle/>
        <a:p>
          <a:endParaRPr lang="en-US"/>
        </a:p>
      </dgm:t>
    </dgm:pt>
    <dgm:pt modelId="{DF649871-195E-47C9-97B9-BCCB5562AE96}">
      <dgm:prSet/>
      <dgm:spPr/>
      <dgm:t>
        <a:bodyPr/>
        <a:lstStyle/>
        <a:p>
          <a:r>
            <a:rPr lang="en-US"/>
            <a:t>While coffee shops typically cost less to start than full-service restaurants, it’s important to budget the costs associated with starting a coffee shop, such as equipment, permits, staffing and other expenses.</a:t>
          </a:r>
        </a:p>
      </dgm:t>
    </dgm:pt>
    <dgm:pt modelId="{DA0D2F51-7868-42E4-A3E4-73934DB0D22C}" type="parTrans" cxnId="{C7F17DB8-E2CD-4BEE-B5A1-0258AD097766}">
      <dgm:prSet/>
      <dgm:spPr/>
      <dgm:t>
        <a:bodyPr/>
        <a:lstStyle/>
        <a:p>
          <a:endParaRPr lang="en-US"/>
        </a:p>
      </dgm:t>
    </dgm:pt>
    <dgm:pt modelId="{D305AF44-BBCF-452B-B945-D045D69A2C87}" type="sibTrans" cxnId="{C7F17DB8-E2CD-4BEE-B5A1-0258AD097766}">
      <dgm:prSet/>
      <dgm:spPr/>
      <dgm:t>
        <a:bodyPr/>
        <a:lstStyle/>
        <a:p>
          <a:endParaRPr lang="en-US"/>
        </a:p>
      </dgm:t>
    </dgm:pt>
    <dgm:pt modelId="{64937A6C-0E80-4573-AE70-A8E4DAE21CA2}" type="pres">
      <dgm:prSet presAssocID="{55FC76F7-59D4-4FF9-AA97-8B1D7F46E4D7}" presName="hierChild1" presStyleCnt="0">
        <dgm:presLayoutVars>
          <dgm:chPref val="1"/>
          <dgm:dir/>
          <dgm:animOne val="branch"/>
          <dgm:animLvl val="lvl"/>
          <dgm:resizeHandles/>
        </dgm:presLayoutVars>
      </dgm:prSet>
      <dgm:spPr/>
    </dgm:pt>
    <dgm:pt modelId="{BC74BA6F-535E-41F4-B412-387E460537ED}" type="pres">
      <dgm:prSet presAssocID="{55CE498A-8410-4ED3-A5A3-AE9A5FC55080}" presName="hierRoot1" presStyleCnt="0"/>
      <dgm:spPr/>
    </dgm:pt>
    <dgm:pt modelId="{38BCCD41-4777-446F-A6BA-77A79C5194D9}" type="pres">
      <dgm:prSet presAssocID="{55CE498A-8410-4ED3-A5A3-AE9A5FC55080}" presName="composite" presStyleCnt="0"/>
      <dgm:spPr/>
    </dgm:pt>
    <dgm:pt modelId="{1F451BD5-8C29-48E4-B19F-D577F73C5FC2}" type="pres">
      <dgm:prSet presAssocID="{55CE498A-8410-4ED3-A5A3-AE9A5FC55080}" presName="background" presStyleLbl="node0" presStyleIdx="0" presStyleCnt="2"/>
      <dgm:spPr/>
    </dgm:pt>
    <dgm:pt modelId="{27154B14-29F0-431F-A80A-6AFB5EF6C5BD}" type="pres">
      <dgm:prSet presAssocID="{55CE498A-8410-4ED3-A5A3-AE9A5FC55080}" presName="text" presStyleLbl="fgAcc0" presStyleIdx="0" presStyleCnt="2">
        <dgm:presLayoutVars>
          <dgm:chPref val="3"/>
        </dgm:presLayoutVars>
      </dgm:prSet>
      <dgm:spPr/>
    </dgm:pt>
    <dgm:pt modelId="{3ACACEFD-3D0E-4820-AA47-5FA7D36C8A0D}" type="pres">
      <dgm:prSet presAssocID="{55CE498A-8410-4ED3-A5A3-AE9A5FC55080}" presName="hierChild2" presStyleCnt="0"/>
      <dgm:spPr/>
    </dgm:pt>
    <dgm:pt modelId="{46CDB6F2-D906-48E4-BB5C-A3603B910C11}" type="pres">
      <dgm:prSet presAssocID="{DF649871-195E-47C9-97B9-BCCB5562AE96}" presName="hierRoot1" presStyleCnt="0"/>
      <dgm:spPr/>
    </dgm:pt>
    <dgm:pt modelId="{7A404DDF-3B03-4D7C-9D4E-C2374DC85B15}" type="pres">
      <dgm:prSet presAssocID="{DF649871-195E-47C9-97B9-BCCB5562AE96}" presName="composite" presStyleCnt="0"/>
      <dgm:spPr/>
    </dgm:pt>
    <dgm:pt modelId="{EDF8EB23-5327-4A6E-B62C-66D010286F22}" type="pres">
      <dgm:prSet presAssocID="{DF649871-195E-47C9-97B9-BCCB5562AE96}" presName="background" presStyleLbl="node0" presStyleIdx="1" presStyleCnt="2"/>
      <dgm:spPr/>
    </dgm:pt>
    <dgm:pt modelId="{3FAEC6DB-CF2F-41C8-BD44-5D15F2D49B74}" type="pres">
      <dgm:prSet presAssocID="{DF649871-195E-47C9-97B9-BCCB5562AE96}" presName="text" presStyleLbl="fgAcc0" presStyleIdx="1" presStyleCnt="2">
        <dgm:presLayoutVars>
          <dgm:chPref val="3"/>
        </dgm:presLayoutVars>
      </dgm:prSet>
      <dgm:spPr/>
    </dgm:pt>
    <dgm:pt modelId="{BAB00A41-7180-4147-8A38-8CBE750B9517}" type="pres">
      <dgm:prSet presAssocID="{DF649871-195E-47C9-97B9-BCCB5562AE96}" presName="hierChild2" presStyleCnt="0"/>
      <dgm:spPr/>
    </dgm:pt>
  </dgm:ptLst>
  <dgm:cxnLst>
    <dgm:cxn modelId="{27410463-BD2B-4F0E-B90C-A45D0BBEB996}" type="presOf" srcId="{55CE498A-8410-4ED3-A5A3-AE9A5FC55080}" destId="{27154B14-29F0-431F-A80A-6AFB5EF6C5BD}" srcOrd="0" destOrd="0" presId="urn:microsoft.com/office/officeart/2005/8/layout/hierarchy1"/>
    <dgm:cxn modelId="{739D4E71-3F36-4713-918A-0C079AA230FC}" type="presOf" srcId="{DF649871-195E-47C9-97B9-BCCB5562AE96}" destId="{3FAEC6DB-CF2F-41C8-BD44-5D15F2D49B74}" srcOrd="0" destOrd="0" presId="urn:microsoft.com/office/officeart/2005/8/layout/hierarchy1"/>
    <dgm:cxn modelId="{C7F17DB8-E2CD-4BEE-B5A1-0258AD097766}" srcId="{55FC76F7-59D4-4FF9-AA97-8B1D7F46E4D7}" destId="{DF649871-195E-47C9-97B9-BCCB5562AE96}" srcOrd="1" destOrd="0" parTransId="{DA0D2F51-7868-42E4-A3E4-73934DB0D22C}" sibTransId="{D305AF44-BBCF-452B-B945-D045D69A2C87}"/>
    <dgm:cxn modelId="{EF7297C5-34A3-469A-8676-51B2119FB416}" srcId="{55FC76F7-59D4-4FF9-AA97-8B1D7F46E4D7}" destId="{55CE498A-8410-4ED3-A5A3-AE9A5FC55080}" srcOrd="0" destOrd="0" parTransId="{BCA9D12D-0233-4C39-817E-EBE5A34BBC03}" sibTransId="{831AD271-7F13-4240-84AA-E1591439329D}"/>
    <dgm:cxn modelId="{932C1FC6-F5F5-4B07-B149-626E4CD2C85C}" type="presOf" srcId="{55FC76F7-59D4-4FF9-AA97-8B1D7F46E4D7}" destId="{64937A6C-0E80-4573-AE70-A8E4DAE21CA2}" srcOrd="0" destOrd="0" presId="urn:microsoft.com/office/officeart/2005/8/layout/hierarchy1"/>
    <dgm:cxn modelId="{A26D258F-B4B5-45CA-8293-E5B581D2F17B}" type="presParOf" srcId="{64937A6C-0E80-4573-AE70-A8E4DAE21CA2}" destId="{BC74BA6F-535E-41F4-B412-387E460537ED}" srcOrd="0" destOrd="0" presId="urn:microsoft.com/office/officeart/2005/8/layout/hierarchy1"/>
    <dgm:cxn modelId="{ED8F8D0B-3FB6-4213-9BD8-6F03F8DE58BF}" type="presParOf" srcId="{BC74BA6F-535E-41F4-B412-387E460537ED}" destId="{38BCCD41-4777-446F-A6BA-77A79C5194D9}" srcOrd="0" destOrd="0" presId="urn:microsoft.com/office/officeart/2005/8/layout/hierarchy1"/>
    <dgm:cxn modelId="{1E7D61E9-EACD-435C-8715-395E3D373D25}" type="presParOf" srcId="{38BCCD41-4777-446F-A6BA-77A79C5194D9}" destId="{1F451BD5-8C29-48E4-B19F-D577F73C5FC2}" srcOrd="0" destOrd="0" presId="urn:microsoft.com/office/officeart/2005/8/layout/hierarchy1"/>
    <dgm:cxn modelId="{01125424-FD88-4998-9B1A-51798EE7E673}" type="presParOf" srcId="{38BCCD41-4777-446F-A6BA-77A79C5194D9}" destId="{27154B14-29F0-431F-A80A-6AFB5EF6C5BD}" srcOrd="1" destOrd="0" presId="urn:microsoft.com/office/officeart/2005/8/layout/hierarchy1"/>
    <dgm:cxn modelId="{5BFBB581-5220-42DA-A9BE-9C772C43C87A}" type="presParOf" srcId="{BC74BA6F-535E-41F4-B412-387E460537ED}" destId="{3ACACEFD-3D0E-4820-AA47-5FA7D36C8A0D}" srcOrd="1" destOrd="0" presId="urn:microsoft.com/office/officeart/2005/8/layout/hierarchy1"/>
    <dgm:cxn modelId="{5AF782BD-98E9-4012-915D-1E8B60D5DF5F}" type="presParOf" srcId="{64937A6C-0E80-4573-AE70-A8E4DAE21CA2}" destId="{46CDB6F2-D906-48E4-BB5C-A3603B910C11}" srcOrd="1" destOrd="0" presId="urn:microsoft.com/office/officeart/2005/8/layout/hierarchy1"/>
    <dgm:cxn modelId="{52B01F17-223F-4E58-AD7A-0E94325DF1FD}" type="presParOf" srcId="{46CDB6F2-D906-48E4-BB5C-A3603B910C11}" destId="{7A404DDF-3B03-4D7C-9D4E-C2374DC85B15}" srcOrd="0" destOrd="0" presId="urn:microsoft.com/office/officeart/2005/8/layout/hierarchy1"/>
    <dgm:cxn modelId="{12958E54-5296-4C64-BAD6-ECA411EDF047}" type="presParOf" srcId="{7A404DDF-3B03-4D7C-9D4E-C2374DC85B15}" destId="{EDF8EB23-5327-4A6E-B62C-66D010286F22}" srcOrd="0" destOrd="0" presId="urn:microsoft.com/office/officeart/2005/8/layout/hierarchy1"/>
    <dgm:cxn modelId="{3E5EC063-47C0-4085-B39E-94089D43C5A6}" type="presParOf" srcId="{7A404DDF-3B03-4D7C-9D4E-C2374DC85B15}" destId="{3FAEC6DB-CF2F-41C8-BD44-5D15F2D49B74}" srcOrd="1" destOrd="0" presId="urn:microsoft.com/office/officeart/2005/8/layout/hierarchy1"/>
    <dgm:cxn modelId="{4D3C3FEA-8F61-4E95-95A1-B59FDE612E92}" type="presParOf" srcId="{46CDB6F2-D906-48E4-BB5C-A3603B910C11}" destId="{BAB00A41-7180-4147-8A38-8CBE750B951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3719C0-9F0C-4ACC-BE28-93F6524A2238}">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2B32C-A910-45BC-8B63-A35630020AC3}">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418ADF-3B48-4D6C-9342-ADA526FC2E1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One of the biggest things to consider about how to start a coffee shop business is funding. The costs of opening a coffee shop can be a major barrier to entry for some aspiring owners. However, even if you don’t have funds of your own, you may be able to take advantage of a variety of business loans: </a:t>
          </a:r>
        </a:p>
      </dsp:txBody>
      <dsp:txXfrm>
        <a:off x="1437631" y="531"/>
        <a:ext cx="9077968" cy="1244702"/>
      </dsp:txXfrm>
    </dsp:sp>
    <dsp:sp modelId="{17B3D9DA-1174-47A2-B677-A084419D8FB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4BC4C-6453-421D-855D-9AE45BFD6215}">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6863F2-6149-4978-9226-15100F0290A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A. Bank loans are a traditional route, where you borrow money from a financial institution and pay it back over time with interest. </a:t>
          </a:r>
        </a:p>
      </dsp:txBody>
      <dsp:txXfrm>
        <a:off x="1437631" y="1556410"/>
        <a:ext cx="9077968" cy="1244702"/>
      </dsp:txXfrm>
    </dsp:sp>
    <dsp:sp modelId="{6EF3A874-0AC5-4279-A259-F568922A23B5}">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5E2E35-CFBF-4AB6-885B-7942A2EFDEF2}">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6519E4-520C-4744-AD87-C4D8A3BF0ECB}">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B. Square Loans offer another option outside a traditional bank. Our typical loan offers are £10,000, with no hidden fees and an 18-month repayment period. Instead of monthly repayments, you repay your loan with a fixed percentage of your sales each day.</a:t>
          </a: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51BD5-8C29-48E4-B19F-D577F73C5FC2}">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154B14-29F0-431F-A80A-6AFB5EF6C5BD}">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Startup costs for a coffee shop can vary based on your location, rent, and the concept you choose. It can cost anything from around £20,000 to over £100,000, depending on whether you’re opening a simple kiosk or a more substantial high-street cafe. </a:t>
          </a:r>
        </a:p>
      </dsp:txBody>
      <dsp:txXfrm>
        <a:off x="696297" y="538547"/>
        <a:ext cx="4171627" cy="2590157"/>
      </dsp:txXfrm>
    </dsp:sp>
    <dsp:sp modelId="{EDF8EB23-5327-4A6E-B62C-66D010286F22}">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AEC6DB-CF2F-41C8-BD44-5D15F2D49B74}">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While coffee shops typically cost less to start than full-service restaurants, it’s important to budget the costs associated with starting a coffee shop, such as equipment, permits, staffing and other expenses.</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vert="horz" lIns="91440" tIns="45720" rIns="91440" bIns="45720" rtlCol="0" anchor="ctr">
            <a:normAutofit/>
          </a:bodyPr>
          <a:lstStyle/>
          <a:p>
            <a:endParaRPr lang="en-US" sz="2300"/>
          </a:p>
          <a:p>
            <a:r>
              <a:rPr lang="en-US" sz="2300"/>
              <a:t>Student name:       Henry Ayodele Prince</a:t>
            </a:r>
          </a:p>
          <a:p>
            <a:r>
              <a:rPr lang="en-US" sz="2300"/>
              <a:t>Student ID number:  2439997</a:t>
            </a:r>
          </a:p>
          <a:p>
            <a:r>
              <a:rPr lang="en-US" sz="2300" dirty="0" err="1"/>
              <a:t>Programme</a:t>
            </a:r>
            <a:r>
              <a:rPr lang="en-US" sz="2300" dirty="0"/>
              <a:t>: Certificate in Higher Education Business Skills for the Workplace </a:t>
            </a:r>
          </a:p>
          <a:p>
            <a:r>
              <a:rPr lang="en-US" sz="2300"/>
              <a:t>Module: Enterprise and Entrepreneurship </a:t>
            </a:r>
          </a:p>
          <a:p>
            <a:r>
              <a:rPr lang="en-US" sz="2300"/>
              <a:t>Module code: LCLM4006 </a:t>
            </a:r>
          </a:p>
          <a:p>
            <a:r>
              <a:rPr lang="en-US" sz="2300" dirty="0"/>
              <a:t>Lecturer: Dr Richard Oluseyi </a:t>
            </a:r>
            <a:r>
              <a:rPr lang="en-US" sz="2300" dirty="0" err="1"/>
              <a:t>Ashaye</a:t>
            </a:r>
          </a:p>
          <a:p>
            <a:r>
              <a:rPr lang="en-US" sz="2300"/>
              <a:t>Assignment Title: Task 2: </a:t>
            </a:r>
          </a:p>
          <a:p>
            <a:r>
              <a:rPr lang="en-US" sz="2300"/>
              <a:t>Name of Company: Prince Coffee Shop</a:t>
            </a:r>
          </a:p>
          <a:p>
            <a:endParaRPr lang="en-US" sz="2300"/>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466FB-56F6-8640-2323-60F230EFC73A}"/>
              </a:ext>
            </a:extLst>
          </p:cNvPr>
          <p:cNvSpPr>
            <a:spLocks noGrp="1"/>
          </p:cNvSpPr>
          <p:nvPr>
            <p:ph type="title"/>
          </p:nvPr>
        </p:nvSpPr>
        <p:spPr>
          <a:xfrm>
            <a:off x="761800" y="762001"/>
            <a:ext cx="5334197" cy="1708242"/>
          </a:xfrm>
        </p:spPr>
        <p:txBody>
          <a:bodyPr anchor="ctr">
            <a:normAutofit/>
          </a:bodyPr>
          <a:lstStyle/>
          <a:p>
            <a:r>
              <a:rPr lang="en-US" sz="4000"/>
              <a:t>Content list:</a:t>
            </a:r>
          </a:p>
        </p:txBody>
      </p:sp>
      <p:sp>
        <p:nvSpPr>
          <p:cNvPr id="3" name="Content Placeholder 2">
            <a:extLst>
              <a:ext uri="{FF2B5EF4-FFF2-40B4-BE49-F238E27FC236}">
                <a16:creationId xmlns:a16="http://schemas.microsoft.com/office/drawing/2014/main" id="{B5E89178-FB97-4D7B-C89C-10BCA13C9618}"/>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latin typeface="Aptos"/>
              </a:rPr>
              <a:t>Executive Summary:</a:t>
            </a:r>
          </a:p>
          <a:p>
            <a:r>
              <a:rPr lang="en-US" sz="1700">
                <a:latin typeface="Aptos"/>
              </a:rPr>
              <a:t>PESTLE Analysis</a:t>
            </a:r>
            <a:endParaRPr lang="en-US" sz="1700"/>
          </a:p>
          <a:p>
            <a:r>
              <a:rPr lang="en-US" sz="1700"/>
              <a:t>Product Description:</a:t>
            </a:r>
          </a:p>
          <a:p>
            <a:r>
              <a:rPr lang="en-US" sz="1700">
                <a:latin typeface="Aptos"/>
              </a:rPr>
              <a:t>Market Analysis and Marketing Plan:</a:t>
            </a:r>
          </a:p>
          <a:p>
            <a:r>
              <a:rPr lang="en-US" sz="1700">
                <a:latin typeface="Aptos"/>
              </a:rPr>
              <a:t>Management Team and Their Background:</a:t>
            </a:r>
          </a:p>
          <a:p>
            <a:r>
              <a:rPr lang="en-US" sz="1700">
                <a:latin typeface="Aptos"/>
              </a:rPr>
              <a:t>SMART Objectives</a:t>
            </a:r>
          </a:p>
          <a:p>
            <a:r>
              <a:rPr lang="en-US" sz="1700"/>
              <a:t>   Obtain funding for your Coffee Shop</a:t>
            </a:r>
          </a:p>
          <a:p>
            <a:r>
              <a:rPr lang="en-US" sz="1700"/>
              <a:t>Sources of Finance/Cash Flow Forecast</a:t>
            </a:r>
          </a:p>
          <a:p>
            <a:r>
              <a:rPr lang="en-US" sz="1700"/>
              <a:t>SWOT Analysis:</a:t>
            </a:r>
          </a:p>
          <a:p>
            <a:r>
              <a:rPr lang="en-US" sz="1700"/>
              <a:t>Conclusion</a:t>
            </a:r>
            <a:endParaRPr lang="en-US" sz="1700" b="1"/>
          </a:p>
          <a:p>
            <a:endParaRPr lang="en-US" sz="1700" b="1"/>
          </a:p>
          <a:p>
            <a:endParaRPr lang="en-US" sz="1700"/>
          </a:p>
        </p:txBody>
      </p:sp>
      <p:pic>
        <p:nvPicPr>
          <p:cNvPr id="5" name="Picture 4" descr="Pen placed on top of a signature line">
            <a:extLst>
              <a:ext uri="{FF2B5EF4-FFF2-40B4-BE49-F238E27FC236}">
                <a16:creationId xmlns:a16="http://schemas.microsoft.com/office/drawing/2014/main" id="{BC90CD1C-D1DC-F483-E54A-E4BEAECB803A}"/>
              </a:ext>
            </a:extLst>
          </p:cNvPr>
          <p:cNvPicPr>
            <a:picLocks noChangeAspect="1"/>
          </p:cNvPicPr>
          <p:nvPr/>
        </p:nvPicPr>
        <p:blipFill>
          <a:blip r:embed="rId2"/>
          <a:srcRect l="48242" r="-3"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5553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818C8-3296-8280-0784-9436D56BD80B}"/>
              </a:ext>
            </a:extLst>
          </p:cNvPr>
          <p:cNvSpPr>
            <a:spLocks noGrp="1"/>
          </p:cNvSpPr>
          <p:nvPr>
            <p:ph type="title"/>
          </p:nvPr>
        </p:nvSpPr>
        <p:spPr>
          <a:xfrm>
            <a:off x="761800" y="177453"/>
            <a:ext cx="5334197" cy="1228078"/>
          </a:xfrm>
        </p:spPr>
        <p:txBody>
          <a:bodyPr anchor="ctr">
            <a:normAutofit/>
          </a:bodyPr>
          <a:lstStyle/>
          <a:p>
            <a:r>
              <a:rPr lang="en-US" sz="4000">
                <a:latin typeface="Aptos Display"/>
              </a:rPr>
              <a:t>Executive Summary:</a:t>
            </a:r>
            <a:endParaRPr lang="en-US" sz="4000"/>
          </a:p>
        </p:txBody>
      </p:sp>
      <p:sp>
        <p:nvSpPr>
          <p:cNvPr id="3" name="Content Placeholder 2">
            <a:extLst>
              <a:ext uri="{FF2B5EF4-FFF2-40B4-BE49-F238E27FC236}">
                <a16:creationId xmlns:a16="http://schemas.microsoft.com/office/drawing/2014/main" id="{50A92F4C-9DAC-9ADD-DA16-60C882F5B992}"/>
              </a:ext>
            </a:extLst>
          </p:cNvPr>
          <p:cNvSpPr>
            <a:spLocks noGrp="1"/>
          </p:cNvSpPr>
          <p:nvPr>
            <p:ph idx="1"/>
          </p:nvPr>
        </p:nvSpPr>
        <p:spPr>
          <a:xfrm>
            <a:off x="761800" y="1405533"/>
            <a:ext cx="5334197" cy="4834546"/>
          </a:xfrm>
        </p:spPr>
        <p:txBody>
          <a:bodyPr vert="horz" lIns="91440" tIns="45720" rIns="91440" bIns="45720" rtlCol="0" anchor="ctr">
            <a:normAutofit/>
          </a:bodyPr>
          <a:lstStyle/>
          <a:p>
            <a:pPr marL="0" indent="0">
              <a:buNone/>
            </a:pPr>
            <a:r>
              <a:rPr lang="en-US" sz="1100" dirty="0">
                <a:latin typeface="Aptos"/>
                <a:ea typeface="Calibri"/>
                <a:cs typeface="Calibri"/>
              </a:rPr>
              <a:t>When establishing a coffee shop in the London Bridge area of London Southwest, it is essential to consider external factors that may influence the business's performance. Individuals often use the PESTLE framework to examine the broader context around an organization. It examines six critical factors: political, economic, social, technological, legal, and environmental. Entrepreneurs may identify potential opportunities and risks prior to launching a new firm by understanding these factors.</a:t>
            </a:r>
          </a:p>
          <a:p>
            <a:r>
              <a:rPr lang="en-US" sz="1100">
                <a:latin typeface="Aptos"/>
                <a:ea typeface="Calibri"/>
                <a:cs typeface="Calibri"/>
              </a:rPr>
              <a:t>Your shop’s aesthetic (modern, rustic, minimalist) </a:t>
            </a:r>
          </a:p>
          <a:p>
            <a:r>
              <a:rPr lang="en-US" sz="1100">
                <a:latin typeface="Aptos"/>
                <a:ea typeface="Calibri"/>
                <a:cs typeface="Calibri"/>
              </a:rPr>
              <a:t>Specialist drinks you want to offer (artisan espresso, nitro cold brew, flavored lattes)</a:t>
            </a:r>
          </a:p>
          <a:p>
            <a:r>
              <a:rPr lang="en-US" sz="1100" dirty="0">
                <a:latin typeface="Aptos"/>
                <a:ea typeface="Calibri"/>
                <a:cs typeface="Calibri"/>
              </a:rPr>
              <a:t>Food offerings you’d like to provide (pastries, light bites, vegan options)</a:t>
            </a:r>
          </a:p>
          <a:p>
            <a:r>
              <a:rPr lang="en-US" sz="1100">
                <a:latin typeface="Aptos"/>
                <a:cs typeface="Arial"/>
              </a:rPr>
              <a:t>Business Concept:</a:t>
            </a:r>
          </a:p>
          <a:p>
            <a:r>
              <a:rPr lang="en-US" sz="1100">
                <a:latin typeface="Aptos"/>
                <a:cs typeface="Arial"/>
              </a:rPr>
              <a:t>The Business Concept covers innovative and profitable coffee shop ideas, from hybrid business models to cost-effective strategies and creative concepts that align with your vision, budget, and target audience. </a:t>
            </a:r>
          </a:p>
          <a:p>
            <a:r>
              <a:rPr lang="en-US" sz="1100">
                <a:latin typeface="Aptos"/>
                <a:cs typeface="Arial"/>
              </a:rPr>
              <a:t>Starting the coffee shop is a valuable insight here to make your vision a reality.</a:t>
            </a:r>
          </a:p>
          <a:p>
            <a:endParaRPr lang="en-US" sz="1100"/>
          </a:p>
        </p:txBody>
      </p:sp>
      <p:pic>
        <p:nvPicPr>
          <p:cNvPr id="5" name="Picture 4" descr="Top view of a hand holding a cup of coffee">
            <a:extLst>
              <a:ext uri="{FF2B5EF4-FFF2-40B4-BE49-F238E27FC236}">
                <a16:creationId xmlns:a16="http://schemas.microsoft.com/office/drawing/2014/main" id="{7508A0DF-00C7-335C-658F-A97626F4A55A}"/>
              </a:ext>
            </a:extLst>
          </p:cNvPr>
          <p:cNvPicPr>
            <a:picLocks noChangeAspect="1"/>
          </p:cNvPicPr>
          <p:nvPr/>
        </p:nvPicPr>
        <p:blipFill>
          <a:blip r:embed="rId2"/>
          <a:srcRect l="33334" r="14906"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49260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AFD1062-FC74-4DCE-7279-A7F9E057AED3}"/>
              </a:ext>
            </a:extLst>
          </p:cNvPr>
          <p:cNvSpPr>
            <a:spLocks noGrp="1"/>
          </p:cNvSpPr>
          <p:nvPr>
            <p:ph type="title"/>
          </p:nvPr>
        </p:nvSpPr>
        <p:spPr>
          <a:xfrm>
            <a:off x="804672" y="2053641"/>
            <a:ext cx="3669161" cy="2760098"/>
          </a:xfrm>
        </p:spPr>
        <p:txBody>
          <a:bodyPr>
            <a:normAutofit/>
          </a:bodyPr>
          <a:lstStyle/>
          <a:p>
            <a:pPr algn="ctr"/>
            <a:r>
              <a:rPr lang="en-US" sz="3700">
                <a:solidFill>
                  <a:schemeClr val="tx2"/>
                </a:solidFill>
                <a:latin typeface="Aptos Display"/>
                <a:ea typeface="Calibri"/>
                <a:cs typeface="Calibri"/>
              </a:rPr>
              <a:t>  PESTLE </a:t>
            </a:r>
            <a:r>
              <a:rPr lang="en-US" sz="3700" dirty="0">
                <a:solidFill>
                  <a:schemeClr val="tx2"/>
                </a:solidFill>
                <a:latin typeface="Aptos Display"/>
                <a:ea typeface="Calibri"/>
                <a:cs typeface="Calibri"/>
              </a:rPr>
              <a:t>Analysis </a:t>
            </a:r>
            <a:endParaRPr lang="en-US" sz="3700" dirty="0">
              <a:solidFill>
                <a:schemeClr val="tx2"/>
              </a:solidFill>
            </a:endParaRPr>
          </a:p>
        </p:txBody>
      </p:sp>
      <p:sp>
        <p:nvSpPr>
          <p:cNvPr id="3" name="Content Placeholder 2">
            <a:extLst>
              <a:ext uri="{FF2B5EF4-FFF2-40B4-BE49-F238E27FC236}">
                <a16:creationId xmlns:a16="http://schemas.microsoft.com/office/drawing/2014/main" id="{1DD06A57-4814-7F5D-B098-B6CD480101D7}"/>
              </a:ext>
            </a:extLst>
          </p:cNvPr>
          <p:cNvSpPr>
            <a:spLocks noGrp="1"/>
          </p:cNvSpPr>
          <p:nvPr>
            <p:ph idx="1"/>
          </p:nvPr>
        </p:nvSpPr>
        <p:spPr>
          <a:xfrm>
            <a:off x="5840054" y="196442"/>
            <a:ext cx="6109836" cy="6284907"/>
          </a:xfrm>
          <a:noFill/>
          <a:ln>
            <a:noFill/>
          </a:ln>
        </p:spPr>
        <p:txBody>
          <a:bodyPr vert="horz" lIns="91440" tIns="45720" rIns="91440" bIns="45720" rtlCol="0" anchor="ctr">
            <a:normAutofit/>
          </a:bodyPr>
          <a:lstStyle/>
          <a:p>
            <a:pPr marL="0" indent="0">
              <a:buNone/>
            </a:pPr>
            <a:endParaRPr lang="en-US" sz="1050" b="1" i="1" u="sng" dirty="0">
              <a:solidFill>
                <a:schemeClr val="tx2"/>
              </a:solidFill>
              <a:highlight>
                <a:srgbClr val="FFFFFF"/>
              </a:highlight>
              <a:latin typeface="Calibri"/>
              <a:ea typeface="Calibri"/>
              <a:cs typeface="Calibri"/>
            </a:endParaRPr>
          </a:p>
          <a:p>
            <a:r>
              <a:rPr lang="en-US" sz="1050">
                <a:solidFill>
                  <a:schemeClr val="tx2"/>
                </a:solidFill>
                <a:highlight>
                  <a:srgbClr val="FFFFFF"/>
                </a:highlight>
                <a:latin typeface="Calibri"/>
                <a:ea typeface="Calibri"/>
                <a:cs typeface="Calibri"/>
              </a:rPr>
              <a:t>Coffee Shop Startup at London Bridge, London. External Factors from my PESTEL Analysis are:</a:t>
            </a:r>
            <a:endParaRPr lang="en-US" sz="1050" dirty="0">
              <a:solidFill>
                <a:schemeClr val="tx2"/>
              </a:solidFill>
              <a:highlight>
                <a:srgbClr val="FFFFFF"/>
              </a:highlight>
              <a:latin typeface="Calibri"/>
              <a:ea typeface="Calibri"/>
              <a:cs typeface="Calibri"/>
            </a:endParaRPr>
          </a:p>
          <a:p>
            <a:r>
              <a:rPr lang="en-US" sz="1050" b="1">
                <a:solidFill>
                  <a:schemeClr val="tx2"/>
                </a:solidFill>
                <a:highlight>
                  <a:srgbClr val="FFFFFF"/>
                </a:highlight>
                <a:latin typeface="Calibri"/>
                <a:ea typeface="Calibri"/>
                <a:cs typeface="Calibri"/>
              </a:rPr>
              <a:t>A. Social Factors </a:t>
            </a:r>
            <a:r>
              <a:rPr lang="en-US" sz="1050">
                <a:solidFill>
                  <a:schemeClr val="tx2"/>
                </a:solidFill>
                <a:highlight>
                  <a:srgbClr val="FFFFFF"/>
                </a:highlight>
                <a:latin typeface="Calibri"/>
                <a:ea typeface="Calibri"/>
                <a:cs typeface="Calibri"/>
              </a:rPr>
              <a:t>- In major urban centers such as London, coffee shops enjoy considerable popularity due to prevailing social patterns. </a:t>
            </a:r>
            <a:endParaRPr lang="en-US" sz="1050" dirty="0">
              <a:solidFill>
                <a:schemeClr val="tx2"/>
              </a:solidFill>
              <a:highlight>
                <a:srgbClr val="FFFFFF"/>
              </a:highlight>
              <a:latin typeface="Calibri"/>
              <a:ea typeface="Calibri"/>
              <a:cs typeface="Calibri"/>
            </a:endParaRPr>
          </a:p>
          <a:p>
            <a:r>
              <a:rPr lang="en-US" sz="1050" dirty="0">
                <a:solidFill>
                  <a:schemeClr val="tx2"/>
                </a:solidFill>
                <a:highlight>
                  <a:srgbClr val="FFFFFF"/>
                </a:highlight>
                <a:latin typeface="Calibri"/>
                <a:ea typeface="Calibri"/>
                <a:cs typeface="Calibri"/>
              </a:rPr>
              <a:t>Coffee Life has become integral to urban life. Many folks' frequent cafés daily to socialize, work remotely, or just unwind. Professionals, travelers, and local residents converge around London Bridge to discover enjoyable venues for quality coffee. </a:t>
            </a:r>
          </a:p>
          <a:p>
            <a:r>
              <a:rPr lang="en-US" sz="1050" dirty="0">
                <a:solidFill>
                  <a:schemeClr val="tx2"/>
                </a:solidFill>
                <a:highlight>
                  <a:srgbClr val="FFFFFF"/>
                </a:highlight>
                <a:latin typeface="Calibri"/>
                <a:ea typeface="Calibri"/>
                <a:cs typeface="Calibri"/>
              </a:rPr>
              <a:t>Contemporary individuals have a greater inclination towards acquiring distinctive experiences rather than only purchasing goods. This approach may benefit independent coffee businesses by enhancing their perceived hospitality, offering personalized service, and featuring distinctive interior design. These socioeconomic trends facilitate the success of a new coffee business.</a:t>
            </a:r>
          </a:p>
          <a:p>
            <a:r>
              <a:rPr lang="en-US" sz="1050" b="1" dirty="0">
                <a:solidFill>
                  <a:schemeClr val="tx2"/>
                </a:solidFill>
                <a:highlight>
                  <a:srgbClr val="FFFFFF"/>
                </a:highlight>
                <a:latin typeface="Calibri"/>
                <a:ea typeface="Calibri"/>
                <a:cs typeface="Calibri"/>
              </a:rPr>
              <a:t>B. Economic Factors -</a:t>
            </a:r>
            <a:r>
              <a:rPr lang="en-US" sz="1050" dirty="0">
                <a:solidFill>
                  <a:schemeClr val="tx2"/>
                </a:solidFill>
                <a:highlight>
                  <a:srgbClr val="FFFFFF"/>
                </a:highlight>
                <a:latin typeface="Calibri"/>
                <a:ea typeface="Calibri"/>
                <a:cs typeface="Calibri"/>
              </a:rPr>
              <a:t> The prosperity of hospitality enterprises, such as coffee shops, is significantly influenced by economic conditions. London has one of the most robust consumer markets in Europe, indicating a significant need for food and beverage services. </a:t>
            </a:r>
            <a:r>
              <a:rPr lang="en" sz="1050" dirty="0">
                <a:solidFill>
                  <a:schemeClr val="tx2"/>
                </a:solidFill>
                <a:highlight>
                  <a:srgbClr val="FFFFFF"/>
                </a:highlight>
                <a:latin typeface="Calibri"/>
                <a:ea typeface="Calibri"/>
                <a:cs typeface="Calibri"/>
              </a:rPr>
              <a:t>Even though consumers are experiencing an increase on cost of living, the solution we propose help buyers be able to enjoy </a:t>
            </a:r>
            <a:r>
              <a:rPr lang="en-US" sz="1050" dirty="0">
                <a:solidFill>
                  <a:schemeClr val="tx2"/>
                </a:solidFill>
                <a:highlight>
                  <a:srgbClr val="FFFFFF"/>
                </a:highlight>
                <a:latin typeface="Calibri"/>
                <a:ea typeface="Calibri"/>
                <a:cs typeface="Calibri"/>
              </a:rPr>
              <a:t>Coffee as</a:t>
            </a:r>
            <a:r>
              <a:rPr lang="en" sz="1050" dirty="0">
                <a:solidFill>
                  <a:schemeClr val="tx2"/>
                </a:solidFill>
                <a:highlight>
                  <a:srgbClr val="FFFFFF"/>
                </a:highlight>
                <a:latin typeface="Calibri"/>
                <a:ea typeface="Calibri"/>
                <a:cs typeface="Calibri"/>
              </a:rPr>
              <a:t> a fraction of the cost.</a:t>
            </a:r>
            <a:endParaRPr lang="en-US" sz="1050" dirty="0">
              <a:solidFill>
                <a:schemeClr val="tx2"/>
              </a:solidFill>
              <a:highlight>
                <a:srgbClr val="FFFFFF"/>
              </a:highlight>
              <a:latin typeface="Calibri"/>
              <a:ea typeface="Calibri"/>
              <a:cs typeface="Calibri"/>
            </a:endParaRPr>
          </a:p>
          <a:p>
            <a:r>
              <a:rPr lang="en-US" sz="1050" dirty="0">
                <a:solidFill>
                  <a:schemeClr val="tx2"/>
                </a:solidFill>
                <a:highlight>
                  <a:srgbClr val="FFFFFF"/>
                </a:highlight>
                <a:latin typeface="Calibri"/>
                <a:ea typeface="Calibri"/>
                <a:cs typeface="Calibri"/>
              </a:rPr>
              <a:t>Inflation, increasing operational costs, and economic volatility may alter consumer spending patterns. Small enterprises may under pressure when the costs of rent, supplies, and employee remuneration increase. Despite the existence of these issues, coffee is often seen as an affordable daily luxury, suggesting that demand remains consistent even during economic downturns.</a:t>
            </a:r>
          </a:p>
          <a:p>
            <a:r>
              <a:rPr lang="en-US" sz="1050" b="1" dirty="0">
                <a:solidFill>
                  <a:schemeClr val="tx2"/>
                </a:solidFill>
                <a:highlight>
                  <a:srgbClr val="FFFFFF"/>
                </a:highlight>
                <a:latin typeface="Calibri"/>
                <a:ea typeface="Calibri"/>
                <a:cs typeface="Calibri"/>
              </a:rPr>
              <a:t>C. Political Factors </a:t>
            </a:r>
            <a:r>
              <a:rPr lang="en-US" sz="1050" dirty="0">
                <a:solidFill>
                  <a:schemeClr val="tx2"/>
                </a:solidFill>
                <a:highlight>
                  <a:srgbClr val="FFFFFF"/>
                </a:highlight>
                <a:latin typeface="Calibri"/>
                <a:ea typeface="Calibri"/>
                <a:cs typeface="Calibri"/>
              </a:rPr>
              <a:t>- In the UK, small enterprises may be directly influenced by political decisions and governmental laws. Coffee shops must comply with regulations established by the local municipality, in addition to food safety and health and safety standards. Local government initiatives that support small firms may enhance conditions for new business owners. Business support and startup programs may facilitate the establishment of nascent enterprises.</a:t>
            </a:r>
          </a:p>
          <a:p>
            <a:r>
              <a:rPr lang="en" sz="1050" dirty="0">
                <a:solidFill>
                  <a:schemeClr val="tx2"/>
                </a:solidFill>
                <a:highlight>
                  <a:srgbClr val="FFFFFF"/>
                </a:highlight>
                <a:latin typeface="Calibri"/>
                <a:ea typeface="Calibri"/>
                <a:cs typeface="Calibri"/>
              </a:rPr>
              <a:t>The UK offers a stable political environment for e-commerce. After BREXIT, the Office for Product Safety and Standards operate independently from the UE. Government trade agreements support coffee</a:t>
            </a:r>
            <a:r>
              <a:rPr lang="en-US" sz="1050" dirty="0">
                <a:solidFill>
                  <a:schemeClr val="tx2"/>
                </a:solidFill>
                <a:highlight>
                  <a:srgbClr val="FFFFFF"/>
                </a:highlight>
                <a:latin typeface="Calibri"/>
                <a:ea typeface="Calibri"/>
                <a:cs typeface="Calibri"/>
              </a:rPr>
              <a:t> </a:t>
            </a:r>
            <a:r>
              <a:rPr lang="en" sz="1050" dirty="0">
                <a:solidFill>
                  <a:schemeClr val="tx2"/>
                </a:solidFill>
                <a:highlight>
                  <a:srgbClr val="FFFFFF"/>
                </a:highlight>
                <a:latin typeface="Calibri"/>
                <a:ea typeface="Calibri"/>
                <a:cs typeface="Calibri"/>
              </a:rPr>
              <a:t>exports, which would allow easy imports </a:t>
            </a:r>
            <a:r>
              <a:rPr lang="en-US" sz="1050" dirty="0">
                <a:solidFill>
                  <a:schemeClr val="tx2"/>
                </a:solidFill>
                <a:highlight>
                  <a:srgbClr val="FFFFFF"/>
                </a:highlight>
                <a:latin typeface="Calibri"/>
                <a:ea typeface="Calibri"/>
                <a:cs typeface="Calibri"/>
              </a:rPr>
              <a:t>from various sectors of life.</a:t>
            </a:r>
          </a:p>
          <a:p>
            <a:r>
              <a:rPr lang="en-US" sz="1050" dirty="0">
                <a:solidFill>
                  <a:schemeClr val="tx2"/>
                </a:solidFill>
                <a:highlight>
                  <a:srgbClr val="FFFFFF"/>
                </a:highlight>
                <a:latin typeface="Calibri"/>
                <a:ea typeface="Calibri"/>
                <a:cs typeface="Calibri"/>
              </a:rPr>
              <a:t>Tax legislation and licensing regulations may increase the cost of operating a firm. Prior to inaugurating the coffee shop, entrepreneurs must ensure they are well-versed in the necessary norms and regulations.</a:t>
            </a:r>
          </a:p>
          <a:p>
            <a:endParaRPr lang="en-US" sz="900">
              <a:solidFill>
                <a:schemeClr val="tx2"/>
              </a:solidFill>
            </a:endParaRPr>
          </a:p>
        </p:txBody>
      </p:sp>
    </p:spTree>
    <p:extLst>
      <p:ext uri="{BB962C8B-B14F-4D97-AF65-F5344CB8AC3E}">
        <p14:creationId xmlns:p14="http://schemas.microsoft.com/office/powerpoint/2010/main" val="1574128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BFB92-74E9-F9F8-FF0A-E5B6EDAB569C}"/>
              </a:ext>
            </a:extLst>
          </p:cNvPr>
          <p:cNvSpPr>
            <a:spLocks noGrp="1"/>
          </p:cNvSpPr>
          <p:nvPr>
            <p:ph type="title"/>
          </p:nvPr>
        </p:nvSpPr>
        <p:spPr>
          <a:xfrm>
            <a:off x="761800" y="762001"/>
            <a:ext cx="5334197" cy="1708242"/>
          </a:xfrm>
        </p:spPr>
        <p:txBody>
          <a:bodyPr anchor="ctr">
            <a:normAutofit/>
          </a:bodyPr>
          <a:lstStyle/>
          <a:p>
            <a:pPr marL="228600" indent="-228600">
              <a:spcBef>
                <a:spcPts val="1000"/>
              </a:spcBef>
            </a:pPr>
            <a:r>
              <a:rPr lang="en-US" sz="4000">
                <a:latin typeface="Aptos"/>
              </a:rPr>
              <a:t>Product Description:</a:t>
            </a:r>
          </a:p>
          <a:p>
            <a:endParaRPr lang="en-US" sz="4000"/>
          </a:p>
        </p:txBody>
      </p:sp>
      <p:sp>
        <p:nvSpPr>
          <p:cNvPr id="3" name="Content Placeholder 2">
            <a:extLst>
              <a:ext uri="{FF2B5EF4-FFF2-40B4-BE49-F238E27FC236}">
                <a16:creationId xmlns:a16="http://schemas.microsoft.com/office/drawing/2014/main" id="{9FD90B12-B827-F96E-1386-BF9B25F0E09E}"/>
              </a:ext>
            </a:extLst>
          </p:cNvPr>
          <p:cNvSpPr>
            <a:spLocks noGrp="1"/>
          </p:cNvSpPr>
          <p:nvPr>
            <p:ph idx="1"/>
          </p:nvPr>
        </p:nvSpPr>
        <p:spPr>
          <a:xfrm>
            <a:off x="761800" y="2470244"/>
            <a:ext cx="5334197" cy="3769835"/>
          </a:xfrm>
        </p:spPr>
        <p:txBody>
          <a:bodyPr vert="horz" lIns="91440" tIns="45720" rIns="91440" bIns="45720" rtlCol="0" anchor="ctr">
            <a:noAutofit/>
          </a:bodyPr>
          <a:lstStyle/>
          <a:p>
            <a:pPr marL="0" indent="0">
              <a:buNone/>
            </a:pPr>
            <a:endParaRPr lang="en-US" sz="1700">
              <a:latin typeface="Aptos"/>
              <a:cs typeface="Arial"/>
            </a:endParaRPr>
          </a:p>
          <a:p>
            <a:r>
              <a:rPr lang="en-US" sz="2000">
                <a:latin typeface="Aptos"/>
                <a:ea typeface="Calibri"/>
                <a:cs typeface="Calibri"/>
              </a:rPr>
              <a:t>a. Coffee Drinks – The Milk texture, Strength and the Language helps with the Product.</a:t>
            </a:r>
            <a:endParaRPr lang="en-US" sz="2000" dirty="0">
              <a:latin typeface="Aptos"/>
              <a:ea typeface="Calibri"/>
              <a:cs typeface="Calibri"/>
            </a:endParaRPr>
          </a:p>
          <a:p>
            <a:pPr marL="0" indent="0">
              <a:buNone/>
            </a:pPr>
            <a:r>
              <a:rPr lang="en-US" sz="2000">
                <a:latin typeface="Aptos"/>
                <a:ea typeface="Calibri"/>
                <a:cs typeface="Calibri"/>
              </a:rPr>
              <a:t>Some Iced Latte, Single Origin Pour Over and Flat White.</a:t>
            </a:r>
            <a:endParaRPr lang="en-US" sz="2000" dirty="0">
              <a:latin typeface="Aptos"/>
              <a:ea typeface="Calibri"/>
              <a:cs typeface="Calibri"/>
            </a:endParaRPr>
          </a:p>
          <a:p>
            <a:endParaRPr lang="en-US" sz="2000" dirty="0">
              <a:latin typeface="Aptos"/>
              <a:ea typeface="Calibri"/>
              <a:cs typeface="Calibri"/>
            </a:endParaRPr>
          </a:p>
          <a:p>
            <a:r>
              <a:rPr lang="en-US" sz="2000">
                <a:latin typeface="Aptos"/>
                <a:ea typeface="Calibri"/>
                <a:cs typeface="Calibri"/>
              </a:rPr>
              <a:t>b. Merchandise – Bean Coffee and Customized Logo Mug.</a:t>
            </a:r>
            <a:endParaRPr lang="en-US" sz="2000" dirty="0">
              <a:latin typeface="Aptos"/>
              <a:ea typeface="Calibri"/>
              <a:cs typeface="Calibri"/>
            </a:endParaRPr>
          </a:p>
          <a:p>
            <a:endParaRPr lang="en-US" sz="2000" dirty="0">
              <a:latin typeface="Aptos"/>
              <a:ea typeface="Calibri"/>
              <a:cs typeface="Calibri"/>
            </a:endParaRPr>
          </a:p>
          <a:p>
            <a:r>
              <a:rPr lang="en-US" sz="2000">
                <a:latin typeface="Aptos"/>
                <a:ea typeface="Calibri"/>
                <a:cs typeface="Calibri"/>
              </a:rPr>
              <a:t>c. Food &amp; Pastry – Prince Chocolate Brownie, Avocado Bread Toast and Artisan Croissant</a:t>
            </a:r>
          </a:p>
          <a:p>
            <a:endParaRPr lang="en-US" sz="1700"/>
          </a:p>
          <a:p>
            <a:endParaRPr lang="en-US" sz="1700"/>
          </a:p>
        </p:txBody>
      </p:sp>
      <p:pic>
        <p:nvPicPr>
          <p:cNvPr id="5" name="Picture 4" descr="Iced coffee">
            <a:extLst>
              <a:ext uri="{FF2B5EF4-FFF2-40B4-BE49-F238E27FC236}">
                <a16:creationId xmlns:a16="http://schemas.microsoft.com/office/drawing/2014/main" id="{D212B9F9-6DBB-C428-AE63-413EE66803B0}"/>
              </a:ext>
            </a:extLst>
          </p:cNvPr>
          <p:cNvPicPr>
            <a:picLocks noChangeAspect="1"/>
          </p:cNvPicPr>
          <p:nvPr/>
        </p:nvPicPr>
        <p:blipFill>
          <a:blip r:embed="rId2"/>
          <a:srcRect l="39023" r="9216"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037813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9D4F5-25F2-8F10-244A-6C9CB76375FC}"/>
              </a:ext>
            </a:extLst>
          </p:cNvPr>
          <p:cNvSpPr>
            <a:spLocks noGrp="1"/>
          </p:cNvSpPr>
          <p:nvPr>
            <p:ph type="title"/>
          </p:nvPr>
        </p:nvSpPr>
        <p:spPr>
          <a:xfrm>
            <a:off x="761800" y="762001"/>
            <a:ext cx="5334197" cy="1708242"/>
          </a:xfrm>
        </p:spPr>
        <p:txBody>
          <a:bodyPr anchor="ctr">
            <a:normAutofit/>
          </a:bodyPr>
          <a:lstStyle/>
          <a:p>
            <a:r>
              <a:rPr lang="en-US" sz="4000">
                <a:latin typeface="Aptos Display"/>
                <a:cs typeface="Arial"/>
              </a:rPr>
              <a:t>Market Analysis and Marketing Plan:</a:t>
            </a:r>
            <a:endParaRPr lang="en-US" sz="4000"/>
          </a:p>
        </p:txBody>
      </p:sp>
      <p:sp>
        <p:nvSpPr>
          <p:cNvPr id="3" name="Content Placeholder 2">
            <a:extLst>
              <a:ext uri="{FF2B5EF4-FFF2-40B4-BE49-F238E27FC236}">
                <a16:creationId xmlns:a16="http://schemas.microsoft.com/office/drawing/2014/main" id="{C300DBE3-FB56-0FAF-38DA-562E272CC392}"/>
              </a:ext>
            </a:extLst>
          </p:cNvPr>
          <p:cNvSpPr>
            <a:spLocks noGrp="1"/>
          </p:cNvSpPr>
          <p:nvPr>
            <p:ph idx="1"/>
          </p:nvPr>
        </p:nvSpPr>
        <p:spPr>
          <a:xfrm>
            <a:off x="761800" y="2470244"/>
            <a:ext cx="5334197" cy="3769835"/>
          </a:xfrm>
        </p:spPr>
        <p:txBody>
          <a:bodyPr vert="horz" lIns="91440" tIns="45720" rIns="91440" bIns="45720" rtlCol="0" anchor="ctr">
            <a:noAutofit/>
          </a:bodyPr>
          <a:lstStyle/>
          <a:p>
            <a:pPr marL="0" indent="0">
              <a:buNone/>
            </a:pPr>
            <a:endParaRPr lang="en" sz="1100" b="1">
              <a:highlight>
                <a:srgbClr val="FFFFFF"/>
              </a:highlight>
              <a:latin typeface="Arial"/>
              <a:cs typeface="Arial"/>
            </a:endParaRPr>
          </a:p>
          <a:p>
            <a:r>
              <a:rPr lang="en-US" sz="1400" dirty="0">
                <a:highlight>
                  <a:srgbClr val="FFFFFF"/>
                </a:highlight>
                <a:latin typeface="Calibri"/>
                <a:ea typeface="Calibri"/>
                <a:cs typeface="Calibri"/>
              </a:rPr>
              <a:t>The company’s overall forward-looking approach and a game plan to reach potential customers and convert them into actual customers for the product/service that you’re selling. </a:t>
            </a:r>
          </a:p>
          <a:p>
            <a:r>
              <a:rPr lang="en-US" sz="1400" dirty="0">
                <a:highlight>
                  <a:srgbClr val="FFFFFF"/>
                </a:highlight>
                <a:latin typeface="Calibri"/>
                <a:ea typeface="Calibri"/>
                <a:cs typeface="Calibri"/>
              </a:rPr>
              <a:t>It usually comprises customers’ demographic data, brand message, core values of your company, and some other important elements.</a:t>
            </a:r>
          </a:p>
          <a:p>
            <a:r>
              <a:rPr lang="en-US" sz="1400" b="1" dirty="0">
                <a:highlight>
                  <a:srgbClr val="FFFFFF"/>
                </a:highlight>
                <a:latin typeface="Calibri"/>
                <a:ea typeface="Calibri"/>
                <a:cs typeface="Calibri"/>
              </a:rPr>
              <a:t>A. Relationship Marketing </a:t>
            </a:r>
            <a:r>
              <a:rPr lang="en-US" sz="1400" dirty="0">
                <a:highlight>
                  <a:srgbClr val="FFFFFF"/>
                </a:highlight>
                <a:latin typeface="Calibri"/>
                <a:ea typeface="Calibri"/>
                <a:cs typeface="Calibri"/>
              </a:rPr>
              <a:t>- is the art and process of developing a long-term relationship with customers. It’s much more than a conventional transactional sale relationship, where your primary focus is on just selling the product/service.</a:t>
            </a:r>
          </a:p>
          <a:p>
            <a:r>
              <a:rPr lang="en-US" sz="1400" b="1" dirty="0">
                <a:highlight>
                  <a:srgbClr val="FFFFFF"/>
                </a:highlight>
                <a:latin typeface="Calibri"/>
                <a:ea typeface="Calibri"/>
                <a:cs typeface="Calibri"/>
              </a:rPr>
              <a:t>B. Paid Marketing </a:t>
            </a:r>
            <a:r>
              <a:rPr lang="en-US" sz="1400" dirty="0">
                <a:highlight>
                  <a:srgbClr val="FFFFFF"/>
                </a:highlight>
                <a:latin typeface="Calibri"/>
                <a:ea typeface="Calibri"/>
                <a:cs typeface="Calibri"/>
              </a:rPr>
              <a:t>- also goes by the name of digital marketing. It’s a marketing strategy where businesses and companies target customers based on their interests and previous interaction with the brand. It’s a costly technique, but if you plan it well, then it would give you better results.</a:t>
            </a:r>
          </a:p>
          <a:p>
            <a:r>
              <a:rPr lang="en-US" sz="1400" b="1">
                <a:highlight>
                  <a:srgbClr val="FFFFFF"/>
                </a:highlight>
                <a:latin typeface="Calibri"/>
                <a:ea typeface="Calibri"/>
                <a:cs typeface="Calibri"/>
              </a:rPr>
              <a:t>C. </a:t>
            </a:r>
            <a:r>
              <a:rPr lang="en" sz="1400" b="1">
                <a:highlight>
                  <a:srgbClr val="FFFFFF"/>
                </a:highlight>
                <a:latin typeface="Calibri"/>
                <a:ea typeface="Calibri"/>
                <a:cs typeface="Calibri"/>
              </a:rPr>
              <a:t>Diversity marketing</a:t>
            </a:r>
            <a:r>
              <a:rPr lang="en-US" sz="1400" b="1" dirty="0">
                <a:highlight>
                  <a:srgbClr val="FFFFFF"/>
                </a:highlight>
                <a:latin typeface="Calibri"/>
                <a:ea typeface="Calibri"/>
                <a:cs typeface="Calibri"/>
              </a:rPr>
              <a:t> </a:t>
            </a:r>
            <a:r>
              <a:rPr lang="en-US" sz="1400">
                <a:highlight>
                  <a:srgbClr val="FFFFFF"/>
                </a:highlight>
                <a:latin typeface="Calibri"/>
                <a:ea typeface="Calibri"/>
                <a:cs typeface="Calibri"/>
              </a:rPr>
              <a:t>- </a:t>
            </a:r>
            <a:r>
              <a:rPr lang="en" sz="1400">
                <a:highlight>
                  <a:srgbClr val="FFFFFF"/>
                </a:highlight>
                <a:latin typeface="Calibri"/>
                <a:ea typeface="Calibri"/>
                <a:cs typeface="Calibri"/>
              </a:rPr>
              <a:t>is a technique that businesses employ when they must deal with a diverse population. It means devising a different marketing plan for different customer segments based on their attitude, behavior, beliefs, views, and needs.</a:t>
            </a:r>
            <a:r>
              <a:rPr lang="en-US" sz="1400" dirty="0">
                <a:highlight>
                  <a:srgbClr val="FFFFFF"/>
                </a:highlight>
                <a:latin typeface="Calibri"/>
                <a:ea typeface="Calibri"/>
                <a:cs typeface="Calibri"/>
              </a:rPr>
              <a:t> </a:t>
            </a:r>
            <a:endParaRPr lang="en-US" sz="1400" dirty="0"/>
          </a:p>
          <a:p>
            <a:endParaRPr lang="en-US" sz="1400" dirty="0"/>
          </a:p>
        </p:txBody>
      </p:sp>
      <p:pic>
        <p:nvPicPr>
          <p:cNvPr id="5" name="Picture 4" descr="A person reaching for a paper on a table full of paper and sticky notes">
            <a:extLst>
              <a:ext uri="{FF2B5EF4-FFF2-40B4-BE49-F238E27FC236}">
                <a16:creationId xmlns:a16="http://schemas.microsoft.com/office/drawing/2014/main" id="{DDA185A7-6C03-7AD6-6CC8-0959E3E70C48}"/>
              </a:ext>
            </a:extLst>
          </p:cNvPr>
          <p:cNvPicPr>
            <a:picLocks noChangeAspect="1"/>
          </p:cNvPicPr>
          <p:nvPr/>
        </p:nvPicPr>
        <p:blipFill>
          <a:blip r:embed="rId2"/>
          <a:srcRect l="22697" r="25470" b="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032704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C43204-930C-66A1-24BE-3AC314D69020}"/>
              </a:ext>
            </a:extLst>
          </p:cNvPr>
          <p:cNvSpPr>
            <a:spLocks noGrp="1"/>
          </p:cNvSpPr>
          <p:nvPr>
            <p:ph type="title"/>
          </p:nvPr>
        </p:nvSpPr>
        <p:spPr>
          <a:xfrm>
            <a:off x="640080" y="325369"/>
            <a:ext cx="4368602" cy="1956841"/>
          </a:xfrm>
        </p:spPr>
        <p:txBody>
          <a:bodyPr anchor="b">
            <a:noAutofit/>
          </a:bodyPr>
          <a:lstStyle/>
          <a:p>
            <a:r>
              <a:rPr lang="en-US" sz="5400">
                <a:latin typeface="Aptos Display"/>
              </a:rPr>
              <a:t>Management Team and Their Background:</a:t>
            </a: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1B21C0-773D-425E-8157-1B4A3BFBB2A6}"/>
              </a:ext>
            </a:extLst>
          </p:cNvPr>
          <p:cNvSpPr>
            <a:spLocks noGrp="1"/>
          </p:cNvSpPr>
          <p:nvPr>
            <p:ph idx="1"/>
          </p:nvPr>
        </p:nvSpPr>
        <p:spPr>
          <a:xfrm>
            <a:off x="640080" y="2872899"/>
            <a:ext cx="4243589" cy="3320668"/>
          </a:xfrm>
        </p:spPr>
        <p:txBody>
          <a:bodyPr vert="horz" lIns="91440" tIns="45720" rIns="91440" bIns="45720" rtlCol="0" anchor="t">
            <a:normAutofit/>
          </a:bodyPr>
          <a:lstStyle/>
          <a:p>
            <a:endParaRPr lang="en-US" sz="2200" dirty="0">
              <a:latin typeface="Aptos"/>
              <a:cs typeface="Arial"/>
            </a:endParaRPr>
          </a:p>
          <a:p>
            <a:endParaRPr lang="en-US" sz="2200">
              <a:latin typeface="Aptos"/>
              <a:cs typeface="Arial"/>
            </a:endParaRPr>
          </a:p>
          <a:p>
            <a:r>
              <a:rPr lang="en-US" sz="2200" dirty="0">
                <a:latin typeface="Aptos"/>
                <a:ea typeface="Calibri"/>
                <a:cs typeface="Calibri"/>
              </a:rPr>
              <a:t>       </a:t>
            </a:r>
          </a:p>
          <a:p>
            <a:endParaRPr lang="en-US" sz="2200">
              <a:latin typeface="Aptos"/>
              <a:ea typeface="Calibri"/>
              <a:cs typeface="Calibri"/>
            </a:endParaRPr>
          </a:p>
          <a:p>
            <a:endParaRPr lang="en-US" sz="2200"/>
          </a:p>
        </p:txBody>
      </p:sp>
      <p:pic>
        <p:nvPicPr>
          <p:cNvPr id="4" name="Picture 3" descr="A diagram of a diagram&#10;&#10;AI-generated content may be incorrect.">
            <a:extLst>
              <a:ext uri="{FF2B5EF4-FFF2-40B4-BE49-F238E27FC236}">
                <a16:creationId xmlns:a16="http://schemas.microsoft.com/office/drawing/2014/main" id="{AD475E2D-DC70-A371-AD67-395D683EC22D}"/>
              </a:ext>
            </a:extLst>
          </p:cNvPr>
          <p:cNvPicPr>
            <a:picLocks noChangeAspect="1"/>
          </p:cNvPicPr>
          <p:nvPr/>
        </p:nvPicPr>
        <p:blipFill>
          <a:blip r:embed="rId2"/>
          <a:srcRect l="5049" r="618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79521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113B5-3E43-9466-13F0-B07F5BCAD038}"/>
              </a:ext>
            </a:extLst>
          </p:cNvPr>
          <p:cNvSpPr>
            <a:spLocks noGrp="1"/>
          </p:cNvSpPr>
          <p:nvPr>
            <p:ph type="title"/>
          </p:nvPr>
        </p:nvSpPr>
        <p:spPr>
          <a:xfrm>
            <a:off x="761800" y="762001"/>
            <a:ext cx="5334197" cy="1708242"/>
          </a:xfrm>
        </p:spPr>
        <p:txBody>
          <a:bodyPr anchor="ctr">
            <a:normAutofit/>
          </a:bodyPr>
          <a:lstStyle/>
          <a:p>
            <a:r>
              <a:rPr lang="en-US" sz="4000">
                <a:latin typeface="Aptos Display"/>
                <a:cs typeface="Arial"/>
              </a:rPr>
              <a:t>SMART Objectives</a:t>
            </a:r>
            <a:endParaRPr lang="en-US" sz="4000"/>
          </a:p>
        </p:txBody>
      </p:sp>
      <p:sp>
        <p:nvSpPr>
          <p:cNvPr id="3" name="Content Placeholder 2">
            <a:extLst>
              <a:ext uri="{FF2B5EF4-FFF2-40B4-BE49-F238E27FC236}">
                <a16:creationId xmlns:a16="http://schemas.microsoft.com/office/drawing/2014/main" id="{3AEAE960-401B-F252-7879-C643883D5337}"/>
              </a:ext>
            </a:extLst>
          </p:cNvPr>
          <p:cNvSpPr>
            <a:spLocks noGrp="1"/>
          </p:cNvSpPr>
          <p:nvPr>
            <p:ph idx="1"/>
          </p:nvPr>
        </p:nvSpPr>
        <p:spPr>
          <a:xfrm>
            <a:off x="761800" y="2470244"/>
            <a:ext cx="5334197" cy="3769835"/>
          </a:xfrm>
        </p:spPr>
        <p:txBody>
          <a:bodyPr vert="horz" lIns="91440" tIns="45720" rIns="91440" bIns="45720" rtlCol="0" anchor="ctr">
            <a:noAutofit/>
          </a:bodyPr>
          <a:lstStyle/>
          <a:p>
            <a:pPr marL="0" indent="0">
              <a:buNone/>
            </a:pPr>
            <a:endParaRPr lang="en" sz="1100" b="1" u="sng">
              <a:highlight>
                <a:srgbClr val="FFFFFF"/>
              </a:highlight>
              <a:latin typeface="Arial"/>
              <a:cs typeface="Arial"/>
            </a:endParaRPr>
          </a:p>
          <a:p>
            <a:r>
              <a:rPr lang="en-US" sz="1400" dirty="0">
                <a:highlight>
                  <a:srgbClr val="FFFFFF"/>
                </a:highlight>
                <a:latin typeface="Arial"/>
                <a:cs typeface="Arial"/>
              </a:rPr>
              <a:t>The Smart objectives for Prince Coffee Shop have been focused on the Specific, Measurable, Achievable, Relevant and Time–bound goals to boost sales and improve loyalty and increase efficiency.</a:t>
            </a:r>
          </a:p>
          <a:p>
            <a:endParaRPr lang="en-US" sz="1400" dirty="0">
              <a:highlight>
                <a:srgbClr val="FFFFFF"/>
              </a:highlight>
              <a:latin typeface="Calibri"/>
              <a:ea typeface="Calibri"/>
              <a:cs typeface="Calibri"/>
            </a:endParaRPr>
          </a:p>
          <a:p>
            <a:pPr marL="0" indent="0">
              <a:buNone/>
            </a:pPr>
            <a:r>
              <a:rPr lang="en-US" sz="1400" dirty="0">
                <a:highlight>
                  <a:srgbClr val="FFFFFF"/>
                </a:highlight>
                <a:latin typeface="Calibri"/>
                <a:ea typeface="Calibri"/>
                <a:cs typeface="Calibri"/>
              </a:rPr>
              <a:t>   </a:t>
            </a:r>
            <a:r>
              <a:rPr lang="en" sz="1400" b="1" i="1" u="sng">
                <a:highlight>
                  <a:srgbClr val="FFFFFF"/>
                </a:highlight>
                <a:latin typeface="Calibri"/>
                <a:ea typeface="Calibri"/>
                <a:cs typeface="Calibri"/>
              </a:rPr>
              <a:t>Obtain funding for your </a:t>
            </a:r>
            <a:r>
              <a:rPr lang="en-US" sz="1400" b="1" i="1" u="sng">
                <a:highlight>
                  <a:srgbClr val="FFFFFF"/>
                </a:highlight>
                <a:latin typeface="Calibri"/>
                <a:ea typeface="Calibri"/>
                <a:cs typeface="Calibri"/>
              </a:rPr>
              <a:t>C</a:t>
            </a:r>
            <a:r>
              <a:rPr lang="en" sz="1400" b="1" i="1" u="sng">
                <a:highlight>
                  <a:srgbClr val="FFFFFF"/>
                </a:highlight>
                <a:latin typeface="Calibri"/>
                <a:ea typeface="Calibri"/>
                <a:cs typeface="Calibri"/>
              </a:rPr>
              <a:t>offee </a:t>
            </a:r>
            <a:r>
              <a:rPr lang="en-US" sz="1400" b="1" i="1" u="sng">
                <a:highlight>
                  <a:srgbClr val="FFFFFF"/>
                </a:highlight>
                <a:latin typeface="Calibri"/>
                <a:ea typeface="Calibri"/>
                <a:cs typeface="Calibri"/>
              </a:rPr>
              <a:t>S</a:t>
            </a:r>
            <a:r>
              <a:rPr lang="en" sz="1400" b="1" i="1" u="sng">
                <a:highlight>
                  <a:srgbClr val="FFFFFF"/>
                </a:highlight>
                <a:latin typeface="Calibri"/>
                <a:ea typeface="Calibri"/>
                <a:cs typeface="Calibri"/>
              </a:rPr>
              <a:t>hop</a:t>
            </a:r>
            <a:endParaRPr lang="en-US" sz="1400" dirty="0">
              <a:highlight>
                <a:srgbClr val="FFFFFF"/>
              </a:highlight>
              <a:latin typeface="Calibri"/>
              <a:ea typeface="Calibri"/>
              <a:cs typeface="Calibri"/>
            </a:endParaRPr>
          </a:p>
          <a:p>
            <a:r>
              <a:rPr lang="en-US" sz="1400" dirty="0">
                <a:highlight>
                  <a:srgbClr val="FFFFFF"/>
                </a:highlight>
                <a:latin typeface="Calibri"/>
                <a:ea typeface="Calibri"/>
                <a:cs typeface="Calibri"/>
              </a:rPr>
              <a:t>One of the biggest things to consider about how to start a coffee shop business is funding. The costs of opening a coffee shop can be a major barrier to entry for some aspiring owners. However, even if you don’t have funds of your own, you may be able to take advantage of a variety of business loans: </a:t>
            </a:r>
          </a:p>
          <a:p>
            <a:r>
              <a:rPr lang="en-US" sz="1400" b="1">
                <a:highlight>
                  <a:srgbClr val="FFFFFF"/>
                </a:highlight>
                <a:latin typeface="Calibri"/>
                <a:ea typeface="Calibri"/>
                <a:cs typeface="Calibri"/>
              </a:rPr>
              <a:t>A. </a:t>
            </a:r>
            <a:r>
              <a:rPr lang="en" sz="1400" b="1">
                <a:highlight>
                  <a:srgbClr val="FFFFFF"/>
                </a:highlight>
                <a:latin typeface="Calibri"/>
                <a:ea typeface="Calibri"/>
                <a:cs typeface="Calibri"/>
              </a:rPr>
              <a:t>Bank loans </a:t>
            </a:r>
            <a:r>
              <a:rPr lang="en" sz="1400">
                <a:highlight>
                  <a:srgbClr val="FFFFFF"/>
                </a:highlight>
                <a:latin typeface="Calibri"/>
                <a:ea typeface="Calibri"/>
                <a:cs typeface="Calibri"/>
              </a:rPr>
              <a:t>are a traditional route, where you borrow money from a financial institution and pay it back over time with interest. </a:t>
            </a:r>
            <a:endParaRPr lang="en-US" sz="1400" dirty="0">
              <a:highlight>
                <a:srgbClr val="FFFFFF"/>
              </a:highlight>
              <a:latin typeface="Calibri"/>
              <a:ea typeface="Calibri"/>
              <a:cs typeface="Calibri"/>
            </a:endParaRPr>
          </a:p>
          <a:p>
            <a:r>
              <a:rPr lang="en-US" sz="1400" b="1" dirty="0">
                <a:highlight>
                  <a:srgbClr val="FFFFFF"/>
                </a:highlight>
                <a:latin typeface="Calibri"/>
                <a:ea typeface="Calibri"/>
                <a:cs typeface="Calibri"/>
              </a:rPr>
              <a:t>B. </a:t>
            </a:r>
            <a:r>
              <a:rPr lang="en" sz="1400" b="1" dirty="0">
                <a:highlight>
                  <a:srgbClr val="FFFFFF"/>
                </a:highlight>
                <a:latin typeface="Calibri"/>
                <a:ea typeface="Calibri"/>
                <a:cs typeface="Calibri"/>
              </a:rPr>
              <a:t>Square Loans </a:t>
            </a:r>
            <a:r>
              <a:rPr lang="en" sz="1400" dirty="0">
                <a:highlight>
                  <a:srgbClr val="FFFFFF"/>
                </a:highlight>
                <a:latin typeface="Calibri"/>
                <a:ea typeface="Calibri"/>
                <a:cs typeface="Calibri"/>
              </a:rPr>
              <a:t>offer another option outside a traditional bank. Our typical loan offers are £10,000, with no hidden fees and an 18-month repayment period. Instead of monthly repayments, you repay your loan with a fixed percentage of your sales each day.</a:t>
            </a:r>
            <a:endParaRPr lang="en-US" sz="1400" dirty="0">
              <a:highlight>
                <a:srgbClr val="FFFFFF"/>
              </a:highlight>
              <a:latin typeface="Calibri"/>
              <a:ea typeface="Calibri"/>
              <a:cs typeface="Calibri"/>
            </a:endParaRPr>
          </a:p>
          <a:p>
            <a:endParaRPr lang="en-US" sz="1100"/>
          </a:p>
        </p:txBody>
      </p:sp>
      <p:pic>
        <p:nvPicPr>
          <p:cNvPr id="5" name="Picture 4" descr="Close-up of a coffee cup on a table">
            <a:extLst>
              <a:ext uri="{FF2B5EF4-FFF2-40B4-BE49-F238E27FC236}">
                <a16:creationId xmlns:a16="http://schemas.microsoft.com/office/drawing/2014/main" id="{43C6504F-5CDD-9571-E631-71D58CCF33F1}"/>
              </a:ext>
            </a:extLst>
          </p:cNvPr>
          <p:cNvPicPr>
            <a:picLocks noChangeAspect="1"/>
          </p:cNvPicPr>
          <p:nvPr/>
        </p:nvPicPr>
        <p:blipFill>
          <a:blip r:embed="rId2"/>
          <a:srcRect l="37279" r="10960"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19407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A40C0-9CB8-70F8-3AEB-CD903AEA79B4}"/>
              </a:ext>
            </a:extLst>
          </p:cNvPr>
          <p:cNvSpPr>
            <a:spLocks noGrp="1"/>
          </p:cNvSpPr>
          <p:nvPr>
            <p:ph type="title"/>
          </p:nvPr>
        </p:nvSpPr>
        <p:spPr>
          <a:xfrm>
            <a:off x="841248" y="256032"/>
            <a:ext cx="10506456" cy="1014984"/>
          </a:xfrm>
        </p:spPr>
        <p:txBody>
          <a:bodyPr anchor="b">
            <a:normAutofit/>
          </a:bodyPr>
          <a:lstStyle/>
          <a:p>
            <a:r>
              <a:rPr lang="en-US">
                <a:latin typeface="Aptos"/>
              </a:rPr>
              <a:t>   Obtain funding for your Coffee Shop</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7F3000A-7517-DFA2-ED0B-6E7710ACFA7F}"/>
              </a:ext>
            </a:extLst>
          </p:cNvPr>
          <p:cNvGraphicFramePr>
            <a:graphicFrameLocks noGrp="1"/>
          </p:cNvGraphicFramePr>
          <p:nvPr>
            <p:ph idx="1"/>
            <p:extLst>
              <p:ext uri="{D42A27DB-BD31-4B8C-83A1-F6EECF244321}">
                <p14:modId xmlns:p14="http://schemas.microsoft.com/office/powerpoint/2010/main" val="369102429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8638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6F9871-6649-3D6E-50CE-BBEF6ED70D8D}"/>
              </a:ext>
            </a:extLst>
          </p:cNvPr>
          <p:cNvSpPr>
            <a:spLocks noGrp="1"/>
          </p:cNvSpPr>
          <p:nvPr>
            <p:ph type="title"/>
          </p:nvPr>
        </p:nvSpPr>
        <p:spPr>
          <a:xfrm>
            <a:off x="1043631" y="809898"/>
            <a:ext cx="10173010" cy="1554480"/>
          </a:xfrm>
        </p:spPr>
        <p:txBody>
          <a:bodyPr anchor="ctr">
            <a:normAutofit/>
          </a:bodyPr>
          <a:lstStyle/>
          <a:p>
            <a:pPr marL="228600" indent="-228600">
              <a:spcBef>
                <a:spcPts val="1000"/>
              </a:spcBef>
            </a:pPr>
            <a:r>
              <a:rPr lang="en-US" sz="4800">
                <a:latin typeface="Aptos"/>
              </a:rPr>
              <a:t>Sources of Finance/Cash Flow Forecast  </a:t>
            </a:r>
          </a:p>
          <a:p>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A6C4A70-8F04-9DF1-225F-A43B72C99F05}"/>
              </a:ext>
            </a:extLst>
          </p:cNvPr>
          <p:cNvGraphicFramePr>
            <a:graphicFrameLocks noGrp="1"/>
          </p:cNvGraphicFramePr>
          <p:nvPr>
            <p:ph idx="1"/>
            <p:extLst>
              <p:ext uri="{D42A27DB-BD31-4B8C-83A1-F6EECF244321}">
                <p14:modId xmlns:p14="http://schemas.microsoft.com/office/powerpoint/2010/main" val="315257128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4353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7" name="Freeform: Shape 2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3519BB2-5522-5F2E-CB62-79B90BD53F67}"/>
              </a:ext>
            </a:extLst>
          </p:cNvPr>
          <p:cNvSpPr>
            <a:spLocks noGrp="1"/>
          </p:cNvSpPr>
          <p:nvPr>
            <p:ph type="title"/>
          </p:nvPr>
        </p:nvSpPr>
        <p:spPr>
          <a:xfrm>
            <a:off x="640080" y="1243013"/>
            <a:ext cx="3855720" cy="4371974"/>
          </a:xfrm>
        </p:spPr>
        <p:txBody>
          <a:bodyPr>
            <a:normAutofit/>
          </a:bodyPr>
          <a:lstStyle/>
          <a:p>
            <a:r>
              <a:rPr lang="en-US" sz="3600">
                <a:solidFill>
                  <a:schemeClr val="tx2"/>
                </a:solidFill>
                <a:latin typeface="Aptos Display"/>
                <a:cs typeface="Arial"/>
              </a:rPr>
              <a:t>SWOT Analysis:</a:t>
            </a:r>
          </a:p>
          <a:p>
            <a:endParaRPr lang="en-US" sz="3600">
              <a:solidFill>
                <a:schemeClr val="tx2"/>
              </a:solidFill>
            </a:endParaRPr>
          </a:p>
        </p:txBody>
      </p:sp>
      <p:sp>
        <p:nvSpPr>
          <p:cNvPr id="3" name="Content Placeholder 2">
            <a:extLst>
              <a:ext uri="{FF2B5EF4-FFF2-40B4-BE49-F238E27FC236}">
                <a16:creationId xmlns:a16="http://schemas.microsoft.com/office/drawing/2014/main" id="{227B785C-6940-F7B2-DF87-EFE3BA672243}"/>
              </a:ext>
            </a:extLst>
          </p:cNvPr>
          <p:cNvSpPr>
            <a:spLocks noGrp="1"/>
          </p:cNvSpPr>
          <p:nvPr>
            <p:ph idx="1"/>
          </p:nvPr>
        </p:nvSpPr>
        <p:spPr>
          <a:xfrm>
            <a:off x="5201433" y="919"/>
            <a:ext cx="6995744" cy="6754367"/>
          </a:xfrm>
        </p:spPr>
        <p:txBody>
          <a:bodyPr vert="horz" lIns="91440" tIns="45720" rIns="91440" bIns="45720" rtlCol="0" anchor="ctr">
            <a:normAutofit/>
          </a:bodyPr>
          <a:lstStyle/>
          <a:p>
            <a:pPr marL="0" indent="0">
              <a:buNone/>
            </a:pPr>
            <a:endParaRPr lang="en-US" sz="1000" dirty="0">
              <a:solidFill>
                <a:schemeClr val="tx2"/>
              </a:solidFill>
            </a:endParaRPr>
          </a:p>
          <a:p>
            <a:pPr marL="0" indent="0">
              <a:buNone/>
            </a:pPr>
            <a:r>
              <a:rPr lang="en-US" sz="1000" b="1">
                <a:solidFill>
                  <a:schemeClr val="tx2"/>
                </a:solidFill>
                <a:highlight>
                  <a:srgbClr val="FFFFFF"/>
                </a:highlight>
                <a:latin typeface="Arial"/>
                <a:cs typeface="Arial"/>
              </a:rPr>
              <a:t>The Strengths of the Prince Coffee Shop are: (Internal)</a:t>
            </a:r>
            <a:endParaRPr lang="en-US" sz="1000">
              <a:solidFill>
                <a:schemeClr val="tx2"/>
              </a:solidFill>
              <a:highlight>
                <a:srgbClr val="FFFFFF"/>
              </a:highlight>
              <a:latin typeface="Arial"/>
              <a:cs typeface="Arial"/>
            </a:endParaRPr>
          </a:p>
          <a:p>
            <a:r>
              <a:rPr lang="en-US" sz="1000" b="1">
                <a:solidFill>
                  <a:schemeClr val="tx2"/>
                </a:solidFill>
                <a:highlight>
                  <a:srgbClr val="FFFFFF"/>
                </a:highlight>
                <a:latin typeface="Arial"/>
                <a:cs typeface="Arial"/>
              </a:rPr>
              <a:t>Quality Products:</a:t>
            </a:r>
            <a:r>
              <a:rPr lang="en-US" sz="1000">
                <a:solidFill>
                  <a:schemeClr val="tx2"/>
                </a:solidFill>
                <a:highlight>
                  <a:srgbClr val="FFFFFF"/>
                </a:highlight>
                <a:latin typeface="Arial"/>
                <a:cs typeface="Arial"/>
              </a:rPr>
              <a:t> Premium, specialty coffee beans and skilled baristas creating excellent beverages.</a:t>
            </a:r>
          </a:p>
          <a:p>
            <a:r>
              <a:rPr lang="en-US" sz="1000" b="1">
                <a:solidFill>
                  <a:schemeClr val="tx2"/>
                </a:solidFill>
                <a:highlight>
                  <a:srgbClr val="FFFFFF"/>
                </a:highlight>
                <a:latin typeface="Arial"/>
                <a:cs typeface="Arial"/>
              </a:rPr>
              <a:t>Atmosphere &amp; Experience:</a:t>
            </a:r>
            <a:r>
              <a:rPr lang="en-US" sz="1000">
                <a:solidFill>
                  <a:schemeClr val="tx2"/>
                </a:solidFill>
                <a:highlight>
                  <a:srgbClr val="FFFFFF"/>
                </a:highlight>
                <a:latin typeface="Arial"/>
                <a:cs typeface="Arial"/>
              </a:rPr>
              <a:t> "Service cape" (look, feel, music) creates a unique, relaxing environment or "third place".</a:t>
            </a:r>
          </a:p>
          <a:p>
            <a:r>
              <a:rPr lang="en-US" sz="1000" b="1">
                <a:solidFill>
                  <a:schemeClr val="tx2"/>
                </a:solidFill>
                <a:highlight>
                  <a:srgbClr val="FFFFFF"/>
                </a:highlight>
                <a:latin typeface="Arial"/>
                <a:cs typeface="Arial"/>
              </a:rPr>
              <a:t>Convenience/Location:</a:t>
            </a:r>
            <a:r>
              <a:rPr lang="en-US" sz="1000">
                <a:solidFill>
                  <a:schemeClr val="tx2"/>
                </a:solidFill>
                <a:highlight>
                  <a:srgbClr val="FFFFFF"/>
                </a:highlight>
                <a:latin typeface="Arial"/>
                <a:cs typeface="Arial"/>
              </a:rPr>
              <a:t> High-visibility location or drive-thru service for busy customers.</a:t>
            </a:r>
          </a:p>
          <a:p>
            <a:r>
              <a:rPr lang="en-US" sz="1000" b="1">
                <a:solidFill>
                  <a:schemeClr val="tx2"/>
                </a:solidFill>
                <a:highlight>
                  <a:srgbClr val="FFFFFF"/>
                </a:highlight>
                <a:latin typeface="Arial"/>
                <a:cs typeface="Arial"/>
              </a:rPr>
              <a:t>Customer Loyalty:</a:t>
            </a:r>
            <a:r>
              <a:rPr lang="en-US" sz="1000">
                <a:solidFill>
                  <a:schemeClr val="tx2"/>
                </a:solidFill>
                <a:highlight>
                  <a:srgbClr val="FFFFFF"/>
                </a:highlight>
                <a:latin typeface="Arial"/>
                <a:cs typeface="Arial"/>
              </a:rPr>
              <a:t> Strong community focus, friendly service, and personalized customer relationships. </a:t>
            </a:r>
          </a:p>
          <a:p>
            <a:pPr marL="0" indent="0">
              <a:buNone/>
            </a:pPr>
            <a:r>
              <a:rPr lang="en-US" sz="1000" b="1">
                <a:solidFill>
                  <a:schemeClr val="tx2"/>
                </a:solidFill>
                <a:highlight>
                  <a:srgbClr val="FFFFFF"/>
                </a:highlight>
                <a:latin typeface="Arial"/>
                <a:cs typeface="Arial"/>
              </a:rPr>
              <a:t>The Weaknesses of the Prince Coffee Shop are: (Internal)</a:t>
            </a:r>
            <a:endParaRPr lang="en-US" sz="1000">
              <a:solidFill>
                <a:schemeClr val="tx2"/>
              </a:solidFill>
              <a:highlight>
                <a:srgbClr val="FFFFFF"/>
              </a:highlight>
              <a:latin typeface="Arial"/>
              <a:cs typeface="Arial"/>
            </a:endParaRPr>
          </a:p>
          <a:p>
            <a:r>
              <a:rPr lang="en-US" sz="1000" b="1">
                <a:solidFill>
                  <a:schemeClr val="tx2"/>
                </a:solidFill>
                <a:highlight>
                  <a:srgbClr val="FFFFFF"/>
                </a:highlight>
                <a:latin typeface="Arial"/>
                <a:cs typeface="Arial"/>
              </a:rPr>
              <a:t>High Overhead Costs:</a:t>
            </a:r>
            <a:r>
              <a:rPr lang="en-US" sz="1000">
                <a:solidFill>
                  <a:schemeClr val="tx2"/>
                </a:solidFill>
                <a:highlight>
                  <a:srgbClr val="FFFFFF"/>
                </a:highlight>
                <a:latin typeface="Arial"/>
                <a:cs typeface="Arial"/>
              </a:rPr>
              <a:t> High rent, utilities, and labor costs which can restrict profit margins.</a:t>
            </a:r>
          </a:p>
          <a:p>
            <a:r>
              <a:rPr lang="en-US" sz="1000" b="1" dirty="0">
                <a:solidFill>
                  <a:schemeClr val="tx2"/>
                </a:solidFill>
                <a:highlight>
                  <a:srgbClr val="FFFFFF"/>
                </a:highlight>
                <a:latin typeface="Arial"/>
                <a:cs typeface="Arial"/>
              </a:rPr>
              <a:t>Operational Constraints:</a:t>
            </a:r>
            <a:r>
              <a:rPr lang="en-US" sz="1000" dirty="0">
                <a:solidFill>
                  <a:schemeClr val="tx2"/>
                </a:solidFill>
                <a:highlight>
                  <a:srgbClr val="FFFFFF"/>
                </a:highlight>
                <a:latin typeface="Arial"/>
                <a:cs typeface="Arial"/>
              </a:rPr>
              <a:t> Dependence on skilled staff; high turnover can lead to inconsistent service/quality. Limited</a:t>
            </a:r>
            <a:r>
              <a:rPr lang="en-US" sz="1000" b="1" dirty="0">
                <a:solidFill>
                  <a:schemeClr val="tx2"/>
                </a:solidFill>
                <a:highlight>
                  <a:srgbClr val="FFFFFF"/>
                </a:highlight>
                <a:latin typeface="Arial"/>
                <a:cs typeface="Arial"/>
              </a:rPr>
              <a:t> Resources:</a:t>
            </a:r>
            <a:r>
              <a:rPr lang="en-US" sz="1000" dirty="0">
                <a:solidFill>
                  <a:schemeClr val="tx2"/>
                </a:solidFill>
                <a:highlight>
                  <a:srgbClr val="FFFFFF"/>
                </a:highlight>
                <a:latin typeface="Arial"/>
                <a:cs typeface="Arial"/>
              </a:rPr>
              <a:t> Small businesses may lack capital for marketing or new technology compared to chains.</a:t>
            </a:r>
          </a:p>
          <a:p>
            <a:r>
              <a:rPr lang="en-US" sz="1000" b="1">
                <a:solidFill>
                  <a:schemeClr val="tx2"/>
                </a:solidFill>
                <a:highlight>
                  <a:srgbClr val="FFFFFF"/>
                </a:highlight>
                <a:latin typeface="Arial"/>
                <a:cs typeface="Arial"/>
              </a:rPr>
              <a:t>Limited Differentiation:</a:t>
            </a:r>
            <a:r>
              <a:rPr lang="en-US" sz="1000">
                <a:solidFill>
                  <a:schemeClr val="tx2"/>
                </a:solidFill>
                <a:highlight>
                  <a:srgbClr val="FFFFFF"/>
                </a:highlight>
                <a:latin typeface="Arial"/>
                <a:cs typeface="Arial"/>
              </a:rPr>
              <a:t> Difficulties in differentiating from other local or chain cafes, leading to price wars. </a:t>
            </a:r>
          </a:p>
          <a:p>
            <a:pPr marL="0" indent="0">
              <a:buNone/>
            </a:pPr>
            <a:r>
              <a:rPr lang="en-US" sz="1000" b="1">
                <a:solidFill>
                  <a:schemeClr val="tx2"/>
                </a:solidFill>
                <a:highlight>
                  <a:srgbClr val="FFFFFF"/>
                </a:highlight>
                <a:latin typeface="Arial"/>
                <a:cs typeface="Arial"/>
              </a:rPr>
              <a:t>Opportunities (External)</a:t>
            </a:r>
            <a:endParaRPr lang="en-US" sz="1000">
              <a:solidFill>
                <a:schemeClr val="tx2"/>
              </a:solidFill>
              <a:highlight>
                <a:srgbClr val="FFFFFF"/>
              </a:highlight>
              <a:latin typeface="Arial"/>
              <a:cs typeface="Arial"/>
            </a:endParaRPr>
          </a:p>
          <a:p>
            <a:r>
              <a:rPr lang="en-US" sz="1000" b="1">
                <a:solidFill>
                  <a:schemeClr val="tx2"/>
                </a:solidFill>
                <a:highlight>
                  <a:srgbClr val="FFFFFF"/>
                </a:highlight>
                <a:latin typeface="Arial"/>
                <a:cs typeface="Arial"/>
              </a:rPr>
              <a:t>Digital Integration:</a:t>
            </a:r>
            <a:r>
              <a:rPr lang="en-US" sz="1000">
                <a:solidFill>
                  <a:schemeClr val="tx2"/>
                </a:solidFill>
                <a:highlight>
                  <a:srgbClr val="FFFFFF"/>
                </a:highlight>
                <a:latin typeface="Arial"/>
                <a:cs typeface="Arial"/>
              </a:rPr>
              <a:t> Developing mobile apps for loyalty rewards, prepaying, or pre-ordering to increase efficiency.</a:t>
            </a:r>
          </a:p>
          <a:p>
            <a:r>
              <a:rPr lang="en-US" sz="1000" b="1">
                <a:solidFill>
                  <a:schemeClr val="tx2"/>
                </a:solidFill>
                <a:highlight>
                  <a:srgbClr val="FFFFFF"/>
                </a:highlight>
                <a:latin typeface="Arial"/>
                <a:cs typeface="Arial"/>
              </a:rPr>
              <a:t>Expanding Menu Options:</a:t>
            </a:r>
            <a:r>
              <a:rPr lang="en-US" sz="1000">
                <a:solidFill>
                  <a:schemeClr val="tx2"/>
                </a:solidFill>
                <a:highlight>
                  <a:srgbClr val="FFFFFF"/>
                </a:highlight>
                <a:latin typeface="Arial"/>
                <a:cs typeface="Arial"/>
              </a:rPr>
              <a:t> Offering trending items like CBD coffee, plant-based milk alternatives, or vegan food.</a:t>
            </a:r>
          </a:p>
          <a:p>
            <a:r>
              <a:rPr lang="en-US" sz="1000" b="1">
                <a:solidFill>
                  <a:schemeClr val="tx2"/>
                </a:solidFill>
                <a:highlight>
                  <a:srgbClr val="FFFFFF"/>
                </a:highlight>
                <a:latin typeface="Arial"/>
                <a:cs typeface="Arial"/>
              </a:rPr>
              <a:t>Extended Services:</a:t>
            </a:r>
            <a:r>
              <a:rPr lang="en-US" sz="1000">
                <a:solidFill>
                  <a:schemeClr val="tx2"/>
                </a:solidFill>
                <a:highlight>
                  <a:srgbClr val="FFFFFF"/>
                </a:highlight>
                <a:latin typeface="Arial"/>
                <a:cs typeface="Arial"/>
              </a:rPr>
              <a:t> Partnering with local offices for delivery, catering for events, or selling products online.</a:t>
            </a:r>
          </a:p>
          <a:p>
            <a:r>
              <a:rPr lang="en-US" sz="1000" b="1">
                <a:solidFill>
                  <a:schemeClr val="tx2"/>
                </a:solidFill>
                <a:highlight>
                  <a:srgbClr val="FFFFFF"/>
                </a:highlight>
                <a:latin typeface="Arial"/>
                <a:cs typeface="Arial"/>
              </a:rPr>
              <a:t>Market Trends:</a:t>
            </a:r>
            <a:r>
              <a:rPr lang="en-US" sz="1000">
                <a:solidFill>
                  <a:schemeClr val="tx2"/>
                </a:solidFill>
                <a:highlight>
                  <a:srgbClr val="FFFFFF"/>
                </a:highlight>
                <a:latin typeface="Arial"/>
                <a:cs typeface="Arial"/>
              </a:rPr>
              <a:t> Growing demand for ethically sourced or organic coffee, allowing for higher price points. </a:t>
            </a:r>
          </a:p>
          <a:p>
            <a:pPr marL="0" indent="0">
              <a:buNone/>
            </a:pPr>
            <a:r>
              <a:rPr lang="en-US" sz="1000" b="1">
                <a:solidFill>
                  <a:schemeClr val="tx2"/>
                </a:solidFill>
                <a:highlight>
                  <a:srgbClr val="FFFFFF"/>
                </a:highlight>
                <a:latin typeface="Arial"/>
                <a:cs typeface="Arial"/>
              </a:rPr>
              <a:t>Threats (External)</a:t>
            </a:r>
            <a:endParaRPr lang="en-US" sz="1000">
              <a:solidFill>
                <a:schemeClr val="tx2"/>
              </a:solidFill>
              <a:highlight>
                <a:srgbClr val="FFFFFF"/>
              </a:highlight>
              <a:latin typeface="Arial"/>
              <a:cs typeface="Arial"/>
            </a:endParaRPr>
          </a:p>
          <a:p>
            <a:r>
              <a:rPr lang="en-US" sz="1000" b="1">
                <a:solidFill>
                  <a:schemeClr val="tx2"/>
                </a:solidFill>
                <a:highlight>
                  <a:srgbClr val="FFFFFF"/>
                </a:highlight>
                <a:latin typeface="Arial"/>
                <a:cs typeface="Arial"/>
              </a:rPr>
              <a:t>Strong Competition:</a:t>
            </a:r>
            <a:r>
              <a:rPr lang="en-US" sz="1000">
                <a:solidFill>
                  <a:schemeClr val="tx2"/>
                </a:solidFill>
                <a:highlight>
                  <a:srgbClr val="FFFFFF"/>
                </a:highlight>
                <a:latin typeface="Arial"/>
                <a:cs typeface="Arial"/>
              </a:rPr>
              <a:t> Crowded market with both large chains (e.g., Starbucks) and niche independent coffee shops.</a:t>
            </a:r>
          </a:p>
          <a:p>
            <a:r>
              <a:rPr lang="en-US" sz="1000" b="1">
                <a:solidFill>
                  <a:schemeClr val="tx2"/>
                </a:solidFill>
                <a:highlight>
                  <a:srgbClr val="FFFFFF"/>
                </a:highlight>
                <a:latin typeface="Arial"/>
                <a:cs typeface="Arial"/>
              </a:rPr>
              <a:t>Price Sensitivity/Fluctuation:</a:t>
            </a:r>
            <a:r>
              <a:rPr lang="en-US" sz="1000">
                <a:solidFill>
                  <a:schemeClr val="tx2"/>
                </a:solidFill>
                <a:highlight>
                  <a:srgbClr val="FFFFFF"/>
                </a:highlight>
                <a:latin typeface="Arial"/>
                <a:cs typeface="Arial"/>
              </a:rPr>
              <a:t> Rising cost of coffee beans, labor, and operational supplies (e.g., cups, dairy).</a:t>
            </a:r>
          </a:p>
          <a:p>
            <a:r>
              <a:rPr lang="en-US" sz="1000" b="1">
                <a:solidFill>
                  <a:schemeClr val="tx2"/>
                </a:solidFill>
                <a:highlight>
                  <a:srgbClr val="FFFFFF"/>
                </a:highlight>
                <a:latin typeface="Arial"/>
                <a:cs typeface="Arial"/>
              </a:rPr>
              <a:t>Economic Downturns:</a:t>
            </a:r>
            <a:r>
              <a:rPr lang="en-US" sz="1000">
                <a:solidFill>
                  <a:schemeClr val="tx2"/>
                </a:solidFill>
                <a:highlight>
                  <a:srgbClr val="FFFFFF"/>
                </a:highlight>
                <a:latin typeface="Arial"/>
                <a:cs typeface="Arial"/>
              </a:rPr>
              <a:t> Coffee is often considered a discretionary spend, making it vulnerable during recessions.</a:t>
            </a:r>
          </a:p>
          <a:p>
            <a:r>
              <a:rPr lang="en-US" sz="1000" b="1">
                <a:solidFill>
                  <a:schemeClr val="tx2"/>
                </a:solidFill>
                <a:highlight>
                  <a:srgbClr val="FFFFFF"/>
                </a:highlight>
                <a:latin typeface="Arial"/>
                <a:cs typeface="Arial"/>
              </a:rPr>
              <a:t>Consumer Trend Changes:</a:t>
            </a:r>
            <a:r>
              <a:rPr lang="en-US" sz="1000">
                <a:solidFill>
                  <a:schemeClr val="tx2"/>
                </a:solidFill>
                <a:highlight>
                  <a:srgbClr val="FFFFFF"/>
                </a:highlight>
                <a:latin typeface="Arial"/>
                <a:cs typeface="Arial"/>
              </a:rPr>
              <a:t> Shifts away from caffeine or toward lower-cost home brewing methods. </a:t>
            </a:r>
          </a:p>
          <a:p>
            <a:endParaRPr lang="en-US" sz="700">
              <a:solidFill>
                <a:schemeClr val="tx2"/>
              </a:solidFill>
              <a:highlight>
                <a:srgbClr val="FFFFFF"/>
              </a:highlight>
              <a:latin typeface="Arial"/>
              <a:cs typeface="Arial"/>
            </a:endParaRPr>
          </a:p>
          <a:p>
            <a:endParaRPr lang="en-US" sz="700">
              <a:solidFill>
                <a:schemeClr val="tx2"/>
              </a:solidFill>
            </a:endParaRPr>
          </a:p>
        </p:txBody>
      </p:sp>
    </p:spTree>
    <p:extLst>
      <p:ext uri="{BB962C8B-B14F-4D97-AF65-F5344CB8AC3E}">
        <p14:creationId xmlns:p14="http://schemas.microsoft.com/office/powerpoint/2010/main" val="2331950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07BD8-5099-0EA3-2E50-4CDF05AD6F82}"/>
              </a:ext>
            </a:extLst>
          </p:cNvPr>
          <p:cNvSpPr>
            <a:spLocks noGrp="1"/>
          </p:cNvSpPr>
          <p:nvPr>
            <p:ph type="title"/>
          </p:nvPr>
        </p:nvSpPr>
        <p:spPr>
          <a:xfrm>
            <a:off x="1171074" y="1396686"/>
            <a:ext cx="3240506" cy="4064628"/>
          </a:xfrm>
        </p:spPr>
        <p:txBody>
          <a:bodyPr>
            <a:normAutofit/>
          </a:bodyPr>
          <a:lstStyle/>
          <a:p>
            <a:r>
              <a:rPr lang="en-US" sz="2400">
                <a:solidFill>
                  <a:srgbClr val="FFFFFF"/>
                </a:solidFill>
                <a:latin typeface="Aptos Display"/>
                <a:ea typeface="Calibri"/>
                <a:cs typeface="Calibri"/>
              </a:rPr>
              <a:t>                           Conclusion</a:t>
            </a:r>
            <a:endParaRPr lang="en-US" sz="24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E3422E-F120-646B-7A8D-3AEA176CB793}"/>
              </a:ext>
            </a:extLst>
          </p:cNvPr>
          <p:cNvSpPr>
            <a:spLocks noGrp="1"/>
          </p:cNvSpPr>
          <p:nvPr>
            <p:ph idx="1"/>
          </p:nvPr>
        </p:nvSpPr>
        <p:spPr>
          <a:xfrm>
            <a:off x="5370153" y="1526033"/>
            <a:ext cx="5536397" cy="3935281"/>
          </a:xfrm>
        </p:spPr>
        <p:txBody>
          <a:bodyPr vert="horz" lIns="91440" tIns="45720" rIns="91440" bIns="45720" rtlCol="0">
            <a:normAutofit/>
          </a:bodyPr>
          <a:lstStyle/>
          <a:p>
            <a:r>
              <a:rPr lang="en" dirty="0">
                <a:highlight>
                  <a:srgbClr val="FFFFFF"/>
                </a:highlight>
                <a:latin typeface="Calibri"/>
                <a:ea typeface="Calibri"/>
                <a:cs typeface="Calibri"/>
              </a:rPr>
              <a:t>          </a:t>
            </a:r>
            <a:endParaRPr lang="en" b="1" i="1" u="sng">
              <a:highlight>
                <a:srgbClr val="FFFFFF"/>
              </a:highlight>
              <a:latin typeface="Calibri"/>
              <a:ea typeface="Calibri"/>
              <a:cs typeface="Calibri"/>
            </a:endParaRPr>
          </a:p>
          <a:p>
            <a:r>
              <a:rPr lang="en-US" dirty="0">
                <a:highlight>
                  <a:srgbClr val="FFFFFF"/>
                </a:highlight>
                <a:latin typeface="Calibri"/>
                <a:ea typeface="Calibri"/>
                <a:cs typeface="Calibri"/>
              </a:rPr>
              <a:t>The marketing</a:t>
            </a:r>
            <a:r>
              <a:rPr lang="en" dirty="0">
                <a:highlight>
                  <a:srgbClr val="FFFFFF"/>
                </a:highlight>
                <a:latin typeface="Calibri"/>
                <a:ea typeface="Calibri"/>
                <a:cs typeface="Calibri"/>
              </a:rPr>
              <a:t> strategy has its specific purpose and usage, and the customers have different needs and wants worldwide. Therefore, you should choose and implement the marketing strategy based on your marketing goals and customers’ requirements.</a:t>
            </a:r>
            <a:endParaRPr lang="en-US">
              <a:highlight>
                <a:srgbClr val="FFFFFF"/>
              </a:highlight>
              <a:latin typeface="Calibri"/>
              <a:ea typeface="Calibri"/>
              <a:cs typeface="Calibri"/>
            </a:endParaRPr>
          </a:p>
          <a:p>
            <a:endParaRPr lang="en-US" dirty="0"/>
          </a:p>
        </p:txBody>
      </p:sp>
    </p:spTree>
    <p:extLst>
      <p:ext uri="{BB962C8B-B14F-4D97-AF65-F5344CB8AC3E}">
        <p14:creationId xmlns:p14="http://schemas.microsoft.com/office/powerpoint/2010/main" val="2783671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Student name:       Henry Ayodele Prince Student ID number:  2439997 Programme: Certificate in Higher Education Business Skills for the Workplace  Module: Enterprise and Entrepreneurship  Module code: LCLM4006  Lecturer: Dr Richard Oluseyi Ashaye Assignment Title: Task 2:  Name of Company: Prince Coffee Shop </vt:lpstr>
      <vt:lpstr>Content list:</vt:lpstr>
      <vt:lpstr>Executive Summary:</vt:lpstr>
      <vt:lpstr>  PESTLE Analysis </vt:lpstr>
      <vt:lpstr>Product Description: </vt:lpstr>
      <vt:lpstr>Market Analysis and Marketing Plan:</vt:lpstr>
      <vt:lpstr>Management Team and Their Background:</vt:lpstr>
      <vt:lpstr>SMART Objectives</vt:lpstr>
      <vt:lpstr>   Obtain funding for your Coffee Shop</vt:lpstr>
      <vt:lpstr>Sources of Finance/Cash Flow Forecast   </vt:lpstr>
      <vt:lpstr>SWOT Analysis: </vt:lpstr>
      <vt:lpstr>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112</cp:revision>
  <dcterms:created xsi:type="dcterms:W3CDTF">2026-04-25T08:56:52Z</dcterms:created>
  <dcterms:modified xsi:type="dcterms:W3CDTF">2026-04-25T09:51:17Z</dcterms:modified>
</cp:coreProperties>
</file>