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0" autoAdjust="0"/>
    <p:restoredTop sz="94660"/>
  </p:normalViewPr>
  <p:slideViewPr>
    <p:cSldViewPr snapToGrid="0">
      <p:cViewPr varScale="1">
        <p:scale>
          <a:sx n="79" d="100"/>
          <a:sy n="79" d="100"/>
        </p:scale>
        <p:origin x="85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a iuliana giurgiu" userId="258ba9f7a9b9ca5c" providerId="LiveId" clId="{F23E8F71-A84D-409B-89B9-1DA3D26F89D6}"/>
    <pc:docChg chg="undo redo custSel addSld delSld modSld">
      <pc:chgData name="gabriela iuliana giurgiu" userId="258ba9f7a9b9ca5c" providerId="LiveId" clId="{F23E8F71-A84D-409B-89B9-1DA3D26F89D6}" dt="2025-05-20T16:16:55.629" v="498" actId="20577"/>
      <pc:docMkLst>
        <pc:docMk/>
      </pc:docMkLst>
      <pc:sldChg chg="modSp mod">
        <pc:chgData name="gabriela iuliana giurgiu" userId="258ba9f7a9b9ca5c" providerId="LiveId" clId="{F23E8F71-A84D-409B-89B9-1DA3D26F89D6}" dt="2025-05-20T08:12:56.221" v="57" actId="20577"/>
        <pc:sldMkLst>
          <pc:docMk/>
          <pc:sldMk cId="2379633460" sldId="256"/>
        </pc:sldMkLst>
        <pc:spChg chg="mod">
          <ac:chgData name="gabriela iuliana giurgiu" userId="258ba9f7a9b9ca5c" providerId="LiveId" clId="{F23E8F71-A84D-409B-89B9-1DA3D26F89D6}" dt="2025-05-20T08:12:47.391" v="56" actId="20577"/>
          <ac:spMkLst>
            <pc:docMk/>
            <pc:sldMk cId="2379633460" sldId="256"/>
            <ac:spMk id="2" creationId="{32AA8A88-720A-9862-2A90-DECAFE5C095D}"/>
          </ac:spMkLst>
        </pc:spChg>
        <pc:spChg chg="mod">
          <ac:chgData name="gabriela iuliana giurgiu" userId="258ba9f7a9b9ca5c" providerId="LiveId" clId="{F23E8F71-A84D-409B-89B9-1DA3D26F89D6}" dt="2025-05-20T08:12:56.221" v="57" actId="20577"/>
          <ac:spMkLst>
            <pc:docMk/>
            <pc:sldMk cId="2379633460" sldId="256"/>
            <ac:spMk id="3" creationId="{D6C173E1-9955-3035-58D0-F48979A54633}"/>
          </ac:spMkLst>
        </pc:spChg>
      </pc:sldChg>
      <pc:sldChg chg="modSp mod">
        <pc:chgData name="gabriela iuliana giurgiu" userId="258ba9f7a9b9ca5c" providerId="LiveId" clId="{F23E8F71-A84D-409B-89B9-1DA3D26F89D6}" dt="2025-05-20T11:59:49.985" v="246" actId="255"/>
        <pc:sldMkLst>
          <pc:docMk/>
          <pc:sldMk cId="2948816555" sldId="257"/>
        </pc:sldMkLst>
        <pc:spChg chg="mod">
          <ac:chgData name="gabriela iuliana giurgiu" userId="258ba9f7a9b9ca5c" providerId="LiveId" clId="{F23E8F71-A84D-409B-89B9-1DA3D26F89D6}" dt="2025-05-20T11:59:49.985" v="246" actId="255"/>
          <ac:spMkLst>
            <pc:docMk/>
            <pc:sldMk cId="2948816555" sldId="257"/>
            <ac:spMk id="3" creationId="{28F3A285-CB6B-C574-DD11-91A97E6DD0BE}"/>
          </ac:spMkLst>
        </pc:spChg>
      </pc:sldChg>
      <pc:sldChg chg="modSp mod">
        <pc:chgData name="gabriela iuliana giurgiu" userId="258ba9f7a9b9ca5c" providerId="LiveId" clId="{F23E8F71-A84D-409B-89B9-1DA3D26F89D6}" dt="2025-05-20T12:00:09.116" v="249" actId="27636"/>
        <pc:sldMkLst>
          <pc:docMk/>
          <pc:sldMk cId="3385589635" sldId="258"/>
        </pc:sldMkLst>
        <pc:spChg chg="mod">
          <ac:chgData name="gabriela iuliana giurgiu" userId="258ba9f7a9b9ca5c" providerId="LiveId" clId="{F23E8F71-A84D-409B-89B9-1DA3D26F89D6}" dt="2025-05-20T12:00:09.116" v="249" actId="27636"/>
          <ac:spMkLst>
            <pc:docMk/>
            <pc:sldMk cId="3385589635" sldId="258"/>
            <ac:spMk id="3" creationId="{E009A741-343E-367F-F447-B40ECF5C7006}"/>
          </ac:spMkLst>
        </pc:spChg>
      </pc:sldChg>
      <pc:sldChg chg="modSp mod">
        <pc:chgData name="gabriela iuliana giurgiu" userId="258ba9f7a9b9ca5c" providerId="LiveId" clId="{F23E8F71-A84D-409B-89B9-1DA3D26F89D6}" dt="2025-05-20T12:12:59.659" v="262" actId="20577"/>
        <pc:sldMkLst>
          <pc:docMk/>
          <pc:sldMk cId="1308632602" sldId="259"/>
        </pc:sldMkLst>
        <pc:spChg chg="mod">
          <ac:chgData name="gabriela iuliana giurgiu" userId="258ba9f7a9b9ca5c" providerId="LiveId" clId="{F23E8F71-A84D-409B-89B9-1DA3D26F89D6}" dt="2025-05-19T08:48:41.584" v="29" actId="20577"/>
          <ac:spMkLst>
            <pc:docMk/>
            <pc:sldMk cId="1308632602" sldId="259"/>
            <ac:spMk id="2" creationId="{E4725C20-7459-41AE-7CEB-4203BEE86A70}"/>
          </ac:spMkLst>
        </pc:spChg>
        <pc:spChg chg="mod">
          <ac:chgData name="gabriela iuliana giurgiu" userId="258ba9f7a9b9ca5c" providerId="LiveId" clId="{F23E8F71-A84D-409B-89B9-1DA3D26F89D6}" dt="2025-05-20T12:12:59.659" v="262" actId="20577"/>
          <ac:spMkLst>
            <pc:docMk/>
            <pc:sldMk cId="1308632602" sldId="259"/>
            <ac:spMk id="3" creationId="{B2517800-BF66-D403-40A1-FDF7A90A1862}"/>
          </ac:spMkLst>
        </pc:spChg>
      </pc:sldChg>
      <pc:sldChg chg="modSp mod">
        <pc:chgData name="gabriela iuliana giurgiu" userId="258ba9f7a9b9ca5c" providerId="LiveId" clId="{F23E8F71-A84D-409B-89B9-1DA3D26F89D6}" dt="2025-05-20T12:00:36.973" v="251" actId="255"/>
        <pc:sldMkLst>
          <pc:docMk/>
          <pc:sldMk cId="2707435294" sldId="260"/>
        </pc:sldMkLst>
        <pc:spChg chg="mod">
          <ac:chgData name="gabriela iuliana giurgiu" userId="258ba9f7a9b9ca5c" providerId="LiveId" clId="{F23E8F71-A84D-409B-89B9-1DA3D26F89D6}" dt="2025-05-20T12:00:36.973" v="251" actId="255"/>
          <ac:spMkLst>
            <pc:docMk/>
            <pc:sldMk cId="2707435294" sldId="260"/>
            <ac:spMk id="3" creationId="{7F3A2A42-E956-BCC3-C46C-24F8130033BF}"/>
          </ac:spMkLst>
        </pc:spChg>
      </pc:sldChg>
      <pc:sldChg chg="modSp mod">
        <pc:chgData name="gabriela iuliana giurgiu" userId="258ba9f7a9b9ca5c" providerId="LiveId" clId="{F23E8F71-A84D-409B-89B9-1DA3D26F89D6}" dt="2025-05-20T12:01:01.062" v="253" actId="255"/>
        <pc:sldMkLst>
          <pc:docMk/>
          <pc:sldMk cId="3432911158" sldId="261"/>
        </pc:sldMkLst>
        <pc:spChg chg="mod">
          <ac:chgData name="gabriela iuliana giurgiu" userId="258ba9f7a9b9ca5c" providerId="LiveId" clId="{F23E8F71-A84D-409B-89B9-1DA3D26F89D6}" dt="2025-05-19T08:48:17.552" v="28" actId="20577"/>
          <ac:spMkLst>
            <pc:docMk/>
            <pc:sldMk cId="3432911158" sldId="261"/>
            <ac:spMk id="2" creationId="{CA5EB7FC-1A40-D91C-2247-FCDF9D6F1CE4}"/>
          </ac:spMkLst>
        </pc:spChg>
        <pc:spChg chg="mod">
          <ac:chgData name="gabriela iuliana giurgiu" userId="258ba9f7a9b9ca5c" providerId="LiveId" clId="{F23E8F71-A84D-409B-89B9-1DA3D26F89D6}" dt="2025-05-20T12:01:01.062" v="253" actId="255"/>
          <ac:spMkLst>
            <pc:docMk/>
            <pc:sldMk cId="3432911158" sldId="261"/>
            <ac:spMk id="3" creationId="{ECC8B323-9EFE-F5E2-6414-DF639470CD41}"/>
          </ac:spMkLst>
        </pc:spChg>
      </pc:sldChg>
      <pc:sldChg chg="modSp mod">
        <pc:chgData name="gabriela iuliana giurgiu" userId="258ba9f7a9b9ca5c" providerId="LiveId" clId="{F23E8F71-A84D-409B-89B9-1DA3D26F89D6}" dt="2025-05-20T12:01:17.014" v="254" actId="2711"/>
        <pc:sldMkLst>
          <pc:docMk/>
          <pc:sldMk cId="1407765982" sldId="262"/>
        </pc:sldMkLst>
        <pc:spChg chg="mod">
          <ac:chgData name="gabriela iuliana giurgiu" userId="258ba9f7a9b9ca5c" providerId="LiveId" clId="{F23E8F71-A84D-409B-89B9-1DA3D26F89D6}" dt="2025-05-20T12:01:17.014" v="254" actId="2711"/>
          <ac:spMkLst>
            <pc:docMk/>
            <pc:sldMk cId="1407765982" sldId="262"/>
            <ac:spMk id="3" creationId="{204019F7-B49B-6FC1-E798-5302BCBACEFA}"/>
          </ac:spMkLst>
        </pc:spChg>
      </pc:sldChg>
      <pc:sldChg chg="modSp mod">
        <pc:chgData name="gabriela iuliana giurgiu" userId="258ba9f7a9b9ca5c" providerId="LiveId" clId="{F23E8F71-A84D-409B-89B9-1DA3D26F89D6}" dt="2025-05-20T12:01:37.941" v="255" actId="2711"/>
        <pc:sldMkLst>
          <pc:docMk/>
          <pc:sldMk cId="1219110036" sldId="263"/>
        </pc:sldMkLst>
        <pc:spChg chg="mod">
          <ac:chgData name="gabriela iuliana giurgiu" userId="258ba9f7a9b9ca5c" providerId="LiveId" clId="{F23E8F71-A84D-409B-89B9-1DA3D26F89D6}" dt="2025-05-19T08:48:59.405" v="30" actId="20577"/>
          <ac:spMkLst>
            <pc:docMk/>
            <pc:sldMk cId="1219110036" sldId="263"/>
            <ac:spMk id="2" creationId="{2429526F-2EB1-A126-AD5E-2A309591745D}"/>
          </ac:spMkLst>
        </pc:spChg>
        <pc:spChg chg="mod">
          <ac:chgData name="gabriela iuliana giurgiu" userId="258ba9f7a9b9ca5c" providerId="LiveId" clId="{F23E8F71-A84D-409B-89B9-1DA3D26F89D6}" dt="2025-05-20T12:01:37.941" v="255" actId="2711"/>
          <ac:spMkLst>
            <pc:docMk/>
            <pc:sldMk cId="1219110036" sldId="263"/>
            <ac:spMk id="3" creationId="{9BB6DFE3-0945-24D7-F9BB-8CE38841BAD3}"/>
          </ac:spMkLst>
        </pc:spChg>
      </pc:sldChg>
      <pc:sldChg chg="modSp mod">
        <pc:chgData name="gabriela iuliana giurgiu" userId="258ba9f7a9b9ca5c" providerId="LiveId" clId="{F23E8F71-A84D-409B-89B9-1DA3D26F89D6}" dt="2025-05-20T12:25:49.409" v="269" actId="20577"/>
        <pc:sldMkLst>
          <pc:docMk/>
          <pc:sldMk cId="2842091254" sldId="264"/>
        </pc:sldMkLst>
        <pc:spChg chg="mod">
          <ac:chgData name="gabriela iuliana giurgiu" userId="258ba9f7a9b9ca5c" providerId="LiveId" clId="{F23E8F71-A84D-409B-89B9-1DA3D26F89D6}" dt="2025-05-20T12:25:49.409" v="269" actId="20577"/>
          <ac:spMkLst>
            <pc:docMk/>
            <pc:sldMk cId="2842091254" sldId="264"/>
            <ac:spMk id="3" creationId="{39833576-87F4-C2DF-DFBF-202B83EF1A02}"/>
          </ac:spMkLst>
        </pc:spChg>
      </pc:sldChg>
      <pc:sldChg chg="modSp mod">
        <pc:chgData name="gabriela iuliana giurgiu" userId="258ba9f7a9b9ca5c" providerId="LiveId" clId="{F23E8F71-A84D-409B-89B9-1DA3D26F89D6}" dt="2025-05-20T12:51:36.871" v="495" actId="20577"/>
        <pc:sldMkLst>
          <pc:docMk/>
          <pc:sldMk cId="4224251452" sldId="265"/>
        </pc:sldMkLst>
        <pc:spChg chg="mod">
          <ac:chgData name="gabriela iuliana giurgiu" userId="258ba9f7a9b9ca5c" providerId="LiveId" clId="{F23E8F71-A84D-409B-89B9-1DA3D26F89D6}" dt="2025-05-19T08:49:58.066" v="32" actId="20577"/>
          <ac:spMkLst>
            <pc:docMk/>
            <pc:sldMk cId="4224251452" sldId="265"/>
            <ac:spMk id="2" creationId="{025E11DF-F931-35A7-5D52-76E303EF2375}"/>
          </ac:spMkLst>
        </pc:spChg>
        <pc:spChg chg="mod">
          <ac:chgData name="gabriela iuliana giurgiu" userId="258ba9f7a9b9ca5c" providerId="LiveId" clId="{F23E8F71-A84D-409B-89B9-1DA3D26F89D6}" dt="2025-05-20T12:02:36.526" v="257" actId="2711"/>
          <ac:spMkLst>
            <pc:docMk/>
            <pc:sldMk cId="4224251452" sldId="265"/>
            <ac:spMk id="3" creationId="{9A620F7E-ECD1-75BB-D7D8-F3074EC2EED1}"/>
          </ac:spMkLst>
        </pc:spChg>
        <pc:graphicFrameChg chg="modGraphic">
          <ac:chgData name="gabriela iuliana giurgiu" userId="258ba9f7a9b9ca5c" providerId="LiveId" clId="{F23E8F71-A84D-409B-89B9-1DA3D26F89D6}" dt="2025-05-20T12:51:36.871" v="495" actId="20577"/>
          <ac:graphicFrameMkLst>
            <pc:docMk/>
            <pc:sldMk cId="4224251452" sldId="265"/>
            <ac:graphicFrameMk id="4" creationId="{E667320B-2AA4-89A0-07DB-2D8DF62E8CB2}"/>
          </ac:graphicFrameMkLst>
        </pc:graphicFrameChg>
      </pc:sldChg>
      <pc:sldChg chg="modSp mod">
        <pc:chgData name="gabriela iuliana giurgiu" userId="258ba9f7a9b9ca5c" providerId="LiveId" clId="{F23E8F71-A84D-409B-89B9-1DA3D26F89D6}" dt="2025-05-20T12:28:16.493" v="270" actId="20577"/>
        <pc:sldMkLst>
          <pc:docMk/>
          <pc:sldMk cId="3043286721" sldId="266"/>
        </pc:sldMkLst>
        <pc:spChg chg="mod">
          <ac:chgData name="gabriela iuliana giurgiu" userId="258ba9f7a9b9ca5c" providerId="LiveId" clId="{F23E8F71-A84D-409B-89B9-1DA3D26F89D6}" dt="2025-05-20T11:55:55.921" v="235" actId="14100"/>
          <ac:spMkLst>
            <pc:docMk/>
            <pc:sldMk cId="3043286721" sldId="266"/>
            <ac:spMk id="2" creationId="{CB4E5287-C39B-2371-58BA-E1DDDB603E40}"/>
          </ac:spMkLst>
        </pc:spChg>
        <pc:spChg chg="mod">
          <ac:chgData name="gabriela iuliana giurgiu" userId="258ba9f7a9b9ca5c" providerId="LiveId" clId="{F23E8F71-A84D-409B-89B9-1DA3D26F89D6}" dt="2025-05-20T12:28:16.493" v="270" actId="20577"/>
          <ac:spMkLst>
            <pc:docMk/>
            <pc:sldMk cId="3043286721" sldId="266"/>
            <ac:spMk id="3" creationId="{158B600B-81AB-E51D-008B-92A0683F6DF7}"/>
          </ac:spMkLst>
        </pc:spChg>
      </pc:sldChg>
      <pc:sldChg chg="modSp mod">
        <pc:chgData name="gabriela iuliana giurgiu" userId="258ba9f7a9b9ca5c" providerId="LiveId" clId="{F23E8F71-A84D-409B-89B9-1DA3D26F89D6}" dt="2025-05-20T16:16:55.629" v="498" actId="20577"/>
        <pc:sldMkLst>
          <pc:docMk/>
          <pc:sldMk cId="4265154228" sldId="267"/>
        </pc:sldMkLst>
        <pc:spChg chg="mod">
          <ac:chgData name="gabriela iuliana giurgiu" userId="258ba9f7a9b9ca5c" providerId="LiveId" clId="{F23E8F71-A84D-409B-89B9-1DA3D26F89D6}" dt="2025-05-20T16:16:55.629" v="498" actId="20577"/>
          <ac:spMkLst>
            <pc:docMk/>
            <pc:sldMk cId="4265154228" sldId="267"/>
            <ac:spMk id="3" creationId="{D2EB10DA-45F2-AE9F-33BF-3175465CE349}"/>
          </ac:spMkLst>
        </pc:spChg>
      </pc:sldChg>
      <pc:sldChg chg="modSp mod">
        <pc:chgData name="gabriela iuliana giurgiu" userId="258ba9f7a9b9ca5c" providerId="LiveId" clId="{F23E8F71-A84D-409B-89B9-1DA3D26F89D6}" dt="2025-05-20T12:40:29.591" v="418" actId="21"/>
        <pc:sldMkLst>
          <pc:docMk/>
          <pc:sldMk cId="4235714014" sldId="269"/>
        </pc:sldMkLst>
        <pc:spChg chg="mod">
          <ac:chgData name="gabriela iuliana giurgiu" userId="258ba9f7a9b9ca5c" providerId="LiveId" clId="{F23E8F71-A84D-409B-89B9-1DA3D26F89D6}" dt="2025-05-20T12:40:29.591" v="418" actId="21"/>
          <ac:spMkLst>
            <pc:docMk/>
            <pc:sldMk cId="4235714014" sldId="269"/>
            <ac:spMk id="3" creationId="{ACC0495F-C56E-66A1-0FE1-7E131B9FDEBA}"/>
          </ac:spMkLst>
        </pc:spChg>
      </pc:sldChg>
      <pc:sldChg chg="new del">
        <pc:chgData name="gabriela iuliana giurgiu" userId="258ba9f7a9b9ca5c" providerId="LiveId" clId="{F23E8F71-A84D-409B-89B9-1DA3D26F89D6}" dt="2025-05-20T12:35:06.794" v="302" actId="47"/>
        <pc:sldMkLst>
          <pc:docMk/>
          <pc:sldMk cId="40274987" sldId="270"/>
        </pc:sldMkLst>
      </pc:sldChg>
      <pc:sldChg chg="modSp new mod">
        <pc:chgData name="gabriela iuliana giurgiu" userId="258ba9f7a9b9ca5c" providerId="LiveId" clId="{F23E8F71-A84D-409B-89B9-1DA3D26F89D6}" dt="2025-05-20T12:41:24.879" v="440" actId="2711"/>
        <pc:sldMkLst>
          <pc:docMk/>
          <pc:sldMk cId="2427078447" sldId="270"/>
        </pc:sldMkLst>
        <pc:spChg chg="mod">
          <ac:chgData name="gabriela iuliana giurgiu" userId="258ba9f7a9b9ca5c" providerId="LiveId" clId="{F23E8F71-A84D-409B-89B9-1DA3D26F89D6}" dt="2025-05-20T12:41:24.879" v="440" actId="2711"/>
          <ac:spMkLst>
            <pc:docMk/>
            <pc:sldMk cId="2427078447" sldId="270"/>
            <ac:spMk id="2" creationId="{1A10FD51-480A-C25A-BA03-6FC34A97F4A2}"/>
          </ac:spMkLst>
        </pc:spChg>
        <pc:spChg chg="mod">
          <ac:chgData name="gabriela iuliana giurgiu" userId="258ba9f7a9b9ca5c" providerId="LiveId" clId="{F23E8F71-A84D-409B-89B9-1DA3D26F89D6}" dt="2025-05-20T12:40:39.280" v="421" actId="5793"/>
          <ac:spMkLst>
            <pc:docMk/>
            <pc:sldMk cId="2427078447" sldId="270"/>
            <ac:spMk id="3" creationId="{B22019EF-AEED-278E-D180-AF782631F20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2266F0-6BAC-41E5-9F49-4E592BA504B5}" type="datetimeFigureOut">
              <a:rPr lang="en-GB" smtClean="0"/>
              <a:t>20/05/2025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5B7982-E312-4BA7-BF88-952A51A46171}" type="slidenum">
              <a:rPr lang="en-GB" smtClean="0"/>
              <a:t>‹#›</a:t>
            </a:fld>
            <a:endParaRPr lang="en-GB"/>
          </a:p>
        </p:txBody>
      </p:sp>
    </p:spTree>
    <p:extLst>
      <p:ext uri="{BB962C8B-B14F-4D97-AF65-F5344CB8AC3E}">
        <p14:creationId xmlns:p14="http://schemas.microsoft.com/office/powerpoint/2010/main" val="3980358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5B7982-E312-4BA7-BF88-952A51A46171}" type="slidenum">
              <a:rPr lang="en-GB" smtClean="0"/>
              <a:t>2</a:t>
            </a:fld>
            <a:endParaRPr lang="en-GB"/>
          </a:p>
        </p:txBody>
      </p:sp>
    </p:spTree>
    <p:extLst>
      <p:ext uri="{BB962C8B-B14F-4D97-AF65-F5344CB8AC3E}">
        <p14:creationId xmlns:p14="http://schemas.microsoft.com/office/powerpoint/2010/main" val="339206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69F75-D59A-89CF-A64E-C40B256FF5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8D17C1-ED2D-EC35-AF24-39C8D90676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AACA5E-48FB-3915-AB98-7E3A9095B782}"/>
              </a:ext>
            </a:extLst>
          </p:cNvPr>
          <p:cNvSpPr>
            <a:spLocks noGrp="1"/>
          </p:cNvSpPr>
          <p:nvPr>
            <p:ph type="dt" sz="half" idx="10"/>
          </p:nvPr>
        </p:nvSpPr>
        <p:spPr/>
        <p:txBody>
          <a:bodyPr/>
          <a:lstStyle/>
          <a:p>
            <a:fld id="{EAD8DC00-C7CA-4F0F-B929-D7E508E737E6}" type="datetimeFigureOut">
              <a:rPr lang="en-GB" smtClean="0"/>
              <a:t>20/05/2025</a:t>
            </a:fld>
            <a:endParaRPr lang="en-GB"/>
          </a:p>
        </p:txBody>
      </p:sp>
      <p:sp>
        <p:nvSpPr>
          <p:cNvPr id="5" name="Footer Placeholder 4">
            <a:extLst>
              <a:ext uri="{FF2B5EF4-FFF2-40B4-BE49-F238E27FC236}">
                <a16:creationId xmlns:a16="http://schemas.microsoft.com/office/drawing/2014/main" id="{A50C3D43-ECCE-87AC-05D1-F992897C9B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637E5F-8FA0-E7A0-D5BF-DBC851E1716C}"/>
              </a:ext>
            </a:extLst>
          </p:cNvPr>
          <p:cNvSpPr>
            <a:spLocks noGrp="1"/>
          </p:cNvSpPr>
          <p:nvPr>
            <p:ph type="sldNum" sz="quarter" idx="12"/>
          </p:nvPr>
        </p:nvSpPr>
        <p:spPr/>
        <p:txBody>
          <a:bodyPr/>
          <a:lstStyle/>
          <a:p>
            <a:fld id="{1E3EAEF7-60F2-497C-8A1C-B6BE2DA8E7BB}" type="slidenum">
              <a:rPr lang="en-GB" smtClean="0"/>
              <a:t>‹#›</a:t>
            </a:fld>
            <a:endParaRPr lang="en-GB"/>
          </a:p>
        </p:txBody>
      </p:sp>
    </p:spTree>
    <p:extLst>
      <p:ext uri="{BB962C8B-B14F-4D97-AF65-F5344CB8AC3E}">
        <p14:creationId xmlns:p14="http://schemas.microsoft.com/office/powerpoint/2010/main" val="2759451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FD590-A987-99DA-C85B-CFAFA3B45C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0CF7BF-B79B-A6AB-C039-76D0793700B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EA06EA-AB8A-DDE0-9C10-45E1EC8C248C}"/>
              </a:ext>
            </a:extLst>
          </p:cNvPr>
          <p:cNvSpPr>
            <a:spLocks noGrp="1"/>
          </p:cNvSpPr>
          <p:nvPr>
            <p:ph type="dt" sz="half" idx="10"/>
          </p:nvPr>
        </p:nvSpPr>
        <p:spPr/>
        <p:txBody>
          <a:bodyPr/>
          <a:lstStyle/>
          <a:p>
            <a:fld id="{EAD8DC00-C7CA-4F0F-B929-D7E508E737E6}" type="datetimeFigureOut">
              <a:rPr lang="en-GB" smtClean="0"/>
              <a:t>20/05/2025</a:t>
            </a:fld>
            <a:endParaRPr lang="en-GB"/>
          </a:p>
        </p:txBody>
      </p:sp>
      <p:sp>
        <p:nvSpPr>
          <p:cNvPr id="5" name="Footer Placeholder 4">
            <a:extLst>
              <a:ext uri="{FF2B5EF4-FFF2-40B4-BE49-F238E27FC236}">
                <a16:creationId xmlns:a16="http://schemas.microsoft.com/office/drawing/2014/main" id="{3A9E63A2-8B0B-B86D-2EDE-231C27ECCA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443A8A-D25C-E9D2-7414-F2149111D62C}"/>
              </a:ext>
            </a:extLst>
          </p:cNvPr>
          <p:cNvSpPr>
            <a:spLocks noGrp="1"/>
          </p:cNvSpPr>
          <p:nvPr>
            <p:ph type="sldNum" sz="quarter" idx="12"/>
          </p:nvPr>
        </p:nvSpPr>
        <p:spPr/>
        <p:txBody>
          <a:bodyPr/>
          <a:lstStyle/>
          <a:p>
            <a:fld id="{1E3EAEF7-60F2-497C-8A1C-B6BE2DA8E7BB}" type="slidenum">
              <a:rPr lang="en-GB" smtClean="0"/>
              <a:t>‹#›</a:t>
            </a:fld>
            <a:endParaRPr lang="en-GB"/>
          </a:p>
        </p:txBody>
      </p:sp>
    </p:spTree>
    <p:extLst>
      <p:ext uri="{BB962C8B-B14F-4D97-AF65-F5344CB8AC3E}">
        <p14:creationId xmlns:p14="http://schemas.microsoft.com/office/powerpoint/2010/main" val="74451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E4EE4-2E85-3170-3638-7F10916AC6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1BAE02-E515-2ABD-ACCA-236D005F44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86B677-D50A-ED8F-0579-FCD8DB6945C1}"/>
              </a:ext>
            </a:extLst>
          </p:cNvPr>
          <p:cNvSpPr>
            <a:spLocks noGrp="1"/>
          </p:cNvSpPr>
          <p:nvPr>
            <p:ph type="dt" sz="half" idx="10"/>
          </p:nvPr>
        </p:nvSpPr>
        <p:spPr/>
        <p:txBody>
          <a:bodyPr/>
          <a:lstStyle/>
          <a:p>
            <a:fld id="{EAD8DC00-C7CA-4F0F-B929-D7E508E737E6}" type="datetimeFigureOut">
              <a:rPr lang="en-GB" smtClean="0"/>
              <a:t>20/05/2025</a:t>
            </a:fld>
            <a:endParaRPr lang="en-GB"/>
          </a:p>
        </p:txBody>
      </p:sp>
      <p:sp>
        <p:nvSpPr>
          <p:cNvPr id="5" name="Footer Placeholder 4">
            <a:extLst>
              <a:ext uri="{FF2B5EF4-FFF2-40B4-BE49-F238E27FC236}">
                <a16:creationId xmlns:a16="http://schemas.microsoft.com/office/drawing/2014/main" id="{62484B04-4615-B2D0-1FD9-4C203FBA2D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17E7CC-4320-42AE-B158-57551B16CBD0}"/>
              </a:ext>
            </a:extLst>
          </p:cNvPr>
          <p:cNvSpPr>
            <a:spLocks noGrp="1"/>
          </p:cNvSpPr>
          <p:nvPr>
            <p:ph type="sldNum" sz="quarter" idx="12"/>
          </p:nvPr>
        </p:nvSpPr>
        <p:spPr/>
        <p:txBody>
          <a:bodyPr/>
          <a:lstStyle/>
          <a:p>
            <a:fld id="{1E3EAEF7-60F2-497C-8A1C-B6BE2DA8E7BB}" type="slidenum">
              <a:rPr lang="en-GB" smtClean="0"/>
              <a:t>‹#›</a:t>
            </a:fld>
            <a:endParaRPr lang="en-GB"/>
          </a:p>
        </p:txBody>
      </p:sp>
    </p:spTree>
    <p:extLst>
      <p:ext uri="{BB962C8B-B14F-4D97-AF65-F5344CB8AC3E}">
        <p14:creationId xmlns:p14="http://schemas.microsoft.com/office/powerpoint/2010/main" val="3658686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9455A-9CE3-4823-7770-9E74813688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62620E-14B3-E541-A93F-B42E89BACF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49778E-FA2B-4B23-4AF3-812E51070C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AFBD64-47A4-9402-6A4D-E1EB779564E1}"/>
              </a:ext>
            </a:extLst>
          </p:cNvPr>
          <p:cNvSpPr>
            <a:spLocks noGrp="1"/>
          </p:cNvSpPr>
          <p:nvPr>
            <p:ph type="dt" sz="half" idx="10"/>
          </p:nvPr>
        </p:nvSpPr>
        <p:spPr/>
        <p:txBody>
          <a:bodyPr/>
          <a:lstStyle/>
          <a:p>
            <a:fld id="{EAD8DC00-C7CA-4F0F-B929-D7E508E737E6}" type="datetimeFigureOut">
              <a:rPr lang="en-GB" smtClean="0"/>
              <a:t>20/05/2025</a:t>
            </a:fld>
            <a:endParaRPr lang="en-GB"/>
          </a:p>
        </p:txBody>
      </p:sp>
      <p:sp>
        <p:nvSpPr>
          <p:cNvPr id="6" name="Footer Placeholder 5">
            <a:extLst>
              <a:ext uri="{FF2B5EF4-FFF2-40B4-BE49-F238E27FC236}">
                <a16:creationId xmlns:a16="http://schemas.microsoft.com/office/drawing/2014/main" id="{50C4F170-EB01-6496-E6E8-D9673812F0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DD1361-8699-B30C-583D-8AABAC6B3141}"/>
              </a:ext>
            </a:extLst>
          </p:cNvPr>
          <p:cNvSpPr>
            <a:spLocks noGrp="1"/>
          </p:cNvSpPr>
          <p:nvPr>
            <p:ph type="sldNum" sz="quarter" idx="12"/>
          </p:nvPr>
        </p:nvSpPr>
        <p:spPr/>
        <p:txBody>
          <a:bodyPr/>
          <a:lstStyle/>
          <a:p>
            <a:fld id="{1E3EAEF7-60F2-497C-8A1C-B6BE2DA8E7BB}" type="slidenum">
              <a:rPr lang="en-GB" smtClean="0"/>
              <a:t>‹#›</a:t>
            </a:fld>
            <a:endParaRPr lang="en-GB"/>
          </a:p>
        </p:txBody>
      </p:sp>
    </p:spTree>
    <p:extLst>
      <p:ext uri="{BB962C8B-B14F-4D97-AF65-F5344CB8AC3E}">
        <p14:creationId xmlns:p14="http://schemas.microsoft.com/office/powerpoint/2010/main" val="4016234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01E79-023F-DECE-5435-2C793CA4A1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44071D-A2D1-77D4-5059-3291CB61C9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2422F7-5A5B-2246-3616-2012D411670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227E64-CD9B-A6AD-FB92-F3EC220F4C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9535DC6-90E3-D69C-839E-D6F632A405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BD78F0-46DD-A350-95EF-08CF739CC2AF}"/>
              </a:ext>
            </a:extLst>
          </p:cNvPr>
          <p:cNvSpPr>
            <a:spLocks noGrp="1"/>
          </p:cNvSpPr>
          <p:nvPr>
            <p:ph type="dt" sz="half" idx="10"/>
          </p:nvPr>
        </p:nvSpPr>
        <p:spPr/>
        <p:txBody>
          <a:bodyPr/>
          <a:lstStyle/>
          <a:p>
            <a:fld id="{EAD8DC00-C7CA-4F0F-B929-D7E508E737E6}" type="datetimeFigureOut">
              <a:rPr lang="en-GB" smtClean="0"/>
              <a:t>20/05/2025</a:t>
            </a:fld>
            <a:endParaRPr lang="en-GB"/>
          </a:p>
        </p:txBody>
      </p:sp>
      <p:sp>
        <p:nvSpPr>
          <p:cNvPr id="8" name="Footer Placeholder 7">
            <a:extLst>
              <a:ext uri="{FF2B5EF4-FFF2-40B4-BE49-F238E27FC236}">
                <a16:creationId xmlns:a16="http://schemas.microsoft.com/office/drawing/2014/main" id="{6F52E2E6-6921-78B8-F21E-FB3A325261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0F171-51FC-E2A7-B63B-AD518367C92A}"/>
              </a:ext>
            </a:extLst>
          </p:cNvPr>
          <p:cNvSpPr>
            <a:spLocks noGrp="1"/>
          </p:cNvSpPr>
          <p:nvPr>
            <p:ph type="sldNum" sz="quarter" idx="12"/>
          </p:nvPr>
        </p:nvSpPr>
        <p:spPr/>
        <p:txBody>
          <a:bodyPr/>
          <a:lstStyle/>
          <a:p>
            <a:fld id="{1E3EAEF7-60F2-497C-8A1C-B6BE2DA8E7BB}" type="slidenum">
              <a:rPr lang="en-GB" smtClean="0"/>
              <a:t>‹#›</a:t>
            </a:fld>
            <a:endParaRPr lang="en-GB"/>
          </a:p>
        </p:txBody>
      </p:sp>
    </p:spTree>
    <p:extLst>
      <p:ext uri="{BB962C8B-B14F-4D97-AF65-F5344CB8AC3E}">
        <p14:creationId xmlns:p14="http://schemas.microsoft.com/office/powerpoint/2010/main" val="150266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F93FC-DFB0-B42D-AC9F-4BBA56E4F88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0FF909-5ACF-C985-F8CC-B01074160272}"/>
              </a:ext>
            </a:extLst>
          </p:cNvPr>
          <p:cNvSpPr>
            <a:spLocks noGrp="1"/>
          </p:cNvSpPr>
          <p:nvPr>
            <p:ph type="dt" sz="half" idx="10"/>
          </p:nvPr>
        </p:nvSpPr>
        <p:spPr/>
        <p:txBody>
          <a:bodyPr/>
          <a:lstStyle/>
          <a:p>
            <a:fld id="{EAD8DC00-C7CA-4F0F-B929-D7E508E737E6}" type="datetimeFigureOut">
              <a:rPr lang="en-GB" smtClean="0"/>
              <a:t>20/05/2025</a:t>
            </a:fld>
            <a:endParaRPr lang="en-GB"/>
          </a:p>
        </p:txBody>
      </p:sp>
      <p:sp>
        <p:nvSpPr>
          <p:cNvPr id="4" name="Footer Placeholder 3">
            <a:extLst>
              <a:ext uri="{FF2B5EF4-FFF2-40B4-BE49-F238E27FC236}">
                <a16:creationId xmlns:a16="http://schemas.microsoft.com/office/drawing/2014/main" id="{45936437-451F-BD00-1E22-17F677B596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C4CD06-BB74-AF8E-E1FB-224263F6C3AB}"/>
              </a:ext>
            </a:extLst>
          </p:cNvPr>
          <p:cNvSpPr>
            <a:spLocks noGrp="1"/>
          </p:cNvSpPr>
          <p:nvPr>
            <p:ph type="sldNum" sz="quarter" idx="12"/>
          </p:nvPr>
        </p:nvSpPr>
        <p:spPr/>
        <p:txBody>
          <a:bodyPr/>
          <a:lstStyle/>
          <a:p>
            <a:fld id="{1E3EAEF7-60F2-497C-8A1C-B6BE2DA8E7BB}" type="slidenum">
              <a:rPr lang="en-GB" smtClean="0"/>
              <a:t>‹#›</a:t>
            </a:fld>
            <a:endParaRPr lang="en-GB"/>
          </a:p>
        </p:txBody>
      </p:sp>
    </p:spTree>
    <p:extLst>
      <p:ext uri="{BB962C8B-B14F-4D97-AF65-F5344CB8AC3E}">
        <p14:creationId xmlns:p14="http://schemas.microsoft.com/office/powerpoint/2010/main" val="661039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825D20-B803-72EA-7DAD-1A5C37F75944}"/>
              </a:ext>
            </a:extLst>
          </p:cNvPr>
          <p:cNvSpPr>
            <a:spLocks noGrp="1"/>
          </p:cNvSpPr>
          <p:nvPr>
            <p:ph type="dt" sz="half" idx="10"/>
          </p:nvPr>
        </p:nvSpPr>
        <p:spPr/>
        <p:txBody>
          <a:bodyPr/>
          <a:lstStyle/>
          <a:p>
            <a:fld id="{EAD8DC00-C7CA-4F0F-B929-D7E508E737E6}" type="datetimeFigureOut">
              <a:rPr lang="en-GB" smtClean="0"/>
              <a:t>20/05/2025</a:t>
            </a:fld>
            <a:endParaRPr lang="en-GB"/>
          </a:p>
        </p:txBody>
      </p:sp>
      <p:sp>
        <p:nvSpPr>
          <p:cNvPr id="3" name="Footer Placeholder 2">
            <a:extLst>
              <a:ext uri="{FF2B5EF4-FFF2-40B4-BE49-F238E27FC236}">
                <a16:creationId xmlns:a16="http://schemas.microsoft.com/office/drawing/2014/main" id="{77E70166-F9D1-5533-5E38-EB13EEBD8D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F1E569A-4AEB-3D04-7AA0-306BDCC3014D}"/>
              </a:ext>
            </a:extLst>
          </p:cNvPr>
          <p:cNvSpPr>
            <a:spLocks noGrp="1"/>
          </p:cNvSpPr>
          <p:nvPr>
            <p:ph type="sldNum" sz="quarter" idx="12"/>
          </p:nvPr>
        </p:nvSpPr>
        <p:spPr/>
        <p:txBody>
          <a:bodyPr/>
          <a:lstStyle/>
          <a:p>
            <a:fld id="{1E3EAEF7-60F2-497C-8A1C-B6BE2DA8E7BB}" type="slidenum">
              <a:rPr lang="en-GB" smtClean="0"/>
              <a:t>‹#›</a:t>
            </a:fld>
            <a:endParaRPr lang="en-GB"/>
          </a:p>
        </p:txBody>
      </p:sp>
    </p:spTree>
    <p:extLst>
      <p:ext uri="{BB962C8B-B14F-4D97-AF65-F5344CB8AC3E}">
        <p14:creationId xmlns:p14="http://schemas.microsoft.com/office/powerpoint/2010/main" val="437535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658B8-FCF2-2B9E-4CB6-925186DA65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E41DA4-9CE0-F205-7EEA-BEACC86F94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05AA88-3553-A0ED-394E-EB69A571AB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62134F-4364-C635-3CFC-21A184E6DEC5}"/>
              </a:ext>
            </a:extLst>
          </p:cNvPr>
          <p:cNvSpPr>
            <a:spLocks noGrp="1"/>
          </p:cNvSpPr>
          <p:nvPr>
            <p:ph type="dt" sz="half" idx="10"/>
          </p:nvPr>
        </p:nvSpPr>
        <p:spPr/>
        <p:txBody>
          <a:bodyPr/>
          <a:lstStyle/>
          <a:p>
            <a:fld id="{EAD8DC00-C7CA-4F0F-B929-D7E508E737E6}" type="datetimeFigureOut">
              <a:rPr lang="en-GB" smtClean="0"/>
              <a:t>20/05/2025</a:t>
            </a:fld>
            <a:endParaRPr lang="en-GB"/>
          </a:p>
        </p:txBody>
      </p:sp>
      <p:sp>
        <p:nvSpPr>
          <p:cNvPr id="6" name="Footer Placeholder 5">
            <a:extLst>
              <a:ext uri="{FF2B5EF4-FFF2-40B4-BE49-F238E27FC236}">
                <a16:creationId xmlns:a16="http://schemas.microsoft.com/office/drawing/2014/main" id="{7FADE79E-EDE8-5CD9-66A5-2B50DB3DD2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FDEEAB-B99F-6BC5-3BD1-DA4DB1E3B100}"/>
              </a:ext>
            </a:extLst>
          </p:cNvPr>
          <p:cNvSpPr>
            <a:spLocks noGrp="1"/>
          </p:cNvSpPr>
          <p:nvPr>
            <p:ph type="sldNum" sz="quarter" idx="12"/>
          </p:nvPr>
        </p:nvSpPr>
        <p:spPr/>
        <p:txBody>
          <a:bodyPr/>
          <a:lstStyle/>
          <a:p>
            <a:fld id="{1E3EAEF7-60F2-497C-8A1C-B6BE2DA8E7BB}" type="slidenum">
              <a:rPr lang="en-GB" smtClean="0"/>
              <a:t>‹#›</a:t>
            </a:fld>
            <a:endParaRPr lang="en-GB"/>
          </a:p>
        </p:txBody>
      </p:sp>
    </p:spTree>
    <p:extLst>
      <p:ext uri="{BB962C8B-B14F-4D97-AF65-F5344CB8AC3E}">
        <p14:creationId xmlns:p14="http://schemas.microsoft.com/office/powerpoint/2010/main" val="1555469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8683B-AE44-CEFD-1A6B-51E1899EC4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DC2364-42FA-F89D-2CB5-3C5E16FF1D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910565A-13C4-CEF2-CDF1-3C9D4FA5BE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AD6330-B105-D488-E281-519B472F3147}"/>
              </a:ext>
            </a:extLst>
          </p:cNvPr>
          <p:cNvSpPr>
            <a:spLocks noGrp="1"/>
          </p:cNvSpPr>
          <p:nvPr>
            <p:ph type="dt" sz="half" idx="10"/>
          </p:nvPr>
        </p:nvSpPr>
        <p:spPr/>
        <p:txBody>
          <a:bodyPr/>
          <a:lstStyle/>
          <a:p>
            <a:fld id="{EAD8DC00-C7CA-4F0F-B929-D7E508E737E6}" type="datetimeFigureOut">
              <a:rPr lang="en-GB" smtClean="0"/>
              <a:t>20/05/2025</a:t>
            </a:fld>
            <a:endParaRPr lang="en-GB"/>
          </a:p>
        </p:txBody>
      </p:sp>
      <p:sp>
        <p:nvSpPr>
          <p:cNvPr id="6" name="Footer Placeholder 5">
            <a:extLst>
              <a:ext uri="{FF2B5EF4-FFF2-40B4-BE49-F238E27FC236}">
                <a16:creationId xmlns:a16="http://schemas.microsoft.com/office/drawing/2014/main" id="{E487C92F-6671-013E-9FE7-3BA3439FC9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C9D7BC-3062-10B9-E0F2-7F46AE1BE646}"/>
              </a:ext>
            </a:extLst>
          </p:cNvPr>
          <p:cNvSpPr>
            <a:spLocks noGrp="1"/>
          </p:cNvSpPr>
          <p:nvPr>
            <p:ph type="sldNum" sz="quarter" idx="12"/>
          </p:nvPr>
        </p:nvSpPr>
        <p:spPr/>
        <p:txBody>
          <a:bodyPr/>
          <a:lstStyle/>
          <a:p>
            <a:fld id="{1E3EAEF7-60F2-497C-8A1C-B6BE2DA8E7BB}" type="slidenum">
              <a:rPr lang="en-GB" smtClean="0"/>
              <a:t>‹#›</a:t>
            </a:fld>
            <a:endParaRPr lang="en-GB"/>
          </a:p>
        </p:txBody>
      </p:sp>
    </p:spTree>
    <p:extLst>
      <p:ext uri="{BB962C8B-B14F-4D97-AF65-F5344CB8AC3E}">
        <p14:creationId xmlns:p14="http://schemas.microsoft.com/office/powerpoint/2010/main" val="1864491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9B848-C115-A7B7-044B-48E85F2A27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A93A9F-5489-8902-F3E4-CDDB46E44F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11FB74-302F-9E90-8010-46F6A3786942}"/>
              </a:ext>
            </a:extLst>
          </p:cNvPr>
          <p:cNvSpPr>
            <a:spLocks noGrp="1"/>
          </p:cNvSpPr>
          <p:nvPr>
            <p:ph type="dt" sz="half" idx="10"/>
          </p:nvPr>
        </p:nvSpPr>
        <p:spPr/>
        <p:txBody>
          <a:bodyPr/>
          <a:lstStyle/>
          <a:p>
            <a:fld id="{EAD8DC00-C7CA-4F0F-B929-D7E508E737E6}" type="datetimeFigureOut">
              <a:rPr lang="en-GB" smtClean="0"/>
              <a:t>20/05/2025</a:t>
            </a:fld>
            <a:endParaRPr lang="en-GB"/>
          </a:p>
        </p:txBody>
      </p:sp>
      <p:sp>
        <p:nvSpPr>
          <p:cNvPr id="5" name="Footer Placeholder 4">
            <a:extLst>
              <a:ext uri="{FF2B5EF4-FFF2-40B4-BE49-F238E27FC236}">
                <a16:creationId xmlns:a16="http://schemas.microsoft.com/office/drawing/2014/main" id="{3A796D7D-05FE-BBCD-2C4E-A338610B9B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D6716D-8186-9D23-D903-B8975261A4A8}"/>
              </a:ext>
            </a:extLst>
          </p:cNvPr>
          <p:cNvSpPr>
            <a:spLocks noGrp="1"/>
          </p:cNvSpPr>
          <p:nvPr>
            <p:ph type="sldNum" sz="quarter" idx="12"/>
          </p:nvPr>
        </p:nvSpPr>
        <p:spPr/>
        <p:txBody>
          <a:bodyPr/>
          <a:lstStyle/>
          <a:p>
            <a:fld id="{1E3EAEF7-60F2-497C-8A1C-B6BE2DA8E7BB}" type="slidenum">
              <a:rPr lang="en-GB" smtClean="0"/>
              <a:t>‹#›</a:t>
            </a:fld>
            <a:endParaRPr lang="en-GB"/>
          </a:p>
        </p:txBody>
      </p:sp>
    </p:spTree>
    <p:extLst>
      <p:ext uri="{BB962C8B-B14F-4D97-AF65-F5344CB8AC3E}">
        <p14:creationId xmlns:p14="http://schemas.microsoft.com/office/powerpoint/2010/main" val="2647958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F0C4AA-6B08-44B2-400F-7F4A7FD39FC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AE5DA-A514-0647-C2C4-10B1B058B5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C600DC-A8A3-0003-D45C-732AEBA281A7}"/>
              </a:ext>
            </a:extLst>
          </p:cNvPr>
          <p:cNvSpPr>
            <a:spLocks noGrp="1"/>
          </p:cNvSpPr>
          <p:nvPr>
            <p:ph type="dt" sz="half" idx="10"/>
          </p:nvPr>
        </p:nvSpPr>
        <p:spPr/>
        <p:txBody>
          <a:bodyPr/>
          <a:lstStyle/>
          <a:p>
            <a:fld id="{EAD8DC00-C7CA-4F0F-B929-D7E508E737E6}" type="datetimeFigureOut">
              <a:rPr lang="en-GB" smtClean="0"/>
              <a:t>20/05/2025</a:t>
            </a:fld>
            <a:endParaRPr lang="en-GB"/>
          </a:p>
        </p:txBody>
      </p:sp>
      <p:sp>
        <p:nvSpPr>
          <p:cNvPr id="5" name="Footer Placeholder 4">
            <a:extLst>
              <a:ext uri="{FF2B5EF4-FFF2-40B4-BE49-F238E27FC236}">
                <a16:creationId xmlns:a16="http://schemas.microsoft.com/office/drawing/2014/main" id="{3E17E33E-3719-84E9-7B74-0214839A0F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A025D9-B1E9-0D19-28E6-B60654EEE85D}"/>
              </a:ext>
            </a:extLst>
          </p:cNvPr>
          <p:cNvSpPr>
            <a:spLocks noGrp="1"/>
          </p:cNvSpPr>
          <p:nvPr>
            <p:ph type="sldNum" sz="quarter" idx="12"/>
          </p:nvPr>
        </p:nvSpPr>
        <p:spPr/>
        <p:txBody>
          <a:bodyPr/>
          <a:lstStyle/>
          <a:p>
            <a:fld id="{1E3EAEF7-60F2-497C-8A1C-B6BE2DA8E7BB}" type="slidenum">
              <a:rPr lang="en-GB" smtClean="0"/>
              <a:t>‹#›</a:t>
            </a:fld>
            <a:endParaRPr lang="en-GB"/>
          </a:p>
        </p:txBody>
      </p:sp>
    </p:spTree>
    <p:extLst>
      <p:ext uri="{BB962C8B-B14F-4D97-AF65-F5344CB8AC3E}">
        <p14:creationId xmlns:p14="http://schemas.microsoft.com/office/powerpoint/2010/main" val="4160584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CD20E1-81C8-8FFC-FE3F-A67E9A62B9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3FA44D-8F3E-E416-6BD4-E0D8930719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22D0BD-B4BD-5327-0A65-2F59CE07AC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D8DC00-C7CA-4F0F-B929-D7E508E737E6}" type="datetimeFigureOut">
              <a:rPr lang="en-GB" smtClean="0"/>
              <a:t>20/05/2025</a:t>
            </a:fld>
            <a:endParaRPr lang="en-GB"/>
          </a:p>
        </p:txBody>
      </p:sp>
      <p:sp>
        <p:nvSpPr>
          <p:cNvPr id="5" name="Footer Placeholder 4">
            <a:extLst>
              <a:ext uri="{FF2B5EF4-FFF2-40B4-BE49-F238E27FC236}">
                <a16:creationId xmlns:a16="http://schemas.microsoft.com/office/drawing/2014/main" id="{C608F1B7-8B5E-F751-214D-55B4219060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48164FA-5612-A2C3-75C4-81340BEC32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E3EAEF7-60F2-497C-8A1C-B6BE2DA8E7BB}" type="slidenum">
              <a:rPr lang="en-GB" smtClean="0"/>
              <a:t>‹#›</a:t>
            </a:fld>
            <a:endParaRPr lang="en-GB"/>
          </a:p>
        </p:txBody>
      </p:sp>
    </p:spTree>
    <p:extLst>
      <p:ext uri="{BB962C8B-B14F-4D97-AF65-F5344CB8AC3E}">
        <p14:creationId xmlns:p14="http://schemas.microsoft.com/office/powerpoint/2010/main" val="14150420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6" name="Rectangle 410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12 of the best things to do in Cardiff - Lonely Planet">
            <a:extLst>
              <a:ext uri="{FF2B5EF4-FFF2-40B4-BE49-F238E27FC236}">
                <a16:creationId xmlns:a16="http://schemas.microsoft.com/office/drawing/2014/main" id="{1E4F8BBB-A70D-5CEE-08AE-97B4F38206B2}"/>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674" r="-1" b="14034"/>
          <a:stretch>
            <a:fillRect/>
          </a:stretch>
        </p:blipFill>
        <p:spPr bwMode="auto">
          <a:xfrm>
            <a:off x="20" y="10"/>
            <a:ext cx="121889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2AA8A88-720A-9862-2A90-DECAFE5C095D}"/>
              </a:ext>
            </a:extLst>
          </p:cNvPr>
          <p:cNvSpPr>
            <a:spLocks noGrp="1"/>
          </p:cNvSpPr>
          <p:nvPr>
            <p:ph type="ctrTitle"/>
          </p:nvPr>
        </p:nvSpPr>
        <p:spPr>
          <a:xfrm>
            <a:off x="1524000" y="1122363"/>
            <a:ext cx="9144000" cy="3063240"/>
          </a:xfrm>
        </p:spPr>
        <p:txBody>
          <a:bodyPr>
            <a:normAutofit/>
          </a:bodyPr>
          <a:lstStyle/>
          <a:p>
            <a:r>
              <a:rPr lang="en-GB" sz="5100" b="1" dirty="0">
                <a:solidFill>
                  <a:schemeClr val="bg1"/>
                </a:solidFill>
                <a:effectLst/>
                <a:latin typeface="Times New Roman" panose="02020603050405020304" pitchFamily="18" charset="0"/>
                <a:ea typeface="Times New Roman" panose="02020603050405020304" pitchFamily="18" charset="0"/>
              </a:rPr>
              <a:t>PLANNING AND DELIVERING AN INTERNATIONAL </a:t>
            </a:r>
            <a:br>
              <a:rPr lang="en-GB" sz="5100" b="1" dirty="0">
                <a:solidFill>
                  <a:schemeClr val="bg1"/>
                </a:solidFill>
                <a:latin typeface="Times New Roman" panose="02020603050405020304" pitchFamily="18" charset="0"/>
                <a:ea typeface="Times New Roman" panose="02020603050405020304" pitchFamily="18" charset="0"/>
              </a:rPr>
            </a:br>
            <a:r>
              <a:rPr lang="en-GB" sz="5100" b="1" dirty="0">
                <a:solidFill>
                  <a:schemeClr val="bg1"/>
                </a:solidFill>
                <a:latin typeface="Times New Roman" panose="02020603050405020304" pitchFamily="18" charset="0"/>
                <a:ea typeface="Times New Roman" panose="02020603050405020304" pitchFamily="18" charset="0"/>
              </a:rPr>
              <a:t>FOOD FESTIVAL</a:t>
            </a:r>
            <a:endParaRPr lang="en-GB" sz="5100" b="1" dirty="0">
              <a:solidFill>
                <a:schemeClr val="bg1"/>
              </a:solidFill>
            </a:endParaRPr>
          </a:p>
        </p:txBody>
      </p:sp>
      <p:sp>
        <p:nvSpPr>
          <p:cNvPr id="3" name="Subtitle 2">
            <a:extLst>
              <a:ext uri="{FF2B5EF4-FFF2-40B4-BE49-F238E27FC236}">
                <a16:creationId xmlns:a16="http://schemas.microsoft.com/office/drawing/2014/main" id="{D6C173E1-9955-3035-58D0-F48979A54633}"/>
              </a:ext>
            </a:extLst>
          </p:cNvPr>
          <p:cNvSpPr>
            <a:spLocks noGrp="1"/>
          </p:cNvSpPr>
          <p:nvPr>
            <p:ph type="subTitle" idx="1"/>
          </p:nvPr>
        </p:nvSpPr>
        <p:spPr>
          <a:xfrm>
            <a:off x="1527048" y="4599432"/>
            <a:ext cx="9144000" cy="1536192"/>
          </a:xfrm>
        </p:spPr>
        <p:txBody>
          <a:bodyPr>
            <a:normAutofit/>
          </a:bodyPr>
          <a:lstStyle/>
          <a:p>
            <a:r>
              <a:rPr lang="en-GB" dirty="0">
                <a:solidFill>
                  <a:schemeClr val="bg1"/>
                </a:solidFill>
                <a:latin typeface="Times New Roman" panose="02020603050405020304" pitchFamily="18" charset="0"/>
                <a:cs typeface="Times New Roman" panose="02020603050405020304" pitchFamily="18" charset="0"/>
              </a:rPr>
              <a:t>Student Name: Gabriela Giurgiu</a:t>
            </a:r>
            <a:br>
              <a:rPr lang="en-GB" dirty="0">
                <a:solidFill>
                  <a:schemeClr val="bg1"/>
                </a:solidFill>
                <a:latin typeface="Times New Roman" panose="02020603050405020304" pitchFamily="18" charset="0"/>
                <a:cs typeface="Times New Roman" panose="02020603050405020304" pitchFamily="18" charset="0"/>
              </a:rPr>
            </a:br>
            <a:r>
              <a:rPr lang="en-GB" dirty="0">
                <a:solidFill>
                  <a:schemeClr val="bg1"/>
                </a:solidFill>
                <a:latin typeface="Times New Roman" panose="02020603050405020304" pitchFamily="18" charset="0"/>
                <a:cs typeface="Times New Roman" panose="02020603050405020304" pitchFamily="18" charset="0"/>
              </a:rPr>
              <a:t>Student ID: 2240417</a:t>
            </a:r>
          </a:p>
        </p:txBody>
      </p:sp>
      <p:sp>
        <p:nvSpPr>
          <p:cNvPr id="4105"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79633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A1546B-E015-9DA3-C498-CB720F3DEF01}"/>
              </a:ext>
            </a:extLst>
          </p:cNvPr>
          <p:cNvSpPr>
            <a:spLocks noGrp="1"/>
          </p:cNvSpPr>
          <p:nvPr>
            <p:ph type="title"/>
          </p:nvPr>
        </p:nvSpPr>
        <p:spPr>
          <a:xfrm>
            <a:off x="640080" y="325369"/>
            <a:ext cx="4368602" cy="1956841"/>
          </a:xfrm>
        </p:spPr>
        <p:txBody>
          <a:bodyPr anchor="b">
            <a:normAutofit/>
          </a:bodyPr>
          <a:lstStyle/>
          <a:p>
            <a:r>
              <a:rPr lang="en-GB" sz="3800" b="1" dirty="0">
                <a:effectLst/>
                <a:latin typeface="Times New Roman" panose="02020603050405020304" pitchFamily="18" charset="0"/>
                <a:ea typeface="Times New Roman" panose="02020603050405020304" pitchFamily="18" charset="0"/>
              </a:rPr>
              <a:t>INTRODUCTION </a:t>
            </a:r>
            <a:endParaRPr lang="en-GB" sz="3800" dirty="0"/>
          </a:p>
        </p:txBody>
      </p:sp>
      <p:sp>
        <p:nvSpPr>
          <p:cNvPr id="51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F3A285-CB6B-C574-DD11-91A97E6DD0BE}"/>
              </a:ext>
            </a:extLst>
          </p:cNvPr>
          <p:cNvSpPr>
            <a:spLocks noGrp="1"/>
          </p:cNvSpPr>
          <p:nvPr>
            <p:ph idx="1"/>
          </p:nvPr>
        </p:nvSpPr>
        <p:spPr>
          <a:xfrm>
            <a:off x="640080" y="2872899"/>
            <a:ext cx="4243589" cy="3320668"/>
          </a:xfrm>
        </p:spPr>
        <p:txBody>
          <a:bodyPr>
            <a:normAutofit/>
          </a:bodyPr>
          <a:lstStyle/>
          <a:p>
            <a:pPr marL="342900" marR="0" lvl="0" indent="-342900" algn="just">
              <a:spcBef>
                <a:spcPts val="0"/>
              </a:spcBef>
              <a:spcAft>
                <a:spcPts val="60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Roboto Regular"/>
              </a:rPr>
              <a:t>The Year of </a:t>
            </a:r>
            <a:r>
              <a:rPr lang="en-GB" sz="1200" dirty="0" err="1">
                <a:effectLst/>
                <a:latin typeface="Times New Roman" panose="02020603050405020304" pitchFamily="18" charset="0"/>
                <a:ea typeface="Times New Roman" panose="02020603050405020304" pitchFamily="18" charset="0"/>
                <a:cs typeface="Roboto Regular"/>
              </a:rPr>
              <a:t>Croeso</a:t>
            </a:r>
            <a:r>
              <a:rPr lang="en-GB" sz="1200" dirty="0">
                <a:latin typeface="Times New Roman" panose="02020603050405020304" pitchFamily="18" charset="0"/>
                <a:ea typeface="Times New Roman" panose="02020603050405020304" pitchFamily="18" charset="0"/>
                <a:cs typeface="Roboto Regular"/>
              </a:rPr>
              <a:t> </a:t>
            </a:r>
            <a:r>
              <a:rPr lang="en-GB" sz="1200" dirty="0">
                <a:effectLst/>
                <a:latin typeface="Times New Roman" panose="02020603050405020304" pitchFamily="18" charset="0"/>
                <a:ea typeface="Times New Roman" panose="02020603050405020304" pitchFamily="18" charset="0"/>
                <a:cs typeface="Roboto Regular"/>
              </a:rPr>
              <a:t>is a </a:t>
            </a:r>
            <a:r>
              <a:rPr lang="en-GB" sz="1200" dirty="0">
                <a:latin typeface="Times New Roman" panose="02020603050405020304" pitchFamily="18" charset="0"/>
                <a:ea typeface="Times New Roman" panose="02020603050405020304" pitchFamily="18" charset="0"/>
                <a:cs typeface="Roboto Regular"/>
              </a:rPr>
              <a:t>themed year campaign</a:t>
            </a:r>
            <a:r>
              <a:rPr lang="en-GB" sz="1200" dirty="0">
                <a:effectLst/>
                <a:latin typeface="Times New Roman" panose="02020603050405020304" pitchFamily="18" charset="0"/>
                <a:ea typeface="Times New Roman" panose="02020603050405020304" pitchFamily="18" charset="0"/>
                <a:cs typeface="Roboto Regular"/>
              </a:rPr>
              <a:t> in Wales. </a:t>
            </a:r>
            <a:endParaRPr lang="en-US" sz="1200" dirty="0">
              <a:effectLst/>
              <a:latin typeface="Roboto Regular"/>
              <a:ea typeface="Roboto Regular"/>
              <a:cs typeface="Roboto Regular"/>
            </a:endParaRPr>
          </a:p>
          <a:p>
            <a:pPr marL="342900" marR="0" lvl="0" indent="-342900" algn="just">
              <a:spcBef>
                <a:spcPts val="0"/>
              </a:spcBef>
              <a:spcAft>
                <a:spcPts val="60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Roboto Regular"/>
              </a:rPr>
              <a:t>It aims to represent the Welsh culture, language, and attractions (Fox</a:t>
            </a:r>
            <a:r>
              <a:rPr lang="en-GB" sz="1200" i="1" dirty="0">
                <a:effectLst/>
                <a:latin typeface="Times New Roman" panose="02020603050405020304" pitchFamily="18" charset="0"/>
                <a:ea typeface="Times New Roman" panose="02020603050405020304" pitchFamily="18" charset="0"/>
                <a:cs typeface="Roboto Regular"/>
              </a:rPr>
              <a:t> et al., </a:t>
            </a:r>
            <a:r>
              <a:rPr lang="en-GB" sz="1200" dirty="0">
                <a:effectLst/>
                <a:latin typeface="Times New Roman" panose="02020603050405020304" pitchFamily="18" charset="0"/>
                <a:ea typeface="Times New Roman" panose="02020603050405020304" pitchFamily="18" charset="0"/>
                <a:cs typeface="Roboto Regular"/>
              </a:rPr>
              <a:t>2014).</a:t>
            </a:r>
            <a:endParaRPr lang="en-US" sz="1200" dirty="0">
              <a:effectLst/>
              <a:latin typeface="Roboto Regular"/>
              <a:ea typeface="Roboto Regular"/>
              <a:cs typeface="Roboto Regular"/>
            </a:endParaRPr>
          </a:p>
          <a:p>
            <a:pPr marL="342900" marR="0" lvl="0" indent="-342900" algn="just">
              <a:spcBef>
                <a:spcPts val="0"/>
              </a:spcBef>
              <a:spcAft>
                <a:spcPts val="60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Roboto Regular"/>
              </a:rPr>
              <a:t>This campaign welcomes Travel Trade to be an integral part of the event which embraces numerous destinations, heritage sites, products, and Welsh food. </a:t>
            </a:r>
            <a:endParaRPr lang="en-US" sz="1200" dirty="0">
              <a:effectLst/>
              <a:latin typeface="Roboto Regular"/>
              <a:ea typeface="Roboto Regular"/>
              <a:cs typeface="Roboto Regular"/>
            </a:endParaRPr>
          </a:p>
          <a:p>
            <a:pPr marL="342900" marR="0" lvl="0" indent="-342900" algn="just">
              <a:spcBef>
                <a:spcPts val="0"/>
              </a:spcBef>
              <a:spcAft>
                <a:spcPts val="60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Roboto Regular"/>
              </a:rPr>
              <a:t>It welcomes guests across the world with a warm and graceful attitude by offering a sense of cultural exchange. </a:t>
            </a:r>
            <a:endParaRPr lang="en-US" sz="1200" dirty="0">
              <a:effectLst/>
              <a:latin typeface="Roboto Regular"/>
              <a:ea typeface="Roboto Regular"/>
              <a:cs typeface="Roboto Regular"/>
            </a:endParaRPr>
          </a:p>
          <a:p>
            <a:pPr marL="342900" marR="0" lvl="0" indent="-342900" algn="just">
              <a:spcBef>
                <a:spcPts val="0"/>
              </a:spcBef>
              <a:spcAft>
                <a:spcPts val="60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Roboto Regular"/>
              </a:rPr>
              <a:t>This event also includes an exhilaration on the world's fastest zip lining at Zip World Penrhyn Quarry (Visitwales.com, 2025). </a:t>
            </a:r>
            <a:endParaRPr lang="en-US" sz="1200" dirty="0">
              <a:effectLst/>
              <a:latin typeface="Roboto Regular"/>
              <a:ea typeface="Roboto Regular"/>
              <a:cs typeface="Roboto Regular"/>
            </a:endParaRPr>
          </a:p>
          <a:p>
            <a:pPr marL="342900" marR="0" lvl="0" indent="-342900" algn="just">
              <a:spcBef>
                <a:spcPts val="0"/>
              </a:spcBef>
              <a:spcAft>
                <a:spcPts val="60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Roboto Regular"/>
              </a:rPr>
              <a:t>People across the world travel miles to visit this event to get a chance to taste the delicacy of traditional Welsh cuisine. </a:t>
            </a:r>
            <a:endParaRPr lang="en-US" sz="1200" dirty="0">
              <a:effectLst/>
              <a:latin typeface="Roboto Regular"/>
              <a:ea typeface="Roboto Regular"/>
              <a:cs typeface="Roboto Regular"/>
            </a:endParaRPr>
          </a:p>
          <a:p>
            <a:pPr algn="just">
              <a:spcBef>
                <a:spcPts val="0"/>
              </a:spcBef>
              <a:spcAft>
                <a:spcPts val="600"/>
              </a:spcAft>
            </a:pPr>
            <a:endParaRPr lang="en-GB" sz="1200" dirty="0"/>
          </a:p>
        </p:txBody>
      </p:sp>
      <p:pic>
        <p:nvPicPr>
          <p:cNvPr id="5122" name="Picture 2" descr="Location - Bay Island Voyages">
            <a:extLst>
              <a:ext uri="{FF2B5EF4-FFF2-40B4-BE49-F238E27FC236}">
                <a16:creationId xmlns:a16="http://schemas.microsoft.com/office/drawing/2014/main" id="{506AA507-08C1-FC09-9982-989A59A1DE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832" r="9941"/>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8816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14">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038E0518-7124-5118-A88B-94299E704B71}"/>
              </a:ext>
            </a:extLst>
          </p:cNvPr>
          <p:cNvSpPr>
            <a:spLocks noGrp="1"/>
          </p:cNvSpPr>
          <p:nvPr>
            <p:ph type="title"/>
          </p:nvPr>
        </p:nvSpPr>
        <p:spPr>
          <a:xfrm>
            <a:off x="384048" y="3789400"/>
            <a:ext cx="5807575" cy="2264392"/>
          </a:xfrm>
        </p:spPr>
        <p:txBody>
          <a:bodyPr anchor="ctr">
            <a:normAutofit/>
          </a:bodyPr>
          <a:lstStyle/>
          <a:p>
            <a:pPr algn="ctr"/>
            <a:r>
              <a:rPr lang="en-GB" sz="5000" b="1" dirty="0">
                <a:effectLst/>
                <a:latin typeface="Times New Roman" panose="02020603050405020304" pitchFamily="18" charset="0"/>
                <a:ea typeface="Times New Roman" panose="02020603050405020304" pitchFamily="18" charset="0"/>
              </a:rPr>
              <a:t>EVENT CONTENT AND CONTEXT </a:t>
            </a:r>
            <a:endParaRPr lang="en-GB" sz="5000" dirty="0"/>
          </a:p>
        </p:txBody>
      </p:sp>
      <p:pic>
        <p:nvPicPr>
          <p:cNvPr id="5" name="Picture 4" descr="A person laughing with a black jacket&#10;&#10;AI-generated content may be incorrect.">
            <a:extLst>
              <a:ext uri="{FF2B5EF4-FFF2-40B4-BE49-F238E27FC236}">
                <a16:creationId xmlns:a16="http://schemas.microsoft.com/office/drawing/2014/main" id="{66266B0A-F0DF-A14B-37FE-AD83EA709E69}"/>
              </a:ext>
            </a:extLst>
          </p:cNvPr>
          <p:cNvPicPr>
            <a:picLocks noChangeAspect="1"/>
          </p:cNvPicPr>
          <p:nvPr/>
        </p:nvPicPr>
        <p:blipFill>
          <a:blip r:embed="rId4"/>
          <a:srcRect b="4000"/>
          <a:stretch>
            <a:fillRect/>
          </a:stretch>
        </p:blipFill>
        <p:spPr>
          <a:xfrm>
            <a:off x="20" y="-2"/>
            <a:ext cx="12191980" cy="3657600"/>
          </a:xfrm>
          <a:prstGeom prst="rect">
            <a:avLst/>
          </a:prstGeom>
        </p:spPr>
      </p:pic>
      <p:sp>
        <p:nvSpPr>
          <p:cNvPr id="14" name="Rectangle 13">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09A741-343E-367F-F447-B40ECF5C7006}"/>
              </a:ext>
            </a:extLst>
          </p:cNvPr>
          <p:cNvSpPr>
            <a:spLocks noGrp="1"/>
          </p:cNvSpPr>
          <p:nvPr>
            <p:ph idx="1"/>
          </p:nvPr>
        </p:nvSpPr>
        <p:spPr>
          <a:xfrm>
            <a:off x="6496424" y="3789399"/>
            <a:ext cx="5418208" cy="2382802"/>
          </a:xfrm>
        </p:spPr>
        <p:txBody>
          <a:bodyPr anchor="ctr">
            <a:normAutofit/>
          </a:bodyPr>
          <a:lstStyle/>
          <a:p>
            <a:pPr marL="342900" marR="0" lvl="0" indent="-342900" algn="just">
              <a:spcBef>
                <a:spcPts val="0"/>
              </a:spcBef>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This event will be a two-days-long food festival which will be organised during the month of August 2025. </a:t>
            </a:r>
            <a:endParaRPr lang="en-US" sz="12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This will be a food festival that will aim to organise the traditional delicious cuisines of Welsh. </a:t>
            </a:r>
            <a:endParaRPr lang="en-US" sz="12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By conducting this event, it will provide an opportunity to showcase local expertise, attract new consumers to the food segment, which will increase reputation as well as generate revenue from the event. </a:t>
            </a:r>
            <a:endParaRPr lang="en-US" sz="12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Cardiff Bay is the chosen destination where the event will be organised, as it will be ideal for the guests to visit the local tourist attractions and heritage sites (Visitcardiff.com, 2025). </a:t>
            </a:r>
            <a:endParaRPr lang="en-US" sz="12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The aim of this event is to represent the tradition, culture, ethnicity, and diversity of the Welsh festival, which will be presented all over the world. </a:t>
            </a:r>
            <a:endParaRPr lang="en-US" sz="1200" dirty="0">
              <a:effectLst/>
              <a:latin typeface="Times New Roman" panose="02020603050405020304" pitchFamily="18" charset="0"/>
              <a:ea typeface="Roboto Regular"/>
              <a:cs typeface="Times New Roman" panose="02020603050405020304" pitchFamily="18" charset="0"/>
            </a:endParaRPr>
          </a:p>
        </p:txBody>
      </p:sp>
      <p:sp>
        <p:nvSpPr>
          <p:cNvPr id="16" name="Rectangle 15">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5589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25C20-7459-41AE-7CEB-4203BEE86A70}"/>
              </a:ext>
            </a:extLst>
          </p:cNvPr>
          <p:cNvSpPr>
            <a:spLocks noGrp="1"/>
          </p:cNvSpPr>
          <p:nvPr>
            <p:ph type="title"/>
          </p:nvPr>
        </p:nvSpPr>
        <p:spPr>
          <a:xfrm>
            <a:off x="5297762" y="329184"/>
            <a:ext cx="6251110" cy="1783080"/>
          </a:xfrm>
        </p:spPr>
        <p:txBody>
          <a:bodyPr anchor="b">
            <a:normAutofit/>
          </a:bodyPr>
          <a:lstStyle/>
          <a:p>
            <a:r>
              <a:rPr lang="en-GB" sz="5400" b="1" dirty="0">
                <a:effectLst/>
                <a:latin typeface="Times New Roman" panose="02020603050405020304" pitchFamily="18" charset="0"/>
                <a:ea typeface="Times New Roman" panose="02020603050405020304" pitchFamily="18" charset="0"/>
                <a:cs typeface="Roboto Regular"/>
              </a:rPr>
              <a:t>CONT.</a:t>
            </a:r>
            <a:endParaRPr lang="en-GB" sz="5400" dirty="0"/>
          </a:p>
        </p:txBody>
      </p:sp>
      <p:pic>
        <p:nvPicPr>
          <p:cNvPr id="7170" name="Picture 2" descr="Visit Cardiff/Croeso Caerdydd poster campaign — Patternistas">
            <a:extLst>
              <a:ext uri="{FF2B5EF4-FFF2-40B4-BE49-F238E27FC236}">
                <a16:creationId xmlns:a16="http://schemas.microsoft.com/office/drawing/2014/main" id="{5EB197B7-21C7-9174-11E1-7538FC870B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843" r="4609"/>
          <a:stretch>
            <a:fillRect/>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717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517800-BF66-D403-40A1-FDF7A90A1862}"/>
              </a:ext>
            </a:extLst>
          </p:cNvPr>
          <p:cNvSpPr>
            <a:spLocks noGrp="1"/>
          </p:cNvSpPr>
          <p:nvPr>
            <p:ph idx="1"/>
          </p:nvPr>
        </p:nvSpPr>
        <p:spPr>
          <a:xfrm>
            <a:off x="5297762" y="2706624"/>
            <a:ext cx="6251110" cy="3483864"/>
          </a:xfrm>
        </p:spPr>
        <p:txBody>
          <a:bodyPr>
            <a:normAutofit/>
          </a:bodyPr>
          <a:lstStyle/>
          <a:p>
            <a:pPr marL="342900" marR="0" lvl="0" indent="-342900">
              <a:spcBef>
                <a:spcPts val="0"/>
              </a:spcBef>
              <a:spcAft>
                <a:spcPts val="600"/>
              </a:spcAf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cs typeface="Roboto Regular"/>
              </a:rPr>
              <a:t>Press, social media marketers, influencers, and many other renowned people across the world will showcase this culture along with the food festival. </a:t>
            </a:r>
            <a:endParaRPr lang="en-US" sz="1400" dirty="0">
              <a:effectLst/>
              <a:latin typeface="Roboto Regular"/>
              <a:ea typeface="Roboto Regular"/>
              <a:cs typeface="Roboto Regular"/>
            </a:endParaRPr>
          </a:p>
          <a:p>
            <a:pPr marL="342900" marR="0" lvl="0" indent="-342900">
              <a:spcBef>
                <a:spcPts val="0"/>
              </a:spcBef>
              <a:spcAft>
                <a:spcPts val="600"/>
              </a:spcAf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cs typeface="Roboto Regular"/>
              </a:rPr>
              <a:t>The event will also showcase the artistic influence of heritage sites like the Cardiff Castle, Wales Millennium Centre, National Museum of Cardiff, and many other tourist attractions. </a:t>
            </a:r>
            <a:endParaRPr lang="en-US" sz="1400" dirty="0">
              <a:effectLst/>
              <a:latin typeface="Roboto Regular"/>
              <a:ea typeface="Roboto Regular"/>
              <a:cs typeface="Roboto Regular"/>
            </a:endParaRPr>
          </a:p>
          <a:p>
            <a:pPr marL="342900" marR="0" lvl="0" indent="-342900">
              <a:spcBef>
                <a:spcPts val="0"/>
              </a:spcBef>
              <a:spcAft>
                <a:spcPts val="600"/>
              </a:spcAf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cs typeface="Roboto Regular"/>
              </a:rPr>
              <a:t>Cardiff Bay, also known as Tiger Bay, is a diverse waterfront built around a 500-hectare freshwater lake, which will host numerous water </a:t>
            </a:r>
            <a:r>
              <a:rPr lang="en-GB" sz="1400" dirty="0">
                <a:latin typeface="Times New Roman" panose="02020603050405020304" pitchFamily="18" charset="0"/>
                <a:ea typeface="Times New Roman" panose="02020603050405020304" pitchFamily="18" charset="0"/>
                <a:cs typeface="Roboto Regular"/>
              </a:rPr>
              <a:t>activities.</a:t>
            </a:r>
            <a:r>
              <a:rPr lang="en-GB" sz="1400" dirty="0">
                <a:effectLst/>
                <a:latin typeface="Times New Roman" panose="02020603050405020304" pitchFamily="18" charset="0"/>
                <a:ea typeface="Times New Roman" panose="02020603050405020304" pitchFamily="18" charset="0"/>
                <a:cs typeface="Roboto Regular"/>
              </a:rPr>
              <a:t> (Severnestuarypartnership.org.uk, 2025). </a:t>
            </a:r>
            <a:endParaRPr lang="en-US" sz="1400" dirty="0">
              <a:effectLst/>
              <a:latin typeface="Roboto Regular"/>
              <a:ea typeface="Roboto Regular"/>
              <a:cs typeface="Roboto Regular"/>
            </a:endParaRPr>
          </a:p>
          <a:p>
            <a:pPr marL="342900" marR="0" lvl="0" indent="-342900">
              <a:spcBef>
                <a:spcPts val="0"/>
              </a:spcBef>
              <a:spcAft>
                <a:spcPts val="600"/>
              </a:spcAf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cs typeface="Roboto Regular"/>
              </a:rPr>
              <a:t>This event will showcase and celebrate the culinary scenes of Welsh, focusing more on local, national, or even international food. </a:t>
            </a:r>
            <a:endParaRPr lang="en-US" sz="1400" dirty="0">
              <a:effectLst/>
              <a:latin typeface="Roboto Regular"/>
              <a:ea typeface="Roboto Regular"/>
              <a:cs typeface="Roboto Regular"/>
            </a:endParaRPr>
          </a:p>
          <a:p>
            <a:pPr marL="342900" marR="0" lvl="0" indent="-342900">
              <a:spcBef>
                <a:spcPts val="0"/>
              </a:spcBef>
              <a:spcAft>
                <a:spcPts val="600"/>
              </a:spcAf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cs typeface="Roboto Regular"/>
              </a:rPr>
              <a:t>Numerous food and drink buffets, cookery demonstrations , family or friendly activities. (Jenkins, 2023). </a:t>
            </a:r>
            <a:endParaRPr lang="en-US" sz="1400" dirty="0">
              <a:effectLst/>
              <a:latin typeface="Roboto Regular"/>
              <a:ea typeface="Roboto Regular"/>
              <a:cs typeface="Roboto Regular"/>
            </a:endParaRPr>
          </a:p>
          <a:p>
            <a:pPr marL="0" indent="0">
              <a:spcBef>
                <a:spcPts val="0"/>
              </a:spcBef>
              <a:spcAft>
                <a:spcPts val="600"/>
              </a:spcAft>
              <a:buNone/>
            </a:pPr>
            <a:endParaRPr lang="en-GB" sz="1400" dirty="0"/>
          </a:p>
        </p:txBody>
      </p:sp>
    </p:spTree>
    <p:extLst>
      <p:ext uri="{BB962C8B-B14F-4D97-AF65-F5344CB8AC3E}">
        <p14:creationId xmlns:p14="http://schemas.microsoft.com/office/powerpoint/2010/main" val="1308632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861AF017-741B-4CC0-B7C2-C9B94E5B8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203" name="Group 8202">
            <a:extLst>
              <a:ext uri="{FF2B5EF4-FFF2-40B4-BE49-F238E27FC236}">
                <a16:creationId xmlns:a16="http://schemas.microsoft.com/office/drawing/2014/main" id="{D2A542E6-1924-4FE2-89D1-3CB19468C1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204" name="Rectangle 8203">
              <a:extLst>
                <a:ext uri="{FF2B5EF4-FFF2-40B4-BE49-F238E27FC236}">
                  <a16:creationId xmlns:a16="http://schemas.microsoft.com/office/drawing/2014/main" id="{1F353183-2147-472B-AD7D-4A085FF6A4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Rectangle 8204">
              <a:extLst>
                <a:ext uri="{FF2B5EF4-FFF2-40B4-BE49-F238E27FC236}">
                  <a16:creationId xmlns:a16="http://schemas.microsoft.com/office/drawing/2014/main" id="{FAAA42C8-A082-4DFD-A5F3-FC9EF825B1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207" name="Rectangle 8206">
            <a:extLst>
              <a:ext uri="{FF2B5EF4-FFF2-40B4-BE49-F238E27FC236}">
                <a16:creationId xmlns:a16="http://schemas.microsoft.com/office/drawing/2014/main" id="{5FC9E5C3-B8DC-4532-8C1F-4D5331C64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3863975" y="-12"/>
            <a:ext cx="8328026" cy="685799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1CDDD2B4-F838-14AA-8383-B1424B6DC5DF}"/>
              </a:ext>
            </a:extLst>
          </p:cNvPr>
          <p:cNvSpPr>
            <a:spLocks noGrp="1"/>
          </p:cNvSpPr>
          <p:nvPr>
            <p:ph type="title"/>
          </p:nvPr>
        </p:nvSpPr>
        <p:spPr>
          <a:xfrm>
            <a:off x="6383337" y="469447"/>
            <a:ext cx="5256213" cy="1300737"/>
          </a:xfrm>
        </p:spPr>
        <p:txBody>
          <a:bodyPr anchor="t">
            <a:normAutofit fontScale="90000"/>
          </a:bodyPr>
          <a:lstStyle/>
          <a:p>
            <a:pPr algn="ctr"/>
            <a:r>
              <a:rPr lang="en-GB" sz="4800" b="1" dirty="0">
                <a:effectLst/>
                <a:latin typeface="Times New Roman" panose="02020603050405020304" pitchFamily="18" charset="0"/>
                <a:ea typeface="Times New Roman" panose="02020603050405020304" pitchFamily="18" charset="0"/>
                <a:cs typeface="Roboto Regular"/>
              </a:rPr>
              <a:t>MARKET FACTORS</a:t>
            </a:r>
            <a:endParaRPr lang="en-GB" sz="4800" dirty="0"/>
          </a:p>
        </p:txBody>
      </p:sp>
      <p:pic>
        <p:nvPicPr>
          <p:cNvPr id="8196" name="Picture 4" descr="UK Art Tourism Market Size &amp; Outlook, 2030">
            <a:extLst>
              <a:ext uri="{FF2B5EF4-FFF2-40B4-BE49-F238E27FC236}">
                <a16:creationId xmlns:a16="http://schemas.microsoft.com/office/drawing/2014/main" id="{5DBB30BA-7FE8-F309-5156-184F46BC96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861" b="1"/>
          <a:stretch>
            <a:fillRect/>
          </a:stretch>
        </p:blipFill>
        <p:spPr bwMode="auto">
          <a:xfrm>
            <a:off x="550862" y="551479"/>
            <a:ext cx="5256213" cy="2790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F3A2A42-E956-BCC3-C46C-24F8130033BF}"/>
              </a:ext>
            </a:extLst>
          </p:cNvPr>
          <p:cNvSpPr>
            <a:spLocks noGrp="1"/>
          </p:cNvSpPr>
          <p:nvPr>
            <p:ph idx="1"/>
          </p:nvPr>
        </p:nvSpPr>
        <p:spPr>
          <a:xfrm>
            <a:off x="6383338" y="2059200"/>
            <a:ext cx="5256214" cy="4276786"/>
          </a:xfrm>
        </p:spPr>
        <p:txBody>
          <a:bodyPr anchor="t">
            <a:normAutofit/>
          </a:bodyPr>
          <a:lstStyle/>
          <a:p>
            <a:pPr marL="342900" marR="0" lvl="0" indent="-342900" algn="just">
              <a:spcBef>
                <a:spcPts val="0"/>
              </a:spcBef>
              <a:spcAft>
                <a:spcPts val="600"/>
              </a:spcAft>
              <a:buFont typeface="Arial" panose="020B0604020202020204" pitchFamily="34" charset="0"/>
              <a:buChar char="●"/>
            </a:pPr>
            <a:r>
              <a:rPr lang="en-GB" sz="1400" dirty="0">
                <a:solidFill>
                  <a:schemeClr val="tx1">
                    <a:alpha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The target market for this event will be mostly the people who like to engage in cultural heritages, prefer sea beaches, folk and international music lovers, and connoisseurs of Welsh food as well. </a:t>
            </a:r>
            <a:endParaRPr lang="en-US" sz="1400" dirty="0">
              <a:solidFill>
                <a:schemeClr val="tx1">
                  <a:alpha val="60000"/>
                </a:schemeClr>
              </a:solidFill>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spcAft>
                <a:spcPts val="600"/>
              </a:spcAft>
              <a:buFont typeface="Arial" panose="020B0604020202020204" pitchFamily="34" charset="0"/>
              <a:buChar char="●"/>
            </a:pPr>
            <a:r>
              <a:rPr lang="en-GB" sz="1400" dirty="0">
                <a:solidFill>
                  <a:schemeClr val="tx1">
                    <a:alpha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People starting from 18 to 55 are expected to attend this event, including local food enthusiasts, industry professionals, and influencers across the globe. </a:t>
            </a:r>
            <a:endParaRPr lang="en-US" sz="1400" dirty="0">
              <a:solidFill>
                <a:schemeClr val="tx1">
                  <a:alpha val="60000"/>
                </a:schemeClr>
              </a:solidFill>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spcAft>
                <a:spcPts val="600"/>
              </a:spcAft>
              <a:buFont typeface="Arial" panose="020B0604020202020204" pitchFamily="34" charset="0"/>
              <a:buChar char="●"/>
            </a:pPr>
            <a:r>
              <a:rPr lang="en-GB" sz="1400" dirty="0">
                <a:solidFill>
                  <a:schemeClr val="tx1">
                    <a:alpha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As per data, it has been found that about £20.9m gross sales have been influenced by food festivals funded by the Welsh Government in 2015 (</a:t>
            </a:r>
            <a:r>
              <a:rPr lang="en-GB" sz="1400" dirty="0" err="1">
                <a:solidFill>
                  <a:schemeClr val="tx1">
                    <a:alpha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Gov.wales</a:t>
            </a:r>
            <a:r>
              <a:rPr lang="en-GB" sz="1400" dirty="0">
                <a:solidFill>
                  <a:schemeClr val="tx1">
                    <a:alpha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2025). </a:t>
            </a:r>
            <a:endParaRPr lang="en-US" sz="1400" dirty="0">
              <a:solidFill>
                <a:schemeClr val="tx1">
                  <a:alpha val="60000"/>
                </a:schemeClr>
              </a:solidFill>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spcAft>
                <a:spcPts val="600"/>
              </a:spcAft>
              <a:buFont typeface="Arial" panose="020B0604020202020204" pitchFamily="34" charset="0"/>
              <a:buChar char="●"/>
            </a:pPr>
            <a:r>
              <a:rPr lang="en-GB" sz="1400" dirty="0">
                <a:solidFill>
                  <a:schemeClr val="tx1">
                    <a:alpha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Even after the Covid-19 pandemic, one of the food festivals </a:t>
            </a:r>
            <a:r>
              <a:rPr lang="en-GB" sz="1400" dirty="0">
                <a:solidFill>
                  <a:schemeClr val="tx1">
                    <a:alpha val="60000"/>
                  </a:schemeClr>
                </a:solidFill>
                <a:latin typeface="Times New Roman" panose="02020603050405020304" pitchFamily="18" charset="0"/>
                <a:ea typeface="Times New Roman" panose="02020603050405020304" pitchFamily="18" charset="0"/>
                <a:cs typeface="Times New Roman" panose="02020603050405020304" pitchFamily="18" charset="0"/>
              </a:rPr>
              <a:t>was</a:t>
            </a:r>
            <a:r>
              <a:rPr lang="en-GB" sz="1400" dirty="0">
                <a:solidFill>
                  <a:schemeClr val="tx1">
                    <a:alpha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expected to attract 25000 visitors over a weekend (Janetredlertravelandtourism.co.uk, 2025). </a:t>
            </a:r>
            <a:endParaRPr lang="en-US" sz="1400" dirty="0">
              <a:solidFill>
                <a:schemeClr val="tx1">
                  <a:alpha val="60000"/>
                </a:schemeClr>
              </a:solidFill>
              <a:effectLst/>
              <a:latin typeface="Times New Roman" panose="02020603050405020304" pitchFamily="18" charset="0"/>
              <a:ea typeface="Roboto Regular"/>
              <a:cs typeface="Times New Roman" panose="02020603050405020304" pitchFamily="18" charset="0"/>
            </a:endParaRPr>
          </a:p>
          <a:p>
            <a:pPr algn="just">
              <a:spcBef>
                <a:spcPts val="0"/>
              </a:spcBef>
              <a:spcAft>
                <a:spcPts val="600"/>
              </a:spcAft>
            </a:pPr>
            <a:endParaRPr lang="en-GB" sz="1700" dirty="0">
              <a:solidFill>
                <a:schemeClr val="tx1">
                  <a:alpha val="60000"/>
                </a:schemeClr>
              </a:solidFill>
            </a:endParaRPr>
          </a:p>
        </p:txBody>
      </p:sp>
      <p:pic>
        <p:nvPicPr>
          <p:cNvPr id="8194" name="Picture 2" descr="UK Culinary Tourism Market Size &amp; Outlook, 2030">
            <a:extLst>
              <a:ext uri="{FF2B5EF4-FFF2-40B4-BE49-F238E27FC236}">
                <a16:creationId xmlns:a16="http://schemas.microsoft.com/office/drawing/2014/main" id="{7C0149DA-E64A-C041-F892-4A4F292414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864" r="1" b="1"/>
          <a:stretch>
            <a:fillRect/>
          </a:stretch>
        </p:blipFill>
        <p:spPr bwMode="auto">
          <a:xfrm>
            <a:off x="550862" y="3518725"/>
            <a:ext cx="5256000" cy="2790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7435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Rectangle 9224">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5EB7FC-1A40-D91C-2247-FCDF9D6F1CE4}"/>
              </a:ext>
            </a:extLst>
          </p:cNvPr>
          <p:cNvSpPr>
            <a:spLocks noGrp="1"/>
          </p:cNvSpPr>
          <p:nvPr>
            <p:ph type="title"/>
          </p:nvPr>
        </p:nvSpPr>
        <p:spPr>
          <a:xfrm>
            <a:off x="7320466" y="609600"/>
            <a:ext cx="4140014" cy="1330839"/>
          </a:xfrm>
        </p:spPr>
        <p:txBody>
          <a:bodyPr>
            <a:normAutofit/>
          </a:bodyPr>
          <a:lstStyle/>
          <a:p>
            <a:r>
              <a:rPr lang="en-GB" b="1" dirty="0">
                <a:effectLst/>
                <a:latin typeface="Times New Roman" panose="02020603050405020304" pitchFamily="18" charset="0"/>
                <a:ea typeface="Times New Roman" panose="02020603050405020304" pitchFamily="18" charset="0"/>
                <a:cs typeface="Roboto Regular"/>
              </a:rPr>
              <a:t>CONT.</a:t>
            </a:r>
            <a:endParaRPr lang="en-GB" dirty="0"/>
          </a:p>
        </p:txBody>
      </p:sp>
      <p:pic>
        <p:nvPicPr>
          <p:cNvPr id="9218" name="Picture 2" descr="Cornwall food festivals">
            <a:extLst>
              <a:ext uri="{FF2B5EF4-FFF2-40B4-BE49-F238E27FC236}">
                <a16:creationId xmlns:a16="http://schemas.microsoft.com/office/drawing/2014/main" id="{E728A24C-DCA5-1735-9EA0-EDB953A3BE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576" r="15939" b="-1"/>
          <a:stretch>
            <a:fillRect/>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CC8B323-9EFE-F5E2-6414-DF639470CD41}"/>
              </a:ext>
            </a:extLst>
          </p:cNvPr>
          <p:cNvSpPr>
            <a:spLocks noGrp="1"/>
          </p:cNvSpPr>
          <p:nvPr>
            <p:ph idx="1"/>
          </p:nvPr>
        </p:nvSpPr>
        <p:spPr>
          <a:xfrm>
            <a:off x="7320465" y="2194102"/>
            <a:ext cx="4140013" cy="3908586"/>
          </a:xfrm>
        </p:spPr>
        <p:txBody>
          <a:bodyPr>
            <a:normAutofit/>
          </a:bodyPr>
          <a:lstStyle/>
          <a:p>
            <a:pPr marL="342900" marR="0" lvl="0" indent="-342900">
              <a:spcBef>
                <a:spcPts val="0"/>
              </a:spcBef>
              <a:spcAft>
                <a:spcPts val="600"/>
              </a:spcAf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Caerphilly Food &amp; Drink, Foodies Festival, Bute Park, or </a:t>
            </a:r>
            <a:r>
              <a:rPr lang="en-GB" sz="1600" dirty="0" err="1">
                <a:effectLst/>
                <a:latin typeface="Times New Roman" panose="02020603050405020304" pitchFamily="18" charset="0"/>
                <a:ea typeface="Times New Roman" panose="02020603050405020304" pitchFamily="18" charset="0"/>
                <a:cs typeface="Times New Roman" panose="02020603050405020304" pitchFamily="18" charset="0"/>
              </a:rPr>
              <a:t>Gŵyl</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dirty="0" err="1">
                <a:effectLst/>
                <a:latin typeface="Times New Roman" panose="02020603050405020304" pitchFamily="18" charset="0"/>
                <a:ea typeface="Times New Roman" panose="02020603050405020304" pitchFamily="18" charset="0"/>
                <a:cs typeface="Times New Roman" panose="02020603050405020304" pitchFamily="18" charset="0"/>
              </a:rPr>
              <a:t>Fwyd</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Caernarfon Food Festival are some of the festivals that might serve as a threat in terms of customer retention (Visitwales.com, 2025). </a:t>
            </a:r>
            <a:endParaRPr lang="en-US" sz="1600" dirty="0">
              <a:effectLst/>
              <a:latin typeface="Times New Roman" panose="02020603050405020304" pitchFamily="18" charset="0"/>
              <a:ea typeface="Roboto Regular"/>
              <a:cs typeface="Times New Roman" panose="02020603050405020304" pitchFamily="18" charset="0"/>
            </a:endParaRPr>
          </a:p>
          <a:p>
            <a:pPr marL="342900" marR="0" lvl="0" indent="-342900">
              <a:spcBef>
                <a:spcPts val="0"/>
              </a:spcBef>
              <a:spcAft>
                <a:spcPts val="600"/>
              </a:spcAf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Experts will be hired to promote the festivals through email marketing, Facebook, and Instagram, encouraging user-generated content by creators. </a:t>
            </a:r>
            <a:endParaRPr lang="en-US" sz="1600" dirty="0">
              <a:effectLst/>
              <a:latin typeface="Times New Roman" panose="02020603050405020304" pitchFamily="18" charset="0"/>
              <a:ea typeface="Roboto Regular"/>
              <a:cs typeface="Times New Roman" panose="02020603050405020304" pitchFamily="18" charset="0"/>
            </a:endParaRPr>
          </a:p>
          <a:p>
            <a:pPr marL="342900" marR="0" lvl="0" indent="-342900">
              <a:spcBef>
                <a:spcPts val="0"/>
              </a:spcBef>
              <a:spcAft>
                <a:spcPts val="600"/>
              </a:spcAf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Collaborating with influencers can also be a fantastic way of advertising, along with blog posts using local SEO. </a:t>
            </a:r>
            <a:endParaRPr lang="en-US" sz="1600" dirty="0">
              <a:effectLst/>
              <a:latin typeface="Times New Roman" panose="02020603050405020304" pitchFamily="18" charset="0"/>
              <a:ea typeface="Roboto Regular"/>
              <a:cs typeface="Times New Roman" panose="02020603050405020304" pitchFamily="18" charset="0"/>
            </a:endParaRPr>
          </a:p>
          <a:p>
            <a:pPr>
              <a:spcBef>
                <a:spcPts val="0"/>
              </a:spcBef>
              <a:spcAft>
                <a:spcPts val="600"/>
              </a:spcAft>
            </a:pPr>
            <a:endParaRPr lang="en-GB" sz="1700" dirty="0"/>
          </a:p>
        </p:txBody>
      </p:sp>
    </p:spTree>
    <p:extLst>
      <p:ext uri="{BB962C8B-B14F-4D97-AF65-F5344CB8AC3E}">
        <p14:creationId xmlns:p14="http://schemas.microsoft.com/office/powerpoint/2010/main" val="3432911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1" name="Rectangle 1025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C81397-DB63-E256-5EA1-3EF3D7FCBC51}"/>
              </a:ext>
            </a:extLst>
          </p:cNvPr>
          <p:cNvSpPr>
            <a:spLocks noGrp="1"/>
          </p:cNvSpPr>
          <p:nvPr>
            <p:ph type="title"/>
          </p:nvPr>
        </p:nvSpPr>
        <p:spPr>
          <a:xfrm>
            <a:off x="640080" y="325369"/>
            <a:ext cx="4368602" cy="1956841"/>
          </a:xfrm>
        </p:spPr>
        <p:txBody>
          <a:bodyPr anchor="b">
            <a:normAutofit/>
          </a:bodyPr>
          <a:lstStyle/>
          <a:p>
            <a:r>
              <a:rPr lang="en-GB" sz="4200" b="1">
                <a:effectLst/>
                <a:latin typeface="Times New Roman" panose="02020603050405020304" pitchFamily="18" charset="0"/>
                <a:ea typeface="Times New Roman" panose="02020603050405020304" pitchFamily="18" charset="0"/>
                <a:cs typeface="Roboto Regular"/>
              </a:rPr>
              <a:t>OPERATIONAL FACTORS</a:t>
            </a:r>
            <a:endParaRPr lang="en-GB" sz="4200"/>
          </a:p>
        </p:txBody>
      </p:sp>
      <p:sp>
        <p:nvSpPr>
          <p:cNvPr id="1025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4019F7-B49B-6FC1-E798-5302BCBACEFA}"/>
              </a:ext>
            </a:extLst>
          </p:cNvPr>
          <p:cNvSpPr>
            <a:spLocks noGrp="1"/>
          </p:cNvSpPr>
          <p:nvPr>
            <p:ph idx="1"/>
          </p:nvPr>
        </p:nvSpPr>
        <p:spPr>
          <a:xfrm>
            <a:off x="916603" y="3035636"/>
            <a:ext cx="4243589" cy="3320668"/>
          </a:xfrm>
        </p:spPr>
        <p:txBody>
          <a:bodyPr>
            <a:normAutofit/>
          </a:bodyPr>
          <a:lstStyle/>
          <a:p>
            <a:pPr marL="342900" marR="0" lvl="0" indent="-342900">
              <a:spcBef>
                <a:spcPts val="0"/>
              </a:spcBef>
              <a:spcAft>
                <a:spcPts val="600"/>
              </a:spcAf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The proposed location of this event is chosen as</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Alexandra Head in</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Cardiff Bay.</a:t>
            </a:r>
          </a:p>
          <a:p>
            <a:pPr marL="342900" marR="0" lvl="0" indent="-342900">
              <a:spcBef>
                <a:spcPts val="0"/>
              </a:spcBef>
              <a:spcAft>
                <a:spcPts val="600"/>
              </a:spcAf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This is completely suitable for the event because the objectives of this event are not only to organise a simple food festival, rather to host an event which will present the vibrant culture. </a:t>
            </a:r>
            <a:endParaRPr lang="en-US" sz="1400" dirty="0">
              <a:effectLst/>
              <a:latin typeface="Times New Roman" panose="02020603050405020304" pitchFamily="18" charset="0"/>
              <a:ea typeface="Roboto Regular"/>
              <a:cs typeface="Times New Roman" panose="02020603050405020304" pitchFamily="18" charset="0"/>
            </a:endParaRPr>
          </a:p>
          <a:p>
            <a:pPr marL="342900" marR="0" lvl="0" indent="-342900">
              <a:spcBef>
                <a:spcPts val="0"/>
              </a:spcBef>
              <a:spcAft>
                <a:spcPts val="600"/>
              </a:spcAf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The cultural heritage of Wales along with the heritage and historical sites, local and national foods, and activities will be the main focus of the event. </a:t>
            </a:r>
            <a:endParaRPr lang="en-US" sz="1400" dirty="0">
              <a:effectLst/>
              <a:latin typeface="Times New Roman" panose="02020603050405020304" pitchFamily="18" charset="0"/>
              <a:ea typeface="Roboto Regular"/>
              <a:cs typeface="Times New Roman" panose="02020603050405020304" pitchFamily="18" charset="0"/>
            </a:endParaRPr>
          </a:p>
          <a:p>
            <a:pPr>
              <a:spcBef>
                <a:spcPts val="0"/>
              </a:spcBef>
              <a:spcAft>
                <a:spcPts val="600"/>
              </a:spcAft>
            </a:pPr>
            <a:endParaRPr lang="en-GB" sz="1400" dirty="0"/>
          </a:p>
        </p:txBody>
      </p:sp>
      <p:pic>
        <p:nvPicPr>
          <p:cNvPr id="10242" name="Picture 2" descr="Food festivals 2022: Our top 10 | The Independent">
            <a:extLst>
              <a:ext uri="{FF2B5EF4-FFF2-40B4-BE49-F238E27FC236}">
                <a16:creationId xmlns:a16="http://schemas.microsoft.com/office/drawing/2014/main" id="{DE218D01-6573-4836-C6EA-3B869B1EEF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490" r="19283"/>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7765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9526F-2EB1-A126-AD5E-2A309591745D}"/>
              </a:ext>
            </a:extLst>
          </p:cNvPr>
          <p:cNvSpPr>
            <a:spLocks noGrp="1"/>
          </p:cNvSpPr>
          <p:nvPr>
            <p:ph type="title"/>
          </p:nvPr>
        </p:nvSpPr>
        <p:spPr>
          <a:xfrm>
            <a:off x="6417733" y="490537"/>
            <a:ext cx="5291663" cy="1628775"/>
          </a:xfrm>
        </p:spPr>
        <p:txBody>
          <a:bodyPr anchor="b">
            <a:normAutofit/>
          </a:bodyPr>
          <a:lstStyle/>
          <a:p>
            <a:r>
              <a:rPr lang="en-GB" sz="4000" b="1" dirty="0">
                <a:effectLst/>
                <a:latin typeface="Times New Roman" panose="02020603050405020304" pitchFamily="18" charset="0"/>
                <a:ea typeface="Times New Roman" panose="02020603050405020304" pitchFamily="18" charset="0"/>
                <a:cs typeface="Roboto Regular"/>
              </a:rPr>
              <a:t>CONT.</a:t>
            </a:r>
            <a:endParaRPr lang="en-GB" sz="4000" dirty="0"/>
          </a:p>
        </p:txBody>
      </p:sp>
      <p:pic>
        <p:nvPicPr>
          <p:cNvPr id="11266" name="Picture 2">
            <a:extLst>
              <a:ext uri="{FF2B5EF4-FFF2-40B4-BE49-F238E27FC236}">
                <a16:creationId xmlns:a16="http://schemas.microsoft.com/office/drawing/2014/main" id="{A0007B27-F856-DE70-8E82-6F170874BB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495" r="30157" b="-2"/>
          <a:stretch>
            <a:fillRect/>
          </a:stretch>
        </p:blipFill>
        <p:spPr bwMode="auto">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BB6DFE3-0945-24D7-F9BB-8CE38841BAD3}"/>
              </a:ext>
            </a:extLst>
          </p:cNvPr>
          <p:cNvSpPr>
            <a:spLocks noGrp="1"/>
          </p:cNvSpPr>
          <p:nvPr>
            <p:ph idx="1"/>
          </p:nvPr>
        </p:nvSpPr>
        <p:spPr>
          <a:xfrm>
            <a:off x="6417734" y="2614612"/>
            <a:ext cx="5291663" cy="3752849"/>
          </a:xfrm>
        </p:spPr>
        <p:txBody>
          <a:bodyPr>
            <a:normAutofit/>
          </a:bodyPr>
          <a:lstStyle/>
          <a:p>
            <a:pPr marL="342900" marR="0" lvl="0" indent="-342900">
              <a:spcBef>
                <a:spcPts val="0"/>
              </a:spcBef>
              <a:spcAft>
                <a:spcPts val="600"/>
              </a:spcAf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Event coordinator, venue manager, frontline staff, marketing specialist, catering, technical, security, and hospitality staff, and an onsite leader will be required. </a:t>
            </a:r>
            <a:endParaRPr lang="en-US" sz="1400" dirty="0">
              <a:effectLst/>
              <a:latin typeface="Times New Roman" panose="02020603050405020304" pitchFamily="18" charset="0"/>
              <a:ea typeface="Roboto Regular"/>
              <a:cs typeface="Times New Roman" panose="02020603050405020304" pitchFamily="18" charset="0"/>
            </a:endParaRPr>
          </a:p>
          <a:p>
            <a:pPr marL="342900" marR="0" lvl="0" indent="-342900">
              <a:spcBef>
                <a:spcPts val="0"/>
              </a:spcBef>
              <a:spcAft>
                <a:spcPts val="600"/>
              </a:spcAf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They are required to meet important skills like communication, time management, problem-solving, Interpersonal skills, Networking, and strong leadership skills (</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Anufrieva</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i="1"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2021). </a:t>
            </a:r>
            <a:endParaRPr lang="en-US" sz="1400" dirty="0">
              <a:effectLst/>
              <a:latin typeface="Times New Roman" panose="02020603050405020304" pitchFamily="18" charset="0"/>
              <a:ea typeface="Roboto Regular"/>
              <a:cs typeface="Times New Roman" panose="02020603050405020304" pitchFamily="18" charset="0"/>
            </a:endParaRPr>
          </a:p>
          <a:p>
            <a:pPr marL="342900" marR="0" lvl="0" indent="-342900">
              <a:spcBef>
                <a:spcPts val="0"/>
              </a:spcBef>
              <a:spcAft>
                <a:spcPts val="600"/>
              </a:spcAf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Further, they are expected to meet other hard skills like budgeting and economic management, expert in event software and technology, have data analysis, legal knowledge, negotiation, and managing event logistics. </a:t>
            </a:r>
            <a:endParaRPr lang="en-US" sz="1400" dirty="0">
              <a:effectLst/>
              <a:latin typeface="Times New Roman" panose="02020603050405020304" pitchFamily="18" charset="0"/>
              <a:ea typeface="Roboto Regular"/>
              <a:cs typeface="Times New Roman" panose="02020603050405020304" pitchFamily="18" charset="0"/>
            </a:endParaRPr>
          </a:p>
          <a:p>
            <a:pPr marL="342900" marR="0" lvl="0" indent="-342900">
              <a:spcBef>
                <a:spcPts val="0"/>
              </a:spcBef>
              <a:spcAft>
                <a:spcPts val="600"/>
              </a:spcAf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Choosing the right caterer, along with the menu planning, which will include traditional Welsh food, will be looked at. </a:t>
            </a:r>
            <a:endParaRPr lang="en-US" sz="1400" dirty="0">
              <a:effectLst/>
              <a:latin typeface="Times New Roman" panose="02020603050405020304" pitchFamily="18" charset="0"/>
              <a:ea typeface="Roboto Regular"/>
              <a:cs typeface="Times New Roman" panose="02020603050405020304" pitchFamily="18" charset="0"/>
            </a:endParaRPr>
          </a:p>
          <a:p>
            <a:pPr marL="0" indent="0">
              <a:spcBef>
                <a:spcPts val="0"/>
              </a:spcBef>
              <a:spcAft>
                <a:spcPts val="600"/>
              </a:spcAft>
              <a:buNone/>
            </a:pPr>
            <a:endParaRPr lang="en-GB" sz="1400" dirty="0"/>
          </a:p>
        </p:txBody>
      </p:sp>
    </p:spTree>
    <p:extLst>
      <p:ext uri="{BB962C8B-B14F-4D97-AF65-F5344CB8AC3E}">
        <p14:creationId xmlns:p14="http://schemas.microsoft.com/office/powerpoint/2010/main" val="1219110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28BD76-724C-DDBB-D798-313B253F9BC5}"/>
              </a:ext>
            </a:extLst>
          </p:cNvPr>
          <p:cNvSpPr>
            <a:spLocks noGrp="1"/>
          </p:cNvSpPr>
          <p:nvPr>
            <p:ph type="title"/>
          </p:nvPr>
        </p:nvSpPr>
        <p:spPr>
          <a:xfrm>
            <a:off x="793662" y="386930"/>
            <a:ext cx="10066122" cy="1298448"/>
          </a:xfrm>
        </p:spPr>
        <p:txBody>
          <a:bodyPr anchor="b">
            <a:normAutofit/>
          </a:bodyPr>
          <a:lstStyle/>
          <a:p>
            <a:pPr algn="ctr"/>
            <a:r>
              <a:rPr lang="en-GB" sz="4800" b="1" dirty="0">
                <a:effectLst/>
                <a:latin typeface="Times New Roman" panose="02020603050405020304" pitchFamily="18" charset="0"/>
                <a:ea typeface="Times New Roman" panose="02020603050405020304" pitchFamily="18" charset="0"/>
                <a:cs typeface="Roboto Regular"/>
              </a:rPr>
              <a:t>FINANCIAL FACTORS</a:t>
            </a:r>
            <a:endParaRPr lang="en-GB" sz="4800" dirty="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833576-87F4-C2DF-DFBF-202B83EF1A02}"/>
              </a:ext>
            </a:extLst>
          </p:cNvPr>
          <p:cNvSpPr>
            <a:spLocks noGrp="1"/>
          </p:cNvSpPr>
          <p:nvPr>
            <p:ph idx="1"/>
          </p:nvPr>
        </p:nvSpPr>
        <p:spPr>
          <a:xfrm>
            <a:off x="793661" y="2599509"/>
            <a:ext cx="4530898" cy="3639450"/>
          </a:xfrm>
        </p:spPr>
        <p:txBody>
          <a:bodyPr anchor="ctr">
            <a:normAutofit/>
          </a:bodyPr>
          <a:lstStyle/>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The selected venue for this event is Cardiff Bay, Alexandra Head.</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Estimated hire cost for two days, security, lighting, and fencing, is approximately £45,000.</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The venue includes lakeside access, which attracts tourists, which justifies the premium cost.</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The Welsh Government will offer funding of up to £25,000 for the expected event.</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This event is a food-focused event, so the primary focus is on food and liquor.</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Traditional Welsh dishes, for example, cawl, Welsh rarebit, bara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brith</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and laverbread, will be served.</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Estimated cost per head: £75 based on local supplier quotes.</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Contracts with local food vendors in bulk quantity may reduce overall catering expenses by 10–15%.</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The event will offer different people with traditional taste with liquor, whiskey and all hard and soft drinks of Wales.</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Welsh brewery will supply famous ales, ciders, and local spirits.</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Estimated cost: £10–£15 per person, depending on serving size and demand.</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Secure licensing such as Temporary Events Notice (TEN) from </a:t>
            </a:r>
            <a:r>
              <a:rPr lang="en-GB" sz="1100" dirty="0">
                <a:latin typeface="Times New Roman" panose="02020603050405020304" pitchFamily="18" charset="0"/>
                <a:ea typeface="Times New Roman" panose="02020603050405020304" pitchFamily="18" charset="0"/>
                <a:cs typeface="Times New Roman" panose="02020603050405020304" pitchFamily="18" charset="0"/>
              </a:rPr>
              <a:t>the</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local council and hand-picked responsible service staff required under licensing law.</a:t>
            </a:r>
            <a:endParaRPr lang="en-US" sz="1100" dirty="0">
              <a:effectLst/>
              <a:latin typeface="Times New Roman" panose="02020603050405020304" pitchFamily="18" charset="0"/>
              <a:ea typeface="Roboto Regular"/>
              <a:cs typeface="Times New Roman" panose="02020603050405020304" pitchFamily="18" charset="0"/>
            </a:endParaRPr>
          </a:p>
          <a:p>
            <a:pPr algn="just">
              <a:spcBef>
                <a:spcPts val="0"/>
              </a:spcBef>
            </a:pPr>
            <a:endParaRPr lang="en-GB" sz="1100" dirty="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D62A7B8C-6536-48A8-F2C2-1B117E240D8D}"/>
              </a:ext>
            </a:extLst>
          </p:cNvPr>
          <p:cNvGraphicFramePr>
            <a:graphicFrameLocks noGrp="1"/>
          </p:cNvGraphicFramePr>
          <p:nvPr>
            <p:extLst>
              <p:ext uri="{D42A27DB-BD31-4B8C-83A1-F6EECF244321}">
                <p14:modId xmlns:p14="http://schemas.microsoft.com/office/powerpoint/2010/main" val="2897051213"/>
              </p:ext>
            </p:extLst>
          </p:nvPr>
        </p:nvGraphicFramePr>
        <p:xfrm>
          <a:off x="5911532" y="2584017"/>
          <a:ext cx="5150278" cy="3520892"/>
        </p:xfrm>
        <a:graphic>
          <a:graphicData uri="http://schemas.openxmlformats.org/drawingml/2006/table">
            <a:tbl>
              <a:tblPr>
                <a:noFill/>
                <a:tableStyleId>{5C22544A-7EE6-4342-B048-85BDC9FD1C3A}</a:tableStyleId>
              </a:tblPr>
              <a:tblGrid>
                <a:gridCol w="1646865">
                  <a:extLst>
                    <a:ext uri="{9D8B030D-6E8A-4147-A177-3AD203B41FA5}">
                      <a16:colId xmlns:a16="http://schemas.microsoft.com/office/drawing/2014/main" val="4123370"/>
                    </a:ext>
                  </a:extLst>
                </a:gridCol>
                <a:gridCol w="1779144">
                  <a:extLst>
                    <a:ext uri="{9D8B030D-6E8A-4147-A177-3AD203B41FA5}">
                      <a16:colId xmlns:a16="http://schemas.microsoft.com/office/drawing/2014/main" val="3706064393"/>
                    </a:ext>
                  </a:extLst>
                </a:gridCol>
                <a:gridCol w="1724269">
                  <a:extLst>
                    <a:ext uri="{9D8B030D-6E8A-4147-A177-3AD203B41FA5}">
                      <a16:colId xmlns:a16="http://schemas.microsoft.com/office/drawing/2014/main" val="2986042975"/>
                    </a:ext>
                  </a:extLst>
                </a:gridCol>
              </a:tblGrid>
              <a:tr h="702150">
                <a:tc>
                  <a:txBody>
                    <a:bodyPr/>
                    <a:lstStyle/>
                    <a:p>
                      <a:pPr marL="0" marR="0" algn="ctr">
                        <a:lnSpc>
                          <a:spcPct val="150000"/>
                        </a:lnSpc>
                        <a:spcAft>
                          <a:spcPts val="1200"/>
                        </a:spcAft>
                        <a:buNone/>
                      </a:pPr>
                      <a:r>
                        <a:rPr lang="en-GB" sz="1600" b="1" cap="none" spc="0" dirty="0">
                          <a:solidFill>
                            <a:schemeClr val="tx1"/>
                          </a:solidFill>
                          <a:effectLst/>
                          <a:latin typeface="Times New Roman" panose="02020603050405020304" pitchFamily="18" charset="0"/>
                          <a:cs typeface="Times New Roman" panose="02020603050405020304" pitchFamily="18" charset="0"/>
                        </a:rPr>
                        <a:t>Expected People Visit</a:t>
                      </a:r>
                      <a:endParaRPr lang="en-US" sz="1600" b="1" cap="none" spc="0" dirty="0">
                        <a:solidFill>
                          <a:schemeClr val="tx1"/>
                        </a:solidFill>
                        <a:effectLst/>
                        <a:latin typeface="Times New Roman" panose="02020603050405020304" pitchFamily="18" charset="0"/>
                        <a:ea typeface="Roboto Regular"/>
                        <a:cs typeface="Times New Roman" panose="02020603050405020304" pitchFamily="18" charset="0"/>
                      </a:endParaRPr>
                    </a:p>
                  </a:txBody>
                  <a:tcPr marL="79272" marR="84935" marT="22649" marB="169869">
                    <a:lnL w="9525" cap="flat" cmpd="sng" algn="ctr">
                      <a:solidFill>
                        <a:schemeClr val="tx1"/>
                      </a:solidFill>
                      <a:prstDash val="solid"/>
                    </a:lnL>
                    <a:lnR w="12700" cmpd="sng">
                      <a:noFill/>
                      <a:prstDash val="solid"/>
                    </a:lnR>
                    <a:lnT w="9525" cap="flat" cmpd="sng" algn="ctr">
                      <a:noFill/>
                      <a:prstDash val="solid"/>
                    </a:lnT>
                    <a:lnB w="12700" cmpd="sng">
                      <a:noFill/>
                      <a:prstDash val="solid"/>
                    </a:lnB>
                    <a:noFill/>
                  </a:tcPr>
                </a:tc>
                <a:tc>
                  <a:txBody>
                    <a:bodyPr/>
                    <a:lstStyle/>
                    <a:p>
                      <a:pPr marL="0" marR="0" algn="ctr">
                        <a:lnSpc>
                          <a:spcPct val="150000"/>
                        </a:lnSpc>
                        <a:spcAft>
                          <a:spcPts val="1200"/>
                        </a:spcAft>
                        <a:buNone/>
                      </a:pPr>
                      <a:r>
                        <a:rPr lang="en-GB" sz="1600" b="1" cap="none" spc="0" dirty="0">
                          <a:solidFill>
                            <a:schemeClr val="tx1"/>
                          </a:solidFill>
                          <a:effectLst/>
                          <a:latin typeface="Times New Roman" panose="02020603050405020304" pitchFamily="18" charset="0"/>
                          <a:cs typeface="Times New Roman" panose="02020603050405020304" pitchFamily="18" charset="0"/>
                        </a:rPr>
                        <a:t>Expected Catering Cost</a:t>
                      </a:r>
                      <a:endParaRPr lang="en-US" sz="1600" b="1" cap="none" spc="0" dirty="0">
                        <a:solidFill>
                          <a:schemeClr val="tx1"/>
                        </a:solidFill>
                        <a:effectLst/>
                        <a:latin typeface="Times New Roman" panose="02020603050405020304" pitchFamily="18" charset="0"/>
                        <a:ea typeface="Roboto Regular"/>
                        <a:cs typeface="Times New Roman" panose="02020603050405020304" pitchFamily="18" charset="0"/>
                      </a:endParaRPr>
                    </a:p>
                  </a:txBody>
                  <a:tcPr marL="79272" marR="84935" marT="22649" marB="169869">
                    <a:lnL w="12700" cmpd="sng">
                      <a:noFill/>
                      <a:prstDash val="solid"/>
                    </a:lnL>
                    <a:lnR w="12700" cmpd="sng">
                      <a:noFill/>
                      <a:prstDash val="solid"/>
                    </a:lnR>
                    <a:lnT w="9525" cap="flat" cmpd="sng" algn="ctr">
                      <a:noFill/>
                      <a:prstDash val="solid"/>
                    </a:lnT>
                    <a:lnB w="12700" cmpd="sng">
                      <a:noFill/>
                      <a:prstDash val="solid"/>
                    </a:lnB>
                    <a:noFill/>
                  </a:tcPr>
                </a:tc>
                <a:tc>
                  <a:txBody>
                    <a:bodyPr/>
                    <a:lstStyle/>
                    <a:p>
                      <a:pPr marL="0" marR="0" algn="ctr">
                        <a:lnSpc>
                          <a:spcPct val="150000"/>
                        </a:lnSpc>
                        <a:spcAft>
                          <a:spcPts val="1200"/>
                        </a:spcAft>
                        <a:buNone/>
                      </a:pPr>
                      <a:r>
                        <a:rPr lang="en-GB" sz="1600" b="1" cap="none" spc="0" dirty="0">
                          <a:solidFill>
                            <a:schemeClr val="tx1"/>
                          </a:solidFill>
                          <a:effectLst/>
                          <a:latin typeface="Times New Roman" panose="02020603050405020304" pitchFamily="18" charset="0"/>
                          <a:cs typeface="Times New Roman" panose="02020603050405020304" pitchFamily="18" charset="0"/>
                        </a:rPr>
                        <a:t>Expected Liqueur Cost</a:t>
                      </a:r>
                      <a:endParaRPr lang="en-US" sz="1600" b="1" cap="none" spc="0" dirty="0">
                        <a:solidFill>
                          <a:schemeClr val="tx1"/>
                        </a:solidFill>
                        <a:effectLst/>
                        <a:latin typeface="Times New Roman" panose="02020603050405020304" pitchFamily="18" charset="0"/>
                        <a:ea typeface="Roboto Regular"/>
                        <a:cs typeface="Times New Roman" panose="02020603050405020304" pitchFamily="18" charset="0"/>
                      </a:endParaRPr>
                    </a:p>
                  </a:txBody>
                  <a:tcPr marL="79272" marR="84935" marT="22649" marB="169869">
                    <a:lnL w="12700" cmpd="sng">
                      <a:noFill/>
                      <a:prstDash val="solid"/>
                    </a:lnL>
                    <a:lnR w="12700" cmpd="sng">
                      <a:noFill/>
                      <a:prstDash val="solid"/>
                    </a:lnR>
                    <a:lnT w="9525" cap="flat" cmpd="sng" algn="ctr">
                      <a:noFill/>
                      <a:prstDash val="solid"/>
                    </a:lnT>
                    <a:lnB w="12700" cmpd="sng">
                      <a:noFill/>
                      <a:prstDash val="solid"/>
                    </a:lnB>
                    <a:noFill/>
                  </a:tcPr>
                </a:tc>
                <a:extLst>
                  <a:ext uri="{0D108BD9-81ED-4DB2-BD59-A6C34878D82A}">
                    <a16:rowId xmlns:a16="http://schemas.microsoft.com/office/drawing/2014/main" val="2303934361"/>
                  </a:ext>
                </a:extLst>
              </a:tr>
              <a:tr h="702150">
                <a:tc>
                  <a:txBody>
                    <a:bodyPr/>
                    <a:lstStyle/>
                    <a:p>
                      <a:pPr marL="0" marR="0" algn="ctr">
                        <a:lnSpc>
                          <a:spcPct val="150000"/>
                        </a:lnSpc>
                        <a:spcAft>
                          <a:spcPts val="1200"/>
                        </a:spcAft>
                        <a:buNone/>
                      </a:pPr>
                      <a:r>
                        <a:rPr lang="en-GB" sz="1600" cap="none" spc="0" dirty="0">
                          <a:solidFill>
                            <a:schemeClr val="tx1"/>
                          </a:solidFill>
                          <a:effectLst/>
                          <a:latin typeface="Times New Roman" panose="02020603050405020304" pitchFamily="18" charset="0"/>
                          <a:cs typeface="Times New Roman" panose="02020603050405020304" pitchFamily="18" charset="0"/>
                        </a:rPr>
                        <a:t>5,00,000-10,00,000</a:t>
                      </a:r>
                      <a:endParaRPr lang="en-US" sz="1600" cap="none" spc="0" dirty="0">
                        <a:solidFill>
                          <a:schemeClr val="tx1"/>
                        </a:solidFill>
                        <a:effectLst/>
                        <a:latin typeface="Times New Roman" panose="02020603050405020304" pitchFamily="18" charset="0"/>
                        <a:ea typeface="Roboto Regular"/>
                        <a:cs typeface="Times New Roman" panose="02020603050405020304" pitchFamily="18" charset="0"/>
                      </a:endParaRPr>
                    </a:p>
                  </a:txBody>
                  <a:tcPr marL="79272" marR="84935" marT="22649" marB="169869">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marL="0" marR="0" algn="ctr">
                        <a:lnSpc>
                          <a:spcPct val="150000"/>
                        </a:lnSpc>
                        <a:spcAft>
                          <a:spcPts val="1200"/>
                        </a:spcAft>
                        <a:buNone/>
                      </a:pPr>
                      <a:r>
                        <a:rPr lang="en-GB" sz="1600" cap="none" spc="0" dirty="0">
                          <a:solidFill>
                            <a:schemeClr val="tx1"/>
                          </a:solidFill>
                          <a:effectLst/>
                          <a:latin typeface="Times New Roman" panose="02020603050405020304" pitchFamily="18" charset="0"/>
                          <a:cs typeface="Times New Roman" panose="02020603050405020304" pitchFamily="18" charset="0"/>
                        </a:rPr>
                        <a:t>£5,27,784</a:t>
                      </a:r>
                      <a:endParaRPr lang="en-US" sz="1600" cap="none" spc="0" dirty="0">
                        <a:solidFill>
                          <a:schemeClr val="tx1"/>
                        </a:solidFill>
                        <a:effectLst/>
                        <a:latin typeface="Times New Roman" panose="02020603050405020304" pitchFamily="18" charset="0"/>
                        <a:ea typeface="Roboto Regular"/>
                        <a:cs typeface="Times New Roman" panose="02020603050405020304" pitchFamily="18" charset="0"/>
                      </a:endParaRPr>
                    </a:p>
                  </a:txBody>
                  <a:tcPr marL="79272" marR="84935" marT="22649" marB="169869">
                    <a:lnL w="12700" cmpd="sng">
                      <a:noFill/>
                      <a:prstDash val="solid"/>
                    </a:lnL>
                    <a:lnR w="12700" cmpd="sng">
                      <a:noFill/>
                      <a:prstDash val="solid"/>
                    </a:lnR>
                    <a:lnT w="12700" cmpd="sng">
                      <a:noFill/>
                      <a:prstDash val="solid"/>
                    </a:lnT>
                    <a:lnB w="12700" cmpd="sng">
                      <a:noFill/>
                      <a:prstDash val="solid"/>
                    </a:lnB>
                    <a:noFill/>
                  </a:tcPr>
                </a:tc>
                <a:tc>
                  <a:txBody>
                    <a:bodyPr/>
                    <a:lstStyle/>
                    <a:p>
                      <a:pPr marL="0" marR="0" algn="ctr">
                        <a:lnSpc>
                          <a:spcPct val="150000"/>
                        </a:lnSpc>
                        <a:spcAft>
                          <a:spcPts val="1200"/>
                        </a:spcAft>
                        <a:buNone/>
                      </a:pPr>
                      <a:r>
                        <a:rPr lang="en-GB" sz="1600" cap="none" spc="0">
                          <a:solidFill>
                            <a:schemeClr val="tx1"/>
                          </a:solidFill>
                          <a:effectLst/>
                          <a:latin typeface="Times New Roman" panose="02020603050405020304" pitchFamily="18" charset="0"/>
                          <a:cs typeface="Times New Roman" panose="02020603050405020304" pitchFamily="18" charset="0"/>
                        </a:rPr>
                        <a:t>£3,50,00</a:t>
                      </a:r>
                      <a:endParaRPr lang="en-US" sz="1600" cap="none" spc="0">
                        <a:solidFill>
                          <a:schemeClr val="tx1"/>
                        </a:solidFill>
                        <a:effectLst/>
                        <a:latin typeface="Times New Roman" panose="02020603050405020304" pitchFamily="18" charset="0"/>
                        <a:ea typeface="Roboto Regular"/>
                        <a:cs typeface="Times New Roman" panose="02020603050405020304" pitchFamily="18" charset="0"/>
                      </a:endParaRPr>
                    </a:p>
                  </a:txBody>
                  <a:tcPr marL="79272" marR="84935" marT="22649" marB="169869">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481655706"/>
                  </a:ext>
                </a:extLst>
              </a:tr>
              <a:tr h="702150">
                <a:tc>
                  <a:txBody>
                    <a:bodyPr/>
                    <a:lstStyle/>
                    <a:p>
                      <a:pPr marL="0" marR="0" algn="ctr">
                        <a:lnSpc>
                          <a:spcPct val="150000"/>
                        </a:lnSpc>
                        <a:spcAft>
                          <a:spcPts val="1200"/>
                        </a:spcAft>
                        <a:buNone/>
                      </a:pPr>
                      <a:r>
                        <a:rPr lang="en-GB" sz="1600" cap="none" spc="0">
                          <a:solidFill>
                            <a:schemeClr val="tx1"/>
                          </a:solidFill>
                          <a:effectLst/>
                          <a:latin typeface="Times New Roman" panose="02020603050405020304" pitchFamily="18" charset="0"/>
                          <a:cs typeface="Times New Roman" panose="02020603050405020304" pitchFamily="18" charset="0"/>
                        </a:rPr>
                        <a:t>10,00,000-20,00,000</a:t>
                      </a:r>
                      <a:endParaRPr lang="en-US" sz="1600" cap="none" spc="0">
                        <a:solidFill>
                          <a:schemeClr val="tx1"/>
                        </a:solidFill>
                        <a:effectLst/>
                        <a:latin typeface="Times New Roman" panose="02020603050405020304" pitchFamily="18" charset="0"/>
                        <a:ea typeface="Roboto Regular"/>
                        <a:cs typeface="Times New Roman" panose="02020603050405020304" pitchFamily="18" charset="0"/>
                      </a:endParaRPr>
                    </a:p>
                  </a:txBody>
                  <a:tcPr marL="79272" marR="84935" marT="22649" marB="169869" anchor="ctr">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marL="0" marR="0" algn="ctr">
                        <a:lnSpc>
                          <a:spcPct val="150000"/>
                        </a:lnSpc>
                        <a:spcAft>
                          <a:spcPts val="1200"/>
                        </a:spcAft>
                        <a:buNone/>
                      </a:pPr>
                      <a:r>
                        <a:rPr lang="en-GB" sz="1600" cap="none" spc="0">
                          <a:solidFill>
                            <a:schemeClr val="tx1"/>
                          </a:solidFill>
                          <a:effectLst/>
                          <a:latin typeface="Times New Roman" panose="02020603050405020304" pitchFamily="18" charset="0"/>
                          <a:cs typeface="Times New Roman" panose="02020603050405020304" pitchFamily="18" charset="0"/>
                        </a:rPr>
                        <a:t>£17,59,280</a:t>
                      </a:r>
                      <a:endParaRPr lang="en-US" sz="1600" cap="none" spc="0">
                        <a:solidFill>
                          <a:schemeClr val="tx1"/>
                        </a:solidFill>
                        <a:effectLst/>
                        <a:latin typeface="Times New Roman" panose="02020603050405020304" pitchFamily="18" charset="0"/>
                        <a:ea typeface="Roboto Regular"/>
                        <a:cs typeface="Times New Roman" panose="02020603050405020304" pitchFamily="18" charset="0"/>
                      </a:endParaRPr>
                    </a:p>
                  </a:txBody>
                  <a:tcPr marL="79272" marR="84935" marT="22649" marB="169869" anchor="ctr">
                    <a:lnL w="12700" cmpd="sng">
                      <a:noFill/>
                      <a:prstDash val="solid"/>
                    </a:lnL>
                    <a:lnR w="12700" cmpd="sng">
                      <a:noFill/>
                      <a:prstDash val="solid"/>
                    </a:lnR>
                    <a:lnT w="12700" cmpd="sng">
                      <a:noFill/>
                      <a:prstDash val="solid"/>
                    </a:lnT>
                    <a:lnB w="12700" cmpd="sng">
                      <a:noFill/>
                      <a:prstDash val="solid"/>
                    </a:lnB>
                    <a:noFill/>
                  </a:tcPr>
                </a:tc>
                <a:tc>
                  <a:txBody>
                    <a:bodyPr/>
                    <a:lstStyle/>
                    <a:p>
                      <a:pPr marL="0" marR="0" algn="ctr">
                        <a:lnSpc>
                          <a:spcPct val="150000"/>
                        </a:lnSpc>
                        <a:spcAft>
                          <a:spcPts val="1200"/>
                        </a:spcAft>
                        <a:buNone/>
                      </a:pPr>
                      <a:r>
                        <a:rPr lang="en-GB" sz="1600" cap="none" spc="0">
                          <a:solidFill>
                            <a:schemeClr val="tx1"/>
                          </a:solidFill>
                          <a:effectLst/>
                          <a:latin typeface="Times New Roman" panose="02020603050405020304" pitchFamily="18" charset="0"/>
                          <a:cs typeface="Times New Roman" panose="02020603050405020304" pitchFamily="18" charset="0"/>
                        </a:rPr>
                        <a:t>£10,50,000</a:t>
                      </a:r>
                      <a:endParaRPr lang="en-US" sz="1600" cap="none" spc="0">
                        <a:solidFill>
                          <a:schemeClr val="tx1"/>
                        </a:solidFill>
                        <a:effectLst/>
                        <a:latin typeface="Times New Roman" panose="02020603050405020304" pitchFamily="18" charset="0"/>
                        <a:ea typeface="Roboto Regular"/>
                        <a:cs typeface="Times New Roman" panose="02020603050405020304" pitchFamily="18" charset="0"/>
                      </a:endParaRPr>
                    </a:p>
                  </a:txBody>
                  <a:tcPr marL="79272" marR="84935" marT="22649" marB="16986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446575157"/>
                  </a:ext>
                </a:extLst>
              </a:tr>
              <a:tr h="702150">
                <a:tc>
                  <a:txBody>
                    <a:bodyPr/>
                    <a:lstStyle/>
                    <a:p>
                      <a:pPr marL="0" marR="0" algn="ctr">
                        <a:lnSpc>
                          <a:spcPct val="150000"/>
                        </a:lnSpc>
                        <a:spcAft>
                          <a:spcPts val="1200"/>
                        </a:spcAft>
                        <a:buNone/>
                      </a:pPr>
                      <a:r>
                        <a:rPr lang="en-GB" sz="1600" cap="none" spc="0">
                          <a:solidFill>
                            <a:schemeClr val="tx1"/>
                          </a:solidFill>
                          <a:effectLst/>
                          <a:latin typeface="Times New Roman" panose="02020603050405020304" pitchFamily="18" charset="0"/>
                          <a:cs typeface="Times New Roman" panose="02020603050405020304" pitchFamily="18" charset="0"/>
                        </a:rPr>
                        <a:t>20,00,000-30,00,000</a:t>
                      </a:r>
                      <a:endParaRPr lang="en-US" sz="1600" cap="none" spc="0">
                        <a:solidFill>
                          <a:schemeClr val="tx1"/>
                        </a:solidFill>
                        <a:effectLst/>
                        <a:latin typeface="Times New Roman" panose="02020603050405020304" pitchFamily="18" charset="0"/>
                        <a:ea typeface="Roboto Regular"/>
                        <a:cs typeface="Times New Roman" panose="02020603050405020304" pitchFamily="18" charset="0"/>
                      </a:endParaRPr>
                    </a:p>
                  </a:txBody>
                  <a:tcPr marL="79272" marR="84935" marT="22649" marB="169869" anchor="ctr">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marL="0" marR="0" algn="ctr">
                        <a:lnSpc>
                          <a:spcPct val="150000"/>
                        </a:lnSpc>
                        <a:spcAft>
                          <a:spcPts val="1200"/>
                        </a:spcAft>
                        <a:buNone/>
                      </a:pPr>
                      <a:r>
                        <a:rPr lang="en-GB" sz="1600" cap="none" spc="0">
                          <a:solidFill>
                            <a:schemeClr val="tx1"/>
                          </a:solidFill>
                          <a:effectLst/>
                          <a:latin typeface="Times New Roman" panose="02020603050405020304" pitchFamily="18" charset="0"/>
                          <a:cs typeface="Times New Roman" panose="02020603050405020304" pitchFamily="18" charset="0"/>
                        </a:rPr>
                        <a:t>£43,98,200</a:t>
                      </a:r>
                      <a:endParaRPr lang="en-US" sz="1600" cap="none" spc="0">
                        <a:solidFill>
                          <a:schemeClr val="tx1"/>
                        </a:solidFill>
                        <a:effectLst/>
                        <a:latin typeface="Times New Roman" panose="02020603050405020304" pitchFamily="18" charset="0"/>
                        <a:ea typeface="Roboto Regular"/>
                        <a:cs typeface="Times New Roman" panose="02020603050405020304" pitchFamily="18" charset="0"/>
                      </a:endParaRPr>
                    </a:p>
                  </a:txBody>
                  <a:tcPr marL="79272" marR="84935" marT="22649" marB="169869" anchor="ctr">
                    <a:lnL w="12700" cmpd="sng">
                      <a:noFill/>
                      <a:prstDash val="solid"/>
                    </a:lnL>
                    <a:lnR w="12700" cmpd="sng">
                      <a:noFill/>
                      <a:prstDash val="solid"/>
                    </a:lnR>
                    <a:lnT w="12700" cmpd="sng">
                      <a:noFill/>
                      <a:prstDash val="solid"/>
                    </a:lnT>
                    <a:lnB w="12700" cmpd="sng">
                      <a:noFill/>
                      <a:prstDash val="solid"/>
                    </a:lnB>
                    <a:noFill/>
                  </a:tcPr>
                </a:tc>
                <a:tc>
                  <a:txBody>
                    <a:bodyPr/>
                    <a:lstStyle/>
                    <a:p>
                      <a:pPr marL="0" marR="0" algn="ctr">
                        <a:lnSpc>
                          <a:spcPct val="150000"/>
                        </a:lnSpc>
                        <a:spcAft>
                          <a:spcPts val="1200"/>
                        </a:spcAft>
                        <a:buNone/>
                      </a:pPr>
                      <a:r>
                        <a:rPr lang="en-GB" sz="1600" cap="none" spc="0" dirty="0">
                          <a:solidFill>
                            <a:schemeClr val="tx1"/>
                          </a:solidFill>
                          <a:effectLst/>
                          <a:latin typeface="Times New Roman" panose="02020603050405020304" pitchFamily="18" charset="0"/>
                          <a:cs typeface="Times New Roman" panose="02020603050405020304" pitchFamily="18" charset="0"/>
                        </a:rPr>
                        <a:t>£20,98,000</a:t>
                      </a:r>
                      <a:endParaRPr lang="en-US" sz="1600" cap="none" spc="0" dirty="0">
                        <a:solidFill>
                          <a:schemeClr val="tx1"/>
                        </a:solidFill>
                        <a:effectLst/>
                        <a:latin typeface="Times New Roman" panose="02020603050405020304" pitchFamily="18" charset="0"/>
                        <a:ea typeface="Roboto Regular"/>
                        <a:cs typeface="Times New Roman" panose="02020603050405020304" pitchFamily="18" charset="0"/>
                      </a:endParaRPr>
                    </a:p>
                  </a:txBody>
                  <a:tcPr marL="79272" marR="84935" marT="22649" marB="16986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569508482"/>
                  </a:ext>
                </a:extLst>
              </a:tr>
            </a:tbl>
          </a:graphicData>
        </a:graphic>
      </p:graphicFrame>
    </p:spTree>
    <p:extLst>
      <p:ext uri="{BB962C8B-B14F-4D97-AF65-F5344CB8AC3E}">
        <p14:creationId xmlns:p14="http://schemas.microsoft.com/office/powerpoint/2010/main" val="28420912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E11DF-F931-35A7-5D52-76E303EF2375}"/>
              </a:ext>
            </a:extLst>
          </p:cNvPr>
          <p:cNvSpPr>
            <a:spLocks noGrp="1"/>
          </p:cNvSpPr>
          <p:nvPr>
            <p:ph type="title"/>
          </p:nvPr>
        </p:nvSpPr>
        <p:spPr>
          <a:xfrm>
            <a:off x="7239014" y="525982"/>
            <a:ext cx="4282983" cy="1200361"/>
          </a:xfrm>
        </p:spPr>
        <p:txBody>
          <a:bodyPr anchor="b">
            <a:normAutofit/>
          </a:bodyPr>
          <a:lstStyle/>
          <a:p>
            <a:pPr algn="ctr"/>
            <a:r>
              <a:rPr lang="en-GB" sz="3600" b="1" dirty="0">
                <a:effectLst/>
                <a:latin typeface="Times New Roman" panose="02020603050405020304" pitchFamily="18" charset="0"/>
                <a:ea typeface="Times New Roman" panose="02020603050405020304" pitchFamily="18" charset="0"/>
                <a:cs typeface="Roboto Regular"/>
              </a:rPr>
              <a:t>CONT.</a:t>
            </a:r>
            <a:endParaRPr lang="en-GB" sz="3600" dirty="0"/>
          </a:p>
        </p:txBody>
      </p:sp>
      <p:sp>
        <p:nvSpPr>
          <p:cNvPr id="20" name="Rectangle 1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620F7E-ECD1-75BB-D7D8-F3074EC2EED1}"/>
              </a:ext>
            </a:extLst>
          </p:cNvPr>
          <p:cNvSpPr>
            <a:spLocks noGrp="1"/>
          </p:cNvSpPr>
          <p:nvPr>
            <p:ph idx="1"/>
          </p:nvPr>
        </p:nvSpPr>
        <p:spPr>
          <a:xfrm>
            <a:off x="7239012" y="2031101"/>
            <a:ext cx="4282984" cy="3511943"/>
          </a:xfrm>
        </p:spPr>
        <p:txBody>
          <a:bodyPr anchor="ctr">
            <a:normAutofit/>
          </a:bodyPr>
          <a:lstStyle/>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Marketing team will be assigned using social media, influencer collaborations, radio ads, and print leaflets with a budget of £8,000.</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Partnership with Visit Wales will give the event a big exposure, as seen in previous events. (Yen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2023).</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The event will be huge and for every visitor, the transportation will be free, which costs the organising team over £6,000.</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One of the most attractive things the event going to have water sports for which the allocated budget is £8000.</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Over the guests who are coming to the event they all need to pay the ticket system, where the basic silver ticket will cost £24.99, the gold will cost £39, and the premium will cost them £49.</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60+ food, craft, and other niche vendors will be given booths starting with £150 to £300 per stall.</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Estimated revenue from stall fees: £10,000–£15,000.</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Logistics include setup, electricity, and water supply, costing £2,000.</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Estimated transport cost: £6,000, supported partly by the government.</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Free parking, which helps the visitors to park their vehicles.</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Full insurance coverage for harming public liability, cancellations of the event, weather disruptions, and property damage</a:t>
            </a:r>
            <a:r>
              <a:rPr lang="en-GB" sz="1100" dirty="0">
                <a:effectLst/>
                <a:latin typeface="Times New Roman" panose="02020603050405020304" pitchFamily="18" charset="0"/>
                <a:ea typeface="Times New Roman" panose="02020603050405020304" pitchFamily="18" charset="0"/>
                <a:cs typeface="Roboto Regular"/>
              </a:rPr>
              <a:t>.</a:t>
            </a:r>
            <a:endParaRPr lang="en-US" sz="1100" dirty="0">
              <a:effectLst/>
              <a:latin typeface="Roboto Regular"/>
              <a:ea typeface="Roboto Regular"/>
              <a:cs typeface="Roboto Regular"/>
            </a:endParaRPr>
          </a:p>
          <a:p>
            <a:pPr algn="just">
              <a:spcBef>
                <a:spcPts val="0"/>
              </a:spcBef>
            </a:pPr>
            <a:endParaRPr lang="en-GB" sz="1100" dirty="0"/>
          </a:p>
        </p:txBody>
      </p:sp>
      <p:sp>
        <p:nvSpPr>
          <p:cNvPr id="23" name="Rectangle 2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E667320B-2AA4-89A0-07DB-2D8DF62E8CB2}"/>
              </a:ext>
            </a:extLst>
          </p:cNvPr>
          <p:cNvGraphicFramePr>
            <a:graphicFrameLocks noGrp="1"/>
          </p:cNvGraphicFramePr>
          <p:nvPr>
            <p:extLst>
              <p:ext uri="{D42A27DB-BD31-4B8C-83A1-F6EECF244321}">
                <p14:modId xmlns:p14="http://schemas.microsoft.com/office/powerpoint/2010/main" val="84079682"/>
              </p:ext>
            </p:extLst>
          </p:nvPr>
        </p:nvGraphicFramePr>
        <p:xfrm>
          <a:off x="576244" y="1732880"/>
          <a:ext cx="5628020" cy="3159371"/>
        </p:xfrm>
        <a:graphic>
          <a:graphicData uri="http://schemas.openxmlformats.org/drawingml/2006/table">
            <a:tbl>
              <a:tblPr>
                <a:tableStyleId>{5C22544A-7EE6-4342-B048-85BDC9FD1C3A}</a:tableStyleId>
              </a:tblPr>
              <a:tblGrid>
                <a:gridCol w="1214411">
                  <a:extLst>
                    <a:ext uri="{9D8B030D-6E8A-4147-A177-3AD203B41FA5}">
                      <a16:colId xmlns:a16="http://schemas.microsoft.com/office/drawing/2014/main" val="829358788"/>
                    </a:ext>
                  </a:extLst>
                </a:gridCol>
                <a:gridCol w="3344041">
                  <a:extLst>
                    <a:ext uri="{9D8B030D-6E8A-4147-A177-3AD203B41FA5}">
                      <a16:colId xmlns:a16="http://schemas.microsoft.com/office/drawing/2014/main" val="2090254048"/>
                    </a:ext>
                  </a:extLst>
                </a:gridCol>
                <a:gridCol w="1069568">
                  <a:extLst>
                    <a:ext uri="{9D8B030D-6E8A-4147-A177-3AD203B41FA5}">
                      <a16:colId xmlns:a16="http://schemas.microsoft.com/office/drawing/2014/main" val="3133719289"/>
                    </a:ext>
                  </a:extLst>
                </a:gridCol>
              </a:tblGrid>
              <a:tr h="789843">
                <a:tc>
                  <a:txBody>
                    <a:bodyPr/>
                    <a:lstStyle/>
                    <a:p>
                      <a:pPr marL="0" marR="0" algn="ctr">
                        <a:lnSpc>
                          <a:spcPct val="150000"/>
                        </a:lnSpc>
                        <a:spcAft>
                          <a:spcPts val="1200"/>
                        </a:spcAft>
                        <a:buNone/>
                      </a:pPr>
                      <a:r>
                        <a:rPr lang="en-GB" sz="1700" b="1" dirty="0">
                          <a:effectLst/>
                          <a:latin typeface="Times New Roman" panose="02020603050405020304" pitchFamily="18" charset="0"/>
                          <a:cs typeface="Times New Roman" panose="02020603050405020304" pitchFamily="18" charset="0"/>
                        </a:rPr>
                        <a:t>Ticket Name</a:t>
                      </a:r>
                      <a:endParaRPr lang="en-US" sz="1700" b="1" dirty="0">
                        <a:solidFill>
                          <a:srgbClr val="000000"/>
                        </a:solidFill>
                        <a:effectLst/>
                        <a:latin typeface="Times New Roman" panose="02020603050405020304" pitchFamily="18" charset="0"/>
                        <a:ea typeface="Roboto Regular"/>
                        <a:cs typeface="Times New Roman" panose="02020603050405020304" pitchFamily="18" charset="0"/>
                      </a:endParaRPr>
                    </a:p>
                  </a:txBody>
                  <a:tcPr marL="97768" marR="97768" marT="0" marB="0"/>
                </a:tc>
                <a:tc>
                  <a:txBody>
                    <a:bodyPr/>
                    <a:lstStyle/>
                    <a:p>
                      <a:pPr marL="0" marR="0" algn="ctr">
                        <a:lnSpc>
                          <a:spcPct val="150000"/>
                        </a:lnSpc>
                        <a:spcAft>
                          <a:spcPts val="1200"/>
                        </a:spcAft>
                        <a:buNone/>
                      </a:pPr>
                      <a:r>
                        <a:rPr lang="en-GB" sz="1700" b="1" dirty="0">
                          <a:effectLst/>
                          <a:latin typeface="Times New Roman" panose="02020603050405020304" pitchFamily="18" charset="0"/>
                          <a:cs typeface="Times New Roman" panose="02020603050405020304" pitchFamily="18" charset="0"/>
                        </a:rPr>
                        <a:t>Including Services</a:t>
                      </a:r>
                      <a:endParaRPr lang="en-US" sz="1700" b="1" dirty="0">
                        <a:solidFill>
                          <a:srgbClr val="000000"/>
                        </a:solidFill>
                        <a:effectLst/>
                        <a:latin typeface="Times New Roman" panose="02020603050405020304" pitchFamily="18" charset="0"/>
                        <a:ea typeface="Roboto Regular"/>
                        <a:cs typeface="Times New Roman" panose="02020603050405020304" pitchFamily="18" charset="0"/>
                      </a:endParaRPr>
                    </a:p>
                  </a:txBody>
                  <a:tcPr marL="97768" marR="97768" marT="0" marB="0"/>
                </a:tc>
                <a:tc>
                  <a:txBody>
                    <a:bodyPr/>
                    <a:lstStyle/>
                    <a:p>
                      <a:pPr marL="0" marR="0" algn="ctr">
                        <a:lnSpc>
                          <a:spcPct val="150000"/>
                        </a:lnSpc>
                        <a:spcAft>
                          <a:spcPts val="1200"/>
                        </a:spcAft>
                        <a:buNone/>
                      </a:pPr>
                      <a:r>
                        <a:rPr lang="en-GB" sz="1700" b="1" dirty="0">
                          <a:effectLst/>
                          <a:latin typeface="Times New Roman" panose="02020603050405020304" pitchFamily="18" charset="0"/>
                          <a:cs typeface="Times New Roman" panose="02020603050405020304" pitchFamily="18" charset="0"/>
                        </a:rPr>
                        <a:t>Price</a:t>
                      </a:r>
                      <a:endParaRPr lang="en-US" sz="1700" b="1" dirty="0">
                        <a:solidFill>
                          <a:srgbClr val="000000"/>
                        </a:solidFill>
                        <a:effectLst/>
                        <a:latin typeface="Times New Roman" panose="02020603050405020304" pitchFamily="18" charset="0"/>
                        <a:ea typeface="Roboto Regular"/>
                        <a:cs typeface="Times New Roman" panose="02020603050405020304" pitchFamily="18" charset="0"/>
                      </a:endParaRPr>
                    </a:p>
                  </a:txBody>
                  <a:tcPr marL="97768" marR="97768" marT="0" marB="0"/>
                </a:tc>
                <a:extLst>
                  <a:ext uri="{0D108BD9-81ED-4DB2-BD59-A6C34878D82A}">
                    <a16:rowId xmlns:a16="http://schemas.microsoft.com/office/drawing/2014/main" val="1078542648"/>
                  </a:ext>
                </a:extLst>
              </a:tr>
              <a:tr h="398769">
                <a:tc>
                  <a:txBody>
                    <a:bodyPr/>
                    <a:lstStyle/>
                    <a:p>
                      <a:pPr marL="0" marR="0" algn="ctr">
                        <a:lnSpc>
                          <a:spcPct val="150000"/>
                        </a:lnSpc>
                        <a:spcAft>
                          <a:spcPts val="1200"/>
                        </a:spcAft>
                        <a:buNone/>
                      </a:pPr>
                      <a:r>
                        <a:rPr lang="en-GB" sz="1700">
                          <a:effectLst/>
                          <a:latin typeface="Times New Roman" panose="02020603050405020304" pitchFamily="18" charset="0"/>
                          <a:cs typeface="Times New Roman" panose="02020603050405020304" pitchFamily="18" charset="0"/>
                        </a:rPr>
                        <a:t>Silver</a:t>
                      </a:r>
                      <a:endParaRPr lang="en-US" sz="1700">
                        <a:solidFill>
                          <a:srgbClr val="000000"/>
                        </a:solidFill>
                        <a:effectLst/>
                        <a:latin typeface="Times New Roman" panose="02020603050405020304" pitchFamily="18" charset="0"/>
                        <a:ea typeface="Roboto Regular"/>
                        <a:cs typeface="Times New Roman" panose="02020603050405020304" pitchFamily="18" charset="0"/>
                      </a:endParaRPr>
                    </a:p>
                  </a:txBody>
                  <a:tcPr marL="97768" marR="97768" marT="0" marB="0"/>
                </a:tc>
                <a:tc>
                  <a:txBody>
                    <a:bodyPr/>
                    <a:lstStyle/>
                    <a:p>
                      <a:pPr marL="0" marR="0" algn="ctr">
                        <a:lnSpc>
                          <a:spcPct val="150000"/>
                        </a:lnSpc>
                        <a:spcAft>
                          <a:spcPts val="1200"/>
                        </a:spcAft>
                        <a:buNone/>
                      </a:pPr>
                      <a:r>
                        <a:rPr lang="en-GB" sz="1700">
                          <a:effectLst/>
                          <a:latin typeface="Times New Roman" panose="02020603050405020304" pitchFamily="18" charset="0"/>
                          <a:cs typeface="Times New Roman" panose="02020603050405020304" pitchFamily="18" charset="0"/>
                        </a:rPr>
                        <a:t>Meal</a:t>
                      </a:r>
                      <a:endParaRPr lang="en-US" sz="1700">
                        <a:solidFill>
                          <a:srgbClr val="000000"/>
                        </a:solidFill>
                        <a:effectLst/>
                        <a:latin typeface="Times New Roman" panose="02020603050405020304" pitchFamily="18" charset="0"/>
                        <a:ea typeface="Roboto Regular"/>
                        <a:cs typeface="Times New Roman" panose="02020603050405020304" pitchFamily="18" charset="0"/>
                      </a:endParaRPr>
                    </a:p>
                  </a:txBody>
                  <a:tcPr marL="97768" marR="97768" marT="0" marB="0"/>
                </a:tc>
                <a:tc>
                  <a:txBody>
                    <a:bodyPr/>
                    <a:lstStyle/>
                    <a:p>
                      <a:pPr marL="0" marR="0" algn="ctr">
                        <a:lnSpc>
                          <a:spcPct val="150000"/>
                        </a:lnSpc>
                        <a:spcAft>
                          <a:spcPts val="1200"/>
                        </a:spcAft>
                        <a:buNone/>
                      </a:pPr>
                      <a:r>
                        <a:rPr lang="en-GB" sz="1700">
                          <a:effectLst/>
                          <a:latin typeface="Times New Roman" panose="02020603050405020304" pitchFamily="18" charset="0"/>
                          <a:cs typeface="Times New Roman" panose="02020603050405020304" pitchFamily="18" charset="0"/>
                        </a:rPr>
                        <a:t> £24.99</a:t>
                      </a:r>
                      <a:endParaRPr lang="en-US" sz="1700">
                        <a:solidFill>
                          <a:srgbClr val="000000"/>
                        </a:solidFill>
                        <a:effectLst/>
                        <a:latin typeface="Times New Roman" panose="02020603050405020304" pitchFamily="18" charset="0"/>
                        <a:ea typeface="Roboto Regular"/>
                        <a:cs typeface="Times New Roman" panose="02020603050405020304" pitchFamily="18" charset="0"/>
                      </a:endParaRPr>
                    </a:p>
                  </a:txBody>
                  <a:tcPr marL="97768" marR="97768" marT="0" marB="0"/>
                </a:tc>
                <a:extLst>
                  <a:ext uri="{0D108BD9-81ED-4DB2-BD59-A6C34878D82A}">
                    <a16:rowId xmlns:a16="http://schemas.microsoft.com/office/drawing/2014/main" val="728901041"/>
                  </a:ext>
                </a:extLst>
              </a:tr>
              <a:tr h="789843">
                <a:tc>
                  <a:txBody>
                    <a:bodyPr/>
                    <a:lstStyle/>
                    <a:p>
                      <a:pPr marL="0" marR="0" algn="ctr">
                        <a:lnSpc>
                          <a:spcPct val="150000"/>
                        </a:lnSpc>
                        <a:spcAft>
                          <a:spcPts val="1200"/>
                        </a:spcAft>
                        <a:buNone/>
                      </a:pPr>
                      <a:r>
                        <a:rPr lang="en-GB" sz="1700">
                          <a:effectLst/>
                          <a:latin typeface="Times New Roman" panose="02020603050405020304" pitchFamily="18" charset="0"/>
                          <a:cs typeface="Times New Roman" panose="02020603050405020304" pitchFamily="18" charset="0"/>
                        </a:rPr>
                        <a:t>Gold</a:t>
                      </a:r>
                      <a:endParaRPr lang="en-US" sz="1700">
                        <a:solidFill>
                          <a:srgbClr val="000000"/>
                        </a:solidFill>
                        <a:effectLst/>
                        <a:latin typeface="Times New Roman" panose="02020603050405020304" pitchFamily="18" charset="0"/>
                        <a:ea typeface="Roboto Regular"/>
                        <a:cs typeface="Times New Roman" panose="02020603050405020304" pitchFamily="18" charset="0"/>
                      </a:endParaRPr>
                    </a:p>
                  </a:txBody>
                  <a:tcPr marL="97768" marR="97768" marT="0" marB="0"/>
                </a:tc>
                <a:tc>
                  <a:txBody>
                    <a:bodyPr/>
                    <a:lstStyle/>
                    <a:p>
                      <a:pPr marL="0" marR="0" algn="ctr">
                        <a:lnSpc>
                          <a:spcPct val="150000"/>
                        </a:lnSpc>
                        <a:spcAft>
                          <a:spcPts val="1200"/>
                        </a:spcAft>
                        <a:buNone/>
                      </a:pPr>
                      <a:r>
                        <a:rPr lang="en-GB" sz="1700" dirty="0">
                          <a:effectLst/>
                          <a:latin typeface="Times New Roman" panose="02020603050405020304" pitchFamily="18" charset="0"/>
                          <a:cs typeface="Times New Roman" panose="02020603050405020304" pitchFamily="18" charset="0"/>
                        </a:rPr>
                        <a:t>Meal, Transfer </a:t>
                      </a:r>
                      <a:endParaRPr lang="en-US" sz="1700" dirty="0">
                        <a:solidFill>
                          <a:srgbClr val="000000"/>
                        </a:solidFill>
                        <a:effectLst/>
                        <a:latin typeface="Times New Roman" panose="02020603050405020304" pitchFamily="18" charset="0"/>
                        <a:ea typeface="Roboto Regular"/>
                        <a:cs typeface="Times New Roman" panose="02020603050405020304" pitchFamily="18" charset="0"/>
                      </a:endParaRPr>
                    </a:p>
                  </a:txBody>
                  <a:tcPr marL="97768" marR="97768" marT="0" marB="0"/>
                </a:tc>
                <a:tc>
                  <a:txBody>
                    <a:bodyPr/>
                    <a:lstStyle/>
                    <a:p>
                      <a:pPr marL="0" marR="0" algn="ctr">
                        <a:lnSpc>
                          <a:spcPct val="150000"/>
                        </a:lnSpc>
                        <a:spcAft>
                          <a:spcPts val="1200"/>
                        </a:spcAft>
                        <a:buNone/>
                      </a:pPr>
                      <a:r>
                        <a:rPr lang="en-GB" sz="1700">
                          <a:effectLst/>
                          <a:latin typeface="Times New Roman" panose="02020603050405020304" pitchFamily="18" charset="0"/>
                          <a:cs typeface="Times New Roman" panose="02020603050405020304" pitchFamily="18" charset="0"/>
                        </a:rPr>
                        <a:t>£39</a:t>
                      </a:r>
                      <a:endParaRPr lang="en-US" sz="1700">
                        <a:solidFill>
                          <a:srgbClr val="000000"/>
                        </a:solidFill>
                        <a:effectLst/>
                        <a:latin typeface="Times New Roman" panose="02020603050405020304" pitchFamily="18" charset="0"/>
                        <a:ea typeface="Roboto Regular"/>
                        <a:cs typeface="Times New Roman" panose="02020603050405020304" pitchFamily="18" charset="0"/>
                      </a:endParaRPr>
                    </a:p>
                  </a:txBody>
                  <a:tcPr marL="97768" marR="97768" marT="0" marB="0"/>
                </a:tc>
                <a:extLst>
                  <a:ext uri="{0D108BD9-81ED-4DB2-BD59-A6C34878D82A}">
                    <a16:rowId xmlns:a16="http://schemas.microsoft.com/office/drawing/2014/main" val="1131337724"/>
                  </a:ext>
                </a:extLst>
              </a:tr>
              <a:tr h="1180916">
                <a:tc>
                  <a:txBody>
                    <a:bodyPr/>
                    <a:lstStyle/>
                    <a:p>
                      <a:pPr marL="0" marR="0" algn="ctr">
                        <a:lnSpc>
                          <a:spcPct val="150000"/>
                        </a:lnSpc>
                        <a:spcAft>
                          <a:spcPts val="1200"/>
                        </a:spcAft>
                        <a:buNone/>
                      </a:pPr>
                      <a:r>
                        <a:rPr lang="en-GB" sz="1700">
                          <a:effectLst/>
                          <a:latin typeface="Times New Roman" panose="02020603050405020304" pitchFamily="18" charset="0"/>
                          <a:cs typeface="Times New Roman" panose="02020603050405020304" pitchFamily="18" charset="0"/>
                        </a:rPr>
                        <a:t>Premium</a:t>
                      </a:r>
                      <a:endParaRPr lang="en-US" sz="1700">
                        <a:solidFill>
                          <a:srgbClr val="000000"/>
                        </a:solidFill>
                        <a:effectLst/>
                        <a:latin typeface="Times New Roman" panose="02020603050405020304" pitchFamily="18" charset="0"/>
                        <a:ea typeface="Roboto Regular"/>
                        <a:cs typeface="Times New Roman" panose="02020603050405020304" pitchFamily="18" charset="0"/>
                      </a:endParaRPr>
                    </a:p>
                  </a:txBody>
                  <a:tcPr marL="97768" marR="97768" marT="0" marB="0"/>
                </a:tc>
                <a:tc>
                  <a:txBody>
                    <a:bodyPr/>
                    <a:lstStyle/>
                    <a:p>
                      <a:pPr marL="0" marR="0" algn="ctr">
                        <a:lnSpc>
                          <a:spcPct val="150000"/>
                        </a:lnSpc>
                        <a:spcAft>
                          <a:spcPts val="1200"/>
                        </a:spcAft>
                        <a:buNone/>
                      </a:pPr>
                      <a:r>
                        <a:rPr lang="en-GB" sz="1700" dirty="0">
                          <a:effectLst/>
                          <a:latin typeface="Times New Roman" panose="02020603050405020304" pitchFamily="18" charset="0"/>
                          <a:cs typeface="Times New Roman" panose="02020603050405020304" pitchFamily="18" charset="0"/>
                        </a:rPr>
                        <a:t>Meal, Transfer, </a:t>
                      </a:r>
                      <a:r>
                        <a:rPr lang="en-GB" sz="1700">
                          <a:effectLst/>
                          <a:latin typeface="Times New Roman" panose="02020603050405020304" pitchFamily="18" charset="0"/>
                          <a:cs typeface="Times New Roman" panose="02020603050405020304" pitchFamily="18" charset="0"/>
                        </a:rPr>
                        <a:t>Water sports</a:t>
                      </a:r>
                      <a:endParaRPr lang="en-US" sz="1700" dirty="0">
                        <a:solidFill>
                          <a:srgbClr val="000000"/>
                        </a:solidFill>
                        <a:effectLst/>
                        <a:latin typeface="Times New Roman" panose="02020603050405020304" pitchFamily="18" charset="0"/>
                        <a:ea typeface="Roboto Regular"/>
                        <a:cs typeface="Times New Roman" panose="02020603050405020304" pitchFamily="18" charset="0"/>
                      </a:endParaRPr>
                    </a:p>
                  </a:txBody>
                  <a:tcPr marL="97768" marR="97768" marT="0" marB="0"/>
                </a:tc>
                <a:tc>
                  <a:txBody>
                    <a:bodyPr/>
                    <a:lstStyle/>
                    <a:p>
                      <a:pPr marL="0" marR="0" algn="ctr">
                        <a:lnSpc>
                          <a:spcPct val="150000"/>
                        </a:lnSpc>
                        <a:spcAft>
                          <a:spcPts val="1200"/>
                        </a:spcAft>
                        <a:buNone/>
                      </a:pPr>
                      <a:r>
                        <a:rPr lang="en-GB" sz="1700" dirty="0">
                          <a:effectLst/>
                          <a:latin typeface="Times New Roman" panose="02020603050405020304" pitchFamily="18" charset="0"/>
                          <a:cs typeface="Times New Roman" panose="02020603050405020304" pitchFamily="18" charset="0"/>
                        </a:rPr>
                        <a:t>£49 </a:t>
                      </a:r>
                      <a:endParaRPr lang="en-US" sz="1700" dirty="0">
                        <a:solidFill>
                          <a:srgbClr val="000000"/>
                        </a:solidFill>
                        <a:effectLst/>
                        <a:latin typeface="Times New Roman" panose="02020603050405020304" pitchFamily="18" charset="0"/>
                        <a:ea typeface="Roboto Regular"/>
                        <a:cs typeface="Times New Roman" panose="02020603050405020304" pitchFamily="18" charset="0"/>
                      </a:endParaRPr>
                    </a:p>
                  </a:txBody>
                  <a:tcPr marL="97768" marR="97768" marT="0" marB="0"/>
                </a:tc>
                <a:extLst>
                  <a:ext uri="{0D108BD9-81ED-4DB2-BD59-A6C34878D82A}">
                    <a16:rowId xmlns:a16="http://schemas.microsoft.com/office/drawing/2014/main" val="116271838"/>
                  </a:ext>
                </a:extLst>
              </a:tr>
            </a:tbl>
          </a:graphicData>
        </a:graphic>
      </p:graphicFrame>
    </p:spTree>
    <p:extLst>
      <p:ext uri="{BB962C8B-B14F-4D97-AF65-F5344CB8AC3E}">
        <p14:creationId xmlns:p14="http://schemas.microsoft.com/office/powerpoint/2010/main" val="42242514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rowd of people at a concert&#10;&#10;AI-generated content may be incorrect.">
            <a:extLst>
              <a:ext uri="{FF2B5EF4-FFF2-40B4-BE49-F238E27FC236}">
                <a16:creationId xmlns:a16="http://schemas.microsoft.com/office/drawing/2014/main" id="{9EC07DF1-F598-F1C2-50BA-F7D7977891F9}"/>
              </a:ext>
            </a:extLst>
          </p:cNvPr>
          <p:cNvPicPr>
            <a:picLocks noChangeAspect="1"/>
          </p:cNvPicPr>
          <p:nvPr/>
        </p:nvPicPr>
        <p:blipFill>
          <a:blip r:embed="rId2"/>
          <a:srcRect l="24871" r="25186"/>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4E5287-C39B-2371-58BA-E1DDDB603E40}"/>
              </a:ext>
            </a:extLst>
          </p:cNvPr>
          <p:cNvSpPr>
            <a:spLocks noGrp="1"/>
          </p:cNvSpPr>
          <p:nvPr>
            <p:ph type="title"/>
          </p:nvPr>
        </p:nvSpPr>
        <p:spPr>
          <a:xfrm>
            <a:off x="761801" y="328512"/>
            <a:ext cx="4778387" cy="1227914"/>
          </a:xfrm>
        </p:spPr>
        <p:txBody>
          <a:bodyPr anchor="ctr">
            <a:normAutofit/>
          </a:bodyPr>
          <a:lstStyle/>
          <a:p>
            <a:pPr algn="ctr"/>
            <a:r>
              <a:rPr lang="en-GB" sz="4000" b="1" dirty="0">
                <a:effectLst/>
                <a:latin typeface="Times New Roman" panose="02020603050405020304" pitchFamily="18" charset="0"/>
                <a:ea typeface="Times New Roman" panose="02020603050405020304" pitchFamily="18" charset="0"/>
                <a:cs typeface="Roboto Regular"/>
              </a:rPr>
              <a:t>CONT. </a:t>
            </a:r>
            <a:endParaRPr lang="en-GB" sz="4000" dirty="0"/>
          </a:p>
        </p:txBody>
      </p:sp>
      <p:sp>
        <p:nvSpPr>
          <p:cNvPr id="3" name="Content Placeholder 2">
            <a:extLst>
              <a:ext uri="{FF2B5EF4-FFF2-40B4-BE49-F238E27FC236}">
                <a16:creationId xmlns:a16="http://schemas.microsoft.com/office/drawing/2014/main" id="{158B600B-81AB-E51D-008B-92A0683F6DF7}"/>
              </a:ext>
            </a:extLst>
          </p:cNvPr>
          <p:cNvSpPr>
            <a:spLocks noGrp="1"/>
          </p:cNvSpPr>
          <p:nvPr>
            <p:ph idx="1"/>
          </p:nvPr>
        </p:nvSpPr>
        <p:spPr>
          <a:xfrm>
            <a:off x="761801" y="2490281"/>
            <a:ext cx="4659756" cy="3768785"/>
          </a:xfrm>
        </p:spPr>
        <p:txBody>
          <a:bodyPr anchor="ctr">
            <a:normAutofit/>
          </a:bodyPr>
          <a:lstStyle/>
          <a:p>
            <a:pPr marL="342900" marR="0" lvl="0" indent="-342900" algn="just">
              <a:lnSpc>
                <a:spcPct val="150000"/>
              </a:lnSpc>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50 temporary staff members required for ticketing, catering, logistics, and coordination.</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lnSpc>
                <a:spcPct val="150000"/>
              </a:lnSpc>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Cost for staff is estimated at approximately £4,000 for two days, which includes their overtime, meals, and uniforms.</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lnSpc>
                <a:spcPct val="150000"/>
              </a:lnSpc>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A few volunteer incentives like free passes, meals, and merchandise will be provided.</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lnSpc>
                <a:spcPct val="150000"/>
              </a:lnSpc>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25–30 portable toilets, sanitation stations, and recycling bins required to be rented.</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lnSpc>
                <a:spcPct val="150000"/>
              </a:lnSpc>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Total sanitation budget: £4,000.</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lnSpc>
                <a:spcPct val="150000"/>
              </a:lnSpc>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Ensuring the crowd safety, entry control, and alcohol monitoring will be required while managing event. (</a:t>
            </a:r>
            <a:r>
              <a:rPr lang="en-GB" sz="1100" dirty="0" err="1">
                <a:effectLst/>
                <a:latin typeface="Times New Roman" panose="02020603050405020304" pitchFamily="18" charset="0"/>
                <a:ea typeface="Times New Roman Regular"/>
                <a:cs typeface="Times New Roman" panose="02020603050405020304" pitchFamily="18" charset="0"/>
              </a:rPr>
              <a:t>Struniawski</a:t>
            </a:r>
            <a:r>
              <a:rPr lang="en-GB" sz="1100" dirty="0">
                <a:effectLst/>
                <a:latin typeface="Times New Roman" panose="02020603050405020304" pitchFamily="18" charset="0"/>
                <a:ea typeface="Times New Roman Regular"/>
                <a:cs typeface="Times New Roman" panose="02020603050405020304" pitchFamily="18" charset="0"/>
              </a:rPr>
              <a:t> , 2024</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lnSpc>
                <a:spcPct val="150000"/>
              </a:lnSpc>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Estimated cost: £3,000 for the security team and emergency response.</a:t>
            </a:r>
            <a:endParaRPr lang="en-US" sz="1100" dirty="0">
              <a:effectLst/>
              <a:latin typeface="Times New Roman" panose="02020603050405020304" pitchFamily="18" charset="0"/>
              <a:ea typeface="Roboto Regular"/>
              <a:cs typeface="Times New Roman" panose="02020603050405020304" pitchFamily="18" charset="0"/>
            </a:endParaRPr>
          </a:p>
          <a:p>
            <a:pPr marL="342900" marR="0" lvl="0" indent="-342900" algn="just">
              <a:lnSpc>
                <a:spcPct val="150000"/>
              </a:lnSpc>
              <a:spcBef>
                <a:spcPts val="0"/>
              </a:spcBef>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CCTV, metal detectors, and first-aid booths will be included in the resources for security factors.</a:t>
            </a:r>
            <a:endParaRPr lang="en-US" sz="1100" dirty="0">
              <a:effectLst/>
              <a:latin typeface="Times New Roman" panose="02020603050405020304" pitchFamily="18" charset="0"/>
              <a:ea typeface="Roboto Regular"/>
              <a:cs typeface="Times New Roman" panose="02020603050405020304" pitchFamily="18" charset="0"/>
            </a:endParaRPr>
          </a:p>
          <a:p>
            <a:pPr algn="just">
              <a:lnSpc>
                <a:spcPct val="150000"/>
              </a:lnSpc>
              <a:spcBef>
                <a:spcPts val="0"/>
              </a:spcBef>
            </a:pPr>
            <a:endParaRPr lang="en-GB" sz="900" dirty="0"/>
          </a:p>
        </p:txBody>
      </p:sp>
    </p:spTree>
    <p:extLst>
      <p:ext uri="{BB962C8B-B14F-4D97-AF65-F5344CB8AC3E}">
        <p14:creationId xmlns:p14="http://schemas.microsoft.com/office/powerpoint/2010/main" val="3043286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9F71FC-D43C-DE75-CF97-3810C3E433E7}"/>
              </a:ext>
            </a:extLst>
          </p:cNvPr>
          <p:cNvSpPr>
            <a:spLocks noGrp="1"/>
          </p:cNvSpPr>
          <p:nvPr>
            <p:ph type="title"/>
          </p:nvPr>
        </p:nvSpPr>
        <p:spPr>
          <a:xfrm>
            <a:off x="6094105" y="802955"/>
            <a:ext cx="4977976" cy="1454051"/>
          </a:xfrm>
        </p:spPr>
        <p:txBody>
          <a:bodyPr>
            <a:normAutofit/>
          </a:bodyPr>
          <a:lstStyle/>
          <a:p>
            <a:pPr algn="ctr"/>
            <a:r>
              <a:rPr lang="en-GB" sz="3600" b="1" dirty="0">
                <a:solidFill>
                  <a:schemeClr val="tx2"/>
                </a:solidFill>
                <a:effectLst/>
                <a:latin typeface="Times New Roman" panose="02020603050405020304" pitchFamily="18" charset="0"/>
                <a:ea typeface="Times New Roman" panose="02020603050405020304" pitchFamily="18" charset="0"/>
              </a:rPr>
              <a:t>CONCLUSION </a:t>
            </a:r>
            <a:endParaRPr lang="en-GB" sz="3600" dirty="0">
              <a:solidFill>
                <a:schemeClr val="tx2"/>
              </a:solidFill>
            </a:endParaRPr>
          </a:p>
        </p:txBody>
      </p:sp>
      <p:pic>
        <p:nvPicPr>
          <p:cNvPr id="7" name="Graphic 6" descr="Park scene">
            <a:extLst>
              <a:ext uri="{FF2B5EF4-FFF2-40B4-BE49-F238E27FC236}">
                <a16:creationId xmlns:a16="http://schemas.microsoft.com/office/drawing/2014/main" id="{7ACF3668-D0DA-C962-7F10-11B224452DE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D2EB10DA-45F2-AE9F-33BF-3175465CE349}"/>
              </a:ext>
            </a:extLst>
          </p:cNvPr>
          <p:cNvSpPr>
            <a:spLocks noGrp="1"/>
          </p:cNvSpPr>
          <p:nvPr>
            <p:ph idx="1"/>
          </p:nvPr>
        </p:nvSpPr>
        <p:spPr>
          <a:xfrm>
            <a:off x="6090574" y="2421682"/>
            <a:ext cx="4977578" cy="3639289"/>
          </a:xfrm>
        </p:spPr>
        <p:txBody>
          <a:bodyPr anchor="ctr">
            <a:normAutofit fontScale="92500"/>
          </a:bodyPr>
          <a:lstStyle/>
          <a:p>
            <a:pPr marL="0" marR="0" lvl="0" indent="0" algn="just">
              <a:spcBef>
                <a:spcPts val="0"/>
              </a:spcBef>
              <a:buNone/>
            </a:pPr>
            <a:r>
              <a:rPr lang="en-GB" sz="14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The two-day event in Cardiff Bay aligns perfectly with the goals of Visit Wales “Year of </a:t>
            </a:r>
            <a:r>
              <a:rPr lang="en-GB" sz="1400" dirty="0" err="1">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14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 2025” by offering and exchanging different cultural experiences for international and domestic visitors.</a:t>
            </a:r>
            <a:endParaRPr lang="en-US" sz="1400" dirty="0">
              <a:solidFill>
                <a:schemeClr val="tx2"/>
              </a:solidFill>
              <a:effectLst/>
              <a:latin typeface="Times New Roman" panose="02020603050405020304" pitchFamily="18" charset="0"/>
              <a:ea typeface="Roboto Regular"/>
              <a:cs typeface="Times New Roman" panose="02020603050405020304" pitchFamily="18" charset="0"/>
            </a:endParaRPr>
          </a:p>
          <a:p>
            <a:pPr marL="0" marR="0" lvl="0" indent="0" algn="just">
              <a:spcBef>
                <a:spcPts val="0"/>
              </a:spcBef>
              <a:buNone/>
            </a:pPr>
            <a:r>
              <a:rPr lang="en-GB" sz="14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The event integrates Walsh traditional cuisine, touristic sites, art. It all attracts the reason celebration, a place where national identity meets an international approach.</a:t>
            </a:r>
            <a:endParaRPr lang="en-US" sz="1400" dirty="0">
              <a:solidFill>
                <a:schemeClr val="tx2"/>
              </a:solidFill>
              <a:effectLst/>
              <a:latin typeface="Times New Roman" panose="02020603050405020304" pitchFamily="18" charset="0"/>
              <a:ea typeface="Roboto Regular"/>
              <a:cs typeface="Times New Roman" panose="02020603050405020304" pitchFamily="18" charset="0"/>
            </a:endParaRPr>
          </a:p>
          <a:p>
            <a:pPr marL="0" marR="0" lvl="0" indent="0" algn="just">
              <a:spcBef>
                <a:spcPts val="0"/>
              </a:spcBef>
              <a:buNone/>
            </a:pPr>
            <a:r>
              <a:rPr lang="en-GB" sz="14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Location of </a:t>
            </a:r>
            <a:r>
              <a:rPr lang="en-GB" sz="140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the event ensures </a:t>
            </a:r>
            <a:r>
              <a:rPr lang="en-GB" sz="14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high attention grab, visibility, accessibility, and capacity to accommodate large crowds. It will also support nearby tourism and local business.</a:t>
            </a:r>
            <a:endParaRPr lang="en-US" sz="1400" dirty="0">
              <a:solidFill>
                <a:schemeClr val="tx2"/>
              </a:solidFill>
              <a:effectLst/>
              <a:latin typeface="Times New Roman" panose="02020603050405020304" pitchFamily="18" charset="0"/>
              <a:ea typeface="Roboto Regular"/>
              <a:cs typeface="Times New Roman" panose="02020603050405020304" pitchFamily="18" charset="0"/>
            </a:endParaRPr>
          </a:p>
          <a:p>
            <a:pPr marL="0" marR="0" lvl="0" indent="0" algn="just">
              <a:spcBef>
                <a:spcPts val="0"/>
              </a:spcBef>
              <a:buNone/>
            </a:pPr>
            <a:r>
              <a:rPr lang="en-GB" sz="14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Financial factors, including tier-based ticketing, vendor fees, and local government sponsorships, all help in indicating strong revenue potential and healthy profit margins, without any need for public funding.</a:t>
            </a:r>
            <a:endParaRPr lang="en-US" sz="1400" dirty="0">
              <a:solidFill>
                <a:schemeClr val="tx2"/>
              </a:solidFill>
              <a:effectLst/>
              <a:latin typeface="Times New Roman" panose="02020603050405020304" pitchFamily="18" charset="0"/>
              <a:ea typeface="Roboto Regular"/>
              <a:cs typeface="Times New Roman" panose="02020603050405020304" pitchFamily="18" charset="0"/>
            </a:endParaRPr>
          </a:p>
          <a:p>
            <a:pPr marL="0" marR="0" lvl="0" indent="0" algn="just">
              <a:spcBef>
                <a:spcPts val="0"/>
              </a:spcBef>
              <a:buNone/>
            </a:pPr>
            <a:r>
              <a:rPr lang="en-GB" sz="14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Realistic figures in budgeting for hiring venue, staffing, catering, marketing and team, and infrastructure, supported by the figures from similar UK events.</a:t>
            </a:r>
            <a:endParaRPr lang="en-US" sz="1400" dirty="0">
              <a:solidFill>
                <a:schemeClr val="tx2"/>
              </a:solidFill>
              <a:effectLst/>
              <a:latin typeface="Times New Roman" panose="02020603050405020304" pitchFamily="18" charset="0"/>
              <a:ea typeface="Roboto Regular"/>
              <a:cs typeface="Times New Roman" panose="02020603050405020304" pitchFamily="18" charset="0"/>
            </a:endParaRPr>
          </a:p>
          <a:p>
            <a:pPr marL="0" marR="0" lvl="0" indent="0" algn="just">
              <a:spcBef>
                <a:spcPts val="0"/>
              </a:spcBef>
              <a:buNone/>
            </a:pPr>
            <a:r>
              <a:rPr lang="en-GB" sz="14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The participation of local suppliers, artists, and volunteers helps not only boost tourism but also strengthens community engagement and culture exchange. With the help of local, the costs will be reduced, while enhancing the authenticity of the festival.</a:t>
            </a:r>
            <a:endParaRPr lang="en-US" sz="1400" dirty="0">
              <a:solidFill>
                <a:schemeClr val="tx2"/>
              </a:solidFill>
              <a:effectLst/>
              <a:latin typeface="Times New Roman" panose="02020603050405020304" pitchFamily="18" charset="0"/>
              <a:ea typeface="Roboto Regular"/>
              <a:cs typeface="Times New Roman" panose="02020603050405020304" pitchFamily="18" charset="0"/>
            </a:endParaRPr>
          </a:p>
          <a:p>
            <a:pPr marL="0" indent="0" algn="just">
              <a:spcBef>
                <a:spcPts val="0"/>
              </a:spcBef>
              <a:buNone/>
            </a:pPr>
            <a:endParaRPr lang="en-GB" sz="14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65154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2553B-22CD-D48A-9EC1-ABC8D1E0A41C}"/>
              </a:ext>
            </a:extLst>
          </p:cNvPr>
          <p:cNvSpPr>
            <a:spLocks noGrp="1"/>
          </p:cNvSpPr>
          <p:nvPr>
            <p:ph type="title"/>
          </p:nvPr>
        </p:nvSpPr>
        <p:spPr>
          <a:xfrm>
            <a:off x="6417733" y="490537"/>
            <a:ext cx="5291663" cy="1628775"/>
          </a:xfrm>
        </p:spPr>
        <p:txBody>
          <a:bodyPr anchor="b">
            <a:normAutofit/>
          </a:bodyPr>
          <a:lstStyle/>
          <a:p>
            <a:pPr algn="ctr"/>
            <a:r>
              <a:rPr lang="en-GB" sz="4000" b="1" dirty="0">
                <a:effectLst/>
                <a:latin typeface="Times New Roman" panose="02020603050405020304" pitchFamily="18" charset="0"/>
                <a:ea typeface="Times New Roman" panose="02020603050405020304" pitchFamily="18" charset="0"/>
              </a:rPr>
              <a:t>REFERENCE </a:t>
            </a:r>
            <a:endParaRPr lang="en-GB" sz="4000" dirty="0"/>
          </a:p>
        </p:txBody>
      </p:sp>
      <p:pic>
        <p:nvPicPr>
          <p:cNvPr id="3074" name="Picture 2" descr="Visit - Visit Cardiff Bay">
            <a:extLst>
              <a:ext uri="{FF2B5EF4-FFF2-40B4-BE49-F238E27FC236}">
                <a16:creationId xmlns:a16="http://schemas.microsoft.com/office/drawing/2014/main" id="{13FC48D6-1DA1-4C07-EDA7-2E06044E06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7582" r="26852"/>
          <a:stretch>
            <a:fillRect/>
          </a:stretch>
        </p:blipFill>
        <p:spPr bwMode="auto">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B0C3E0A-0EEF-F9B5-A63F-5DC11C532992}"/>
              </a:ext>
            </a:extLst>
          </p:cNvPr>
          <p:cNvSpPr>
            <a:spLocks noGrp="1"/>
          </p:cNvSpPr>
          <p:nvPr>
            <p:ph idx="1"/>
          </p:nvPr>
        </p:nvSpPr>
        <p:spPr>
          <a:xfrm>
            <a:off x="6417734" y="2614612"/>
            <a:ext cx="5291663" cy="3752849"/>
          </a:xfrm>
        </p:spPr>
        <p:txBody>
          <a:bodyPr>
            <a:normAutofit fontScale="92500"/>
          </a:bodyPr>
          <a:lstStyle/>
          <a:p>
            <a:pPr marL="0" indent="0" algn="just">
              <a:spcBef>
                <a:spcPts val="0"/>
              </a:spcBef>
              <a:buNone/>
            </a:pPr>
            <a:r>
              <a:rPr lang="en-GB" sz="1000" dirty="0" err="1">
                <a:effectLst/>
                <a:latin typeface="Times New Roman" panose="02020603050405020304" pitchFamily="18" charset="0"/>
                <a:ea typeface="Times New Roman" panose="02020603050405020304" pitchFamily="18" charset="0"/>
                <a:cs typeface="Roboto Regular"/>
              </a:rPr>
              <a:t>Anufrieva</a:t>
            </a:r>
            <a:r>
              <a:rPr lang="en-GB" sz="1000" dirty="0">
                <a:effectLst/>
                <a:latin typeface="Times New Roman" panose="02020603050405020304" pitchFamily="18" charset="0"/>
                <a:ea typeface="Times New Roman" panose="02020603050405020304" pitchFamily="18" charset="0"/>
                <a:cs typeface="Roboto Regular"/>
              </a:rPr>
              <a:t>, N.I., Tsarev, </a:t>
            </a:r>
            <a:r>
              <a:rPr lang="en-GB" sz="1000" dirty="0" err="1">
                <a:effectLst/>
                <a:latin typeface="Times New Roman" panose="02020603050405020304" pitchFamily="18" charset="0"/>
                <a:ea typeface="Times New Roman" panose="02020603050405020304" pitchFamily="18" charset="0"/>
                <a:cs typeface="Roboto Regular"/>
              </a:rPr>
              <a:t>D.V</a:t>
            </a:r>
            <a:r>
              <a:rPr lang="en-GB" sz="1000" dirty="0">
                <a:effectLst/>
                <a:latin typeface="Times New Roman" panose="02020603050405020304" pitchFamily="18" charset="0"/>
                <a:ea typeface="Times New Roman" panose="02020603050405020304" pitchFamily="18" charset="0"/>
                <a:cs typeface="Roboto Regular"/>
              </a:rPr>
              <a:t>., </a:t>
            </a:r>
            <a:r>
              <a:rPr lang="en-GB" sz="1000" dirty="0" err="1">
                <a:effectLst/>
                <a:latin typeface="Times New Roman" panose="02020603050405020304" pitchFamily="18" charset="0"/>
                <a:ea typeface="Times New Roman" panose="02020603050405020304" pitchFamily="18" charset="0"/>
                <a:cs typeface="Roboto Regular"/>
              </a:rPr>
              <a:t>Gribkova</a:t>
            </a:r>
            <a:r>
              <a:rPr lang="en-GB" sz="1000" dirty="0">
                <a:effectLst/>
                <a:latin typeface="Times New Roman" panose="02020603050405020304" pitchFamily="18" charset="0"/>
                <a:ea typeface="Times New Roman" panose="02020603050405020304" pitchFamily="18" charset="0"/>
                <a:cs typeface="Roboto Regular"/>
              </a:rPr>
              <a:t>, G.I., Medved, E.I. and Kiseleva, O.I., 2021. Increasing university students' organisational skills during practical application of event management technologies in organizing events. </a:t>
            </a:r>
            <a:r>
              <a:rPr lang="en-GB" sz="1000" i="1" dirty="0" err="1">
                <a:effectLst/>
                <a:latin typeface="Times New Roman" panose="02020603050405020304" pitchFamily="18" charset="0"/>
                <a:ea typeface="Times New Roman" panose="02020603050405020304" pitchFamily="18" charset="0"/>
                <a:cs typeface="Roboto Regular"/>
              </a:rPr>
              <a:t>Revista</a:t>
            </a:r>
            <a:r>
              <a:rPr lang="en-GB" sz="1000" i="1" dirty="0">
                <a:effectLst/>
                <a:latin typeface="Times New Roman" panose="02020603050405020304" pitchFamily="18" charset="0"/>
                <a:ea typeface="Times New Roman" panose="02020603050405020304" pitchFamily="18" charset="0"/>
                <a:cs typeface="Roboto Regular"/>
              </a:rPr>
              <a:t> Tempos e </a:t>
            </a:r>
            <a:r>
              <a:rPr lang="en-GB" sz="1000" i="1" dirty="0" err="1">
                <a:effectLst/>
                <a:latin typeface="Times New Roman" panose="02020603050405020304" pitchFamily="18" charset="0"/>
                <a:ea typeface="Times New Roman" panose="02020603050405020304" pitchFamily="18" charset="0"/>
                <a:cs typeface="Roboto Regular"/>
              </a:rPr>
              <a:t>Espaços</a:t>
            </a:r>
            <a:r>
              <a:rPr lang="en-GB" sz="1000" i="1" dirty="0">
                <a:effectLst/>
                <a:latin typeface="Times New Roman" panose="02020603050405020304" pitchFamily="18" charset="0"/>
                <a:ea typeface="Times New Roman" panose="02020603050405020304" pitchFamily="18" charset="0"/>
                <a:cs typeface="Roboto Regular"/>
              </a:rPr>
              <a:t> </a:t>
            </a:r>
            <a:r>
              <a:rPr lang="en-GB" sz="1000" i="1" dirty="0" err="1">
                <a:effectLst/>
                <a:latin typeface="Times New Roman" panose="02020603050405020304" pitchFamily="18" charset="0"/>
                <a:ea typeface="Times New Roman" panose="02020603050405020304" pitchFamily="18" charset="0"/>
                <a:cs typeface="Roboto Regular"/>
              </a:rPr>
              <a:t>em</a:t>
            </a:r>
            <a:r>
              <a:rPr lang="en-GB" sz="1000" i="1" dirty="0">
                <a:effectLst/>
                <a:latin typeface="Times New Roman" panose="02020603050405020304" pitchFamily="18" charset="0"/>
                <a:ea typeface="Times New Roman" panose="02020603050405020304" pitchFamily="18" charset="0"/>
                <a:cs typeface="Roboto Regular"/>
              </a:rPr>
              <a:t> </a:t>
            </a:r>
            <a:r>
              <a:rPr lang="en-GB" sz="1000" i="1" dirty="0" err="1">
                <a:effectLst/>
                <a:latin typeface="Times New Roman" panose="02020603050405020304" pitchFamily="18" charset="0"/>
                <a:ea typeface="Times New Roman" panose="02020603050405020304" pitchFamily="18" charset="0"/>
                <a:cs typeface="Roboto Regular"/>
              </a:rPr>
              <a:t>Educação</a:t>
            </a:r>
            <a:r>
              <a:rPr lang="en-GB" sz="1000" dirty="0">
                <a:effectLst/>
                <a:latin typeface="Times New Roman" panose="02020603050405020304" pitchFamily="18" charset="0"/>
                <a:ea typeface="Times New Roman" panose="02020603050405020304" pitchFamily="18" charset="0"/>
                <a:cs typeface="Roboto Regular"/>
              </a:rPr>
              <a:t>,</a:t>
            </a:r>
            <a:endParaRPr lang="en-US" sz="1000" dirty="0">
              <a:effectLst/>
              <a:latin typeface="Roboto Regular"/>
              <a:ea typeface="Roboto Regular"/>
              <a:cs typeface="Roboto Regular"/>
            </a:endParaRPr>
          </a:p>
          <a:p>
            <a:pPr marL="0" indent="0" algn="just">
              <a:spcBef>
                <a:spcPts val="0"/>
              </a:spcBef>
              <a:buNone/>
            </a:pPr>
            <a:r>
              <a:rPr lang="en-GB" sz="1000" dirty="0">
                <a:effectLst/>
                <a:latin typeface="Times New Roman" panose="02020603050405020304" pitchFamily="18" charset="0"/>
                <a:ea typeface="Times New Roman" panose="02020603050405020304" pitchFamily="18" charset="0"/>
                <a:cs typeface="Roboto Regular"/>
              </a:rPr>
              <a:t>Bayseries.co.uk, 2025. </a:t>
            </a:r>
            <a:r>
              <a:rPr lang="en-GB" sz="1000" i="1" dirty="0">
                <a:effectLst/>
                <a:latin typeface="Times New Roman" panose="02020603050405020304" pitchFamily="18" charset="0"/>
                <a:ea typeface="Times New Roman" panose="02020603050405020304" pitchFamily="18" charset="0"/>
                <a:cs typeface="Roboto Regular"/>
              </a:rPr>
              <a:t>Venue. </a:t>
            </a:r>
            <a:r>
              <a:rPr lang="en-GB" sz="1000" dirty="0">
                <a:effectLst/>
                <a:latin typeface="Times New Roman" panose="02020603050405020304" pitchFamily="18" charset="0"/>
                <a:ea typeface="Times New Roman" panose="02020603050405020304" pitchFamily="18" charset="0"/>
                <a:cs typeface="Roboto Regular"/>
              </a:rPr>
              <a:t>Available at: &lt;https://www.bayseries.co.uk/venues/&gt; [Accessed on 16.05.2025]</a:t>
            </a:r>
            <a:endParaRPr lang="en-US" sz="1000" dirty="0">
              <a:effectLst/>
              <a:latin typeface="Roboto Regular"/>
              <a:ea typeface="Roboto Regular"/>
              <a:cs typeface="Roboto Regular"/>
            </a:endParaRPr>
          </a:p>
          <a:p>
            <a:pPr marL="0" indent="0" algn="just">
              <a:spcBef>
                <a:spcPts val="0"/>
              </a:spcBef>
              <a:buNone/>
            </a:pPr>
            <a:r>
              <a:rPr lang="en-GB" sz="1000" dirty="0">
                <a:effectLst/>
                <a:latin typeface="Times New Roman" panose="02020603050405020304" pitchFamily="18" charset="0"/>
                <a:ea typeface="Times New Roman" panose="02020603050405020304" pitchFamily="18" charset="0"/>
                <a:cs typeface="Roboto Regular"/>
              </a:rPr>
              <a:t>Fox, D., Gouthro, </a:t>
            </a:r>
            <a:r>
              <a:rPr lang="en-GB" sz="1000" dirty="0" err="1">
                <a:effectLst/>
                <a:latin typeface="Times New Roman" panose="02020603050405020304" pitchFamily="18" charset="0"/>
                <a:ea typeface="Times New Roman" panose="02020603050405020304" pitchFamily="18" charset="0"/>
                <a:cs typeface="Roboto Regular"/>
              </a:rPr>
              <a:t>M.B</a:t>
            </a:r>
            <a:r>
              <a:rPr lang="en-GB" sz="1000" dirty="0">
                <a:effectLst/>
                <a:latin typeface="Times New Roman" panose="02020603050405020304" pitchFamily="18" charset="0"/>
                <a:ea typeface="Times New Roman" panose="02020603050405020304" pitchFamily="18" charset="0"/>
                <a:cs typeface="Roboto Regular"/>
              </a:rPr>
              <a:t>., </a:t>
            </a:r>
            <a:r>
              <a:rPr lang="en-GB" sz="1000" dirty="0" err="1">
                <a:effectLst/>
                <a:latin typeface="Times New Roman" panose="02020603050405020304" pitchFamily="18" charset="0"/>
                <a:ea typeface="Times New Roman" panose="02020603050405020304" pitchFamily="18" charset="0"/>
                <a:cs typeface="Roboto Regular"/>
              </a:rPr>
              <a:t>Morakabati</a:t>
            </a:r>
            <a:r>
              <a:rPr lang="en-GB" sz="1000" dirty="0">
                <a:effectLst/>
                <a:latin typeface="Times New Roman" panose="02020603050405020304" pitchFamily="18" charset="0"/>
                <a:ea typeface="Times New Roman" panose="02020603050405020304" pitchFamily="18" charset="0"/>
                <a:cs typeface="Roboto Regular"/>
              </a:rPr>
              <a:t>, Y. and </a:t>
            </a:r>
            <a:r>
              <a:rPr lang="en-GB" sz="1000" dirty="0" err="1">
                <a:effectLst/>
                <a:latin typeface="Times New Roman" panose="02020603050405020304" pitchFamily="18" charset="0"/>
                <a:ea typeface="Times New Roman" panose="02020603050405020304" pitchFamily="18" charset="0"/>
                <a:cs typeface="Roboto Regular"/>
              </a:rPr>
              <a:t>Brackstone</a:t>
            </a:r>
            <a:r>
              <a:rPr lang="en-GB" sz="1000" dirty="0">
                <a:effectLst/>
                <a:latin typeface="Times New Roman" panose="02020603050405020304" pitchFamily="18" charset="0"/>
                <a:ea typeface="Times New Roman" panose="02020603050405020304" pitchFamily="18" charset="0"/>
                <a:cs typeface="Roboto Regular"/>
              </a:rPr>
              <a:t>, J., 2014. </a:t>
            </a:r>
            <a:r>
              <a:rPr lang="en-GB" sz="1000" i="1" dirty="0">
                <a:effectLst/>
                <a:latin typeface="Times New Roman" panose="02020603050405020304" pitchFamily="18" charset="0"/>
                <a:ea typeface="Times New Roman" panose="02020603050405020304" pitchFamily="18" charset="0"/>
                <a:cs typeface="Roboto Regular"/>
              </a:rPr>
              <a:t>Doing events research: From theory to practice</a:t>
            </a:r>
            <a:r>
              <a:rPr lang="en-GB" sz="1000" dirty="0">
                <a:effectLst/>
                <a:latin typeface="Times New Roman" panose="02020603050405020304" pitchFamily="18" charset="0"/>
                <a:ea typeface="Times New Roman" panose="02020603050405020304" pitchFamily="18" charset="0"/>
                <a:cs typeface="Roboto Regular"/>
              </a:rPr>
              <a:t>. Routledge.</a:t>
            </a:r>
            <a:endParaRPr lang="en-US" sz="1000" dirty="0">
              <a:effectLst/>
              <a:latin typeface="Roboto Regular"/>
              <a:ea typeface="Roboto Regular"/>
              <a:cs typeface="Roboto Regular"/>
            </a:endParaRPr>
          </a:p>
          <a:p>
            <a:pPr marL="0" indent="0" algn="just">
              <a:spcBef>
                <a:spcPts val="0"/>
              </a:spcBef>
              <a:buNone/>
            </a:pPr>
            <a:r>
              <a:rPr lang="en-GB" sz="1000" dirty="0" err="1">
                <a:effectLst/>
                <a:latin typeface="Times New Roman" panose="02020603050405020304" pitchFamily="18" charset="0"/>
                <a:ea typeface="Times New Roman" panose="02020603050405020304" pitchFamily="18" charset="0"/>
                <a:cs typeface="Roboto Regular"/>
              </a:rPr>
              <a:t>Gov.wales</a:t>
            </a:r>
            <a:r>
              <a:rPr lang="en-GB" sz="1000" dirty="0">
                <a:effectLst/>
                <a:latin typeface="Times New Roman" panose="02020603050405020304" pitchFamily="18" charset="0"/>
                <a:ea typeface="Times New Roman" panose="02020603050405020304" pitchFamily="18" charset="0"/>
                <a:cs typeface="Roboto Regular"/>
              </a:rPr>
              <a:t>, 2025. </a:t>
            </a:r>
            <a:r>
              <a:rPr lang="en-GB" sz="1000" i="1" dirty="0">
                <a:effectLst/>
                <a:latin typeface="Times New Roman" panose="02020603050405020304" pitchFamily="18" charset="0"/>
                <a:ea typeface="Times New Roman" panose="02020603050405020304" pitchFamily="18" charset="0"/>
                <a:cs typeface="Roboto Regular"/>
              </a:rPr>
              <a:t>Evaluation of Food Festivals Supported by the Welsh Government for the Financial Period of April 2014–2015 </a:t>
            </a:r>
            <a:r>
              <a:rPr lang="en-GB" sz="1000" dirty="0">
                <a:effectLst/>
                <a:latin typeface="Times New Roman" panose="02020603050405020304" pitchFamily="18" charset="0"/>
                <a:ea typeface="Times New Roman" panose="02020603050405020304" pitchFamily="18" charset="0"/>
                <a:cs typeface="Roboto Regular"/>
              </a:rPr>
              <a:t>Available at: &lt;https://www.gov.wales/sites/default/files/publications/2018-05/food-festivals-2015-evaluation.pdf&gt; [Accessed on 16.05.2025]</a:t>
            </a:r>
            <a:endParaRPr lang="en-US" sz="1000" dirty="0">
              <a:effectLst/>
              <a:latin typeface="Roboto Regular"/>
              <a:ea typeface="Roboto Regular"/>
              <a:cs typeface="Roboto Regular"/>
            </a:endParaRPr>
          </a:p>
          <a:p>
            <a:pPr marL="0" indent="0" algn="just">
              <a:spcBef>
                <a:spcPts val="0"/>
              </a:spcBef>
              <a:buNone/>
            </a:pPr>
            <a:r>
              <a:rPr lang="en-GB" sz="1000" dirty="0">
                <a:effectLst/>
                <a:latin typeface="Times New Roman" panose="02020603050405020304" pitchFamily="18" charset="0"/>
                <a:ea typeface="Times New Roman" panose="02020603050405020304" pitchFamily="18" charset="0"/>
                <a:cs typeface="Roboto Regular"/>
              </a:rPr>
              <a:t>Janetredlertravelandtourism.co.uk, 2025. </a:t>
            </a:r>
            <a:r>
              <a:rPr lang="en-GB" sz="1000" i="1" dirty="0">
                <a:effectLst/>
                <a:latin typeface="Times New Roman" panose="02020603050405020304" pitchFamily="18" charset="0"/>
                <a:ea typeface="Times New Roman" panose="02020603050405020304" pitchFamily="18" charset="0"/>
                <a:cs typeface="Roboto Regular"/>
              </a:rPr>
              <a:t>Welsh food festival goes online </a:t>
            </a:r>
            <a:r>
              <a:rPr lang="en-GB" sz="1000" dirty="0">
                <a:effectLst/>
                <a:latin typeface="Times New Roman" panose="02020603050405020304" pitchFamily="18" charset="0"/>
                <a:ea typeface="Times New Roman" panose="02020603050405020304" pitchFamily="18" charset="0"/>
                <a:cs typeface="Roboto Regular"/>
              </a:rPr>
              <a:t>Available at &lt;https://www.janetredlertravelandtourism.co.uk/news/welsh-food-festival-goes-online/&gt; [Accessed on 16.05.2025]</a:t>
            </a:r>
            <a:endParaRPr lang="en-US" sz="1000" dirty="0">
              <a:effectLst/>
              <a:latin typeface="Roboto Regular"/>
              <a:ea typeface="Roboto Regular"/>
              <a:cs typeface="Roboto Regular"/>
            </a:endParaRPr>
          </a:p>
          <a:p>
            <a:pPr marL="0" indent="0" algn="just">
              <a:spcBef>
                <a:spcPts val="0"/>
              </a:spcBef>
              <a:buNone/>
            </a:pPr>
            <a:r>
              <a:rPr lang="en-GB" sz="1000" dirty="0">
                <a:effectLst/>
                <a:latin typeface="Times New Roman" panose="02020603050405020304" pitchFamily="18" charset="0"/>
                <a:ea typeface="Times New Roman" panose="02020603050405020304" pitchFamily="18" charset="0"/>
                <a:cs typeface="Roboto Regular"/>
              </a:rPr>
              <a:t>Jenkins, J., 2023. The Cardiff Bay Development Corporation (1987-2000). Regeneration-success or failure?</a:t>
            </a:r>
            <a:endParaRPr lang="en-US" sz="1000" dirty="0">
              <a:effectLst/>
              <a:latin typeface="Roboto Regular"/>
              <a:ea typeface="Roboto Regular"/>
              <a:cs typeface="Roboto Regular"/>
            </a:endParaRPr>
          </a:p>
          <a:p>
            <a:pPr marL="0" indent="0" algn="just">
              <a:spcBef>
                <a:spcPts val="0"/>
              </a:spcBef>
              <a:buNone/>
            </a:pPr>
            <a:r>
              <a:rPr lang="en-GB" sz="1000" dirty="0">
                <a:effectLst/>
                <a:latin typeface="Times New Roman" panose="02020603050405020304" pitchFamily="18" charset="0"/>
                <a:ea typeface="Times New Roman" panose="02020603050405020304" pitchFamily="18" charset="0"/>
                <a:cs typeface="Roboto Regular"/>
              </a:rPr>
              <a:t>Jones, M. and Hills, S., 2023. Local food partnerships in Wales.</a:t>
            </a:r>
            <a:r>
              <a:rPr lang="en-GB" sz="1000" i="1" dirty="0">
                <a:effectLst/>
                <a:latin typeface="Times New Roman" panose="02020603050405020304" pitchFamily="18" charset="0"/>
                <a:ea typeface="Times New Roman" panose="02020603050405020304" pitchFamily="18" charset="0"/>
                <a:cs typeface="Roboto Regular"/>
              </a:rPr>
              <a:t> UWE Bristol https://uwe-repository. </a:t>
            </a:r>
            <a:r>
              <a:rPr lang="en-GB" sz="1000" i="1" dirty="0" err="1">
                <a:effectLst/>
                <a:latin typeface="Times New Roman" panose="02020603050405020304" pitchFamily="18" charset="0"/>
                <a:ea typeface="Times New Roman" panose="02020603050405020304" pitchFamily="18" charset="0"/>
                <a:cs typeface="Roboto Regular"/>
              </a:rPr>
              <a:t>worktribe</a:t>
            </a:r>
            <a:r>
              <a:rPr lang="en-GB" sz="1000" i="1" dirty="0">
                <a:effectLst/>
                <a:latin typeface="Times New Roman" panose="02020603050405020304" pitchFamily="18" charset="0"/>
                <a:ea typeface="Times New Roman" panose="02020603050405020304" pitchFamily="18" charset="0"/>
                <a:cs typeface="Roboto Regular"/>
              </a:rPr>
              <a:t>. Com/output/10994403.</a:t>
            </a:r>
            <a:r>
              <a:rPr lang="en-GB" sz="1000" dirty="0">
                <a:effectLst/>
                <a:latin typeface="Times New Roman" panose="02020603050405020304" pitchFamily="18" charset="0"/>
                <a:ea typeface="Times New Roman" panose="02020603050405020304" pitchFamily="18" charset="0"/>
                <a:cs typeface="Roboto Regular"/>
              </a:rPr>
              <a:t> </a:t>
            </a:r>
            <a:r>
              <a:rPr lang="en-GB" sz="1000" i="1" dirty="0">
                <a:effectLst/>
                <a:latin typeface="Times New Roman" panose="02020603050405020304" pitchFamily="18" charset="0"/>
                <a:ea typeface="Times New Roman" panose="02020603050405020304" pitchFamily="18" charset="0"/>
                <a:cs typeface="Roboto Regular"/>
              </a:rPr>
              <a:t>14</a:t>
            </a:r>
            <a:r>
              <a:rPr lang="en-GB" sz="1000" dirty="0">
                <a:effectLst/>
                <a:latin typeface="Times New Roman" panose="02020603050405020304" pitchFamily="18" charset="0"/>
                <a:ea typeface="Times New Roman" panose="02020603050405020304" pitchFamily="18" charset="0"/>
                <a:cs typeface="Roboto Regular"/>
              </a:rPr>
              <a:t>(33), pp.1-12.</a:t>
            </a:r>
            <a:endParaRPr lang="en-US" sz="1000" dirty="0">
              <a:effectLst/>
              <a:latin typeface="Roboto Regular"/>
              <a:ea typeface="Roboto Regular"/>
              <a:cs typeface="Roboto Regular"/>
            </a:endParaRPr>
          </a:p>
          <a:p>
            <a:pPr marL="0" indent="0" algn="just">
              <a:spcBef>
                <a:spcPts val="0"/>
              </a:spcBef>
              <a:buNone/>
            </a:pPr>
            <a:r>
              <a:rPr lang="en-GB" sz="1000" dirty="0">
                <a:effectLst/>
                <a:latin typeface="Times New Roman" panose="02020603050405020304" pitchFamily="18" charset="0"/>
                <a:ea typeface="Times New Roman" panose="02020603050405020304" pitchFamily="18" charset="0"/>
                <a:cs typeface="Roboto Regular"/>
              </a:rPr>
              <a:t>Severnestuarypartnership.org.uk, 2025. </a:t>
            </a:r>
            <a:r>
              <a:rPr lang="en-GB" sz="1000" i="1" dirty="0">
                <a:effectLst/>
                <a:latin typeface="Times New Roman" panose="02020603050405020304" pitchFamily="18" charset="0"/>
                <a:ea typeface="Times New Roman" panose="02020603050405020304" pitchFamily="18" charset="0"/>
                <a:cs typeface="Roboto Regular"/>
              </a:rPr>
              <a:t>Seven Estuary Partnership – Cardiff Bay. </a:t>
            </a:r>
            <a:r>
              <a:rPr lang="en-GB" sz="1000" dirty="0">
                <a:effectLst/>
                <a:latin typeface="Times New Roman" panose="02020603050405020304" pitchFamily="18" charset="0"/>
                <a:ea typeface="Times New Roman" panose="02020603050405020304" pitchFamily="18" charset="0"/>
                <a:cs typeface="Roboto Regular"/>
              </a:rPr>
              <a:t>Available at: &lt;https://severnestuarypartnership.org.uk/explore-the-estuary/exploring-guide/cardiff-bay/&gt; [Accessed on 16.05.2025]</a:t>
            </a:r>
            <a:endParaRPr lang="en-US" sz="1000" dirty="0">
              <a:effectLst/>
              <a:latin typeface="Roboto Regular"/>
              <a:ea typeface="Roboto Regular"/>
              <a:cs typeface="Roboto Regular"/>
            </a:endParaRPr>
          </a:p>
          <a:p>
            <a:pPr marL="0" indent="0" algn="just">
              <a:spcBef>
                <a:spcPts val="0"/>
              </a:spcBef>
              <a:buNone/>
            </a:pPr>
            <a:r>
              <a:rPr lang="en-GB" sz="1000" dirty="0" err="1">
                <a:effectLst/>
                <a:latin typeface="Times New Roman" panose="02020603050405020304" pitchFamily="18" charset="0"/>
                <a:ea typeface="Times New Roman" panose="02020603050405020304" pitchFamily="18" charset="0"/>
                <a:cs typeface="Roboto Regular"/>
              </a:rPr>
              <a:t>Struniawski</a:t>
            </a:r>
            <a:r>
              <a:rPr lang="en-GB" sz="1000" dirty="0">
                <a:effectLst/>
                <a:latin typeface="Times New Roman" panose="02020603050405020304" pitchFamily="18" charset="0"/>
                <a:ea typeface="Times New Roman" panose="02020603050405020304" pitchFamily="18" charset="0"/>
                <a:cs typeface="Roboto Regular"/>
              </a:rPr>
              <a:t>, J., 2024. CROWD MANAGEMENT DURING MASS EVENTS. </a:t>
            </a:r>
            <a:r>
              <a:rPr lang="en-GB" sz="1000" i="1" dirty="0" err="1">
                <a:effectLst/>
                <a:latin typeface="Times New Roman" panose="02020603050405020304" pitchFamily="18" charset="0"/>
                <a:ea typeface="Times New Roman" panose="02020603050405020304" pitchFamily="18" charset="0"/>
                <a:cs typeface="Roboto Regular"/>
              </a:rPr>
              <a:t>Zeszyty</a:t>
            </a:r>
            <a:r>
              <a:rPr lang="en-GB" sz="1000" i="1" dirty="0">
                <a:effectLst/>
                <a:latin typeface="Times New Roman" panose="02020603050405020304" pitchFamily="18" charset="0"/>
                <a:ea typeface="Times New Roman" panose="02020603050405020304" pitchFamily="18" charset="0"/>
                <a:cs typeface="Roboto Regular"/>
              </a:rPr>
              <a:t> </a:t>
            </a:r>
            <a:r>
              <a:rPr lang="en-GB" sz="1000" i="1" dirty="0" err="1">
                <a:effectLst/>
                <a:latin typeface="Times New Roman" panose="02020603050405020304" pitchFamily="18" charset="0"/>
                <a:ea typeface="Times New Roman" panose="02020603050405020304" pitchFamily="18" charset="0"/>
                <a:cs typeface="Roboto Regular"/>
              </a:rPr>
              <a:t>Naukowe</a:t>
            </a:r>
            <a:r>
              <a:rPr lang="en-GB" sz="1000" dirty="0">
                <a:effectLst/>
                <a:latin typeface="Times New Roman" panose="02020603050405020304" pitchFamily="18" charset="0"/>
                <a:ea typeface="Times New Roman" panose="02020603050405020304" pitchFamily="18" charset="0"/>
                <a:cs typeface="Roboto Regular"/>
              </a:rPr>
              <a:t>, (89), p.2.	</a:t>
            </a:r>
            <a:endParaRPr lang="en-US" sz="1000" dirty="0">
              <a:effectLst/>
              <a:latin typeface="Roboto Regular"/>
              <a:ea typeface="Roboto Regular"/>
              <a:cs typeface="Roboto Regular"/>
            </a:endParaRPr>
          </a:p>
          <a:p>
            <a:pPr marL="0" indent="0" algn="just">
              <a:spcBef>
                <a:spcPts val="0"/>
              </a:spcBef>
              <a:buNone/>
            </a:pPr>
            <a:r>
              <a:rPr lang="en-GB" sz="1000" dirty="0">
                <a:effectLst/>
                <a:latin typeface="Times New Roman" panose="02020603050405020304" pitchFamily="18" charset="0"/>
                <a:ea typeface="Times New Roman" panose="02020603050405020304" pitchFamily="18" charset="0"/>
                <a:cs typeface="Roboto Regular"/>
              </a:rPr>
              <a:t>Visitcardiff.com, 2025. Available at: &lt;https://www.visitcardiff.com/bay/&gt; Accessed on: [Accessed on 16.05.2025]</a:t>
            </a:r>
            <a:endParaRPr lang="en-US" sz="1000" dirty="0">
              <a:effectLst/>
              <a:latin typeface="Roboto Regular"/>
              <a:ea typeface="Roboto Regular"/>
              <a:cs typeface="Roboto Regular"/>
            </a:endParaRPr>
          </a:p>
          <a:p>
            <a:pPr marL="0" indent="0" algn="just">
              <a:spcBef>
                <a:spcPts val="0"/>
              </a:spcBef>
              <a:buNone/>
            </a:pPr>
            <a:r>
              <a:rPr lang="en-GB" sz="1000" dirty="0">
                <a:effectLst/>
                <a:latin typeface="Times New Roman" panose="02020603050405020304" pitchFamily="18" charset="0"/>
                <a:ea typeface="Times New Roman" panose="02020603050405020304" pitchFamily="18" charset="0"/>
                <a:cs typeface="Roboto Regular"/>
              </a:rPr>
              <a:t>Visitwales.com, 2025. </a:t>
            </a:r>
            <a:r>
              <a:rPr lang="en-GB" sz="1000" i="1" dirty="0">
                <a:effectLst/>
                <a:latin typeface="Times New Roman" panose="02020603050405020304" pitchFamily="18" charset="0"/>
                <a:ea typeface="Times New Roman" panose="02020603050405020304" pitchFamily="18" charset="0"/>
                <a:cs typeface="Roboto Regular"/>
              </a:rPr>
              <a:t>Take a bite at </a:t>
            </a:r>
            <a:r>
              <a:rPr lang="en-GB" sz="1000" i="1" dirty="0" err="1">
                <a:effectLst/>
                <a:latin typeface="Times New Roman" panose="02020603050405020304" pitchFamily="18" charset="0"/>
                <a:ea typeface="Times New Roman" panose="02020603050405020304" pitchFamily="18" charset="0"/>
                <a:cs typeface="Roboto Regular"/>
              </a:rPr>
              <a:t>Wales’</a:t>
            </a:r>
            <a:r>
              <a:rPr lang="en-GB" sz="1000" i="1" dirty="0">
                <a:effectLst/>
                <a:latin typeface="Times New Roman" panose="02020603050405020304" pitchFamily="18" charset="0"/>
                <a:ea typeface="Times New Roman" panose="02020603050405020304" pitchFamily="18" charset="0"/>
                <a:cs typeface="Roboto Regular"/>
              </a:rPr>
              <a:t> food festivals and event </a:t>
            </a:r>
            <a:r>
              <a:rPr lang="en-GB" sz="1000" dirty="0">
                <a:effectLst/>
                <a:latin typeface="Times New Roman" panose="02020603050405020304" pitchFamily="18" charset="0"/>
                <a:ea typeface="Times New Roman" panose="02020603050405020304" pitchFamily="18" charset="0"/>
                <a:cs typeface="Roboto Regular"/>
              </a:rPr>
              <a:t>Available at: &lt;https://www.visitwales.com/things-do/events/festivals/welsh-food-festivals&gt; [Accessed on 16.05.2025]</a:t>
            </a:r>
            <a:endParaRPr lang="en-US" sz="1000" dirty="0">
              <a:effectLst/>
              <a:latin typeface="Roboto Regular"/>
              <a:ea typeface="Roboto Regular"/>
              <a:cs typeface="Roboto Regular"/>
            </a:endParaRPr>
          </a:p>
          <a:p>
            <a:pPr marL="0" indent="0" algn="just">
              <a:spcBef>
                <a:spcPts val="0"/>
              </a:spcBef>
              <a:buNone/>
            </a:pPr>
            <a:r>
              <a:rPr lang="en-GB" sz="1000" dirty="0">
                <a:effectLst/>
                <a:latin typeface="Times New Roman" panose="02020603050405020304" pitchFamily="18" charset="0"/>
                <a:ea typeface="Times New Roman" panose="02020603050405020304" pitchFamily="18" charset="0"/>
                <a:cs typeface="Roboto Regular"/>
              </a:rPr>
              <a:t>Visitwales.com, 2025. </a:t>
            </a:r>
            <a:r>
              <a:rPr lang="en-GB" sz="1000" i="1" dirty="0">
                <a:effectLst/>
                <a:latin typeface="Times New Roman" panose="02020603050405020304" pitchFamily="18" charset="0"/>
                <a:ea typeface="Times New Roman" panose="02020603050405020304" pitchFamily="18" charset="0"/>
                <a:cs typeface="Roboto Regular"/>
              </a:rPr>
              <a:t>Year of </a:t>
            </a:r>
            <a:r>
              <a:rPr lang="en-GB" sz="1000" i="1" dirty="0" err="1">
                <a:effectLst/>
                <a:latin typeface="Times New Roman" panose="02020603050405020304" pitchFamily="18" charset="0"/>
                <a:ea typeface="Times New Roman" panose="02020603050405020304" pitchFamily="18" charset="0"/>
                <a:cs typeface="Roboto Regular"/>
              </a:rPr>
              <a:t>Croeso</a:t>
            </a:r>
            <a:r>
              <a:rPr lang="en-GB" sz="1000" i="1" dirty="0">
                <a:effectLst/>
                <a:latin typeface="Times New Roman" panose="02020603050405020304" pitchFamily="18" charset="0"/>
                <a:ea typeface="Times New Roman" panose="02020603050405020304" pitchFamily="18" charset="0"/>
                <a:cs typeface="Roboto Regular"/>
              </a:rPr>
              <a:t> in Wales </a:t>
            </a:r>
            <a:r>
              <a:rPr lang="en-GB" sz="1000" dirty="0">
                <a:effectLst/>
                <a:latin typeface="Times New Roman" panose="02020603050405020304" pitchFamily="18" charset="0"/>
                <a:ea typeface="Times New Roman" panose="02020603050405020304" pitchFamily="18" charset="0"/>
                <a:cs typeface="Roboto Regular"/>
              </a:rPr>
              <a:t>Available at: &lt;https://traveltrade.visitwales.com/useful-information/toolkit/year-of-croeso&gt; Accessed on: [Accessed on 16.05.2025]</a:t>
            </a:r>
            <a:endParaRPr lang="en-US" sz="1000" dirty="0">
              <a:effectLst/>
              <a:latin typeface="Roboto Regular"/>
              <a:ea typeface="Roboto Regular"/>
              <a:cs typeface="Roboto Regular"/>
            </a:endParaRPr>
          </a:p>
          <a:p>
            <a:pPr marL="0" marR="0" indent="0" algn="just">
              <a:spcBef>
                <a:spcPts val="0"/>
              </a:spcBef>
              <a:buNone/>
            </a:pPr>
            <a:r>
              <a:rPr lang="en-GB" sz="1000" dirty="0">
                <a:effectLst/>
                <a:latin typeface="Times New Roman" panose="02020603050405020304" pitchFamily="18" charset="0"/>
                <a:ea typeface="Times New Roman" panose="02020603050405020304" pitchFamily="18" charset="0"/>
                <a:cs typeface="Roboto Regular"/>
              </a:rPr>
              <a:t>Yen, D., Jang, J., Wei, L., Morgan, N. and Pritchard, A., 2023. Leveraging folklore and fantasy to promote small destinations: the case of Visit Wales. </a:t>
            </a:r>
            <a:r>
              <a:rPr lang="en-GB" sz="1000" i="1" dirty="0">
                <a:effectLst/>
                <a:latin typeface="Times New Roman" panose="02020603050405020304" pitchFamily="18" charset="0"/>
                <a:ea typeface="Times New Roman" panose="02020603050405020304" pitchFamily="18" charset="0"/>
                <a:cs typeface="Roboto Regular"/>
              </a:rPr>
              <a:t>Journal of policy research in tourism, leisure and events</a:t>
            </a:r>
            <a:r>
              <a:rPr lang="en-GB" sz="1000" dirty="0">
                <a:effectLst/>
                <a:latin typeface="Times New Roman" panose="02020603050405020304" pitchFamily="18" charset="0"/>
                <a:ea typeface="Times New Roman" panose="02020603050405020304" pitchFamily="18" charset="0"/>
                <a:cs typeface="Roboto Regular"/>
              </a:rPr>
              <a:t>, pp.1-15.</a:t>
            </a:r>
            <a:endParaRPr lang="en-US" sz="1000" dirty="0">
              <a:effectLst/>
              <a:latin typeface="Roboto Regular"/>
              <a:ea typeface="Roboto Regular"/>
              <a:cs typeface="Roboto Regular"/>
            </a:endParaRPr>
          </a:p>
        </p:txBody>
      </p:sp>
    </p:spTree>
    <p:extLst>
      <p:ext uri="{BB962C8B-B14F-4D97-AF65-F5344CB8AC3E}">
        <p14:creationId xmlns:p14="http://schemas.microsoft.com/office/powerpoint/2010/main" val="4275094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297" name="Rectangle 1229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68D9CE-4F9C-A976-E41A-B0A4A2B7B535}"/>
              </a:ext>
            </a:extLst>
          </p:cNvPr>
          <p:cNvSpPr>
            <a:spLocks noGrp="1"/>
          </p:cNvSpPr>
          <p:nvPr>
            <p:ph type="title"/>
          </p:nvPr>
        </p:nvSpPr>
        <p:spPr>
          <a:xfrm>
            <a:off x="761803" y="350196"/>
            <a:ext cx="4646904" cy="1624520"/>
          </a:xfrm>
        </p:spPr>
        <p:txBody>
          <a:bodyPr anchor="ctr">
            <a:normAutofit/>
          </a:bodyPr>
          <a:lstStyle/>
          <a:p>
            <a:r>
              <a:rPr lang="en-GB" sz="4000" b="1" dirty="0">
                <a:effectLst/>
                <a:latin typeface="Times New Roman" panose="02020603050405020304" pitchFamily="18" charset="0"/>
                <a:ea typeface="Times New Roman" panose="02020603050405020304" pitchFamily="18" charset="0"/>
              </a:rPr>
              <a:t>THANK YOU </a:t>
            </a:r>
            <a:endParaRPr lang="en-GB" sz="4000" b="1" dirty="0"/>
          </a:p>
        </p:txBody>
      </p:sp>
      <p:sp>
        <p:nvSpPr>
          <p:cNvPr id="3" name="Content Placeholder 2">
            <a:extLst>
              <a:ext uri="{FF2B5EF4-FFF2-40B4-BE49-F238E27FC236}">
                <a16:creationId xmlns:a16="http://schemas.microsoft.com/office/drawing/2014/main" id="{ACC0495F-C56E-66A1-0FE1-7E131B9FDEBA}"/>
              </a:ext>
            </a:extLst>
          </p:cNvPr>
          <p:cNvSpPr>
            <a:spLocks noGrp="1"/>
          </p:cNvSpPr>
          <p:nvPr>
            <p:ph idx="1"/>
          </p:nvPr>
        </p:nvSpPr>
        <p:spPr>
          <a:xfrm>
            <a:off x="761803" y="2765427"/>
            <a:ext cx="4646905" cy="3613149"/>
          </a:xfrm>
        </p:spPr>
        <p:txBody>
          <a:bodyPr anchor="ctr">
            <a:normAutofit/>
          </a:bodyPr>
          <a:lstStyle/>
          <a:p>
            <a:r>
              <a:rPr lang="en-GB" sz="2000" dirty="0">
                <a:latin typeface="Times New Roman" panose="02020603050405020304" pitchFamily="18" charset="0"/>
                <a:cs typeface="Times New Roman" panose="02020603050405020304" pitchFamily="18" charset="0"/>
              </a:rPr>
              <a:t>Thank you for your time!</a:t>
            </a:r>
          </a:p>
        </p:txBody>
      </p:sp>
      <p:pic>
        <p:nvPicPr>
          <p:cNvPr id="12290" name="Picture 2" descr="Year of Croeso | Industry">
            <a:extLst>
              <a:ext uri="{FF2B5EF4-FFF2-40B4-BE49-F238E27FC236}">
                <a16:creationId xmlns:a16="http://schemas.microsoft.com/office/drawing/2014/main" id="{E8382950-EC8B-CBA4-497A-A4EFF2D2CF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388" r="22211" b="-2"/>
          <a:stretch>
            <a:fillRect/>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57140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0FD51-480A-C25A-BA03-6FC34A97F4A2}"/>
              </a:ext>
            </a:extLst>
          </p:cNvPr>
          <p:cNvSpPr>
            <a:spLocks noGrp="1"/>
          </p:cNvSpPr>
          <p:nvPr>
            <p:ph type="title"/>
          </p:nvPr>
        </p:nvSpPr>
        <p:spPr/>
        <p:txBody>
          <a:bodyPr>
            <a:normAutofit/>
          </a:bodyPr>
          <a:lstStyle/>
          <a:p>
            <a:r>
              <a:rPr lang="en-GB" sz="2800" dirty="0">
                <a:latin typeface="Times New Roman" panose="02020603050405020304" pitchFamily="18" charset="0"/>
                <a:cs typeface="Times New Roman" panose="02020603050405020304" pitchFamily="18" charset="0"/>
              </a:rPr>
              <a:t>AI declaration</a:t>
            </a:r>
          </a:p>
        </p:txBody>
      </p:sp>
      <p:sp>
        <p:nvSpPr>
          <p:cNvPr id="3" name="Content Placeholder 2">
            <a:extLst>
              <a:ext uri="{FF2B5EF4-FFF2-40B4-BE49-F238E27FC236}">
                <a16:creationId xmlns:a16="http://schemas.microsoft.com/office/drawing/2014/main" id="{B22019EF-AEED-278E-D180-AF782631F205}"/>
              </a:ext>
            </a:extLst>
          </p:cNvPr>
          <p:cNvSpPr>
            <a:spLocks noGrp="1"/>
          </p:cNvSpPr>
          <p:nvPr>
            <p:ph idx="1"/>
          </p:nvPr>
        </p:nvSpPr>
        <p:spPr/>
        <p:txBody>
          <a:bodyPr/>
          <a:lstStyle/>
          <a:p>
            <a:pPr marL="0" indent="0">
              <a:buNone/>
            </a:pPr>
            <a:r>
              <a:rPr lang="en-GB" sz="2800" dirty="0">
                <a:latin typeface="Times New Roman" panose="02020603050405020304" pitchFamily="18" charset="0"/>
                <a:cs typeface="Times New Roman" panose="02020603050405020304" pitchFamily="18" charset="0"/>
              </a:rPr>
              <a:t>I have used for this presentation AI powered search engines such as Google Schoolar, Google and Yahoo.</a:t>
            </a:r>
          </a:p>
          <a:p>
            <a:pPr marL="0" indent="0">
              <a:buNone/>
            </a:pPr>
            <a:endParaRPr lang="en-GB" dirty="0"/>
          </a:p>
        </p:txBody>
      </p:sp>
    </p:spTree>
    <p:extLst>
      <p:ext uri="{BB962C8B-B14F-4D97-AF65-F5344CB8AC3E}">
        <p14:creationId xmlns:p14="http://schemas.microsoft.com/office/powerpoint/2010/main" val="24270784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240</TotalTime>
  <Words>2186</Words>
  <Application>Microsoft Office PowerPoint</Application>
  <PresentationFormat>Widescreen</PresentationFormat>
  <Paragraphs>123</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Roboto Regular</vt:lpstr>
      <vt:lpstr>Times New Roman</vt:lpstr>
      <vt:lpstr>Office Theme</vt:lpstr>
      <vt:lpstr>PLANNING AND DELIVERING AN INTERNATIONAL  FOOD FESTIVAL</vt:lpstr>
      <vt:lpstr>INTRODUCTION </vt:lpstr>
      <vt:lpstr>EVENT CONTENT AND CONTEXT </vt:lpstr>
      <vt:lpstr>CONT.</vt:lpstr>
      <vt:lpstr>MARKET FACTORS</vt:lpstr>
      <vt:lpstr>CONT.</vt:lpstr>
      <vt:lpstr>OPERATIONAL FACTORS</vt:lpstr>
      <vt:lpstr>CONT.</vt:lpstr>
      <vt:lpstr>FINANCIAL FACTORS</vt:lpstr>
      <vt:lpstr>CONT.</vt:lpstr>
      <vt:lpstr>CONT. </vt:lpstr>
      <vt:lpstr>CONCLUSION </vt:lpstr>
      <vt:lpstr>REFERENCE </vt:lpstr>
      <vt:lpstr>THANK YOU </vt:lpstr>
      <vt:lpstr>AI declaration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_user_ _user_</dc:creator>
  <cp:lastModifiedBy>gabriela iuliana giurgiu</cp:lastModifiedBy>
  <cp:revision>7</cp:revision>
  <dcterms:created xsi:type="dcterms:W3CDTF">2025-05-16T09:31:14Z</dcterms:created>
  <dcterms:modified xsi:type="dcterms:W3CDTF">2025-05-20T16:16:59Z</dcterms:modified>
</cp:coreProperties>
</file>