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715704-C01F-2873-AC1A-30FFDB8A6059}" v="156" dt="2021-10-07T16:00:05.608"/>
    <p1510:client id="{444FFE93-2656-970A-ECFA-ACC3C419C9FD}" v="17" dt="2021-10-05T11:54:58.341"/>
    <p1510:client id="{7C359F9D-2BA5-4A1E-B28B-4D41BADD7651}" v="437" dt="2021-10-03T17:52:49.304"/>
    <p1510:client id="{97B7AE46-33EE-4444-A09C-CE2E11347FE1}" v="1005" dt="2021-10-07T20:51:07.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2921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0372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70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84432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4469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9388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1894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389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83211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6931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7623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10/7/2021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68949958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black&#10;&#10;Description automatically generated">
            <a:extLst>
              <a:ext uri="{FF2B5EF4-FFF2-40B4-BE49-F238E27FC236}">
                <a16:creationId xmlns:a16="http://schemas.microsoft.com/office/drawing/2014/main" id="{10E9AE00-AC15-4BFF-B99E-B8591D7C4148}"/>
              </a:ext>
            </a:extLst>
          </p:cNvPr>
          <p:cNvPicPr>
            <a:picLocks noChangeAspect="1"/>
          </p:cNvPicPr>
          <p:nvPr/>
        </p:nvPicPr>
        <p:blipFill rotWithShape="1">
          <a:blip r:embed="rId2"/>
          <a:srcRect t="11758" r="2" b="5711"/>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5" name="TextBox 4">
            <a:extLst>
              <a:ext uri="{FF2B5EF4-FFF2-40B4-BE49-F238E27FC236}">
                <a16:creationId xmlns:a16="http://schemas.microsoft.com/office/drawing/2014/main" id="{449533C6-AFDA-4F22-840A-ECCF0389D919}"/>
              </a:ext>
            </a:extLst>
          </p:cNvPr>
          <p:cNvSpPr txBox="1"/>
          <p:nvPr/>
        </p:nvSpPr>
        <p:spPr>
          <a:xfrm>
            <a:off x="131524" y="1801660"/>
            <a:ext cx="3620020" cy="2554545"/>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Biome"/>
                <a:cs typeface="Calibri"/>
              </a:rPr>
              <a:t>Octavian's propaganda and rise to the Senate.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statue of a person&#10;&#10;Description automatically generated">
            <a:extLst>
              <a:ext uri="{FF2B5EF4-FFF2-40B4-BE49-F238E27FC236}">
                <a16:creationId xmlns:a16="http://schemas.microsoft.com/office/drawing/2014/main" id="{0F88B0FC-F49A-4160-9152-98CC66A8B42E}"/>
              </a:ext>
            </a:extLst>
          </p:cNvPr>
          <p:cNvPicPr>
            <a:picLocks noChangeAspect="1"/>
          </p:cNvPicPr>
          <p:nvPr/>
        </p:nvPicPr>
        <p:blipFill rotWithShape="1">
          <a:blip r:embed="rId2"/>
          <a:srcRect l="16648" r="15698"/>
          <a:stretch/>
        </p:blipFill>
        <p:spPr>
          <a:xfrm>
            <a:off x="20" y="10"/>
            <a:ext cx="4639713" cy="6857990"/>
          </a:xfrm>
          <a:prstGeom prst="rect">
            <a:avLst/>
          </a:prstGeom>
        </p:spPr>
      </p:pic>
      <p:sp>
        <p:nvSpPr>
          <p:cNvPr id="5" name="TextBox 4">
            <a:extLst>
              <a:ext uri="{FF2B5EF4-FFF2-40B4-BE49-F238E27FC236}">
                <a16:creationId xmlns:a16="http://schemas.microsoft.com/office/drawing/2014/main" id="{04AFA610-1C80-46F0-8514-37BCA594DEA6}"/>
              </a:ext>
            </a:extLst>
          </p:cNvPr>
          <p:cNvSpPr txBox="1"/>
          <p:nvPr/>
        </p:nvSpPr>
        <p:spPr>
          <a:xfrm>
            <a:off x="4694159" y="99206"/>
            <a:ext cx="6892446" cy="50444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dirty="0">
                <a:latin typeface="Biome"/>
                <a:cs typeface="Biome"/>
              </a:rPr>
              <a:t>Julius Caesar.</a:t>
            </a:r>
          </a:p>
          <a:p>
            <a:pPr indent="-228600">
              <a:lnSpc>
                <a:spcPct val="90000"/>
              </a:lnSpc>
              <a:spcAft>
                <a:spcPts val="600"/>
              </a:spcAft>
              <a:buFont typeface="Arial" panose="020B0604020202020204" pitchFamily="34" charset="0"/>
              <a:buChar char="•"/>
            </a:pPr>
            <a:endParaRPr lang="en-US" dirty="0">
              <a:latin typeface="Biome"/>
              <a:cs typeface="Biome"/>
            </a:endParaRPr>
          </a:p>
          <a:p>
            <a:pPr indent="-228600">
              <a:lnSpc>
                <a:spcPct val="90000"/>
              </a:lnSpc>
              <a:spcAft>
                <a:spcPts val="600"/>
              </a:spcAft>
              <a:buFont typeface="Arial" panose="020B0604020202020204" pitchFamily="34" charset="0"/>
              <a:buChar char="•"/>
            </a:pPr>
            <a:r>
              <a:rPr lang="en-US" dirty="0">
                <a:latin typeface="Biome"/>
                <a:cs typeface="Biome"/>
              </a:rPr>
              <a:t>Murdered on the Ides of March (11th of March 44BC)</a:t>
            </a:r>
          </a:p>
          <a:p>
            <a:pPr indent="-228600">
              <a:lnSpc>
                <a:spcPct val="90000"/>
              </a:lnSpc>
              <a:spcAft>
                <a:spcPts val="600"/>
              </a:spcAft>
              <a:buFont typeface="Arial" panose="020B0604020202020204" pitchFamily="34" charset="0"/>
              <a:buChar char="•"/>
            </a:pPr>
            <a:endParaRPr lang="en-US" dirty="0">
              <a:latin typeface="Biome"/>
              <a:cs typeface="Biome"/>
            </a:endParaRPr>
          </a:p>
          <a:p>
            <a:pPr indent="-228600">
              <a:lnSpc>
                <a:spcPct val="90000"/>
              </a:lnSpc>
              <a:spcAft>
                <a:spcPts val="600"/>
              </a:spcAft>
              <a:buFont typeface="Arial" panose="020B0604020202020204" pitchFamily="34" charset="0"/>
              <a:buChar char="•"/>
            </a:pPr>
            <a:r>
              <a:rPr lang="en-US" dirty="0">
                <a:latin typeface="Biome"/>
                <a:cs typeface="Biome"/>
              </a:rPr>
              <a:t>Died as a … ?</a:t>
            </a:r>
          </a:p>
          <a:p>
            <a:pPr indent="-228600">
              <a:lnSpc>
                <a:spcPct val="90000"/>
              </a:lnSpc>
              <a:spcAft>
                <a:spcPts val="600"/>
              </a:spcAft>
              <a:buFont typeface="Arial" panose="020B0604020202020204" pitchFamily="34" charset="0"/>
              <a:buChar char="•"/>
            </a:pPr>
            <a:r>
              <a:rPr lang="en-US" dirty="0">
                <a:latin typeface="Biome"/>
                <a:cs typeface="Biome"/>
              </a:rPr>
              <a:t>Great military leader worthy of a triumph, Imperator and cultural hero to the Empire.</a:t>
            </a:r>
          </a:p>
          <a:p>
            <a:pPr indent="-228600">
              <a:lnSpc>
                <a:spcPct val="90000"/>
              </a:lnSpc>
              <a:spcAft>
                <a:spcPts val="600"/>
              </a:spcAft>
              <a:buFont typeface="Arial" panose="020B0604020202020204" pitchFamily="34" charset="0"/>
              <a:buChar char="•"/>
            </a:pPr>
            <a:r>
              <a:rPr lang="en-US" dirty="0">
                <a:latin typeface="Biome"/>
                <a:cs typeface="Biome"/>
              </a:rPr>
              <a:t>Or … </a:t>
            </a:r>
          </a:p>
          <a:p>
            <a:pPr indent="-228600">
              <a:lnSpc>
                <a:spcPct val="90000"/>
              </a:lnSpc>
              <a:spcAft>
                <a:spcPts val="600"/>
              </a:spcAft>
              <a:buFont typeface="Arial" panose="020B0604020202020204" pitchFamily="34" charset="0"/>
              <a:buChar char="•"/>
            </a:pPr>
            <a:r>
              <a:rPr lang="en-US" dirty="0">
                <a:latin typeface="Biome"/>
                <a:cs typeface="Biome"/>
              </a:rPr>
              <a:t>Rex (King), unlawful dictator in perpetuity and enemy of the senate.</a:t>
            </a:r>
          </a:p>
          <a:p>
            <a:pPr indent="-228600">
              <a:lnSpc>
                <a:spcPct val="90000"/>
              </a:lnSpc>
              <a:spcAft>
                <a:spcPts val="600"/>
              </a:spcAft>
              <a:buFont typeface="Arial" panose="020B0604020202020204" pitchFamily="34" charset="0"/>
              <a:buChar char="•"/>
            </a:pPr>
            <a:endParaRPr lang="en-US" dirty="0">
              <a:latin typeface="Biome"/>
              <a:cs typeface="Biome"/>
            </a:endParaRPr>
          </a:p>
          <a:p>
            <a:pPr>
              <a:lnSpc>
                <a:spcPct val="90000"/>
              </a:lnSpc>
              <a:spcAft>
                <a:spcPts val="600"/>
              </a:spcAft>
            </a:pPr>
            <a:r>
              <a:rPr lang="en-US" dirty="0">
                <a:latin typeface="Biome"/>
                <a:cs typeface="Biome"/>
              </a:rPr>
              <a:t>Although he was an unlawful leader, he loved the city of Rome and </a:t>
            </a:r>
            <a:r>
              <a:rPr lang="en-US">
                <a:latin typeface="Biome"/>
                <a:cs typeface="Biome"/>
              </a:rPr>
              <a:t>its</a:t>
            </a:r>
            <a:r>
              <a:rPr lang="en-US" dirty="0">
                <a:latin typeface="Biome"/>
                <a:cs typeface="Biome"/>
              </a:rPr>
              <a:t> people. </a:t>
            </a:r>
          </a:p>
          <a:p>
            <a:pPr>
              <a:lnSpc>
                <a:spcPct val="90000"/>
              </a:lnSpc>
              <a:spcAft>
                <a:spcPts val="600"/>
              </a:spcAft>
            </a:pPr>
            <a:endParaRPr lang="en-US" dirty="0">
              <a:latin typeface="Biome"/>
              <a:cs typeface="Biome"/>
            </a:endParaRPr>
          </a:p>
          <a:p>
            <a:pPr>
              <a:lnSpc>
                <a:spcPct val="90000"/>
              </a:lnSpc>
              <a:spcAft>
                <a:spcPts val="600"/>
              </a:spcAft>
            </a:pPr>
            <a:r>
              <a:rPr lang="en-US" dirty="0">
                <a:latin typeface="Biome"/>
                <a:cs typeface="Biome"/>
              </a:rPr>
              <a:t>Mark Antony gives a rousing speech at the public funeral of Caesar and delivers the will of Caesar to Octavian, who was </a:t>
            </a:r>
            <a:r>
              <a:rPr lang="en-US">
                <a:latin typeface="Biome"/>
                <a:cs typeface="Biome"/>
              </a:rPr>
              <a:t>training at Illyria.</a:t>
            </a:r>
            <a:endParaRPr lang="en-US" dirty="0">
              <a:latin typeface="Biome"/>
              <a:cs typeface="Biome"/>
            </a:endParaRPr>
          </a:p>
          <a:p>
            <a:pPr indent="-228600">
              <a:lnSpc>
                <a:spcPct val="90000"/>
              </a:lnSpc>
              <a:spcAft>
                <a:spcPts val="600"/>
              </a:spcAft>
              <a:buFont typeface="Arial" panose="020B0604020202020204" pitchFamily="34" charset="0"/>
              <a:buChar char="•"/>
            </a:pPr>
            <a:endParaRPr lang="en-US" dirty="0">
              <a:latin typeface="Biome"/>
              <a:cs typeface="Biome"/>
            </a:endParaRPr>
          </a:p>
          <a:p>
            <a:pPr>
              <a:lnSpc>
                <a:spcPct val="90000"/>
              </a:lnSpc>
              <a:spcAft>
                <a:spcPts val="600"/>
              </a:spcAft>
            </a:pPr>
            <a:endParaRPr lang="en-US" dirty="0">
              <a:latin typeface="Biome"/>
              <a:cs typeface="Biome"/>
            </a:endParaRPr>
          </a:p>
          <a:p>
            <a:pPr indent="-228600">
              <a:lnSpc>
                <a:spcPct val="90000"/>
              </a:lnSpc>
              <a:spcAft>
                <a:spcPts val="600"/>
              </a:spcAft>
              <a:buFont typeface="Arial" panose="020B0604020202020204" pitchFamily="34" charset="0"/>
              <a:buChar char="•"/>
            </a:pPr>
            <a:endParaRPr lang="en-US" dirty="0">
              <a:latin typeface="Biome"/>
              <a:cs typeface="Biome"/>
            </a:endParaRPr>
          </a:p>
          <a:p>
            <a:pPr>
              <a:lnSpc>
                <a:spcPct val="90000"/>
              </a:lnSpc>
              <a:spcAft>
                <a:spcPts val="600"/>
              </a:spcAft>
            </a:pPr>
            <a:endParaRPr lang="en-US" dirty="0">
              <a:latin typeface="Biome"/>
              <a:cs typeface="Biome"/>
            </a:endParaRPr>
          </a:p>
          <a:p>
            <a:pPr indent="-228600">
              <a:lnSpc>
                <a:spcPct val="90000"/>
              </a:lnSpc>
              <a:spcAft>
                <a:spcPts val="600"/>
              </a:spcAft>
              <a:buFont typeface="Arial" panose="020B0604020202020204" pitchFamily="34" charset="0"/>
              <a:buChar char="•"/>
            </a:pPr>
            <a:endParaRPr lang="en-US" sz="2400">
              <a:cs typeface="Calibri" panose="020F0502020204030204"/>
            </a:endParaRPr>
          </a:p>
          <a:p>
            <a:pPr indent="-228600">
              <a:lnSpc>
                <a:spcPct val="90000"/>
              </a:lnSpc>
              <a:spcAft>
                <a:spcPts val="600"/>
              </a:spcAft>
              <a:buFont typeface="Arial" panose="020B0604020202020204" pitchFamily="34" charset="0"/>
              <a:buChar char="•"/>
            </a:pPr>
            <a:endParaRPr lang="en-US" sz="2400">
              <a:cs typeface="Calibri" panose="020F0502020204030204"/>
            </a:endParaRPr>
          </a:p>
        </p:txBody>
      </p:sp>
    </p:spTree>
    <p:extLst>
      <p:ext uri="{BB962C8B-B14F-4D97-AF65-F5344CB8AC3E}">
        <p14:creationId xmlns:p14="http://schemas.microsoft.com/office/powerpoint/2010/main" val="405883496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white bust of a person&#10;&#10;Description automatically generated">
            <a:extLst>
              <a:ext uri="{FF2B5EF4-FFF2-40B4-BE49-F238E27FC236}">
                <a16:creationId xmlns:a16="http://schemas.microsoft.com/office/drawing/2014/main" id="{B5683498-FB08-401D-BB7E-A93E3A04744C}"/>
              </a:ext>
            </a:extLst>
          </p:cNvPr>
          <p:cNvPicPr>
            <a:picLocks noChangeAspect="1"/>
          </p:cNvPicPr>
          <p:nvPr/>
        </p:nvPicPr>
        <p:blipFill>
          <a:blip r:embed="rId2"/>
          <a:stretch>
            <a:fillRect/>
          </a:stretch>
        </p:blipFill>
        <p:spPr>
          <a:xfrm>
            <a:off x="2088" y="1044"/>
            <a:ext cx="5129330" cy="6858953"/>
          </a:xfrm>
          <a:prstGeom prst="rect">
            <a:avLst/>
          </a:prstGeom>
        </p:spPr>
      </p:pic>
      <p:sp>
        <p:nvSpPr>
          <p:cNvPr id="5" name="TextBox 4">
            <a:extLst>
              <a:ext uri="{FF2B5EF4-FFF2-40B4-BE49-F238E27FC236}">
                <a16:creationId xmlns:a16="http://schemas.microsoft.com/office/drawing/2014/main" id="{BC1D2FC9-53CA-4B40-8977-D905923C3082}"/>
              </a:ext>
            </a:extLst>
          </p:cNvPr>
          <p:cNvSpPr txBox="1"/>
          <p:nvPr/>
        </p:nvSpPr>
        <p:spPr>
          <a:xfrm>
            <a:off x="5194126" y="6263"/>
            <a:ext cx="6594952"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FFFF"/>
                </a:solidFill>
                <a:latin typeface="Biome"/>
              </a:rPr>
              <a:t>Octavian left as the Caesar's adopted son in his heir. Making him the heir of the Caesar name, wealth and legions (thousands of loyal soldiers loyal to him at age 18) </a:t>
            </a:r>
            <a:endParaRPr lang="en-US">
              <a:solidFill>
                <a:srgbClr val="FFFFFF"/>
              </a:solidFill>
              <a:latin typeface="Calibri" panose="020F0502020204030204"/>
              <a:cs typeface="Calibri" panose="020F0502020204030204"/>
            </a:endParaRPr>
          </a:p>
          <a:p>
            <a:endParaRPr lang="en-US" dirty="0">
              <a:latin typeface="Biome"/>
              <a:cs typeface="Biome"/>
            </a:endParaRPr>
          </a:p>
          <a:p>
            <a:r>
              <a:rPr lang="en-US" dirty="0">
                <a:latin typeface="Biome"/>
                <a:cs typeface="Biome"/>
              </a:rPr>
              <a:t>Octavian changes his name from Gaius Octavian </a:t>
            </a:r>
            <a:r>
              <a:rPr lang="en-US" err="1">
                <a:latin typeface="Biome"/>
                <a:cs typeface="Biome"/>
              </a:rPr>
              <a:t>Thurinus</a:t>
            </a:r>
            <a:r>
              <a:rPr lang="en-US" dirty="0">
                <a:latin typeface="Biome"/>
                <a:cs typeface="Biome"/>
              </a:rPr>
              <a:t> to Gaius Julius Caesar, accepting his </a:t>
            </a:r>
            <a:r>
              <a:rPr lang="en-US">
                <a:latin typeface="Biome"/>
                <a:cs typeface="Biome"/>
              </a:rPr>
              <a:t>newfound Patriacan heritage from his adoptive father.</a:t>
            </a:r>
            <a:endParaRPr lang="en-US" dirty="0">
              <a:latin typeface="Biome"/>
              <a:cs typeface="Biome"/>
            </a:endParaRPr>
          </a:p>
          <a:p>
            <a:endParaRPr lang="en-US" dirty="0">
              <a:latin typeface="Biome"/>
              <a:cs typeface="Biome"/>
            </a:endParaRPr>
          </a:p>
          <a:p>
            <a:r>
              <a:rPr lang="en-US" dirty="0">
                <a:latin typeface="Biome"/>
                <a:cs typeface="Biome"/>
              </a:rPr>
              <a:t>He took out loans to complete Caesars will, a great sign of Pietas (e.g filial piety) as he would pay every citizen in </a:t>
            </a:r>
            <a:r>
              <a:rPr lang="en-US">
                <a:latin typeface="Biome"/>
                <a:cs typeface="Biome"/>
              </a:rPr>
              <a:t>Rome 75 Drachma's.</a:t>
            </a:r>
            <a:endParaRPr lang="en-US" dirty="0">
              <a:latin typeface="Biome"/>
              <a:cs typeface="Biome"/>
            </a:endParaRPr>
          </a:p>
          <a:p>
            <a:endParaRPr lang="en-US" dirty="0">
              <a:latin typeface="Biome"/>
              <a:cs typeface="Biome"/>
            </a:endParaRPr>
          </a:p>
          <a:p>
            <a:r>
              <a:rPr lang="en-US" dirty="0">
                <a:latin typeface="Biome"/>
                <a:cs typeface="Biome"/>
              </a:rPr>
              <a:t>Octavian would (through his close friendship with Cicero) become inducted into the senate due to their </a:t>
            </a:r>
            <a:r>
              <a:rPr lang="en-US">
                <a:latin typeface="Biome"/>
                <a:cs typeface="Biome"/>
              </a:rPr>
              <a:t>need of legions.</a:t>
            </a:r>
            <a:endParaRPr lang="en-US" dirty="0">
              <a:latin typeface="Biome"/>
              <a:cs typeface="Biome"/>
            </a:endParaRPr>
          </a:p>
          <a:p>
            <a:endParaRPr lang="en-US" dirty="0">
              <a:latin typeface="Biome"/>
              <a:cs typeface="Biome"/>
            </a:endParaRPr>
          </a:p>
          <a:p>
            <a:r>
              <a:rPr lang="en-US" dirty="0">
                <a:latin typeface="Biome"/>
                <a:cs typeface="Biome"/>
              </a:rPr>
              <a:t>Later, Octavian would illegaly walk on Rome with 8 legions to the senate and become co-consul in 43 BC, while only being 19 (32 was the age you had to be to </a:t>
            </a:r>
            <a:r>
              <a:rPr lang="en-US">
                <a:latin typeface="Biome"/>
                <a:cs typeface="Biome"/>
              </a:rPr>
              <a:t>become a consul.)</a:t>
            </a:r>
            <a:endParaRPr lang="en-US" dirty="0">
              <a:latin typeface="Biome"/>
              <a:cs typeface="Biome"/>
            </a:endParaRPr>
          </a:p>
          <a:p>
            <a:endParaRPr lang="en-US" dirty="0">
              <a:latin typeface="Biome"/>
              <a:cs typeface="Biome"/>
            </a:endParaRPr>
          </a:p>
          <a:p>
            <a:endParaRPr lang="en-US" dirty="0">
              <a:latin typeface="Biome"/>
              <a:cs typeface="Biome"/>
            </a:endParaRPr>
          </a:p>
          <a:p>
            <a:endParaRPr lang="en-US" dirty="0">
              <a:latin typeface="Biome"/>
              <a:cs typeface="Biome"/>
            </a:endParaRPr>
          </a:p>
          <a:p>
            <a:endParaRPr lang="en-US" dirty="0">
              <a:latin typeface="Biome"/>
              <a:cs typeface="Biome"/>
            </a:endParaRPr>
          </a:p>
          <a:p>
            <a:endParaRPr lang="en-US" dirty="0">
              <a:latin typeface="Biome"/>
              <a:cs typeface="Biome"/>
            </a:endParaRPr>
          </a:p>
        </p:txBody>
      </p:sp>
    </p:spTree>
    <p:extLst>
      <p:ext uri="{BB962C8B-B14F-4D97-AF65-F5344CB8AC3E}">
        <p14:creationId xmlns:p14="http://schemas.microsoft.com/office/powerpoint/2010/main" val="3017362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up of the front and the back of a coin&#10;&#10;Description automatically generated">
            <a:extLst>
              <a:ext uri="{FF2B5EF4-FFF2-40B4-BE49-F238E27FC236}">
                <a16:creationId xmlns:a16="http://schemas.microsoft.com/office/drawing/2014/main" id="{6BEB1C70-82FD-4B60-BF7E-009B4840DEA4}"/>
              </a:ext>
            </a:extLst>
          </p:cNvPr>
          <p:cNvPicPr>
            <a:picLocks noChangeAspect="1"/>
          </p:cNvPicPr>
          <p:nvPr/>
        </p:nvPicPr>
        <p:blipFill>
          <a:blip r:embed="rId2"/>
          <a:stretch>
            <a:fillRect/>
          </a:stretch>
        </p:blipFill>
        <p:spPr>
          <a:xfrm>
            <a:off x="1575110" y="1548"/>
            <a:ext cx="9035596" cy="4254852"/>
          </a:xfrm>
          <a:prstGeom prst="rect">
            <a:avLst/>
          </a:prstGeom>
        </p:spPr>
      </p:pic>
      <p:sp>
        <p:nvSpPr>
          <p:cNvPr id="5" name="TextBox 4">
            <a:extLst>
              <a:ext uri="{FF2B5EF4-FFF2-40B4-BE49-F238E27FC236}">
                <a16:creationId xmlns:a16="http://schemas.microsoft.com/office/drawing/2014/main" id="{2224E172-F36C-4D21-BE94-95B96F81A81B}"/>
              </a:ext>
            </a:extLst>
          </p:cNvPr>
          <p:cNvSpPr txBox="1"/>
          <p:nvPr/>
        </p:nvSpPr>
        <p:spPr>
          <a:xfrm>
            <a:off x="1881" y="4432770"/>
            <a:ext cx="10498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Biome"/>
                <a:cs typeface="Calibri"/>
              </a:rPr>
              <a:t>43 BC, Aureus </a:t>
            </a:r>
          </a:p>
          <a:p>
            <a:endParaRPr lang="en-US" dirty="0">
              <a:cs typeface="Calibri"/>
            </a:endParaRPr>
          </a:p>
          <a:p>
            <a:endParaRPr lang="en-US" dirty="0">
              <a:cs typeface="Calibri"/>
            </a:endParaRPr>
          </a:p>
        </p:txBody>
      </p:sp>
      <p:sp>
        <p:nvSpPr>
          <p:cNvPr id="6" name="TextBox 5">
            <a:extLst>
              <a:ext uri="{FF2B5EF4-FFF2-40B4-BE49-F238E27FC236}">
                <a16:creationId xmlns:a16="http://schemas.microsoft.com/office/drawing/2014/main" id="{EA765ADA-DF66-4139-B44A-780672683289}"/>
              </a:ext>
            </a:extLst>
          </p:cNvPr>
          <p:cNvSpPr txBox="1"/>
          <p:nvPr/>
        </p:nvSpPr>
        <p:spPr>
          <a:xfrm>
            <a:off x="2421349" y="4481571"/>
            <a:ext cx="1064542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Biome"/>
                <a:cs typeface="Calibri"/>
              </a:rPr>
              <a:t>Octavian.                                                                                 Caesar.</a:t>
            </a:r>
          </a:p>
          <a:p>
            <a:r>
              <a:rPr lang="en-US" dirty="0">
                <a:latin typeface="Biome"/>
                <a:cs typeface="Calibri"/>
              </a:rPr>
              <a:t>                                                             </a:t>
            </a:r>
          </a:p>
          <a:p>
            <a:r>
              <a:rPr lang="en-US">
                <a:latin typeface="Biome"/>
                <a:cs typeface="Calibri"/>
              </a:rPr>
              <a:t>CAESAR . COS . PONT . AVG                                       CAESAR . DICT . PERP . PONT . MAX</a:t>
            </a:r>
          </a:p>
          <a:p>
            <a:endParaRPr lang="en-US" dirty="0">
              <a:latin typeface="Biome"/>
              <a:cs typeface="Calibri"/>
            </a:endParaRPr>
          </a:p>
          <a:p>
            <a:endParaRPr lang="en-US" dirty="0">
              <a:latin typeface="Biome"/>
              <a:cs typeface="Calibri"/>
            </a:endParaRPr>
          </a:p>
          <a:p>
            <a:endParaRPr lang="en-US" dirty="0">
              <a:latin typeface="Biome"/>
              <a:cs typeface="Calibri"/>
            </a:endParaRPr>
          </a:p>
          <a:p>
            <a:endParaRPr lang="en-US" dirty="0">
              <a:latin typeface="Biome"/>
              <a:cs typeface="Calibri"/>
            </a:endParaRPr>
          </a:p>
          <a:p>
            <a:endParaRPr lang="en-US" dirty="0">
              <a:latin typeface="Biome"/>
              <a:cs typeface="Calibri"/>
            </a:endParaRPr>
          </a:p>
        </p:txBody>
      </p:sp>
    </p:spTree>
    <p:extLst>
      <p:ext uri="{BB962C8B-B14F-4D97-AF65-F5344CB8AC3E}">
        <p14:creationId xmlns:p14="http://schemas.microsoft.com/office/powerpoint/2010/main" val="1518467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BA3EB7-05F4-4892-806C-B6A7122F1D7E}"/>
              </a:ext>
            </a:extLst>
          </p:cNvPr>
          <p:cNvSpPr txBox="1"/>
          <p:nvPr/>
        </p:nvSpPr>
        <p:spPr>
          <a:xfrm>
            <a:off x="48919" y="39512"/>
            <a:ext cx="5988755"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latin typeface="Biome"/>
                <a:cs typeface="Calibri"/>
              </a:rPr>
              <a:t>Questions ?</a:t>
            </a:r>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endParaRPr lang="en-US" sz="3600" dirty="0">
              <a:latin typeface="Biome"/>
              <a:cs typeface="Calibri"/>
            </a:endParaRPr>
          </a:p>
          <a:p>
            <a:r>
              <a:rPr lang="en-US" sz="3600">
                <a:latin typeface="Biome"/>
                <a:cs typeface="Calibri"/>
              </a:rPr>
              <a:t>Thanks for listening.</a:t>
            </a:r>
            <a:endParaRPr lang="en-US" sz="3600" dirty="0">
              <a:latin typeface="Biome"/>
              <a:cs typeface="Calibri"/>
            </a:endParaRPr>
          </a:p>
        </p:txBody>
      </p:sp>
    </p:spTree>
    <p:extLst>
      <p:ext uri="{BB962C8B-B14F-4D97-AF65-F5344CB8AC3E}">
        <p14:creationId xmlns:p14="http://schemas.microsoft.com/office/powerpoint/2010/main" val="25122845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227</cp:revision>
  <dcterms:created xsi:type="dcterms:W3CDTF">2021-10-03T17:27:18Z</dcterms:created>
  <dcterms:modified xsi:type="dcterms:W3CDTF">2021-10-07T20:53:14Z</dcterms:modified>
</cp:coreProperties>
</file>