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6"/>
  </p:notesMasterIdLst>
  <p:handoutMasterIdLst>
    <p:handoutMasterId r:id="rId37"/>
  </p:handoutMasterIdLst>
  <p:sldIdLst>
    <p:sldId id="256" r:id="rId4"/>
    <p:sldId id="287" r:id="rId5"/>
    <p:sldId id="300" r:id="rId6"/>
    <p:sldId id="301" r:id="rId7"/>
    <p:sldId id="302" r:id="rId8"/>
    <p:sldId id="303" r:id="rId9"/>
    <p:sldId id="304" r:id="rId10"/>
    <p:sldId id="305" r:id="rId11"/>
    <p:sldId id="288" r:id="rId12"/>
    <p:sldId id="289" r:id="rId13"/>
    <p:sldId id="297" r:id="rId14"/>
    <p:sldId id="292" r:id="rId15"/>
    <p:sldId id="291" r:id="rId16"/>
    <p:sldId id="293" r:id="rId17"/>
    <p:sldId id="306" r:id="rId18"/>
    <p:sldId id="299" r:id="rId19"/>
    <p:sldId id="310" r:id="rId20"/>
    <p:sldId id="308" r:id="rId21"/>
    <p:sldId id="309" r:id="rId22"/>
    <p:sldId id="311" r:id="rId23"/>
    <p:sldId id="295" r:id="rId24"/>
    <p:sldId id="296" r:id="rId25"/>
    <p:sldId id="294" r:id="rId26"/>
    <p:sldId id="307" r:id="rId27"/>
    <p:sldId id="312" r:id="rId28"/>
    <p:sldId id="313" r:id="rId29"/>
    <p:sldId id="314" r:id="rId30"/>
    <p:sldId id="318" r:id="rId31"/>
    <p:sldId id="319" r:id="rId32"/>
    <p:sldId id="320" r:id="rId33"/>
    <p:sldId id="317" r:id="rId34"/>
    <p:sldId id="285" r:id="rId3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8446" autoAdjust="0"/>
  </p:normalViewPr>
  <p:slideViewPr>
    <p:cSldViewPr>
      <p:cViewPr varScale="1">
        <p:scale>
          <a:sx n="89" d="100"/>
          <a:sy n="89" d="100"/>
        </p:scale>
        <p:origin x="2253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handoutMaster" Target="handoutMasters/handoutMaster1.xml"/><Relationship Id="rId40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2/19/2019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aseline="30000" dirty="0" smtClean="0"/>
              <a:t>1</a:t>
            </a:r>
            <a:r>
              <a:rPr lang="en-GB" dirty="0" smtClean="0"/>
              <a:t> Head First Design Patterns by Eric Freeman &amp; Elisabeth Freeman</a:t>
            </a:r>
          </a:p>
          <a:p>
            <a:pPr marL="228600" indent="-228600">
              <a:buAutoNum type="arabicPeriod"/>
            </a:pPr>
            <a:endParaRPr lang="en-GB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Base classes are a type of </a:t>
            </a:r>
            <a:r>
              <a:rPr lang="en-GB" dirty="0" err="1" smtClean="0"/>
              <a:t>supertype</a:t>
            </a:r>
            <a:r>
              <a:rPr lang="en-GB" dirty="0" smtClean="0"/>
              <a:t> too but do not provide as much</a:t>
            </a:r>
            <a:r>
              <a:rPr lang="en-GB" baseline="0" dirty="0" smtClean="0"/>
              <a:t> flexibility for different implementations as interfaces or abstract classes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3228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https://www.codeproject.com/Articles/702246/Program-to-Interface-not-Implementation-Beginners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https://dzone.com/articles/programming-to-an-interface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https://tuhrig.de/programming-to-an-interface/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0492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https://www.programmingwithwolfgang.com/repository-and-unit-of-work-pattern/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https://martinfowler.com/eaaCatalog/repository.html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https://deviq.com/repository-pattern/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https://www.infragistics.com/community/blogs/b/dhananjay_kumar/posts/how-to-implement-the-repository-pattern-in-asp-net-mvc-application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https://docs.microsoft.com/en-us/aspnet/mvc/overview/older-versions/getting-started-with-ef-5-using-mvc-4/implementing-the-repository-and-unit-of-work-patterns-in-an-asp-net-mvc-application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mtClean="0"/>
              <a:t>https://www.codeproject.com/Articles/770156/Understanding-Repository-and-Unit-of-Work-Pattern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2995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6708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Image adapted</a:t>
            </a:r>
            <a:r>
              <a:rPr lang="en-GB" baseline="0" dirty="0" smtClean="0"/>
              <a:t> from: https://docs.microsoft.com/en-us/aspnet/mvc/overview/older-versions/getting-started-with-ef-5-using-mvc-4/implementing-the-repository-and-unit-of-work-patterns-in-an-asp-net-mvc-application.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34305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Image adapted</a:t>
            </a:r>
            <a:r>
              <a:rPr lang="en-GB" baseline="0" dirty="0" smtClean="0"/>
              <a:t> from: https://docs.microsoft.com/en-us/aspnet/mvc/overview/older-versions/getting-started-with-ef-5-using-mvc-4/implementing-the-repository-and-unit-of-work-patterns-in-an-asp-net-mvc-application.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1010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Most Enterprises will implement the repository pattern</a:t>
            </a:r>
            <a:r>
              <a:rPr lang="en-GB" baseline="0" dirty="0" smtClean="0"/>
              <a:t> </a:t>
            </a:r>
            <a:r>
              <a:rPr lang="en-GB" dirty="0" smtClean="0"/>
              <a:t>using the </a:t>
            </a:r>
            <a:r>
              <a:rPr lang="en-GB" dirty="0" err="1" smtClean="0"/>
              <a:t>UoW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2653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Image source: http://hannesdorfmann.com/android/evolution-of-the-repository-pattern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6233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103960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17027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https://docs.microsoft.com/en-us/dotnet/csharp/programming-guide/concepts/async/index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https://docs.microsoft.com/en-us/dotnet/csharp/language-reference/keywords/await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http://blog.stephencleary.com/2012/02/async-and-await.html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https://code-maze.com/async-generic-repository-pattern/ (use with the repository pattern)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291175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 https://docs.microsoft.com/en-us/dotnet/csharp/programming-guide/concepts/async/index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57042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https://docs.microsoft.com/en-us/dotnet/csharp/language-reference/keywords/async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420721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 smtClean="0"/>
              <a:t>Note</a:t>
            </a:r>
            <a:r>
              <a:rPr lang="en-GB" dirty="0" smtClean="0"/>
              <a:t>: await can only be used in an asynchronous method modified by the </a:t>
            </a:r>
            <a:r>
              <a:rPr lang="en-GB" dirty="0" err="1" smtClean="0"/>
              <a:t>async</a:t>
            </a:r>
            <a:r>
              <a:rPr lang="en-GB" dirty="0" smtClean="0"/>
              <a:t> keyword.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67642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Image Source: https://docs.microsoft.com/en-us/dotnet/csharp/programming-guide/concepts/async/media/navigationtrace.png</a:t>
            </a:r>
          </a:p>
          <a:p>
            <a:endParaRPr lang="en-GB" dirty="0" smtClean="0"/>
          </a:p>
          <a:p>
            <a:r>
              <a:rPr lang="en-GB" dirty="0" smtClean="0"/>
              <a:t>Explanation (source: https://docs.microsoft.com/en-us/dotnet/csharp/programming-guide/concepts/async/index)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0268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2/19/2019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2/19/2019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2/19/2019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2/19/2019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2/19/2019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2/19/2019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dotnet/csharp/language-reference/keywords/async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dotnet/csharp/language-reference/keywords/await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docs.microsoft.com/en-us/dotnet/csharp/programming-guide/concepts/async/index#BKMK_WhatHappensUnderstandinganAsyncMethod" TargetMode="Externa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Repository &amp; Unit of Work Design Patterns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10: </a:t>
            </a:r>
            <a:r>
              <a:rPr lang="en-GB" dirty="0"/>
              <a:t>Application Development (</a:t>
            </a:r>
            <a:r>
              <a:rPr lang="en-GB" dirty="0" err="1"/>
              <a:t>AppDev</a:t>
            </a:r>
            <a:r>
              <a:rPr lang="en-GB" dirty="0"/>
              <a:t>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18-Feb-2019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Programming to an Interface</a:t>
            </a:r>
          </a:p>
          <a:p>
            <a:r>
              <a:rPr lang="en-GB" dirty="0" smtClean="0"/>
              <a:t>Repository Pattern</a:t>
            </a:r>
            <a:endParaRPr lang="en-GB" dirty="0"/>
          </a:p>
          <a:p>
            <a:r>
              <a:rPr lang="en-GB" dirty="0" smtClean="0"/>
              <a:t>Unit of Work (</a:t>
            </a:r>
            <a:r>
              <a:rPr lang="en-GB" dirty="0" err="1" smtClean="0"/>
              <a:t>UoW</a:t>
            </a:r>
            <a:r>
              <a:rPr lang="en-GB" dirty="0" smtClean="0"/>
              <a:t>) Pattern</a:t>
            </a:r>
            <a:endParaRPr lang="en-GB" dirty="0"/>
          </a:p>
          <a:p>
            <a:r>
              <a:rPr lang="en-GB" dirty="0" smtClean="0"/>
              <a:t>Asynchronous </a:t>
            </a:r>
            <a:r>
              <a:rPr lang="en-GB" smtClean="0"/>
              <a:t>Programming in C#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6623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Program to an Interface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Problems tend to </a:t>
            </a:r>
            <a:r>
              <a:rPr lang="en-GB" b="1" dirty="0" smtClean="0"/>
              <a:t>reoccur</a:t>
            </a:r>
          </a:p>
          <a:p>
            <a:r>
              <a:rPr lang="en-GB" dirty="0" smtClean="0"/>
              <a:t>But will have:</a:t>
            </a:r>
          </a:p>
          <a:p>
            <a:pPr lvl="1"/>
            <a:r>
              <a:rPr lang="en-GB" b="1" dirty="0" smtClean="0"/>
              <a:t>Fixed Parts</a:t>
            </a:r>
            <a:r>
              <a:rPr lang="en-GB" dirty="0" smtClean="0"/>
              <a:t>: things that are the common/same e.g.</a:t>
            </a:r>
          </a:p>
          <a:p>
            <a:pPr lvl="2"/>
            <a:r>
              <a:rPr lang="en-GB" dirty="0" smtClean="0"/>
              <a:t>Boilerplate code</a:t>
            </a:r>
          </a:p>
          <a:p>
            <a:pPr lvl="2"/>
            <a:r>
              <a:rPr lang="en-GB" dirty="0" smtClean="0"/>
              <a:t>Constants</a:t>
            </a:r>
          </a:p>
          <a:p>
            <a:pPr lvl="1"/>
            <a:r>
              <a:rPr lang="en-GB" b="1" dirty="0" smtClean="0"/>
              <a:t>Variable Parts</a:t>
            </a:r>
            <a:r>
              <a:rPr lang="en-GB" dirty="0" smtClean="0"/>
              <a:t>: things that differ between specific problems of the same type.</a:t>
            </a:r>
          </a:p>
          <a:p>
            <a:pPr lvl="2"/>
            <a:r>
              <a:rPr lang="en-GB" dirty="0" smtClean="0"/>
              <a:t>Different ways an outcome can be achieved.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2505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Program to an Interface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Solutions must be designed </a:t>
            </a:r>
            <a:r>
              <a:rPr lang="en-GB" dirty="0" smtClean="0"/>
              <a:t>to </a:t>
            </a:r>
            <a:r>
              <a:rPr lang="en-GB" b="1" dirty="0" smtClean="0"/>
              <a:t>handle </a:t>
            </a:r>
            <a:r>
              <a:rPr lang="en-GB" b="1" dirty="0"/>
              <a:t>variable parts in an efficient </a:t>
            </a:r>
            <a:r>
              <a:rPr lang="en-GB" b="1" dirty="0" smtClean="0"/>
              <a:t>way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The type of operation required for the solution is known.</a:t>
            </a:r>
          </a:p>
          <a:p>
            <a:pPr lvl="1"/>
            <a:r>
              <a:rPr lang="en-GB" dirty="0" smtClean="0"/>
              <a:t>But for flexibility allow different implementations,</a:t>
            </a:r>
          </a:p>
          <a:p>
            <a:r>
              <a:rPr lang="en-GB" dirty="0" smtClean="0"/>
              <a:t>That way, </a:t>
            </a:r>
          </a:p>
          <a:p>
            <a:pPr lvl="1"/>
            <a:r>
              <a:rPr lang="en-GB" dirty="0" smtClean="0"/>
              <a:t>if a specific implementation changes, it can be updated without </a:t>
            </a:r>
            <a:r>
              <a:rPr lang="en-GB" dirty="0"/>
              <a:t>breaking the </a:t>
            </a:r>
            <a:r>
              <a:rPr lang="en-GB" dirty="0" smtClean="0"/>
              <a:t>solution for others.</a:t>
            </a:r>
          </a:p>
          <a:p>
            <a:pPr lvl="1"/>
            <a:r>
              <a:rPr lang="en-GB" dirty="0" smtClean="0"/>
              <a:t>a new implementation can also be easily added.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2777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Program to an Interface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solution is to </a:t>
            </a:r>
            <a:r>
              <a:rPr lang="en-GB" b="1" dirty="0" smtClean="0"/>
              <a:t>design based on a contract, </a:t>
            </a:r>
            <a:r>
              <a:rPr lang="en-GB" b="1" i="1" dirty="0" smtClean="0"/>
              <a:t>rather than an implementation</a:t>
            </a:r>
            <a:r>
              <a:rPr lang="en-GB" dirty="0" smtClean="0"/>
              <a:t>.</a:t>
            </a:r>
          </a:p>
          <a:p>
            <a:r>
              <a:rPr lang="en-GB" dirty="0" smtClean="0"/>
              <a:t>A contract defines that which is required by all different implementations.</a:t>
            </a:r>
          </a:p>
          <a:p>
            <a:pPr lvl="1"/>
            <a:r>
              <a:rPr lang="en-GB" dirty="0" smtClean="0"/>
              <a:t>What fields and properties are a must.</a:t>
            </a:r>
          </a:p>
          <a:p>
            <a:pPr lvl="1"/>
            <a:r>
              <a:rPr lang="en-GB" dirty="0" smtClean="0"/>
              <a:t>What methods and what they return, but </a:t>
            </a:r>
            <a:r>
              <a:rPr lang="en-GB" b="1" i="1" dirty="0" smtClean="0"/>
              <a:t>usually not the implementation of the method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5100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Program to an Interface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</a:t>
            </a:r>
            <a:r>
              <a:rPr lang="en-GB" dirty="0"/>
              <a:t>contract is </a:t>
            </a:r>
            <a:r>
              <a:rPr lang="en-GB" dirty="0" smtClean="0"/>
              <a:t>thus otherwise known as a </a:t>
            </a:r>
            <a:r>
              <a:rPr lang="en-GB" b="1" dirty="0" err="1"/>
              <a:t>Supertype</a:t>
            </a:r>
            <a:r>
              <a:rPr lang="en-GB" dirty="0"/>
              <a:t>.</a:t>
            </a:r>
          </a:p>
          <a:p>
            <a:r>
              <a:rPr lang="en-GB" dirty="0" smtClean="0"/>
              <a:t>Thus program to an interface really means “</a:t>
            </a:r>
            <a:r>
              <a:rPr lang="en-GB" b="1" dirty="0" smtClean="0"/>
              <a:t>program to a supertype</a:t>
            </a:r>
            <a:r>
              <a:rPr lang="en-GB" dirty="0" smtClean="0"/>
              <a:t>”</a:t>
            </a:r>
            <a:r>
              <a:rPr lang="en-GB" baseline="30000" dirty="0" smtClean="0"/>
              <a:t>1</a:t>
            </a:r>
            <a:r>
              <a:rPr lang="en-GB" dirty="0" smtClean="0"/>
              <a:t>.</a:t>
            </a:r>
          </a:p>
          <a:p>
            <a:pPr lvl="1"/>
            <a:r>
              <a:rPr lang="en-GB" b="1" i="1" dirty="0" smtClean="0"/>
              <a:t>Do not confuse</a:t>
            </a:r>
            <a:r>
              <a:rPr lang="en-GB" dirty="0" smtClean="0"/>
              <a:t> with the keyword “Interface” found in some programming languages.</a:t>
            </a:r>
          </a:p>
          <a:p>
            <a:r>
              <a:rPr lang="en-GB" dirty="0" smtClean="0"/>
              <a:t>A </a:t>
            </a:r>
            <a:r>
              <a:rPr lang="en-GB" dirty="0" err="1" smtClean="0"/>
              <a:t>supertype</a:t>
            </a:r>
            <a:r>
              <a:rPr lang="en-GB" dirty="0" smtClean="0"/>
              <a:t> is usually </a:t>
            </a:r>
            <a:r>
              <a:rPr lang="en-GB" dirty="0"/>
              <a:t>implemented </a:t>
            </a:r>
            <a:r>
              <a:rPr lang="en-GB" dirty="0" smtClean="0"/>
              <a:t>as:</a:t>
            </a:r>
          </a:p>
          <a:p>
            <a:pPr lvl="1"/>
            <a:r>
              <a:rPr lang="en-GB" dirty="0"/>
              <a:t>A</a:t>
            </a:r>
            <a:r>
              <a:rPr lang="en-GB" dirty="0" smtClean="0"/>
              <a:t>n abstract class</a:t>
            </a:r>
          </a:p>
          <a:p>
            <a:pPr lvl="1"/>
            <a:r>
              <a:rPr lang="en-GB" dirty="0" smtClean="0"/>
              <a:t>Interface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2564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Program to an Interface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advice is thus to </a:t>
            </a:r>
            <a:r>
              <a:rPr lang="en-GB" b="1" dirty="0" smtClean="0"/>
              <a:t>program to an interface, not a concrete type (i.e. implementation)</a:t>
            </a:r>
            <a:r>
              <a:rPr lang="en-GB" dirty="0" smtClean="0"/>
              <a:t>.</a:t>
            </a:r>
          </a:p>
          <a:p>
            <a:r>
              <a:rPr lang="en-GB" dirty="0" smtClean="0"/>
              <a:t>For example:</a:t>
            </a:r>
          </a:p>
          <a:p>
            <a:pPr lvl="1"/>
            <a:r>
              <a:rPr lang="en-GB" b="1" dirty="0" smtClean="0"/>
              <a:t>Programming to a concrete type </a:t>
            </a:r>
            <a:r>
              <a:rPr lang="en-GB" dirty="0" smtClean="0"/>
              <a:t>would be:</a:t>
            </a:r>
          </a:p>
          <a:p>
            <a:pPr lvl="2"/>
            <a:r>
              <a:rPr lang="en-GB" sz="2400" dirty="0" smtClean="0">
                <a:solidFill>
                  <a:schemeClr val="accent1"/>
                </a:solidFill>
                <a:latin typeface="Consolas" panose="020B0609020204030204" pitchFamily="49" charset="0"/>
              </a:rPr>
              <a:t>Dog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dog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smtClean="0">
                <a:solidFill>
                  <a:schemeClr val="accent1"/>
                </a:solidFill>
                <a:latin typeface="Consolas" panose="020B0609020204030204" pitchFamily="49" charset="0"/>
              </a:rPr>
              <a:t>Dog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</a:p>
          <a:p>
            <a:pPr lvl="2"/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dog.Bark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  <a:endParaRPr lang="en-GB" dirty="0" smtClean="0"/>
          </a:p>
          <a:p>
            <a:pPr lvl="1"/>
            <a:r>
              <a:rPr lang="en-GB" b="1" dirty="0" smtClean="0"/>
              <a:t>Programming to an interface</a:t>
            </a:r>
            <a:r>
              <a:rPr lang="en-GB" dirty="0" smtClean="0"/>
              <a:t> would be:</a:t>
            </a:r>
          </a:p>
          <a:p>
            <a:pPr lvl="2"/>
            <a:r>
              <a:rPr lang="en-GB" sz="2600" dirty="0" smtClean="0">
                <a:solidFill>
                  <a:schemeClr val="accent1"/>
                </a:solidFill>
                <a:latin typeface="Consolas" panose="020B0609020204030204" pitchFamily="49" charset="0"/>
              </a:rPr>
              <a:t>Animal</a:t>
            </a: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dog 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smtClean="0">
                <a:solidFill>
                  <a:schemeClr val="accent1"/>
                </a:solidFill>
                <a:latin typeface="Consolas" panose="020B0609020204030204" pitchFamily="49" charset="0"/>
              </a:rPr>
              <a:t>Animal</a:t>
            </a: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  <a:endParaRPr lang="en-GB" sz="2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lvl="2"/>
            <a:r>
              <a:rPr lang="en-GB" sz="26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dog.</a:t>
            </a:r>
            <a:r>
              <a:rPr lang="en-GB" sz="26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MakeSound</a:t>
            </a: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  <a:endParaRPr lang="en-GB" dirty="0"/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5551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 Patterns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 general solution that is repeatable to a commonly occurring problem in software design.</a:t>
            </a:r>
          </a:p>
          <a:p>
            <a:r>
              <a:rPr lang="en-GB" dirty="0" smtClean="0"/>
              <a:t>Today:</a:t>
            </a:r>
          </a:p>
          <a:p>
            <a:pPr lvl="1"/>
            <a:r>
              <a:rPr lang="en-GB" dirty="0" smtClean="0"/>
              <a:t>We will make use of the Repository Pattern</a:t>
            </a:r>
          </a:p>
          <a:p>
            <a:pPr lvl="1"/>
            <a:r>
              <a:rPr lang="en-GB" dirty="0" smtClean="0"/>
              <a:t>Discuss its use with the Unit of Work (</a:t>
            </a:r>
            <a:r>
              <a:rPr lang="en-GB" dirty="0" err="1" smtClean="0"/>
              <a:t>UoW</a:t>
            </a:r>
            <a:r>
              <a:rPr lang="en-GB" dirty="0" smtClean="0"/>
              <a:t>) Pattern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0465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Repository and Unit of Work Patterns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repository and unit of work patterns create </a:t>
            </a:r>
            <a:r>
              <a:rPr lang="en-GB" b="1" dirty="0" smtClean="0"/>
              <a:t>an abstraction layer between the data access layer and the business logic layer</a:t>
            </a:r>
            <a:r>
              <a:rPr lang="en-GB" dirty="0" smtClean="0"/>
              <a:t> in an app.</a:t>
            </a:r>
          </a:p>
          <a:p>
            <a:r>
              <a:rPr lang="en-GB" dirty="0" smtClean="0"/>
              <a:t>The advantages:</a:t>
            </a:r>
          </a:p>
          <a:p>
            <a:pPr lvl="1"/>
            <a:r>
              <a:rPr lang="en-GB" dirty="0" smtClean="0"/>
              <a:t>Helps insulate your application from changes in the underlying data source.</a:t>
            </a:r>
          </a:p>
          <a:p>
            <a:pPr lvl="1"/>
            <a:r>
              <a:rPr lang="en-GB" dirty="0" smtClean="0"/>
              <a:t>Facilitates automated unit testing and test-driven development (TDD).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3702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We Currently Have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987864" y="1607000"/>
            <a:ext cx="1584176" cy="72008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Web Server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987864" y="2780134"/>
            <a:ext cx="1584176" cy="72008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Controller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2987824" y="4227143"/>
            <a:ext cx="1584176" cy="72008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DbContext</a:t>
            </a:r>
            <a:endParaRPr lang="en-GB" dirty="0"/>
          </a:p>
        </p:txBody>
      </p:sp>
      <p:sp>
        <p:nvSpPr>
          <p:cNvPr id="7" name="Folded Corner 6"/>
          <p:cNvSpPr/>
          <p:nvPr/>
        </p:nvSpPr>
        <p:spPr>
          <a:xfrm>
            <a:off x="616933" y="1607000"/>
            <a:ext cx="1584176" cy="720080"/>
          </a:xfrm>
          <a:prstGeom prst="folded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User Request via View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5242742" y="4227143"/>
            <a:ext cx="2258916" cy="72008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en-GB" dirty="0" smtClean="0"/>
              <a:t>Entity Framework and Database</a:t>
            </a:r>
            <a:endParaRPr lang="en-GB" dirty="0"/>
          </a:p>
        </p:txBody>
      </p:sp>
      <p:grpSp>
        <p:nvGrpSpPr>
          <p:cNvPr id="8" name="Group 7"/>
          <p:cNvGrpSpPr/>
          <p:nvPr/>
        </p:nvGrpSpPr>
        <p:grpSpPr>
          <a:xfrm>
            <a:off x="7884368" y="3911256"/>
            <a:ext cx="1269841" cy="1533968"/>
            <a:chOff x="640200" y="3767240"/>
            <a:chExt cx="1269841" cy="1533968"/>
          </a:xfrm>
        </p:grpSpPr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0200" y="3767240"/>
              <a:ext cx="1269841" cy="1533968"/>
            </a:xfrm>
            <a:prstGeom prst="rect">
              <a:avLst/>
            </a:prstGeom>
          </p:spPr>
        </p:pic>
        <p:sp>
          <p:nvSpPr>
            <p:cNvPr id="10" name="TextBox 9"/>
            <p:cNvSpPr txBox="1"/>
            <p:nvPr/>
          </p:nvSpPr>
          <p:spPr>
            <a:xfrm>
              <a:off x="786458" y="4113946"/>
              <a:ext cx="109036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dirty="0">
                  <a:solidFill>
                    <a:schemeClr val="bg1"/>
                  </a:solidFill>
                </a:rPr>
                <a:t/>
              </a:r>
              <a:br>
                <a:rPr lang="en-GB" dirty="0">
                  <a:solidFill>
                    <a:schemeClr val="bg1"/>
                  </a:solidFill>
                </a:rPr>
              </a:br>
              <a:r>
                <a:rPr lang="en-GB" dirty="0">
                  <a:solidFill>
                    <a:schemeClr val="bg1"/>
                  </a:solidFill>
                </a:rPr>
                <a:t>Database</a:t>
              </a:r>
            </a:p>
          </p:txBody>
        </p:sp>
      </p:grpSp>
      <p:cxnSp>
        <p:nvCxnSpPr>
          <p:cNvPr id="17" name="Straight Arrow Connector 16"/>
          <p:cNvCxnSpPr/>
          <p:nvPr/>
        </p:nvCxnSpPr>
        <p:spPr>
          <a:xfrm>
            <a:off x="2201109" y="1844824"/>
            <a:ext cx="78671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 flipH="1">
            <a:off x="2201109" y="2060848"/>
            <a:ext cx="78671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>
            <a:off x="3491880" y="2327080"/>
            <a:ext cx="0" cy="4530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 flipV="1">
            <a:off x="4067944" y="2327080"/>
            <a:ext cx="0" cy="4530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5" idx="2"/>
            <a:endCxn id="6" idx="0"/>
          </p:cNvCxnSpPr>
          <p:nvPr/>
        </p:nvCxnSpPr>
        <p:spPr>
          <a:xfrm flipH="1">
            <a:off x="3779912" y="3500214"/>
            <a:ext cx="40" cy="726929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6" idx="3"/>
            <a:endCxn id="11" idx="1"/>
          </p:cNvCxnSpPr>
          <p:nvPr/>
        </p:nvCxnSpPr>
        <p:spPr>
          <a:xfrm>
            <a:off x="4572000" y="4587183"/>
            <a:ext cx="670742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4" name="Straight Arrow Connector 1023"/>
          <p:cNvCxnSpPr>
            <a:stCxn id="11" idx="3"/>
            <a:endCxn id="10" idx="1"/>
          </p:cNvCxnSpPr>
          <p:nvPr/>
        </p:nvCxnSpPr>
        <p:spPr>
          <a:xfrm flipV="1">
            <a:off x="7501658" y="4581128"/>
            <a:ext cx="528968" cy="6055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1874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Repository </a:t>
            </a:r>
            <a:r>
              <a:rPr lang="en-GB" dirty="0" smtClean="0"/>
              <a:t>without </a:t>
            </a:r>
            <a:r>
              <a:rPr lang="en-GB" dirty="0"/>
              <a:t>Unit of </a:t>
            </a:r>
            <a:r>
              <a:rPr lang="en-GB" dirty="0" smtClean="0"/>
              <a:t>Work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275896" y="1607000"/>
            <a:ext cx="1584176" cy="72008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Web Server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2987824" y="3953268"/>
            <a:ext cx="2173392" cy="113191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dirty="0" smtClean="0"/>
              <a:t>Repository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3275896" y="2780134"/>
            <a:ext cx="1584176" cy="72008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Controller</a:t>
            </a:r>
            <a:endParaRPr lang="en-GB" dirty="0"/>
          </a:p>
        </p:txBody>
      </p:sp>
      <p:sp>
        <p:nvSpPr>
          <p:cNvPr id="7" name="Folded Corner 6"/>
          <p:cNvSpPr/>
          <p:nvPr/>
        </p:nvSpPr>
        <p:spPr>
          <a:xfrm>
            <a:off x="616933" y="1607000"/>
            <a:ext cx="1584176" cy="720080"/>
          </a:xfrm>
          <a:prstGeom prst="folded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User Request via View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6741758" y="4149080"/>
            <a:ext cx="2258916" cy="72008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en-GB" dirty="0" smtClean="0"/>
              <a:t>Entity Framework and Database</a:t>
            </a:r>
            <a:endParaRPr lang="en-GB" dirty="0"/>
          </a:p>
        </p:txBody>
      </p:sp>
      <p:grpSp>
        <p:nvGrpSpPr>
          <p:cNvPr id="8" name="Group 7"/>
          <p:cNvGrpSpPr/>
          <p:nvPr/>
        </p:nvGrpSpPr>
        <p:grpSpPr>
          <a:xfrm>
            <a:off x="7236296" y="5182296"/>
            <a:ext cx="1269841" cy="1533968"/>
            <a:chOff x="640200" y="3767240"/>
            <a:chExt cx="1269841" cy="1533968"/>
          </a:xfrm>
        </p:grpSpPr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0200" y="3767240"/>
              <a:ext cx="1269841" cy="1533968"/>
            </a:xfrm>
            <a:prstGeom prst="rect">
              <a:avLst/>
            </a:prstGeom>
          </p:spPr>
        </p:pic>
        <p:sp>
          <p:nvSpPr>
            <p:cNvPr id="10" name="TextBox 9"/>
            <p:cNvSpPr txBox="1"/>
            <p:nvPr/>
          </p:nvSpPr>
          <p:spPr>
            <a:xfrm>
              <a:off x="786458" y="4113946"/>
              <a:ext cx="109036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dirty="0">
                  <a:solidFill>
                    <a:schemeClr val="bg1"/>
                  </a:solidFill>
                </a:rPr>
                <a:t/>
              </a:r>
              <a:br>
                <a:rPr lang="en-GB" dirty="0">
                  <a:solidFill>
                    <a:schemeClr val="bg1"/>
                  </a:solidFill>
                </a:rPr>
              </a:br>
              <a:r>
                <a:rPr lang="en-GB" dirty="0">
                  <a:solidFill>
                    <a:schemeClr val="bg1"/>
                  </a:solidFill>
                </a:rPr>
                <a:t>Database</a:t>
              </a:r>
            </a:p>
          </p:txBody>
        </p:sp>
      </p:grpSp>
      <p:sp>
        <p:nvSpPr>
          <p:cNvPr id="13" name="Rectangle 12"/>
          <p:cNvSpPr/>
          <p:nvPr/>
        </p:nvSpPr>
        <p:spPr>
          <a:xfrm>
            <a:off x="3442542" y="4480778"/>
            <a:ext cx="1296144" cy="53160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DbContext</a:t>
            </a:r>
            <a:endParaRPr lang="en-GB" dirty="0"/>
          </a:p>
        </p:txBody>
      </p:sp>
      <p:cxnSp>
        <p:nvCxnSpPr>
          <p:cNvPr id="15" name="Straight Arrow Connector 14"/>
          <p:cNvCxnSpPr/>
          <p:nvPr/>
        </p:nvCxnSpPr>
        <p:spPr>
          <a:xfrm>
            <a:off x="2201109" y="1844824"/>
            <a:ext cx="107474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 flipH="1">
            <a:off x="2201110" y="2060848"/>
            <a:ext cx="107474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>
            <a:off x="3779912" y="2327080"/>
            <a:ext cx="0" cy="4530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flipV="1">
            <a:off x="4355976" y="2327080"/>
            <a:ext cx="0" cy="4530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5" idx="2"/>
            <a:endCxn id="12" idx="0"/>
          </p:cNvCxnSpPr>
          <p:nvPr/>
        </p:nvCxnSpPr>
        <p:spPr>
          <a:xfrm>
            <a:off x="4067984" y="3500214"/>
            <a:ext cx="6536" cy="453054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2" idx="3"/>
            <a:endCxn id="11" idx="1"/>
          </p:cNvCxnSpPr>
          <p:nvPr/>
        </p:nvCxnSpPr>
        <p:spPr>
          <a:xfrm flipV="1">
            <a:off x="5161216" y="4509120"/>
            <a:ext cx="1580542" cy="10106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11" idx="2"/>
            <a:endCxn id="9" idx="0"/>
          </p:cNvCxnSpPr>
          <p:nvPr/>
        </p:nvCxnSpPr>
        <p:spPr>
          <a:xfrm>
            <a:off x="7871216" y="4869160"/>
            <a:ext cx="1" cy="313136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54791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Repository </a:t>
            </a:r>
            <a:r>
              <a:rPr lang="en-GB" dirty="0" smtClean="0"/>
              <a:t>with </a:t>
            </a:r>
            <a:r>
              <a:rPr lang="en-GB" dirty="0"/>
              <a:t>Unit of </a:t>
            </a:r>
            <a:r>
              <a:rPr lang="en-GB" dirty="0" smtClean="0"/>
              <a:t>Work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275896" y="1607000"/>
            <a:ext cx="1584176" cy="72008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Web Server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2339752" y="4077072"/>
            <a:ext cx="3456384" cy="209826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dirty="0" smtClean="0"/>
              <a:t>Unit of Work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3275896" y="2780134"/>
            <a:ext cx="1584176" cy="72008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Controller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3347864" y="5229200"/>
            <a:ext cx="1584176" cy="72008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DbContext</a:t>
            </a:r>
            <a:endParaRPr lang="en-GB" dirty="0"/>
          </a:p>
        </p:txBody>
      </p:sp>
      <p:sp>
        <p:nvSpPr>
          <p:cNvPr id="7" name="Folded Corner 6"/>
          <p:cNvSpPr/>
          <p:nvPr/>
        </p:nvSpPr>
        <p:spPr>
          <a:xfrm>
            <a:off x="616933" y="1607000"/>
            <a:ext cx="1584176" cy="720080"/>
          </a:xfrm>
          <a:prstGeom prst="folded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User Request via View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6741758" y="4149080"/>
            <a:ext cx="2258916" cy="72008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en-GB" dirty="0" smtClean="0"/>
              <a:t>Entity Framework and Database</a:t>
            </a:r>
            <a:endParaRPr lang="en-GB" dirty="0"/>
          </a:p>
        </p:txBody>
      </p:sp>
      <p:grpSp>
        <p:nvGrpSpPr>
          <p:cNvPr id="8" name="Group 7"/>
          <p:cNvGrpSpPr/>
          <p:nvPr/>
        </p:nvGrpSpPr>
        <p:grpSpPr>
          <a:xfrm>
            <a:off x="7236296" y="5182296"/>
            <a:ext cx="1269841" cy="1533968"/>
            <a:chOff x="640200" y="3767240"/>
            <a:chExt cx="1269841" cy="1533968"/>
          </a:xfrm>
        </p:grpSpPr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0200" y="3767240"/>
              <a:ext cx="1269841" cy="1533968"/>
            </a:xfrm>
            <a:prstGeom prst="rect">
              <a:avLst/>
            </a:prstGeom>
          </p:spPr>
        </p:pic>
        <p:sp>
          <p:nvSpPr>
            <p:cNvPr id="10" name="TextBox 9"/>
            <p:cNvSpPr txBox="1"/>
            <p:nvPr/>
          </p:nvSpPr>
          <p:spPr>
            <a:xfrm>
              <a:off x="786458" y="4113946"/>
              <a:ext cx="109036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dirty="0">
                  <a:solidFill>
                    <a:schemeClr val="bg1"/>
                  </a:solidFill>
                </a:rPr>
                <a:t/>
              </a:r>
              <a:br>
                <a:rPr lang="en-GB" dirty="0">
                  <a:solidFill>
                    <a:schemeClr val="bg1"/>
                  </a:solidFill>
                </a:rPr>
              </a:br>
              <a:r>
                <a:rPr lang="en-GB" dirty="0">
                  <a:solidFill>
                    <a:schemeClr val="bg1"/>
                  </a:solidFill>
                </a:rPr>
                <a:t>Database</a:t>
              </a:r>
            </a:p>
          </p:txBody>
        </p:sp>
      </p:grpSp>
      <p:sp>
        <p:nvSpPr>
          <p:cNvPr id="13" name="Rectangle 12"/>
          <p:cNvSpPr/>
          <p:nvPr/>
        </p:nvSpPr>
        <p:spPr>
          <a:xfrm>
            <a:off x="2627784" y="4437111"/>
            <a:ext cx="1296144" cy="53160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Repository</a:t>
            </a:r>
            <a:endParaRPr lang="en-GB" dirty="0"/>
          </a:p>
        </p:txBody>
      </p:sp>
      <p:sp>
        <p:nvSpPr>
          <p:cNvPr id="14" name="Rectangle 13"/>
          <p:cNvSpPr/>
          <p:nvPr/>
        </p:nvSpPr>
        <p:spPr>
          <a:xfrm>
            <a:off x="4211960" y="4416742"/>
            <a:ext cx="1296144" cy="53160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Repository</a:t>
            </a:r>
            <a:endParaRPr lang="en-GB" dirty="0"/>
          </a:p>
        </p:txBody>
      </p:sp>
      <p:cxnSp>
        <p:nvCxnSpPr>
          <p:cNvPr id="15" name="Straight Arrow Connector 14"/>
          <p:cNvCxnSpPr/>
          <p:nvPr/>
        </p:nvCxnSpPr>
        <p:spPr>
          <a:xfrm>
            <a:off x="2201109" y="1844824"/>
            <a:ext cx="107474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 flipH="1">
            <a:off x="2201110" y="2060848"/>
            <a:ext cx="107474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>
            <a:off x="3779912" y="2327080"/>
            <a:ext cx="0" cy="4530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flipV="1">
            <a:off x="4355976" y="2327080"/>
            <a:ext cx="0" cy="4530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5" idx="2"/>
            <a:endCxn id="12" idx="0"/>
          </p:cNvCxnSpPr>
          <p:nvPr/>
        </p:nvCxnSpPr>
        <p:spPr>
          <a:xfrm flipH="1">
            <a:off x="4067944" y="3500214"/>
            <a:ext cx="40" cy="576858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endCxn id="11" idx="1"/>
          </p:cNvCxnSpPr>
          <p:nvPr/>
        </p:nvCxnSpPr>
        <p:spPr>
          <a:xfrm>
            <a:off x="5796136" y="4509120"/>
            <a:ext cx="945622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11" idx="2"/>
            <a:endCxn id="9" idx="0"/>
          </p:cNvCxnSpPr>
          <p:nvPr/>
        </p:nvCxnSpPr>
        <p:spPr>
          <a:xfrm>
            <a:off x="7871216" y="4869160"/>
            <a:ext cx="1" cy="313136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6707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</a:t>
            </a:r>
            <a:r>
              <a:rPr lang="en-GB" dirty="0"/>
              <a:t>Repository </a:t>
            </a:r>
            <a:r>
              <a:rPr lang="en-GB" dirty="0" smtClean="0"/>
              <a:t>and Unit of Work Patterns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There are many ways to implement the repository and Unit of Work patterns:</a:t>
            </a:r>
          </a:p>
          <a:p>
            <a:pPr lvl="1"/>
            <a:r>
              <a:rPr lang="en-GB" dirty="0" smtClean="0"/>
              <a:t>Repository classes with a Unit of Work class</a:t>
            </a:r>
          </a:p>
          <a:p>
            <a:pPr lvl="1"/>
            <a:r>
              <a:rPr lang="en-GB" dirty="0" smtClean="0"/>
              <a:t>Repository classes without a Unit of Work class</a:t>
            </a:r>
          </a:p>
          <a:p>
            <a:pPr lvl="2"/>
            <a:r>
              <a:rPr lang="en-GB" dirty="0" smtClean="0"/>
              <a:t>We will use the Repository classes </a:t>
            </a:r>
            <a:r>
              <a:rPr lang="en-GB" u="sng" dirty="0" smtClean="0"/>
              <a:t>without</a:t>
            </a:r>
            <a:r>
              <a:rPr lang="en-GB" dirty="0" smtClean="0"/>
              <a:t> a Unit of Work class </a:t>
            </a:r>
            <a:r>
              <a:rPr lang="en-GB" b="1" dirty="0" smtClean="0"/>
              <a:t>for simplicity</a:t>
            </a:r>
            <a:r>
              <a:rPr lang="en-GB" dirty="0" smtClean="0"/>
              <a:t> – 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this is </a:t>
            </a: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WebDev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 101 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  <a:sym typeface="Wingdings" panose="05000000000000000000" pitchFamily="2" charset="2"/>
              </a:rPr>
              <a:t></a:t>
            </a:r>
            <a:r>
              <a:rPr lang="en-GB" dirty="0" smtClean="0"/>
              <a:t>.</a:t>
            </a:r>
          </a:p>
          <a:p>
            <a:r>
              <a:rPr lang="en-GB" b="1" dirty="0" smtClean="0"/>
              <a:t>Note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Using the Repository with </a:t>
            </a:r>
            <a:r>
              <a:rPr lang="en-GB" dirty="0" err="1" smtClean="0"/>
              <a:t>UoW</a:t>
            </a:r>
            <a:r>
              <a:rPr lang="en-GB" dirty="0" smtClean="0"/>
              <a:t> is recommended if you are using and updating multiple repositories at the same </a:t>
            </a:r>
            <a:r>
              <a:rPr lang="en-GB" dirty="0" smtClean="0"/>
              <a:t>time.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9939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Repository Pattern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 repository is a class defined for an entity type with all possible operations for the entity:</a:t>
            </a:r>
          </a:p>
          <a:p>
            <a:r>
              <a:rPr lang="en-GB" dirty="0" smtClean="0"/>
              <a:t>Operations are:</a:t>
            </a:r>
          </a:p>
          <a:p>
            <a:pPr lvl="1"/>
            <a:r>
              <a:rPr lang="en-GB" dirty="0" smtClean="0"/>
              <a:t>Methods for Basic CRUD operations</a:t>
            </a:r>
          </a:p>
          <a:p>
            <a:pPr lvl="1"/>
            <a:r>
              <a:rPr lang="en-GB" dirty="0" smtClean="0"/>
              <a:t>Any other operations related to the entity.</a:t>
            </a:r>
          </a:p>
          <a:p>
            <a:r>
              <a:rPr lang="en-GB" dirty="0" smtClean="0"/>
              <a:t>Repository </a:t>
            </a:r>
            <a:r>
              <a:rPr lang="en-GB" dirty="0"/>
              <a:t>classes can be implemented as:</a:t>
            </a:r>
          </a:p>
          <a:p>
            <a:pPr lvl="1"/>
            <a:r>
              <a:rPr lang="en-GB" b="1" dirty="0"/>
              <a:t>Single Repository </a:t>
            </a:r>
            <a:r>
              <a:rPr lang="en-GB" dirty="0"/>
              <a:t>for all entity types </a:t>
            </a:r>
            <a:r>
              <a:rPr lang="en-GB" b="1" dirty="0"/>
              <a:t>using generics</a:t>
            </a:r>
            <a:r>
              <a:rPr lang="en-GB" dirty="0" smtClean="0"/>
              <a:t>.</a:t>
            </a:r>
          </a:p>
          <a:p>
            <a:pPr lvl="2"/>
            <a:r>
              <a:rPr lang="en-GB" dirty="0" smtClean="0"/>
              <a:t>Used with the </a:t>
            </a:r>
            <a:r>
              <a:rPr lang="en-GB" dirty="0" err="1" smtClean="0"/>
              <a:t>UoW</a:t>
            </a:r>
            <a:r>
              <a:rPr lang="en-GB" dirty="0" smtClean="0"/>
              <a:t>, eliminates redundant code.</a:t>
            </a:r>
            <a:endParaRPr lang="en-GB" dirty="0"/>
          </a:p>
          <a:p>
            <a:pPr lvl="1"/>
            <a:r>
              <a:rPr lang="en-GB" b="1" dirty="0"/>
              <a:t>Different repository types for each entity type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4035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Repository Class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Typical methods in a repository class are:</a:t>
            </a:r>
          </a:p>
          <a:p>
            <a:r>
              <a:rPr lang="en-GB" dirty="0" err="1" smtClean="0"/>
              <a:t>GetById</a:t>
            </a:r>
            <a:r>
              <a:rPr lang="en-GB" dirty="0" smtClean="0"/>
              <a:t>()</a:t>
            </a:r>
          </a:p>
          <a:p>
            <a:r>
              <a:rPr lang="en-GB" dirty="0" err="1" smtClean="0"/>
              <a:t>GetAll</a:t>
            </a:r>
            <a:r>
              <a:rPr lang="en-GB" dirty="0" smtClean="0"/>
              <a:t>()</a:t>
            </a:r>
          </a:p>
          <a:p>
            <a:r>
              <a:rPr lang="en-GB" dirty="0" smtClean="0"/>
              <a:t>Insert()</a:t>
            </a:r>
          </a:p>
          <a:p>
            <a:r>
              <a:rPr lang="en-GB" dirty="0" smtClean="0"/>
              <a:t>Update()</a:t>
            </a:r>
          </a:p>
          <a:p>
            <a:r>
              <a:rPr lang="en-GB" dirty="0" smtClean="0"/>
              <a:t>Delete()</a:t>
            </a:r>
          </a:p>
          <a:p>
            <a:r>
              <a:rPr lang="en-GB" dirty="0" smtClean="0"/>
              <a:t>Save()</a:t>
            </a:r>
          </a:p>
          <a:p>
            <a:r>
              <a:rPr lang="en-GB" dirty="0" smtClean="0"/>
              <a:t>Any other additional methods to provide functionality specific to the entity.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3131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Repository Pattern without </a:t>
            </a:r>
            <a:r>
              <a:rPr lang="en-GB" dirty="0" err="1" smtClean="0"/>
              <a:t>UoW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1968417"/>
              </p:ext>
            </p:extLst>
          </p:nvPr>
        </p:nvGraphicFramePr>
        <p:xfrm>
          <a:off x="611560" y="1772816"/>
          <a:ext cx="3168352" cy="210312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3168352">
                  <a:extLst>
                    <a:ext uri="{9D8B030D-6E8A-4147-A177-3AD203B41FA5}">
                      <a16:colId xmlns:a16="http://schemas.microsoft.com/office/drawing/2014/main" val="1521151"/>
                    </a:ext>
                  </a:extLst>
                </a:gridCol>
              </a:tblGrid>
              <a:tr h="1390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&lt;&lt;interface&gt;&gt;</a:t>
                      </a:r>
                    </a:p>
                    <a:p>
                      <a:pPr algn="ctr"/>
                      <a:r>
                        <a:rPr lang="en-GB" dirty="0" err="1" smtClean="0"/>
                        <a:t>IConcreteRepository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87471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Get()</a:t>
                      </a:r>
                    </a:p>
                    <a:p>
                      <a:r>
                        <a:rPr lang="en-GB" dirty="0" smtClean="0"/>
                        <a:t>Insert()</a:t>
                      </a:r>
                    </a:p>
                    <a:p>
                      <a:r>
                        <a:rPr lang="en-GB" dirty="0" smtClean="0"/>
                        <a:t>Update()</a:t>
                      </a:r>
                    </a:p>
                    <a:p>
                      <a:r>
                        <a:rPr lang="en-GB" dirty="0" smtClean="0"/>
                        <a:t>Delete()</a:t>
                      </a:r>
                    </a:p>
                    <a:p>
                      <a:r>
                        <a:rPr lang="en-GB" dirty="0" err="1" smtClean="0"/>
                        <a:t>AdditionalMethod</a:t>
                      </a:r>
                      <a:r>
                        <a:rPr lang="en-GB" dirty="0" smtClean="0"/>
                        <a:t>()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0626051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6864701"/>
              </p:ext>
            </p:extLst>
          </p:nvPr>
        </p:nvGraphicFramePr>
        <p:xfrm>
          <a:off x="611560" y="4581128"/>
          <a:ext cx="3168352" cy="182880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3168352">
                  <a:extLst>
                    <a:ext uri="{9D8B030D-6E8A-4147-A177-3AD203B41FA5}">
                      <a16:colId xmlns:a16="http://schemas.microsoft.com/office/drawing/2014/main" val="1521151"/>
                    </a:ext>
                  </a:extLst>
                </a:gridCol>
              </a:tblGrid>
              <a:tr h="1390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/>
                        <a:t>ConcreteRepository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87471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Get() { … }</a:t>
                      </a:r>
                    </a:p>
                    <a:p>
                      <a:r>
                        <a:rPr lang="en-GB" dirty="0" smtClean="0"/>
                        <a:t>Insert() { …</a:t>
                      </a:r>
                      <a:r>
                        <a:rPr lang="en-GB" baseline="0" dirty="0" smtClean="0"/>
                        <a:t> }</a:t>
                      </a:r>
                      <a:endParaRPr lang="en-GB" dirty="0" smtClean="0"/>
                    </a:p>
                    <a:p>
                      <a:r>
                        <a:rPr lang="en-GB" dirty="0" smtClean="0"/>
                        <a:t>Update() { … }</a:t>
                      </a:r>
                    </a:p>
                    <a:p>
                      <a:r>
                        <a:rPr lang="en-GB" dirty="0" smtClean="0"/>
                        <a:t>Delete() { … }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 smtClean="0"/>
                        <a:t>AdditionalMethod</a:t>
                      </a:r>
                      <a:r>
                        <a:rPr lang="en-GB" dirty="0" smtClean="0"/>
                        <a:t>()</a:t>
                      </a:r>
                      <a:r>
                        <a:rPr lang="en-GB" baseline="0" dirty="0" smtClean="0"/>
                        <a:t> { …}</a:t>
                      </a:r>
                      <a:endParaRPr lang="en-GB" dirty="0" smtClean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0626051"/>
                  </a:ext>
                </a:extLst>
              </a:tr>
            </a:tbl>
          </a:graphicData>
        </a:graphic>
      </p:graphicFrame>
      <p:cxnSp>
        <p:nvCxnSpPr>
          <p:cNvPr id="6" name="Straight Arrow Connector 5"/>
          <p:cNvCxnSpPr>
            <a:stCxn id="5" idx="0"/>
            <a:endCxn id="4" idx="2"/>
          </p:cNvCxnSpPr>
          <p:nvPr/>
        </p:nvCxnSpPr>
        <p:spPr>
          <a:xfrm flipV="1">
            <a:off x="2195736" y="3875936"/>
            <a:ext cx="0" cy="705192"/>
          </a:xfrm>
          <a:prstGeom prst="straightConnector1">
            <a:avLst/>
          </a:prstGeom>
          <a:ln w="9525" cap="flat" cmpd="sng" algn="ctr">
            <a:solidFill>
              <a:schemeClr val="accent1"/>
            </a:solidFill>
            <a:prstDash val="dash"/>
            <a:round/>
            <a:headEnd type="none" w="med" len="med"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1547664" y="4149080"/>
            <a:ext cx="13660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Implements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5148064" y="1772816"/>
            <a:ext cx="34778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Interface for Entity e.g. </a:t>
            </a:r>
            <a:r>
              <a:rPr lang="en-GB" b="1" dirty="0" err="1" smtClean="0"/>
              <a:t>IFilm</a:t>
            </a:r>
            <a:endParaRPr lang="en-GB" b="1" dirty="0" smtClean="0"/>
          </a:p>
          <a:p>
            <a:r>
              <a:rPr lang="en-GB" dirty="0" smtClean="0"/>
              <a:t>Methods have no implementation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5087536" y="4581128"/>
            <a:ext cx="347787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Concrete Repository Class implementing Entity Interface e.g. </a:t>
            </a:r>
            <a:r>
              <a:rPr lang="en-GB" b="1" dirty="0" err="1" smtClean="0"/>
              <a:t>FilmRepo</a:t>
            </a:r>
            <a:endParaRPr lang="en-GB" b="1" dirty="0" smtClean="0"/>
          </a:p>
          <a:p>
            <a:r>
              <a:rPr lang="en-GB" dirty="0" smtClean="0"/>
              <a:t>Methods have implementation</a:t>
            </a:r>
            <a:endParaRPr lang="en-GB" dirty="0"/>
          </a:p>
        </p:txBody>
      </p:sp>
      <p:cxnSp>
        <p:nvCxnSpPr>
          <p:cNvPr id="12" name="Straight Arrow Connector 11"/>
          <p:cNvCxnSpPr>
            <a:stCxn id="8" idx="1"/>
          </p:cNvCxnSpPr>
          <p:nvPr/>
        </p:nvCxnSpPr>
        <p:spPr>
          <a:xfrm flipH="1" flipV="1">
            <a:off x="3995936" y="2095981"/>
            <a:ext cx="1152128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>
            <a:stCxn id="10" idx="1"/>
          </p:cNvCxnSpPr>
          <p:nvPr/>
        </p:nvCxnSpPr>
        <p:spPr>
          <a:xfrm flipH="1" flipV="1">
            <a:off x="3887924" y="5181292"/>
            <a:ext cx="1199612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9571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is it Needed?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Your </a:t>
            </a:r>
            <a:r>
              <a:rPr lang="en-GB" b="1" dirty="0"/>
              <a:t>controllers are now programming to a </a:t>
            </a:r>
            <a:r>
              <a:rPr lang="en-GB" b="1" dirty="0" err="1"/>
              <a:t>supertype</a:t>
            </a:r>
            <a:r>
              <a:rPr lang="en-GB" b="1" dirty="0"/>
              <a:t>: </a:t>
            </a:r>
            <a:r>
              <a:rPr lang="en-GB" b="1" dirty="0" err="1"/>
              <a:t>IConcreteRepository</a:t>
            </a:r>
            <a:r>
              <a:rPr lang="en-GB" dirty="0" smtClean="0"/>
              <a:t>.</a:t>
            </a:r>
          </a:p>
          <a:p>
            <a:r>
              <a:rPr lang="en-GB" dirty="0" smtClean="0"/>
              <a:t>Making it easy to switch data sources.</a:t>
            </a:r>
            <a:endParaRPr lang="en-GB" dirty="0"/>
          </a:p>
        </p:txBody>
      </p:sp>
      <p:pic>
        <p:nvPicPr>
          <p:cNvPr id="2050" name="Picture 2" descr="Repository Patter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921439"/>
            <a:ext cx="5715000" cy="3905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95536" y="4653136"/>
            <a:ext cx="1274516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b="1" dirty="0" smtClean="0"/>
              <a:t>Controller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608651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is this Needed?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556792"/>
            <a:ext cx="8153400" cy="4495800"/>
          </a:xfrm>
        </p:spPr>
        <p:txBody>
          <a:bodyPr/>
          <a:lstStyle/>
          <a:p>
            <a:r>
              <a:rPr lang="en-GB" dirty="0" smtClean="0"/>
              <a:t>Your </a:t>
            </a:r>
            <a:r>
              <a:rPr lang="en-GB" b="1" dirty="0" smtClean="0"/>
              <a:t>controllers are now programming to a </a:t>
            </a:r>
            <a:r>
              <a:rPr lang="en-GB" b="1" dirty="0" err="1" smtClean="0"/>
              <a:t>supertype</a:t>
            </a:r>
            <a:r>
              <a:rPr lang="en-GB" b="1" dirty="0" smtClean="0"/>
              <a:t>: </a:t>
            </a:r>
            <a:r>
              <a:rPr lang="en-GB" b="1" dirty="0" err="1" smtClean="0"/>
              <a:t>IConcreteRepository</a:t>
            </a:r>
            <a:r>
              <a:rPr lang="en-GB" dirty="0" smtClean="0"/>
              <a:t>.</a:t>
            </a:r>
          </a:p>
          <a:p>
            <a:r>
              <a:rPr lang="en-GB" dirty="0" smtClean="0"/>
              <a:t>If your underlying data source changes e.g. switch to MySQL, you only need to change:</a:t>
            </a:r>
          </a:p>
          <a:p>
            <a:pPr lvl="2"/>
            <a:r>
              <a:rPr lang="en-GB" dirty="0" smtClean="0"/>
              <a:t>Your database connection</a:t>
            </a:r>
          </a:p>
          <a:p>
            <a:pPr lvl="2"/>
            <a:r>
              <a:rPr lang="en-GB" dirty="0" smtClean="0"/>
              <a:t>The Concrete Repository Class</a:t>
            </a:r>
            <a:endParaRPr lang="en-GB" dirty="0"/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2938121"/>
              </p:ext>
            </p:extLst>
          </p:nvPr>
        </p:nvGraphicFramePr>
        <p:xfrm>
          <a:off x="5796136" y="4077072"/>
          <a:ext cx="3030254" cy="101092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3030254">
                  <a:extLst>
                    <a:ext uri="{9D8B030D-6E8A-4147-A177-3AD203B41FA5}">
                      <a16:colId xmlns:a16="http://schemas.microsoft.com/office/drawing/2014/main" val="402641127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&lt;&lt;interface&gt;&gt;</a:t>
                      </a:r>
                    </a:p>
                    <a:p>
                      <a:pPr algn="ctr"/>
                      <a:r>
                        <a:rPr lang="en-GB" dirty="0" err="1" smtClean="0"/>
                        <a:t>IConcreteRepository</a:t>
                      </a:r>
                      <a:endParaRPr lang="en-GB" dirty="0" smtClean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67289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0760301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5914965"/>
              </p:ext>
            </p:extLst>
          </p:nvPr>
        </p:nvGraphicFramePr>
        <p:xfrm>
          <a:off x="5796136" y="5877272"/>
          <a:ext cx="3030254" cy="74168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3030254">
                  <a:extLst>
                    <a:ext uri="{9D8B030D-6E8A-4147-A177-3AD203B41FA5}">
                      <a16:colId xmlns:a16="http://schemas.microsoft.com/office/drawing/2014/main" val="402641127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/>
                        <a:t>ConcreteRepository</a:t>
                      </a:r>
                      <a:endParaRPr lang="en-GB" dirty="0" smtClean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67289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0760301"/>
                  </a:ext>
                </a:extLst>
              </a:tr>
            </a:tbl>
          </a:graphicData>
        </a:graphic>
      </p:graphicFrame>
      <p:cxnSp>
        <p:nvCxnSpPr>
          <p:cNvPr id="6" name="Straight Arrow Connector 5"/>
          <p:cNvCxnSpPr>
            <a:stCxn id="5" idx="0"/>
            <a:endCxn id="4" idx="2"/>
          </p:cNvCxnSpPr>
          <p:nvPr/>
        </p:nvCxnSpPr>
        <p:spPr>
          <a:xfrm flipV="1">
            <a:off x="7311263" y="5087992"/>
            <a:ext cx="0" cy="789280"/>
          </a:xfrm>
          <a:prstGeom prst="straightConnector1">
            <a:avLst/>
          </a:prstGeom>
          <a:ln w="9525" cap="flat" cmpd="sng" algn="ctr">
            <a:solidFill>
              <a:schemeClr val="accent1"/>
            </a:solidFill>
            <a:prstDash val="dash"/>
            <a:round/>
            <a:headEnd type="none" w="med" len="med"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6588224" y="5301208"/>
            <a:ext cx="14507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Implements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5580112" y="5670540"/>
            <a:ext cx="3384376" cy="1070828"/>
          </a:xfrm>
          <a:prstGeom prst="rect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2" name="Straight Arrow Connector 11"/>
          <p:cNvCxnSpPr>
            <a:endCxn id="10" idx="1"/>
          </p:cNvCxnSpPr>
          <p:nvPr/>
        </p:nvCxnSpPr>
        <p:spPr>
          <a:xfrm>
            <a:off x="3563888" y="4293096"/>
            <a:ext cx="2016224" cy="19128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138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is this Needed?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Also facilitates automated </a:t>
            </a:r>
            <a:r>
              <a:rPr lang="en-GB" dirty="0"/>
              <a:t>unit testing and test-driven development (TDD).</a:t>
            </a:r>
          </a:p>
          <a:p>
            <a:r>
              <a:rPr lang="en-GB" dirty="0" smtClean="0"/>
              <a:t>You simply create mock repositories and </a:t>
            </a:r>
            <a:r>
              <a:rPr lang="en-GB" dirty="0" err="1" smtClean="0"/>
              <a:t>UoWs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339792" y="3119167"/>
            <a:ext cx="1584176" cy="72008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Web Server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403648" y="5589240"/>
            <a:ext cx="3456384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b="1" dirty="0" smtClean="0"/>
              <a:t>Mock Unit of Work</a:t>
            </a:r>
            <a:endParaRPr lang="en-GB" b="1" dirty="0"/>
          </a:p>
        </p:txBody>
      </p:sp>
      <p:sp>
        <p:nvSpPr>
          <p:cNvPr id="6" name="Rectangle 5"/>
          <p:cNvSpPr/>
          <p:nvPr/>
        </p:nvSpPr>
        <p:spPr>
          <a:xfrm>
            <a:off x="2339792" y="4292301"/>
            <a:ext cx="1584176" cy="72008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Controller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1691680" y="5949278"/>
            <a:ext cx="1296144" cy="53160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Mock Repository</a:t>
            </a:r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3275856" y="5928909"/>
            <a:ext cx="1296144" cy="53160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Mock Repository</a:t>
            </a:r>
            <a:endParaRPr lang="en-GB" dirty="0"/>
          </a:p>
        </p:txBody>
      </p:sp>
      <p:cxnSp>
        <p:nvCxnSpPr>
          <p:cNvPr id="10" name="Straight Arrow Connector 9"/>
          <p:cNvCxnSpPr/>
          <p:nvPr/>
        </p:nvCxnSpPr>
        <p:spPr>
          <a:xfrm flipV="1">
            <a:off x="1691680" y="3356991"/>
            <a:ext cx="648072" cy="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H="1">
            <a:off x="1691680" y="3573015"/>
            <a:ext cx="648072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2843808" y="3839247"/>
            <a:ext cx="0" cy="4530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 flipV="1">
            <a:off x="3419872" y="3839247"/>
            <a:ext cx="0" cy="4530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>
            <a:stCxn id="6" idx="2"/>
            <a:endCxn id="5" idx="0"/>
          </p:cNvCxnSpPr>
          <p:nvPr/>
        </p:nvCxnSpPr>
        <p:spPr>
          <a:xfrm flipH="1">
            <a:off x="3131840" y="5012381"/>
            <a:ext cx="40" cy="576859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/>
          <p:cNvSpPr/>
          <p:nvPr/>
        </p:nvSpPr>
        <p:spPr>
          <a:xfrm>
            <a:off x="7051937" y="3827382"/>
            <a:ext cx="1584176" cy="72008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Web Server</a:t>
            </a:r>
            <a:endParaRPr lang="en-GB" dirty="0"/>
          </a:p>
        </p:txBody>
      </p:sp>
      <p:sp>
        <p:nvSpPr>
          <p:cNvPr id="17" name="Rectangle 16"/>
          <p:cNvSpPr/>
          <p:nvPr/>
        </p:nvSpPr>
        <p:spPr>
          <a:xfrm>
            <a:off x="6763865" y="6173651"/>
            <a:ext cx="2173392" cy="57387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dirty="0" smtClean="0"/>
              <a:t>Mock Repository</a:t>
            </a:r>
            <a:endParaRPr lang="en-GB" dirty="0"/>
          </a:p>
        </p:txBody>
      </p:sp>
      <p:sp>
        <p:nvSpPr>
          <p:cNvPr id="18" name="Rectangle 17"/>
          <p:cNvSpPr/>
          <p:nvPr/>
        </p:nvSpPr>
        <p:spPr>
          <a:xfrm>
            <a:off x="7051937" y="5000516"/>
            <a:ext cx="1584176" cy="72008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Controller</a:t>
            </a:r>
            <a:endParaRPr lang="en-GB" dirty="0"/>
          </a:p>
        </p:txBody>
      </p:sp>
      <p:sp>
        <p:nvSpPr>
          <p:cNvPr id="19" name="Folded Corner 18"/>
          <p:cNvSpPr/>
          <p:nvPr/>
        </p:nvSpPr>
        <p:spPr>
          <a:xfrm>
            <a:off x="4932040" y="3827382"/>
            <a:ext cx="1584176" cy="720080"/>
          </a:xfrm>
          <a:prstGeom prst="folded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User Request via View</a:t>
            </a:r>
            <a:endParaRPr lang="en-GB" dirty="0"/>
          </a:p>
        </p:txBody>
      </p:sp>
      <p:cxnSp>
        <p:nvCxnSpPr>
          <p:cNvPr id="21" name="Straight Arrow Connector 20"/>
          <p:cNvCxnSpPr/>
          <p:nvPr/>
        </p:nvCxnSpPr>
        <p:spPr>
          <a:xfrm flipV="1">
            <a:off x="6516216" y="4065206"/>
            <a:ext cx="535681" cy="118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 flipH="1">
            <a:off x="6516217" y="4281230"/>
            <a:ext cx="535680" cy="110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>
            <a:off x="7555953" y="4547462"/>
            <a:ext cx="0" cy="4530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 flipV="1">
            <a:off x="8132017" y="4547462"/>
            <a:ext cx="0" cy="4530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8" idx="2"/>
            <a:endCxn id="17" idx="0"/>
          </p:cNvCxnSpPr>
          <p:nvPr/>
        </p:nvCxnSpPr>
        <p:spPr>
          <a:xfrm>
            <a:off x="7844025" y="5720596"/>
            <a:ext cx="6536" cy="453055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Folded Corner 44"/>
          <p:cNvSpPr/>
          <p:nvPr/>
        </p:nvSpPr>
        <p:spPr>
          <a:xfrm>
            <a:off x="143509" y="3140968"/>
            <a:ext cx="1584176" cy="720080"/>
          </a:xfrm>
          <a:prstGeom prst="folded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User Request via View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3707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Repository with Unit of Work Pattern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6547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Generic Repository for </a:t>
            </a:r>
            <a:r>
              <a:rPr lang="en-GB" dirty="0"/>
              <a:t>use with </a:t>
            </a:r>
            <a:r>
              <a:rPr lang="en-GB" dirty="0" err="1"/>
              <a:t>UoW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0921849"/>
              </p:ext>
            </p:extLst>
          </p:nvPr>
        </p:nvGraphicFramePr>
        <p:xfrm>
          <a:off x="1043608" y="1628800"/>
          <a:ext cx="2232248" cy="182880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2232248">
                  <a:extLst>
                    <a:ext uri="{9D8B030D-6E8A-4147-A177-3AD203B41FA5}">
                      <a16:colId xmlns:a16="http://schemas.microsoft.com/office/drawing/2014/main" val="1521151"/>
                    </a:ext>
                  </a:extLst>
                </a:gridCol>
              </a:tblGrid>
              <a:tr h="1390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&lt;&lt;interface&gt;&gt;</a:t>
                      </a:r>
                    </a:p>
                    <a:p>
                      <a:pPr algn="ctr"/>
                      <a:r>
                        <a:rPr lang="en-GB" dirty="0" err="1" smtClean="0"/>
                        <a:t>IRepository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87471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Get()</a:t>
                      </a:r>
                    </a:p>
                    <a:p>
                      <a:r>
                        <a:rPr lang="en-GB" dirty="0" smtClean="0"/>
                        <a:t>Insert()</a:t>
                      </a:r>
                    </a:p>
                    <a:p>
                      <a:r>
                        <a:rPr lang="en-GB" dirty="0" smtClean="0"/>
                        <a:t>Update()</a:t>
                      </a:r>
                    </a:p>
                    <a:p>
                      <a:r>
                        <a:rPr lang="en-GB" dirty="0" smtClean="0"/>
                        <a:t>Delete()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0626051"/>
                  </a:ext>
                </a:extLst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024590"/>
              </p:ext>
            </p:extLst>
          </p:nvPr>
        </p:nvGraphicFramePr>
        <p:xfrm>
          <a:off x="5436096" y="1628800"/>
          <a:ext cx="3168352" cy="101092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3168352">
                  <a:extLst>
                    <a:ext uri="{9D8B030D-6E8A-4147-A177-3AD203B41FA5}">
                      <a16:colId xmlns:a16="http://schemas.microsoft.com/office/drawing/2014/main" val="1521151"/>
                    </a:ext>
                  </a:extLst>
                </a:gridCol>
              </a:tblGrid>
              <a:tr h="1390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&lt;&lt;interface&gt;&gt;</a:t>
                      </a:r>
                    </a:p>
                    <a:p>
                      <a:pPr algn="ctr"/>
                      <a:r>
                        <a:rPr lang="en-GB" dirty="0" err="1" smtClean="0"/>
                        <a:t>IConcreteRepository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87471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AdditionalMethod</a:t>
                      </a:r>
                      <a:r>
                        <a:rPr lang="en-GB" dirty="0" smtClean="0"/>
                        <a:t>()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0626051"/>
                  </a:ext>
                </a:extLst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0190656"/>
              </p:ext>
            </p:extLst>
          </p:nvPr>
        </p:nvGraphicFramePr>
        <p:xfrm>
          <a:off x="5436096" y="4288293"/>
          <a:ext cx="3168352" cy="73660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3168352">
                  <a:extLst>
                    <a:ext uri="{9D8B030D-6E8A-4147-A177-3AD203B41FA5}">
                      <a16:colId xmlns:a16="http://schemas.microsoft.com/office/drawing/2014/main" val="1521151"/>
                    </a:ext>
                  </a:extLst>
                </a:gridCol>
              </a:tblGrid>
              <a:tr h="1390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/>
                        <a:t>ConcreteRepository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87471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 smtClean="0"/>
                        <a:t>AdditionalMethod</a:t>
                      </a:r>
                      <a:r>
                        <a:rPr lang="en-GB" dirty="0" smtClean="0"/>
                        <a:t>()</a:t>
                      </a:r>
                      <a:r>
                        <a:rPr lang="en-GB" baseline="0" dirty="0" smtClean="0"/>
                        <a:t> { …}</a:t>
                      </a:r>
                      <a:endParaRPr lang="en-GB" dirty="0" smtClean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0626051"/>
                  </a:ext>
                </a:extLst>
              </a:tr>
            </a:tbl>
          </a:graphicData>
        </a:graphic>
      </p:graphicFrame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7126480"/>
              </p:ext>
            </p:extLst>
          </p:nvPr>
        </p:nvGraphicFramePr>
        <p:xfrm>
          <a:off x="395536" y="4293096"/>
          <a:ext cx="3528392" cy="219456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3528392">
                  <a:extLst>
                    <a:ext uri="{9D8B030D-6E8A-4147-A177-3AD203B41FA5}">
                      <a16:colId xmlns:a16="http://schemas.microsoft.com/office/drawing/2014/main" val="1521151"/>
                    </a:ext>
                  </a:extLst>
                </a:gridCol>
              </a:tblGrid>
              <a:tr h="1390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/>
                        <a:t>GenericRepository</a:t>
                      </a:r>
                      <a:r>
                        <a:rPr lang="en-GB" dirty="0" smtClean="0"/>
                        <a:t>&lt;</a:t>
                      </a:r>
                      <a:r>
                        <a:rPr lang="en-GB" dirty="0" err="1" smtClean="0"/>
                        <a:t>TEntity</a:t>
                      </a:r>
                      <a:r>
                        <a:rPr lang="en-GB" dirty="0" smtClean="0"/>
                        <a:t>&gt;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87471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DbContext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dbContext</a:t>
                      </a:r>
                      <a:r>
                        <a:rPr lang="en-GB" dirty="0" smtClean="0"/>
                        <a:t>;</a:t>
                      </a:r>
                    </a:p>
                    <a:p>
                      <a:r>
                        <a:rPr lang="en-GB" dirty="0" err="1" smtClean="0"/>
                        <a:t>DbSet</a:t>
                      </a:r>
                      <a:r>
                        <a:rPr lang="en-GB" dirty="0" smtClean="0"/>
                        <a:t>&lt;</a:t>
                      </a:r>
                      <a:r>
                        <a:rPr lang="en-GB" dirty="0" err="1" smtClean="0"/>
                        <a:t>TEntity</a:t>
                      </a:r>
                      <a:r>
                        <a:rPr lang="en-GB" dirty="0" smtClean="0"/>
                        <a:t>&gt; </a:t>
                      </a:r>
                      <a:r>
                        <a:rPr lang="en-GB" dirty="0" err="1" smtClean="0"/>
                        <a:t>dbSet</a:t>
                      </a:r>
                      <a:r>
                        <a:rPr lang="en-GB" dirty="0" smtClean="0"/>
                        <a:t>;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706164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Get() { … }</a:t>
                      </a:r>
                    </a:p>
                    <a:p>
                      <a:r>
                        <a:rPr lang="en-GB" dirty="0" smtClean="0"/>
                        <a:t>Insert() { …</a:t>
                      </a:r>
                      <a:r>
                        <a:rPr lang="en-GB" baseline="0" dirty="0" smtClean="0"/>
                        <a:t> }</a:t>
                      </a:r>
                      <a:endParaRPr lang="en-GB" dirty="0" smtClean="0"/>
                    </a:p>
                    <a:p>
                      <a:r>
                        <a:rPr lang="en-GB" dirty="0" smtClean="0"/>
                        <a:t>Update() { … }</a:t>
                      </a:r>
                    </a:p>
                    <a:p>
                      <a:r>
                        <a:rPr lang="en-GB" dirty="0" smtClean="0"/>
                        <a:t>Delete() { … }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0626051"/>
                  </a:ext>
                </a:extLst>
              </a:tr>
            </a:tbl>
          </a:graphicData>
        </a:graphic>
      </p:graphicFrame>
      <p:cxnSp>
        <p:nvCxnSpPr>
          <p:cNvPr id="11" name="Straight Arrow Connector 10"/>
          <p:cNvCxnSpPr>
            <a:stCxn id="6" idx="1"/>
          </p:cNvCxnSpPr>
          <p:nvPr/>
        </p:nvCxnSpPr>
        <p:spPr>
          <a:xfrm flipH="1">
            <a:off x="3275856" y="2134260"/>
            <a:ext cx="216024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3621283" y="1844824"/>
            <a:ext cx="9653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Inherits</a:t>
            </a:r>
            <a:endParaRPr lang="en-GB" dirty="0"/>
          </a:p>
        </p:txBody>
      </p:sp>
      <p:cxnSp>
        <p:nvCxnSpPr>
          <p:cNvPr id="16" name="Straight Arrow Connector 15"/>
          <p:cNvCxnSpPr>
            <a:stCxn id="8" idx="1"/>
          </p:cNvCxnSpPr>
          <p:nvPr/>
        </p:nvCxnSpPr>
        <p:spPr>
          <a:xfrm flipH="1">
            <a:off x="3923928" y="4656593"/>
            <a:ext cx="151216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4206683" y="4365104"/>
            <a:ext cx="9653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Inherits</a:t>
            </a:r>
            <a:endParaRPr lang="en-GB" dirty="0"/>
          </a:p>
        </p:txBody>
      </p:sp>
      <p:cxnSp>
        <p:nvCxnSpPr>
          <p:cNvPr id="19" name="Straight Arrow Connector 18"/>
          <p:cNvCxnSpPr>
            <a:stCxn id="8" idx="0"/>
            <a:endCxn id="6" idx="2"/>
          </p:cNvCxnSpPr>
          <p:nvPr/>
        </p:nvCxnSpPr>
        <p:spPr>
          <a:xfrm flipV="1">
            <a:off x="7020272" y="2639720"/>
            <a:ext cx="0" cy="1648573"/>
          </a:xfrm>
          <a:prstGeom prst="straightConnector1">
            <a:avLst/>
          </a:prstGeom>
          <a:ln w="9525" cap="flat" cmpd="sng" algn="ctr">
            <a:solidFill>
              <a:schemeClr val="accent1"/>
            </a:solidFill>
            <a:prstDash val="dash"/>
            <a:round/>
            <a:headEnd type="none" w="med" len="med"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6537607" y="3567766"/>
            <a:ext cx="13660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Implements</a:t>
            </a:r>
            <a:endParaRPr lang="en-GB" dirty="0"/>
          </a:p>
        </p:txBody>
      </p:sp>
      <p:cxnSp>
        <p:nvCxnSpPr>
          <p:cNvPr id="27" name="Straight Arrow Connector 26"/>
          <p:cNvCxnSpPr>
            <a:stCxn id="10" idx="0"/>
            <a:endCxn id="5" idx="2"/>
          </p:cNvCxnSpPr>
          <p:nvPr/>
        </p:nvCxnSpPr>
        <p:spPr>
          <a:xfrm flipV="1">
            <a:off x="2159732" y="3457600"/>
            <a:ext cx="0" cy="835496"/>
          </a:xfrm>
          <a:prstGeom prst="straightConnector1">
            <a:avLst/>
          </a:prstGeom>
          <a:ln w="9525" cap="flat" cmpd="sng" algn="ctr">
            <a:solidFill>
              <a:schemeClr val="accent1"/>
            </a:solidFill>
            <a:prstDash val="dash"/>
            <a:round/>
            <a:headEnd type="none" w="med" len="med"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8" name="TextBox 27"/>
          <p:cNvSpPr txBox="1"/>
          <p:nvPr/>
        </p:nvSpPr>
        <p:spPr>
          <a:xfrm>
            <a:off x="1476692" y="3690682"/>
            <a:ext cx="13660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Implements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7858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Unit of Work (</a:t>
            </a:r>
            <a:r>
              <a:rPr lang="en-GB" dirty="0" err="1" smtClean="0"/>
              <a:t>UoW</a:t>
            </a:r>
            <a:r>
              <a:rPr lang="en-GB" dirty="0" smtClean="0"/>
              <a:t>)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 </a:t>
            </a:r>
            <a:r>
              <a:rPr lang="en-GB" dirty="0" err="1" smtClean="0"/>
              <a:t>UoW</a:t>
            </a:r>
            <a:r>
              <a:rPr lang="en-GB" dirty="0" smtClean="0"/>
              <a:t> is a </a:t>
            </a:r>
            <a:r>
              <a:rPr lang="en-GB" b="1" dirty="0"/>
              <a:t>single transaction</a:t>
            </a:r>
            <a:r>
              <a:rPr lang="en-GB" dirty="0"/>
              <a:t> that involves all the operations required for a user action instead of multiple database transactions.</a:t>
            </a:r>
            <a:endParaRPr lang="en-GB" dirty="0" smtClean="0"/>
          </a:p>
          <a:p>
            <a:r>
              <a:rPr lang="en-GB" dirty="0" smtClean="0"/>
              <a:t>The Unit of Work class serves one purpose:</a:t>
            </a:r>
          </a:p>
          <a:p>
            <a:pPr lvl="1"/>
            <a:r>
              <a:rPr lang="en-GB" dirty="0" smtClean="0"/>
              <a:t>When using multiple repositories, they share a single database context.</a:t>
            </a:r>
          </a:p>
          <a:p>
            <a:pPr lvl="1"/>
            <a:r>
              <a:rPr lang="en-GB" dirty="0" smtClean="0"/>
              <a:t>That way, when a unit of work is complete you call the </a:t>
            </a:r>
            <a:r>
              <a:rPr lang="en-GB" dirty="0" err="1" smtClean="0"/>
              <a:t>SaveChanges</a:t>
            </a:r>
            <a:r>
              <a:rPr lang="en-GB" dirty="0" smtClean="0"/>
              <a:t> on that </a:t>
            </a:r>
            <a:r>
              <a:rPr lang="en-GB" dirty="0" err="1" smtClean="0"/>
              <a:t>UoW</a:t>
            </a:r>
            <a:r>
              <a:rPr lang="en-GB" dirty="0" smtClean="0"/>
              <a:t> and can be sure that all related changes are coordinated.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3782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Unit of Work in the Repository Pattern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Without the unit of work approach, each entity or repository maintains its own instance of </a:t>
            </a:r>
            <a:r>
              <a:rPr lang="en-GB" dirty="0" err="1" smtClean="0"/>
              <a:t>DbContext</a:t>
            </a:r>
            <a:r>
              <a:rPr lang="en-GB" dirty="0" smtClean="0"/>
              <a:t> (connection to the database).</a:t>
            </a:r>
          </a:p>
          <a:p>
            <a:pPr lvl="1"/>
            <a:r>
              <a:rPr lang="en-GB" dirty="0" smtClean="0"/>
              <a:t>This means each </a:t>
            </a:r>
            <a:r>
              <a:rPr lang="en-GB" dirty="0" err="1" smtClean="0"/>
              <a:t>DbContext</a:t>
            </a:r>
            <a:r>
              <a:rPr lang="en-GB" dirty="0" smtClean="0"/>
              <a:t> for each repository will have their own in-memory changes to DB records and separate </a:t>
            </a:r>
            <a:r>
              <a:rPr lang="en-GB" dirty="0" err="1" smtClean="0"/>
              <a:t>SaveChanges</a:t>
            </a:r>
            <a:r>
              <a:rPr lang="en-GB" dirty="0" smtClean="0"/>
              <a:t> method.</a:t>
            </a:r>
          </a:p>
          <a:p>
            <a:pPr lvl="1"/>
            <a:r>
              <a:rPr lang="en-GB" dirty="0" smtClean="0"/>
              <a:t>If the </a:t>
            </a:r>
            <a:r>
              <a:rPr lang="en-GB" dirty="0" err="1" smtClean="0"/>
              <a:t>SaveChanges</a:t>
            </a:r>
            <a:r>
              <a:rPr lang="en-GB" dirty="0" smtClean="0"/>
              <a:t> of one fails, while the other(s) succeeds this may lead to database inconsistencies.</a:t>
            </a:r>
          </a:p>
          <a:p>
            <a:pPr lvl="2"/>
            <a:r>
              <a:rPr lang="en-GB" dirty="0" smtClean="0"/>
              <a:t>Violating the “All or Nothing” rule of transactions.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2554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Unit of Work Class</a:t>
            </a:r>
            <a:endParaRPr lang="en-GB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8423768"/>
              </p:ext>
            </p:extLst>
          </p:nvPr>
        </p:nvGraphicFramePr>
        <p:xfrm>
          <a:off x="2051720" y="1600200"/>
          <a:ext cx="3887344" cy="165100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3887344">
                  <a:extLst>
                    <a:ext uri="{9D8B030D-6E8A-4147-A177-3AD203B41FA5}">
                      <a16:colId xmlns:a16="http://schemas.microsoft.com/office/drawing/2014/main" val="1521151"/>
                    </a:ext>
                  </a:extLst>
                </a:gridCol>
              </a:tblGrid>
              <a:tr h="1390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&lt;&lt;interface&gt;&gt;</a:t>
                      </a:r>
                    </a:p>
                    <a:p>
                      <a:pPr algn="ctr"/>
                      <a:r>
                        <a:rPr lang="en-GB" dirty="0" err="1" smtClean="0"/>
                        <a:t>IUnitOfWork</a:t>
                      </a:r>
                      <a:r>
                        <a:rPr lang="en-GB" dirty="0" smtClean="0"/>
                        <a:t> : </a:t>
                      </a:r>
                      <a:r>
                        <a:rPr lang="en-GB" dirty="0" err="1" smtClean="0"/>
                        <a:t>IDisposable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87471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aseline="0" dirty="0" err="1" smtClean="0"/>
                        <a:t>IConcreteRepository</a:t>
                      </a:r>
                      <a:r>
                        <a:rPr lang="en-GB" baseline="0" dirty="0" smtClean="0"/>
                        <a:t> 1 repo1 { get; }</a:t>
                      </a:r>
                    </a:p>
                    <a:p>
                      <a:r>
                        <a:rPr lang="en-GB" baseline="0" dirty="0" smtClean="0"/>
                        <a:t>IConcreteRepository2 repo2 { get; }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06260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 err="1" smtClean="0"/>
                        <a:t>SaveChanges</a:t>
                      </a:r>
                      <a:r>
                        <a:rPr lang="en-GB" baseline="0" dirty="0" smtClean="0"/>
                        <a:t>()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4385323"/>
                  </a:ext>
                </a:extLst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5738293"/>
              </p:ext>
            </p:extLst>
          </p:nvPr>
        </p:nvGraphicFramePr>
        <p:xfrm>
          <a:off x="2051720" y="4120480"/>
          <a:ext cx="3887344" cy="247396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3887344">
                  <a:extLst>
                    <a:ext uri="{9D8B030D-6E8A-4147-A177-3AD203B41FA5}">
                      <a16:colId xmlns:a16="http://schemas.microsoft.com/office/drawing/2014/main" val="1521151"/>
                    </a:ext>
                  </a:extLst>
                </a:gridCol>
              </a:tblGrid>
              <a:tr h="1390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/>
                        <a:t>UnitOfWork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87471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DbContext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err="1" smtClean="0"/>
                        <a:t>dbContext</a:t>
                      </a:r>
                      <a:r>
                        <a:rPr lang="en-GB" baseline="0" dirty="0" smtClean="0"/>
                        <a:t>;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06260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public </a:t>
                      </a:r>
                      <a:r>
                        <a:rPr lang="en-GB" dirty="0" err="1" smtClean="0"/>
                        <a:t>UnitOfWork</a:t>
                      </a:r>
                      <a:r>
                        <a:rPr lang="en-GB" dirty="0" smtClean="0"/>
                        <a:t> {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   // constructor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 smtClean="0"/>
                        <a:t>   // Initialise </a:t>
                      </a:r>
                      <a:r>
                        <a:rPr lang="en-GB" baseline="0" dirty="0" err="1" smtClean="0"/>
                        <a:t>DbContext</a:t>
                      </a:r>
                      <a:r>
                        <a:rPr lang="en-GB" baseline="0" dirty="0" smtClean="0"/>
                        <a:t> and Repos</a:t>
                      </a:r>
                      <a:endParaRPr lang="en-GB" dirty="0" smtClean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}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 smtClean="0"/>
                        <a:t>SaveChanges</a:t>
                      </a:r>
                      <a:r>
                        <a:rPr lang="en-GB" dirty="0" smtClean="0"/>
                        <a:t>()</a:t>
                      </a:r>
                      <a:r>
                        <a:rPr lang="en-GB" baseline="0" dirty="0" smtClean="0"/>
                        <a:t> { … }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 smtClean="0"/>
                        <a:t>Dispose() { … }</a:t>
                      </a:r>
                      <a:endParaRPr lang="en-GB" dirty="0" smtClean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06534414"/>
                  </a:ext>
                </a:extLst>
              </a:tr>
            </a:tbl>
          </a:graphicData>
        </a:graphic>
      </p:graphicFrame>
      <p:cxnSp>
        <p:nvCxnSpPr>
          <p:cNvPr id="8" name="Straight Arrow Connector 7"/>
          <p:cNvCxnSpPr>
            <a:stCxn id="7" idx="0"/>
            <a:endCxn id="6" idx="2"/>
          </p:cNvCxnSpPr>
          <p:nvPr/>
        </p:nvCxnSpPr>
        <p:spPr>
          <a:xfrm flipV="1">
            <a:off x="3995392" y="3251200"/>
            <a:ext cx="0" cy="869280"/>
          </a:xfrm>
          <a:prstGeom prst="straightConnector1">
            <a:avLst/>
          </a:prstGeom>
          <a:ln w="9525" cap="flat" cmpd="sng" algn="ctr">
            <a:solidFill>
              <a:schemeClr val="accent1"/>
            </a:solidFill>
            <a:prstDash val="dash"/>
            <a:round/>
            <a:headEnd type="none" w="med" len="med"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3312352" y="3560648"/>
            <a:ext cx="13660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Implements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858295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Asynchronous Programming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6866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Asynchronous Programming in C#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Used to </a:t>
            </a:r>
            <a:r>
              <a:rPr lang="en-GB" dirty="0"/>
              <a:t>avoid bottlenecks and enhance your </a:t>
            </a:r>
            <a:r>
              <a:rPr lang="en-GB" dirty="0" smtClean="0"/>
              <a:t>application’s responsiveness.</a:t>
            </a:r>
            <a:endParaRPr lang="en-GB" dirty="0"/>
          </a:p>
          <a:p>
            <a:r>
              <a:rPr lang="en-GB" dirty="0"/>
              <a:t>C# 5 introduced a simplified approach.</a:t>
            </a:r>
          </a:p>
          <a:p>
            <a:pPr lvl="1"/>
            <a:r>
              <a:rPr lang="en-GB" dirty="0"/>
              <a:t>The compiler does the difficult work developers had to </a:t>
            </a:r>
            <a:r>
              <a:rPr lang="en-GB" dirty="0" smtClean="0"/>
              <a:t>do in the past.</a:t>
            </a:r>
            <a:endParaRPr lang="en-GB" dirty="0"/>
          </a:p>
          <a:p>
            <a:r>
              <a:rPr lang="en-GB" dirty="0"/>
              <a:t>The </a:t>
            </a:r>
            <a:r>
              <a:rPr lang="en-GB" b="1" dirty="0" err="1"/>
              <a:t>async</a:t>
            </a:r>
            <a:r>
              <a:rPr lang="en-GB" dirty="0"/>
              <a:t> and </a:t>
            </a:r>
            <a:r>
              <a:rPr lang="en-GB" b="1" dirty="0"/>
              <a:t>await</a:t>
            </a:r>
            <a:r>
              <a:rPr lang="en-GB" dirty="0"/>
              <a:t> keywords are at the heart of asynchronous programming.</a:t>
            </a:r>
          </a:p>
          <a:p>
            <a:pPr lvl="1"/>
            <a:r>
              <a:rPr lang="en-GB" dirty="0"/>
              <a:t>Using these two keywords, you can create </a:t>
            </a:r>
            <a:r>
              <a:rPr lang="en-GB" dirty="0" err="1"/>
              <a:t>async</a:t>
            </a:r>
            <a:r>
              <a:rPr lang="en-GB" dirty="0"/>
              <a:t> methods easily.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3740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Async</a:t>
            </a:r>
            <a:r>
              <a:rPr lang="en-GB" dirty="0" smtClean="0"/>
              <a:t>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You use the </a:t>
            </a:r>
            <a:r>
              <a:rPr lang="en-GB" b="1" dirty="0" err="1" smtClean="0">
                <a:hlinkClick r:id="rId3"/>
              </a:rPr>
              <a:t>async</a:t>
            </a:r>
            <a:r>
              <a:rPr lang="en-GB" dirty="0" smtClean="0"/>
              <a:t> modifier to specify that a method, lambda expression or anonymous method is asynchronous.</a:t>
            </a:r>
          </a:p>
          <a:p>
            <a:r>
              <a:rPr lang="en-GB" dirty="0" smtClean="0"/>
              <a:t>For example, in a method:</a:t>
            </a:r>
          </a:p>
          <a:p>
            <a:pPr marL="320040" lvl="1" indent="0">
              <a:buNone/>
            </a:pPr>
            <a:r>
              <a:rPr lang="en-GB" sz="2400" dirty="0" err="1">
                <a:solidFill>
                  <a:srgbClr val="0000FF"/>
                </a:solidFill>
                <a:latin typeface="Consolas" panose="020B0609020204030204" pitchFamily="49" charset="0"/>
              </a:rPr>
              <a:t>async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2B91AF"/>
                </a:solidFill>
                <a:latin typeface="Consolas" panose="020B0609020204030204" pitchFamily="49" charset="0"/>
              </a:rPr>
              <a:t>Task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2400" dirty="0" err="1">
                <a:solidFill>
                  <a:srgbClr val="2B91AF"/>
                </a:solidFill>
                <a:latin typeface="Consolas" panose="020B0609020204030204" pitchFamily="49" charset="0"/>
              </a:rPr>
              <a:t>TResult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&gt; 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methodName</a:t>
            </a:r>
            <a:r>
              <a:rPr lang="en-GB" sz="24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Async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</a:t>
            </a:r>
            <a:endParaRPr lang="en-GB" sz="2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400" dirty="0">
                <a:solidFill>
                  <a:srgbClr val="008000"/>
                </a:solidFill>
                <a:latin typeface="Consolas" panose="020B0609020204030204" pitchFamily="49" charset="0"/>
              </a:rPr>
              <a:t>// Do something</a:t>
            </a:r>
          </a:p>
          <a:p>
            <a:pPr marL="320040" lvl="1" indent="0">
              <a:buNone/>
            </a:pP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2400" dirty="0"/>
          </a:p>
          <a:p>
            <a:r>
              <a:rPr lang="en-GB" dirty="0" smtClean="0"/>
              <a:t>It is common practice to make the name of an </a:t>
            </a:r>
            <a:r>
              <a:rPr lang="en-GB" dirty="0" err="1" smtClean="0"/>
              <a:t>async</a:t>
            </a:r>
            <a:r>
              <a:rPr lang="en-GB" dirty="0" smtClean="0"/>
              <a:t> method </a:t>
            </a:r>
            <a:r>
              <a:rPr lang="en-GB" b="1" i="1" dirty="0" smtClean="0"/>
              <a:t>end with the “</a:t>
            </a:r>
            <a:r>
              <a:rPr lang="en-GB" b="1" i="1" dirty="0" err="1" smtClean="0"/>
              <a:t>Async</a:t>
            </a:r>
            <a:r>
              <a:rPr lang="en-GB" b="1" i="1" dirty="0" smtClean="0"/>
              <a:t>” suffix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084168" y="3284984"/>
            <a:ext cx="864096" cy="504056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971600" y="3288066"/>
            <a:ext cx="936104" cy="504056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956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Async</a:t>
            </a:r>
            <a:r>
              <a:rPr lang="en-GB" dirty="0"/>
              <a:t> </a:t>
            </a:r>
            <a:r>
              <a:rPr lang="en-GB" dirty="0" smtClean="0"/>
              <a:t>Method </a:t>
            </a:r>
            <a:r>
              <a:rPr lang="en-GB" dirty="0"/>
              <a:t>Return </a:t>
            </a:r>
            <a:r>
              <a:rPr lang="en-GB" dirty="0" smtClean="0"/>
              <a:t>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Methods with a return statement</a:t>
            </a:r>
            <a:r>
              <a:rPr lang="en-GB" dirty="0" smtClean="0"/>
              <a:t>: the method has a return type other than void.</a:t>
            </a:r>
          </a:p>
          <a:p>
            <a:pPr marL="365760" lvl="1" indent="0">
              <a:buNone/>
            </a:pPr>
            <a:r>
              <a:rPr lang="en-GB" sz="2400" dirty="0">
                <a:solidFill>
                  <a:srgbClr val="2B91AF"/>
                </a:solidFill>
                <a:latin typeface="Consolas" panose="020B0609020204030204" pitchFamily="49" charset="0"/>
              </a:rPr>
              <a:t>Task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2400" dirty="0" err="1">
                <a:solidFill>
                  <a:srgbClr val="2B91AF"/>
                </a:solidFill>
                <a:latin typeface="Consolas" panose="020B0609020204030204" pitchFamily="49" charset="0"/>
              </a:rPr>
              <a:t>TResult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&gt;</a:t>
            </a:r>
            <a:endParaRPr lang="en-GB" dirty="0" smtClean="0"/>
          </a:p>
          <a:p>
            <a:pPr lvl="1"/>
            <a:r>
              <a:rPr lang="en-GB" dirty="0" smtClean="0"/>
              <a:t>Return type of the method is whatever </a:t>
            </a:r>
            <a:r>
              <a:rPr lang="en-GB" dirty="0" err="1" smtClean="0"/>
              <a:t>Tresult</a:t>
            </a:r>
            <a:r>
              <a:rPr lang="en-GB" dirty="0" smtClean="0"/>
              <a:t> is.</a:t>
            </a:r>
            <a:endParaRPr lang="en-GB" dirty="0"/>
          </a:p>
          <a:p>
            <a:r>
              <a:rPr lang="en-GB" b="1" dirty="0" smtClean="0"/>
              <a:t>Methods with no return statement</a:t>
            </a:r>
            <a:r>
              <a:rPr lang="en-GB" dirty="0" smtClean="0"/>
              <a:t>: the method return type is void.</a:t>
            </a:r>
          </a:p>
          <a:p>
            <a:pPr marL="365760" lvl="1" indent="0">
              <a:buNone/>
            </a:pPr>
            <a:r>
              <a:rPr lang="en-GB" sz="2400" dirty="0">
                <a:solidFill>
                  <a:srgbClr val="2B91AF"/>
                </a:solidFill>
                <a:latin typeface="Consolas" panose="020B0609020204030204" pitchFamily="49" charset="0"/>
              </a:rPr>
              <a:t>Task</a:t>
            </a:r>
            <a:endParaRPr lang="en-GB" dirty="0" smtClean="0"/>
          </a:p>
          <a:p>
            <a:pPr lvl="1"/>
            <a:r>
              <a:rPr lang="en-GB" dirty="0" smtClean="0"/>
              <a:t>Method does not return any value.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559127" y="6237312"/>
            <a:ext cx="42069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smtClean="0"/>
              <a:t>These are the two types we will be using.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035131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Async</a:t>
            </a:r>
            <a:r>
              <a:rPr lang="en-GB" dirty="0"/>
              <a:t> </a:t>
            </a:r>
            <a:r>
              <a:rPr lang="en-GB" dirty="0" smtClean="0"/>
              <a:t>Method </a:t>
            </a:r>
            <a:r>
              <a:rPr lang="en-GB" dirty="0"/>
              <a:t>Return </a:t>
            </a:r>
            <a:r>
              <a:rPr lang="en-GB" dirty="0" smtClean="0"/>
              <a:t>Types</a:t>
            </a:r>
            <a:br>
              <a:rPr lang="en-GB" dirty="0" smtClean="0"/>
            </a:br>
            <a:r>
              <a:rPr lang="en-GB" sz="3100" dirty="0" smtClean="0"/>
              <a:t>FYI: Additional Return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Methods for event handlers</a:t>
            </a:r>
            <a:r>
              <a:rPr lang="en-GB" dirty="0" smtClean="0"/>
              <a:t> e.g. an event handler method to respond to a button click.</a:t>
            </a:r>
          </a:p>
          <a:p>
            <a:pPr lvl="1"/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endParaRPr lang="en-GB" dirty="0"/>
          </a:p>
          <a:p>
            <a:r>
              <a:rPr lang="en-GB" dirty="0" smtClean="0"/>
              <a:t>Starting with C# 7.0</a:t>
            </a:r>
          </a:p>
          <a:p>
            <a:pPr lvl="1"/>
            <a:r>
              <a:rPr lang="en-GB" dirty="0" smtClean="0"/>
              <a:t>Any </a:t>
            </a:r>
            <a:r>
              <a:rPr lang="en-GB" dirty="0"/>
              <a:t>other </a:t>
            </a:r>
            <a:r>
              <a:rPr lang="en-GB" dirty="0" smtClean="0"/>
              <a:t>return type, provided that the type </a:t>
            </a:r>
            <a:r>
              <a:rPr lang="en-GB" dirty="0"/>
              <a:t>has a </a:t>
            </a:r>
            <a:r>
              <a:rPr lang="en-GB" dirty="0" err="1"/>
              <a:t>GetAwaiter</a:t>
            </a:r>
            <a:r>
              <a:rPr lang="en-GB" dirty="0"/>
              <a:t> </a:t>
            </a:r>
            <a:r>
              <a:rPr lang="en-GB" dirty="0" smtClean="0"/>
              <a:t>method.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6698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Async</a:t>
            </a:r>
            <a:r>
              <a:rPr lang="en-GB" dirty="0"/>
              <a:t> </a:t>
            </a:r>
            <a:r>
              <a:rPr lang="en-GB" dirty="0" smtClean="0"/>
              <a:t>Methods </a:t>
            </a:r>
            <a:r>
              <a:rPr lang="en-GB" dirty="0"/>
              <a:t>Awaiting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</a:t>
            </a:r>
            <a:r>
              <a:rPr lang="en-GB" dirty="0" err="1"/>
              <a:t>async</a:t>
            </a:r>
            <a:r>
              <a:rPr lang="en-GB" dirty="0"/>
              <a:t> method usually </a:t>
            </a:r>
            <a:r>
              <a:rPr lang="en-GB" b="1" i="1" dirty="0"/>
              <a:t>includes at least one await expression</a:t>
            </a:r>
            <a:r>
              <a:rPr lang="en-GB" dirty="0"/>
              <a:t>.</a:t>
            </a:r>
          </a:p>
          <a:p>
            <a:r>
              <a:rPr lang="en-GB" dirty="0"/>
              <a:t>You mark the task to await completion (ongoing work) with the </a:t>
            </a:r>
            <a:r>
              <a:rPr lang="en-GB" b="1" dirty="0">
                <a:hlinkClick r:id="rId3"/>
              </a:rPr>
              <a:t>await operator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It marks the point where the method cannot continue until the awaited operation completes.</a:t>
            </a:r>
          </a:p>
          <a:p>
            <a:r>
              <a:rPr lang="en-GB" dirty="0"/>
              <a:t>The method is temporarily suspended at this point, and control returns to the method’s caller.</a:t>
            </a:r>
          </a:p>
          <a:p>
            <a:pPr lvl="1"/>
            <a:r>
              <a:rPr lang="en-GB" dirty="0" smtClean="0"/>
              <a:t>The method’s caller </a:t>
            </a:r>
            <a:r>
              <a:rPr lang="en-GB" b="1" i="1" dirty="0" smtClean="0"/>
              <a:t>can continue with other work that does not depend on the awaited task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17258" y="6211669"/>
            <a:ext cx="89441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i="1" dirty="0"/>
              <a:t>Note</a:t>
            </a:r>
            <a:r>
              <a:rPr lang="en-GB" i="1" dirty="0"/>
              <a:t>: await can only be used in an asynchronous method modified by the </a:t>
            </a:r>
            <a:r>
              <a:rPr lang="en-GB" i="1" dirty="0" err="1"/>
              <a:t>async</a:t>
            </a:r>
            <a:r>
              <a:rPr lang="en-GB" i="1" dirty="0"/>
              <a:t> keyword</a:t>
            </a:r>
            <a:r>
              <a:rPr lang="en-GB" i="1" dirty="0" smtClean="0"/>
              <a:t>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908764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happens in an </a:t>
            </a:r>
            <a:r>
              <a:rPr lang="en-GB" dirty="0" err="1" smtClean="0"/>
              <a:t>async</a:t>
            </a:r>
            <a:r>
              <a:rPr lang="en-GB" dirty="0" smtClean="0"/>
              <a:t> method.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1175" y="1628800"/>
            <a:ext cx="5810250" cy="47910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689964" y="6351711"/>
            <a:ext cx="5992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See more: </a:t>
            </a:r>
            <a:r>
              <a:rPr lang="en-GB" sz="1200" dirty="0">
                <a:hlinkClick r:id="rId4"/>
              </a:rPr>
              <a:t>https://</a:t>
            </a:r>
            <a:r>
              <a:rPr lang="en-GB" sz="1200" dirty="0" smtClean="0">
                <a:hlinkClick r:id="rId4"/>
              </a:rPr>
              <a:t>docs.microsoft.com/en-us/dotnet/csharp/programming-guide/concepts/async/index#BKMK_WhatHappensUnderstandinganAsyncMethod</a:t>
            </a:r>
            <a:r>
              <a:rPr lang="en-GB" sz="1200" dirty="0" smtClean="0"/>
              <a:t>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098525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19607</TotalTime>
  <Words>1619</Words>
  <Application>Microsoft Office PowerPoint</Application>
  <PresentationFormat>On-screen Show (4:3)</PresentationFormat>
  <Paragraphs>283</Paragraphs>
  <Slides>32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9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Repository &amp; Unit of Work Design Patterns</vt:lpstr>
      <vt:lpstr>Today’s Lecture</vt:lpstr>
      <vt:lpstr>Program to an Interface</vt:lpstr>
      <vt:lpstr>Program to an Interface</vt:lpstr>
      <vt:lpstr>Program to an Interface</vt:lpstr>
      <vt:lpstr>Program to an Interface</vt:lpstr>
      <vt:lpstr>Program to an Interface</vt:lpstr>
      <vt:lpstr>Design Patterns</vt:lpstr>
      <vt:lpstr>Repository and Unit of Work Patterns</vt:lpstr>
      <vt:lpstr>What We Currently Have</vt:lpstr>
      <vt:lpstr>Repository without Unit of Work</vt:lpstr>
      <vt:lpstr>Repository with Unit of Work</vt:lpstr>
      <vt:lpstr>The Repository and Unit of Work Patterns </vt:lpstr>
      <vt:lpstr>The Repository Pattern</vt:lpstr>
      <vt:lpstr>Repository Class Methods</vt:lpstr>
      <vt:lpstr>Repository Pattern without UoW</vt:lpstr>
      <vt:lpstr>Why is it Needed?</vt:lpstr>
      <vt:lpstr>Why is this Needed?</vt:lpstr>
      <vt:lpstr>Why is this Needed?</vt:lpstr>
      <vt:lpstr>Repository with Unit of Work Pattern</vt:lpstr>
      <vt:lpstr>Generic Repository for use with UoW</vt:lpstr>
      <vt:lpstr>The Unit of Work (UoW) Class</vt:lpstr>
      <vt:lpstr>Unit of Work in the Repository Pattern</vt:lpstr>
      <vt:lpstr>Unit of Work Class</vt:lpstr>
      <vt:lpstr>Asynchronous Programming</vt:lpstr>
      <vt:lpstr>Asynchronous Programming in C#</vt:lpstr>
      <vt:lpstr>Async Method</vt:lpstr>
      <vt:lpstr>Async Method Return Types</vt:lpstr>
      <vt:lpstr>Async Method Return Types FYI: Additional Return Types</vt:lpstr>
      <vt:lpstr>Async Methods Awaiting</vt:lpstr>
      <vt:lpstr>What happens in an async method.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2150</cp:revision>
  <cp:lastPrinted>2014-09-29T16:21:25Z</cp:lastPrinted>
  <dcterms:created xsi:type="dcterms:W3CDTF">2013-09-18T07:00:31Z</dcterms:created>
  <dcterms:modified xsi:type="dcterms:W3CDTF">2019-02-19T07:19:14Z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