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charts/chart2.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3.xml" ContentType="application/vnd.openxmlformats-officedocument.drawingml.chart+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AA4DE027-31E0-BDD6-8565-FA6B8B551EEA}">
          <p14:sldIdLst>
            <p14:sldId id="256"/>
            <p14:sldId id="257"/>
          </p14:sldIdLst>
        </p14:section>
        <p14:section name="Key Concepts" id="{FD9D6B8E-B2A7-D367-C301-00B1DD53E3E4}">
          <p14:sldIdLst>
            <p14:sldId id="258"/>
            <p14:sldId id="259"/>
            <p14:sldId id="260"/>
          </p14:sldIdLst>
        </p14:section>
        <p14:section name="Theory and Frameworks" id="{458DC375-7023-35C9-E489-4A5CC158C928}">
          <p14:sldIdLst>
            <p14:sldId id="261"/>
            <p14:sldId id="262"/>
          </p14:sldIdLst>
        </p14:section>
        <p14:section name="Policy and Practice" id="{CE223D02-5E4F-A6AE-388E-CBCD229DD1B6}">
          <p14:sldIdLst>
            <p14:sldId id="263"/>
            <p14:sldId id="264"/>
            <p14:sldId id="265"/>
            <p14:sldId id="266"/>
          </p14:sldIdLst>
        </p14:section>
        <p14:section name="Public Health and Equity" id="{1213134A-B37E-460C-AD3F-95995987AFAD}">
          <p14:sldIdLst>
            <p14:sldId id="267"/>
            <p14:sldId id="268"/>
          </p14:sldIdLst>
        </p14:section>
        <p14:section name="Recommendations and Conclusion" id="{89486946-3A54-E731-B2FB-E274717E69FD}">
          <p14:sldIdLst>
            <p14:sldId id="269"/>
            <p14:sldId id="270"/>
          </p14:sldIdLst>
        </p14:section>
        <p14:section name="References" id="{818CF672-E08A-8B20-D4F5-34E2BE035AFF}">
          <p14:sldIdLst>
            <p14:sldId id="271"/>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59" d="100"/>
          <a:sy n="159" d="100"/>
        </p:scale>
        <p:origin x="336" y="1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300" b="0" i="0" u="none" strike="noStrike">
                <a:solidFill>
                  <a:srgbClr val="1E2B2A"/>
                </a:solidFill>
                <a:latin typeface="+mn-lt"/>
              </a:defRPr>
            </a:pPr>
            <a:r>
              <a:rPr sz="1300" b="0" i="0" u="none" strike="noStrike">
                <a:solidFill>
                  <a:srgbClr val="1E2B2A"/>
                </a:solidFill>
                <a:latin typeface="+mn-lt"/>
              </a:rPr>
              <a:t>Real-terms reduction since 2015/16 (%)</a:t>
            </a:r>
          </a:p>
        </c:rich>
      </c:tx>
      <c:overlay val="0"/>
    </c:title>
    <c:autoTitleDeleted val="0"/>
    <c:plotArea>
      <c:layout/>
      <c:barChart>
        <c:barDir val="bar"/>
        <c:grouping val="clustered"/>
        <c:varyColors val="0"/>
        <c:ser>
          <c:idx val="0"/>
          <c:order val="0"/>
          <c:tx>
            <c:strRef>
              <c:f>Sheet1!$B$1</c:f>
              <c:strCache>
                <c:ptCount val="1"/>
                <c:pt idx="0">
                  <c:v>Real-terms reduction since 2015/16 (%)</c:v>
                </c:pt>
              </c:strCache>
            </c:strRef>
          </c:tx>
          <c:spPr>
            <a:solidFill>
              <a:srgbClr val="1F4E4A"/>
            </a:solidFill>
            <a:effectLst/>
          </c:spPr>
          <c:invertIfNegative val="0"/>
          <c:dPt>
            <c:idx val="0"/>
            <c:invertIfNegative val="0"/>
            <c:bubble3D val="0"/>
            <c:extLst>
              <c:ext xmlns:c16="http://schemas.microsoft.com/office/drawing/2014/chart" uri="{C3380CC4-5D6E-409C-BE32-E72D297353CC}">
                <c16:uniqueId val="{00000001-6360-4DB6-B4BF-C5B5095A4236}"/>
              </c:ext>
            </c:extLst>
          </c:dPt>
          <c:dPt>
            <c:idx val="1"/>
            <c:invertIfNegative val="0"/>
            <c:bubble3D val="0"/>
            <c:extLst>
              <c:ext xmlns:c16="http://schemas.microsoft.com/office/drawing/2014/chart" uri="{C3380CC4-5D6E-409C-BE32-E72D297353CC}">
                <c16:uniqueId val="{00000003-6360-4DB6-B4BF-C5B5095A4236}"/>
              </c:ext>
            </c:extLst>
          </c:dPt>
          <c:dPt>
            <c:idx val="2"/>
            <c:invertIfNegative val="0"/>
            <c:bubble3D val="0"/>
            <c:spPr>
              <a:solidFill>
                <a:srgbClr val="C8613C"/>
              </a:solidFill>
              <a:effectLst/>
            </c:spPr>
            <c:extLst>
              <c:ext xmlns:c16="http://schemas.microsoft.com/office/drawing/2014/chart" uri="{C3380CC4-5D6E-409C-BE32-E72D297353CC}">
                <c16:uniqueId val="{00000005-6360-4DB6-B4BF-C5B5095A4236}"/>
              </c:ext>
            </c:extLst>
          </c:dPt>
          <c:dPt>
            <c:idx val="3"/>
            <c:invertIfNegative val="0"/>
            <c:bubble3D val="0"/>
            <c:extLst>
              <c:ext xmlns:c16="http://schemas.microsoft.com/office/drawing/2014/chart" uri="{C3380CC4-5D6E-409C-BE32-E72D297353CC}">
                <c16:uniqueId val="{00000007-6360-4DB6-B4BF-C5B5095A4236}"/>
              </c:ext>
            </c:extLst>
          </c:dPt>
          <c:dLbls>
            <c:numFmt formatCode="0&quot;%&quot;" sourceLinked="0"/>
            <c:spPr>
              <a:noFill/>
              <a:ln>
                <a:noFill/>
              </a:ln>
              <a:effectLst/>
            </c:spPr>
            <c:txPr>
              <a:bodyPr/>
              <a:lstStyle/>
              <a:p>
                <a:pPr>
                  <a:defRPr sz="1200" b="0" i="0" u="none" strike="noStrike">
                    <a:solidFill>
                      <a:srgbClr val="1E2B2A"/>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Adult drug and alcohol</c:v>
                </c:pt>
                <c:pt idx="1">
                  <c:v>Sexual health</c:v>
                </c:pt>
                <c:pt idx="2">
                  <c:v>Public health grant (per person)</c:v>
                </c:pt>
                <c:pt idx="3">
                  <c:v>Stop smoking and tobacco</c:v>
                </c:pt>
              </c:strCache>
            </c:strRef>
          </c:cat>
          <c:val>
            <c:numRef>
              <c:f>Sheet1!$B$2:$B$5</c:f>
              <c:numCache>
                <c:formatCode>General</c:formatCode>
                <c:ptCount val="4"/>
                <c:pt idx="0">
                  <c:v>17</c:v>
                </c:pt>
                <c:pt idx="1">
                  <c:v>29</c:v>
                </c:pt>
                <c:pt idx="2">
                  <c:v>26</c:v>
                </c:pt>
                <c:pt idx="3">
                  <c:v>45</c:v>
                </c:pt>
              </c:numCache>
            </c:numRef>
          </c:val>
          <c:extLst>
            <c:ext xmlns:c16="http://schemas.microsoft.com/office/drawing/2014/chart" uri="{C3380CC4-5D6E-409C-BE32-E72D297353CC}">
              <c16:uniqueId val="{00000008-6360-4DB6-B4BF-C5B5095A4236}"/>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200" b="0" i="0" u="none" strike="noStrike">
                <a:solidFill>
                  <a:srgbClr val="1E2B2A"/>
                </a:solidFill>
                <a:latin typeface="+mn-lt"/>
              </a:defRPr>
            </a:pPr>
            <a:endParaRPr lang="en-US"/>
          </a:p>
        </c:txPr>
        <c:crossAx val="2094734552"/>
        <c:crosses val="autoZero"/>
        <c:auto val="1"/>
        <c:lblAlgn val="ctr"/>
        <c:lblOffset val="100"/>
        <c:noMultiLvlLbl val="1"/>
      </c:catAx>
      <c:valAx>
        <c:axId val="2094734552"/>
        <c:scaling>
          <c:orientation val="minMax"/>
          <c:max val="55"/>
        </c:scaling>
        <c:delete val="1"/>
        <c:axPos val="b"/>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300" b="0" i="0" u="none" strike="noStrike">
                <a:solidFill>
                  <a:srgbClr val="1E2B2A"/>
                </a:solidFill>
                <a:latin typeface="+mn-lt"/>
              </a:defRPr>
            </a:pPr>
            <a:r>
              <a:rPr lang="en-GB" sz="1300" b="0" i="0" u="none" strike="noStrike">
                <a:solidFill>
                  <a:srgbClr val="1E2B2A"/>
                </a:solidFill>
                <a:latin typeface="+mn-lt"/>
              </a:rPr>
              <a:t>12-month mortality, Whole System Demonstrator (%)</a:t>
            </a:r>
          </a:p>
        </c:rich>
      </c:tx>
      <c:overlay val="0"/>
    </c:title>
    <c:autoTitleDeleted val="0"/>
    <c:plotArea>
      <c:layout/>
      <c:barChart>
        <c:barDir val="col"/>
        <c:grouping val="clustered"/>
        <c:varyColors val="0"/>
        <c:ser>
          <c:idx val="0"/>
          <c:order val="0"/>
          <c:tx>
            <c:strRef>
              <c:f>Sheet1!$B$1</c:f>
              <c:strCache>
                <c:ptCount val="1"/>
                <c:pt idx="0">
                  <c:v>12-month mortality (%)</c:v>
                </c:pt>
              </c:strCache>
            </c:strRef>
          </c:tx>
          <c:spPr>
            <a:solidFill>
              <a:srgbClr val="6A9F7E"/>
            </a:solidFill>
            <a:effectLst/>
          </c:spPr>
          <c:invertIfNegative val="0"/>
          <c:dPt>
            <c:idx val="0"/>
            <c:invertIfNegative val="0"/>
            <c:bubble3D val="0"/>
            <c:extLst>
              <c:ext xmlns:c16="http://schemas.microsoft.com/office/drawing/2014/chart" uri="{C3380CC4-5D6E-409C-BE32-E72D297353CC}">
                <c16:uniqueId val="{00000001-0663-4694-9807-46EA7AE353AE}"/>
              </c:ext>
            </c:extLst>
          </c:dPt>
          <c:dPt>
            <c:idx val="1"/>
            <c:invertIfNegative val="0"/>
            <c:bubble3D val="0"/>
            <c:spPr>
              <a:solidFill>
                <a:srgbClr val="C8613C"/>
              </a:solidFill>
              <a:effectLst/>
            </c:spPr>
            <c:extLst>
              <c:ext xmlns:c16="http://schemas.microsoft.com/office/drawing/2014/chart" uri="{C3380CC4-5D6E-409C-BE32-E72D297353CC}">
                <c16:uniqueId val="{00000003-0663-4694-9807-46EA7AE353AE}"/>
              </c:ext>
            </c:extLst>
          </c:dPt>
          <c:dLbls>
            <c:numFmt formatCode="0.0&quot;%&quot;" sourceLinked="0"/>
            <c:spPr>
              <a:noFill/>
              <a:ln>
                <a:noFill/>
              </a:ln>
              <a:effectLst/>
            </c:spPr>
            <c:txPr>
              <a:bodyPr/>
              <a:lstStyle/>
              <a:p>
                <a:pPr>
                  <a:defRPr sz="1200" b="0" i="0" u="none" strike="noStrike">
                    <a:solidFill>
                      <a:srgbClr val="1E2B2A"/>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Telehealth</c:v>
                </c:pt>
                <c:pt idx="1">
                  <c:v>Usual care</c:v>
                </c:pt>
              </c:strCache>
            </c:strRef>
          </c:cat>
          <c:val>
            <c:numRef>
              <c:f>Sheet1!$B$2:$B$3</c:f>
              <c:numCache>
                <c:formatCode>General</c:formatCode>
                <c:ptCount val="2"/>
                <c:pt idx="0">
                  <c:v>4.5999999999999996</c:v>
                </c:pt>
                <c:pt idx="1">
                  <c:v>8.3000000000000007</c:v>
                </c:pt>
              </c:numCache>
            </c:numRef>
          </c:val>
          <c:extLst>
            <c:ext xmlns:c16="http://schemas.microsoft.com/office/drawing/2014/chart" uri="{C3380CC4-5D6E-409C-BE32-E72D297353CC}">
              <c16:uniqueId val="{00000004-0663-4694-9807-46EA7AE353AE}"/>
            </c:ext>
          </c:extLst>
        </c:ser>
        <c:dLbls>
          <c:showLegendKey val="0"/>
          <c:showVal val="1"/>
          <c:showCatName val="0"/>
          <c:showSerName val="0"/>
          <c:showPercent val="0"/>
          <c:showBubbleSize val="0"/>
        </c:dLbls>
        <c:gapWidth val="7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1E2B2A"/>
                </a:solidFill>
                <a:latin typeface="+mn-lt"/>
              </a:defRPr>
            </a:pPr>
            <a:endParaRPr lang="en-US"/>
          </a:p>
        </c:txPr>
        <c:crossAx val="2094734552"/>
        <c:crosses val="autoZero"/>
        <c:auto val="1"/>
        <c:lblAlgn val="ctr"/>
        <c:lblOffset val="100"/>
        <c:noMultiLvlLbl val="1"/>
      </c:catAx>
      <c:valAx>
        <c:axId val="2094734552"/>
        <c:scaling>
          <c:orientation val="minMax"/>
          <c:max val="10"/>
          <c:min val="0"/>
        </c:scaling>
        <c:delete val="1"/>
        <c:axPos val="l"/>
        <c:numFmt formatCode="General" sourceLinked="0"/>
        <c:majorTickMark val="out"/>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300" b="0" i="0" u="none" strike="noStrike">
                <a:solidFill>
                  <a:srgbClr val="1E2B2A"/>
                </a:solidFill>
                <a:latin typeface="+mn-lt"/>
              </a:defRPr>
            </a:pPr>
            <a:r>
              <a:rPr sz="1300" b="0" i="0" u="none" strike="noStrike">
                <a:solidFill>
                  <a:srgbClr val="1E2B2A"/>
                </a:solidFill>
                <a:latin typeface="+mn-lt"/>
              </a:rPr>
              <a:t>Healthy life expectancy at birth, England 2020–22 (years)</a:t>
            </a:r>
          </a:p>
        </c:rich>
      </c:tx>
      <c:overlay val="0"/>
    </c:title>
    <c:autoTitleDeleted val="0"/>
    <c:plotArea>
      <c:layout/>
      <c:barChart>
        <c:barDir val="col"/>
        <c:grouping val="clustered"/>
        <c:varyColors val="0"/>
        <c:ser>
          <c:idx val="0"/>
          <c:order val="0"/>
          <c:tx>
            <c:strRef>
              <c:f>Sheet1!$B$1</c:f>
              <c:strCache>
                <c:ptCount val="1"/>
                <c:pt idx="0">
                  <c:v>Most deprived 10%</c:v>
                </c:pt>
              </c:strCache>
            </c:strRef>
          </c:tx>
          <c:spPr>
            <a:solidFill>
              <a:srgbClr val="C8613C"/>
            </a:solidFill>
            <a:effectLst/>
          </c:spPr>
          <c:invertIfNegative val="0"/>
          <c:dLbls>
            <c:numFmt formatCode="0.0" sourceLinked="0"/>
            <c:spPr>
              <a:noFill/>
              <a:ln>
                <a:noFill/>
              </a:ln>
              <a:effectLst/>
            </c:spPr>
            <c:txPr>
              <a:bodyPr/>
              <a:lstStyle/>
              <a:p>
                <a:pPr>
                  <a:defRPr sz="1200" b="0" i="0" u="none" strike="noStrike">
                    <a:solidFill>
                      <a:srgbClr val="1E2B2A"/>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Males</c:v>
                </c:pt>
                <c:pt idx="1">
                  <c:v>Females</c:v>
                </c:pt>
              </c:strCache>
            </c:strRef>
          </c:cat>
          <c:val>
            <c:numRef>
              <c:f>Sheet1!$B$2:$B$3</c:f>
              <c:numCache>
                <c:formatCode>General</c:formatCode>
                <c:ptCount val="2"/>
                <c:pt idx="0">
                  <c:v>51.1</c:v>
                </c:pt>
                <c:pt idx="1">
                  <c:v>50.5</c:v>
                </c:pt>
              </c:numCache>
            </c:numRef>
          </c:val>
          <c:extLst>
            <c:ext xmlns:c16="http://schemas.microsoft.com/office/drawing/2014/chart" uri="{C3380CC4-5D6E-409C-BE32-E72D297353CC}">
              <c16:uniqueId val="{00000000-53B6-4133-93C3-EC82EF700659}"/>
            </c:ext>
          </c:extLst>
        </c:ser>
        <c:ser>
          <c:idx val="1"/>
          <c:order val="1"/>
          <c:tx>
            <c:strRef>
              <c:f>Sheet1!$C$1</c:f>
              <c:strCache>
                <c:ptCount val="1"/>
                <c:pt idx="0">
                  <c:v>Least deprived 10%</c:v>
                </c:pt>
              </c:strCache>
            </c:strRef>
          </c:tx>
          <c:spPr>
            <a:solidFill>
              <a:srgbClr val="1F4E4A"/>
            </a:solidFill>
            <a:effectLst/>
          </c:spPr>
          <c:invertIfNegative val="0"/>
          <c:dLbls>
            <c:numFmt formatCode="0.0" sourceLinked="0"/>
            <c:spPr>
              <a:noFill/>
              <a:ln>
                <a:noFill/>
              </a:ln>
              <a:effectLst/>
            </c:spPr>
            <c:txPr>
              <a:bodyPr/>
              <a:lstStyle/>
              <a:p>
                <a:pPr>
                  <a:defRPr sz="1200" b="0" i="0" u="none" strike="noStrike">
                    <a:solidFill>
                      <a:srgbClr val="1E2B2A"/>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Males</c:v>
                </c:pt>
                <c:pt idx="1">
                  <c:v>Females</c:v>
                </c:pt>
              </c:strCache>
            </c:strRef>
          </c:cat>
          <c:val>
            <c:numRef>
              <c:f>Sheet1!$C$2:$C$3</c:f>
              <c:numCache>
                <c:formatCode>General</c:formatCode>
                <c:ptCount val="2"/>
                <c:pt idx="0">
                  <c:v>70.099999999999994</c:v>
                </c:pt>
                <c:pt idx="1">
                  <c:v>70.2</c:v>
                </c:pt>
              </c:numCache>
            </c:numRef>
          </c:val>
          <c:extLst>
            <c:ext xmlns:c16="http://schemas.microsoft.com/office/drawing/2014/chart" uri="{C3380CC4-5D6E-409C-BE32-E72D297353CC}">
              <c16:uniqueId val="{00000001-53B6-4133-93C3-EC82EF700659}"/>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1E2B2A"/>
                </a:solidFill>
                <a:latin typeface="+mn-lt"/>
              </a:defRPr>
            </a:pPr>
            <a:endParaRPr lang="en-US"/>
          </a:p>
        </c:txPr>
        <c:crossAx val="2094734552"/>
        <c:crosses val="autoZero"/>
        <c:auto val="1"/>
        <c:lblAlgn val="ctr"/>
        <c:lblOffset val="100"/>
        <c:noMultiLvlLbl val="1"/>
      </c:catAx>
      <c:valAx>
        <c:axId val="2094734552"/>
        <c:scaling>
          <c:orientation val="minMax"/>
          <c:max val="80"/>
          <c:min val="0"/>
        </c:scaling>
        <c:delete val="1"/>
        <c:axPos val="l"/>
        <c:numFmt formatCode="General" sourceLinked="0"/>
        <c:majorTickMark val="out"/>
        <c:minorTickMark val="none"/>
        <c:tickLblPos val="nextTo"/>
        <c:crossAx val="2094734554"/>
        <c:crosses val="autoZero"/>
        <c:crossBetween val="between"/>
      </c:valAx>
      <c:spPr>
        <a:noFill/>
        <a:ln>
          <a:noFill/>
        </a:ln>
        <a:effectLst/>
      </c:spPr>
    </c:plotArea>
    <c:legend>
      <c:legendPos val="b"/>
      <c:overlay val="0"/>
      <c:txPr>
        <a:bodyPr/>
        <a:lstStyle/>
        <a:p>
          <a:pPr>
            <a:defRPr sz="1200">
              <a:solidFill>
                <a:srgbClr val="1E2B2A"/>
              </a:solidFill>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7200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everyone. My name is Marcela Elena Oprea, and my student number is 2322804. This presentation is for the module Health, Wellbeing and Sustainable Development. Over the next fifteen minutes I will examine how these concepts have moved into health and social care policy in the United Kingdom, and how far they have actually changed the services that people receive.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aim is to examine these concepts critically rather than simply describe them. I will begin with definitions, because the way health is defined determines what services are built to deliver. I will then compare the main models of health and look at two frameworks that try to bring health into every area of policy: the World Health Organization's Health in All Policies approach and the Welsh Future Generations Act.
After that I will move to policy and governance, service delivery, public health campaigns and equity, before closing with recommendations at local and national level.</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starting point for most discussion is the 1948 World Health Organization definition, which describes health as complete physical, mental and social well-being, and not simply the absence of disease. This was a significant shift. It placed mental and social conditions on the same level as physical ones, and it gave later public health policy a moral foundation that went beyond hospitals and doctors.
The definition has not aged without problems, though. Huber and colleagues, writing in the BMJ in 2011, point out that the word 'complete' means that almost nobody is healthy, especially the growing number of people living with long-term conditions. Under this definition, a person managing diabetes well would still be classed as unhealthy. Huber proposes instead that health is the ability to adapt and self-manage. In my view this is far closer to the reality of NHS care today, where most activity concerns chronic conditions that will never be fully cured.</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Wellbeing is broader than health and harder to pin down. Ryan and Deci separate two traditions. The hedonic view sees wellbeing as pleasure and life satisfaction, while the eudaimonic view sees it as meaning and the realisation of a person's potential. Dodge and colleagues offer a more practical definition, describing wellbeing as the balance between the resources a person has and the challenges they face. That is useful for services, because it suggests two routes to improvement: reduce the challenges or build up the resources.
Sustainable development comes from the 1987 Brundtland report, which defined it as meeting the needs of the present without compromising the ability of future generations to meet their own needs. In 2015 the United Nations turned this principle into seventeen Sustainable Development Goals. Goal three commits every member state to ensuring healthy lives and promoting wellbeing for all at all ages, which links the concepts in this module directly.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ideas have grown in importance because the health sector is now recognised as part of the environmental problem. Health Care Without Harm calculated that health care produces 4.4 percent of global net emissions. In England, the NHS accounts for around four percent of the country's carbon emissions, and in 2020 it committed to reach net zero for the emissions it controls directly by 2040.
The Lancet Commission on planetary health, led by Whitmee, makes the wider argument: the gains in life expectancy of the past century have been achieved partly by damaging the natural systems that future health depends on. This turns sustainability into a clinical concern rather than an optional extra. The Health and Care Act 2022 reflects that shift, since it requires NHS bodies to consider climate change targets when making decisions. The question for the rest of this presentation is whether this ambition translates into practice.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judge how well these ideas are integrated, it helps to compare the models of health behind them. The biomedical model treats disease as a biological fault to be diagnosed and treated. Its strength is precision, and it underpins acute medicine and pharmaceutical advances. Its weakness, as Engel argued in 1977, is that it is reductionist and ignores the psychological and social causes of illness.
The social model, illustrated by Dahlgren and Whitehead's rainbow of determinants, moves attention upstream to income and housing. Writing thirty years on, the authors themselves admit the model maps determinants without explaining how they interact or what action should follow.
Engel's biopsychosocial model brings together the biological, psychological and social, and it underpins person-centred care. Wade and Halligan, however, observe that although it is widely endorsed, services are still organised around the biomedical model. Finally, Antonovsky's salutogenic model asks what creates health rather than what causes disease, which suits prevention and wellbeing, but his central idea, the sense of coherence, is difficult to measure.
My conclusion is that no model is sufficient alone. UK policy speaks the language of the social and biopsychosocial models, while funding still rewards biomedical activity.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frameworks attempt to put these models into practice across government. The World Health Organization's Health in All Policies approach asks every sector, not just health, to consider the health consequences of its decisions. Its logic is strong, because housing and transport shape health more than clinical care does. Its weakness is that it relies on political commitment across departments that have their own budgets and priorities.
Wales has gone furthest in turning this idea into law. The Well-being of Future Generations Act 2015 requires named public bodies to work towards seven well-being goals and to follow five ways of working: thinking long term, prevention, integration, collaboration and involving people. This is a genuine attempt to build sustainable development into public administration.
Davies, writing in the Environmental Law Review, questions whether these are real duties or simply aspirations, because there are few ways to challenge a public body that falls short. So the Act sets a strong direction, but its enforcement is weak.</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Policy across the UK now points in a more holistic direction. After the 2015 Act, Wales published A Healthier Wales in 2018, which set out a seamless model of health and social care built around a quadruple aim. In England, the NHS Long Term Plan of 2019 committed to personalised care and expanded mental health services. The Health and Care Act 2022 then made forty-two Integrated Care Systems statutory from July 2022, bringing the NHS and local authorities together to plan for their populations.
Mental health shows what this direction can achieve. NHS Talking Therapies, previously called IAPT, treats over half a million people each year, and Clark reports that around half of those treated recover. That is a substantial result. Even so, all these policies depend on moving resources from hospitals into prevention and community care, and that shift rarely happens when acute demand keeps rising.</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brings me to the main barriers. The first is funding. The Health Foundation found that the public health grant to local authorities in England has been cut by 26 percent per person in real terms since 2015/16. The chart shows that some services were hit far harder: spending on stop smoking services fell by 45 percent and on sexual health by 29 percent. These are exactly the preventive services that a holistic system relies on, and the cuts were deeper in more deprived areas. Marmot and colleagues link this period of austerity with the stalling of health improvement in England.
The second barrier is regulatory. NHS care is free at the point of use, but adult social care is means-tested and run by local authorities. Integrated Care Systems must bridge two separate legal and financial systems, with different lines of accountability, which limits how far integration can go.</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Turning to service delivery, telehealth is often presented as a way to support people with long-term conditions at home. The best evidence comes from the Whole System Demonstrator trial, one of the largest telehealth trials in the world, which involved over 3,000 patients with diabetes, heart failure or COPD in England. Steventon and colleagues found that twelve-month mortality was 4.6 percent among telehealth patients compared with 8.3 percent in the control group, along with fewer emergency admissions.
However, the economic evaluation by Henderson and colleagues found that the cost per quality-adjusted life year was around ninety-two thousand pounds, far above the NICE threshold of twenty to thirty thousand. So the clinical benefit did not represent value for money at the prices tested. My reading is that telehealth supports holistic care best when it is targeted at patients at the highest risk, rather than offered to everyone.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case examples show holistic models in practice. The first is social prescribing. The NHS Long Term Plan funded a thousand link workers so that 900,000 people could be referred by 2023/24. Link workers connect patients with non-medical support, such as debt advice or exercise groups. This is the biopsychosocial model working in primary care, because it treats loneliness or financial stress as health issues.
The weakness is evidence. Bickerdike and colleagues' systematic review found that most studies were small and poorly controlled, so the scheme was expanded nationally before anyone could be confident it worked.
The second example is Making Every Contact Count in hospitals. It asks staff to use routine contacts, such as a ward admission or an outpatient visit, for brief conversations about smoking, alcohol, weight or mental wellbeing. It turns hospitals into places of prevention as well as treatment, although its impact depends on staff time and training, which are hard to protect on busy wards.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health campaigns show the difference between changing environments and changing individual behaviour. The Soft Drinks Industry Levy, introduced in 2018, encouraged manufacturers to cut sugar from their drinks. Rogers and colleagues found it was associated with an eight percent relative reduction in obesity among Year 6 girls, which equals about 5,234 fewer cases each year. The effect was greatest in the most deprived areas, although no change was seen in boys or younger children.
Stoptober takes the opposite approach, relying on motivation and social support. Brown and colleagues estimated that the 2012 campaign generated 350,000 additional quit attempts, at less than 415 pounds per discounted life-year gained, which is highly cost-effective.
Taken together, these examples suggest that structural measures and campaigns work best in combination. Yet the cuts to stop smoking services shown earlier remove the follow-up support that campaigns like Stoptober depend 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Equity is where the gap between policy and outcome is clearest. The Office for National Statistics reports that, between 2020 and 2022, men in the most deprived areas of England could expect 51.1 years in good health, compared with 70.1 years in the least deprived areas. For women the gap was almost twenty years.
This pattern was described in 1971 by Tudor Hart as the inverse care law: the availability of good care tends to vary inversely with the need of the population served. Fifty years later, Marmot and colleagues found that improvements in life expectancy had slowed since 2010 and that life expectancy actually fell for women in the most deprived areas.
Universal coverage through the NHS removes cost at the point of use, but it does not equalise outcomes. NHS England responded with Core20PLUS5, which targets the most deprived twenty percent of the population, plus locally identified groups, across five clinical priorities. It is a sensible move towards proportionate universalism, but it is too early to judge its impact.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this evidence, I propose four recommendations. Nationally, the public health grant should be restored to its 2015/16 real-terms level and distributed according to need, following Marmot's principle of proportionate universalism. England should also adopt a statutory Health in All Policies duty, modelled on the Welsh Act but with an independent body able to enforce compliance, which addresses the weakness that Davies identified.
Locally, Integrated Care Systems should commission social prescribing with standard outcome measures, so that local data can close the evidence gap. Finally, telehealth should be targeted at high-risk patients within Core20PLUS5 populations, where the clinical benefit is greatest and the cost per outcome is likely to be lower, with support to prevent digital exclusion.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health, wellbeing and sustainable development have moved from abstract ideals to legal duties in UK policy, most clearly in Wales and in the NHS commitment to net zero. However, the evidence I have presented shows a persistent gap between ambition and delivery. Holistic models are widely endorsed, yet funding cuts and divided governance continue to favour reactive, hospital-based care.
Closing that gap requires protected prevention funding and cross-sector duties that can be enforced. Only then can services meet the needs of today's patients without compromising the health of future generations. Thank you for listening; I am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final two slides list all the sources used in this presentation. [Move through these quickly; there is no need to read them aloud.]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speech needed. Leave this slide on screen while taking questions.]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rtlCol="0"/>
          <a:lstStyle>
            <a:lvl1pPr marL="0" indent="0" algn="l">
              <a:buNone/>
              <a:defRPr lang="en-US" sz="3000" b="1" dirty="0">
                <a:solidFill>
                  <a:srgbClr val="1F4E4A"/>
                </a:solidFill>
                <a:latin typeface="Cambria" pitchFamily="34" charset="0"/>
                <a:ea typeface="Cambria" pitchFamily="34" charset="-122"/>
                <a:cs typeface="Cambria" pitchFamily="34" charset="-120"/>
              </a:defRPr>
            </a:lvl1pPr>
          </a:lstStyle>
          <a:p>
            <a:pPr marL="0" indent="0" algn="l">
              <a:buNone/>
            </a:pPr>
            <a:endParaRPr lang="en-US" sz="3000" dirty="0"/>
          </a:p>
        </p:txBody>
      </p:sp>
      <p:sp>
        <p:nvSpPr>
          <p:cNvPr id="3" name="Text 0"/>
          <p:cNvSpPr/>
          <p:nvPr/>
        </p:nvSpPr>
        <p:spPr>
          <a:xfrm>
            <a:off x="548640" y="6400800"/>
            <a:ext cx="8229600" cy="274320"/>
          </a:xfrm>
          <a:prstGeom prst="rect">
            <a:avLst/>
          </a:prstGeom>
          <a:noFill/>
          <a:ln/>
        </p:spPr>
        <p:txBody>
          <a:bodyPr wrap="square" lIns="0" tIns="0" rIns="0" bIns="0" rtlCol="0" anchor="ctr"/>
          <a:lstStyle/>
          <a:p>
            <a:pPr marL="0" indent="0">
              <a:buNone/>
            </a:pPr>
            <a:r>
              <a:rPr lang="en-US" sz="900" dirty="0">
                <a:solidFill>
                  <a:srgbClr val="5B6B68"/>
                </a:solidFill>
              </a:rPr>
              <a:t>BMHP6030  |  Health, Wellbeing and Sustainable Development  |  Marcela Elena Oprea</a:t>
            </a:r>
            <a:endParaRPr lang="en-US" sz="9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DARK">
    <p:bg>
      <p:bgPr>
        <a:solidFill>
          <a:srgbClr val="1F4E4A"/>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cover-big-circle"/>
          <p:cNvSpPr/>
          <p:nvPr/>
        </p:nvSpPr>
        <p:spPr>
          <a:xfrm>
            <a:off x="8229600" y="822960"/>
            <a:ext cx="3291840" cy="3291840"/>
          </a:xfrm>
          <a:prstGeom prst="ellipse">
            <a:avLst/>
          </a:prstGeom>
          <a:solidFill>
            <a:srgbClr val="6A9F7E"/>
          </a:solidFill>
          <a:ln w="12700">
            <a:solidFill>
              <a:srgbClr val="6A9F7E"/>
            </a:solidFill>
            <a:prstDash val="solid"/>
          </a:ln>
        </p:spPr>
        <p:txBody>
          <a:bodyPr/>
          <a:lstStyle/>
          <a:p>
            <a:endParaRPr lang="en-GB"/>
          </a:p>
        </p:txBody>
      </p:sp>
      <p:pic>
        <p:nvPicPr>
          <p:cNvPr id="3" name="cover-earth" descr="preencoded.png"/>
          <p:cNvPicPr>
            <a:picLocks noChangeAspect="1"/>
          </p:cNvPicPr>
          <p:nvPr/>
        </p:nvPicPr>
        <p:blipFill>
          <a:blip r:embed="rId3"/>
          <a:stretch>
            <a:fillRect/>
          </a:stretch>
        </p:blipFill>
        <p:spPr>
          <a:xfrm>
            <a:off x="9098280" y="1691640"/>
            <a:ext cx="1554480" cy="1554480"/>
          </a:xfrm>
          <a:prstGeom prst="rect">
            <a:avLst/>
          </a:prstGeom>
        </p:spPr>
      </p:pic>
      <p:sp>
        <p:nvSpPr>
          <p:cNvPr id="4" name="cover-heart-circle"/>
          <p:cNvSpPr/>
          <p:nvPr/>
        </p:nvSpPr>
        <p:spPr>
          <a:xfrm>
            <a:off x="7818120" y="3611880"/>
            <a:ext cx="1143000" cy="1143000"/>
          </a:xfrm>
          <a:prstGeom prst="ellipse">
            <a:avLst/>
          </a:prstGeom>
          <a:solidFill>
            <a:srgbClr val="C8613C"/>
          </a:solidFill>
          <a:ln w="12700">
            <a:solidFill>
              <a:srgbClr val="C8613C"/>
            </a:solidFill>
            <a:prstDash val="solid"/>
          </a:ln>
        </p:spPr>
        <p:txBody>
          <a:bodyPr/>
          <a:lstStyle/>
          <a:p>
            <a:endParaRPr lang="en-GB"/>
          </a:p>
        </p:txBody>
      </p:sp>
      <p:pic>
        <p:nvPicPr>
          <p:cNvPr id="5" name="cover-heart-icon" descr="preencoded.png"/>
          <p:cNvPicPr>
            <a:picLocks noChangeAspect="1"/>
          </p:cNvPicPr>
          <p:nvPr/>
        </p:nvPicPr>
        <p:blipFill>
          <a:blip r:embed="rId4"/>
          <a:stretch>
            <a:fillRect/>
          </a:stretch>
        </p:blipFill>
        <p:spPr>
          <a:xfrm>
            <a:off x="8126730" y="3920490"/>
            <a:ext cx="525780" cy="525780"/>
          </a:xfrm>
          <a:prstGeom prst="rect">
            <a:avLst/>
          </a:prstGeom>
        </p:spPr>
      </p:pic>
      <p:sp>
        <p:nvSpPr>
          <p:cNvPr id="6" name="cover-seed-circle"/>
          <p:cNvSpPr/>
          <p:nvPr/>
        </p:nvSpPr>
        <p:spPr>
          <a:xfrm>
            <a:off x="10744200" y="3611880"/>
            <a:ext cx="1143000" cy="1143000"/>
          </a:xfrm>
          <a:prstGeom prst="ellipse">
            <a:avLst/>
          </a:prstGeom>
          <a:solidFill>
            <a:srgbClr val="F2CC8F"/>
          </a:solidFill>
          <a:ln w="12700">
            <a:solidFill>
              <a:srgbClr val="F2CC8F"/>
            </a:solidFill>
            <a:prstDash val="solid"/>
          </a:ln>
        </p:spPr>
        <p:txBody>
          <a:bodyPr/>
          <a:lstStyle/>
          <a:p>
            <a:endParaRPr lang="en-GB"/>
          </a:p>
        </p:txBody>
      </p:sp>
      <p:pic>
        <p:nvPicPr>
          <p:cNvPr id="7" name="cover-seed-icon" descr="preencoded.png"/>
          <p:cNvPicPr>
            <a:picLocks noChangeAspect="1"/>
          </p:cNvPicPr>
          <p:nvPr/>
        </p:nvPicPr>
        <p:blipFill>
          <a:blip r:embed="rId5"/>
          <a:stretch>
            <a:fillRect/>
          </a:stretch>
        </p:blipFill>
        <p:spPr>
          <a:xfrm>
            <a:off x="11052810" y="3920490"/>
            <a:ext cx="525780" cy="525780"/>
          </a:xfrm>
          <a:prstGeom prst="rect">
            <a:avLst/>
          </a:prstGeom>
        </p:spPr>
      </p:pic>
      <p:sp>
        <p:nvSpPr>
          <p:cNvPr id="8" name="Text 3"/>
          <p:cNvSpPr txBox="1"/>
          <p:nvPr/>
        </p:nvSpPr>
        <p:spPr>
          <a:xfrm>
            <a:off x="640080" y="822960"/>
            <a:ext cx="6949440" cy="1737360"/>
          </a:xfrm>
          <a:prstGeom prst="rect">
            <a:avLst/>
          </a:prstGeom>
          <a:noFill/>
          <a:ln/>
        </p:spPr>
        <p:txBody>
          <a:bodyPr wrap="square" lIns="0" tIns="0" rIns="0" bIns="0" rtlCol="0" anchor="b"/>
          <a:lstStyle/>
          <a:p>
            <a:pPr marL="0" indent="0">
              <a:buNone/>
            </a:pPr>
            <a:r>
              <a:rPr lang="en-US" sz="3800" b="1" dirty="0">
                <a:solidFill>
                  <a:srgbClr val="FFFFFF"/>
                </a:solidFill>
                <a:latin typeface="Cambria" pitchFamily="34" charset="0"/>
                <a:ea typeface="Cambria" pitchFamily="34" charset="-122"/>
                <a:cs typeface="Cambria" pitchFamily="34" charset="-120"/>
              </a:rPr>
              <a:t>Health, Wellbeing and Sustainable Development</a:t>
            </a:r>
            <a:endParaRPr lang="en-US" sz="3800" dirty="0"/>
          </a:p>
        </p:txBody>
      </p:sp>
      <p:sp>
        <p:nvSpPr>
          <p:cNvPr id="9" name="Text 4"/>
          <p:cNvSpPr txBox="1"/>
          <p:nvPr/>
        </p:nvSpPr>
        <p:spPr>
          <a:xfrm>
            <a:off x="640080" y="2697480"/>
            <a:ext cx="6949440" cy="822960"/>
          </a:xfrm>
          <a:prstGeom prst="rect">
            <a:avLst/>
          </a:prstGeom>
          <a:noFill/>
          <a:ln/>
        </p:spPr>
        <p:txBody>
          <a:bodyPr wrap="square" lIns="0" tIns="0" rIns="0" bIns="0" rtlCol="0" anchor="t"/>
          <a:lstStyle/>
          <a:p>
            <a:pPr marL="0" indent="0">
              <a:buNone/>
            </a:pPr>
            <a:r>
              <a:rPr lang="en-US" sz="2000" dirty="0">
                <a:solidFill>
                  <a:srgbClr val="F2CC8F"/>
                </a:solidFill>
              </a:rPr>
              <a:t>Integration in UK Health and Social Care: Policy, Practice and Equity</a:t>
            </a:r>
            <a:endParaRPr lang="en-US" sz="2000" dirty="0"/>
          </a:p>
        </p:txBody>
      </p:sp>
      <p:sp>
        <p:nvSpPr>
          <p:cNvPr id="10" name="Text 5"/>
          <p:cNvSpPr txBox="1"/>
          <p:nvPr/>
        </p:nvSpPr>
        <p:spPr>
          <a:xfrm>
            <a:off x="640080" y="3977640"/>
            <a:ext cx="7132320" cy="2194560"/>
          </a:xfrm>
          <a:prstGeom prst="rect">
            <a:avLst/>
          </a:prstGeom>
          <a:noFill/>
          <a:ln/>
        </p:spPr>
        <p:txBody>
          <a:bodyPr wrap="square" lIns="0" tIns="0" rIns="0" bIns="0" rtlCol="0" anchor="t"/>
          <a:lstStyle/>
          <a:p>
            <a:pPr marL="0" indent="0">
              <a:spcAft>
                <a:spcPts val="200"/>
              </a:spcAft>
              <a:buNone/>
            </a:pPr>
            <a:r>
              <a:rPr lang="en-US" sz="2000" b="1" dirty="0">
                <a:solidFill>
                  <a:srgbClr val="FFFFFF"/>
                </a:solidFill>
              </a:rPr>
              <a:t>Marcela Elena Oprea</a:t>
            </a:r>
            <a:endParaRPr lang="en-US" sz="2000" dirty="0"/>
          </a:p>
          <a:p>
            <a:pPr marL="0" indent="0">
              <a:spcAft>
                <a:spcPts val="200"/>
              </a:spcAft>
              <a:buNone/>
            </a:pPr>
            <a:r>
              <a:rPr lang="en-US" sz="1600" dirty="0">
                <a:solidFill>
                  <a:srgbClr val="FFFFFF"/>
                </a:solidFill>
              </a:rPr>
              <a:t>Student ID: 2322804</a:t>
            </a:r>
            <a:endParaRPr lang="en-US" sz="2000" dirty="0"/>
          </a:p>
          <a:p>
            <a:pPr marL="0" indent="0">
              <a:spcAft>
                <a:spcPts val="200"/>
              </a:spcAft>
              <a:buNone/>
            </a:pPr>
            <a:r>
              <a:rPr lang="en-US" sz="800" dirty="0">
                <a:solidFill>
                  <a:srgbClr val="FFFFFF"/>
                </a:solidFill>
              </a:rPr>
              <a:t> </a:t>
            </a:r>
            <a:endParaRPr lang="en-US" sz="2000" dirty="0"/>
          </a:p>
          <a:p>
            <a:pPr marL="0" indent="0">
              <a:spcAft>
                <a:spcPts val="200"/>
              </a:spcAft>
              <a:buNone/>
            </a:pPr>
            <a:r>
              <a:rPr lang="en-US" sz="1400" dirty="0">
                <a:solidFill>
                  <a:srgbClr val="FFFFFF"/>
                </a:solidFill>
              </a:rPr>
              <a:t>Module: BMHP6030 Health, Wellbeing and Sustainable Development</a:t>
            </a:r>
            <a:endParaRPr lang="en-US" sz="2000" dirty="0"/>
          </a:p>
          <a:p>
            <a:pPr marL="0" indent="0">
              <a:spcAft>
                <a:spcPts val="200"/>
              </a:spcAft>
              <a:buNone/>
            </a:pPr>
            <a:r>
              <a:rPr lang="en-US" sz="1400" dirty="0">
                <a:solidFill>
                  <a:srgbClr val="FFFFFF"/>
                </a:solidFill>
              </a:rPr>
              <a:t>Lecturers: Parese Ahmed, Olufemi Oluranti and Zakiyyah Ahmed</a:t>
            </a:r>
            <a:endParaRPr lang="en-US" sz="2000" dirty="0"/>
          </a:p>
          <a:p>
            <a:pPr marL="0" indent="0">
              <a:spcAft>
                <a:spcPts val="200"/>
              </a:spcAft>
              <a:buNone/>
            </a:pPr>
            <a:r>
              <a:rPr lang="en-US" sz="1400" dirty="0">
                <a:solidFill>
                  <a:srgbClr val="FFFFFF"/>
                </a:solidFill>
              </a:rPr>
              <a:t>Component 1: Presentation  |  BSc (Hons) Health and Social Care  | </a:t>
            </a:r>
            <a:endParaRPr lang="en-US"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Aim and Structure of the Presentation</a:t>
            </a:r>
            <a:endParaRPr lang="en-US" sz="3000" dirty="0"/>
          </a:p>
        </p:txBody>
      </p:sp>
      <p:sp>
        <p:nvSpPr>
          <p:cNvPr id="3" name="aim-card"/>
          <p:cNvSpPr/>
          <p:nvPr/>
        </p:nvSpPr>
        <p:spPr>
          <a:xfrm>
            <a:off x="548640" y="1325880"/>
            <a:ext cx="11064240" cy="1325880"/>
          </a:xfrm>
          <a:prstGeom prst="roundRect">
            <a:avLst>
              <a:gd name="adj" fmla="val 8276"/>
            </a:avLst>
          </a:prstGeom>
          <a:solidFill>
            <a:srgbClr val="EAF3EE"/>
          </a:solidFill>
          <a:ln w="12700">
            <a:solidFill>
              <a:srgbClr val="EAF3EE"/>
            </a:solidFill>
            <a:prstDash val="solid"/>
          </a:ln>
        </p:spPr>
        <p:txBody>
          <a:bodyPr/>
          <a:lstStyle/>
          <a:p>
            <a:endParaRPr lang="en-GB"/>
          </a:p>
        </p:txBody>
      </p:sp>
      <p:sp>
        <p:nvSpPr>
          <p:cNvPr id="4" name="aim-circle"/>
          <p:cNvSpPr/>
          <p:nvPr/>
        </p:nvSpPr>
        <p:spPr>
          <a:xfrm>
            <a:off x="822960" y="1527048"/>
            <a:ext cx="914400" cy="914400"/>
          </a:xfrm>
          <a:prstGeom prst="ellipse">
            <a:avLst/>
          </a:prstGeom>
          <a:solidFill>
            <a:srgbClr val="1F4E4A"/>
          </a:solidFill>
          <a:ln w="12700">
            <a:solidFill>
              <a:srgbClr val="1F4E4A"/>
            </a:solidFill>
            <a:prstDash val="solid"/>
          </a:ln>
        </p:spPr>
        <p:txBody>
          <a:bodyPr/>
          <a:lstStyle/>
          <a:p>
            <a:endParaRPr lang="en-GB"/>
          </a:p>
        </p:txBody>
      </p:sp>
      <p:pic>
        <p:nvPicPr>
          <p:cNvPr id="5" name="aim-icon" descr="preencoded.png"/>
          <p:cNvPicPr>
            <a:picLocks noChangeAspect="1"/>
          </p:cNvPicPr>
          <p:nvPr/>
        </p:nvPicPr>
        <p:blipFill>
          <a:blip r:embed="rId3"/>
          <a:stretch>
            <a:fillRect/>
          </a:stretch>
        </p:blipFill>
        <p:spPr>
          <a:xfrm>
            <a:off x="1069848" y="1773936"/>
            <a:ext cx="420624" cy="420624"/>
          </a:xfrm>
          <a:prstGeom prst="rect">
            <a:avLst/>
          </a:prstGeom>
        </p:spPr>
      </p:pic>
      <p:sp>
        <p:nvSpPr>
          <p:cNvPr id="6" name="Text 3"/>
          <p:cNvSpPr txBox="1"/>
          <p:nvPr/>
        </p:nvSpPr>
        <p:spPr>
          <a:xfrm>
            <a:off x="2011680" y="1463040"/>
            <a:ext cx="9326880" cy="1051560"/>
          </a:xfrm>
          <a:prstGeom prst="rect">
            <a:avLst/>
          </a:prstGeom>
          <a:noFill/>
          <a:ln/>
        </p:spPr>
        <p:txBody>
          <a:bodyPr wrap="square" lIns="0" tIns="0" rIns="0" bIns="0" rtlCol="0" anchor="ctr"/>
          <a:lstStyle/>
          <a:p>
            <a:pPr marL="0" indent="0">
              <a:spcAft>
                <a:spcPts val="600"/>
              </a:spcAft>
              <a:buNone/>
            </a:pPr>
            <a:r>
              <a:rPr lang="en-US" sz="1600" b="1" dirty="0">
                <a:solidFill>
                  <a:srgbClr val="1F4E4A"/>
                </a:solidFill>
              </a:rPr>
              <a:t>Aim: </a:t>
            </a:r>
            <a:r>
              <a:rPr lang="en-US" sz="1600" dirty="0">
                <a:solidFill>
                  <a:srgbClr val="1E2B2A"/>
                </a:solidFill>
              </a:rPr>
              <a:t>to examine critically how health, wellbeing and sustainable development are defined and theorised, how far they are built into UK health and social care policy, and how effectively they have changed the services people receive (LO1, LO2).</a:t>
            </a:r>
            <a:endParaRPr lang="en-US" sz="1600" dirty="0"/>
          </a:p>
        </p:txBody>
      </p:sp>
      <p:sp>
        <p:nvSpPr>
          <p:cNvPr id="7" name="step1-card"/>
          <p:cNvSpPr/>
          <p:nvPr/>
        </p:nvSpPr>
        <p:spPr>
          <a:xfrm>
            <a:off x="548640" y="2971800"/>
            <a:ext cx="2560320" cy="1325880"/>
          </a:xfrm>
          <a:prstGeom prst="roundRect">
            <a:avLst>
              <a:gd name="adj" fmla="val 6897"/>
            </a:avLst>
          </a:prstGeom>
          <a:solidFill>
            <a:srgbClr val="FFFFFF"/>
          </a:solidFill>
          <a:ln w="12700">
            <a:solidFill>
              <a:srgbClr val="C9D9D0"/>
            </a:solidFill>
            <a:prstDash val="solid"/>
          </a:ln>
        </p:spPr>
        <p:txBody>
          <a:bodyPr/>
          <a:lstStyle/>
          <a:p>
            <a:endParaRPr lang="en-GB"/>
          </a:p>
        </p:txBody>
      </p:sp>
      <p:sp>
        <p:nvSpPr>
          <p:cNvPr id="8" name="step1-dot"/>
          <p:cNvSpPr/>
          <p:nvPr/>
        </p:nvSpPr>
        <p:spPr>
          <a:xfrm>
            <a:off x="731520" y="3355848"/>
            <a:ext cx="548640" cy="548640"/>
          </a:xfrm>
          <a:prstGeom prst="ellipse">
            <a:avLst/>
          </a:prstGeom>
          <a:solidFill>
            <a:srgbClr val="1F4E4A"/>
          </a:solidFill>
          <a:ln w="12700">
            <a:solidFill>
              <a:srgbClr val="1F4E4A"/>
            </a:solidFill>
            <a:prstDash val="solid"/>
          </a:ln>
        </p:spPr>
        <p:txBody>
          <a:bodyPr/>
          <a:lstStyle/>
          <a:p>
            <a:endParaRPr lang="en-GB"/>
          </a:p>
        </p:txBody>
      </p:sp>
      <p:sp>
        <p:nvSpPr>
          <p:cNvPr id="9" name="Text 6"/>
          <p:cNvSpPr txBox="1"/>
          <p:nvPr/>
        </p:nvSpPr>
        <p:spPr>
          <a:xfrm>
            <a:off x="731520" y="3355848"/>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10" name="Text 7"/>
          <p:cNvSpPr txBox="1"/>
          <p:nvPr/>
        </p:nvSpPr>
        <p:spPr>
          <a:xfrm>
            <a:off x="1417320" y="3108960"/>
            <a:ext cx="1554480" cy="1051560"/>
          </a:xfrm>
          <a:prstGeom prst="rect">
            <a:avLst/>
          </a:prstGeom>
          <a:noFill/>
          <a:ln/>
        </p:spPr>
        <p:txBody>
          <a:bodyPr wrap="square" lIns="0" tIns="0" rIns="0" bIns="0" rtlCol="0" anchor="ctr"/>
          <a:lstStyle/>
          <a:p>
            <a:pPr marL="0" indent="0">
              <a:buNone/>
            </a:pPr>
            <a:r>
              <a:rPr lang="en-US" sz="1400" dirty="0">
                <a:solidFill>
                  <a:srgbClr val="1E2B2A"/>
                </a:solidFill>
              </a:rPr>
              <a:t>Key concepts and their growing importance</a:t>
            </a:r>
            <a:endParaRPr lang="en-US" sz="1400" dirty="0"/>
          </a:p>
        </p:txBody>
      </p:sp>
      <p:sp>
        <p:nvSpPr>
          <p:cNvPr id="11" name="step2-card"/>
          <p:cNvSpPr/>
          <p:nvPr/>
        </p:nvSpPr>
        <p:spPr>
          <a:xfrm>
            <a:off x="3383280" y="2971800"/>
            <a:ext cx="2560320" cy="1325880"/>
          </a:xfrm>
          <a:prstGeom prst="roundRect">
            <a:avLst>
              <a:gd name="adj" fmla="val 6897"/>
            </a:avLst>
          </a:prstGeom>
          <a:solidFill>
            <a:srgbClr val="FFFFFF"/>
          </a:solidFill>
          <a:ln w="12700">
            <a:solidFill>
              <a:srgbClr val="C9D9D0"/>
            </a:solidFill>
            <a:prstDash val="solid"/>
          </a:ln>
        </p:spPr>
        <p:txBody>
          <a:bodyPr/>
          <a:lstStyle/>
          <a:p>
            <a:endParaRPr lang="en-GB"/>
          </a:p>
        </p:txBody>
      </p:sp>
      <p:sp>
        <p:nvSpPr>
          <p:cNvPr id="12" name="step2-dot"/>
          <p:cNvSpPr/>
          <p:nvPr/>
        </p:nvSpPr>
        <p:spPr>
          <a:xfrm>
            <a:off x="3566160" y="3355848"/>
            <a:ext cx="548640" cy="548640"/>
          </a:xfrm>
          <a:prstGeom prst="ellipse">
            <a:avLst/>
          </a:prstGeom>
          <a:solidFill>
            <a:srgbClr val="1F4E4A"/>
          </a:solidFill>
          <a:ln w="12700">
            <a:solidFill>
              <a:srgbClr val="1F4E4A"/>
            </a:solidFill>
            <a:prstDash val="solid"/>
          </a:ln>
        </p:spPr>
        <p:txBody>
          <a:bodyPr/>
          <a:lstStyle/>
          <a:p>
            <a:endParaRPr lang="en-GB"/>
          </a:p>
        </p:txBody>
      </p:sp>
      <p:sp>
        <p:nvSpPr>
          <p:cNvPr id="13" name="Text 10"/>
          <p:cNvSpPr txBox="1"/>
          <p:nvPr/>
        </p:nvSpPr>
        <p:spPr>
          <a:xfrm>
            <a:off x="3566160" y="3355848"/>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4" name="Text 11"/>
          <p:cNvSpPr txBox="1"/>
          <p:nvPr/>
        </p:nvSpPr>
        <p:spPr>
          <a:xfrm>
            <a:off x="4251960" y="3108960"/>
            <a:ext cx="1554480" cy="1051560"/>
          </a:xfrm>
          <a:prstGeom prst="rect">
            <a:avLst/>
          </a:prstGeom>
          <a:noFill/>
          <a:ln/>
        </p:spPr>
        <p:txBody>
          <a:bodyPr wrap="square" lIns="0" tIns="0" rIns="0" bIns="0" rtlCol="0" anchor="ctr"/>
          <a:lstStyle/>
          <a:p>
            <a:pPr marL="0" indent="0">
              <a:buNone/>
            </a:pPr>
            <a:r>
              <a:rPr lang="en-US" sz="1400" dirty="0">
                <a:solidFill>
                  <a:srgbClr val="1E2B2A"/>
                </a:solidFill>
              </a:rPr>
              <a:t>Theoretical models compared</a:t>
            </a:r>
            <a:endParaRPr lang="en-US" sz="1400" dirty="0"/>
          </a:p>
        </p:txBody>
      </p:sp>
      <p:sp>
        <p:nvSpPr>
          <p:cNvPr id="15" name="step3-card"/>
          <p:cNvSpPr/>
          <p:nvPr/>
        </p:nvSpPr>
        <p:spPr>
          <a:xfrm>
            <a:off x="6217920" y="2971800"/>
            <a:ext cx="2560320" cy="1325880"/>
          </a:xfrm>
          <a:prstGeom prst="roundRect">
            <a:avLst>
              <a:gd name="adj" fmla="val 6897"/>
            </a:avLst>
          </a:prstGeom>
          <a:solidFill>
            <a:srgbClr val="FFFFFF"/>
          </a:solidFill>
          <a:ln w="12700">
            <a:solidFill>
              <a:srgbClr val="C9D9D0"/>
            </a:solidFill>
            <a:prstDash val="solid"/>
          </a:ln>
        </p:spPr>
        <p:txBody>
          <a:bodyPr/>
          <a:lstStyle/>
          <a:p>
            <a:endParaRPr lang="en-GB"/>
          </a:p>
        </p:txBody>
      </p:sp>
      <p:sp>
        <p:nvSpPr>
          <p:cNvPr id="16" name="step3-dot"/>
          <p:cNvSpPr/>
          <p:nvPr/>
        </p:nvSpPr>
        <p:spPr>
          <a:xfrm>
            <a:off x="6400800" y="3355848"/>
            <a:ext cx="548640" cy="548640"/>
          </a:xfrm>
          <a:prstGeom prst="ellipse">
            <a:avLst/>
          </a:prstGeom>
          <a:solidFill>
            <a:srgbClr val="1F4E4A"/>
          </a:solidFill>
          <a:ln w="12700">
            <a:solidFill>
              <a:srgbClr val="1F4E4A"/>
            </a:solidFill>
            <a:prstDash val="solid"/>
          </a:ln>
        </p:spPr>
        <p:txBody>
          <a:bodyPr/>
          <a:lstStyle/>
          <a:p>
            <a:endParaRPr lang="en-GB"/>
          </a:p>
        </p:txBody>
      </p:sp>
      <p:sp>
        <p:nvSpPr>
          <p:cNvPr id="17" name="Text 14"/>
          <p:cNvSpPr txBox="1"/>
          <p:nvPr/>
        </p:nvSpPr>
        <p:spPr>
          <a:xfrm>
            <a:off x="6400800" y="3355848"/>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8" name="Text 15"/>
          <p:cNvSpPr txBox="1"/>
          <p:nvPr/>
        </p:nvSpPr>
        <p:spPr>
          <a:xfrm>
            <a:off x="7086600" y="3108960"/>
            <a:ext cx="1554480" cy="1051560"/>
          </a:xfrm>
          <a:prstGeom prst="rect">
            <a:avLst/>
          </a:prstGeom>
          <a:noFill/>
          <a:ln/>
        </p:spPr>
        <p:txBody>
          <a:bodyPr wrap="square" lIns="0" tIns="0" rIns="0" bIns="0" rtlCol="0" anchor="ctr"/>
          <a:lstStyle/>
          <a:p>
            <a:pPr marL="0" indent="0">
              <a:buNone/>
            </a:pPr>
            <a:r>
              <a:rPr lang="en-US" sz="1400" dirty="0">
                <a:solidFill>
                  <a:srgbClr val="1E2B2A"/>
                </a:solidFill>
              </a:rPr>
              <a:t>Integration frameworks: HiAP and Wales</a:t>
            </a:r>
            <a:endParaRPr lang="en-US" sz="1400" dirty="0"/>
          </a:p>
        </p:txBody>
      </p:sp>
      <p:sp>
        <p:nvSpPr>
          <p:cNvPr id="19" name="step4-card"/>
          <p:cNvSpPr/>
          <p:nvPr/>
        </p:nvSpPr>
        <p:spPr>
          <a:xfrm>
            <a:off x="9052560" y="2971800"/>
            <a:ext cx="2560320" cy="1325880"/>
          </a:xfrm>
          <a:prstGeom prst="roundRect">
            <a:avLst>
              <a:gd name="adj" fmla="val 6897"/>
            </a:avLst>
          </a:prstGeom>
          <a:solidFill>
            <a:srgbClr val="FFFFFF"/>
          </a:solidFill>
          <a:ln w="12700">
            <a:solidFill>
              <a:srgbClr val="C9D9D0"/>
            </a:solidFill>
            <a:prstDash val="solid"/>
          </a:ln>
        </p:spPr>
        <p:txBody>
          <a:bodyPr/>
          <a:lstStyle/>
          <a:p>
            <a:endParaRPr lang="en-GB"/>
          </a:p>
        </p:txBody>
      </p:sp>
      <p:sp>
        <p:nvSpPr>
          <p:cNvPr id="20" name="step4-dot"/>
          <p:cNvSpPr/>
          <p:nvPr/>
        </p:nvSpPr>
        <p:spPr>
          <a:xfrm>
            <a:off x="9235440" y="3355848"/>
            <a:ext cx="548640" cy="548640"/>
          </a:xfrm>
          <a:prstGeom prst="ellipse">
            <a:avLst/>
          </a:prstGeom>
          <a:solidFill>
            <a:srgbClr val="1F4E4A"/>
          </a:solidFill>
          <a:ln w="12700">
            <a:solidFill>
              <a:srgbClr val="1F4E4A"/>
            </a:solidFill>
            <a:prstDash val="solid"/>
          </a:ln>
        </p:spPr>
        <p:txBody>
          <a:bodyPr/>
          <a:lstStyle/>
          <a:p>
            <a:endParaRPr lang="en-GB"/>
          </a:p>
        </p:txBody>
      </p:sp>
      <p:sp>
        <p:nvSpPr>
          <p:cNvPr id="21" name="Text 18"/>
          <p:cNvSpPr txBox="1"/>
          <p:nvPr/>
        </p:nvSpPr>
        <p:spPr>
          <a:xfrm>
            <a:off x="9235440" y="3355848"/>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4</a:t>
            </a:r>
            <a:endParaRPr lang="en-US" sz="1800" dirty="0"/>
          </a:p>
        </p:txBody>
      </p:sp>
      <p:sp>
        <p:nvSpPr>
          <p:cNvPr id="22" name="Text 19"/>
          <p:cNvSpPr txBox="1"/>
          <p:nvPr/>
        </p:nvSpPr>
        <p:spPr>
          <a:xfrm>
            <a:off x="9921240" y="3108960"/>
            <a:ext cx="1554480" cy="1051560"/>
          </a:xfrm>
          <a:prstGeom prst="rect">
            <a:avLst/>
          </a:prstGeom>
          <a:noFill/>
          <a:ln/>
        </p:spPr>
        <p:txBody>
          <a:bodyPr wrap="square" lIns="0" tIns="0" rIns="0" bIns="0" rtlCol="0" anchor="ctr"/>
          <a:lstStyle/>
          <a:p>
            <a:pPr marL="0" indent="0">
              <a:buNone/>
            </a:pPr>
            <a:r>
              <a:rPr lang="en-US" sz="1400" dirty="0">
                <a:solidFill>
                  <a:srgbClr val="1E2B2A"/>
                </a:solidFill>
              </a:rPr>
              <a:t>Policy and governance</a:t>
            </a:r>
            <a:endParaRPr lang="en-US" sz="1400" dirty="0"/>
          </a:p>
        </p:txBody>
      </p:sp>
      <p:sp>
        <p:nvSpPr>
          <p:cNvPr id="23" name="step5-card"/>
          <p:cNvSpPr/>
          <p:nvPr/>
        </p:nvSpPr>
        <p:spPr>
          <a:xfrm>
            <a:off x="548640" y="4572000"/>
            <a:ext cx="2560320" cy="1325880"/>
          </a:xfrm>
          <a:prstGeom prst="roundRect">
            <a:avLst>
              <a:gd name="adj" fmla="val 6897"/>
            </a:avLst>
          </a:prstGeom>
          <a:solidFill>
            <a:srgbClr val="FFFFFF"/>
          </a:solidFill>
          <a:ln w="12700">
            <a:solidFill>
              <a:srgbClr val="C9D9D0"/>
            </a:solidFill>
            <a:prstDash val="solid"/>
          </a:ln>
        </p:spPr>
        <p:txBody>
          <a:bodyPr/>
          <a:lstStyle/>
          <a:p>
            <a:endParaRPr lang="en-GB"/>
          </a:p>
        </p:txBody>
      </p:sp>
      <p:sp>
        <p:nvSpPr>
          <p:cNvPr id="24" name="step5-dot"/>
          <p:cNvSpPr/>
          <p:nvPr/>
        </p:nvSpPr>
        <p:spPr>
          <a:xfrm>
            <a:off x="731520" y="4956048"/>
            <a:ext cx="548640" cy="548640"/>
          </a:xfrm>
          <a:prstGeom prst="ellipse">
            <a:avLst/>
          </a:prstGeom>
          <a:solidFill>
            <a:srgbClr val="C8613C"/>
          </a:solidFill>
          <a:ln w="12700">
            <a:solidFill>
              <a:srgbClr val="C8613C"/>
            </a:solidFill>
            <a:prstDash val="solid"/>
          </a:ln>
        </p:spPr>
        <p:txBody>
          <a:bodyPr/>
          <a:lstStyle/>
          <a:p>
            <a:endParaRPr lang="en-GB"/>
          </a:p>
        </p:txBody>
      </p:sp>
      <p:sp>
        <p:nvSpPr>
          <p:cNvPr id="25" name="Text 22"/>
          <p:cNvSpPr txBox="1"/>
          <p:nvPr/>
        </p:nvSpPr>
        <p:spPr>
          <a:xfrm>
            <a:off x="731520" y="4956048"/>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5</a:t>
            </a:r>
            <a:endParaRPr lang="en-US" sz="1800" dirty="0"/>
          </a:p>
        </p:txBody>
      </p:sp>
      <p:sp>
        <p:nvSpPr>
          <p:cNvPr id="26" name="Text 23"/>
          <p:cNvSpPr txBox="1"/>
          <p:nvPr/>
        </p:nvSpPr>
        <p:spPr>
          <a:xfrm>
            <a:off x="1417320" y="4709160"/>
            <a:ext cx="1554480" cy="1051560"/>
          </a:xfrm>
          <a:prstGeom prst="rect">
            <a:avLst/>
          </a:prstGeom>
          <a:noFill/>
          <a:ln/>
        </p:spPr>
        <p:txBody>
          <a:bodyPr wrap="square" lIns="0" tIns="0" rIns="0" bIns="0" rtlCol="0" anchor="ctr"/>
          <a:lstStyle/>
          <a:p>
            <a:pPr marL="0" indent="0">
              <a:buNone/>
            </a:pPr>
            <a:r>
              <a:rPr lang="en-US" sz="1400" dirty="0">
                <a:solidFill>
                  <a:srgbClr val="1E2B2A"/>
                </a:solidFill>
              </a:rPr>
              <a:t>Barriers: regulation and funding</a:t>
            </a:r>
            <a:endParaRPr lang="en-US" sz="1400" dirty="0"/>
          </a:p>
        </p:txBody>
      </p:sp>
      <p:sp>
        <p:nvSpPr>
          <p:cNvPr id="27" name="step6-card"/>
          <p:cNvSpPr/>
          <p:nvPr/>
        </p:nvSpPr>
        <p:spPr>
          <a:xfrm>
            <a:off x="3383280" y="4572000"/>
            <a:ext cx="2560320" cy="1325880"/>
          </a:xfrm>
          <a:prstGeom prst="roundRect">
            <a:avLst>
              <a:gd name="adj" fmla="val 6897"/>
            </a:avLst>
          </a:prstGeom>
          <a:solidFill>
            <a:srgbClr val="FFFFFF"/>
          </a:solidFill>
          <a:ln w="12700">
            <a:solidFill>
              <a:srgbClr val="C9D9D0"/>
            </a:solidFill>
            <a:prstDash val="solid"/>
          </a:ln>
        </p:spPr>
        <p:txBody>
          <a:bodyPr/>
          <a:lstStyle/>
          <a:p>
            <a:endParaRPr lang="en-GB"/>
          </a:p>
        </p:txBody>
      </p:sp>
      <p:sp>
        <p:nvSpPr>
          <p:cNvPr id="28" name="step6-dot"/>
          <p:cNvSpPr/>
          <p:nvPr/>
        </p:nvSpPr>
        <p:spPr>
          <a:xfrm>
            <a:off x="3566160" y="4956048"/>
            <a:ext cx="548640" cy="548640"/>
          </a:xfrm>
          <a:prstGeom prst="ellipse">
            <a:avLst/>
          </a:prstGeom>
          <a:solidFill>
            <a:srgbClr val="C8613C"/>
          </a:solidFill>
          <a:ln w="12700">
            <a:solidFill>
              <a:srgbClr val="C8613C"/>
            </a:solidFill>
            <a:prstDash val="solid"/>
          </a:ln>
        </p:spPr>
        <p:txBody>
          <a:bodyPr/>
          <a:lstStyle/>
          <a:p>
            <a:endParaRPr lang="en-GB"/>
          </a:p>
        </p:txBody>
      </p:sp>
      <p:sp>
        <p:nvSpPr>
          <p:cNvPr id="29" name="Text 26"/>
          <p:cNvSpPr txBox="1"/>
          <p:nvPr/>
        </p:nvSpPr>
        <p:spPr>
          <a:xfrm>
            <a:off x="3566160" y="4956048"/>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6</a:t>
            </a:r>
            <a:endParaRPr lang="en-US" sz="1800" dirty="0"/>
          </a:p>
        </p:txBody>
      </p:sp>
      <p:sp>
        <p:nvSpPr>
          <p:cNvPr id="30" name="Text 27"/>
          <p:cNvSpPr txBox="1"/>
          <p:nvPr/>
        </p:nvSpPr>
        <p:spPr>
          <a:xfrm>
            <a:off x="4251960" y="4709160"/>
            <a:ext cx="1554480" cy="1051560"/>
          </a:xfrm>
          <a:prstGeom prst="rect">
            <a:avLst/>
          </a:prstGeom>
          <a:noFill/>
          <a:ln/>
        </p:spPr>
        <p:txBody>
          <a:bodyPr wrap="square" lIns="0" tIns="0" rIns="0" bIns="0" rtlCol="0" anchor="ctr"/>
          <a:lstStyle/>
          <a:p>
            <a:pPr marL="0" indent="0">
              <a:buNone/>
            </a:pPr>
            <a:r>
              <a:rPr lang="en-US" sz="1400" dirty="0">
                <a:solidFill>
                  <a:srgbClr val="1E2B2A"/>
                </a:solidFill>
              </a:rPr>
              <a:t>Service delivery and case examples</a:t>
            </a:r>
            <a:endParaRPr lang="en-US" sz="1400" dirty="0"/>
          </a:p>
        </p:txBody>
      </p:sp>
      <p:sp>
        <p:nvSpPr>
          <p:cNvPr id="31" name="step7-card"/>
          <p:cNvSpPr/>
          <p:nvPr/>
        </p:nvSpPr>
        <p:spPr>
          <a:xfrm>
            <a:off x="6217920" y="4572000"/>
            <a:ext cx="2560320" cy="1325880"/>
          </a:xfrm>
          <a:prstGeom prst="roundRect">
            <a:avLst>
              <a:gd name="adj" fmla="val 6897"/>
            </a:avLst>
          </a:prstGeom>
          <a:solidFill>
            <a:srgbClr val="FFFFFF"/>
          </a:solidFill>
          <a:ln w="12700">
            <a:solidFill>
              <a:srgbClr val="C9D9D0"/>
            </a:solidFill>
            <a:prstDash val="solid"/>
          </a:ln>
        </p:spPr>
        <p:txBody>
          <a:bodyPr/>
          <a:lstStyle/>
          <a:p>
            <a:endParaRPr lang="en-GB"/>
          </a:p>
        </p:txBody>
      </p:sp>
      <p:sp>
        <p:nvSpPr>
          <p:cNvPr id="32" name="step7-dot"/>
          <p:cNvSpPr/>
          <p:nvPr/>
        </p:nvSpPr>
        <p:spPr>
          <a:xfrm>
            <a:off x="6400800" y="4956048"/>
            <a:ext cx="548640" cy="548640"/>
          </a:xfrm>
          <a:prstGeom prst="ellipse">
            <a:avLst/>
          </a:prstGeom>
          <a:solidFill>
            <a:srgbClr val="C8613C"/>
          </a:solidFill>
          <a:ln w="12700">
            <a:solidFill>
              <a:srgbClr val="C8613C"/>
            </a:solidFill>
            <a:prstDash val="solid"/>
          </a:ln>
        </p:spPr>
        <p:txBody>
          <a:bodyPr/>
          <a:lstStyle/>
          <a:p>
            <a:endParaRPr lang="en-GB"/>
          </a:p>
        </p:txBody>
      </p:sp>
      <p:sp>
        <p:nvSpPr>
          <p:cNvPr id="33" name="Text 30"/>
          <p:cNvSpPr txBox="1"/>
          <p:nvPr/>
        </p:nvSpPr>
        <p:spPr>
          <a:xfrm>
            <a:off x="6400800" y="4956048"/>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7</a:t>
            </a:r>
            <a:endParaRPr lang="en-US" sz="1800" dirty="0"/>
          </a:p>
        </p:txBody>
      </p:sp>
      <p:sp>
        <p:nvSpPr>
          <p:cNvPr id="34" name="Text 31"/>
          <p:cNvSpPr txBox="1"/>
          <p:nvPr/>
        </p:nvSpPr>
        <p:spPr>
          <a:xfrm>
            <a:off x="7086600" y="4709160"/>
            <a:ext cx="1554480" cy="1051560"/>
          </a:xfrm>
          <a:prstGeom prst="rect">
            <a:avLst/>
          </a:prstGeom>
          <a:noFill/>
          <a:ln/>
        </p:spPr>
        <p:txBody>
          <a:bodyPr wrap="square" lIns="0" tIns="0" rIns="0" bIns="0" rtlCol="0" anchor="ctr"/>
          <a:lstStyle/>
          <a:p>
            <a:pPr marL="0" indent="0">
              <a:buNone/>
            </a:pPr>
            <a:r>
              <a:rPr lang="en-US" sz="1400" dirty="0">
                <a:solidFill>
                  <a:srgbClr val="1E2B2A"/>
                </a:solidFill>
              </a:rPr>
              <a:t>Public health initiatives</a:t>
            </a:r>
            <a:endParaRPr lang="en-US" sz="1400" dirty="0"/>
          </a:p>
        </p:txBody>
      </p:sp>
      <p:sp>
        <p:nvSpPr>
          <p:cNvPr id="35" name="step8-card"/>
          <p:cNvSpPr/>
          <p:nvPr/>
        </p:nvSpPr>
        <p:spPr>
          <a:xfrm>
            <a:off x="9052560" y="4572000"/>
            <a:ext cx="2560320" cy="1325880"/>
          </a:xfrm>
          <a:prstGeom prst="roundRect">
            <a:avLst>
              <a:gd name="adj" fmla="val 6897"/>
            </a:avLst>
          </a:prstGeom>
          <a:solidFill>
            <a:srgbClr val="FFFFFF"/>
          </a:solidFill>
          <a:ln w="12700">
            <a:solidFill>
              <a:srgbClr val="C9D9D0"/>
            </a:solidFill>
            <a:prstDash val="solid"/>
          </a:ln>
        </p:spPr>
        <p:txBody>
          <a:bodyPr/>
          <a:lstStyle/>
          <a:p>
            <a:endParaRPr lang="en-GB"/>
          </a:p>
        </p:txBody>
      </p:sp>
      <p:sp>
        <p:nvSpPr>
          <p:cNvPr id="36" name="step8-dot"/>
          <p:cNvSpPr/>
          <p:nvPr/>
        </p:nvSpPr>
        <p:spPr>
          <a:xfrm>
            <a:off x="9235440" y="4956048"/>
            <a:ext cx="548640" cy="548640"/>
          </a:xfrm>
          <a:prstGeom prst="ellipse">
            <a:avLst/>
          </a:prstGeom>
          <a:solidFill>
            <a:srgbClr val="C8613C"/>
          </a:solidFill>
          <a:ln w="12700">
            <a:solidFill>
              <a:srgbClr val="C8613C"/>
            </a:solidFill>
            <a:prstDash val="solid"/>
          </a:ln>
        </p:spPr>
        <p:txBody>
          <a:bodyPr/>
          <a:lstStyle/>
          <a:p>
            <a:endParaRPr lang="en-GB"/>
          </a:p>
        </p:txBody>
      </p:sp>
      <p:sp>
        <p:nvSpPr>
          <p:cNvPr id="37" name="Text 34"/>
          <p:cNvSpPr txBox="1"/>
          <p:nvPr/>
        </p:nvSpPr>
        <p:spPr>
          <a:xfrm>
            <a:off x="9235440" y="4956048"/>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8</a:t>
            </a:r>
            <a:endParaRPr lang="en-US" sz="1800" dirty="0"/>
          </a:p>
        </p:txBody>
      </p:sp>
      <p:sp>
        <p:nvSpPr>
          <p:cNvPr id="38" name="Text 35"/>
          <p:cNvSpPr txBox="1"/>
          <p:nvPr/>
        </p:nvSpPr>
        <p:spPr>
          <a:xfrm>
            <a:off x="9921240" y="4709160"/>
            <a:ext cx="1554480" cy="1051560"/>
          </a:xfrm>
          <a:prstGeom prst="rect">
            <a:avLst/>
          </a:prstGeom>
          <a:noFill/>
          <a:ln/>
        </p:spPr>
        <p:txBody>
          <a:bodyPr wrap="square" lIns="0" tIns="0" rIns="0" bIns="0" rtlCol="0" anchor="ctr"/>
          <a:lstStyle/>
          <a:p>
            <a:pPr marL="0" indent="0">
              <a:buNone/>
            </a:pPr>
            <a:r>
              <a:rPr lang="en-US" sz="1400" dirty="0">
                <a:solidFill>
                  <a:srgbClr val="1E2B2A"/>
                </a:solidFill>
              </a:rPr>
              <a:t>Equity, access and recommendations</a:t>
            </a:r>
            <a:endParaRPr lang="en-US" sz="1400" dirty="0"/>
          </a:p>
        </p:txBody>
      </p:sp>
      <p:sp>
        <p:nvSpPr>
          <p:cNvPr id="39"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Defining Health Beyond the Absence of Disease</a:t>
            </a:r>
            <a:endParaRPr lang="en-US" sz="3000" dirty="0"/>
          </a:p>
        </p:txBody>
      </p:sp>
      <p:sp>
        <p:nvSpPr>
          <p:cNvPr id="3" name="quote-card"/>
          <p:cNvSpPr/>
          <p:nvPr/>
        </p:nvSpPr>
        <p:spPr>
          <a:xfrm>
            <a:off x="548640" y="1371600"/>
            <a:ext cx="4937760" cy="4754880"/>
          </a:xfrm>
          <a:prstGeom prst="roundRect">
            <a:avLst>
              <a:gd name="adj" fmla="val 2885"/>
            </a:avLst>
          </a:prstGeom>
          <a:solidFill>
            <a:srgbClr val="1F4E4A"/>
          </a:solidFill>
          <a:ln w="12700">
            <a:solidFill>
              <a:srgbClr val="1F4E4A"/>
            </a:solidFill>
            <a:prstDash val="solid"/>
          </a:ln>
        </p:spPr>
        <p:txBody>
          <a:bodyPr/>
          <a:lstStyle/>
          <a:p>
            <a:endParaRPr lang="en-GB"/>
          </a:p>
        </p:txBody>
      </p:sp>
      <p:pic>
        <p:nvPicPr>
          <p:cNvPr id="4" name="quote-mark" descr="preencoded.png"/>
          <p:cNvPicPr>
            <a:picLocks noChangeAspect="1"/>
          </p:cNvPicPr>
          <p:nvPr/>
        </p:nvPicPr>
        <p:blipFill>
          <a:blip r:embed="rId3"/>
          <a:stretch>
            <a:fillRect/>
          </a:stretch>
        </p:blipFill>
        <p:spPr>
          <a:xfrm>
            <a:off x="914400" y="1737360"/>
            <a:ext cx="640080" cy="548640"/>
          </a:xfrm>
          <a:prstGeom prst="rect">
            <a:avLst/>
          </a:prstGeom>
        </p:spPr>
      </p:pic>
      <p:sp>
        <p:nvSpPr>
          <p:cNvPr id="5" name="Text 2"/>
          <p:cNvSpPr txBox="1"/>
          <p:nvPr/>
        </p:nvSpPr>
        <p:spPr>
          <a:xfrm>
            <a:off x="914400" y="2468880"/>
            <a:ext cx="4206240" cy="2377440"/>
          </a:xfrm>
          <a:prstGeom prst="rect">
            <a:avLst/>
          </a:prstGeom>
          <a:noFill/>
          <a:ln/>
        </p:spPr>
        <p:txBody>
          <a:bodyPr wrap="square" lIns="0" tIns="0" rIns="0" bIns="0" rtlCol="0" anchor="t"/>
          <a:lstStyle/>
          <a:p>
            <a:pPr marL="0" indent="0">
              <a:buNone/>
            </a:pPr>
            <a:r>
              <a:rPr lang="en-US" sz="2100" i="1" dirty="0">
                <a:solidFill>
                  <a:srgbClr val="FFFFFF"/>
                </a:solidFill>
                <a:latin typeface="Cambria" pitchFamily="34" charset="0"/>
                <a:ea typeface="Cambria" pitchFamily="34" charset="-122"/>
                <a:cs typeface="Cambria" pitchFamily="34" charset="-120"/>
              </a:rPr>
              <a:t>Health is “a state of complete physical, mental and social well-being and not merely the absence of disease or infirmity”</a:t>
            </a:r>
            <a:endParaRPr lang="en-US" sz="2100" dirty="0"/>
          </a:p>
        </p:txBody>
      </p:sp>
      <p:sp>
        <p:nvSpPr>
          <p:cNvPr id="6" name="Text 3"/>
          <p:cNvSpPr txBox="1"/>
          <p:nvPr/>
        </p:nvSpPr>
        <p:spPr>
          <a:xfrm>
            <a:off x="914400" y="5120640"/>
            <a:ext cx="4206240" cy="457200"/>
          </a:xfrm>
          <a:prstGeom prst="rect">
            <a:avLst/>
          </a:prstGeom>
          <a:noFill/>
          <a:ln/>
        </p:spPr>
        <p:txBody>
          <a:bodyPr wrap="square" lIns="0" tIns="0" rIns="0" bIns="0" rtlCol="0" anchor="ctr"/>
          <a:lstStyle/>
          <a:p>
            <a:pPr marL="0" indent="0">
              <a:buNone/>
            </a:pPr>
            <a:r>
              <a:rPr lang="en-US" sz="1400" dirty="0">
                <a:solidFill>
                  <a:srgbClr val="F2CC8F"/>
                </a:solidFill>
              </a:rPr>
              <a:t>(World Health Organization, 1948, p. 1)</a:t>
            </a:r>
            <a:endParaRPr lang="en-US" sz="1400" dirty="0"/>
          </a:p>
        </p:txBody>
      </p:sp>
      <p:sp>
        <p:nvSpPr>
          <p:cNvPr id="7" name="Text 4"/>
          <p:cNvSpPr txBox="1"/>
          <p:nvPr/>
        </p:nvSpPr>
        <p:spPr>
          <a:xfrm>
            <a:off x="6035040" y="1417320"/>
            <a:ext cx="5577840" cy="365760"/>
          </a:xfrm>
          <a:prstGeom prst="rect">
            <a:avLst/>
          </a:prstGeom>
          <a:noFill/>
          <a:ln/>
        </p:spPr>
        <p:txBody>
          <a:bodyPr wrap="square" lIns="0" tIns="0" rIns="0" bIns="0" rtlCol="0" anchor="t"/>
          <a:lstStyle/>
          <a:p>
            <a:pPr marL="0" indent="0">
              <a:buNone/>
            </a:pPr>
            <a:r>
              <a:rPr lang="en-US" sz="1700" b="1" dirty="0">
                <a:solidFill>
                  <a:srgbClr val="1F4E4A"/>
                </a:solidFill>
                <a:latin typeface="Cambria" pitchFamily="34" charset="0"/>
                <a:ea typeface="Cambria" pitchFamily="34" charset="-122"/>
                <a:cs typeface="Cambria" pitchFamily="34" charset="-120"/>
              </a:rPr>
              <a:t>A shift beyond medicine</a:t>
            </a:r>
            <a:endParaRPr lang="en-US" sz="1700" dirty="0"/>
          </a:p>
        </p:txBody>
      </p:sp>
      <p:sp>
        <p:nvSpPr>
          <p:cNvPr id="8" name="Text 5"/>
          <p:cNvSpPr txBox="1"/>
          <p:nvPr/>
        </p:nvSpPr>
        <p:spPr>
          <a:xfrm>
            <a:off x="6035040" y="1828800"/>
            <a:ext cx="5577840" cy="1188720"/>
          </a:xfrm>
          <a:prstGeom prst="rect">
            <a:avLst/>
          </a:prstGeom>
          <a:noFill/>
          <a:ln/>
        </p:spPr>
        <p:txBody>
          <a:bodyPr wrap="square" lIns="0" tIns="0" rIns="0" bIns="0" rtlCol="0" anchor="t"/>
          <a:lstStyle/>
          <a:p>
            <a:pPr marL="0" indent="0">
              <a:spcAft>
                <a:spcPts val="600"/>
              </a:spcAft>
              <a:buNone/>
            </a:pPr>
            <a:r>
              <a:rPr lang="en-US" sz="1400" dirty="0">
                <a:solidFill>
                  <a:srgbClr val="1E2B2A"/>
                </a:solidFill>
              </a:rPr>
              <a:t>The WHO definition placed mental and social conditions alongside physical ones, moving health away from a purely clinical frame and giving later public health policy its moral foundation (World Health Organization, 1948).</a:t>
            </a:r>
            <a:endParaRPr lang="en-US" sz="1400" dirty="0"/>
          </a:p>
        </p:txBody>
      </p:sp>
      <p:sp>
        <p:nvSpPr>
          <p:cNvPr id="9" name="Text 6"/>
          <p:cNvSpPr txBox="1"/>
          <p:nvPr/>
        </p:nvSpPr>
        <p:spPr>
          <a:xfrm>
            <a:off x="6035040" y="3154680"/>
            <a:ext cx="5577840" cy="365760"/>
          </a:xfrm>
          <a:prstGeom prst="rect">
            <a:avLst/>
          </a:prstGeom>
          <a:noFill/>
          <a:ln/>
        </p:spPr>
        <p:txBody>
          <a:bodyPr wrap="square" lIns="0" tIns="0" rIns="0" bIns="0" rtlCol="0" anchor="t"/>
          <a:lstStyle/>
          <a:p>
            <a:pPr marL="0" indent="0">
              <a:buNone/>
            </a:pPr>
            <a:r>
              <a:rPr lang="en-US" sz="1700" b="1" dirty="0">
                <a:solidFill>
                  <a:srgbClr val="1F4E4A"/>
                </a:solidFill>
                <a:latin typeface="Cambria" pitchFamily="34" charset="0"/>
                <a:ea typeface="Cambria" pitchFamily="34" charset="-122"/>
                <a:cs typeface="Cambria" pitchFamily="34" charset="-120"/>
              </a:rPr>
              <a:t>Critique: the problem with ‘complete’</a:t>
            </a:r>
            <a:endParaRPr lang="en-US" sz="1700" dirty="0"/>
          </a:p>
        </p:txBody>
      </p:sp>
      <p:sp>
        <p:nvSpPr>
          <p:cNvPr id="10" name="Text 7"/>
          <p:cNvSpPr txBox="1"/>
          <p:nvPr/>
        </p:nvSpPr>
        <p:spPr>
          <a:xfrm>
            <a:off x="6035040" y="3566160"/>
            <a:ext cx="5577840" cy="1508760"/>
          </a:xfrm>
          <a:prstGeom prst="rect">
            <a:avLst/>
          </a:prstGeom>
          <a:noFill/>
          <a:ln/>
        </p:spPr>
        <p:txBody>
          <a:bodyPr wrap="square" lIns="0" tIns="0" rIns="0" bIns="0" rtlCol="0" anchor="t"/>
          <a:lstStyle/>
          <a:p>
            <a:pPr marL="0" indent="0">
              <a:spcAft>
                <a:spcPts val="600"/>
              </a:spcAft>
              <a:buNone/>
            </a:pPr>
            <a:r>
              <a:rPr lang="en-US" sz="1400" dirty="0">
                <a:solidFill>
                  <a:srgbClr val="1E2B2A"/>
                </a:solidFill>
              </a:rPr>
              <a:t>Huber et al. (2011) argue that requiring ‘complete’ wellbeing classes most people as permanently unhealthy, particularly the growing population living with long-term conditions. They propose health as the ability to adapt and to self-manage when facing social, physical and emotional challenges.</a:t>
            </a:r>
            <a:endParaRPr lang="en-US" sz="1400" dirty="0"/>
          </a:p>
        </p:txBody>
      </p:sp>
      <p:sp>
        <p:nvSpPr>
          <p:cNvPr id="11" name="health-insight"/>
          <p:cNvSpPr/>
          <p:nvPr/>
        </p:nvSpPr>
        <p:spPr>
          <a:xfrm>
            <a:off x="6035040" y="5212080"/>
            <a:ext cx="5577840" cy="914400"/>
          </a:xfrm>
          <a:prstGeom prst="roundRect">
            <a:avLst>
              <a:gd name="adj" fmla="val 10000"/>
            </a:avLst>
          </a:prstGeom>
          <a:solidFill>
            <a:srgbClr val="EAF3EE"/>
          </a:solidFill>
          <a:ln w="12700">
            <a:solidFill>
              <a:srgbClr val="EAF3EE"/>
            </a:solidFill>
            <a:prstDash val="solid"/>
          </a:ln>
        </p:spPr>
        <p:txBody>
          <a:bodyPr/>
          <a:lstStyle/>
          <a:p>
            <a:endParaRPr lang="en-GB"/>
          </a:p>
        </p:txBody>
      </p:sp>
      <p:sp>
        <p:nvSpPr>
          <p:cNvPr id="12" name="Text 9"/>
          <p:cNvSpPr txBox="1"/>
          <p:nvPr/>
        </p:nvSpPr>
        <p:spPr>
          <a:xfrm>
            <a:off x="6217920" y="5257800"/>
            <a:ext cx="5257800" cy="822960"/>
          </a:xfrm>
          <a:prstGeom prst="rect">
            <a:avLst/>
          </a:prstGeom>
          <a:noFill/>
          <a:ln/>
        </p:spPr>
        <p:txBody>
          <a:bodyPr wrap="square" lIns="0" tIns="0" rIns="0" bIns="0" rtlCol="0" anchor="ctr"/>
          <a:lstStyle/>
          <a:p>
            <a:pPr marL="0" indent="0">
              <a:buNone/>
            </a:pPr>
            <a:r>
              <a:rPr lang="en-US" sz="1400" i="1" dirty="0">
                <a:solidFill>
                  <a:srgbClr val="1F4E4A"/>
                </a:solidFill>
              </a:rPr>
              <a:t>This adaptive view sits closer to NHS practice, where most activity concerns chronic conditions that will not be fully cured.</a:t>
            </a:r>
            <a:endParaRPr lang="en-US" sz="14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Wellbeing and Sustainable Development</a:t>
            </a:r>
            <a:endParaRPr lang="en-US" sz="3000" dirty="0"/>
          </a:p>
        </p:txBody>
      </p:sp>
      <p:sp>
        <p:nvSpPr>
          <p:cNvPr id="3" name="concept0-card"/>
          <p:cNvSpPr/>
          <p:nvPr/>
        </p:nvSpPr>
        <p:spPr>
          <a:xfrm>
            <a:off x="548640" y="1371600"/>
            <a:ext cx="5349240" cy="4754880"/>
          </a:xfrm>
          <a:prstGeom prst="roundRect">
            <a:avLst>
              <a:gd name="adj" fmla="val 2885"/>
            </a:avLst>
          </a:prstGeom>
          <a:solidFill>
            <a:srgbClr val="EAF3EE"/>
          </a:solidFill>
          <a:ln w="12700">
            <a:solidFill>
              <a:srgbClr val="EAF3EE"/>
            </a:solidFill>
            <a:prstDash val="solid"/>
          </a:ln>
        </p:spPr>
        <p:txBody>
          <a:bodyPr/>
          <a:lstStyle/>
          <a:p>
            <a:endParaRPr lang="en-GB"/>
          </a:p>
        </p:txBody>
      </p:sp>
      <p:sp>
        <p:nvSpPr>
          <p:cNvPr id="4" name="concept0-circle"/>
          <p:cNvSpPr/>
          <p:nvPr/>
        </p:nvSpPr>
        <p:spPr>
          <a:xfrm>
            <a:off x="868680" y="1645920"/>
            <a:ext cx="822960" cy="822960"/>
          </a:xfrm>
          <a:prstGeom prst="ellipse">
            <a:avLst/>
          </a:prstGeom>
          <a:solidFill>
            <a:srgbClr val="6A9F7E"/>
          </a:solidFill>
          <a:ln w="12700">
            <a:solidFill>
              <a:srgbClr val="6A9F7E"/>
            </a:solidFill>
            <a:prstDash val="solid"/>
          </a:ln>
        </p:spPr>
        <p:txBody>
          <a:bodyPr/>
          <a:lstStyle/>
          <a:p>
            <a:endParaRPr lang="en-GB"/>
          </a:p>
        </p:txBody>
      </p:sp>
      <p:pic>
        <p:nvPicPr>
          <p:cNvPr id="5" name="concept0-icon" descr="preencoded.png"/>
          <p:cNvPicPr>
            <a:picLocks noChangeAspect="1"/>
          </p:cNvPicPr>
          <p:nvPr/>
        </p:nvPicPr>
        <p:blipFill>
          <a:blip r:embed="rId3"/>
          <a:stretch>
            <a:fillRect/>
          </a:stretch>
        </p:blipFill>
        <p:spPr>
          <a:xfrm>
            <a:off x="1090879" y="1868119"/>
            <a:ext cx="378562" cy="378562"/>
          </a:xfrm>
          <a:prstGeom prst="rect">
            <a:avLst/>
          </a:prstGeom>
        </p:spPr>
      </p:pic>
      <p:sp>
        <p:nvSpPr>
          <p:cNvPr id="6" name="Text 3"/>
          <p:cNvSpPr txBox="1"/>
          <p:nvPr/>
        </p:nvSpPr>
        <p:spPr>
          <a:xfrm>
            <a:off x="1874520" y="1737360"/>
            <a:ext cx="3749040" cy="640080"/>
          </a:xfrm>
          <a:prstGeom prst="rect">
            <a:avLst/>
          </a:prstGeom>
          <a:noFill/>
          <a:ln/>
        </p:spPr>
        <p:txBody>
          <a:bodyPr wrap="square" lIns="0" tIns="0" rIns="0" bIns="0" rtlCol="0" anchor="ctr"/>
          <a:lstStyle/>
          <a:p>
            <a:pPr marL="0" indent="0">
              <a:buNone/>
            </a:pPr>
            <a:r>
              <a:rPr lang="en-US" sz="2200" b="1" dirty="0">
                <a:solidFill>
                  <a:srgbClr val="1F4E4A"/>
                </a:solidFill>
                <a:latin typeface="Cambria" pitchFamily="34" charset="0"/>
                <a:ea typeface="Cambria" pitchFamily="34" charset="-122"/>
                <a:cs typeface="Cambria" pitchFamily="34" charset="-120"/>
              </a:rPr>
              <a:t>Wellbeing</a:t>
            </a:r>
            <a:endParaRPr lang="en-US" sz="2200" dirty="0"/>
          </a:p>
        </p:txBody>
      </p:sp>
      <p:sp>
        <p:nvSpPr>
          <p:cNvPr id="7" name="Text 4"/>
          <p:cNvSpPr txBox="1"/>
          <p:nvPr/>
        </p:nvSpPr>
        <p:spPr>
          <a:xfrm>
            <a:off x="868680" y="2743200"/>
            <a:ext cx="4709160" cy="3246120"/>
          </a:xfrm>
          <a:prstGeom prst="rect">
            <a:avLst/>
          </a:prstGeom>
          <a:noFill/>
          <a:ln/>
        </p:spPr>
        <p:txBody>
          <a:bodyPr wrap="square" lIns="0" tIns="0" rIns="0" bIns="0" rtlCol="0" anchor="t"/>
          <a:lstStyle/>
          <a:p>
            <a:pPr marL="0" indent="0">
              <a:spcAft>
                <a:spcPts val="1400"/>
              </a:spcAft>
              <a:buNone/>
            </a:pPr>
            <a:r>
              <a:rPr lang="en-US" sz="1600" dirty="0">
                <a:solidFill>
                  <a:srgbClr val="1E2B2A"/>
                </a:solidFill>
              </a:rPr>
              <a:t>Ryan and Deci (2001) separate hedonic wellbeing, centred on pleasure and life satisfaction, from eudaimonic wellbeing, which concerns meaning and the realisation of personal potential.</a:t>
            </a:r>
            <a:endParaRPr lang="en-US" sz="1600" dirty="0"/>
          </a:p>
          <a:p>
            <a:pPr marL="0" indent="0">
              <a:spcAft>
                <a:spcPts val="1400"/>
              </a:spcAft>
              <a:buNone/>
            </a:pPr>
            <a:r>
              <a:rPr lang="en-US" sz="1600" dirty="0">
                <a:solidFill>
                  <a:srgbClr val="1E2B2A"/>
                </a:solidFill>
              </a:rPr>
              <a:t>Dodge et al. (2012) define wellbeing as the balance point between the psychological, social and physical resources a person holds and the challenges they face. This framing suggests two routes for services: reducing challenges or strengthening resources.</a:t>
            </a:r>
            <a:endParaRPr lang="en-US" sz="1600" dirty="0"/>
          </a:p>
        </p:txBody>
      </p:sp>
      <p:sp>
        <p:nvSpPr>
          <p:cNvPr id="8" name="concept1-card"/>
          <p:cNvSpPr/>
          <p:nvPr/>
        </p:nvSpPr>
        <p:spPr>
          <a:xfrm>
            <a:off x="6263640" y="1371600"/>
            <a:ext cx="5349240" cy="4754880"/>
          </a:xfrm>
          <a:prstGeom prst="roundRect">
            <a:avLst>
              <a:gd name="adj" fmla="val 2885"/>
            </a:avLst>
          </a:prstGeom>
          <a:solidFill>
            <a:srgbClr val="EAF3EE"/>
          </a:solidFill>
          <a:ln w="12700">
            <a:solidFill>
              <a:srgbClr val="EAF3EE"/>
            </a:solidFill>
            <a:prstDash val="solid"/>
          </a:ln>
        </p:spPr>
        <p:txBody>
          <a:bodyPr/>
          <a:lstStyle/>
          <a:p>
            <a:endParaRPr lang="en-GB"/>
          </a:p>
        </p:txBody>
      </p:sp>
      <p:sp>
        <p:nvSpPr>
          <p:cNvPr id="9" name="concept1-circle"/>
          <p:cNvSpPr/>
          <p:nvPr/>
        </p:nvSpPr>
        <p:spPr>
          <a:xfrm>
            <a:off x="6583680" y="1645920"/>
            <a:ext cx="822960" cy="822960"/>
          </a:xfrm>
          <a:prstGeom prst="ellipse">
            <a:avLst/>
          </a:prstGeom>
          <a:solidFill>
            <a:srgbClr val="C8613C"/>
          </a:solidFill>
          <a:ln w="12700">
            <a:solidFill>
              <a:srgbClr val="C8613C"/>
            </a:solidFill>
            <a:prstDash val="solid"/>
          </a:ln>
        </p:spPr>
        <p:txBody>
          <a:bodyPr/>
          <a:lstStyle/>
          <a:p>
            <a:endParaRPr lang="en-GB"/>
          </a:p>
        </p:txBody>
      </p:sp>
      <p:pic>
        <p:nvPicPr>
          <p:cNvPr id="10" name="concept1-icon" descr="preencoded.png"/>
          <p:cNvPicPr>
            <a:picLocks noChangeAspect="1"/>
          </p:cNvPicPr>
          <p:nvPr/>
        </p:nvPicPr>
        <p:blipFill>
          <a:blip r:embed="rId4"/>
          <a:stretch>
            <a:fillRect/>
          </a:stretch>
        </p:blipFill>
        <p:spPr>
          <a:xfrm>
            <a:off x="6805879" y="1868119"/>
            <a:ext cx="378562" cy="378562"/>
          </a:xfrm>
          <a:prstGeom prst="rect">
            <a:avLst/>
          </a:prstGeom>
        </p:spPr>
      </p:pic>
      <p:sp>
        <p:nvSpPr>
          <p:cNvPr id="11" name="Text 7"/>
          <p:cNvSpPr txBox="1"/>
          <p:nvPr/>
        </p:nvSpPr>
        <p:spPr>
          <a:xfrm>
            <a:off x="7589520" y="1737360"/>
            <a:ext cx="3749040" cy="640080"/>
          </a:xfrm>
          <a:prstGeom prst="rect">
            <a:avLst/>
          </a:prstGeom>
          <a:noFill/>
          <a:ln/>
        </p:spPr>
        <p:txBody>
          <a:bodyPr wrap="square" lIns="0" tIns="0" rIns="0" bIns="0" rtlCol="0" anchor="ctr"/>
          <a:lstStyle/>
          <a:p>
            <a:pPr marL="0" indent="0">
              <a:buNone/>
            </a:pPr>
            <a:r>
              <a:rPr lang="en-US" sz="2200" b="1" dirty="0">
                <a:solidFill>
                  <a:srgbClr val="1F4E4A"/>
                </a:solidFill>
                <a:latin typeface="Cambria" pitchFamily="34" charset="0"/>
                <a:ea typeface="Cambria" pitchFamily="34" charset="-122"/>
                <a:cs typeface="Cambria" pitchFamily="34" charset="-120"/>
              </a:rPr>
              <a:t>Sustainable Development</a:t>
            </a:r>
            <a:endParaRPr lang="en-US" sz="2200" dirty="0"/>
          </a:p>
        </p:txBody>
      </p:sp>
      <p:sp>
        <p:nvSpPr>
          <p:cNvPr id="12" name="Text 8"/>
          <p:cNvSpPr txBox="1"/>
          <p:nvPr/>
        </p:nvSpPr>
        <p:spPr>
          <a:xfrm>
            <a:off x="6583680" y="2743200"/>
            <a:ext cx="4709160" cy="3246120"/>
          </a:xfrm>
          <a:prstGeom prst="rect">
            <a:avLst/>
          </a:prstGeom>
          <a:noFill/>
          <a:ln/>
        </p:spPr>
        <p:txBody>
          <a:bodyPr wrap="square" lIns="0" tIns="0" rIns="0" bIns="0" rtlCol="0" anchor="t"/>
          <a:lstStyle/>
          <a:p>
            <a:pPr marL="0" indent="0">
              <a:spcAft>
                <a:spcPts val="1400"/>
              </a:spcAft>
              <a:buNone/>
            </a:pPr>
            <a:r>
              <a:rPr lang="en-US" sz="1600" dirty="0">
                <a:solidFill>
                  <a:srgbClr val="1E2B2A"/>
                </a:solidFill>
              </a:rPr>
              <a:t>Development “that meets the needs of the present without compromising the ability of future generations to meet their own needs” (World Commission on Environment and Development, 1987, p. 43).</a:t>
            </a:r>
            <a:endParaRPr lang="en-US" sz="1600" dirty="0"/>
          </a:p>
          <a:p>
            <a:pPr marL="0" indent="0">
              <a:spcAft>
                <a:spcPts val="1400"/>
              </a:spcAft>
              <a:buNone/>
            </a:pPr>
            <a:r>
              <a:rPr lang="en-US" sz="1600" dirty="0">
                <a:solidFill>
                  <a:srgbClr val="1E2B2A"/>
                </a:solidFill>
              </a:rPr>
              <a:t>The 2030 Agenda turned this principle into 17 Sustainable Development Goals. SDG 3 commits all member states to ensure healthy lives and promote wellbeing for all at all ages (United Nations, 2015).</a:t>
            </a:r>
            <a:endParaRPr lang="en-US" sz="16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Why These Concepts Now Matter in Health Policy</a:t>
            </a:r>
            <a:endParaRPr lang="en-US" sz="3000" dirty="0"/>
          </a:p>
        </p:txBody>
      </p:sp>
      <p:sp>
        <p:nvSpPr>
          <p:cNvPr id="3" name="stat0-card"/>
          <p:cNvSpPr/>
          <p:nvPr/>
        </p:nvSpPr>
        <p:spPr>
          <a:xfrm>
            <a:off x="548640" y="1371600"/>
            <a:ext cx="2560320" cy="2377440"/>
          </a:xfrm>
          <a:prstGeom prst="roundRect">
            <a:avLst>
              <a:gd name="adj" fmla="val 4615"/>
            </a:avLst>
          </a:prstGeom>
          <a:solidFill>
            <a:srgbClr val="EAF3EE"/>
          </a:solidFill>
          <a:ln w="12700">
            <a:solidFill>
              <a:srgbClr val="EAF3EE"/>
            </a:solidFill>
            <a:prstDash val="solid"/>
          </a:ln>
        </p:spPr>
        <p:txBody>
          <a:bodyPr/>
          <a:lstStyle/>
          <a:p>
            <a:endParaRPr lang="en-GB"/>
          </a:p>
        </p:txBody>
      </p:sp>
      <p:sp>
        <p:nvSpPr>
          <p:cNvPr id="4" name="Text 2"/>
          <p:cNvSpPr txBox="1"/>
          <p:nvPr/>
        </p:nvSpPr>
        <p:spPr>
          <a:xfrm>
            <a:off x="731520" y="1463040"/>
            <a:ext cx="2194560" cy="868680"/>
          </a:xfrm>
          <a:prstGeom prst="rect">
            <a:avLst/>
          </a:prstGeom>
          <a:noFill/>
          <a:ln/>
        </p:spPr>
        <p:txBody>
          <a:bodyPr wrap="square" lIns="0" tIns="0" rIns="0" bIns="0" rtlCol="0" anchor="ctr"/>
          <a:lstStyle/>
          <a:p>
            <a:pPr marL="0" indent="0">
              <a:buNone/>
            </a:pPr>
            <a:r>
              <a:rPr lang="en-US" sz="4400" b="1" dirty="0">
                <a:solidFill>
                  <a:srgbClr val="1F4E4A"/>
                </a:solidFill>
                <a:latin typeface="Cambria" pitchFamily="34" charset="0"/>
                <a:ea typeface="Cambria" pitchFamily="34" charset="-122"/>
                <a:cs typeface="Cambria" pitchFamily="34" charset="-120"/>
              </a:rPr>
              <a:t>17</a:t>
            </a:r>
            <a:endParaRPr lang="en-US" sz="4400" dirty="0"/>
          </a:p>
        </p:txBody>
      </p:sp>
      <p:sp>
        <p:nvSpPr>
          <p:cNvPr id="5" name="Text 3"/>
          <p:cNvSpPr txBox="1"/>
          <p:nvPr/>
        </p:nvSpPr>
        <p:spPr>
          <a:xfrm>
            <a:off x="731520" y="2377440"/>
            <a:ext cx="2194560" cy="868680"/>
          </a:xfrm>
          <a:prstGeom prst="rect">
            <a:avLst/>
          </a:prstGeom>
          <a:noFill/>
          <a:ln/>
        </p:spPr>
        <p:txBody>
          <a:bodyPr wrap="square" lIns="0" tIns="0" rIns="0" bIns="0" rtlCol="0" anchor="t"/>
          <a:lstStyle/>
          <a:p>
            <a:pPr marL="0" indent="0">
              <a:buNone/>
            </a:pPr>
            <a:r>
              <a:rPr lang="en-US" sz="1300" dirty="0">
                <a:solidFill>
                  <a:srgbClr val="1E2B2A"/>
                </a:solidFill>
              </a:rPr>
              <a:t>Sustainable Development Goals adopted by UN member states in 2015</a:t>
            </a:r>
            <a:endParaRPr lang="en-US" sz="1300" dirty="0"/>
          </a:p>
        </p:txBody>
      </p:sp>
      <p:sp>
        <p:nvSpPr>
          <p:cNvPr id="6" name="Text 4"/>
          <p:cNvSpPr txBox="1"/>
          <p:nvPr/>
        </p:nvSpPr>
        <p:spPr>
          <a:xfrm>
            <a:off x="731520" y="3291840"/>
            <a:ext cx="2194560" cy="320040"/>
          </a:xfrm>
          <a:prstGeom prst="rect">
            <a:avLst/>
          </a:prstGeom>
          <a:noFill/>
          <a:ln/>
        </p:spPr>
        <p:txBody>
          <a:bodyPr wrap="square" lIns="0" tIns="0" rIns="0" bIns="0" rtlCol="0" anchor="t"/>
          <a:lstStyle/>
          <a:p>
            <a:pPr marL="0" indent="0">
              <a:buNone/>
            </a:pPr>
            <a:r>
              <a:rPr lang="en-US" sz="1100" dirty="0">
                <a:solidFill>
                  <a:srgbClr val="5B6B68"/>
                </a:solidFill>
              </a:rPr>
              <a:t>(United Nations, 2015)</a:t>
            </a:r>
            <a:endParaRPr lang="en-US" sz="1100" dirty="0"/>
          </a:p>
        </p:txBody>
      </p:sp>
      <p:sp>
        <p:nvSpPr>
          <p:cNvPr id="7" name="stat1-card"/>
          <p:cNvSpPr/>
          <p:nvPr/>
        </p:nvSpPr>
        <p:spPr>
          <a:xfrm>
            <a:off x="3383280" y="1371600"/>
            <a:ext cx="2560320" cy="2377440"/>
          </a:xfrm>
          <a:prstGeom prst="roundRect">
            <a:avLst>
              <a:gd name="adj" fmla="val 4615"/>
            </a:avLst>
          </a:prstGeom>
          <a:solidFill>
            <a:srgbClr val="EAF3EE"/>
          </a:solidFill>
          <a:ln w="12700">
            <a:solidFill>
              <a:srgbClr val="EAF3EE"/>
            </a:solidFill>
            <a:prstDash val="solid"/>
          </a:ln>
        </p:spPr>
        <p:txBody>
          <a:bodyPr/>
          <a:lstStyle/>
          <a:p>
            <a:endParaRPr lang="en-GB"/>
          </a:p>
        </p:txBody>
      </p:sp>
      <p:sp>
        <p:nvSpPr>
          <p:cNvPr id="8" name="Text 6"/>
          <p:cNvSpPr txBox="1"/>
          <p:nvPr/>
        </p:nvSpPr>
        <p:spPr>
          <a:xfrm>
            <a:off x="3566160" y="1463040"/>
            <a:ext cx="2194560" cy="868680"/>
          </a:xfrm>
          <a:prstGeom prst="rect">
            <a:avLst/>
          </a:prstGeom>
          <a:noFill/>
          <a:ln/>
        </p:spPr>
        <p:txBody>
          <a:bodyPr wrap="square" lIns="0" tIns="0" rIns="0" bIns="0" rtlCol="0" anchor="ctr"/>
          <a:lstStyle/>
          <a:p>
            <a:pPr marL="0" indent="0">
              <a:buNone/>
            </a:pPr>
            <a:r>
              <a:rPr lang="en-US" sz="4400" b="1" dirty="0">
                <a:solidFill>
                  <a:srgbClr val="C8613C"/>
                </a:solidFill>
                <a:latin typeface="Cambria" pitchFamily="34" charset="0"/>
                <a:ea typeface="Cambria" pitchFamily="34" charset="-122"/>
                <a:cs typeface="Cambria" pitchFamily="34" charset="-120"/>
              </a:rPr>
              <a:t>4.4%</a:t>
            </a:r>
            <a:endParaRPr lang="en-US" sz="4400" dirty="0"/>
          </a:p>
        </p:txBody>
      </p:sp>
      <p:sp>
        <p:nvSpPr>
          <p:cNvPr id="9" name="Text 7"/>
          <p:cNvSpPr txBox="1"/>
          <p:nvPr/>
        </p:nvSpPr>
        <p:spPr>
          <a:xfrm>
            <a:off x="3566160" y="2377440"/>
            <a:ext cx="2194560" cy="868680"/>
          </a:xfrm>
          <a:prstGeom prst="rect">
            <a:avLst/>
          </a:prstGeom>
          <a:noFill/>
          <a:ln/>
        </p:spPr>
        <p:txBody>
          <a:bodyPr wrap="square" lIns="0" tIns="0" rIns="0" bIns="0" rtlCol="0" anchor="t"/>
          <a:lstStyle/>
          <a:p>
            <a:pPr marL="0" indent="0">
              <a:buNone/>
            </a:pPr>
            <a:r>
              <a:rPr lang="en-US" sz="1300" dirty="0">
                <a:solidFill>
                  <a:srgbClr val="1E2B2A"/>
                </a:solidFill>
              </a:rPr>
              <a:t>of global net greenhouse gas emissions come from health care</a:t>
            </a:r>
            <a:endParaRPr lang="en-US" sz="1300" dirty="0"/>
          </a:p>
        </p:txBody>
      </p:sp>
      <p:sp>
        <p:nvSpPr>
          <p:cNvPr id="10" name="Text 8"/>
          <p:cNvSpPr txBox="1"/>
          <p:nvPr/>
        </p:nvSpPr>
        <p:spPr>
          <a:xfrm>
            <a:off x="3566160" y="3291840"/>
            <a:ext cx="2194560" cy="320040"/>
          </a:xfrm>
          <a:prstGeom prst="rect">
            <a:avLst/>
          </a:prstGeom>
          <a:noFill/>
          <a:ln/>
        </p:spPr>
        <p:txBody>
          <a:bodyPr wrap="square" lIns="0" tIns="0" rIns="0" bIns="0" rtlCol="0" anchor="t"/>
          <a:lstStyle/>
          <a:p>
            <a:pPr marL="0" indent="0">
              <a:buNone/>
            </a:pPr>
            <a:r>
              <a:rPr lang="en-US" sz="1100" dirty="0">
                <a:solidFill>
                  <a:srgbClr val="5B6B68"/>
                </a:solidFill>
              </a:rPr>
              <a:t>(Health Care Without Harm, 2019)</a:t>
            </a:r>
            <a:endParaRPr lang="en-US" sz="1100" dirty="0"/>
          </a:p>
        </p:txBody>
      </p:sp>
      <p:sp>
        <p:nvSpPr>
          <p:cNvPr id="11" name="stat2-card"/>
          <p:cNvSpPr/>
          <p:nvPr/>
        </p:nvSpPr>
        <p:spPr>
          <a:xfrm>
            <a:off x="6217920" y="1371600"/>
            <a:ext cx="2560320" cy="2377440"/>
          </a:xfrm>
          <a:prstGeom prst="roundRect">
            <a:avLst>
              <a:gd name="adj" fmla="val 4615"/>
            </a:avLst>
          </a:prstGeom>
          <a:solidFill>
            <a:srgbClr val="EAF3EE"/>
          </a:solidFill>
          <a:ln w="12700">
            <a:solidFill>
              <a:srgbClr val="EAF3EE"/>
            </a:solidFill>
            <a:prstDash val="solid"/>
          </a:ln>
        </p:spPr>
        <p:txBody>
          <a:bodyPr/>
          <a:lstStyle/>
          <a:p>
            <a:endParaRPr lang="en-GB"/>
          </a:p>
        </p:txBody>
      </p:sp>
      <p:sp>
        <p:nvSpPr>
          <p:cNvPr id="12" name="Text 10"/>
          <p:cNvSpPr txBox="1"/>
          <p:nvPr/>
        </p:nvSpPr>
        <p:spPr>
          <a:xfrm>
            <a:off x="6400800" y="1463040"/>
            <a:ext cx="2194560" cy="868680"/>
          </a:xfrm>
          <a:prstGeom prst="rect">
            <a:avLst/>
          </a:prstGeom>
          <a:noFill/>
          <a:ln/>
        </p:spPr>
        <p:txBody>
          <a:bodyPr wrap="square" lIns="0" tIns="0" rIns="0" bIns="0" rtlCol="0" anchor="ctr"/>
          <a:lstStyle/>
          <a:p>
            <a:pPr marL="0" indent="0">
              <a:buNone/>
            </a:pPr>
            <a:r>
              <a:rPr lang="en-US" sz="4400" b="1" dirty="0">
                <a:solidFill>
                  <a:srgbClr val="1F4E4A"/>
                </a:solidFill>
                <a:latin typeface="Cambria" pitchFamily="34" charset="0"/>
                <a:ea typeface="Cambria" pitchFamily="34" charset="-122"/>
                <a:cs typeface="Cambria" pitchFamily="34" charset="-120"/>
              </a:rPr>
              <a:t>~4%</a:t>
            </a:r>
            <a:endParaRPr lang="en-US" sz="4400" dirty="0"/>
          </a:p>
        </p:txBody>
      </p:sp>
      <p:sp>
        <p:nvSpPr>
          <p:cNvPr id="13" name="Text 11"/>
          <p:cNvSpPr txBox="1"/>
          <p:nvPr/>
        </p:nvSpPr>
        <p:spPr>
          <a:xfrm>
            <a:off x="6400800" y="2377440"/>
            <a:ext cx="2194560" cy="868680"/>
          </a:xfrm>
          <a:prstGeom prst="rect">
            <a:avLst/>
          </a:prstGeom>
          <a:noFill/>
          <a:ln/>
        </p:spPr>
        <p:txBody>
          <a:bodyPr wrap="square" lIns="0" tIns="0" rIns="0" bIns="0" rtlCol="0" anchor="t"/>
          <a:lstStyle/>
          <a:p>
            <a:pPr marL="0" indent="0">
              <a:buNone/>
            </a:pPr>
            <a:r>
              <a:rPr lang="en-US" sz="1300" dirty="0">
                <a:solidFill>
                  <a:srgbClr val="1E2B2A"/>
                </a:solidFill>
              </a:rPr>
              <a:t>of England’s carbon emissions are attributable to the NHS</a:t>
            </a:r>
            <a:endParaRPr lang="en-US" sz="1300" dirty="0"/>
          </a:p>
        </p:txBody>
      </p:sp>
      <p:sp>
        <p:nvSpPr>
          <p:cNvPr id="14" name="Text 12"/>
          <p:cNvSpPr txBox="1"/>
          <p:nvPr/>
        </p:nvSpPr>
        <p:spPr>
          <a:xfrm>
            <a:off x="6400800" y="3291840"/>
            <a:ext cx="2194560" cy="320040"/>
          </a:xfrm>
          <a:prstGeom prst="rect">
            <a:avLst/>
          </a:prstGeom>
          <a:noFill/>
          <a:ln/>
        </p:spPr>
        <p:txBody>
          <a:bodyPr wrap="square" lIns="0" tIns="0" rIns="0" bIns="0" rtlCol="0" anchor="t"/>
          <a:lstStyle/>
          <a:p>
            <a:pPr marL="0" indent="0">
              <a:buNone/>
            </a:pPr>
            <a:r>
              <a:rPr lang="en-US" sz="1100" dirty="0">
                <a:solidFill>
                  <a:srgbClr val="5B6B68"/>
                </a:solidFill>
              </a:rPr>
              <a:t>(NHS England, 2020)</a:t>
            </a:r>
            <a:endParaRPr lang="en-US" sz="1100" dirty="0"/>
          </a:p>
        </p:txBody>
      </p:sp>
      <p:sp>
        <p:nvSpPr>
          <p:cNvPr id="15" name="stat3-card"/>
          <p:cNvSpPr/>
          <p:nvPr/>
        </p:nvSpPr>
        <p:spPr>
          <a:xfrm>
            <a:off x="9052560" y="1371600"/>
            <a:ext cx="2560320" cy="2377440"/>
          </a:xfrm>
          <a:prstGeom prst="roundRect">
            <a:avLst>
              <a:gd name="adj" fmla="val 4615"/>
            </a:avLst>
          </a:prstGeom>
          <a:solidFill>
            <a:srgbClr val="EAF3EE"/>
          </a:solidFill>
          <a:ln w="12700">
            <a:solidFill>
              <a:srgbClr val="EAF3EE"/>
            </a:solidFill>
            <a:prstDash val="solid"/>
          </a:ln>
        </p:spPr>
        <p:txBody>
          <a:bodyPr/>
          <a:lstStyle/>
          <a:p>
            <a:endParaRPr lang="en-GB"/>
          </a:p>
        </p:txBody>
      </p:sp>
      <p:sp>
        <p:nvSpPr>
          <p:cNvPr id="16" name="Text 14"/>
          <p:cNvSpPr txBox="1"/>
          <p:nvPr/>
        </p:nvSpPr>
        <p:spPr>
          <a:xfrm>
            <a:off x="9235440" y="1463040"/>
            <a:ext cx="2194560" cy="868680"/>
          </a:xfrm>
          <a:prstGeom prst="rect">
            <a:avLst/>
          </a:prstGeom>
          <a:noFill/>
          <a:ln/>
        </p:spPr>
        <p:txBody>
          <a:bodyPr wrap="square" lIns="0" tIns="0" rIns="0" bIns="0" rtlCol="0" anchor="ctr"/>
          <a:lstStyle/>
          <a:p>
            <a:pPr marL="0" indent="0">
              <a:buNone/>
            </a:pPr>
            <a:r>
              <a:rPr lang="en-US" sz="4400" b="1" dirty="0">
                <a:solidFill>
                  <a:srgbClr val="C8613C"/>
                </a:solidFill>
                <a:latin typeface="Cambria" pitchFamily="34" charset="0"/>
                <a:ea typeface="Cambria" pitchFamily="34" charset="-122"/>
                <a:cs typeface="Cambria" pitchFamily="34" charset="-120"/>
              </a:rPr>
              <a:t>2040</a:t>
            </a:r>
            <a:endParaRPr lang="en-US" sz="4400" dirty="0"/>
          </a:p>
        </p:txBody>
      </p:sp>
      <p:sp>
        <p:nvSpPr>
          <p:cNvPr id="17" name="Text 15"/>
          <p:cNvSpPr txBox="1"/>
          <p:nvPr/>
        </p:nvSpPr>
        <p:spPr>
          <a:xfrm>
            <a:off x="9235440" y="2377440"/>
            <a:ext cx="2194560" cy="868680"/>
          </a:xfrm>
          <a:prstGeom prst="rect">
            <a:avLst/>
          </a:prstGeom>
          <a:noFill/>
          <a:ln/>
        </p:spPr>
        <p:txBody>
          <a:bodyPr wrap="square" lIns="0" tIns="0" rIns="0" bIns="0" rtlCol="0" anchor="t"/>
          <a:lstStyle/>
          <a:p>
            <a:pPr marL="0" indent="0">
              <a:buNone/>
            </a:pPr>
            <a:r>
              <a:rPr lang="en-US" sz="1300" dirty="0">
                <a:solidFill>
                  <a:srgbClr val="1E2B2A"/>
                </a:solidFill>
              </a:rPr>
              <a:t>NHS target for net zero on the emissions it controls directly</a:t>
            </a:r>
            <a:endParaRPr lang="en-US" sz="1300" dirty="0"/>
          </a:p>
        </p:txBody>
      </p:sp>
      <p:sp>
        <p:nvSpPr>
          <p:cNvPr id="18" name="Text 16"/>
          <p:cNvSpPr txBox="1"/>
          <p:nvPr/>
        </p:nvSpPr>
        <p:spPr>
          <a:xfrm>
            <a:off x="9235440" y="3291840"/>
            <a:ext cx="2194560" cy="320040"/>
          </a:xfrm>
          <a:prstGeom prst="rect">
            <a:avLst/>
          </a:prstGeom>
          <a:noFill/>
          <a:ln/>
        </p:spPr>
        <p:txBody>
          <a:bodyPr wrap="square" lIns="0" tIns="0" rIns="0" bIns="0" rtlCol="0" anchor="t"/>
          <a:lstStyle/>
          <a:p>
            <a:pPr marL="0" indent="0">
              <a:buNone/>
            </a:pPr>
            <a:r>
              <a:rPr lang="en-US" sz="1100" dirty="0">
                <a:solidFill>
                  <a:srgbClr val="5B6B68"/>
                </a:solidFill>
              </a:rPr>
              <a:t>(NHS England, 2020)</a:t>
            </a:r>
            <a:endParaRPr lang="en-US" sz="1100" dirty="0"/>
          </a:p>
        </p:txBody>
      </p:sp>
      <p:sp>
        <p:nvSpPr>
          <p:cNvPr id="19" name="planet-circle"/>
          <p:cNvSpPr/>
          <p:nvPr/>
        </p:nvSpPr>
        <p:spPr>
          <a:xfrm>
            <a:off x="548640" y="4160520"/>
            <a:ext cx="731520" cy="731520"/>
          </a:xfrm>
          <a:prstGeom prst="ellipse">
            <a:avLst/>
          </a:prstGeom>
          <a:solidFill>
            <a:srgbClr val="6A9F7E"/>
          </a:solidFill>
          <a:ln w="12700">
            <a:solidFill>
              <a:srgbClr val="6A9F7E"/>
            </a:solidFill>
            <a:prstDash val="solid"/>
          </a:ln>
        </p:spPr>
        <p:txBody>
          <a:bodyPr/>
          <a:lstStyle/>
          <a:p>
            <a:endParaRPr lang="en-GB"/>
          </a:p>
        </p:txBody>
      </p:sp>
      <p:pic>
        <p:nvPicPr>
          <p:cNvPr id="20" name="planet-icon" descr="preencoded.png"/>
          <p:cNvPicPr>
            <a:picLocks noChangeAspect="1"/>
          </p:cNvPicPr>
          <p:nvPr/>
        </p:nvPicPr>
        <p:blipFill>
          <a:blip r:embed="rId3"/>
          <a:stretch>
            <a:fillRect/>
          </a:stretch>
        </p:blipFill>
        <p:spPr>
          <a:xfrm>
            <a:off x="746150" y="4358030"/>
            <a:ext cx="336499" cy="336499"/>
          </a:xfrm>
          <a:prstGeom prst="rect">
            <a:avLst/>
          </a:prstGeom>
        </p:spPr>
      </p:pic>
      <p:sp>
        <p:nvSpPr>
          <p:cNvPr id="21" name="Text 18"/>
          <p:cNvSpPr txBox="1"/>
          <p:nvPr/>
        </p:nvSpPr>
        <p:spPr>
          <a:xfrm>
            <a:off x="1463040" y="4160520"/>
            <a:ext cx="10149840" cy="365760"/>
          </a:xfrm>
          <a:prstGeom prst="rect">
            <a:avLst/>
          </a:prstGeom>
          <a:noFill/>
          <a:ln/>
        </p:spPr>
        <p:txBody>
          <a:bodyPr wrap="square" lIns="0" tIns="0" rIns="0" bIns="0" rtlCol="0" anchor="t"/>
          <a:lstStyle/>
          <a:p>
            <a:pPr marL="0" indent="0">
              <a:buNone/>
            </a:pPr>
            <a:r>
              <a:rPr lang="en-US" sz="1700" b="1" dirty="0">
                <a:solidFill>
                  <a:srgbClr val="1F4E4A"/>
                </a:solidFill>
                <a:latin typeface="Cambria" pitchFamily="34" charset="0"/>
                <a:ea typeface="Cambria" pitchFamily="34" charset="-122"/>
                <a:cs typeface="Cambria" pitchFamily="34" charset="-120"/>
              </a:rPr>
              <a:t>Planetary health as a clinical concern</a:t>
            </a:r>
            <a:endParaRPr lang="en-US" sz="1700" dirty="0"/>
          </a:p>
        </p:txBody>
      </p:sp>
      <p:sp>
        <p:nvSpPr>
          <p:cNvPr id="22" name="Text 19"/>
          <p:cNvSpPr txBox="1"/>
          <p:nvPr/>
        </p:nvSpPr>
        <p:spPr>
          <a:xfrm>
            <a:off x="1463040" y="4572000"/>
            <a:ext cx="10149840" cy="1554480"/>
          </a:xfrm>
          <a:prstGeom prst="rect">
            <a:avLst/>
          </a:prstGeom>
          <a:noFill/>
          <a:ln/>
        </p:spPr>
        <p:txBody>
          <a:bodyPr wrap="square" lIns="0" tIns="0" rIns="0" bIns="0" rtlCol="0" anchor="t"/>
          <a:lstStyle/>
          <a:p>
            <a:pPr marL="0" indent="0">
              <a:spcAft>
                <a:spcPts val="600"/>
              </a:spcAft>
              <a:buNone/>
            </a:pPr>
            <a:r>
              <a:rPr lang="en-US" sz="1400" dirty="0">
                <a:solidFill>
                  <a:srgbClr val="1E2B2A"/>
                </a:solidFill>
              </a:rPr>
              <a:t>Whitmee et al. (2015) argue that recent gains in life expectancy were achieved partly by degrading the natural systems on which future health depends. This reframes environmental sustainability as a matter of patient outcomes. The Health and Care Act 2022 responded by requiring NHS bodies to have regard to climate change targets when making decisions, which moves sustainability from aspiration into statutory duty.</a:t>
            </a:r>
            <a:endParaRPr lang="en-US" sz="14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Theoretical Perspectives: Comparing Models of Health</a:t>
            </a:r>
            <a:endParaRPr lang="en-US" sz="3000" dirty="0"/>
          </a:p>
        </p:txBody>
      </p:sp>
      <p:graphicFrame>
        <p:nvGraphicFramePr>
          <p:cNvPr id="7" name="Table 0"/>
          <p:cNvGraphicFramePr>
            <a:graphicFrameLocks noGrp="1"/>
          </p:cNvGraphicFramePr>
          <p:nvPr>
            <p:extLst>
              <p:ext uri="{D42A27DB-BD31-4B8C-83A1-F6EECF244321}">
                <p14:modId xmlns:p14="http://schemas.microsoft.com/office/powerpoint/2010/main" val="1579011935"/>
              </p:ext>
            </p:extLst>
          </p:nvPr>
        </p:nvGraphicFramePr>
        <p:xfrm>
          <a:off x="548640" y="1325880"/>
          <a:ext cx="11064240" cy="3703320"/>
        </p:xfrm>
        <a:graphic>
          <a:graphicData uri="http://schemas.openxmlformats.org/drawingml/2006/table">
            <a:tbl>
              <a:tblPr/>
              <a:tblGrid>
                <a:gridCol w="2011680">
                  <a:extLst>
                    <a:ext uri="{9D8B030D-6E8A-4147-A177-3AD203B41FA5}">
                      <a16:colId xmlns:a16="http://schemas.microsoft.com/office/drawing/2014/main" val="20000"/>
                    </a:ext>
                  </a:extLst>
                </a:gridCol>
                <a:gridCol w="3108960">
                  <a:extLst>
                    <a:ext uri="{9D8B030D-6E8A-4147-A177-3AD203B41FA5}">
                      <a16:colId xmlns:a16="http://schemas.microsoft.com/office/drawing/2014/main" val="20001"/>
                    </a:ext>
                  </a:extLst>
                </a:gridCol>
                <a:gridCol w="2651760">
                  <a:extLst>
                    <a:ext uri="{9D8B030D-6E8A-4147-A177-3AD203B41FA5}">
                      <a16:colId xmlns:a16="http://schemas.microsoft.com/office/drawing/2014/main" val="20002"/>
                    </a:ext>
                  </a:extLst>
                </a:gridCol>
                <a:gridCol w="3291840">
                  <a:extLst>
                    <a:ext uri="{9D8B030D-6E8A-4147-A177-3AD203B41FA5}">
                      <a16:colId xmlns:a16="http://schemas.microsoft.com/office/drawing/2014/main" val="20003"/>
                    </a:ext>
                  </a:extLst>
                </a:gridCol>
              </a:tblGrid>
              <a:tr h="411480">
                <a:tc>
                  <a:txBody>
                    <a:bodyPr/>
                    <a:lstStyle/>
                    <a:p>
                      <a:pPr marL="0" indent="0">
                        <a:buNone/>
                      </a:pPr>
                      <a:r>
                        <a:rPr lang="en-US" sz="1300" b="1" dirty="0">
                          <a:solidFill>
                            <a:srgbClr val="FFFFFF"/>
                          </a:solidFill>
                        </a:rPr>
                        <a:t>Model</a:t>
                      </a:r>
                      <a:endParaRPr lang="en-US" sz="13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1F4E4A"/>
                    </a:solidFill>
                  </a:tcPr>
                </a:tc>
                <a:tc>
                  <a:txBody>
                    <a:bodyPr/>
                    <a:lstStyle/>
                    <a:p>
                      <a:pPr marL="0" indent="0">
                        <a:buNone/>
                      </a:pPr>
                      <a:r>
                        <a:rPr lang="en-US" sz="1300" b="1" dirty="0">
                          <a:solidFill>
                            <a:srgbClr val="FFFFFF"/>
                          </a:solidFill>
                        </a:rPr>
                        <a:t>Core focus</a:t>
                      </a:r>
                      <a:endParaRPr lang="en-US" sz="13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1F4E4A"/>
                    </a:solidFill>
                  </a:tcPr>
                </a:tc>
                <a:tc>
                  <a:txBody>
                    <a:bodyPr/>
                    <a:lstStyle/>
                    <a:p>
                      <a:pPr marL="0" indent="0">
                        <a:buNone/>
                      </a:pPr>
                      <a:r>
                        <a:rPr lang="en-US" sz="1300" b="1" dirty="0">
                          <a:solidFill>
                            <a:srgbClr val="FFFFFF"/>
                          </a:solidFill>
                        </a:rPr>
                        <a:t>Strength</a:t>
                      </a:r>
                      <a:endParaRPr lang="en-US" sz="13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1F4E4A"/>
                    </a:solidFill>
                  </a:tcPr>
                </a:tc>
                <a:tc>
                  <a:txBody>
                    <a:bodyPr/>
                    <a:lstStyle/>
                    <a:p>
                      <a:pPr marL="0" indent="0">
                        <a:buNone/>
                      </a:pPr>
                      <a:r>
                        <a:rPr lang="en-US" sz="1300" b="1" dirty="0">
                          <a:solidFill>
                            <a:srgbClr val="FFFFFF"/>
                          </a:solidFill>
                        </a:rPr>
                        <a:t>Weakness</a:t>
                      </a:r>
                      <a:endParaRPr lang="en-US" sz="13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1F4E4A"/>
                    </a:solidFill>
                  </a:tcPr>
                </a:tc>
                <a:extLst>
                  <a:ext uri="{0D108BD9-81ED-4DB2-BD59-A6C34878D82A}">
                    <a16:rowId xmlns:a16="http://schemas.microsoft.com/office/drawing/2014/main" val="10000"/>
                  </a:ext>
                </a:extLst>
              </a:tr>
              <a:tr h="822960">
                <a:tc>
                  <a:txBody>
                    <a:bodyPr/>
                    <a:lstStyle/>
                    <a:p>
                      <a:pPr marL="0" indent="0">
                        <a:buNone/>
                      </a:pPr>
                      <a:r>
                        <a:rPr lang="en-US" sz="1200" b="1" dirty="0">
                          <a:solidFill>
                            <a:srgbClr val="1F4E4A"/>
                          </a:solidFill>
                        </a:rPr>
                        <a:t>Biomedical</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tc>
                  <a:txBody>
                    <a:bodyPr/>
                    <a:lstStyle/>
                    <a:p>
                      <a:pPr marL="0" indent="0">
                        <a:buNone/>
                      </a:pPr>
                      <a:r>
                        <a:rPr lang="en-US" sz="1200" dirty="0">
                          <a:solidFill>
                            <a:srgbClr val="1E2B2A"/>
                          </a:solidFill>
                        </a:rPr>
                        <a:t>Disease as a biological fault, diagnosed and treated by clinicians</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tc>
                  <a:txBody>
                    <a:bodyPr/>
                    <a:lstStyle/>
                    <a:p>
                      <a:pPr marL="0" indent="0">
                        <a:buNone/>
                      </a:pPr>
                      <a:r>
                        <a:rPr lang="en-US" sz="1200" dirty="0">
                          <a:solidFill>
                            <a:srgbClr val="1E2B2A"/>
                          </a:solidFill>
                        </a:rPr>
                        <a:t>Precise diagnosis and effective acute treatment</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tc>
                  <a:txBody>
                    <a:bodyPr/>
                    <a:lstStyle/>
                    <a:p>
                      <a:pPr marL="0" indent="0">
                        <a:buNone/>
                      </a:pPr>
                      <a:r>
                        <a:rPr lang="en-US" sz="1200" dirty="0">
                          <a:solidFill>
                            <a:srgbClr val="1E2B2A"/>
                          </a:solidFill>
                        </a:rPr>
                        <a:t>Reductionist; neglects psychological and social causes of illness (Engel, 1977)</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822960">
                <a:tc>
                  <a:txBody>
                    <a:bodyPr/>
                    <a:lstStyle/>
                    <a:p>
                      <a:pPr marL="0" indent="0">
                        <a:buNone/>
                      </a:pPr>
                      <a:r>
                        <a:rPr lang="en-US" sz="1200" b="1" dirty="0">
                          <a:solidFill>
                            <a:srgbClr val="1F4E4A"/>
                          </a:solidFill>
                        </a:rPr>
                        <a:t>Social (Dahlgren and Whitehead)</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tc>
                  <a:txBody>
                    <a:bodyPr/>
                    <a:lstStyle/>
                    <a:p>
                      <a:pPr marL="0" indent="0">
                        <a:buNone/>
                      </a:pPr>
                      <a:r>
                        <a:rPr lang="en-US" sz="1200" dirty="0">
                          <a:solidFill>
                            <a:srgbClr val="1E2B2A"/>
                          </a:solidFill>
                        </a:rPr>
                        <a:t>Layered determinants, from individual lifestyle to socio-economic and environmental conditions</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tc>
                  <a:txBody>
                    <a:bodyPr/>
                    <a:lstStyle/>
                    <a:p>
                      <a:pPr marL="0" indent="0">
                        <a:buNone/>
                      </a:pPr>
                      <a:r>
                        <a:rPr lang="en-US" sz="1200" dirty="0">
                          <a:solidFill>
                            <a:srgbClr val="1E2B2A"/>
                          </a:solidFill>
                        </a:rPr>
                        <a:t>Directs policy upstream towards income and housing</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tc>
                  <a:txBody>
                    <a:bodyPr/>
                    <a:lstStyle/>
                    <a:p>
                      <a:pPr marL="0" indent="0">
                        <a:buNone/>
                      </a:pPr>
                      <a:r>
                        <a:rPr lang="en-US" sz="1200" dirty="0">
                          <a:solidFill>
                            <a:srgbClr val="1E2B2A"/>
                          </a:solidFill>
                        </a:rPr>
                        <a:t>Maps determinants without explaining how they interact or what action follows (Dahlgren and Whitehead, 2021)</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822960">
                <a:tc>
                  <a:txBody>
                    <a:bodyPr/>
                    <a:lstStyle/>
                    <a:p>
                      <a:pPr marL="0" indent="0">
                        <a:buNone/>
                      </a:pPr>
                      <a:r>
                        <a:rPr lang="en-US" sz="1200" b="1" dirty="0">
                          <a:solidFill>
                            <a:srgbClr val="1F4E4A"/>
                          </a:solidFill>
                        </a:rPr>
                        <a:t>Biopsychosocial</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tc>
                  <a:txBody>
                    <a:bodyPr/>
                    <a:lstStyle/>
                    <a:p>
                      <a:pPr marL="0" indent="0">
                        <a:buNone/>
                      </a:pPr>
                      <a:r>
                        <a:rPr lang="en-US" sz="1200" dirty="0">
                          <a:solidFill>
                            <a:srgbClr val="1E2B2A"/>
                          </a:solidFill>
                        </a:rPr>
                        <a:t>Interaction of biological, psychological and social factors (Engel, 1977)</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tc>
                  <a:txBody>
                    <a:bodyPr/>
                    <a:lstStyle/>
                    <a:p>
                      <a:pPr marL="0" indent="0">
                        <a:buNone/>
                      </a:pPr>
                      <a:r>
                        <a:rPr lang="en-US" sz="1200" dirty="0">
                          <a:solidFill>
                            <a:srgbClr val="1E2B2A"/>
                          </a:solidFill>
                        </a:rPr>
                        <a:t>Underpins person-centred and holistic care</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tc>
                  <a:txBody>
                    <a:bodyPr/>
                    <a:lstStyle/>
                    <a:p>
                      <a:pPr marL="0" indent="0">
                        <a:buNone/>
                      </a:pPr>
                      <a:r>
                        <a:rPr lang="en-US" sz="1200" dirty="0">
                          <a:solidFill>
                            <a:srgbClr val="1E2B2A"/>
                          </a:solidFill>
                        </a:rPr>
                        <a:t>Widely endorsed, yet services remain organised around biomedical activity (Wade and Halligan, 2017)</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822960">
                <a:tc>
                  <a:txBody>
                    <a:bodyPr/>
                    <a:lstStyle/>
                    <a:p>
                      <a:pPr marL="0" indent="0">
                        <a:buNone/>
                      </a:pPr>
                      <a:r>
                        <a:rPr lang="en-US" sz="1200" b="1" dirty="0">
                          <a:solidFill>
                            <a:srgbClr val="1F4E4A"/>
                          </a:solidFill>
                        </a:rPr>
                        <a:t>Salutogenic</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tc>
                  <a:txBody>
                    <a:bodyPr/>
                    <a:lstStyle/>
                    <a:p>
                      <a:pPr marL="0" indent="0">
                        <a:buNone/>
                      </a:pPr>
                      <a:r>
                        <a:rPr lang="en-US" sz="1200" dirty="0">
                          <a:solidFill>
                            <a:srgbClr val="1E2B2A"/>
                          </a:solidFill>
                        </a:rPr>
                        <a:t>Origins of health and the ‘sense of coherence’ (Antonovsky, 1979)</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tc>
                  <a:txBody>
                    <a:bodyPr/>
                    <a:lstStyle/>
                    <a:p>
                      <a:pPr marL="0" indent="0">
                        <a:buNone/>
                      </a:pPr>
                      <a:r>
                        <a:rPr lang="en-US" sz="1200" dirty="0">
                          <a:solidFill>
                            <a:srgbClr val="1E2B2A"/>
                          </a:solidFill>
                        </a:rPr>
                        <a:t>Asset-based; aligns with prevention and wellbeing</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tc>
                  <a:txBody>
                    <a:bodyPr/>
                    <a:lstStyle/>
                    <a:p>
                      <a:pPr marL="0" indent="0">
                        <a:buNone/>
                      </a:pPr>
                      <a:r>
                        <a:rPr lang="en-US" sz="1200" dirty="0">
                          <a:solidFill>
                            <a:srgbClr val="1E2B2A"/>
                          </a:solidFill>
                        </a:rPr>
                        <a:t>Sense of coherence is difficult to measure and to change through services</a:t>
                      </a:r>
                      <a:endParaRPr lang="en-US" sz="1200" dirty="0"/>
                    </a:p>
                  </a:txBody>
                  <a:tcPr marL="73152" marR="73152" marT="73152" marB="73152" anchor="ctr">
                    <a:lnL w="9525" cap="flat" cmpd="sng" algn="ctr">
                      <a:solidFill>
                        <a:srgbClr val="C9D9D0"/>
                      </a:solidFill>
                      <a:prstDash val="solid"/>
                      <a:round/>
                      <a:headEnd type="none" w="med" len="med"/>
                      <a:tailEnd type="none" w="med" len="med"/>
                    </a:lnL>
                    <a:lnR w="9525" cap="flat" cmpd="sng" algn="ctr">
                      <a:solidFill>
                        <a:srgbClr val="C9D9D0"/>
                      </a:solidFill>
                      <a:prstDash val="solid"/>
                      <a:round/>
                      <a:headEnd type="none" w="med" len="med"/>
                      <a:tailEnd type="none" w="med" len="med"/>
                    </a:lnR>
                    <a:lnT w="9525" cap="flat" cmpd="sng" algn="ctr">
                      <a:solidFill>
                        <a:srgbClr val="C9D9D0"/>
                      </a:solidFill>
                      <a:prstDash val="solid"/>
                      <a:round/>
                      <a:headEnd type="none" w="med" len="med"/>
                      <a:tailEnd type="none" w="med" len="med"/>
                    </a:lnT>
                    <a:lnB w="9525" cap="flat" cmpd="sng" algn="ctr">
                      <a:solidFill>
                        <a:srgbClr val="C9D9D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4" name="models-synthesis"/>
          <p:cNvSpPr/>
          <p:nvPr/>
        </p:nvSpPr>
        <p:spPr>
          <a:xfrm>
            <a:off x="548640" y="5486400"/>
            <a:ext cx="11064240" cy="685800"/>
          </a:xfrm>
          <a:prstGeom prst="roundRect">
            <a:avLst>
              <a:gd name="adj" fmla="val 13333"/>
            </a:avLst>
          </a:prstGeom>
          <a:solidFill>
            <a:srgbClr val="EAF3EE"/>
          </a:solidFill>
          <a:ln w="12700">
            <a:solidFill>
              <a:srgbClr val="EAF3EE"/>
            </a:solidFill>
            <a:prstDash val="solid"/>
          </a:ln>
        </p:spPr>
        <p:txBody>
          <a:bodyPr/>
          <a:lstStyle/>
          <a:p>
            <a:endParaRPr lang="en-GB"/>
          </a:p>
        </p:txBody>
      </p:sp>
      <p:pic>
        <p:nvPicPr>
          <p:cNvPr id="5" name="synth-icon" descr="preencoded.png"/>
          <p:cNvPicPr>
            <a:picLocks noChangeAspect="1"/>
          </p:cNvPicPr>
          <p:nvPr/>
        </p:nvPicPr>
        <p:blipFill>
          <a:blip r:embed="rId3"/>
          <a:stretch>
            <a:fillRect/>
          </a:stretch>
        </p:blipFill>
        <p:spPr>
          <a:xfrm>
            <a:off x="731520" y="5623560"/>
            <a:ext cx="411480" cy="411480"/>
          </a:xfrm>
          <a:prstGeom prst="rect">
            <a:avLst/>
          </a:prstGeom>
        </p:spPr>
      </p:pic>
      <p:sp>
        <p:nvSpPr>
          <p:cNvPr id="6" name="Text 2"/>
          <p:cNvSpPr txBox="1"/>
          <p:nvPr/>
        </p:nvSpPr>
        <p:spPr>
          <a:xfrm>
            <a:off x="1325880" y="5532120"/>
            <a:ext cx="10149840" cy="594360"/>
          </a:xfrm>
          <a:prstGeom prst="rect">
            <a:avLst/>
          </a:prstGeom>
          <a:noFill/>
          <a:ln/>
        </p:spPr>
        <p:txBody>
          <a:bodyPr wrap="square" lIns="0" tIns="0" rIns="0" bIns="0" rtlCol="0" anchor="ctr"/>
          <a:lstStyle/>
          <a:p>
            <a:pPr marL="0" indent="0">
              <a:buNone/>
            </a:pPr>
            <a:r>
              <a:rPr lang="en-US" sz="1400" i="1" dirty="0">
                <a:solidFill>
                  <a:srgbClr val="1F4E4A"/>
                </a:solidFill>
              </a:rPr>
              <a:t>Synthesis: no single model is sufficient. UK policy uses the language of the social and biopsychosocial models, while funding still rewards biomedical activity.</a:t>
            </a:r>
            <a:endParaRPr lang="en-US" sz="14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Integration Frameworks: Health in All Policies and Wales</a:t>
            </a:r>
            <a:endParaRPr lang="en-US" sz="3000" dirty="0"/>
          </a:p>
        </p:txBody>
      </p:sp>
      <p:sp>
        <p:nvSpPr>
          <p:cNvPr id="3" name="hiap-circle"/>
          <p:cNvSpPr/>
          <p:nvPr/>
        </p:nvSpPr>
        <p:spPr>
          <a:xfrm>
            <a:off x="548640" y="1371600"/>
            <a:ext cx="731520" cy="731520"/>
          </a:xfrm>
          <a:prstGeom prst="ellipse">
            <a:avLst/>
          </a:prstGeom>
          <a:solidFill>
            <a:srgbClr val="1F4E4A"/>
          </a:solidFill>
          <a:ln w="12700">
            <a:solidFill>
              <a:srgbClr val="1F4E4A"/>
            </a:solidFill>
            <a:prstDash val="solid"/>
          </a:ln>
        </p:spPr>
        <p:txBody>
          <a:bodyPr/>
          <a:lstStyle/>
          <a:p>
            <a:endParaRPr lang="en-GB"/>
          </a:p>
        </p:txBody>
      </p:sp>
      <p:pic>
        <p:nvPicPr>
          <p:cNvPr id="4" name="hiap-icon" descr="preencoded.png"/>
          <p:cNvPicPr>
            <a:picLocks noChangeAspect="1"/>
          </p:cNvPicPr>
          <p:nvPr/>
        </p:nvPicPr>
        <p:blipFill>
          <a:blip r:embed="rId3"/>
          <a:stretch>
            <a:fillRect/>
          </a:stretch>
        </p:blipFill>
        <p:spPr>
          <a:xfrm>
            <a:off x="746150" y="1569110"/>
            <a:ext cx="336499" cy="336499"/>
          </a:xfrm>
          <a:prstGeom prst="rect">
            <a:avLst/>
          </a:prstGeom>
        </p:spPr>
      </p:pic>
      <p:sp>
        <p:nvSpPr>
          <p:cNvPr id="5" name="Text 2"/>
          <p:cNvSpPr txBox="1"/>
          <p:nvPr/>
        </p:nvSpPr>
        <p:spPr>
          <a:xfrm>
            <a:off x="1417320" y="1463040"/>
            <a:ext cx="3931920" cy="548640"/>
          </a:xfrm>
          <a:prstGeom prst="rect">
            <a:avLst/>
          </a:prstGeom>
          <a:noFill/>
          <a:ln/>
        </p:spPr>
        <p:txBody>
          <a:bodyPr wrap="square" lIns="0" tIns="0" rIns="0" bIns="0" rtlCol="0" anchor="ctr"/>
          <a:lstStyle/>
          <a:p>
            <a:pPr marL="0" indent="0">
              <a:buNone/>
            </a:pPr>
            <a:r>
              <a:rPr lang="en-US" sz="1700" b="1" dirty="0">
                <a:solidFill>
                  <a:srgbClr val="1F4E4A"/>
                </a:solidFill>
                <a:latin typeface="Cambria" pitchFamily="34" charset="0"/>
                <a:ea typeface="Cambria" pitchFamily="34" charset="-122"/>
                <a:cs typeface="Cambria" pitchFamily="34" charset="-120"/>
              </a:rPr>
              <a:t>Health in All Policies (HiAP)</a:t>
            </a:r>
            <a:endParaRPr lang="en-US" sz="1700" dirty="0"/>
          </a:p>
        </p:txBody>
      </p:sp>
      <p:sp>
        <p:nvSpPr>
          <p:cNvPr id="6" name="Text 3"/>
          <p:cNvSpPr txBox="1"/>
          <p:nvPr/>
        </p:nvSpPr>
        <p:spPr>
          <a:xfrm>
            <a:off x="548640" y="2286000"/>
            <a:ext cx="4754880" cy="2651760"/>
          </a:xfrm>
          <a:prstGeom prst="rect">
            <a:avLst/>
          </a:prstGeom>
          <a:noFill/>
          <a:ln/>
        </p:spPr>
        <p:txBody>
          <a:bodyPr wrap="square" lIns="0" tIns="0" rIns="0" bIns="0" rtlCol="0" anchor="t"/>
          <a:lstStyle/>
          <a:p>
            <a:pPr marL="0" indent="0">
              <a:spcAft>
                <a:spcPts val="1200"/>
              </a:spcAft>
              <a:buNone/>
            </a:pPr>
            <a:r>
              <a:rPr lang="en-US" sz="1500" dirty="0">
                <a:solidFill>
                  <a:srgbClr val="1E2B2A"/>
                </a:solidFill>
              </a:rPr>
              <a:t>WHO (2014) describes HiAP as an approach to public policy across sectors that systematically considers the health implications of decisions, seeks synergies and avoids harmful health impacts.</a:t>
            </a:r>
            <a:endParaRPr lang="en-US" sz="1500" dirty="0"/>
          </a:p>
          <a:p>
            <a:pPr marL="0" indent="0">
              <a:spcAft>
                <a:spcPts val="1200"/>
              </a:spcAft>
              <a:buNone/>
            </a:pPr>
            <a:r>
              <a:rPr lang="en-US" sz="1500" dirty="0">
                <a:solidFill>
                  <a:srgbClr val="1E2B2A"/>
                </a:solidFill>
              </a:rPr>
              <a:t>Its logic is strong, since housing and transport shape health more than clinical care does. Its weakness is dependence on political commitment across departments with separate budgets and competing priorities.</a:t>
            </a:r>
            <a:endParaRPr lang="en-US" sz="1500" dirty="0"/>
          </a:p>
        </p:txBody>
      </p:sp>
      <p:sp>
        <p:nvSpPr>
          <p:cNvPr id="7" name="helsinki-card"/>
          <p:cNvSpPr/>
          <p:nvPr/>
        </p:nvSpPr>
        <p:spPr>
          <a:xfrm>
            <a:off x="548640" y="5074920"/>
            <a:ext cx="4754880" cy="1097280"/>
          </a:xfrm>
          <a:prstGeom prst="roundRect">
            <a:avLst>
              <a:gd name="adj" fmla="val 10000"/>
            </a:avLst>
          </a:prstGeom>
          <a:solidFill>
            <a:srgbClr val="1F4E4A"/>
          </a:solidFill>
          <a:ln w="12700">
            <a:solidFill>
              <a:srgbClr val="1F4E4A"/>
            </a:solidFill>
            <a:prstDash val="solid"/>
          </a:ln>
        </p:spPr>
        <p:txBody>
          <a:bodyPr/>
          <a:lstStyle/>
          <a:p>
            <a:endParaRPr lang="en-GB"/>
          </a:p>
        </p:txBody>
      </p:sp>
      <p:sp>
        <p:nvSpPr>
          <p:cNvPr id="8" name="Text 5"/>
          <p:cNvSpPr txBox="1"/>
          <p:nvPr/>
        </p:nvSpPr>
        <p:spPr>
          <a:xfrm>
            <a:off x="777240" y="5120640"/>
            <a:ext cx="4343400" cy="1005840"/>
          </a:xfrm>
          <a:prstGeom prst="rect">
            <a:avLst/>
          </a:prstGeom>
          <a:noFill/>
          <a:ln/>
        </p:spPr>
        <p:txBody>
          <a:bodyPr wrap="square" lIns="0" tIns="0" rIns="0" bIns="0" rtlCol="0" anchor="ctr"/>
          <a:lstStyle/>
          <a:p>
            <a:pPr marL="0" indent="0">
              <a:buNone/>
            </a:pPr>
            <a:r>
              <a:rPr lang="en-US" sz="1400" dirty="0">
                <a:solidFill>
                  <a:srgbClr val="FFFFFF"/>
                </a:solidFill>
              </a:rPr>
              <a:t>Adopted at the 8th Global Conference on Health Promotion, Helsinki, 2013 (World Health Organization, 2014)</a:t>
            </a:r>
            <a:endParaRPr lang="en-US" sz="1400" dirty="0"/>
          </a:p>
        </p:txBody>
      </p:sp>
      <p:sp>
        <p:nvSpPr>
          <p:cNvPr id="9" name="wales-card"/>
          <p:cNvSpPr/>
          <p:nvPr/>
        </p:nvSpPr>
        <p:spPr>
          <a:xfrm>
            <a:off x="5715000" y="1325880"/>
            <a:ext cx="5897880" cy="4846320"/>
          </a:xfrm>
          <a:prstGeom prst="roundRect">
            <a:avLst>
              <a:gd name="adj" fmla="val 2830"/>
            </a:avLst>
          </a:prstGeom>
          <a:solidFill>
            <a:srgbClr val="EAF3EE"/>
          </a:solidFill>
          <a:ln w="12700">
            <a:solidFill>
              <a:srgbClr val="EAF3EE"/>
            </a:solidFill>
            <a:prstDash val="solid"/>
          </a:ln>
        </p:spPr>
        <p:txBody>
          <a:bodyPr/>
          <a:lstStyle/>
          <a:p>
            <a:endParaRPr lang="en-GB"/>
          </a:p>
        </p:txBody>
      </p:sp>
      <p:sp>
        <p:nvSpPr>
          <p:cNvPr id="10" name="Text 7"/>
          <p:cNvSpPr txBox="1"/>
          <p:nvPr/>
        </p:nvSpPr>
        <p:spPr>
          <a:xfrm>
            <a:off x="5989320" y="1463040"/>
            <a:ext cx="5394960" cy="411480"/>
          </a:xfrm>
          <a:prstGeom prst="rect">
            <a:avLst/>
          </a:prstGeom>
          <a:noFill/>
          <a:ln/>
        </p:spPr>
        <p:txBody>
          <a:bodyPr wrap="square" lIns="0" tIns="0" rIns="0" bIns="0" rtlCol="0" anchor="t"/>
          <a:lstStyle/>
          <a:p>
            <a:pPr marL="0" indent="0">
              <a:buNone/>
            </a:pPr>
            <a:r>
              <a:rPr lang="en-US" sz="1700" b="1" dirty="0">
                <a:solidFill>
                  <a:srgbClr val="1F4E4A"/>
                </a:solidFill>
                <a:latin typeface="Cambria" pitchFamily="34" charset="0"/>
                <a:ea typeface="Cambria" pitchFamily="34" charset="-122"/>
                <a:cs typeface="Cambria" pitchFamily="34" charset="-120"/>
              </a:rPr>
              <a:t>Well-being of Future Generations (Wales) Act 2015</a:t>
            </a:r>
            <a:endParaRPr lang="en-US" sz="1700" dirty="0"/>
          </a:p>
        </p:txBody>
      </p:sp>
      <p:sp>
        <p:nvSpPr>
          <p:cNvPr id="11" name="Text 8"/>
          <p:cNvSpPr txBox="1"/>
          <p:nvPr/>
        </p:nvSpPr>
        <p:spPr>
          <a:xfrm>
            <a:off x="5989320" y="1920240"/>
            <a:ext cx="5394960" cy="640080"/>
          </a:xfrm>
          <a:prstGeom prst="rect">
            <a:avLst/>
          </a:prstGeom>
          <a:noFill/>
          <a:ln/>
        </p:spPr>
        <p:txBody>
          <a:bodyPr wrap="square" lIns="0" tIns="0" rIns="0" bIns="0" rtlCol="0" anchor="t"/>
          <a:lstStyle/>
          <a:p>
            <a:pPr marL="0" indent="0">
              <a:spcAft>
                <a:spcPts val="600"/>
              </a:spcAft>
              <a:buNone/>
            </a:pPr>
            <a:r>
              <a:rPr lang="en-US" sz="1400" dirty="0">
                <a:solidFill>
                  <a:srgbClr val="1E2B2A"/>
                </a:solidFill>
              </a:rPr>
              <a:t>The Act places a legal duty on named public bodies to pursue seven well-being goals through five ways of working.</a:t>
            </a:r>
            <a:endParaRPr lang="en-US" sz="1400" dirty="0"/>
          </a:p>
        </p:txBody>
      </p:sp>
      <p:sp>
        <p:nvSpPr>
          <p:cNvPr id="12" name="way0"/>
          <p:cNvSpPr/>
          <p:nvPr/>
        </p:nvSpPr>
        <p:spPr>
          <a:xfrm>
            <a:off x="5989320" y="2651760"/>
            <a:ext cx="960120" cy="960120"/>
          </a:xfrm>
          <a:prstGeom prst="ellipse">
            <a:avLst/>
          </a:prstGeom>
          <a:solidFill>
            <a:srgbClr val="1F4E4A"/>
          </a:solidFill>
          <a:ln w="12700">
            <a:solidFill>
              <a:srgbClr val="FFFFFF"/>
            </a:solidFill>
            <a:prstDash val="solid"/>
          </a:ln>
        </p:spPr>
        <p:txBody>
          <a:bodyPr/>
          <a:lstStyle/>
          <a:p>
            <a:endParaRPr lang="en-GB"/>
          </a:p>
        </p:txBody>
      </p:sp>
      <p:sp>
        <p:nvSpPr>
          <p:cNvPr id="13" name="Text 10"/>
          <p:cNvSpPr txBox="1"/>
          <p:nvPr/>
        </p:nvSpPr>
        <p:spPr>
          <a:xfrm>
            <a:off x="5943600" y="2651760"/>
            <a:ext cx="1051560" cy="960120"/>
          </a:xfrm>
          <a:prstGeom prst="rect">
            <a:avLst/>
          </a:prstGeom>
          <a:noFill/>
          <a:ln/>
        </p:spPr>
        <p:txBody>
          <a:bodyPr wrap="square" lIns="0" tIns="0" rIns="0" bIns="0" rtlCol="0" anchor="ctr"/>
          <a:lstStyle/>
          <a:p>
            <a:pPr marL="0" indent="0" algn="ctr">
              <a:buNone/>
            </a:pPr>
            <a:r>
              <a:rPr lang="en-US" sz="1100" b="1" dirty="0">
                <a:solidFill>
                  <a:srgbClr val="FFFFFF"/>
                </a:solidFill>
              </a:rPr>
              <a:t>Long term</a:t>
            </a:r>
            <a:endParaRPr lang="en-US" sz="1100" dirty="0"/>
          </a:p>
        </p:txBody>
      </p:sp>
      <p:sp>
        <p:nvSpPr>
          <p:cNvPr id="14" name="way1"/>
          <p:cNvSpPr/>
          <p:nvPr/>
        </p:nvSpPr>
        <p:spPr>
          <a:xfrm>
            <a:off x="7068312" y="2651760"/>
            <a:ext cx="960120" cy="960120"/>
          </a:xfrm>
          <a:prstGeom prst="ellipse">
            <a:avLst/>
          </a:prstGeom>
          <a:solidFill>
            <a:srgbClr val="6A9F7E"/>
          </a:solidFill>
          <a:ln w="12700">
            <a:solidFill>
              <a:srgbClr val="FFFFFF"/>
            </a:solidFill>
            <a:prstDash val="solid"/>
          </a:ln>
        </p:spPr>
        <p:txBody>
          <a:bodyPr/>
          <a:lstStyle/>
          <a:p>
            <a:endParaRPr lang="en-GB"/>
          </a:p>
        </p:txBody>
      </p:sp>
      <p:sp>
        <p:nvSpPr>
          <p:cNvPr id="15" name="Text 12"/>
          <p:cNvSpPr txBox="1"/>
          <p:nvPr/>
        </p:nvSpPr>
        <p:spPr>
          <a:xfrm>
            <a:off x="7022592" y="2651760"/>
            <a:ext cx="1051560" cy="960120"/>
          </a:xfrm>
          <a:prstGeom prst="rect">
            <a:avLst/>
          </a:prstGeom>
          <a:noFill/>
          <a:ln/>
        </p:spPr>
        <p:txBody>
          <a:bodyPr wrap="square" lIns="0" tIns="0" rIns="0" bIns="0" rtlCol="0" anchor="ctr"/>
          <a:lstStyle/>
          <a:p>
            <a:pPr marL="0" indent="0" algn="ctr">
              <a:buNone/>
            </a:pPr>
            <a:r>
              <a:rPr lang="en-US" sz="1100" b="1" dirty="0">
                <a:solidFill>
                  <a:srgbClr val="FFFFFF"/>
                </a:solidFill>
              </a:rPr>
              <a:t>Prevention</a:t>
            </a:r>
            <a:endParaRPr lang="en-US" sz="1100" dirty="0"/>
          </a:p>
        </p:txBody>
      </p:sp>
      <p:sp>
        <p:nvSpPr>
          <p:cNvPr id="16" name="way2"/>
          <p:cNvSpPr/>
          <p:nvPr/>
        </p:nvSpPr>
        <p:spPr>
          <a:xfrm>
            <a:off x="8147304" y="2651760"/>
            <a:ext cx="960120" cy="960120"/>
          </a:xfrm>
          <a:prstGeom prst="ellipse">
            <a:avLst/>
          </a:prstGeom>
          <a:solidFill>
            <a:srgbClr val="1F4E4A"/>
          </a:solidFill>
          <a:ln w="12700">
            <a:solidFill>
              <a:srgbClr val="FFFFFF"/>
            </a:solidFill>
            <a:prstDash val="solid"/>
          </a:ln>
        </p:spPr>
        <p:txBody>
          <a:bodyPr/>
          <a:lstStyle/>
          <a:p>
            <a:endParaRPr lang="en-GB"/>
          </a:p>
        </p:txBody>
      </p:sp>
      <p:sp>
        <p:nvSpPr>
          <p:cNvPr id="17" name="Text 14"/>
          <p:cNvSpPr txBox="1"/>
          <p:nvPr/>
        </p:nvSpPr>
        <p:spPr>
          <a:xfrm>
            <a:off x="8101584" y="2651760"/>
            <a:ext cx="1051560" cy="960120"/>
          </a:xfrm>
          <a:prstGeom prst="rect">
            <a:avLst/>
          </a:prstGeom>
          <a:noFill/>
          <a:ln/>
        </p:spPr>
        <p:txBody>
          <a:bodyPr wrap="square" lIns="0" tIns="0" rIns="0" bIns="0" rtlCol="0" anchor="ctr"/>
          <a:lstStyle/>
          <a:p>
            <a:pPr marL="0" indent="0" algn="ctr">
              <a:buNone/>
            </a:pPr>
            <a:r>
              <a:rPr lang="en-US" sz="1100" b="1" dirty="0">
                <a:solidFill>
                  <a:srgbClr val="FFFFFF"/>
                </a:solidFill>
              </a:rPr>
              <a:t>Integration</a:t>
            </a:r>
            <a:endParaRPr lang="en-US" sz="1100" dirty="0"/>
          </a:p>
        </p:txBody>
      </p:sp>
      <p:sp>
        <p:nvSpPr>
          <p:cNvPr id="18" name="way3"/>
          <p:cNvSpPr/>
          <p:nvPr/>
        </p:nvSpPr>
        <p:spPr>
          <a:xfrm>
            <a:off x="9226296" y="2651760"/>
            <a:ext cx="960120" cy="960120"/>
          </a:xfrm>
          <a:prstGeom prst="ellipse">
            <a:avLst/>
          </a:prstGeom>
          <a:solidFill>
            <a:srgbClr val="6A9F7E"/>
          </a:solidFill>
          <a:ln w="12700">
            <a:solidFill>
              <a:srgbClr val="FFFFFF"/>
            </a:solidFill>
            <a:prstDash val="solid"/>
          </a:ln>
        </p:spPr>
        <p:txBody>
          <a:bodyPr/>
          <a:lstStyle/>
          <a:p>
            <a:endParaRPr lang="en-GB"/>
          </a:p>
        </p:txBody>
      </p:sp>
      <p:sp>
        <p:nvSpPr>
          <p:cNvPr id="19" name="Text 16"/>
          <p:cNvSpPr txBox="1"/>
          <p:nvPr/>
        </p:nvSpPr>
        <p:spPr>
          <a:xfrm>
            <a:off x="9180576" y="2651760"/>
            <a:ext cx="1051560" cy="960120"/>
          </a:xfrm>
          <a:prstGeom prst="rect">
            <a:avLst/>
          </a:prstGeom>
          <a:noFill/>
          <a:ln/>
        </p:spPr>
        <p:txBody>
          <a:bodyPr wrap="square" lIns="0" tIns="0" rIns="0" bIns="0" rtlCol="0" anchor="ctr"/>
          <a:lstStyle/>
          <a:p>
            <a:pPr marL="0" indent="0" algn="ctr">
              <a:buNone/>
            </a:pPr>
            <a:r>
              <a:rPr lang="en-US" sz="1100" b="1" dirty="0">
                <a:solidFill>
                  <a:srgbClr val="FFFFFF"/>
                </a:solidFill>
              </a:rPr>
              <a:t>Collab-</a:t>
            </a:r>
            <a:endParaRPr lang="en-US" sz="1100" dirty="0"/>
          </a:p>
          <a:p>
            <a:pPr marL="0" indent="0" algn="ctr">
              <a:buNone/>
            </a:pPr>
            <a:r>
              <a:rPr lang="en-US" sz="1100" b="1" dirty="0">
                <a:solidFill>
                  <a:srgbClr val="FFFFFF"/>
                </a:solidFill>
              </a:rPr>
              <a:t>oration</a:t>
            </a:r>
            <a:endParaRPr lang="en-US" sz="1100" dirty="0"/>
          </a:p>
        </p:txBody>
      </p:sp>
      <p:sp>
        <p:nvSpPr>
          <p:cNvPr id="20" name="way4"/>
          <p:cNvSpPr/>
          <p:nvPr/>
        </p:nvSpPr>
        <p:spPr>
          <a:xfrm>
            <a:off x="10305288" y="2651760"/>
            <a:ext cx="960120" cy="960120"/>
          </a:xfrm>
          <a:prstGeom prst="ellipse">
            <a:avLst/>
          </a:prstGeom>
          <a:solidFill>
            <a:srgbClr val="1F4E4A"/>
          </a:solidFill>
          <a:ln w="12700">
            <a:solidFill>
              <a:srgbClr val="FFFFFF"/>
            </a:solidFill>
            <a:prstDash val="solid"/>
          </a:ln>
        </p:spPr>
        <p:txBody>
          <a:bodyPr/>
          <a:lstStyle/>
          <a:p>
            <a:endParaRPr lang="en-GB"/>
          </a:p>
        </p:txBody>
      </p:sp>
      <p:sp>
        <p:nvSpPr>
          <p:cNvPr id="21" name="Text 18"/>
          <p:cNvSpPr txBox="1"/>
          <p:nvPr/>
        </p:nvSpPr>
        <p:spPr>
          <a:xfrm>
            <a:off x="10259568" y="2651760"/>
            <a:ext cx="1051560" cy="960120"/>
          </a:xfrm>
          <a:prstGeom prst="rect">
            <a:avLst/>
          </a:prstGeom>
          <a:noFill/>
          <a:ln/>
        </p:spPr>
        <p:txBody>
          <a:bodyPr wrap="square" lIns="0" tIns="0" rIns="0" bIns="0" rtlCol="0" anchor="ctr"/>
          <a:lstStyle/>
          <a:p>
            <a:pPr marL="0" indent="0" algn="ctr">
              <a:buNone/>
            </a:pPr>
            <a:r>
              <a:rPr lang="en-US" sz="1100" b="1" dirty="0">
                <a:solidFill>
                  <a:srgbClr val="FFFFFF"/>
                </a:solidFill>
              </a:rPr>
              <a:t>Involve-</a:t>
            </a:r>
            <a:endParaRPr lang="en-US" sz="1100" dirty="0"/>
          </a:p>
          <a:p>
            <a:pPr marL="0" indent="0" algn="ctr">
              <a:buNone/>
            </a:pPr>
            <a:r>
              <a:rPr lang="en-US" sz="1100" b="1" dirty="0">
                <a:solidFill>
                  <a:srgbClr val="FFFFFF"/>
                </a:solidFill>
              </a:rPr>
              <a:t>ment</a:t>
            </a:r>
            <a:endParaRPr lang="en-US" sz="1100" dirty="0"/>
          </a:p>
        </p:txBody>
      </p:sp>
      <p:sp>
        <p:nvSpPr>
          <p:cNvPr id="22" name="Text 19"/>
          <p:cNvSpPr txBox="1"/>
          <p:nvPr/>
        </p:nvSpPr>
        <p:spPr>
          <a:xfrm>
            <a:off x="5989320" y="3931920"/>
            <a:ext cx="5394960" cy="2103120"/>
          </a:xfrm>
          <a:prstGeom prst="rect">
            <a:avLst/>
          </a:prstGeom>
          <a:noFill/>
          <a:ln/>
        </p:spPr>
        <p:txBody>
          <a:bodyPr wrap="square" lIns="0" tIns="0" rIns="0" bIns="0" rtlCol="0" anchor="t"/>
          <a:lstStyle/>
          <a:p>
            <a:pPr marL="0" indent="0">
              <a:spcAft>
                <a:spcPts val="600"/>
              </a:spcAft>
              <a:buNone/>
            </a:pPr>
            <a:r>
              <a:rPr lang="en-US" sz="1600" b="1" dirty="0">
                <a:solidFill>
                  <a:srgbClr val="C8613C"/>
                </a:solidFill>
              </a:rPr>
              <a:t>Critique: </a:t>
            </a:r>
            <a:r>
              <a:rPr lang="en-US" sz="1600" dirty="0">
                <a:solidFill>
                  <a:srgbClr val="1E2B2A"/>
                </a:solidFill>
              </a:rPr>
              <a:t>Davies (2016) questions whether these are enforceable duties or aspirations, because the Act offers limited routes to challenge a public body that falls short. The direction is strong; the enforcement is weak.</a:t>
            </a:r>
            <a:endParaRPr lang="en-US" sz="16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Policy and Governance Supporting Holistic Health</a:t>
            </a:r>
            <a:endParaRPr lang="en-US" sz="3000" dirty="0"/>
          </a:p>
        </p:txBody>
      </p:sp>
      <p:sp>
        <p:nvSpPr>
          <p:cNvPr id="3" name="timeline"/>
          <p:cNvSpPr/>
          <p:nvPr/>
        </p:nvSpPr>
        <p:spPr>
          <a:xfrm>
            <a:off x="1874520" y="1874520"/>
            <a:ext cx="8412480" cy="0"/>
          </a:xfrm>
          <a:prstGeom prst="line">
            <a:avLst/>
          </a:prstGeom>
          <a:noFill/>
          <a:ln w="38100">
            <a:solidFill>
              <a:srgbClr val="C9D9D0"/>
            </a:solidFill>
            <a:prstDash val="solid"/>
          </a:ln>
        </p:spPr>
        <p:txBody>
          <a:bodyPr/>
          <a:lstStyle/>
          <a:p>
            <a:endParaRPr lang="en-GB"/>
          </a:p>
        </p:txBody>
      </p:sp>
      <p:sp>
        <p:nvSpPr>
          <p:cNvPr id="4" name="tl0"/>
          <p:cNvSpPr/>
          <p:nvPr/>
        </p:nvSpPr>
        <p:spPr>
          <a:xfrm>
            <a:off x="1463040" y="1463040"/>
            <a:ext cx="822960" cy="822960"/>
          </a:xfrm>
          <a:prstGeom prst="ellipse">
            <a:avLst/>
          </a:prstGeom>
          <a:solidFill>
            <a:srgbClr val="1F4E4A"/>
          </a:solidFill>
          <a:ln w="25400">
            <a:solidFill>
              <a:srgbClr val="FFFFFF"/>
            </a:solidFill>
            <a:prstDash val="solid"/>
          </a:ln>
        </p:spPr>
        <p:txBody>
          <a:bodyPr/>
          <a:lstStyle/>
          <a:p>
            <a:endParaRPr lang="en-GB"/>
          </a:p>
        </p:txBody>
      </p:sp>
      <p:sp>
        <p:nvSpPr>
          <p:cNvPr id="5" name="Text 3"/>
          <p:cNvSpPr txBox="1"/>
          <p:nvPr/>
        </p:nvSpPr>
        <p:spPr>
          <a:xfrm>
            <a:off x="1463040" y="1463040"/>
            <a:ext cx="822960" cy="822960"/>
          </a:xfrm>
          <a:prstGeom prst="rect">
            <a:avLst/>
          </a:prstGeom>
          <a:noFill/>
          <a:ln/>
        </p:spPr>
        <p:txBody>
          <a:bodyPr wrap="square" lIns="0" tIns="0" rIns="0" bIns="0" rtlCol="0" anchor="ctr"/>
          <a:lstStyle/>
          <a:p>
            <a:pPr marL="0" indent="0" algn="ctr">
              <a:buNone/>
            </a:pPr>
            <a:r>
              <a:rPr lang="en-US" sz="1400" b="1" dirty="0">
                <a:solidFill>
                  <a:srgbClr val="FFFFFF"/>
                </a:solidFill>
              </a:rPr>
              <a:t>2015</a:t>
            </a:r>
            <a:endParaRPr lang="en-US" sz="1400" dirty="0"/>
          </a:p>
        </p:txBody>
      </p:sp>
      <p:sp>
        <p:nvSpPr>
          <p:cNvPr id="6" name="Text 4"/>
          <p:cNvSpPr txBox="1"/>
          <p:nvPr/>
        </p:nvSpPr>
        <p:spPr>
          <a:xfrm>
            <a:off x="548640" y="2423160"/>
            <a:ext cx="2651760" cy="548640"/>
          </a:xfrm>
          <a:prstGeom prst="rect">
            <a:avLst/>
          </a:prstGeom>
          <a:noFill/>
          <a:ln/>
        </p:spPr>
        <p:txBody>
          <a:bodyPr wrap="square" lIns="0" tIns="0" rIns="0" bIns="0" rtlCol="0" anchor="ctr"/>
          <a:lstStyle/>
          <a:p>
            <a:pPr marL="0" indent="0" algn="ctr">
              <a:buNone/>
            </a:pPr>
            <a:r>
              <a:rPr lang="en-US" sz="1400" b="1" dirty="0">
                <a:solidFill>
                  <a:srgbClr val="1F4E4A"/>
                </a:solidFill>
                <a:latin typeface="Cambria" pitchFamily="34" charset="0"/>
                <a:ea typeface="Cambria" pitchFamily="34" charset="-122"/>
                <a:cs typeface="Cambria" pitchFamily="34" charset="-120"/>
              </a:rPr>
              <a:t>Well-being of Future Generations (Wales) Act</a:t>
            </a:r>
            <a:endParaRPr lang="en-US" sz="1400" dirty="0"/>
          </a:p>
        </p:txBody>
      </p:sp>
      <p:sp>
        <p:nvSpPr>
          <p:cNvPr id="7" name="Text 5"/>
          <p:cNvSpPr txBox="1"/>
          <p:nvPr/>
        </p:nvSpPr>
        <p:spPr>
          <a:xfrm>
            <a:off x="548640" y="2971800"/>
            <a:ext cx="2651760" cy="1097280"/>
          </a:xfrm>
          <a:prstGeom prst="rect">
            <a:avLst/>
          </a:prstGeom>
          <a:noFill/>
          <a:ln/>
        </p:spPr>
        <p:txBody>
          <a:bodyPr wrap="square" lIns="0" tIns="0" rIns="0" bIns="0" rtlCol="0" anchor="t"/>
          <a:lstStyle/>
          <a:p>
            <a:pPr marL="0" indent="0" algn="ctr">
              <a:buNone/>
            </a:pPr>
            <a:r>
              <a:rPr lang="en-US" sz="1200" dirty="0">
                <a:solidFill>
                  <a:srgbClr val="5B6B68"/>
                </a:solidFill>
              </a:rPr>
              <a:t>Sustainable development becomes a statutory duty in Wales (Well-being of Future Generations (Wales) Act 2015)</a:t>
            </a:r>
            <a:endParaRPr lang="en-US" sz="1200" dirty="0"/>
          </a:p>
        </p:txBody>
      </p:sp>
      <p:sp>
        <p:nvSpPr>
          <p:cNvPr id="8" name="tl1"/>
          <p:cNvSpPr/>
          <p:nvPr/>
        </p:nvSpPr>
        <p:spPr>
          <a:xfrm>
            <a:off x="4267200" y="1463040"/>
            <a:ext cx="822960" cy="822960"/>
          </a:xfrm>
          <a:prstGeom prst="ellipse">
            <a:avLst/>
          </a:prstGeom>
          <a:solidFill>
            <a:srgbClr val="C8613C"/>
          </a:solidFill>
          <a:ln w="25400">
            <a:solidFill>
              <a:srgbClr val="FFFFFF"/>
            </a:solidFill>
            <a:prstDash val="solid"/>
          </a:ln>
        </p:spPr>
        <p:txBody>
          <a:bodyPr/>
          <a:lstStyle/>
          <a:p>
            <a:endParaRPr lang="en-GB"/>
          </a:p>
        </p:txBody>
      </p:sp>
      <p:sp>
        <p:nvSpPr>
          <p:cNvPr id="9" name="Text 7"/>
          <p:cNvSpPr txBox="1"/>
          <p:nvPr/>
        </p:nvSpPr>
        <p:spPr>
          <a:xfrm>
            <a:off x="4267200" y="1463040"/>
            <a:ext cx="822960" cy="822960"/>
          </a:xfrm>
          <a:prstGeom prst="rect">
            <a:avLst/>
          </a:prstGeom>
          <a:noFill/>
          <a:ln/>
        </p:spPr>
        <p:txBody>
          <a:bodyPr wrap="square" lIns="0" tIns="0" rIns="0" bIns="0" rtlCol="0" anchor="ctr"/>
          <a:lstStyle/>
          <a:p>
            <a:pPr marL="0" indent="0" algn="ctr">
              <a:buNone/>
            </a:pPr>
            <a:r>
              <a:rPr lang="en-US" sz="1400" b="1" dirty="0">
                <a:solidFill>
                  <a:srgbClr val="FFFFFF"/>
                </a:solidFill>
              </a:rPr>
              <a:t>2018</a:t>
            </a:r>
            <a:endParaRPr lang="en-US" sz="1400" dirty="0"/>
          </a:p>
        </p:txBody>
      </p:sp>
      <p:sp>
        <p:nvSpPr>
          <p:cNvPr id="10" name="Text 8"/>
          <p:cNvSpPr txBox="1"/>
          <p:nvPr/>
        </p:nvSpPr>
        <p:spPr>
          <a:xfrm>
            <a:off x="3352800" y="2423160"/>
            <a:ext cx="2651760" cy="548640"/>
          </a:xfrm>
          <a:prstGeom prst="rect">
            <a:avLst/>
          </a:prstGeom>
          <a:noFill/>
          <a:ln/>
        </p:spPr>
        <p:txBody>
          <a:bodyPr wrap="square" lIns="0" tIns="0" rIns="0" bIns="0" rtlCol="0" anchor="ctr"/>
          <a:lstStyle/>
          <a:p>
            <a:pPr marL="0" indent="0" algn="ctr">
              <a:buNone/>
            </a:pPr>
            <a:r>
              <a:rPr lang="en-US" sz="1400" b="1" dirty="0">
                <a:solidFill>
                  <a:srgbClr val="1F4E4A"/>
                </a:solidFill>
                <a:latin typeface="Cambria" pitchFamily="34" charset="0"/>
                <a:ea typeface="Cambria" pitchFamily="34" charset="-122"/>
                <a:cs typeface="Cambria" pitchFamily="34" charset="-120"/>
              </a:rPr>
              <a:t>A Healthier Wales</a:t>
            </a:r>
            <a:endParaRPr lang="en-US" sz="1400" dirty="0"/>
          </a:p>
        </p:txBody>
      </p:sp>
      <p:sp>
        <p:nvSpPr>
          <p:cNvPr id="11" name="Text 9"/>
          <p:cNvSpPr txBox="1"/>
          <p:nvPr/>
        </p:nvSpPr>
        <p:spPr>
          <a:xfrm>
            <a:off x="3352800" y="2971800"/>
            <a:ext cx="2651760" cy="1097280"/>
          </a:xfrm>
          <a:prstGeom prst="rect">
            <a:avLst/>
          </a:prstGeom>
          <a:noFill/>
          <a:ln/>
        </p:spPr>
        <p:txBody>
          <a:bodyPr wrap="square" lIns="0" tIns="0" rIns="0" bIns="0" rtlCol="0" anchor="t"/>
          <a:lstStyle/>
          <a:p>
            <a:pPr marL="0" indent="0" algn="ctr">
              <a:buNone/>
            </a:pPr>
            <a:r>
              <a:rPr lang="en-US" sz="1200" dirty="0">
                <a:solidFill>
                  <a:srgbClr val="5B6B68"/>
                </a:solidFill>
              </a:rPr>
              <a:t>Seamless health and social care model built on a quadruple aim (Welsh Government, 2018)</a:t>
            </a:r>
            <a:endParaRPr lang="en-US" sz="1200" dirty="0"/>
          </a:p>
        </p:txBody>
      </p:sp>
      <p:sp>
        <p:nvSpPr>
          <p:cNvPr id="12" name="tl2"/>
          <p:cNvSpPr/>
          <p:nvPr/>
        </p:nvSpPr>
        <p:spPr>
          <a:xfrm>
            <a:off x="7071360" y="1463040"/>
            <a:ext cx="822960" cy="822960"/>
          </a:xfrm>
          <a:prstGeom prst="ellipse">
            <a:avLst/>
          </a:prstGeom>
          <a:solidFill>
            <a:srgbClr val="1F4E4A"/>
          </a:solidFill>
          <a:ln w="25400">
            <a:solidFill>
              <a:srgbClr val="FFFFFF"/>
            </a:solidFill>
            <a:prstDash val="solid"/>
          </a:ln>
        </p:spPr>
        <p:txBody>
          <a:bodyPr/>
          <a:lstStyle/>
          <a:p>
            <a:endParaRPr lang="en-GB"/>
          </a:p>
        </p:txBody>
      </p:sp>
      <p:sp>
        <p:nvSpPr>
          <p:cNvPr id="13" name="Text 11"/>
          <p:cNvSpPr txBox="1"/>
          <p:nvPr/>
        </p:nvSpPr>
        <p:spPr>
          <a:xfrm>
            <a:off x="7071360" y="1463040"/>
            <a:ext cx="822960" cy="822960"/>
          </a:xfrm>
          <a:prstGeom prst="rect">
            <a:avLst/>
          </a:prstGeom>
          <a:noFill/>
          <a:ln/>
        </p:spPr>
        <p:txBody>
          <a:bodyPr wrap="square" lIns="0" tIns="0" rIns="0" bIns="0" rtlCol="0" anchor="ctr"/>
          <a:lstStyle/>
          <a:p>
            <a:pPr marL="0" indent="0" algn="ctr">
              <a:buNone/>
            </a:pPr>
            <a:r>
              <a:rPr lang="en-US" sz="1400" b="1" dirty="0">
                <a:solidFill>
                  <a:srgbClr val="FFFFFF"/>
                </a:solidFill>
              </a:rPr>
              <a:t>2019</a:t>
            </a:r>
            <a:endParaRPr lang="en-US" sz="1400" dirty="0"/>
          </a:p>
        </p:txBody>
      </p:sp>
      <p:sp>
        <p:nvSpPr>
          <p:cNvPr id="14" name="Text 12"/>
          <p:cNvSpPr txBox="1"/>
          <p:nvPr/>
        </p:nvSpPr>
        <p:spPr>
          <a:xfrm>
            <a:off x="6156960" y="2423160"/>
            <a:ext cx="2651760" cy="548640"/>
          </a:xfrm>
          <a:prstGeom prst="rect">
            <a:avLst/>
          </a:prstGeom>
          <a:noFill/>
          <a:ln/>
        </p:spPr>
        <p:txBody>
          <a:bodyPr wrap="square" lIns="0" tIns="0" rIns="0" bIns="0" rtlCol="0" anchor="ctr"/>
          <a:lstStyle/>
          <a:p>
            <a:pPr marL="0" indent="0" algn="ctr">
              <a:buNone/>
            </a:pPr>
            <a:r>
              <a:rPr lang="en-US" sz="1400" b="1" dirty="0">
                <a:solidFill>
                  <a:srgbClr val="1F4E4A"/>
                </a:solidFill>
                <a:latin typeface="Cambria" pitchFamily="34" charset="0"/>
                <a:ea typeface="Cambria" pitchFamily="34" charset="-122"/>
                <a:cs typeface="Cambria" pitchFamily="34" charset="-120"/>
              </a:rPr>
              <a:t>NHS Long Term Plan</a:t>
            </a:r>
            <a:endParaRPr lang="en-US" sz="1400" dirty="0"/>
          </a:p>
        </p:txBody>
      </p:sp>
      <p:sp>
        <p:nvSpPr>
          <p:cNvPr id="15" name="Text 13"/>
          <p:cNvSpPr txBox="1"/>
          <p:nvPr/>
        </p:nvSpPr>
        <p:spPr>
          <a:xfrm>
            <a:off x="6156960" y="2971800"/>
            <a:ext cx="2651760" cy="1097280"/>
          </a:xfrm>
          <a:prstGeom prst="rect">
            <a:avLst/>
          </a:prstGeom>
          <a:noFill/>
          <a:ln/>
        </p:spPr>
        <p:txBody>
          <a:bodyPr wrap="square" lIns="0" tIns="0" rIns="0" bIns="0" rtlCol="0" anchor="t"/>
          <a:lstStyle/>
          <a:p>
            <a:pPr marL="0" indent="0" algn="ctr">
              <a:buNone/>
            </a:pPr>
            <a:r>
              <a:rPr lang="en-US" sz="1200" dirty="0">
                <a:solidFill>
                  <a:srgbClr val="5B6B68"/>
                </a:solidFill>
              </a:rPr>
              <a:t>Personalised care and expanded mental health services in England (NHS England, 2019)</a:t>
            </a:r>
            <a:endParaRPr lang="en-US" sz="1200" dirty="0"/>
          </a:p>
        </p:txBody>
      </p:sp>
      <p:sp>
        <p:nvSpPr>
          <p:cNvPr id="16" name="tl3"/>
          <p:cNvSpPr/>
          <p:nvPr/>
        </p:nvSpPr>
        <p:spPr>
          <a:xfrm>
            <a:off x="9875520" y="1463040"/>
            <a:ext cx="822960" cy="822960"/>
          </a:xfrm>
          <a:prstGeom prst="ellipse">
            <a:avLst/>
          </a:prstGeom>
          <a:solidFill>
            <a:srgbClr val="C8613C"/>
          </a:solidFill>
          <a:ln w="25400">
            <a:solidFill>
              <a:srgbClr val="FFFFFF"/>
            </a:solidFill>
            <a:prstDash val="solid"/>
          </a:ln>
        </p:spPr>
        <p:txBody>
          <a:bodyPr/>
          <a:lstStyle/>
          <a:p>
            <a:endParaRPr lang="en-GB"/>
          </a:p>
        </p:txBody>
      </p:sp>
      <p:sp>
        <p:nvSpPr>
          <p:cNvPr id="17" name="Text 15"/>
          <p:cNvSpPr txBox="1"/>
          <p:nvPr/>
        </p:nvSpPr>
        <p:spPr>
          <a:xfrm>
            <a:off x="9875520" y="1463040"/>
            <a:ext cx="822960" cy="822960"/>
          </a:xfrm>
          <a:prstGeom prst="rect">
            <a:avLst/>
          </a:prstGeom>
          <a:noFill/>
          <a:ln/>
        </p:spPr>
        <p:txBody>
          <a:bodyPr wrap="square" lIns="0" tIns="0" rIns="0" bIns="0" rtlCol="0" anchor="ctr"/>
          <a:lstStyle/>
          <a:p>
            <a:pPr marL="0" indent="0" algn="ctr">
              <a:buNone/>
            </a:pPr>
            <a:r>
              <a:rPr lang="en-US" sz="1400" b="1" dirty="0">
                <a:solidFill>
                  <a:srgbClr val="FFFFFF"/>
                </a:solidFill>
              </a:rPr>
              <a:t>2022</a:t>
            </a:r>
            <a:endParaRPr lang="en-US" sz="1400" dirty="0"/>
          </a:p>
        </p:txBody>
      </p:sp>
      <p:sp>
        <p:nvSpPr>
          <p:cNvPr id="18" name="Text 16"/>
          <p:cNvSpPr txBox="1"/>
          <p:nvPr/>
        </p:nvSpPr>
        <p:spPr>
          <a:xfrm>
            <a:off x="8961120" y="2423160"/>
            <a:ext cx="2651760" cy="548640"/>
          </a:xfrm>
          <a:prstGeom prst="rect">
            <a:avLst/>
          </a:prstGeom>
          <a:noFill/>
          <a:ln/>
        </p:spPr>
        <p:txBody>
          <a:bodyPr wrap="square" lIns="0" tIns="0" rIns="0" bIns="0" rtlCol="0" anchor="ctr"/>
          <a:lstStyle/>
          <a:p>
            <a:pPr marL="0" indent="0" algn="ctr">
              <a:buNone/>
            </a:pPr>
            <a:r>
              <a:rPr lang="en-US" sz="1400" b="1" dirty="0">
                <a:solidFill>
                  <a:srgbClr val="1F4E4A"/>
                </a:solidFill>
                <a:latin typeface="Cambria" pitchFamily="34" charset="0"/>
                <a:ea typeface="Cambria" pitchFamily="34" charset="-122"/>
                <a:cs typeface="Cambria" pitchFamily="34" charset="-120"/>
              </a:rPr>
              <a:t>Health and Care Act</a:t>
            </a:r>
            <a:endParaRPr lang="en-US" sz="1400" dirty="0"/>
          </a:p>
        </p:txBody>
      </p:sp>
      <p:sp>
        <p:nvSpPr>
          <p:cNvPr id="19" name="Text 17"/>
          <p:cNvSpPr txBox="1"/>
          <p:nvPr/>
        </p:nvSpPr>
        <p:spPr>
          <a:xfrm>
            <a:off x="8961120" y="2971800"/>
            <a:ext cx="2651760" cy="1097280"/>
          </a:xfrm>
          <a:prstGeom prst="rect">
            <a:avLst/>
          </a:prstGeom>
          <a:noFill/>
          <a:ln/>
        </p:spPr>
        <p:txBody>
          <a:bodyPr wrap="square" lIns="0" tIns="0" rIns="0" bIns="0" rtlCol="0" anchor="t"/>
          <a:lstStyle/>
          <a:p>
            <a:pPr marL="0" indent="0" algn="ctr">
              <a:buNone/>
            </a:pPr>
            <a:r>
              <a:rPr lang="en-US" sz="1200" dirty="0">
                <a:solidFill>
                  <a:srgbClr val="5B6B68"/>
                </a:solidFill>
              </a:rPr>
              <a:t>42 Integrated Care Systems become statutory from July 2022 (Health and Care Act 2022)</a:t>
            </a:r>
            <a:endParaRPr lang="en-US" sz="1200" dirty="0"/>
          </a:p>
        </p:txBody>
      </p:sp>
      <p:sp>
        <p:nvSpPr>
          <p:cNvPr id="20" name="iapt-card"/>
          <p:cNvSpPr/>
          <p:nvPr/>
        </p:nvSpPr>
        <p:spPr>
          <a:xfrm>
            <a:off x="548640" y="4343400"/>
            <a:ext cx="3657600" cy="1783080"/>
          </a:xfrm>
          <a:prstGeom prst="roundRect">
            <a:avLst>
              <a:gd name="adj" fmla="val 6154"/>
            </a:avLst>
          </a:prstGeom>
          <a:solidFill>
            <a:srgbClr val="1F4E4A"/>
          </a:solidFill>
          <a:ln w="12700">
            <a:solidFill>
              <a:srgbClr val="1F4E4A"/>
            </a:solidFill>
            <a:prstDash val="solid"/>
          </a:ln>
        </p:spPr>
        <p:txBody>
          <a:bodyPr/>
          <a:lstStyle/>
          <a:p>
            <a:endParaRPr lang="en-GB"/>
          </a:p>
        </p:txBody>
      </p:sp>
      <p:sp>
        <p:nvSpPr>
          <p:cNvPr id="21" name="Text 19"/>
          <p:cNvSpPr txBox="1"/>
          <p:nvPr/>
        </p:nvSpPr>
        <p:spPr>
          <a:xfrm>
            <a:off x="777240" y="4434840"/>
            <a:ext cx="3200400" cy="777240"/>
          </a:xfrm>
          <a:prstGeom prst="rect">
            <a:avLst/>
          </a:prstGeom>
          <a:noFill/>
          <a:ln/>
        </p:spPr>
        <p:txBody>
          <a:bodyPr wrap="square" lIns="0" tIns="0" rIns="0" bIns="0" rtlCol="0" anchor="ctr"/>
          <a:lstStyle/>
          <a:p>
            <a:pPr marL="0" indent="0">
              <a:buNone/>
            </a:pPr>
            <a:r>
              <a:rPr lang="en-US" sz="4000" b="1" dirty="0">
                <a:solidFill>
                  <a:srgbClr val="F2CC8F"/>
                </a:solidFill>
                <a:latin typeface="Cambria" pitchFamily="34" charset="0"/>
                <a:ea typeface="Cambria" pitchFamily="34" charset="-122"/>
                <a:cs typeface="Cambria" pitchFamily="34" charset="-120"/>
              </a:rPr>
              <a:t>~50%</a:t>
            </a:r>
            <a:endParaRPr lang="en-US" sz="4000" dirty="0"/>
          </a:p>
        </p:txBody>
      </p:sp>
      <p:sp>
        <p:nvSpPr>
          <p:cNvPr id="22" name="Text 20"/>
          <p:cNvSpPr txBox="1"/>
          <p:nvPr/>
        </p:nvSpPr>
        <p:spPr>
          <a:xfrm>
            <a:off x="777240" y="5212080"/>
            <a:ext cx="3200400" cy="868680"/>
          </a:xfrm>
          <a:prstGeom prst="rect">
            <a:avLst/>
          </a:prstGeom>
          <a:noFill/>
          <a:ln/>
        </p:spPr>
        <p:txBody>
          <a:bodyPr wrap="square" lIns="0" tIns="0" rIns="0" bIns="0" rtlCol="0" anchor="t"/>
          <a:lstStyle/>
          <a:p>
            <a:pPr marL="0" indent="0">
              <a:buNone/>
            </a:pPr>
            <a:r>
              <a:rPr lang="en-US" sz="1300" dirty="0">
                <a:solidFill>
                  <a:srgbClr val="FFFFFF"/>
                </a:solidFill>
              </a:rPr>
              <a:t>recovery rate in NHS Talking Therapies (IAPT), which treats over 560,000 people a year (Clark, 2018)</a:t>
            </a:r>
            <a:endParaRPr lang="en-US" sz="1300" dirty="0"/>
          </a:p>
        </p:txBody>
      </p:sp>
      <p:sp>
        <p:nvSpPr>
          <p:cNvPr id="23" name="Text 21"/>
          <p:cNvSpPr txBox="1"/>
          <p:nvPr/>
        </p:nvSpPr>
        <p:spPr>
          <a:xfrm>
            <a:off x="4572000" y="4389120"/>
            <a:ext cx="7040880" cy="365760"/>
          </a:xfrm>
          <a:prstGeom prst="rect">
            <a:avLst/>
          </a:prstGeom>
          <a:noFill/>
          <a:ln/>
        </p:spPr>
        <p:txBody>
          <a:bodyPr wrap="square" lIns="0" tIns="0" rIns="0" bIns="0" rtlCol="0" anchor="t"/>
          <a:lstStyle/>
          <a:p>
            <a:pPr marL="0" indent="0">
              <a:buNone/>
            </a:pPr>
            <a:r>
              <a:rPr lang="en-US" sz="1700" b="1" dirty="0">
                <a:solidFill>
                  <a:srgbClr val="1F4E4A"/>
                </a:solidFill>
                <a:latin typeface="Cambria" pitchFamily="34" charset="0"/>
                <a:ea typeface="Cambria" pitchFamily="34" charset="-122"/>
                <a:cs typeface="Cambria" pitchFamily="34" charset="-120"/>
              </a:rPr>
              <a:t>Assessment</a:t>
            </a:r>
            <a:endParaRPr lang="en-US" sz="1700" dirty="0"/>
          </a:p>
        </p:txBody>
      </p:sp>
      <p:sp>
        <p:nvSpPr>
          <p:cNvPr id="24" name="Text 22"/>
          <p:cNvSpPr txBox="1"/>
          <p:nvPr/>
        </p:nvSpPr>
        <p:spPr>
          <a:xfrm>
            <a:off x="4572000" y="4800600"/>
            <a:ext cx="7040880" cy="1325880"/>
          </a:xfrm>
          <a:prstGeom prst="rect">
            <a:avLst/>
          </a:prstGeom>
          <a:noFill/>
          <a:ln/>
        </p:spPr>
        <p:txBody>
          <a:bodyPr wrap="square" lIns="0" tIns="0" rIns="0" bIns="0" rtlCol="0" anchor="t"/>
          <a:lstStyle/>
          <a:p>
            <a:pPr marL="0" indent="0">
              <a:spcAft>
                <a:spcPts val="600"/>
              </a:spcAft>
              <a:buNone/>
            </a:pPr>
            <a:r>
              <a:rPr lang="en-US" sz="1400" dirty="0">
                <a:solidFill>
                  <a:srgbClr val="1E2B2A"/>
                </a:solidFill>
              </a:rPr>
              <a:t>These policies share a preventive, person-centred direction, and mental health services show measurable results. Their wider success depends on moving resources from hospitals into prevention and community care, a shift that rarely materialises while acute demand continues to rise.</a:t>
            </a:r>
            <a:endParaRPr lang="en-US" sz="14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Challenges: Regulatory and Funding Barriers</a:t>
            </a:r>
            <a:endParaRPr lang="en-US" sz="3000" dirty="0"/>
          </a:p>
        </p:txBody>
      </p:sp>
      <p:graphicFrame>
        <p:nvGraphicFramePr>
          <p:cNvPr id="3" name="Chart 0"/>
          <p:cNvGraphicFramePr/>
          <p:nvPr/>
        </p:nvGraphicFramePr>
        <p:xfrm>
          <a:off x="548640" y="1325880"/>
          <a:ext cx="5760720" cy="4480560"/>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 1"/>
          <p:cNvSpPr txBox="1"/>
          <p:nvPr/>
        </p:nvSpPr>
        <p:spPr>
          <a:xfrm>
            <a:off x="548640" y="5852160"/>
            <a:ext cx="5760720" cy="274320"/>
          </a:xfrm>
          <a:prstGeom prst="rect">
            <a:avLst/>
          </a:prstGeom>
          <a:noFill/>
          <a:ln/>
        </p:spPr>
        <p:txBody>
          <a:bodyPr wrap="square" lIns="0" tIns="0" rIns="0" bIns="0" rtlCol="0" anchor="t"/>
          <a:lstStyle/>
          <a:p>
            <a:pPr marL="0" indent="0">
              <a:spcAft>
                <a:spcPts val="600"/>
              </a:spcAft>
              <a:buNone/>
            </a:pPr>
            <a:r>
              <a:rPr lang="en-US" sz="1000" dirty="0">
                <a:solidFill>
                  <a:srgbClr val="5B6B68"/>
                </a:solidFill>
              </a:rPr>
              <a:t>Source: The Health Foundation (2023)</a:t>
            </a:r>
            <a:endParaRPr lang="en-US" sz="1000" dirty="0"/>
          </a:p>
        </p:txBody>
      </p:sp>
      <p:sp>
        <p:nvSpPr>
          <p:cNvPr id="5" name="fund-circle"/>
          <p:cNvSpPr/>
          <p:nvPr/>
        </p:nvSpPr>
        <p:spPr>
          <a:xfrm>
            <a:off x="6675120" y="1371600"/>
            <a:ext cx="640080" cy="640080"/>
          </a:xfrm>
          <a:prstGeom prst="ellipse">
            <a:avLst/>
          </a:prstGeom>
          <a:solidFill>
            <a:srgbClr val="C8613C"/>
          </a:solidFill>
          <a:ln w="12700">
            <a:solidFill>
              <a:srgbClr val="C8613C"/>
            </a:solidFill>
            <a:prstDash val="solid"/>
          </a:ln>
        </p:spPr>
        <p:txBody>
          <a:bodyPr/>
          <a:lstStyle/>
          <a:p>
            <a:endParaRPr lang="en-GB"/>
          </a:p>
        </p:txBody>
      </p:sp>
      <p:pic>
        <p:nvPicPr>
          <p:cNvPr id="6" name="fund-icon" descr="preencoded.png"/>
          <p:cNvPicPr>
            <a:picLocks noChangeAspect="1"/>
          </p:cNvPicPr>
          <p:nvPr/>
        </p:nvPicPr>
        <p:blipFill>
          <a:blip r:embed="rId4"/>
          <a:stretch>
            <a:fillRect/>
          </a:stretch>
        </p:blipFill>
        <p:spPr>
          <a:xfrm>
            <a:off x="6847942" y="1544422"/>
            <a:ext cx="294437" cy="294437"/>
          </a:xfrm>
          <a:prstGeom prst="rect">
            <a:avLst/>
          </a:prstGeom>
        </p:spPr>
      </p:pic>
      <p:sp>
        <p:nvSpPr>
          <p:cNvPr id="7" name="Text 3"/>
          <p:cNvSpPr txBox="1"/>
          <p:nvPr/>
        </p:nvSpPr>
        <p:spPr>
          <a:xfrm>
            <a:off x="7452360" y="1417320"/>
            <a:ext cx="4114800" cy="548640"/>
          </a:xfrm>
          <a:prstGeom prst="rect">
            <a:avLst/>
          </a:prstGeom>
          <a:noFill/>
          <a:ln/>
        </p:spPr>
        <p:txBody>
          <a:bodyPr wrap="square" lIns="0" tIns="0" rIns="0" bIns="0" rtlCol="0" anchor="ctr"/>
          <a:lstStyle/>
          <a:p>
            <a:pPr marL="0" indent="0">
              <a:buNone/>
            </a:pPr>
            <a:r>
              <a:rPr lang="en-US" sz="1700" b="1" dirty="0">
                <a:solidFill>
                  <a:srgbClr val="1F4E4A"/>
                </a:solidFill>
                <a:latin typeface="Cambria" pitchFamily="34" charset="0"/>
                <a:ea typeface="Cambria" pitchFamily="34" charset="-122"/>
                <a:cs typeface="Cambria" pitchFamily="34" charset="-120"/>
              </a:rPr>
              <a:t>Funding</a:t>
            </a:r>
            <a:endParaRPr lang="en-US" sz="1700" dirty="0"/>
          </a:p>
        </p:txBody>
      </p:sp>
      <p:sp>
        <p:nvSpPr>
          <p:cNvPr id="8" name="Text 4"/>
          <p:cNvSpPr txBox="1"/>
          <p:nvPr/>
        </p:nvSpPr>
        <p:spPr>
          <a:xfrm>
            <a:off x="6675120" y="2103120"/>
            <a:ext cx="4937760" cy="1737360"/>
          </a:xfrm>
          <a:prstGeom prst="rect">
            <a:avLst/>
          </a:prstGeom>
          <a:noFill/>
          <a:ln/>
        </p:spPr>
        <p:txBody>
          <a:bodyPr wrap="square" lIns="0" tIns="0" rIns="0" bIns="0" rtlCol="0" anchor="t"/>
          <a:lstStyle/>
          <a:p>
            <a:pPr marL="0" indent="0">
              <a:spcAft>
                <a:spcPts val="600"/>
              </a:spcAft>
              <a:buNone/>
            </a:pPr>
            <a:r>
              <a:rPr lang="en-US" sz="1400" dirty="0">
                <a:solidFill>
                  <a:srgbClr val="1E2B2A"/>
                </a:solidFill>
              </a:rPr>
              <a:t>The public health grant fell by 26% per person in real terms since 2015/16, with steeper cuts in more deprived areas (The Health Foundation, 2023). Marmot et al. (2020) link this period of austerity to the stalling of health improvement in England.</a:t>
            </a:r>
            <a:endParaRPr lang="en-US" sz="1400" dirty="0"/>
          </a:p>
        </p:txBody>
      </p:sp>
      <p:sp>
        <p:nvSpPr>
          <p:cNvPr id="9" name="reg-circle"/>
          <p:cNvSpPr/>
          <p:nvPr/>
        </p:nvSpPr>
        <p:spPr>
          <a:xfrm>
            <a:off x="6675120" y="3886200"/>
            <a:ext cx="640080" cy="640080"/>
          </a:xfrm>
          <a:prstGeom prst="ellipse">
            <a:avLst/>
          </a:prstGeom>
          <a:solidFill>
            <a:srgbClr val="1F4E4A"/>
          </a:solidFill>
          <a:ln w="12700">
            <a:solidFill>
              <a:srgbClr val="1F4E4A"/>
            </a:solidFill>
            <a:prstDash val="solid"/>
          </a:ln>
        </p:spPr>
        <p:txBody>
          <a:bodyPr/>
          <a:lstStyle/>
          <a:p>
            <a:endParaRPr lang="en-GB"/>
          </a:p>
        </p:txBody>
      </p:sp>
      <p:pic>
        <p:nvPicPr>
          <p:cNvPr id="10" name="reg-icon" descr="preencoded.png"/>
          <p:cNvPicPr>
            <a:picLocks noChangeAspect="1"/>
          </p:cNvPicPr>
          <p:nvPr/>
        </p:nvPicPr>
        <p:blipFill>
          <a:blip r:embed="rId5"/>
          <a:stretch>
            <a:fillRect/>
          </a:stretch>
        </p:blipFill>
        <p:spPr>
          <a:xfrm>
            <a:off x="6847942" y="4059022"/>
            <a:ext cx="294437" cy="294437"/>
          </a:xfrm>
          <a:prstGeom prst="rect">
            <a:avLst/>
          </a:prstGeom>
        </p:spPr>
      </p:pic>
      <p:sp>
        <p:nvSpPr>
          <p:cNvPr id="11" name="Text 6"/>
          <p:cNvSpPr txBox="1"/>
          <p:nvPr/>
        </p:nvSpPr>
        <p:spPr>
          <a:xfrm>
            <a:off x="7452360" y="3931920"/>
            <a:ext cx="4114800" cy="548640"/>
          </a:xfrm>
          <a:prstGeom prst="rect">
            <a:avLst/>
          </a:prstGeom>
          <a:noFill/>
          <a:ln/>
        </p:spPr>
        <p:txBody>
          <a:bodyPr wrap="square" lIns="0" tIns="0" rIns="0" bIns="0" rtlCol="0" anchor="ctr"/>
          <a:lstStyle/>
          <a:p>
            <a:pPr marL="0" indent="0">
              <a:buNone/>
            </a:pPr>
            <a:r>
              <a:rPr lang="en-US" sz="1700" b="1" dirty="0">
                <a:solidFill>
                  <a:srgbClr val="1F4E4A"/>
                </a:solidFill>
                <a:latin typeface="Cambria" pitchFamily="34" charset="0"/>
                <a:ea typeface="Cambria" pitchFamily="34" charset="-122"/>
                <a:cs typeface="Cambria" pitchFamily="34" charset="-120"/>
              </a:rPr>
              <a:t>Regulation</a:t>
            </a:r>
            <a:endParaRPr lang="en-US" sz="1700" dirty="0"/>
          </a:p>
        </p:txBody>
      </p:sp>
      <p:sp>
        <p:nvSpPr>
          <p:cNvPr id="12" name="Text 7"/>
          <p:cNvSpPr txBox="1"/>
          <p:nvPr/>
        </p:nvSpPr>
        <p:spPr>
          <a:xfrm>
            <a:off x="6675120" y="4617720"/>
            <a:ext cx="4937760" cy="1508760"/>
          </a:xfrm>
          <a:prstGeom prst="rect">
            <a:avLst/>
          </a:prstGeom>
          <a:noFill/>
          <a:ln/>
        </p:spPr>
        <p:txBody>
          <a:bodyPr wrap="square" lIns="0" tIns="0" rIns="0" bIns="0" rtlCol="0" anchor="t"/>
          <a:lstStyle/>
          <a:p>
            <a:pPr marL="0" indent="0">
              <a:spcAft>
                <a:spcPts val="600"/>
              </a:spcAft>
              <a:buNone/>
            </a:pPr>
            <a:r>
              <a:rPr lang="en-US" sz="1400" dirty="0">
                <a:solidFill>
                  <a:srgbClr val="1E2B2A"/>
                </a:solidFill>
              </a:rPr>
              <a:t>NHS care is free at the point of use, whereas adult social care is means-tested and commissioned by local authorities. Integrated Care Systems must bridge two legal and financial systems with separate accountability (Health and Care Act 2022).</a:t>
            </a:r>
            <a:endParaRPr lang="en-US" sz="14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Service Delivery: The Telehealth Evidence</a:t>
            </a:r>
            <a:endParaRPr lang="en-US" sz="3000" dirty="0"/>
          </a:p>
        </p:txBody>
      </p:sp>
      <p:graphicFrame>
        <p:nvGraphicFramePr>
          <p:cNvPr id="3" name="Chart 0"/>
          <p:cNvGraphicFramePr/>
          <p:nvPr/>
        </p:nvGraphicFramePr>
        <p:xfrm>
          <a:off x="548640" y="1325880"/>
          <a:ext cx="4206240" cy="4480560"/>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 1"/>
          <p:cNvSpPr txBox="1"/>
          <p:nvPr/>
        </p:nvSpPr>
        <p:spPr>
          <a:xfrm>
            <a:off x="548640" y="5852160"/>
            <a:ext cx="4206240" cy="274320"/>
          </a:xfrm>
          <a:prstGeom prst="rect">
            <a:avLst/>
          </a:prstGeom>
          <a:noFill/>
          <a:ln/>
        </p:spPr>
        <p:txBody>
          <a:bodyPr wrap="square" lIns="0" tIns="0" rIns="0" bIns="0" rtlCol="0" anchor="t"/>
          <a:lstStyle/>
          <a:p>
            <a:pPr marL="0" indent="0">
              <a:spcAft>
                <a:spcPts val="600"/>
              </a:spcAft>
              <a:buNone/>
            </a:pPr>
            <a:r>
              <a:rPr lang="en-US" sz="1000" dirty="0">
                <a:solidFill>
                  <a:srgbClr val="5B6B68"/>
                </a:solidFill>
              </a:rPr>
              <a:t>Source: Steventon et al. (2012)</a:t>
            </a:r>
            <a:endParaRPr lang="en-US" sz="1000" dirty="0"/>
          </a:p>
        </p:txBody>
      </p:sp>
      <p:sp>
        <p:nvSpPr>
          <p:cNvPr id="5" name="Text 2"/>
          <p:cNvSpPr txBox="1"/>
          <p:nvPr/>
        </p:nvSpPr>
        <p:spPr>
          <a:xfrm>
            <a:off x="5212080" y="1371600"/>
            <a:ext cx="6400800" cy="365760"/>
          </a:xfrm>
          <a:prstGeom prst="rect">
            <a:avLst/>
          </a:prstGeom>
          <a:noFill/>
          <a:ln/>
        </p:spPr>
        <p:txBody>
          <a:bodyPr wrap="square" lIns="0" tIns="0" rIns="0" bIns="0" rtlCol="0" anchor="t"/>
          <a:lstStyle/>
          <a:p>
            <a:pPr marL="0" indent="0">
              <a:buNone/>
            </a:pPr>
            <a:r>
              <a:rPr lang="en-US" sz="1700" b="1" dirty="0">
                <a:solidFill>
                  <a:srgbClr val="1F4E4A"/>
                </a:solidFill>
                <a:latin typeface="Cambria" pitchFamily="34" charset="0"/>
                <a:ea typeface="Cambria" pitchFamily="34" charset="-122"/>
                <a:cs typeface="Cambria" pitchFamily="34" charset="-120"/>
              </a:rPr>
              <a:t>Clinical benefit</a:t>
            </a:r>
            <a:endParaRPr lang="en-US" sz="1700" dirty="0"/>
          </a:p>
        </p:txBody>
      </p:sp>
      <p:sp>
        <p:nvSpPr>
          <p:cNvPr id="6" name="Text 3"/>
          <p:cNvSpPr txBox="1"/>
          <p:nvPr/>
        </p:nvSpPr>
        <p:spPr>
          <a:xfrm>
            <a:off x="5212080" y="1783080"/>
            <a:ext cx="6400800" cy="1280160"/>
          </a:xfrm>
          <a:prstGeom prst="rect">
            <a:avLst/>
          </a:prstGeom>
          <a:noFill/>
          <a:ln/>
        </p:spPr>
        <p:txBody>
          <a:bodyPr wrap="square" lIns="0" tIns="0" rIns="0" bIns="0" rtlCol="0" anchor="t"/>
          <a:lstStyle/>
          <a:p>
            <a:pPr marL="0" indent="0">
              <a:spcAft>
                <a:spcPts val="600"/>
              </a:spcAft>
              <a:buNone/>
            </a:pPr>
            <a:r>
              <a:rPr lang="en-US" sz="1400" dirty="0">
                <a:solidFill>
                  <a:srgbClr val="1E2B2A"/>
                </a:solidFill>
              </a:rPr>
              <a:t>The Whole System Demonstrator trial followed over 3,000 patients with diabetes, heart failure or COPD across three areas of England. Telehealth users had lower 12-month mortality and fewer emergency admissions than those receiving usual care (Steventon et al., 2012).</a:t>
            </a:r>
            <a:endParaRPr lang="en-US" sz="1400" dirty="0"/>
          </a:p>
        </p:txBody>
      </p:sp>
      <p:sp>
        <p:nvSpPr>
          <p:cNvPr id="7" name="qaly-card"/>
          <p:cNvSpPr/>
          <p:nvPr/>
        </p:nvSpPr>
        <p:spPr>
          <a:xfrm>
            <a:off x="5212080" y="3154680"/>
            <a:ext cx="3063240" cy="1371600"/>
          </a:xfrm>
          <a:prstGeom prst="roundRect">
            <a:avLst>
              <a:gd name="adj" fmla="val 8000"/>
            </a:avLst>
          </a:prstGeom>
          <a:solidFill>
            <a:srgbClr val="C8613C"/>
          </a:solidFill>
          <a:ln w="12700">
            <a:solidFill>
              <a:srgbClr val="C8613C"/>
            </a:solidFill>
            <a:prstDash val="solid"/>
          </a:ln>
        </p:spPr>
        <p:txBody>
          <a:bodyPr/>
          <a:lstStyle/>
          <a:p>
            <a:endParaRPr lang="en-GB"/>
          </a:p>
        </p:txBody>
      </p:sp>
      <p:sp>
        <p:nvSpPr>
          <p:cNvPr id="8" name="Text 5"/>
          <p:cNvSpPr txBox="1"/>
          <p:nvPr/>
        </p:nvSpPr>
        <p:spPr>
          <a:xfrm>
            <a:off x="5394960" y="3200400"/>
            <a:ext cx="2743200" cy="1280160"/>
          </a:xfrm>
          <a:prstGeom prst="rect">
            <a:avLst/>
          </a:prstGeom>
          <a:noFill/>
          <a:ln/>
        </p:spPr>
        <p:txBody>
          <a:bodyPr wrap="square" lIns="0" tIns="0" rIns="0" bIns="0" rtlCol="0" anchor="ctr"/>
          <a:lstStyle/>
          <a:p>
            <a:pPr marL="0" indent="0">
              <a:buNone/>
            </a:pPr>
            <a:r>
              <a:rPr lang="en-US" sz="3200" b="1" dirty="0">
                <a:solidFill>
                  <a:srgbClr val="FFFFFF"/>
                </a:solidFill>
                <a:latin typeface="Cambria" pitchFamily="34" charset="0"/>
                <a:ea typeface="Cambria" pitchFamily="34" charset="-122"/>
                <a:cs typeface="Cambria" pitchFamily="34" charset="-120"/>
              </a:rPr>
              <a:t>£92,000</a:t>
            </a:r>
            <a:endParaRPr lang="en-US" sz="3200" dirty="0"/>
          </a:p>
          <a:p>
            <a:pPr marL="0" indent="0">
              <a:buNone/>
            </a:pPr>
            <a:r>
              <a:rPr lang="en-US" sz="1300" dirty="0">
                <a:solidFill>
                  <a:srgbClr val="FFFFFF"/>
                </a:solidFill>
              </a:rPr>
              <a:t>cost per QALY for telehealth</a:t>
            </a:r>
            <a:endParaRPr lang="en-US" sz="3200" dirty="0"/>
          </a:p>
        </p:txBody>
      </p:sp>
      <p:sp>
        <p:nvSpPr>
          <p:cNvPr id="9" name="nice-card"/>
          <p:cNvSpPr/>
          <p:nvPr/>
        </p:nvSpPr>
        <p:spPr>
          <a:xfrm>
            <a:off x="8549640" y="3154680"/>
            <a:ext cx="3063240" cy="1371600"/>
          </a:xfrm>
          <a:prstGeom prst="roundRect">
            <a:avLst>
              <a:gd name="adj" fmla="val 8000"/>
            </a:avLst>
          </a:prstGeom>
          <a:solidFill>
            <a:srgbClr val="EAF3EE"/>
          </a:solidFill>
          <a:ln w="12700">
            <a:solidFill>
              <a:srgbClr val="EAF3EE"/>
            </a:solidFill>
            <a:prstDash val="solid"/>
          </a:ln>
        </p:spPr>
        <p:txBody>
          <a:bodyPr/>
          <a:lstStyle/>
          <a:p>
            <a:endParaRPr lang="en-GB"/>
          </a:p>
        </p:txBody>
      </p:sp>
      <p:sp>
        <p:nvSpPr>
          <p:cNvPr id="10" name="Text 7"/>
          <p:cNvSpPr txBox="1"/>
          <p:nvPr/>
        </p:nvSpPr>
        <p:spPr>
          <a:xfrm>
            <a:off x="8732520" y="3200400"/>
            <a:ext cx="2743200" cy="1280160"/>
          </a:xfrm>
          <a:prstGeom prst="rect">
            <a:avLst/>
          </a:prstGeom>
          <a:noFill/>
          <a:ln/>
        </p:spPr>
        <p:txBody>
          <a:bodyPr wrap="square" lIns="0" tIns="0" rIns="0" bIns="0" rtlCol="0" anchor="ctr"/>
          <a:lstStyle/>
          <a:p>
            <a:pPr marL="0" indent="0">
              <a:buNone/>
            </a:pPr>
            <a:r>
              <a:rPr lang="en-US" sz="3200" b="1" dirty="0">
                <a:solidFill>
                  <a:srgbClr val="1F4E4A"/>
                </a:solidFill>
                <a:latin typeface="Cambria" pitchFamily="34" charset="0"/>
                <a:ea typeface="Cambria" pitchFamily="34" charset="-122"/>
                <a:cs typeface="Cambria" pitchFamily="34" charset="-120"/>
              </a:rPr>
              <a:t>£20–30k</a:t>
            </a:r>
            <a:endParaRPr lang="en-US" sz="3200" dirty="0"/>
          </a:p>
          <a:p>
            <a:pPr marL="0" indent="0">
              <a:buNone/>
            </a:pPr>
            <a:r>
              <a:rPr lang="en-US" sz="1300" dirty="0">
                <a:solidFill>
                  <a:srgbClr val="1E2B2A"/>
                </a:solidFill>
              </a:rPr>
              <a:t>NICE cost-effectiveness threshold</a:t>
            </a:r>
            <a:endParaRPr lang="en-US" sz="3200" dirty="0"/>
          </a:p>
        </p:txBody>
      </p:sp>
      <p:sp>
        <p:nvSpPr>
          <p:cNvPr id="11" name="Text 8"/>
          <p:cNvSpPr txBox="1"/>
          <p:nvPr/>
        </p:nvSpPr>
        <p:spPr>
          <a:xfrm>
            <a:off x="5212080" y="4663440"/>
            <a:ext cx="6400800" cy="365760"/>
          </a:xfrm>
          <a:prstGeom prst="rect">
            <a:avLst/>
          </a:prstGeom>
          <a:noFill/>
          <a:ln/>
        </p:spPr>
        <p:txBody>
          <a:bodyPr wrap="square" lIns="0" tIns="0" rIns="0" bIns="0" rtlCol="0" anchor="t"/>
          <a:lstStyle/>
          <a:p>
            <a:pPr marL="0" indent="0">
              <a:buNone/>
            </a:pPr>
            <a:r>
              <a:rPr lang="en-US" sz="1700" b="1" dirty="0">
                <a:solidFill>
                  <a:srgbClr val="1F4E4A"/>
                </a:solidFill>
                <a:latin typeface="Cambria" pitchFamily="34" charset="0"/>
                <a:ea typeface="Cambria" pitchFamily="34" charset="-122"/>
                <a:cs typeface="Cambria" pitchFamily="34" charset="-120"/>
              </a:rPr>
              <a:t>Value for money</a:t>
            </a:r>
            <a:endParaRPr lang="en-US" sz="1700" dirty="0"/>
          </a:p>
        </p:txBody>
      </p:sp>
      <p:sp>
        <p:nvSpPr>
          <p:cNvPr id="12" name="Text 9"/>
          <p:cNvSpPr txBox="1"/>
          <p:nvPr/>
        </p:nvSpPr>
        <p:spPr>
          <a:xfrm>
            <a:off x="5212080" y="5029200"/>
            <a:ext cx="6400800" cy="1097280"/>
          </a:xfrm>
          <a:prstGeom prst="rect">
            <a:avLst/>
          </a:prstGeom>
          <a:noFill/>
          <a:ln/>
        </p:spPr>
        <p:txBody>
          <a:bodyPr wrap="square" lIns="0" tIns="0" rIns="0" bIns="0" rtlCol="0" anchor="t"/>
          <a:lstStyle/>
          <a:p>
            <a:pPr marL="0" indent="0">
              <a:spcAft>
                <a:spcPts val="600"/>
              </a:spcAft>
              <a:buNone/>
            </a:pPr>
            <a:r>
              <a:rPr lang="en-US" sz="1400" dirty="0">
                <a:solidFill>
                  <a:srgbClr val="1E2B2A"/>
                </a:solidFill>
              </a:rPr>
              <a:t>Henderson et al. (2013) found the clinical gains did not translate into value for money at the prices tested. Telehealth supports holistic care best when targeted at patients at highest risk, not rolled out universally.</a:t>
            </a:r>
            <a:endParaRPr lang="en-US" sz="14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Case Examples: Social Prescribing and Hospital Prevention</a:t>
            </a:r>
            <a:endParaRPr lang="en-US" sz="3000" dirty="0"/>
          </a:p>
        </p:txBody>
      </p:sp>
      <p:sp>
        <p:nvSpPr>
          <p:cNvPr id="3" name="case0-card"/>
          <p:cNvSpPr/>
          <p:nvPr/>
        </p:nvSpPr>
        <p:spPr>
          <a:xfrm>
            <a:off x="548640" y="1325880"/>
            <a:ext cx="5349240" cy="4846320"/>
          </a:xfrm>
          <a:prstGeom prst="roundRect">
            <a:avLst>
              <a:gd name="adj" fmla="val 2830"/>
            </a:avLst>
          </a:prstGeom>
          <a:solidFill>
            <a:srgbClr val="EAF3EE"/>
          </a:solidFill>
          <a:ln w="12700">
            <a:solidFill>
              <a:srgbClr val="EAF3EE"/>
            </a:solidFill>
            <a:prstDash val="solid"/>
          </a:ln>
        </p:spPr>
        <p:txBody>
          <a:bodyPr/>
          <a:lstStyle/>
          <a:p>
            <a:endParaRPr lang="en-GB"/>
          </a:p>
        </p:txBody>
      </p:sp>
      <p:sp>
        <p:nvSpPr>
          <p:cNvPr id="4" name="case0-circle"/>
          <p:cNvSpPr/>
          <p:nvPr/>
        </p:nvSpPr>
        <p:spPr>
          <a:xfrm>
            <a:off x="822960" y="1554480"/>
            <a:ext cx="731520" cy="731520"/>
          </a:xfrm>
          <a:prstGeom prst="ellipse">
            <a:avLst/>
          </a:prstGeom>
          <a:solidFill>
            <a:srgbClr val="1F4E4A"/>
          </a:solidFill>
          <a:ln w="12700">
            <a:solidFill>
              <a:srgbClr val="1F4E4A"/>
            </a:solidFill>
            <a:prstDash val="solid"/>
          </a:ln>
        </p:spPr>
        <p:txBody>
          <a:bodyPr/>
          <a:lstStyle/>
          <a:p>
            <a:endParaRPr lang="en-GB"/>
          </a:p>
        </p:txBody>
      </p:sp>
      <p:pic>
        <p:nvPicPr>
          <p:cNvPr id="5" name="case0-icon" descr="preencoded.png"/>
          <p:cNvPicPr>
            <a:picLocks noChangeAspect="1"/>
          </p:cNvPicPr>
          <p:nvPr/>
        </p:nvPicPr>
        <p:blipFill>
          <a:blip r:embed="rId3"/>
          <a:stretch>
            <a:fillRect/>
          </a:stretch>
        </p:blipFill>
        <p:spPr>
          <a:xfrm>
            <a:off x="1020470" y="1751990"/>
            <a:ext cx="336499" cy="336499"/>
          </a:xfrm>
          <a:prstGeom prst="rect">
            <a:avLst/>
          </a:prstGeom>
        </p:spPr>
      </p:pic>
      <p:sp>
        <p:nvSpPr>
          <p:cNvPr id="6" name="Text 3"/>
          <p:cNvSpPr txBox="1"/>
          <p:nvPr/>
        </p:nvSpPr>
        <p:spPr>
          <a:xfrm>
            <a:off x="1737360" y="1554480"/>
            <a:ext cx="3931920" cy="731520"/>
          </a:xfrm>
          <a:prstGeom prst="rect">
            <a:avLst/>
          </a:prstGeom>
          <a:noFill/>
          <a:ln/>
        </p:spPr>
        <p:txBody>
          <a:bodyPr wrap="square" lIns="0" tIns="0" rIns="0" bIns="0" rtlCol="0" anchor="ctr"/>
          <a:lstStyle/>
          <a:p>
            <a:pPr marL="0" indent="0">
              <a:buNone/>
            </a:pPr>
            <a:r>
              <a:rPr lang="en-US" sz="1700" b="1" dirty="0">
                <a:solidFill>
                  <a:srgbClr val="1F4E4A"/>
                </a:solidFill>
                <a:latin typeface="Cambria" pitchFamily="34" charset="0"/>
                <a:ea typeface="Cambria" pitchFamily="34" charset="-122"/>
                <a:cs typeface="Cambria" pitchFamily="34" charset="-120"/>
              </a:rPr>
              <a:t>Social prescribing in primary care</a:t>
            </a:r>
            <a:endParaRPr lang="en-US" sz="1700" dirty="0"/>
          </a:p>
        </p:txBody>
      </p:sp>
      <p:sp>
        <p:nvSpPr>
          <p:cNvPr id="7" name="Text 4"/>
          <p:cNvSpPr txBox="1"/>
          <p:nvPr/>
        </p:nvSpPr>
        <p:spPr>
          <a:xfrm>
            <a:off x="822960" y="2514600"/>
            <a:ext cx="2331720" cy="914400"/>
          </a:xfrm>
          <a:prstGeom prst="rect">
            <a:avLst/>
          </a:prstGeom>
          <a:noFill/>
          <a:ln/>
        </p:spPr>
        <p:txBody>
          <a:bodyPr wrap="square" lIns="0" tIns="0" rIns="0" bIns="0" rtlCol="0" anchor="t"/>
          <a:lstStyle/>
          <a:p>
            <a:pPr marL="0" indent="0">
              <a:buNone/>
            </a:pPr>
            <a:r>
              <a:rPr lang="en-US" sz="2800" b="1" dirty="0">
                <a:solidFill>
                  <a:srgbClr val="1F4E4A"/>
                </a:solidFill>
                <a:latin typeface="Cambria" pitchFamily="34" charset="0"/>
                <a:ea typeface="Cambria" pitchFamily="34" charset="-122"/>
                <a:cs typeface="Cambria" pitchFamily="34" charset="-120"/>
              </a:rPr>
              <a:t>1,000</a:t>
            </a:r>
            <a:endParaRPr lang="en-US" sz="2800" dirty="0"/>
          </a:p>
          <a:p>
            <a:pPr marL="0" indent="0">
              <a:buNone/>
            </a:pPr>
            <a:r>
              <a:rPr lang="en-US" sz="1200" dirty="0">
                <a:solidFill>
                  <a:srgbClr val="1E2B2A"/>
                </a:solidFill>
              </a:rPr>
              <a:t>link workers funded by 2020/21</a:t>
            </a:r>
            <a:endParaRPr lang="en-US" sz="2800" dirty="0"/>
          </a:p>
        </p:txBody>
      </p:sp>
      <p:sp>
        <p:nvSpPr>
          <p:cNvPr id="8" name="Text 5"/>
          <p:cNvSpPr txBox="1"/>
          <p:nvPr/>
        </p:nvSpPr>
        <p:spPr>
          <a:xfrm>
            <a:off x="3291840" y="2514600"/>
            <a:ext cx="2331720" cy="914400"/>
          </a:xfrm>
          <a:prstGeom prst="rect">
            <a:avLst/>
          </a:prstGeom>
          <a:noFill/>
          <a:ln/>
        </p:spPr>
        <p:txBody>
          <a:bodyPr wrap="square" lIns="0" tIns="0" rIns="0" bIns="0" rtlCol="0" anchor="t"/>
          <a:lstStyle/>
          <a:p>
            <a:pPr marL="0" indent="0">
              <a:buNone/>
            </a:pPr>
            <a:r>
              <a:rPr lang="en-US" sz="2800" b="1" dirty="0">
                <a:solidFill>
                  <a:srgbClr val="1F4E4A"/>
                </a:solidFill>
                <a:latin typeface="Cambria" pitchFamily="34" charset="0"/>
                <a:ea typeface="Cambria" pitchFamily="34" charset="-122"/>
                <a:cs typeface="Cambria" pitchFamily="34" charset="-120"/>
              </a:rPr>
              <a:t>900,000</a:t>
            </a:r>
            <a:endParaRPr lang="en-US" sz="2800" dirty="0"/>
          </a:p>
          <a:p>
            <a:pPr marL="0" indent="0">
              <a:buNone/>
            </a:pPr>
            <a:r>
              <a:rPr lang="en-US" sz="1200" dirty="0">
                <a:solidFill>
                  <a:srgbClr val="1E2B2A"/>
                </a:solidFill>
              </a:rPr>
              <a:t>people to be referred by 2023/24</a:t>
            </a:r>
            <a:endParaRPr lang="en-US" sz="2800" dirty="0"/>
          </a:p>
        </p:txBody>
      </p:sp>
      <p:sp>
        <p:nvSpPr>
          <p:cNvPr id="9" name="Text 6"/>
          <p:cNvSpPr txBox="1"/>
          <p:nvPr/>
        </p:nvSpPr>
        <p:spPr>
          <a:xfrm>
            <a:off x="822960" y="3429000"/>
            <a:ext cx="4754880" cy="274320"/>
          </a:xfrm>
          <a:prstGeom prst="rect">
            <a:avLst/>
          </a:prstGeom>
          <a:noFill/>
          <a:ln/>
        </p:spPr>
        <p:txBody>
          <a:bodyPr wrap="square" lIns="0" tIns="0" rIns="0" bIns="0" rtlCol="0" anchor="t"/>
          <a:lstStyle/>
          <a:p>
            <a:pPr marL="0" indent="0">
              <a:spcAft>
                <a:spcPts val="600"/>
              </a:spcAft>
              <a:buNone/>
            </a:pPr>
            <a:r>
              <a:rPr lang="en-US" sz="1100" dirty="0">
                <a:solidFill>
                  <a:srgbClr val="5B6B68"/>
                </a:solidFill>
              </a:rPr>
              <a:t>(NHS England, 2019)</a:t>
            </a:r>
            <a:endParaRPr lang="en-US" sz="1100" dirty="0"/>
          </a:p>
        </p:txBody>
      </p:sp>
      <p:sp>
        <p:nvSpPr>
          <p:cNvPr id="10" name="Text 7"/>
          <p:cNvSpPr txBox="1"/>
          <p:nvPr/>
        </p:nvSpPr>
        <p:spPr>
          <a:xfrm>
            <a:off x="822960" y="3794760"/>
            <a:ext cx="4800600" cy="2286000"/>
          </a:xfrm>
          <a:prstGeom prst="rect">
            <a:avLst/>
          </a:prstGeom>
          <a:noFill/>
          <a:ln/>
        </p:spPr>
        <p:txBody>
          <a:bodyPr wrap="square" lIns="0" tIns="0" rIns="0" bIns="0" rtlCol="0" anchor="t"/>
          <a:lstStyle/>
          <a:p>
            <a:pPr marL="0" indent="0">
              <a:spcAft>
                <a:spcPts val="600"/>
              </a:spcAft>
              <a:buNone/>
            </a:pPr>
            <a:r>
              <a:rPr lang="en-US" sz="1500" dirty="0">
                <a:solidFill>
                  <a:srgbClr val="1E2B2A"/>
                </a:solidFill>
              </a:rPr>
              <a:t>Link workers connect patients with non-medical support such as debt advice or exercise groups, applying the biopsychosocial model in general practice. Bickerdike et al. (2017) found the evidence base weak, with small, poorly controlled studies, so the scheme expanded before its effectiveness was established.</a:t>
            </a:r>
            <a:endParaRPr lang="en-US" sz="1500" dirty="0"/>
          </a:p>
        </p:txBody>
      </p:sp>
      <p:sp>
        <p:nvSpPr>
          <p:cNvPr id="11" name="case1-card"/>
          <p:cNvSpPr/>
          <p:nvPr/>
        </p:nvSpPr>
        <p:spPr>
          <a:xfrm>
            <a:off x="6263640" y="1325880"/>
            <a:ext cx="5349240" cy="4846320"/>
          </a:xfrm>
          <a:prstGeom prst="roundRect">
            <a:avLst>
              <a:gd name="adj" fmla="val 2830"/>
            </a:avLst>
          </a:prstGeom>
          <a:solidFill>
            <a:srgbClr val="FFFFFF"/>
          </a:solidFill>
          <a:ln w="12700">
            <a:solidFill>
              <a:srgbClr val="C9D9D0"/>
            </a:solidFill>
            <a:prstDash val="solid"/>
          </a:ln>
        </p:spPr>
        <p:txBody>
          <a:bodyPr/>
          <a:lstStyle/>
          <a:p>
            <a:endParaRPr lang="en-GB"/>
          </a:p>
        </p:txBody>
      </p:sp>
      <p:sp>
        <p:nvSpPr>
          <p:cNvPr id="12" name="case1-circle"/>
          <p:cNvSpPr/>
          <p:nvPr/>
        </p:nvSpPr>
        <p:spPr>
          <a:xfrm>
            <a:off x="6537960" y="1554480"/>
            <a:ext cx="731520" cy="731520"/>
          </a:xfrm>
          <a:prstGeom prst="ellipse">
            <a:avLst/>
          </a:prstGeom>
          <a:solidFill>
            <a:srgbClr val="C8613C"/>
          </a:solidFill>
          <a:ln w="12700">
            <a:solidFill>
              <a:srgbClr val="C8613C"/>
            </a:solidFill>
            <a:prstDash val="solid"/>
          </a:ln>
        </p:spPr>
        <p:txBody>
          <a:bodyPr/>
          <a:lstStyle/>
          <a:p>
            <a:endParaRPr lang="en-GB"/>
          </a:p>
        </p:txBody>
      </p:sp>
      <p:pic>
        <p:nvPicPr>
          <p:cNvPr id="13" name="case1-icon" descr="preencoded.png"/>
          <p:cNvPicPr>
            <a:picLocks noChangeAspect="1"/>
          </p:cNvPicPr>
          <p:nvPr/>
        </p:nvPicPr>
        <p:blipFill>
          <a:blip r:embed="rId4"/>
          <a:stretch>
            <a:fillRect/>
          </a:stretch>
        </p:blipFill>
        <p:spPr>
          <a:xfrm>
            <a:off x="6735470" y="1751990"/>
            <a:ext cx="336499" cy="336499"/>
          </a:xfrm>
          <a:prstGeom prst="rect">
            <a:avLst/>
          </a:prstGeom>
        </p:spPr>
      </p:pic>
      <p:sp>
        <p:nvSpPr>
          <p:cNvPr id="14" name="Text 10"/>
          <p:cNvSpPr txBox="1"/>
          <p:nvPr/>
        </p:nvSpPr>
        <p:spPr>
          <a:xfrm>
            <a:off x="7452360" y="1554480"/>
            <a:ext cx="3931920" cy="731520"/>
          </a:xfrm>
          <a:prstGeom prst="rect">
            <a:avLst/>
          </a:prstGeom>
          <a:noFill/>
          <a:ln/>
        </p:spPr>
        <p:txBody>
          <a:bodyPr wrap="square" lIns="0" tIns="0" rIns="0" bIns="0" rtlCol="0" anchor="ctr"/>
          <a:lstStyle/>
          <a:p>
            <a:pPr marL="0" indent="0">
              <a:buNone/>
            </a:pPr>
            <a:r>
              <a:rPr lang="en-US" sz="1700" b="1" dirty="0">
                <a:solidFill>
                  <a:srgbClr val="1F4E4A"/>
                </a:solidFill>
                <a:latin typeface="Cambria" pitchFamily="34" charset="0"/>
                <a:ea typeface="Cambria" pitchFamily="34" charset="-122"/>
                <a:cs typeface="Cambria" pitchFamily="34" charset="-120"/>
              </a:rPr>
              <a:t>Making Every Contact Count in hospitals</a:t>
            </a:r>
            <a:endParaRPr lang="en-US" sz="1700" dirty="0"/>
          </a:p>
        </p:txBody>
      </p:sp>
      <p:sp>
        <p:nvSpPr>
          <p:cNvPr id="15" name="Text 11"/>
          <p:cNvSpPr txBox="1"/>
          <p:nvPr/>
        </p:nvSpPr>
        <p:spPr>
          <a:xfrm>
            <a:off x="6537960" y="2514600"/>
            <a:ext cx="4800600" cy="3520440"/>
          </a:xfrm>
          <a:prstGeom prst="rect">
            <a:avLst/>
          </a:prstGeom>
          <a:noFill/>
          <a:ln/>
        </p:spPr>
        <p:txBody>
          <a:bodyPr wrap="square" lIns="0" tIns="0" rIns="0" bIns="0" rtlCol="0" anchor="t"/>
          <a:lstStyle/>
          <a:p>
            <a:pPr marL="0" indent="0">
              <a:spcAft>
                <a:spcPts val="1600"/>
              </a:spcAft>
              <a:buNone/>
            </a:pPr>
            <a:r>
              <a:rPr lang="en-US" sz="1600" dirty="0">
                <a:solidFill>
                  <a:srgbClr val="1E2B2A"/>
                </a:solidFill>
              </a:rPr>
              <a:t>MECC asks hospital and community staff to use routine contacts, such as a ward admission or outpatient visit, for brief conversations about smoking, alcohol, weight and mental wellbeing (Public Health England, NHS England and Health Education England, 2016).</a:t>
            </a:r>
            <a:endParaRPr lang="en-US" sz="1600" dirty="0"/>
          </a:p>
          <a:p>
            <a:pPr marL="0" indent="0">
              <a:spcAft>
                <a:spcPts val="1600"/>
              </a:spcAft>
              <a:buNone/>
            </a:pPr>
            <a:r>
              <a:rPr lang="en-US" sz="1600" i="1" dirty="0">
                <a:solidFill>
                  <a:srgbClr val="1F4E4A"/>
                </a:solidFill>
              </a:rPr>
              <a:t>Each admission becomes a prevention opportunity, yet impact relies on staff time and training that pressured wards struggle to protect.</a:t>
            </a:r>
            <a:endParaRPr lang="en-US" sz="16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Public Health Initiatives: Healthy Lifestyles and Environments</a:t>
            </a:r>
            <a:endParaRPr lang="en-US" sz="3000" dirty="0"/>
          </a:p>
        </p:txBody>
      </p:sp>
      <p:sp>
        <p:nvSpPr>
          <p:cNvPr id="3" name="ph0-card"/>
          <p:cNvSpPr/>
          <p:nvPr/>
        </p:nvSpPr>
        <p:spPr>
          <a:xfrm>
            <a:off x="548640" y="1325880"/>
            <a:ext cx="5349240" cy="2926080"/>
          </a:xfrm>
          <a:prstGeom prst="roundRect">
            <a:avLst>
              <a:gd name="adj" fmla="val 4688"/>
            </a:avLst>
          </a:prstGeom>
          <a:solidFill>
            <a:srgbClr val="EAF3EE"/>
          </a:solidFill>
          <a:ln w="12700">
            <a:solidFill>
              <a:srgbClr val="EAF3EE"/>
            </a:solidFill>
            <a:prstDash val="solid"/>
          </a:ln>
        </p:spPr>
        <p:txBody>
          <a:bodyPr/>
          <a:lstStyle/>
          <a:p>
            <a:endParaRPr lang="en-GB"/>
          </a:p>
        </p:txBody>
      </p:sp>
      <p:sp>
        <p:nvSpPr>
          <p:cNvPr id="4" name="ph0-circle"/>
          <p:cNvSpPr/>
          <p:nvPr/>
        </p:nvSpPr>
        <p:spPr>
          <a:xfrm>
            <a:off x="822960" y="1554480"/>
            <a:ext cx="731520" cy="731520"/>
          </a:xfrm>
          <a:prstGeom prst="ellipse">
            <a:avLst/>
          </a:prstGeom>
          <a:solidFill>
            <a:srgbClr val="1F4E4A"/>
          </a:solidFill>
          <a:ln w="12700">
            <a:solidFill>
              <a:srgbClr val="1F4E4A"/>
            </a:solidFill>
            <a:prstDash val="solid"/>
          </a:ln>
        </p:spPr>
        <p:txBody>
          <a:bodyPr/>
          <a:lstStyle/>
          <a:p>
            <a:endParaRPr lang="en-GB"/>
          </a:p>
        </p:txBody>
      </p:sp>
      <p:pic>
        <p:nvPicPr>
          <p:cNvPr id="5" name="ph0-icon" descr="preencoded.png"/>
          <p:cNvPicPr>
            <a:picLocks noChangeAspect="1"/>
          </p:cNvPicPr>
          <p:nvPr/>
        </p:nvPicPr>
        <p:blipFill>
          <a:blip r:embed="rId3"/>
          <a:stretch>
            <a:fillRect/>
          </a:stretch>
        </p:blipFill>
        <p:spPr>
          <a:xfrm>
            <a:off x="1020470" y="1751990"/>
            <a:ext cx="336499" cy="336499"/>
          </a:xfrm>
          <a:prstGeom prst="rect">
            <a:avLst/>
          </a:prstGeom>
        </p:spPr>
      </p:pic>
      <p:sp>
        <p:nvSpPr>
          <p:cNvPr id="6" name="Text 3"/>
          <p:cNvSpPr txBox="1"/>
          <p:nvPr/>
        </p:nvSpPr>
        <p:spPr>
          <a:xfrm>
            <a:off x="1737360" y="1554480"/>
            <a:ext cx="3931920" cy="731520"/>
          </a:xfrm>
          <a:prstGeom prst="rect">
            <a:avLst/>
          </a:prstGeom>
          <a:noFill/>
          <a:ln/>
        </p:spPr>
        <p:txBody>
          <a:bodyPr wrap="square" lIns="0" tIns="0" rIns="0" bIns="0" rtlCol="0" anchor="ctr"/>
          <a:lstStyle/>
          <a:p>
            <a:pPr marL="0" indent="0">
              <a:buNone/>
            </a:pPr>
            <a:r>
              <a:rPr lang="en-US" sz="1700" b="1" dirty="0">
                <a:solidFill>
                  <a:srgbClr val="1F4E4A"/>
                </a:solidFill>
                <a:latin typeface="Cambria" pitchFamily="34" charset="0"/>
                <a:ea typeface="Cambria" pitchFamily="34" charset="-122"/>
                <a:cs typeface="Cambria" pitchFamily="34" charset="-120"/>
              </a:rPr>
              <a:t>Soft Drinks Industry Levy (2018)</a:t>
            </a:r>
            <a:endParaRPr lang="en-US" sz="1700" dirty="0"/>
          </a:p>
        </p:txBody>
      </p:sp>
      <p:sp>
        <p:nvSpPr>
          <p:cNvPr id="7" name="Text 4"/>
          <p:cNvSpPr txBox="1"/>
          <p:nvPr/>
        </p:nvSpPr>
        <p:spPr>
          <a:xfrm>
            <a:off x="822960" y="2377440"/>
            <a:ext cx="4754880" cy="731520"/>
          </a:xfrm>
          <a:prstGeom prst="rect">
            <a:avLst/>
          </a:prstGeom>
          <a:noFill/>
          <a:ln/>
        </p:spPr>
        <p:txBody>
          <a:bodyPr wrap="square" lIns="0" tIns="0" rIns="0" bIns="0" rtlCol="0" anchor="ctr"/>
          <a:lstStyle/>
          <a:p>
            <a:pPr marL="0" indent="0">
              <a:buNone/>
            </a:pPr>
            <a:r>
              <a:rPr lang="en-US" sz="4000" b="1" dirty="0">
                <a:solidFill>
                  <a:srgbClr val="1F4E4A"/>
                </a:solidFill>
                <a:latin typeface="Cambria" pitchFamily="34" charset="0"/>
                <a:ea typeface="Cambria" pitchFamily="34" charset="-122"/>
                <a:cs typeface="Cambria" pitchFamily="34" charset="-120"/>
              </a:rPr>
              <a:t>8%</a:t>
            </a:r>
            <a:endParaRPr lang="en-US" sz="4000" dirty="0"/>
          </a:p>
        </p:txBody>
      </p:sp>
      <p:sp>
        <p:nvSpPr>
          <p:cNvPr id="8" name="Text 5"/>
          <p:cNvSpPr txBox="1"/>
          <p:nvPr/>
        </p:nvSpPr>
        <p:spPr>
          <a:xfrm>
            <a:off x="822960" y="3154680"/>
            <a:ext cx="4800600" cy="1051560"/>
          </a:xfrm>
          <a:prstGeom prst="rect">
            <a:avLst/>
          </a:prstGeom>
          <a:noFill/>
          <a:ln/>
        </p:spPr>
        <p:txBody>
          <a:bodyPr wrap="square" lIns="0" tIns="0" rIns="0" bIns="0" rtlCol="0" anchor="t"/>
          <a:lstStyle/>
          <a:p>
            <a:pPr marL="0" indent="0">
              <a:buNone/>
            </a:pPr>
            <a:r>
              <a:rPr lang="en-US" sz="1300" dirty="0">
                <a:solidFill>
                  <a:srgbClr val="1E2B2A"/>
                </a:solidFill>
              </a:rPr>
              <a:t>Relative reduction in obesity among Year 6 girls, around 5,234 fewer cases a year, largest in deprived areas; no change in boys or reception-age children (Rogers et al., 2023).</a:t>
            </a:r>
            <a:endParaRPr lang="en-US" sz="1300" dirty="0"/>
          </a:p>
        </p:txBody>
      </p:sp>
      <p:sp>
        <p:nvSpPr>
          <p:cNvPr id="9" name="ph1-card"/>
          <p:cNvSpPr/>
          <p:nvPr/>
        </p:nvSpPr>
        <p:spPr>
          <a:xfrm>
            <a:off x="6263640" y="1325880"/>
            <a:ext cx="5349240" cy="2926080"/>
          </a:xfrm>
          <a:prstGeom prst="roundRect">
            <a:avLst>
              <a:gd name="adj" fmla="val 4688"/>
            </a:avLst>
          </a:prstGeom>
          <a:solidFill>
            <a:srgbClr val="EAF3EE"/>
          </a:solidFill>
          <a:ln w="12700">
            <a:solidFill>
              <a:srgbClr val="EAF3EE"/>
            </a:solidFill>
            <a:prstDash val="solid"/>
          </a:ln>
        </p:spPr>
        <p:txBody>
          <a:bodyPr/>
          <a:lstStyle/>
          <a:p>
            <a:endParaRPr lang="en-GB"/>
          </a:p>
        </p:txBody>
      </p:sp>
      <p:sp>
        <p:nvSpPr>
          <p:cNvPr id="10" name="ph1-circle"/>
          <p:cNvSpPr/>
          <p:nvPr/>
        </p:nvSpPr>
        <p:spPr>
          <a:xfrm>
            <a:off x="6537960" y="1554480"/>
            <a:ext cx="731520" cy="731520"/>
          </a:xfrm>
          <a:prstGeom prst="ellipse">
            <a:avLst/>
          </a:prstGeom>
          <a:solidFill>
            <a:srgbClr val="C8613C"/>
          </a:solidFill>
          <a:ln w="12700">
            <a:solidFill>
              <a:srgbClr val="C8613C"/>
            </a:solidFill>
            <a:prstDash val="solid"/>
          </a:ln>
        </p:spPr>
        <p:txBody>
          <a:bodyPr/>
          <a:lstStyle/>
          <a:p>
            <a:endParaRPr lang="en-GB"/>
          </a:p>
        </p:txBody>
      </p:sp>
      <p:pic>
        <p:nvPicPr>
          <p:cNvPr id="11" name="ph1-icon" descr="preencoded.png"/>
          <p:cNvPicPr>
            <a:picLocks noChangeAspect="1"/>
          </p:cNvPicPr>
          <p:nvPr/>
        </p:nvPicPr>
        <p:blipFill>
          <a:blip r:embed="rId4"/>
          <a:stretch>
            <a:fillRect/>
          </a:stretch>
        </p:blipFill>
        <p:spPr>
          <a:xfrm>
            <a:off x="6735470" y="1751990"/>
            <a:ext cx="336499" cy="336499"/>
          </a:xfrm>
          <a:prstGeom prst="rect">
            <a:avLst/>
          </a:prstGeom>
        </p:spPr>
      </p:pic>
      <p:sp>
        <p:nvSpPr>
          <p:cNvPr id="12" name="Text 8"/>
          <p:cNvSpPr txBox="1"/>
          <p:nvPr/>
        </p:nvSpPr>
        <p:spPr>
          <a:xfrm>
            <a:off x="7452360" y="1554480"/>
            <a:ext cx="3931920" cy="731520"/>
          </a:xfrm>
          <a:prstGeom prst="rect">
            <a:avLst/>
          </a:prstGeom>
          <a:noFill/>
          <a:ln/>
        </p:spPr>
        <p:txBody>
          <a:bodyPr wrap="square" lIns="0" tIns="0" rIns="0" bIns="0" rtlCol="0" anchor="ctr"/>
          <a:lstStyle/>
          <a:p>
            <a:pPr marL="0" indent="0">
              <a:buNone/>
            </a:pPr>
            <a:r>
              <a:rPr lang="en-US" sz="1700" b="1" dirty="0">
                <a:solidFill>
                  <a:srgbClr val="1F4E4A"/>
                </a:solidFill>
                <a:latin typeface="Cambria" pitchFamily="34" charset="0"/>
                <a:ea typeface="Cambria" pitchFamily="34" charset="-122"/>
                <a:cs typeface="Cambria" pitchFamily="34" charset="-120"/>
              </a:rPr>
              <a:t>Stoptober (2012 campaign)</a:t>
            </a:r>
            <a:endParaRPr lang="en-US" sz="1700" dirty="0"/>
          </a:p>
        </p:txBody>
      </p:sp>
      <p:sp>
        <p:nvSpPr>
          <p:cNvPr id="13" name="Text 9"/>
          <p:cNvSpPr txBox="1"/>
          <p:nvPr/>
        </p:nvSpPr>
        <p:spPr>
          <a:xfrm>
            <a:off x="6537960" y="2377440"/>
            <a:ext cx="4754880" cy="731520"/>
          </a:xfrm>
          <a:prstGeom prst="rect">
            <a:avLst/>
          </a:prstGeom>
          <a:noFill/>
          <a:ln/>
        </p:spPr>
        <p:txBody>
          <a:bodyPr wrap="square" lIns="0" tIns="0" rIns="0" bIns="0" rtlCol="0" anchor="ctr"/>
          <a:lstStyle/>
          <a:p>
            <a:pPr marL="0" indent="0">
              <a:buNone/>
            </a:pPr>
            <a:r>
              <a:rPr lang="en-US" sz="4000" b="1" dirty="0">
                <a:solidFill>
                  <a:srgbClr val="C8613C"/>
                </a:solidFill>
                <a:latin typeface="Cambria" pitchFamily="34" charset="0"/>
                <a:ea typeface="Cambria" pitchFamily="34" charset="-122"/>
                <a:cs typeface="Cambria" pitchFamily="34" charset="-120"/>
              </a:rPr>
              <a:t>350,000</a:t>
            </a:r>
            <a:endParaRPr lang="en-US" sz="4000" dirty="0"/>
          </a:p>
        </p:txBody>
      </p:sp>
      <p:sp>
        <p:nvSpPr>
          <p:cNvPr id="14" name="Text 10"/>
          <p:cNvSpPr txBox="1"/>
          <p:nvPr/>
        </p:nvSpPr>
        <p:spPr>
          <a:xfrm>
            <a:off x="6537960" y="3154680"/>
            <a:ext cx="4800600" cy="1051560"/>
          </a:xfrm>
          <a:prstGeom prst="rect">
            <a:avLst/>
          </a:prstGeom>
          <a:noFill/>
          <a:ln/>
        </p:spPr>
        <p:txBody>
          <a:bodyPr wrap="square" lIns="0" tIns="0" rIns="0" bIns="0" rtlCol="0" anchor="t"/>
          <a:lstStyle/>
          <a:p>
            <a:pPr marL="0" indent="0">
              <a:buNone/>
            </a:pPr>
            <a:r>
              <a:rPr lang="en-US" sz="1300" dirty="0">
                <a:solidFill>
                  <a:srgbClr val="1E2B2A"/>
                </a:solidFill>
              </a:rPr>
              <a:t>Additional quit attempts generated in one month, at under £415 per discounted life-year gained (Brown et al., 2014).</a:t>
            </a:r>
            <a:endParaRPr lang="en-US" sz="1300" dirty="0"/>
          </a:p>
        </p:txBody>
      </p:sp>
      <p:sp>
        <p:nvSpPr>
          <p:cNvPr id="15" name="Text 11"/>
          <p:cNvSpPr txBox="1"/>
          <p:nvPr/>
        </p:nvSpPr>
        <p:spPr>
          <a:xfrm>
            <a:off x="548640" y="4480560"/>
            <a:ext cx="11064240" cy="365760"/>
          </a:xfrm>
          <a:prstGeom prst="rect">
            <a:avLst/>
          </a:prstGeom>
          <a:noFill/>
          <a:ln/>
        </p:spPr>
        <p:txBody>
          <a:bodyPr wrap="square" lIns="0" tIns="0" rIns="0" bIns="0" rtlCol="0" anchor="t"/>
          <a:lstStyle/>
          <a:p>
            <a:pPr marL="0" indent="0">
              <a:buNone/>
            </a:pPr>
            <a:r>
              <a:rPr lang="en-US" sz="1700" b="1" dirty="0">
                <a:solidFill>
                  <a:srgbClr val="1F4E4A"/>
                </a:solidFill>
                <a:latin typeface="Cambria" pitchFamily="34" charset="0"/>
                <a:ea typeface="Cambria" pitchFamily="34" charset="-122"/>
                <a:cs typeface="Cambria" pitchFamily="34" charset="-120"/>
              </a:rPr>
              <a:t>Environment versus individual behaviour</a:t>
            </a:r>
            <a:endParaRPr lang="en-US" sz="1700" dirty="0"/>
          </a:p>
        </p:txBody>
      </p:sp>
      <p:sp>
        <p:nvSpPr>
          <p:cNvPr id="16" name="Text 12"/>
          <p:cNvSpPr txBox="1"/>
          <p:nvPr/>
        </p:nvSpPr>
        <p:spPr>
          <a:xfrm>
            <a:off x="548640" y="4892040"/>
            <a:ext cx="11064240" cy="1280160"/>
          </a:xfrm>
          <a:prstGeom prst="rect">
            <a:avLst/>
          </a:prstGeom>
          <a:noFill/>
          <a:ln/>
        </p:spPr>
        <p:txBody>
          <a:bodyPr wrap="square" lIns="0" tIns="0" rIns="0" bIns="0" rtlCol="0" anchor="t"/>
          <a:lstStyle/>
          <a:p>
            <a:pPr marL="0" indent="0">
              <a:spcAft>
                <a:spcPts val="600"/>
              </a:spcAft>
              <a:buNone/>
            </a:pPr>
            <a:r>
              <a:rPr lang="en-US" sz="1500" dirty="0">
                <a:solidFill>
                  <a:srgbClr val="1E2B2A"/>
                </a:solidFill>
              </a:rPr>
              <a:t>The levy changed the food environment by prompting reformulation, so it reached children without requiring individual effort. Stoptober depended on personal motivation and social support yet proved highly cost-effective. The two approaches work best in combination, although the 45% cut to stop smoking services removes the follow-up support that campaigns rely on (The Health Foundation, 2023).</a:t>
            </a:r>
            <a:endParaRPr lang="en-US" sz="15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Equity and Access: Persistent Disparities</a:t>
            </a:r>
            <a:endParaRPr lang="en-US" sz="3000" dirty="0"/>
          </a:p>
        </p:txBody>
      </p:sp>
      <p:graphicFrame>
        <p:nvGraphicFramePr>
          <p:cNvPr id="3" name="Chart 0"/>
          <p:cNvGraphicFramePr/>
          <p:nvPr/>
        </p:nvGraphicFramePr>
        <p:xfrm>
          <a:off x="548640" y="1325880"/>
          <a:ext cx="5120640" cy="4480560"/>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 1"/>
          <p:cNvSpPr txBox="1"/>
          <p:nvPr/>
        </p:nvSpPr>
        <p:spPr>
          <a:xfrm>
            <a:off x="548640" y="5852160"/>
            <a:ext cx="5120640" cy="274320"/>
          </a:xfrm>
          <a:prstGeom prst="rect">
            <a:avLst/>
          </a:prstGeom>
          <a:noFill/>
          <a:ln/>
        </p:spPr>
        <p:txBody>
          <a:bodyPr wrap="square" lIns="0" tIns="0" rIns="0" bIns="0" rtlCol="0" anchor="t"/>
          <a:lstStyle/>
          <a:p>
            <a:pPr marL="0" indent="0">
              <a:spcAft>
                <a:spcPts val="600"/>
              </a:spcAft>
              <a:buNone/>
            </a:pPr>
            <a:r>
              <a:rPr lang="en-US" sz="1000" dirty="0">
                <a:solidFill>
                  <a:srgbClr val="5B6B68"/>
                </a:solidFill>
              </a:rPr>
              <a:t>Source: Office for National Statistics (2024)</a:t>
            </a:r>
            <a:endParaRPr lang="en-US" sz="1000" dirty="0"/>
          </a:p>
        </p:txBody>
      </p:sp>
      <p:sp>
        <p:nvSpPr>
          <p:cNvPr id="5" name="Text 2"/>
          <p:cNvSpPr txBox="1"/>
          <p:nvPr/>
        </p:nvSpPr>
        <p:spPr>
          <a:xfrm>
            <a:off x="6126480" y="1371600"/>
            <a:ext cx="5486400" cy="365760"/>
          </a:xfrm>
          <a:prstGeom prst="rect">
            <a:avLst/>
          </a:prstGeom>
          <a:noFill/>
          <a:ln/>
        </p:spPr>
        <p:txBody>
          <a:bodyPr wrap="square" lIns="0" tIns="0" rIns="0" bIns="0" rtlCol="0" anchor="t"/>
          <a:lstStyle/>
          <a:p>
            <a:pPr marL="0" indent="0">
              <a:buNone/>
            </a:pPr>
            <a:r>
              <a:rPr lang="en-US" sz="1700" b="1" dirty="0">
                <a:solidFill>
                  <a:srgbClr val="1F4E4A"/>
                </a:solidFill>
                <a:latin typeface="Cambria" pitchFamily="34" charset="0"/>
                <a:ea typeface="Cambria" pitchFamily="34" charset="-122"/>
                <a:cs typeface="Cambria" pitchFamily="34" charset="-120"/>
              </a:rPr>
              <a:t>The inverse care law persists</a:t>
            </a:r>
            <a:endParaRPr lang="en-US" sz="1700" dirty="0"/>
          </a:p>
        </p:txBody>
      </p:sp>
      <p:sp>
        <p:nvSpPr>
          <p:cNvPr id="6" name="Text 3"/>
          <p:cNvSpPr txBox="1"/>
          <p:nvPr/>
        </p:nvSpPr>
        <p:spPr>
          <a:xfrm>
            <a:off x="6126480" y="1783080"/>
            <a:ext cx="5486400" cy="1371600"/>
          </a:xfrm>
          <a:prstGeom prst="rect">
            <a:avLst/>
          </a:prstGeom>
          <a:noFill/>
          <a:ln/>
        </p:spPr>
        <p:txBody>
          <a:bodyPr wrap="square" lIns="0" tIns="0" rIns="0" bIns="0" rtlCol="0" anchor="t"/>
          <a:lstStyle/>
          <a:p>
            <a:pPr marL="0" indent="0">
              <a:spcAft>
                <a:spcPts val="600"/>
              </a:spcAft>
              <a:buNone/>
            </a:pPr>
            <a:r>
              <a:rPr lang="en-US" sz="1400" dirty="0">
                <a:solidFill>
                  <a:srgbClr val="1E2B2A"/>
                </a:solidFill>
              </a:rPr>
              <a:t>Tudor Hart (1971) observed that the availability of good care varies inversely with the need of the population served. Marmot et al. (2020) found that life expectancy gains slowed after 2010 and that life expectancy fell for women in the most deprived tenth of areas.</a:t>
            </a:r>
            <a:endParaRPr lang="en-US" sz="1400" dirty="0"/>
          </a:p>
        </p:txBody>
      </p:sp>
      <p:sp>
        <p:nvSpPr>
          <p:cNvPr id="7" name="Text 4"/>
          <p:cNvSpPr txBox="1"/>
          <p:nvPr/>
        </p:nvSpPr>
        <p:spPr>
          <a:xfrm>
            <a:off x="6126480" y="3246120"/>
            <a:ext cx="5486400" cy="365760"/>
          </a:xfrm>
          <a:prstGeom prst="rect">
            <a:avLst/>
          </a:prstGeom>
          <a:noFill/>
          <a:ln/>
        </p:spPr>
        <p:txBody>
          <a:bodyPr wrap="square" lIns="0" tIns="0" rIns="0" bIns="0" rtlCol="0" anchor="t"/>
          <a:lstStyle/>
          <a:p>
            <a:pPr marL="0" indent="0">
              <a:buNone/>
            </a:pPr>
            <a:r>
              <a:rPr lang="en-US" sz="1700" b="1" dirty="0">
                <a:solidFill>
                  <a:srgbClr val="1F4E4A"/>
                </a:solidFill>
                <a:latin typeface="Cambria" pitchFamily="34" charset="0"/>
                <a:ea typeface="Cambria" pitchFamily="34" charset="-122"/>
                <a:cs typeface="Cambria" pitchFamily="34" charset="-120"/>
              </a:rPr>
              <a:t>Universal coverage and targeted action</a:t>
            </a:r>
            <a:endParaRPr lang="en-US" sz="1700" dirty="0"/>
          </a:p>
        </p:txBody>
      </p:sp>
      <p:sp>
        <p:nvSpPr>
          <p:cNvPr id="8" name="Text 5"/>
          <p:cNvSpPr txBox="1"/>
          <p:nvPr/>
        </p:nvSpPr>
        <p:spPr>
          <a:xfrm>
            <a:off x="6126480" y="3657600"/>
            <a:ext cx="5486400" cy="1508760"/>
          </a:xfrm>
          <a:prstGeom prst="rect">
            <a:avLst/>
          </a:prstGeom>
          <a:noFill/>
          <a:ln/>
        </p:spPr>
        <p:txBody>
          <a:bodyPr wrap="square" lIns="0" tIns="0" rIns="0" bIns="0" rtlCol="0" anchor="t"/>
          <a:lstStyle/>
          <a:p>
            <a:pPr marL="0" indent="0">
              <a:spcAft>
                <a:spcPts val="600"/>
              </a:spcAft>
              <a:buNone/>
            </a:pPr>
            <a:r>
              <a:rPr lang="en-US" sz="1400" dirty="0">
                <a:solidFill>
                  <a:srgbClr val="1E2B2A"/>
                </a:solidFill>
              </a:rPr>
              <a:t>The NHS removes cost at the point of use but does not equalise outcomes. Core20PLUS5 targets the most deprived 20% of the population, locally defined groups and five clinical areas (NHS England, 2021), applying proportionate universalism, although its impact is not yet measurable.</a:t>
            </a:r>
            <a:endParaRPr lang="en-US" sz="1400" dirty="0"/>
          </a:p>
        </p:txBody>
      </p:sp>
      <p:sp>
        <p:nvSpPr>
          <p:cNvPr id="9" name="gap-card"/>
          <p:cNvSpPr/>
          <p:nvPr/>
        </p:nvSpPr>
        <p:spPr>
          <a:xfrm>
            <a:off x="6126480" y="5257800"/>
            <a:ext cx="5486400" cy="868680"/>
          </a:xfrm>
          <a:prstGeom prst="roundRect">
            <a:avLst>
              <a:gd name="adj" fmla="val 12632"/>
            </a:avLst>
          </a:prstGeom>
          <a:solidFill>
            <a:srgbClr val="C8613C"/>
          </a:solidFill>
          <a:ln w="12700">
            <a:solidFill>
              <a:srgbClr val="C8613C"/>
            </a:solidFill>
            <a:prstDash val="solid"/>
          </a:ln>
        </p:spPr>
        <p:txBody>
          <a:bodyPr/>
          <a:lstStyle/>
          <a:p>
            <a:endParaRPr lang="en-GB"/>
          </a:p>
        </p:txBody>
      </p:sp>
      <p:sp>
        <p:nvSpPr>
          <p:cNvPr id="10" name="Text 7"/>
          <p:cNvSpPr txBox="1"/>
          <p:nvPr/>
        </p:nvSpPr>
        <p:spPr>
          <a:xfrm>
            <a:off x="6355080" y="5303520"/>
            <a:ext cx="5120640" cy="777240"/>
          </a:xfrm>
          <a:prstGeom prst="rect">
            <a:avLst/>
          </a:prstGeom>
          <a:noFill/>
          <a:ln/>
        </p:spPr>
        <p:txBody>
          <a:bodyPr wrap="square" lIns="0" tIns="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19.0 / 19.7 years  </a:t>
            </a:r>
            <a:r>
              <a:rPr lang="en-US" sz="1200" dirty="0">
                <a:solidFill>
                  <a:srgbClr val="FFFFFF"/>
                </a:solidFill>
              </a:rPr>
              <a:t>healthy life expectancy gap (M / F)</a:t>
            </a:r>
            <a:endParaRPr lang="en-US" sz="24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Recommendations for Local and National Policy</a:t>
            </a:r>
            <a:endParaRPr lang="en-US" sz="3000" dirty="0"/>
          </a:p>
        </p:txBody>
      </p:sp>
      <p:sp>
        <p:nvSpPr>
          <p:cNvPr id="3" name="rec0-card"/>
          <p:cNvSpPr/>
          <p:nvPr/>
        </p:nvSpPr>
        <p:spPr>
          <a:xfrm>
            <a:off x="548640" y="1325880"/>
            <a:ext cx="5349240" cy="2240280"/>
          </a:xfrm>
          <a:prstGeom prst="roundRect">
            <a:avLst>
              <a:gd name="adj" fmla="val 4898"/>
            </a:avLst>
          </a:prstGeom>
          <a:solidFill>
            <a:srgbClr val="EAF3EE"/>
          </a:solidFill>
          <a:ln w="12700">
            <a:solidFill>
              <a:srgbClr val="EAF3EE"/>
            </a:solidFill>
            <a:prstDash val="solid"/>
          </a:ln>
        </p:spPr>
        <p:txBody>
          <a:bodyPr/>
          <a:lstStyle/>
          <a:p>
            <a:endParaRPr lang="en-GB"/>
          </a:p>
        </p:txBody>
      </p:sp>
      <p:sp>
        <p:nvSpPr>
          <p:cNvPr id="4" name="rec0-circle"/>
          <p:cNvSpPr/>
          <p:nvPr/>
        </p:nvSpPr>
        <p:spPr>
          <a:xfrm>
            <a:off x="822960" y="1600200"/>
            <a:ext cx="731520" cy="731520"/>
          </a:xfrm>
          <a:prstGeom prst="ellipse">
            <a:avLst/>
          </a:prstGeom>
          <a:solidFill>
            <a:srgbClr val="1F4E4A"/>
          </a:solidFill>
          <a:ln w="12700">
            <a:solidFill>
              <a:srgbClr val="1F4E4A"/>
            </a:solidFill>
            <a:prstDash val="solid"/>
          </a:ln>
        </p:spPr>
        <p:txBody>
          <a:bodyPr/>
          <a:lstStyle/>
          <a:p>
            <a:endParaRPr lang="en-GB"/>
          </a:p>
        </p:txBody>
      </p:sp>
      <p:pic>
        <p:nvPicPr>
          <p:cNvPr id="5" name="rec0-icon" descr="preencoded.png"/>
          <p:cNvPicPr>
            <a:picLocks noChangeAspect="1"/>
          </p:cNvPicPr>
          <p:nvPr/>
        </p:nvPicPr>
        <p:blipFill>
          <a:blip r:embed="rId3"/>
          <a:stretch>
            <a:fillRect/>
          </a:stretch>
        </p:blipFill>
        <p:spPr>
          <a:xfrm>
            <a:off x="1020470" y="1797710"/>
            <a:ext cx="336499" cy="336499"/>
          </a:xfrm>
          <a:prstGeom prst="rect">
            <a:avLst/>
          </a:prstGeom>
        </p:spPr>
      </p:pic>
      <p:sp>
        <p:nvSpPr>
          <p:cNvPr id="6" name="rec0-chip"/>
          <p:cNvSpPr/>
          <p:nvPr/>
        </p:nvSpPr>
        <p:spPr>
          <a:xfrm>
            <a:off x="1737360" y="1755648"/>
            <a:ext cx="1188720" cy="411480"/>
          </a:xfrm>
          <a:prstGeom prst="roundRect">
            <a:avLst>
              <a:gd name="adj" fmla="val 44444"/>
            </a:avLst>
          </a:prstGeom>
          <a:solidFill>
            <a:srgbClr val="1F4E4A"/>
          </a:solidFill>
          <a:ln w="12700">
            <a:solidFill>
              <a:srgbClr val="1F4E4A"/>
            </a:solidFill>
            <a:prstDash val="solid"/>
          </a:ln>
        </p:spPr>
        <p:txBody>
          <a:bodyPr/>
          <a:lstStyle/>
          <a:p>
            <a:endParaRPr lang="en-GB"/>
          </a:p>
        </p:txBody>
      </p:sp>
      <p:sp>
        <p:nvSpPr>
          <p:cNvPr id="7" name="Text 4"/>
          <p:cNvSpPr txBox="1"/>
          <p:nvPr/>
        </p:nvSpPr>
        <p:spPr>
          <a:xfrm>
            <a:off x="1737360" y="1755648"/>
            <a:ext cx="1188720" cy="411480"/>
          </a:xfrm>
          <a:prstGeom prst="rect">
            <a:avLst/>
          </a:prstGeom>
          <a:noFill/>
          <a:ln/>
        </p:spPr>
        <p:txBody>
          <a:bodyPr wrap="square" lIns="0" tIns="0" rIns="0" bIns="0" rtlCol="0" anchor="ctr"/>
          <a:lstStyle/>
          <a:p>
            <a:pPr marL="0" indent="0" algn="ctr">
              <a:buNone/>
            </a:pPr>
            <a:r>
              <a:rPr lang="en-US" sz="1200" b="1" dirty="0">
                <a:solidFill>
                  <a:srgbClr val="FFFFFF"/>
                </a:solidFill>
              </a:rPr>
              <a:t>National</a:t>
            </a:r>
            <a:endParaRPr lang="en-US" sz="1200" dirty="0"/>
          </a:p>
        </p:txBody>
      </p:sp>
      <p:sp>
        <p:nvSpPr>
          <p:cNvPr id="8" name="Text 5"/>
          <p:cNvSpPr txBox="1"/>
          <p:nvPr/>
        </p:nvSpPr>
        <p:spPr>
          <a:xfrm>
            <a:off x="822960" y="2423160"/>
            <a:ext cx="4800600" cy="1051560"/>
          </a:xfrm>
          <a:prstGeom prst="rect">
            <a:avLst/>
          </a:prstGeom>
          <a:noFill/>
          <a:ln/>
        </p:spPr>
        <p:txBody>
          <a:bodyPr wrap="square" lIns="0" tIns="0" rIns="0" bIns="0" rtlCol="0" anchor="t"/>
          <a:lstStyle/>
          <a:p>
            <a:pPr marL="0" indent="0">
              <a:buNone/>
            </a:pPr>
            <a:r>
              <a:rPr lang="en-US" sz="1400" dirty="0">
                <a:solidFill>
                  <a:srgbClr val="1E2B2A"/>
                </a:solidFill>
              </a:rPr>
              <a:t>Restore the public health grant to 2015/16 real-terms levels and allocate it by need, applying proportionate universalism (Marmot et al., 2020).</a:t>
            </a:r>
            <a:endParaRPr lang="en-US" sz="1400" dirty="0"/>
          </a:p>
        </p:txBody>
      </p:sp>
      <p:sp>
        <p:nvSpPr>
          <p:cNvPr id="9" name="rec1-card"/>
          <p:cNvSpPr/>
          <p:nvPr/>
        </p:nvSpPr>
        <p:spPr>
          <a:xfrm>
            <a:off x="6263640" y="1325880"/>
            <a:ext cx="5349240" cy="2240280"/>
          </a:xfrm>
          <a:prstGeom prst="roundRect">
            <a:avLst>
              <a:gd name="adj" fmla="val 4898"/>
            </a:avLst>
          </a:prstGeom>
          <a:solidFill>
            <a:srgbClr val="EAF3EE"/>
          </a:solidFill>
          <a:ln w="12700">
            <a:solidFill>
              <a:srgbClr val="EAF3EE"/>
            </a:solidFill>
            <a:prstDash val="solid"/>
          </a:ln>
        </p:spPr>
        <p:txBody>
          <a:bodyPr/>
          <a:lstStyle/>
          <a:p>
            <a:endParaRPr lang="en-GB"/>
          </a:p>
        </p:txBody>
      </p:sp>
      <p:sp>
        <p:nvSpPr>
          <p:cNvPr id="10" name="rec1-circle"/>
          <p:cNvSpPr/>
          <p:nvPr/>
        </p:nvSpPr>
        <p:spPr>
          <a:xfrm>
            <a:off x="6537960" y="1600200"/>
            <a:ext cx="731520" cy="731520"/>
          </a:xfrm>
          <a:prstGeom prst="ellipse">
            <a:avLst/>
          </a:prstGeom>
          <a:solidFill>
            <a:srgbClr val="1F4E4A"/>
          </a:solidFill>
          <a:ln w="12700">
            <a:solidFill>
              <a:srgbClr val="1F4E4A"/>
            </a:solidFill>
            <a:prstDash val="solid"/>
          </a:ln>
        </p:spPr>
        <p:txBody>
          <a:bodyPr/>
          <a:lstStyle/>
          <a:p>
            <a:endParaRPr lang="en-GB"/>
          </a:p>
        </p:txBody>
      </p:sp>
      <p:pic>
        <p:nvPicPr>
          <p:cNvPr id="11" name="rec1-icon" descr="preencoded.png"/>
          <p:cNvPicPr>
            <a:picLocks noChangeAspect="1"/>
          </p:cNvPicPr>
          <p:nvPr/>
        </p:nvPicPr>
        <p:blipFill>
          <a:blip r:embed="rId4"/>
          <a:stretch>
            <a:fillRect/>
          </a:stretch>
        </p:blipFill>
        <p:spPr>
          <a:xfrm>
            <a:off x="6735470" y="1797710"/>
            <a:ext cx="336499" cy="336499"/>
          </a:xfrm>
          <a:prstGeom prst="rect">
            <a:avLst/>
          </a:prstGeom>
        </p:spPr>
      </p:pic>
      <p:sp>
        <p:nvSpPr>
          <p:cNvPr id="12" name="rec1-chip"/>
          <p:cNvSpPr/>
          <p:nvPr/>
        </p:nvSpPr>
        <p:spPr>
          <a:xfrm>
            <a:off x="7452360" y="1755648"/>
            <a:ext cx="1188720" cy="411480"/>
          </a:xfrm>
          <a:prstGeom prst="roundRect">
            <a:avLst>
              <a:gd name="adj" fmla="val 44444"/>
            </a:avLst>
          </a:prstGeom>
          <a:solidFill>
            <a:srgbClr val="1F4E4A"/>
          </a:solidFill>
          <a:ln w="12700">
            <a:solidFill>
              <a:srgbClr val="1F4E4A"/>
            </a:solidFill>
            <a:prstDash val="solid"/>
          </a:ln>
        </p:spPr>
        <p:txBody>
          <a:bodyPr/>
          <a:lstStyle/>
          <a:p>
            <a:endParaRPr lang="en-GB"/>
          </a:p>
        </p:txBody>
      </p:sp>
      <p:sp>
        <p:nvSpPr>
          <p:cNvPr id="13" name="Text 9"/>
          <p:cNvSpPr txBox="1"/>
          <p:nvPr/>
        </p:nvSpPr>
        <p:spPr>
          <a:xfrm>
            <a:off x="7452360" y="1755648"/>
            <a:ext cx="1188720" cy="411480"/>
          </a:xfrm>
          <a:prstGeom prst="rect">
            <a:avLst/>
          </a:prstGeom>
          <a:noFill/>
          <a:ln/>
        </p:spPr>
        <p:txBody>
          <a:bodyPr wrap="square" lIns="0" tIns="0" rIns="0" bIns="0" rtlCol="0" anchor="ctr"/>
          <a:lstStyle/>
          <a:p>
            <a:pPr marL="0" indent="0" algn="ctr">
              <a:buNone/>
            </a:pPr>
            <a:r>
              <a:rPr lang="en-US" sz="1200" b="1" dirty="0">
                <a:solidFill>
                  <a:srgbClr val="FFFFFF"/>
                </a:solidFill>
              </a:rPr>
              <a:t>National</a:t>
            </a:r>
            <a:endParaRPr lang="en-US" sz="1200" dirty="0"/>
          </a:p>
        </p:txBody>
      </p:sp>
      <p:sp>
        <p:nvSpPr>
          <p:cNvPr id="14" name="Text 10"/>
          <p:cNvSpPr txBox="1"/>
          <p:nvPr/>
        </p:nvSpPr>
        <p:spPr>
          <a:xfrm>
            <a:off x="6537960" y="2423160"/>
            <a:ext cx="4800600" cy="1051560"/>
          </a:xfrm>
          <a:prstGeom prst="rect">
            <a:avLst/>
          </a:prstGeom>
          <a:noFill/>
          <a:ln/>
        </p:spPr>
        <p:txBody>
          <a:bodyPr wrap="square" lIns="0" tIns="0" rIns="0" bIns="0" rtlCol="0" anchor="t"/>
          <a:lstStyle/>
          <a:p>
            <a:pPr marL="0" indent="0">
              <a:buNone/>
            </a:pPr>
            <a:r>
              <a:rPr lang="en-US" sz="1400" dirty="0">
                <a:solidFill>
                  <a:srgbClr val="1E2B2A"/>
                </a:solidFill>
              </a:rPr>
              <a:t>Introduce an England-wide statutory Health in All Policies duty modelled on the Welsh Act, with an independent body able to enforce compliance (Davies, 2016).</a:t>
            </a:r>
            <a:endParaRPr lang="en-US" sz="1400" dirty="0"/>
          </a:p>
        </p:txBody>
      </p:sp>
      <p:sp>
        <p:nvSpPr>
          <p:cNvPr id="15" name="rec2-card"/>
          <p:cNvSpPr/>
          <p:nvPr/>
        </p:nvSpPr>
        <p:spPr>
          <a:xfrm>
            <a:off x="548640" y="3794760"/>
            <a:ext cx="5349240" cy="2240280"/>
          </a:xfrm>
          <a:prstGeom prst="roundRect">
            <a:avLst>
              <a:gd name="adj" fmla="val 4898"/>
            </a:avLst>
          </a:prstGeom>
          <a:solidFill>
            <a:srgbClr val="FFFFFF"/>
          </a:solidFill>
          <a:ln w="12700">
            <a:solidFill>
              <a:srgbClr val="C9D9D0"/>
            </a:solidFill>
            <a:prstDash val="solid"/>
          </a:ln>
        </p:spPr>
        <p:txBody>
          <a:bodyPr/>
          <a:lstStyle/>
          <a:p>
            <a:endParaRPr lang="en-GB"/>
          </a:p>
        </p:txBody>
      </p:sp>
      <p:sp>
        <p:nvSpPr>
          <p:cNvPr id="16" name="rec2-circle"/>
          <p:cNvSpPr/>
          <p:nvPr/>
        </p:nvSpPr>
        <p:spPr>
          <a:xfrm>
            <a:off x="822960" y="4069080"/>
            <a:ext cx="731520" cy="731520"/>
          </a:xfrm>
          <a:prstGeom prst="ellipse">
            <a:avLst/>
          </a:prstGeom>
          <a:solidFill>
            <a:srgbClr val="C8613C"/>
          </a:solidFill>
          <a:ln w="12700">
            <a:solidFill>
              <a:srgbClr val="C8613C"/>
            </a:solidFill>
            <a:prstDash val="solid"/>
          </a:ln>
        </p:spPr>
        <p:txBody>
          <a:bodyPr/>
          <a:lstStyle/>
          <a:p>
            <a:endParaRPr lang="en-GB"/>
          </a:p>
        </p:txBody>
      </p:sp>
      <p:pic>
        <p:nvPicPr>
          <p:cNvPr id="17" name="rec2-icon" descr="preencoded.png"/>
          <p:cNvPicPr>
            <a:picLocks noChangeAspect="1"/>
          </p:cNvPicPr>
          <p:nvPr/>
        </p:nvPicPr>
        <p:blipFill>
          <a:blip r:embed="rId5"/>
          <a:stretch>
            <a:fillRect/>
          </a:stretch>
        </p:blipFill>
        <p:spPr>
          <a:xfrm>
            <a:off x="1020470" y="4266590"/>
            <a:ext cx="336499" cy="336499"/>
          </a:xfrm>
          <a:prstGeom prst="rect">
            <a:avLst/>
          </a:prstGeom>
        </p:spPr>
      </p:pic>
      <p:sp>
        <p:nvSpPr>
          <p:cNvPr id="18" name="rec2-chip"/>
          <p:cNvSpPr/>
          <p:nvPr/>
        </p:nvSpPr>
        <p:spPr>
          <a:xfrm>
            <a:off x="1737360" y="4224528"/>
            <a:ext cx="1188720" cy="411480"/>
          </a:xfrm>
          <a:prstGeom prst="roundRect">
            <a:avLst>
              <a:gd name="adj" fmla="val 44444"/>
            </a:avLst>
          </a:prstGeom>
          <a:solidFill>
            <a:srgbClr val="C8613C"/>
          </a:solidFill>
          <a:ln w="12700">
            <a:solidFill>
              <a:srgbClr val="C8613C"/>
            </a:solidFill>
            <a:prstDash val="solid"/>
          </a:ln>
        </p:spPr>
        <p:txBody>
          <a:bodyPr/>
          <a:lstStyle/>
          <a:p>
            <a:endParaRPr lang="en-GB"/>
          </a:p>
        </p:txBody>
      </p:sp>
      <p:sp>
        <p:nvSpPr>
          <p:cNvPr id="19" name="Text 14"/>
          <p:cNvSpPr txBox="1"/>
          <p:nvPr/>
        </p:nvSpPr>
        <p:spPr>
          <a:xfrm>
            <a:off x="1737360" y="4224528"/>
            <a:ext cx="1188720" cy="411480"/>
          </a:xfrm>
          <a:prstGeom prst="rect">
            <a:avLst/>
          </a:prstGeom>
          <a:noFill/>
          <a:ln/>
        </p:spPr>
        <p:txBody>
          <a:bodyPr wrap="square" lIns="0" tIns="0" rIns="0" bIns="0" rtlCol="0" anchor="ctr"/>
          <a:lstStyle/>
          <a:p>
            <a:pPr marL="0" indent="0" algn="ctr">
              <a:buNone/>
            </a:pPr>
            <a:r>
              <a:rPr lang="en-US" sz="1200" b="1" dirty="0">
                <a:solidFill>
                  <a:srgbClr val="FFFFFF"/>
                </a:solidFill>
              </a:rPr>
              <a:t>Local</a:t>
            </a:r>
            <a:endParaRPr lang="en-US" sz="1200" dirty="0"/>
          </a:p>
        </p:txBody>
      </p:sp>
      <p:sp>
        <p:nvSpPr>
          <p:cNvPr id="20" name="Text 15"/>
          <p:cNvSpPr txBox="1"/>
          <p:nvPr/>
        </p:nvSpPr>
        <p:spPr>
          <a:xfrm>
            <a:off x="822960" y="4892040"/>
            <a:ext cx="4800600" cy="1051560"/>
          </a:xfrm>
          <a:prstGeom prst="rect">
            <a:avLst/>
          </a:prstGeom>
          <a:noFill/>
          <a:ln/>
        </p:spPr>
        <p:txBody>
          <a:bodyPr wrap="square" lIns="0" tIns="0" rIns="0" bIns="0" rtlCol="0" anchor="t"/>
          <a:lstStyle/>
          <a:p>
            <a:pPr marL="0" indent="0">
              <a:buNone/>
            </a:pPr>
            <a:r>
              <a:rPr lang="en-US" sz="1400" dirty="0">
                <a:solidFill>
                  <a:srgbClr val="1E2B2A"/>
                </a:solidFill>
              </a:rPr>
              <a:t>Integrated Care Systems should commission social prescribing with standard outcome measures, closing the evidence gap (Bickerdike et al., 2017).</a:t>
            </a:r>
            <a:endParaRPr lang="en-US" sz="1400" dirty="0"/>
          </a:p>
        </p:txBody>
      </p:sp>
      <p:sp>
        <p:nvSpPr>
          <p:cNvPr id="21" name="rec3-card"/>
          <p:cNvSpPr/>
          <p:nvPr/>
        </p:nvSpPr>
        <p:spPr>
          <a:xfrm>
            <a:off x="6263640" y="3794760"/>
            <a:ext cx="5349240" cy="2240280"/>
          </a:xfrm>
          <a:prstGeom prst="roundRect">
            <a:avLst>
              <a:gd name="adj" fmla="val 4898"/>
            </a:avLst>
          </a:prstGeom>
          <a:solidFill>
            <a:srgbClr val="FFFFFF"/>
          </a:solidFill>
          <a:ln w="12700">
            <a:solidFill>
              <a:srgbClr val="C9D9D0"/>
            </a:solidFill>
            <a:prstDash val="solid"/>
          </a:ln>
        </p:spPr>
        <p:txBody>
          <a:bodyPr/>
          <a:lstStyle/>
          <a:p>
            <a:endParaRPr lang="en-GB"/>
          </a:p>
        </p:txBody>
      </p:sp>
      <p:sp>
        <p:nvSpPr>
          <p:cNvPr id="22" name="rec3-circle"/>
          <p:cNvSpPr/>
          <p:nvPr/>
        </p:nvSpPr>
        <p:spPr>
          <a:xfrm>
            <a:off x="6537960" y="4069080"/>
            <a:ext cx="731520" cy="731520"/>
          </a:xfrm>
          <a:prstGeom prst="ellipse">
            <a:avLst/>
          </a:prstGeom>
          <a:solidFill>
            <a:srgbClr val="C8613C"/>
          </a:solidFill>
          <a:ln w="12700">
            <a:solidFill>
              <a:srgbClr val="C8613C"/>
            </a:solidFill>
            <a:prstDash val="solid"/>
          </a:ln>
        </p:spPr>
        <p:txBody>
          <a:bodyPr/>
          <a:lstStyle/>
          <a:p>
            <a:endParaRPr lang="en-GB"/>
          </a:p>
        </p:txBody>
      </p:sp>
      <p:pic>
        <p:nvPicPr>
          <p:cNvPr id="23" name="rec3-icon" descr="preencoded.png"/>
          <p:cNvPicPr>
            <a:picLocks noChangeAspect="1"/>
          </p:cNvPicPr>
          <p:nvPr/>
        </p:nvPicPr>
        <p:blipFill>
          <a:blip r:embed="rId6"/>
          <a:stretch>
            <a:fillRect/>
          </a:stretch>
        </p:blipFill>
        <p:spPr>
          <a:xfrm>
            <a:off x="6735470" y="4266590"/>
            <a:ext cx="336499" cy="336499"/>
          </a:xfrm>
          <a:prstGeom prst="rect">
            <a:avLst/>
          </a:prstGeom>
        </p:spPr>
      </p:pic>
      <p:sp>
        <p:nvSpPr>
          <p:cNvPr id="24" name="rec3-chip"/>
          <p:cNvSpPr/>
          <p:nvPr/>
        </p:nvSpPr>
        <p:spPr>
          <a:xfrm>
            <a:off x="7452360" y="4224528"/>
            <a:ext cx="1188720" cy="411480"/>
          </a:xfrm>
          <a:prstGeom prst="roundRect">
            <a:avLst>
              <a:gd name="adj" fmla="val 44444"/>
            </a:avLst>
          </a:prstGeom>
          <a:solidFill>
            <a:srgbClr val="C8613C"/>
          </a:solidFill>
          <a:ln w="12700">
            <a:solidFill>
              <a:srgbClr val="C8613C"/>
            </a:solidFill>
            <a:prstDash val="solid"/>
          </a:ln>
        </p:spPr>
        <p:txBody>
          <a:bodyPr/>
          <a:lstStyle/>
          <a:p>
            <a:endParaRPr lang="en-GB"/>
          </a:p>
        </p:txBody>
      </p:sp>
      <p:sp>
        <p:nvSpPr>
          <p:cNvPr id="25" name="Text 19"/>
          <p:cNvSpPr txBox="1"/>
          <p:nvPr/>
        </p:nvSpPr>
        <p:spPr>
          <a:xfrm>
            <a:off x="7452360" y="4224528"/>
            <a:ext cx="1188720" cy="411480"/>
          </a:xfrm>
          <a:prstGeom prst="rect">
            <a:avLst/>
          </a:prstGeom>
          <a:noFill/>
          <a:ln/>
        </p:spPr>
        <p:txBody>
          <a:bodyPr wrap="square" lIns="0" tIns="0" rIns="0" bIns="0" rtlCol="0" anchor="ctr"/>
          <a:lstStyle/>
          <a:p>
            <a:pPr marL="0" indent="0" algn="ctr">
              <a:buNone/>
            </a:pPr>
            <a:r>
              <a:rPr lang="en-US" sz="1200" b="1" dirty="0">
                <a:solidFill>
                  <a:srgbClr val="FFFFFF"/>
                </a:solidFill>
              </a:rPr>
              <a:t>Local</a:t>
            </a:r>
            <a:endParaRPr lang="en-US" sz="1200" dirty="0"/>
          </a:p>
        </p:txBody>
      </p:sp>
      <p:sp>
        <p:nvSpPr>
          <p:cNvPr id="26" name="Text 20"/>
          <p:cNvSpPr txBox="1"/>
          <p:nvPr/>
        </p:nvSpPr>
        <p:spPr>
          <a:xfrm>
            <a:off x="6537960" y="4892040"/>
            <a:ext cx="4800600" cy="1051560"/>
          </a:xfrm>
          <a:prstGeom prst="rect">
            <a:avLst/>
          </a:prstGeom>
          <a:noFill/>
          <a:ln/>
        </p:spPr>
        <p:txBody>
          <a:bodyPr wrap="square" lIns="0" tIns="0" rIns="0" bIns="0" rtlCol="0" anchor="t"/>
          <a:lstStyle/>
          <a:p>
            <a:pPr marL="0" indent="0">
              <a:buNone/>
            </a:pPr>
            <a:r>
              <a:rPr lang="en-US" sz="1400" dirty="0">
                <a:solidFill>
                  <a:srgbClr val="1E2B2A"/>
                </a:solidFill>
              </a:rPr>
              <a:t>Target telehealth at high-risk patients in Core20PLUS5 populations to improve value for money and limit digital exclusion (Henderson et al., 2013).</a:t>
            </a:r>
            <a:endParaRPr lang="en-US" sz="1400" dirty="0"/>
          </a:p>
        </p:txBody>
      </p:sp>
      <p:sp>
        <p:nvSpPr>
          <p:cNvPr id="27"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txBox="1"/>
          <p:nvPr/>
        </p:nvSpPr>
        <p:spPr>
          <a:xfrm>
            <a:off x="640080" y="548640"/>
            <a:ext cx="7315200" cy="822960"/>
          </a:xfrm>
          <a:prstGeom prst="rect">
            <a:avLst/>
          </a:prstGeom>
          <a:noFill/>
          <a:ln/>
        </p:spPr>
        <p:txBody>
          <a:bodyPr wrap="square" lIns="0" tIns="0" rIns="0" bIns="0" rtlCol="0" anchor="ctr"/>
          <a:lstStyle/>
          <a:p>
            <a:pPr marL="0" indent="0">
              <a:buNone/>
            </a:pPr>
            <a:r>
              <a:rPr lang="en-US" sz="3800" b="1" dirty="0">
                <a:solidFill>
                  <a:srgbClr val="FFFFFF"/>
                </a:solidFill>
                <a:latin typeface="Cambria" pitchFamily="34" charset="0"/>
                <a:ea typeface="Cambria" pitchFamily="34" charset="-122"/>
                <a:cs typeface="Cambria" pitchFamily="34" charset="-120"/>
              </a:rPr>
              <a:t>Conclusion</a:t>
            </a:r>
            <a:endParaRPr lang="en-US" sz="3800" dirty="0"/>
          </a:p>
        </p:txBody>
      </p:sp>
      <p:sp>
        <p:nvSpPr>
          <p:cNvPr id="3" name="Text 1"/>
          <p:cNvSpPr txBox="1"/>
          <p:nvPr/>
        </p:nvSpPr>
        <p:spPr>
          <a:xfrm>
            <a:off x="640080" y="1645920"/>
            <a:ext cx="7223760" cy="4389120"/>
          </a:xfrm>
          <a:prstGeom prst="rect">
            <a:avLst/>
          </a:prstGeom>
          <a:noFill/>
          <a:ln/>
        </p:spPr>
        <p:txBody>
          <a:bodyPr wrap="square" lIns="0" tIns="0" rIns="0" bIns="0" rtlCol="0" anchor="t"/>
          <a:lstStyle/>
          <a:p>
            <a:pPr marL="0" indent="0">
              <a:spcAft>
                <a:spcPts val="1600"/>
              </a:spcAft>
              <a:buNone/>
            </a:pPr>
            <a:r>
              <a:rPr lang="en-US" sz="1700" dirty="0">
                <a:solidFill>
                  <a:srgbClr val="FFFFFF"/>
                </a:solidFill>
              </a:rPr>
              <a:t>Health, wellbeing and sustainable development have moved from abstract ideals to statutory duties in UK policy, most visibly in Wales and in the NHS commitment to net zero (Well-being of Future Generations (Wales) Act 2015; NHS England, 2020).</a:t>
            </a:r>
            <a:endParaRPr lang="en-US" sz="1700" dirty="0"/>
          </a:p>
          <a:p>
            <a:pPr marL="0" indent="0">
              <a:spcAft>
                <a:spcPts val="1600"/>
              </a:spcAft>
              <a:buNone/>
            </a:pPr>
            <a:r>
              <a:rPr lang="en-US" sz="1700" dirty="0">
                <a:solidFill>
                  <a:srgbClr val="FFFFFF"/>
                </a:solidFill>
              </a:rPr>
              <a:t>The evidence shows a persistent gap between ambition and delivery. Holistic models are widely endorsed, yet funding cuts and divided governance continue to favour reactive, hospital-based care.</a:t>
            </a:r>
            <a:endParaRPr lang="en-US" sz="1700" dirty="0"/>
          </a:p>
          <a:p>
            <a:pPr marL="0" indent="0">
              <a:spcAft>
                <a:spcPts val="1600"/>
              </a:spcAft>
              <a:buNone/>
            </a:pPr>
            <a:r>
              <a:rPr lang="en-US" sz="1700" i="1" dirty="0">
                <a:solidFill>
                  <a:srgbClr val="F2CC8F"/>
                </a:solidFill>
              </a:rPr>
              <a:t>Closing that gap requires protected prevention funding and enforceable cross-sector duties, so that services meet present needs without compromising the health of future generations.</a:t>
            </a:r>
            <a:endParaRPr lang="en-US" sz="1700" dirty="0"/>
          </a:p>
        </p:txBody>
      </p:sp>
      <p:sp>
        <p:nvSpPr>
          <p:cNvPr id="4" name="concl-circle"/>
          <p:cNvSpPr/>
          <p:nvPr/>
        </p:nvSpPr>
        <p:spPr>
          <a:xfrm>
            <a:off x="8503920" y="1737360"/>
            <a:ext cx="3017520" cy="3017520"/>
          </a:xfrm>
          <a:prstGeom prst="ellipse">
            <a:avLst/>
          </a:prstGeom>
          <a:solidFill>
            <a:srgbClr val="6A9F7E"/>
          </a:solidFill>
          <a:ln w="12700">
            <a:solidFill>
              <a:srgbClr val="6A9F7E"/>
            </a:solidFill>
            <a:prstDash val="solid"/>
          </a:ln>
        </p:spPr>
        <p:txBody>
          <a:bodyPr/>
          <a:lstStyle/>
          <a:p>
            <a:endParaRPr lang="en-GB"/>
          </a:p>
        </p:txBody>
      </p:sp>
      <p:pic>
        <p:nvPicPr>
          <p:cNvPr id="5" name="concl-icon" descr="preencoded.png"/>
          <p:cNvPicPr>
            <a:picLocks noChangeAspect="1"/>
          </p:cNvPicPr>
          <p:nvPr/>
        </p:nvPicPr>
        <p:blipFill>
          <a:blip r:embed="rId3"/>
          <a:stretch>
            <a:fillRect/>
          </a:stretch>
        </p:blipFill>
        <p:spPr>
          <a:xfrm>
            <a:off x="9281160" y="2514600"/>
            <a:ext cx="1463040" cy="1463040"/>
          </a:xfrm>
          <a:prstGeom prst="rect">
            <a:avLst/>
          </a:prstGeom>
        </p:spPr>
      </p:pic>
      <p:sp>
        <p:nvSpPr>
          <p:cNvPr id="6" name="Text 3"/>
          <p:cNvSpPr txBox="1"/>
          <p:nvPr/>
        </p:nvSpPr>
        <p:spPr>
          <a:xfrm>
            <a:off x="8138160" y="5029200"/>
            <a:ext cx="3749040" cy="548640"/>
          </a:xfrm>
          <a:prstGeom prst="rect">
            <a:avLst/>
          </a:prstGeom>
          <a:noFill/>
          <a:ln/>
        </p:spPr>
        <p:txBody>
          <a:bodyPr wrap="square" lIns="0" tIns="0" rIns="0" bIns="0" rtlCol="0" anchor="ctr"/>
          <a:lstStyle/>
          <a:p>
            <a:pPr marL="0" indent="0" algn="ctr">
              <a:buNone/>
            </a:pPr>
            <a:r>
              <a:rPr lang="en-US" sz="1800" b="1" dirty="0">
                <a:solidFill>
                  <a:srgbClr val="F2CC8F"/>
                </a:solidFill>
              </a:rPr>
              <a:t>Thank you. Questions welcome.</a:t>
            </a:r>
            <a:endParaRPr lang="en-US" sz="1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References (1 of 2)</a:t>
            </a:r>
            <a:endParaRPr lang="en-US" sz="3000" dirty="0"/>
          </a:p>
        </p:txBody>
      </p:sp>
      <p:sp>
        <p:nvSpPr>
          <p:cNvPr id="3" name="Text 1"/>
          <p:cNvSpPr txBox="1"/>
          <p:nvPr/>
        </p:nvSpPr>
        <p:spPr>
          <a:xfrm>
            <a:off x="548640" y="1234440"/>
            <a:ext cx="5394960" cy="5029200"/>
          </a:xfrm>
          <a:prstGeom prst="rect">
            <a:avLst/>
          </a:prstGeom>
          <a:noFill/>
          <a:ln/>
        </p:spPr>
        <p:txBody>
          <a:bodyPr wrap="square" lIns="0" tIns="0" rIns="0" bIns="0" rtlCol="0" anchor="t"/>
          <a:lstStyle/>
          <a:p>
            <a:pPr marL="0" indent="0">
              <a:spcAft>
                <a:spcPts val="500"/>
              </a:spcAft>
              <a:buNone/>
            </a:pPr>
            <a:r>
              <a:rPr lang="en-US" sz="1100" dirty="0">
                <a:solidFill>
                  <a:srgbClr val="1E2B2A"/>
                </a:solidFill>
              </a:rPr>
              <a:t>Antonovsky, A. (1979) </a:t>
            </a:r>
            <a:r>
              <a:rPr lang="en-US" sz="1100" i="1" dirty="0">
                <a:solidFill>
                  <a:srgbClr val="1E2B2A"/>
                </a:solidFill>
              </a:rPr>
              <a:t>Health, stress and coping</a:t>
            </a:r>
            <a:r>
              <a:rPr lang="en-US" sz="1100" dirty="0">
                <a:solidFill>
                  <a:srgbClr val="1E2B2A"/>
                </a:solidFill>
              </a:rPr>
              <a:t>. San Francisco: Jossey-Bass.</a:t>
            </a:r>
            <a:endParaRPr lang="en-US" sz="1100" dirty="0"/>
          </a:p>
          <a:p>
            <a:pPr marL="0" indent="0">
              <a:spcAft>
                <a:spcPts val="500"/>
              </a:spcAft>
              <a:buNone/>
            </a:pPr>
            <a:r>
              <a:rPr lang="en-US" sz="1100" dirty="0">
                <a:solidFill>
                  <a:srgbClr val="1E2B2A"/>
                </a:solidFill>
              </a:rPr>
              <a:t>Bickerdike, L. et al. (2017) 'Social prescribing: less rhetoric and more reality. A systematic review of the evidence', </a:t>
            </a:r>
            <a:r>
              <a:rPr lang="en-US" sz="1100" i="1" dirty="0">
                <a:solidFill>
                  <a:srgbClr val="1E2B2A"/>
                </a:solidFill>
              </a:rPr>
              <a:t>BMJ Open</a:t>
            </a:r>
            <a:r>
              <a:rPr lang="en-US" sz="1100" dirty="0">
                <a:solidFill>
                  <a:srgbClr val="1E2B2A"/>
                </a:solidFill>
              </a:rPr>
              <a:t>, 7(4), e013384. Available at: https://doi.org/10.1136/bmjopen-2016-013384 (Accessed: 08 October 2026).</a:t>
            </a:r>
            <a:endParaRPr lang="en-US" sz="1100" dirty="0"/>
          </a:p>
          <a:p>
            <a:pPr marL="0" indent="0">
              <a:spcAft>
                <a:spcPts val="500"/>
              </a:spcAft>
              <a:buNone/>
            </a:pPr>
            <a:r>
              <a:rPr lang="en-US" sz="1100" dirty="0">
                <a:solidFill>
                  <a:srgbClr val="1E2B2A"/>
                </a:solidFill>
              </a:rPr>
              <a:t>Brown, J. et al. (2014) 'How effective and cost-effective was the national mass media smoking cessation campaign ‘Stoptober’?', </a:t>
            </a:r>
            <a:r>
              <a:rPr lang="en-US" sz="1100" i="1" dirty="0">
                <a:solidFill>
                  <a:srgbClr val="1E2B2A"/>
                </a:solidFill>
              </a:rPr>
              <a:t>Drug and Alcohol Dependence</a:t>
            </a:r>
            <a:r>
              <a:rPr lang="en-US" sz="1100" dirty="0">
                <a:solidFill>
                  <a:srgbClr val="1E2B2A"/>
                </a:solidFill>
              </a:rPr>
              <a:t>, 135, pp. 52–58. Available at: https://doi.org/10.1016/j.drugalcdep.2013.11.003 (Accessed: 08 October 2026).</a:t>
            </a:r>
            <a:endParaRPr lang="en-US" sz="1100" dirty="0"/>
          </a:p>
          <a:p>
            <a:pPr marL="0" indent="0">
              <a:spcAft>
                <a:spcPts val="500"/>
              </a:spcAft>
              <a:buNone/>
            </a:pPr>
            <a:r>
              <a:rPr lang="en-US" sz="1100" dirty="0">
                <a:solidFill>
                  <a:srgbClr val="1E2B2A"/>
                </a:solidFill>
              </a:rPr>
              <a:t>Clark, D.M. (2018) 'Realizing the mass public benefit of evidence-based psychological therapies: the IAPT program', </a:t>
            </a:r>
            <a:r>
              <a:rPr lang="en-US" sz="1100" i="1" dirty="0">
                <a:solidFill>
                  <a:srgbClr val="1E2B2A"/>
                </a:solidFill>
              </a:rPr>
              <a:t>Annual Review of Clinical Psychology</a:t>
            </a:r>
            <a:r>
              <a:rPr lang="en-US" sz="1100" dirty="0">
                <a:solidFill>
                  <a:srgbClr val="1E2B2A"/>
                </a:solidFill>
              </a:rPr>
              <a:t>, 14, pp. 159–183. Available at: https://doi.org/10.1146/annurev-clinpsy-050817-084833 (Accessed: 08 October 2026).</a:t>
            </a:r>
            <a:endParaRPr lang="en-US" sz="1100" dirty="0"/>
          </a:p>
          <a:p>
            <a:pPr marL="0" indent="0">
              <a:spcAft>
                <a:spcPts val="500"/>
              </a:spcAft>
              <a:buNone/>
            </a:pPr>
            <a:r>
              <a:rPr lang="en-US" sz="1100" dirty="0">
                <a:solidFill>
                  <a:srgbClr val="1E2B2A"/>
                </a:solidFill>
              </a:rPr>
              <a:t>Dahlgren, G. and Whitehead, M. (2021) 'The Dahlgren-Whitehead model of health determinants: 30 years on and still chasing rainbows', </a:t>
            </a:r>
            <a:r>
              <a:rPr lang="en-US" sz="1100" i="1" dirty="0">
                <a:solidFill>
                  <a:srgbClr val="1E2B2A"/>
                </a:solidFill>
              </a:rPr>
              <a:t>Public Health</a:t>
            </a:r>
            <a:r>
              <a:rPr lang="en-US" sz="1100" dirty="0">
                <a:solidFill>
                  <a:srgbClr val="1E2B2A"/>
                </a:solidFill>
              </a:rPr>
              <a:t>, 199, pp. 20–24.</a:t>
            </a:r>
            <a:endParaRPr lang="en-US" sz="1100" dirty="0"/>
          </a:p>
          <a:p>
            <a:pPr marL="0" indent="0">
              <a:spcAft>
                <a:spcPts val="500"/>
              </a:spcAft>
              <a:buNone/>
            </a:pPr>
            <a:r>
              <a:rPr lang="en-US" sz="1100" dirty="0">
                <a:solidFill>
                  <a:srgbClr val="1E2B2A"/>
                </a:solidFill>
              </a:rPr>
              <a:t>Davies, H. (2016) 'The Well-being of Future Generations (Wales) Act 2015: duties or aspirations?', </a:t>
            </a:r>
            <a:r>
              <a:rPr lang="en-US" sz="1100" i="1" dirty="0">
                <a:solidFill>
                  <a:srgbClr val="1E2B2A"/>
                </a:solidFill>
              </a:rPr>
              <a:t>Environmental Law Review</a:t>
            </a:r>
            <a:r>
              <a:rPr lang="en-US" sz="1100" dirty="0">
                <a:solidFill>
                  <a:srgbClr val="1E2B2A"/>
                </a:solidFill>
              </a:rPr>
              <a:t>, 18(1), pp. 41–56.</a:t>
            </a:r>
            <a:endParaRPr lang="en-US" sz="1100" dirty="0"/>
          </a:p>
          <a:p>
            <a:pPr marL="0" indent="0">
              <a:spcAft>
                <a:spcPts val="500"/>
              </a:spcAft>
              <a:buNone/>
            </a:pPr>
            <a:r>
              <a:rPr lang="en-US" sz="1100" dirty="0">
                <a:solidFill>
                  <a:srgbClr val="1E2B2A"/>
                </a:solidFill>
              </a:rPr>
              <a:t>Dodge, R. et al. (2012) 'The challenge of defining wellbeing', </a:t>
            </a:r>
            <a:r>
              <a:rPr lang="en-US" sz="1100" i="1" dirty="0">
                <a:solidFill>
                  <a:srgbClr val="1E2B2A"/>
                </a:solidFill>
              </a:rPr>
              <a:t>International Journal of Wellbeing</a:t>
            </a:r>
            <a:r>
              <a:rPr lang="en-US" sz="1100" dirty="0">
                <a:solidFill>
                  <a:srgbClr val="1E2B2A"/>
                </a:solidFill>
              </a:rPr>
              <a:t>, 2(3), pp. 222–235. Available at: https://doi.org/10.5502/ijw.v2i3.4 (Accessed: 09 October 2026).</a:t>
            </a:r>
            <a:endParaRPr lang="en-US" sz="1100" dirty="0"/>
          </a:p>
          <a:p>
            <a:pPr marL="0" indent="0">
              <a:spcAft>
                <a:spcPts val="500"/>
              </a:spcAft>
              <a:buNone/>
            </a:pPr>
            <a:r>
              <a:rPr lang="en-US" sz="1100" dirty="0">
                <a:solidFill>
                  <a:srgbClr val="1E2B2A"/>
                </a:solidFill>
              </a:rPr>
              <a:t>Engel, G.L. (1977) 'The need for a new medical model: a challenge for biomedicine', </a:t>
            </a:r>
            <a:r>
              <a:rPr lang="en-US" sz="1100" i="1" dirty="0">
                <a:solidFill>
                  <a:srgbClr val="1E2B2A"/>
                </a:solidFill>
              </a:rPr>
              <a:t>Science</a:t>
            </a:r>
            <a:r>
              <a:rPr lang="en-US" sz="1100" dirty="0">
                <a:solidFill>
                  <a:srgbClr val="1E2B2A"/>
                </a:solidFill>
              </a:rPr>
              <a:t>, 196(4286), pp. 129–136. Available at: https://doi.org/10.1126/science.847460 (Accessed: 09 October 2026).</a:t>
            </a:r>
            <a:endParaRPr lang="en-US" sz="1100" dirty="0"/>
          </a:p>
        </p:txBody>
      </p:sp>
      <p:sp>
        <p:nvSpPr>
          <p:cNvPr id="4" name="Text 2"/>
          <p:cNvSpPr txBox="1"/>
          <p:nvPr/>
        </p:nvSpPr>
        <p:spPr>
          <a:xfrm>
            <a:off x="6217920" y="1234440"/>
            <a:ext cx="5394960" cy="5029200"/>
          </a:xfrm>
          <a:prstGeom prst="rect">
            <a:avLst/>
          </a:prstGeom>
          <a:noFill/>
          <a:ln/>
        </p:spPr>
        <p:txBody>
          <a:bodyPr wrap="square" lIns="0" tIns="0" rIns="0" bIns="0" rtlCol="0" anchor="t"/>
          <a:lstStyle/>
          <a:p>
            <a:pPr marL="0" indent="0">
              <a:spcAft>
                <a:spcPts val="500"/>
              </a:spcAft>
              <a:buNone/>
            </a:pPr>
            <a:r>
              <a:rPr lang="en-US" sz="1100" i="1" dirty="0">
                <a:solidFill>
                  <a:srgbClr val="1E2B2A"/>
                </a:solidFill>
              </a:rPr>
              <a:t>Health and Care Act 2022</a:t>
            </a:r>
            <a:r>
              <a:rPr lang="en-US" sz="1100" dirty="0">
                <a:solidFill>
                  <a:srgbClr val="1E2B2A"/>
                </a:solidFill>
              </a:rPr>
              <a:t>, c. 31. Available at: https://www.legislation.gov.uk/ukpga/2022/31/contents (Accessed: 09 October 2026).</a:t>
            </a:r>
            <a:endParaRPr lang="en-US" sz="1100" dirty="0"/>
          </a:p>
          <a:p>
            <a:pPr marL="0" indent="0">
              <a:spcAft>
                <a:spcPts val="500"/>
              </a:spcAft>
              <a:buNone/>
            </a:pPr>
            <a:r>
              <a:rPr lang="en-US" sz="1100" dirty="0">
                <a:solidFill>
                  <a:srgbClr val="1E2B2A"/>
                </a:solidFill>
              </a:rPr>
              <a:t>Health Care Without Harm (2019) </a:t>
            </a:r>
            <a:r>
              <a:rPr lang="en-US" sz="1100" i="1" dirty="0">
                <a:solidFill>
                  <a:srgbClr val="1E2B2A"/>
                </a:solidFill>
              </a:rPr>
              <a:t>Health care’s climate footprint: how the health sector contributes to the global climate crisis and opportunities for action</a:t>
            </a:r>
            <a:r>
              <a:rPr lang="en-US" sz="1100" dirty="0">
                <a:solidFill>
                  <a:srgbClr val="1E2B2A"/>
                </a:solidFill>
              </a:rPr>
              <a:t>. Health Care Without Harm and Arup. Available at: https://noharm-global.org/documents/health-care-climate-footprint-report (Accessed: 10 October 2026).</a:t>
            </a:r>
            <a:endParaRPr lang="en-US" sz="1100" dirty="0"/>
          </a:p>
          <a:p>
            <a:pPr marL="0" indent="0">
              <a:spcAft>
                <a:spcPts val="500"/>
              </a:spcAft>
              <a:buNone/>
            </a:pPr>
            <a:r>
              <a:rPr lang="en-US" sz="1100" dirty="0">
                <a:solidFill>
                  <a:srgbClr val="1E2B2A"/>
                </a:solidFill>
              </a:rPr>
              <a:t>Henderson, C. et al. (2013) 'Cost effectiveness of telehealth for patients with long term conditions (Whole Systems Demonstrator telehealth questionnaire study): nested economic evaluation in a pragmatic, cluster randomised controlled trial', </a:t>
            </a:r>
            <a:r>
              <a:rPr lang="en-US" sz="1100" i="1" dirty="0">
                <a:solidFill>
                  <a:srgbClr val="1E2B2A"/>
                </a:solidFill>
              </a:rPr>
              <a:t>BMJ</a:t>
            </a:r>
            <a:r>
              <a:rPr lang="en-US" sz="1100" dirty="0">
                <a:solidFill>
                  <a:srgbClr val="1E2B2A"/>
                </a:solidFill>
              </a:rPr>
              <a:t>, 346, f1035. Available at: https://doi.org/10.1136/bmj.f1035 (Accessed: 10 October 2026).</a:t>
            </a:r>
            <a:endParaRPr lang="en-US" sz="1100" dirty="0"/>
          </a:p>
          <a:p>
            <a:pPr marL="0" indent="0">
              <a:spcAft>
                <a:spcPts val="500"/>
              </a:spcAft>
              <a:buNone/>
            </a:pPr>
            <a:r>
              <a:rPr lang="en-US" sz="1100" dirty="0">
                <a:solidFill>
                  <a:srgbClr val="1E2B2A"/>
                </a:solidFill>
              </a:rPr>
              <a:t>Huber, M. et al. (2011) 'How should we define health?', </a:t>
            </a:r>
            <a:r>
              <a:rPr lang="en-US" sz="1100" i="1" dirty="0">
                <a:solidFill>
                  <a:srgbClr val="1E2B2A"/>
                </a:solidFill>
              </a:rPr>
              <a:t>BMJ</a:t>
            </a:r>
            <a:r>
              <a:rPr lang="en-US" sz="1100" dirty="0">
                <a:solidFill>
                  <a:srgbClr val="1E2B2A"/>
                </a:solidFill>
              </a:rPr>
              <a:t>, 343, d4163. Available at: https://doi.org/10.1136/bmj.d4163 (Accessed: 10 October 2026).</a:t>
            </a:r>
            <a:endParaRPr lang="en-US" sz="1100" dirty="0"/>
          </a:p>
          <a:p>
            <a:pPr marL="0" indent="0">
              <a:spcAft>
                <a:spcPts val="500"/>
              </a:spcAft>
              <a:buNone/>
            </a:pPr>
            <a:r>
              <a:rPr lang="en-US" sz="1100" dirty="0">
                <a:solidFill>
                  <a:srgbClr val="1E2B2A"/>
                </a:solidFill>
              </a:rPr>
              <a:t>Marmot, M. et al. (2020) </a:t>
            </a:r>
            <a:r>
              <a:rPr lang="en-US" sz="1100" i="1" dirty="0">
                <a:solidFill>
                  <a:srgbClr val="1E2B2A"/>
                </a:solidFill>
              </a:rPr>
              <a:t>Health equity in England: the Marmot Review 10 years on</a:t>
            </a:r>
            <a:r>
              <a:rPr lang="en-US" sz="1100" dirty="0">
                <a:solidFill>
                  <a:srgbClr val="1E2B2A"/>
                </a:solidFill>
              </a:rPr>
              <a:t>. London: Institute of Health Equity. Available at: https://www.health.org.uk/publications/reports/the-marmot-review-10-years-on (Accessed: 10 October 2026).</a:t>
            </a:r>
            <a:endParaRPr lang="en-US" sz="1100" dirty="0"/>
          </a:p>
          <a:p>
            <a:pPr marL="0" indent="0">
              <a:spcAft>
                <a:spcPts val="500"/>
              </a:spcAft>
              <a:buNone/>
            </a:pPr>
            <a:r>
              <a:rPr lang="en-US" sz="1100" dirty="0">
                <a:solidFill>
                  <a:srgbClr val="1E2B2A"/>
                </a:solidFill>
              </a:rPr>
              <a:t>NHS England (2019) </a:t>
            </a:r>
            <a:r>
              <a:rPr lang="en-US" sz="1100" i="1" dirty="0">
                <a:solidFill>
                  <a:srgbClr val="1E2B2A"/>
                </a:solidFill>
              </a:rPr>
              <a:t>The NHS Long Term Plan</a:t>
            </a:r>
            <a:r>
              <a:rPr lang="en-US" sz="1100" dirty="0">
                <a:solidFill>
                  <a:srgbClr val="1E2B2A"/>
                </a:solidFill>
              </a:rPr>
              <a:t>. London: NHS England. Available at: https://www.longtermplan.nhs.uk/publication/nhs-long-term-plan/ (Accessed: 11 October 2026).</a:t>
            </a:r>
            <a:endParaRPr lang="en-US" sz="1100" dirty="0"/>
          </a:p>
          <a:p>
            <a:pPr marL="0" indent="0">
              <a:spcAft>
                <a:spcPts val="500"/>
              </a:spcAft>
              <a:buNone/>
            </a:pPr>
            <a:r>
              <a:rPr lang="en-US" sz="1100" dirty="0">
                <a:solidFill>
                  <a:srgbClr val="1E2B2A"/>
                </a:solidFill>
              </a:rPr>
              <a:t>NHS England (2020) </a:t>
            </a:r>
            <a:r>
              <a:rPr lang="en-US" sz="1100" i="1" dirty="0">
                <a:solidFill>
                  <a:srgbClr val="1E2B2A"/>
                </a:solidFill>
              </a:rPr>
              <a:t>Delivering a ‘net zero’ National Health Service</a:t>
            </a:r>
            <a:r>
              <a:rPr lang="en-US" sz="1100" dirty="0">
                <a:solidFill>
                  <a:srgbClr val="1E2B2A"/>
                </a:solidFill>
              </a:rPr>
              <a:t>. London: NHS England. Available at: https://www.england.nhs.uk/greenernhs/publication/delivering-a-net-zero-national-health-service/ (Accessed: 11 October 2026).</a:t>
            </a:r>
            <a:endParaRPr lang="en-US" sz="1100" dirty="0"/>
          </a:p>
          <a:p>
            <a:pPr marL="0" indent="0">
              <a:spcAft>
                <a:spcPts val="500"/>
              </a:spcAft>
              <a:buNone/>
            </a:pPr>
            <a:r>
              <a:rPr lang="en-US" sz="1100" dirty="0">
                <a:solidFill>
                  <a:srgbClr val="1E2B2A"/>
                </a:solidFill>
              </a:rPr>
              <a:t>NHS England (2021) </a:t>
            </a:r>
            <a:r>
              <a:rPr lang="en-US" sz="1100" i="1" dirty="0">
                <a:solidFill>
                  <a:srgbClr val="1E2B2A"/>
                </a:solidFill>
              </a:rPr>
              <a:t>Core20PLUS5: an approach to reducing healthcare inequalities</a:t>
            </a:r>
            <a:r>
              <a:rPr lang="en-US" sz="1100" dirty="0">
                <a:solidFill>
                  <a:srgbClr val="1E2B2A"/>
                </a:solidFill>
              </a:rPr>
              <a:t>. London: NHS England. Available at: https://www.england.nhs.uk/about/equality/equality-hub/national-healthcare-inequalities-improvement-programme/core20plus5/ (Accessed: 11 October 2026).</a:t>
            </a:r>
            <a:endParaRPr lang="en-US" sz="11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000" b="1" dirty="0">
                <a:solidFill>
                  <a:srgbClr val="1F4E4A"/>
                </a:solidFill>
                <a:latin typeface="Cambria" pitchFamily="34" charset="0"/>
                <a:ea typeface="Cambria" pitchFamily="34" charset="-122"/>
                <a:cs typeface="Cambria" pitchFamily="34" charset="-120"/>
              </a:rPr>
              <a:t>References (2 of 2)</a:t>
            </a:r>
            <a:endParaRPr lang="en-US" sz="3000" dirty="0"/>
          </a:p>
        </p:txBody>
      </p:sp>
      <p:sp>
        <p:nvSpPr>
          <p:cNvPr id="3" name="Text 1"/>
          <p:cNvSpPr txBox="1"/>
          <p:nvPr/>
        </p:nvSpPr>
        <p:spPr>
          <a:xfrm>
            <a:off x="548640" y="1234440"/>
            <a:ext cx="5394960" cy="5029200"/>
          </a:xfrm>
          <a:prstGeom prst="rect">
            <a:avLst/>
          </a:prstGeom>
          <a:noFill/>
          <a:ln/>
        </p:spPr>
        <p:txBody>
          <a:bodyPr wrap="square" lIns="0" tIns="0" rIns="0" bIns="0" rtlCol="0" anchor="t"/>
          <a:lstStyle/>
          <a:p>
            <a:pPr marL="0" indent="0">
              <a:spcAft>
                <a:spcPts val="500"/>
              </a:spcAft>
              <a:buNone/>
            </a:pPr>
            <a:r>
              <a:rPr lang="en-US" sz="1100" dirty="0">
                <a:solidFill>
                  <a:srgbClr val="1E2B2A"/>
                </a:solidFill>
              </a:rPr>
              <a:t>Office for National Statistics (2024) </a:t>
            </a:r>
            <a:r>
              <a:rPr lang="en-US" sz="1100" i="1" dirty="0">
                <a:solidFill>
                  <a:srgbClr val="1E2B2A"/>
                </a:solidFill>
              </a:rPr>
              <a:t>Healthy life expectancy by national area deprivation, England and Wales: between 2013 to 2015 and 2020 to 2022</a:t>
            </a:r>
            <a:r>
              <a:rPr lang="en-US" sz="1100" dirty="0">
                <a:solidFill>
                  <a:srgbClr val="1E2B2A"/>
                </a:solidFill>
              </a:rPr>
              <a:t>. Available at: https://www.ons.gov.uk/peoplepopulationandcommunity/healthandsocialcare/healthinequalities/bulletins/healthylifeexpectancybynationalareadeprivationenglandandwales/between2013to2015and2020to2022 (Accessed: 12 October 2026).</a:t>
            </a:r>
            <a:endParaRPr lang="en-US" sz="1100" dirty="0"/>
          </a:p>
          <a:p>
            <a:pPr marL="0" indent="0">
              <a:spcAft>
                <a:spcPts val="500"/>
              </a:spcAft>
              <a:buNone/>
            </a:pPr>
            <a:r>
              <a:rPr lang="en-US" sz="1100" dirty="0">
                <a:solidFill>
                  <a:srgbClr val="1E2B2A"/>
                </a:solidFill>
              </a:rPr>
              <a:t>Public Health England, NHS England and Health Education England (2016) </a:t>
            </a:r>
            <a:r>
              <a:rPr lang="en-US" sz="1100" i="1" dirty="0">
                <a:solidFill>
                  <a:srgbClr val="1E2B2A"/>
                </a:solidFill>
              </a:rPr>
              <a:t>Making Every Contact Count (MECC): consensus statement</a:t>
            </a:r>
            <a:r>
              <a:rPr lang="en-US" sz="1100" dirty="0">
                <a:solidFill>
                  <a:srgbClr val="1E2B2A"/>
                </a:solidFill>
              </a:rPr>
              <a:t>. London: Public Health England.</a:t>
            </a:r>
            <a:endParaRPr lang="en-US" sz="1100" dirty="0"/>
          </a:p>
          <a:p>
            <a:pPr marL="0" indent="0">
              <a:spcAft>
                <a:spcPts val="500"/>
              </a:spcAft>
              <a:buNone/>
            </a:pPr>
            <a:r>
              <a:rPr lang="en-US" sz="1100" dirty="0">
                <a:solidFill>
                  <a:srgbClr val="1E2B2A"/>
                </a:solidFill>
              </a:rPr>
              <a:t>Rogers, N.T. et al. (2023) 'Associations between trajectories of obesity prevalence in English primary school children and the UK soft drinks industry levy: an interrupted time series analysis of surveillance data', </a:t>
            </a:r>
            <a:r>
              <a:rPr lang="en-US" sz="1100" i="1" dirty="0">
                <a:solidFill>
                  <a:srgbClr val="1E2B2A"/>
                </a:solidFill>
              </a:rPr>
              <a:t>PLOS Medicine</a:t>
            </a:r>
            <a:r>
              <a:rPr lang="en-US" sz="1100" dirty="0">
                <a:solidFill>
                  <a:srgbClr val="1E2B2A"/>
                </a:solidFill>
              </a:rPr>
              <a:t>, 20(1), e1004160. Available at: https://doi.org/10.1371/journal.pmed.1004160 (Accessed: 12 October 2026).</a:t>
            </a:r>
            <a:endParaRPr lang="en-US" sz="1100" dirty="0"/>
          </a:p>
          <a:p>
            <a:pPr marL="0" indent="0">
              <a:spcAft>
                <a:spcPts val="500"/>
              </a:spcAft>
              <a:buNone/>
            </a:pPr>
            <a:r>
              <a:rPr lang="en-US" sz="1100" dirty="0">
                <a:solidFill>
                  <a:srgbClr val="1E2B2A"/>
                </a:solidFill>
              </a:rPr>
              <a:t>Ryan, R.M. and Deci, E.L. (2001) 'On happiness and human potentials: a review of research on hedonic and eudaimonic well-being', </a:t>
            </a:r>
            <a:r>
              <a:rPr lang="en-US" sz="1100" i="1" dirty="0">
                <a:solidFill>
                  <a:srgbClr val="1E2B2A"/>
                </a:solidFill>
              </a:rPr>
              <a:t>Annual Review of Psychology</a:t>
            </a:r>
            <a:r>
              <a:rPr lang="en-US" sz="1100" dirty="0">
                <a:solidFill>
                  <a:srgbClr val="1E2B2A"/>
                </a:solidFill>
              </a:rPr>
              <a:t>, 52, pp. 141–166. Available at: https://doi.org/10.1146/annurev.psych.52.1.141 (Accessed: 12 October 2026).</a:t>
            </a:r>
            <a:endParaRPr lang="en-US" sz="1100" dirty="0"/>
          </a:p>
          <a:p>
            <a:pPr marL="0" indent="0">
              <a:spcAft>
                <a:spcPts val="500"/>
              </a:spcAft>
              <a:buNone/>
            </a:pPr>
            <a:r>
              <a:rPr lang="en-US" sz="1100" dirty="0">
                <a:solidFill>
                  <a:srgbClr val="1E2B2A"/>
                </a:solidFill>
              </a:rPr>
              <a:t>Steventon, A. et al. (2012) 'Effect of telehealth on use of secondary care and mortality: findings from the Whole System Demonstrator cluster randomised trial', </a:t>
            </a:r>
            <a:r>
              <a:rPr lang="en-US" sz="1100" i="1" dirty="0">
                <a:solidFill>
                  <a:srgbClr val="1E2B2A"/>
                </a:solidFill>
              </a:rPr>
              <a:t>BMJ</a:t>
            </a:r>
            <a:r>
              <a:rPr lang="en-US" sz="1100" dirty="0">
                <a:solidFill>
                  <a:srgbClr val="1E2B2A"/>
                </a:solidFill>
              </a:rPr>
              <a:t>, 344, e3874. Available at: https://doi.org/10.1136/bmj.e3874 (Accessed: 12 October 2026).</a:t>
            </a:r>
            <a:endParaRPr lang="en-US" sz="1100" dirty="0"/>
          </a:p>
          <a:p>
            <a:pPr marL="0" indent="0">
              <a:spcAft>
                <a:spcPts val="500"/>
              </a:spcAft>
              <a:buNone/>
            </a:pPr>
            <a:r>
              <a:rPr lang="en-US" sz="1100" dirty="0">
                <a:solidFill>
                  <a:srgbClr val="1E2B2A"/>
                </a:solidFill>
              </a:rPr>
              <a:t>The Health Foundation (2023) </a:t>
            </a:r>
            <a:r>
              <a:rPr lang="en-US" sz="1100" i="1" dirty="0">
                <a:solidFill>
                  <a:srgbClr val="1E2B2A"/>
                </a:solidFill>
              </a:rPr>
              <a:t>Public health grant: what it is and why greater investment is needed</a:t>
            </a:r>
            <a:r>
              <a:rPr lang="en-US" sz="1100" dirty="0">
                <a:solidFill>
                  <a:srgbClr val="1E2B2A"/>
                </a:solidFill>
              </a:rPr>
              <a:t>. London: The Health Foundation. Available at: https://www.health.org.uk (Accessed: 12 October 2026).</a:t>
            </a:r>
            <a:endParaRPr lang="en-US" sz="1100" dirty="0"/>
          </a:p>
          <a:p>
            <a:pPr marL="0" indent="0">
              <a:spcAft>
                <a:spcPts val="500"/>
              </a:spcAft>
              <a:buNone/>
            </a:pPr>
            <a:r>
              <a:rPr lang="en-US" sz="1100" dirty="0">
                <a:solidFill>
                  <a:srgbClr val="1E2B2A"/>
                </a:solidFill>
              </a:rPr>
              <a:t>Tudor Hart, J. (1971) 'The inverse care law', </a:t>
            </a:r>
            <a:r>
              <a:rPr lang="en-US" sz="1100" i="1" dirty="0">
                <a:solidFill>
                  <a:srgbClr val="1E2B2A"/>
                </a:solidFill>
              </a:rPr>
              <a:t>The Lancet</a:t>
            </a:r>
            <a:r>
              <a:rPr lang="en-US" sz="1100" dirty="0">
                <a:solidFill>
                  <a:srgbClr val="1E2B2A"/>
                </a:solidFill>
              </a:rPr>
              <a:t>, 297(7696), pp. 405–412.</a:t>
            </a:r>
            <a:endParaRPr lang="en-US" sz="1100" dirty="0"/>
          </a:p>
          <a:p>
            <a:pPr marL="0" indent="0">
              <a:spcAft>
                <a:spcPts val="500"/>
              </a:spcAft>
              <a:buNone/>
            </a:pPr>
            <a:r>
              <a:rPr lang="en-US" sz="1100" dirty="0">
                <a:solidFill>
                  <a:srgbClr val="1E2B2A"/>
                </a:solidFill>
              </a:rPr>
              <a:t>United Nations (2015) </a:t>
            </a:r>
            <a:r>
              <a:rPr lang="en-US" sz="1100" i="1" dirty="0">
                <a:solidFill>
                  <a:srgbClr val="1E2B2A"/>
                </a:solidFill>
              </a:rPr>
              <a:t>Transforming our world: the 2030 Agenda for Sustainable Development</a:t>
            </a:r>
            <a:r>
              <a:rPr lang="en-US" sz="1100" dirty="0">
                <a:solidFill>
                  <a:srgbClr val="1E2B2A"/>
                </a:solidFill>
              </a:rPr>
              <a:t> (A/RES/70/1). New York: United Nations. Available at: https://sdgs.un.org/2030agenda (Accessed: 12 October 2026).</a:t>
            </a:r>
            <a:endParaRPr lang="en-US" sz="1100" dirty="0"/>
          </a:p>
        </p:txBody>
      </p:sp>
      <p:sp>
        <p:nvSpPr>
          <p:cNvPr id="4" name="Text 2"/>
          <p:cNvSpPr txBox="1"/>
          <p:nvPr/>
        </p:nvSpPr>
        <p:spPr>
          <a:xfrm>
            <a:off x="6217920" y="1234440"/>
            <a:ext cx="5394960" cy="5029200"/>
          </a:xfrm>
          <a:prstGeom prst="rect">
            <a:avLst/>
          </a:prstGeom>
          <a:noFill/>
          <a:ln/>
        </p:spPr>
        <p:txBody>
          <a:bodyPr wrap="square" lIns="0" tIns="0" rIns="0" bIns="0" rtlCol="0" anchor="t"/>
          <a:lstStyle/>
          <a:p>
            <a:pPr marL="0" indent="0">
              <a:spcAft>
                <a:spcPts val="500"/>
              </a:spcAft>
              <a:buNone/>
            </a:pPr>
            <a:r>
              <a:rPr lang="en-US" sz="1100" dirty="0">
                <a:solidFill>
                  <a:srgbClr val="1E2B2A"/>
                </a:solidFill>
              </a:rPr>
              <a:t>Wade, D.T. and Halligan, P.W. (2017) 'The biopsychosocial model of illness: a model whose time has come', </a:t>
            </a:r>
            <a:r>
              <a:rPr lang="en-US" sz="1100" i="1" dirty="0">
                <a:solidFill>
                  <a:srgbClr val="1E2B2A"/>
                </a:solidFill>
              </a:rPr>
              <a:t>Clinical Rehabilitation</a:t>
            </a:r>
            <a:r>
              <a:rPr lang="en-US" sz="1100" dirty="0">
                <a:solidFill>
                  <a:srgbClr val="1E2B2A"/>
                </a:solidFill>
              </a:rPr>
              <a:t>, 31(8), pp. 995–1004. Available at: https://doi.org/10.1177/0269215517709890 (Accessed: 12 October 2026).</a:t>
            </a:r>
            <a:endParaRPr lang="en-US" sz="1100" dirty="0"/>
          </a:p>
          <a:p>
            <a:pPr marL="0" indent="0">
              <a:spcAft>
                <a:spcPts val="500"/>
              </a:spcAft>
              <a:buNone/>
            </a:pPr>
            <a:r>
              <a:rPr lang="en-US" sz="1100" i="1" dirty="0">
                <a:solidFill>
                  <a:srgbClr val="1E2B2A"/>
                </a:solidFill>
              </a:rPr>
              <a:t>Well-being of Future Generations (Wales) Act 2015</a:t>
            </a:r>
            <a:r>
              <a:rPr lang="en-US" sz="1100" dirty="0">
                <a:solidFill>
                  <a:srgbClr val="1E2B2A"/>
                </a:solidFill>
              </a:rPr>
              <a:t>, anaw 2. Available at: https://www.legislation.gov.uk/anaw/2015/2/contents (Accessed: 12 October 2026).</a:t>
            </a:r>
            <a:endParaRPr lang="en-US" sz="1100" dirty="0"/>
          </a:p>
          <a:p>
            <a:pPr marL="0" indent="0">
              <a:spcAft>
                <a:spcPts val="500"/>
              </a:spcAft>
              <a:buNone/>
            </a:pPr>
            <a:r>
              <a:rPr lang="en-US" sz="1100" dirty="0">
                <a:solidFill>
                  <a:srgbClr val="1E2B2A"/>
                </a:solidFill>
              </a:rPr>
              <a:t>Welsh Government (2018) </a:t>
            </a:r>
            <a:r>
              <a:rPr lang="en-US" sz="1100" i="1" dirty="0">
                <a:solidFill>
                  <a:srgbClr val="1E2B2A"/>
                </a:solidFill>
              </a:rPr>
              <a:t>A healthier Wales: our plan for health and social care</a:t>
            </a:r>
            <a:r>
              <a:rPr lang="en-US" sz="1100" dirty="0">
                <a:solidFill>
                  <a:srgbClr val="1E2B2A"/>
                </a:solidFill>
              </a:rPr>
              <a:t>. Cardiff: Welsh Government. Available at: https://www.gov.wales/healthier-wales-long-term-plan-health-and-social-care (Accessed: 12 October 2026).</a:t>
            </a:r>
            <a:endParaRPr lang="en-US" sz="1100" dirty="0"/>
          </a:p>
          <a:p>
            <a:pPr marL="0" indent="0">
              <a:spcAft>
                <a:spcPts val="500"/>
              </a:spcAft>
              <a:buNone/>
            </a:pPr>
            <a:r>
              <a:rPr lang="en-US" sz="1100" dirty="0">
                <a:solidFill>
                  <a:srgbClr val="1E2B2A"/>
                </a:solidFill>
              </a:rPr>
              <a:t>Whitmee, S. et al. (2015) 'Safeguarding human health in the Anthropocene epoch: report of The Rockefeller Foundation–Lancet Commission on planetary health', </a:t>
            </a:r>
            <a:r>
              <a:rPr lang="en-US" sz="1100" i="1" dirty="0">
                <a:solidFill>
                  <a:srgbClr val="1E2B2A"/>
                </a:solidFill>
              </a:rPr>
              <a:t>The Lancet</a:t>
            </a:r>
            <a:r>
              <a:rPr lang="en-US" sz="1100" dirty="0">
                <a:solidFill>
                  <a:srgbClr val="1E2B2A"/>
                </a:solidFill>
              </a:rPr>
              <a:t>, 386(10007), pp. 1973–2028. Available at: https://doi.org/10.1016/S0140-6736(15)60901-1 (Accessed: 12 October 2026).</a:t>
            </a:r>
            <a:endParaRPr lang="en-US" sz="1100" dirty="0"/>
          </a:p>
          <a:p>
            <a:pPr marL="0" indent="0">
              <a:spcAft>
                <a:spcPts val="500"/>
              </a:spcAft>
              <a:buNone/>
            </a:pPr>
            <a:r>
              <a:rPr lang="en-US" sz="1100" dirty="0">
                <a:solidFill>
                  <a:srgbClr val="1E2B2A"/>
                </a:solidFill>
              </a:rPr>
              <a:t>World Commission on Environment and Development (1987) </a:t>
            </a:r>
            <a:r>
              <a:rPr lang="en-US" sz="1100" i="1" dirty="0">
                <a:solidFill>
                  <a:srgbClr val="1E2B2A"/>
                </a:solidFill>
              </a:rPr>
              <a:t>Our common future</a:t>
            </a:r>
            <a:r>
              <a:rPr lang="en-US" sz="1100" dirty="0">
                <a:solidFill>
                  <a:srgbClr val="1E2B2A"/>
                </a:solidFill>
              </a:rPr>
              <a:t>. Oxford: Oxford University Press.</a:t>
            </a:r>
            <a:endParaRPr lang="en-US" sz="1100" dirty="0"/>
          </a:p>
          <a:p>
            <a:pPr marL="0" indent="0">
              <a:spcAft>
                <a:spcPts val="500"/>
              </a:spcAft>
              <a:buNone/>
            </a:pPr>
            <a:r>
              <a:rPr lang="en-US" sz="1100" dirty="0">
                <a:solidFill>
                  <a:srgbClr val="1E2B2A"/>
                </a:solidFill>
              </a:rPr>
              <a:t>World Health Organization (1948) </a:t>
            </a:r>
            <a:r>
              <a:rPr lang="en-US" sz="1100" i="1" dirty="0">
                <a:solidFill>
                  <a:srgbClr val="1E2B2A"/>
                </a:solidFill>
              </a:rPr>
              <a:t>Constitution of the World Health Organization</a:t>
            </a:r>
            <a:r>
              <a:rPr lang="en-US" sz="1100" dirty="0">
                <a:solidFill>
                  <a:srgbClr val="1E2B2A"/>
                </a:solidFill>
              </a:rPr>
              <a:t>. Geneva: World Health Organization.</a:t>
            </a:r>
            <a:endParaRPr lang="en-US" sz="1100" dirty="0"/>
          </a:p>
          <a:p>
            <a:pPr marL="0" indent="0">
              <a:spcAft>
                <a:spcPts val="500"/>
              </a:spcAft>
              <a:buNone/>
            </a:pPr>
            <a:r>
              <a:rPr lang="en-US" sz="1100" dirty="0">
                <a:solidFill>
                  <a:srgbClr val="1E2B2A"/>
                </a:solidFill>
              </a:rPr>
              <a:t>World Health Organization (2014) </a:t>
            </a:r>
            <a:r>
              <a:rPr lang="en-US" sz="1100" i="1" dirty="0">
                <a:solidFill>
                  <a:srgbClr val="1E2B2A"/>
                </a:solidFill>
              </a:rPr>
              <a:t>Health in All Policies: Helsinki statement. Framework for country action</a:t>
            </a:r>
            <a:r>
              <a:rPr lang="en-US" sz="1100" dirty="0">
                <a:solidFill>
                  <a:srgbClr val="1E2B2A"/>
                </a:solidFill>
              </a:rPr>
              <a:t>. Geneva: World Health Organization.</a:t>
            </a:r>
            <a:endParaRPr lang="en-US" sz="11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900">
                <a:solidFill>
                  <a:srgbClr val="5B6B68"/>
                </a:solidFill>
              </a:defRPr>
            </a:lvl1pPr>
          </a:lstStyle>
          <a:p>
            <a:pPr algn="r"/>
            <a:fld id="{F7021451-1387-4CA6-816F-3879F97B5CBC}" type="slidenum">
              <a:rPr lang="en-US" b="0"/>
              <a:t>17</a:t>
            </a:fld>
            <a:endParaRPr lang="en-US"/>
          </a:p>
        </p:txBody>
      </p:sp>
    </p:spTree>
  </p:cSld>
  <p:clrMapOvr>
    <a:masterClrMapping/>
  </p:clrMapOvr>
</p:sld>
</file>

<file path=ppt/theme/theme1.xml><?xml version="1.0" encoding="utf-8"?>
<a:theme xmlns:a="http://schemas.openxmlformats.org/drawingml/2006/main" name="Sustainable Health">
  <a:themeElements>
    <a:clrScheme name="Sustainable Health">
      <a:dk1>
        <a:srgbClr val="1E2B2A"/>
      </a:dk1>
      <a:lt1>
        <a:srgbClr val="FFFFFF"/>
      </a:lt1>
      <a:dk2>
        <a:srgbClr val="1F4E4A"/>
      </a:dk2>
      <a:lt2>
        <a:srgbClr val="EAF3EE"/>
      </a:lt2>
      <a:accent1>
        <a:srgbClr val="1F4E4A"/>
      </a:accent1>
      <a:accent2>
        <a:srgbClr val="6A9F7E"/>
      </a:accent2>
      <a:accent3>
        <a:srgbClr val="C8613C"/>
      </a:accent3>
      <a:accent4>
        <a:srgbClr val="F2CC8F"/>
      </a:accent4>
      <a:accent5>
        <a:srgbClr val="3F7F78"/>
      </a:accent5>
      <a:accent6>
        <a:srgbClr val="8C9A97"/>
      </a:accent6>
      <a:hlink>
        <a:srgbClr val="1F6F8B"/>
      </a:hlink>
      <a:folHlink>
        <a:srgbClr val="6A4C93"/>
      </a:folHlink>
    </a:clrScheme>
    <a:fontScheme name="Sustainable Health">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5937</Words>
  <Application>Microsoft Office PowerPoint</Application>
  <PresentationFormat>Widescreen</PresentationFormat>
  <Paragraphs>252</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Cambria</vt:lpstr>
      <vt:lpstr>Sustainable Health</vt:lpstr>
      <vt:lpstr>PowerPoint Presentation</vt:lpstr>
      <vt:lpstr>Aim and Structure of the Presentation</vt:lpstr>
      <vt:lpstr>Defining Health Beyond the Absence of Disease</vt:lpstr>
      <vt:lpstr>Wellbeing and Sustainable Development</vt:lpstr>
      <vt:lpstr>Why These Concepts Now Matter in Health Policy</vt:lpstr>
      <vt:lpstr>Theoretical Perspectives: Comparing Models of Health</vt:lpstr>
      <vt:lpstr>Integration Frameworks: Health in All Policies and Wales</vt:lpstr>
      <vt:lpstr>Policy and Governance Supporting Holistic Health</vt:lpstr>
      <vt:lpstr>Challenges: Regulatory and Funding Barriers</vt:lpstr>
      <vt:lpstr>Service Delivery: The Telehealth Evidence</vt:lpstr>
      <vt:lpstr>Case Examples: Social Prescribing and Hospital Prevention</vt:lpstr>
      <vt:lpstr>Public Health Initiatives: Healthy Lifestyles and Environments</vt:lpstr>
      <vt:lpstr>Equity and Access: Persistent Disparities</vt:lpstr>
      <vt:lpstr>Recommendations for Local and National Policy</vt:lpstr>
      <vt:lpstr>PowerPoint Presentation</vt:lpstr>
      <vt:lpstr>References (1 of 2)</vt:lpstr>
      <vt:lpstr>References (2 of 2)</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dc:title>
  <dc:subject>BMHP6030 Component 1 Presentation</dc:subject>
  <dc:creator>Marcela Elena Oprea</dc:creator>
  <cp:revision>2</cp:revision>
  <dcterms:created xsi:type="dcterms:W3CDTF">2026-10-12T21:23:28Z</dcterms:created>
  <dcterms:modified xsi:type="dcterms:W3CDTF">2026-10-12T21:29:06Z</dcterms:modified>
</cp:coreProperties>
</file>