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bookmarkIdSeed="2">
  <p:sldMasterIdLst>
    <p:sldMasterId id="2147483648" r:id="rId4"/>
  </p:sldMasterIdLst>
  <p:notesMasterIdLst>
    <p:notesMasterId r:id="rId18"/>
  </p:notesMasterIdLst>
  <p:handoutMasterIdLst>
    <p:handoutMasterId r:id="rId19"/>
  </p:handoutMasterIdLst>
  <p:sldIdLst>
    <p:sldId id="298" r:id="rId5"/>
    <p:sldId id="299" r:id="rId6"/>
    <p:sldId id="283" r:id="rId7"/>
    <p:sldId id="297" r:id="rId8"/>
    <p:sldId id="292" r:id="rId9"/>
    <p:sldId id="284" r:id="rId10"/>
    <p:sldId id="301" r:id="rId11"/>
    <p:sldId id="293" r:id="rId12"/>
    <p:sldId id="295" r:id="rId13"/>
    <p:sldId id="300" r:id="rId14"/>
    <p:sldId id="285" r:id="rId15"/>
    <p:sldId id="296" r:id="rId16"/>
    <p:sldId id="25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5" autoAdjust="0"/>
    <p:restoredTop sz="94475" autoAdjust="0"/>
  </p:normalViewPr>
  <p:slideViewPr>
    <p:cSldViewPr snapToGrid="0">
      <p:cViewPr varScale="1">
        <p:scale>
          <a:sx n="81" d="100"/>
          <a:sy n="81" d="100"/>
        </p:scale>
        <p:origin x="725" y="48"/>
      </p:cViewPr>
      <p:guideLst>
        <p:guide orient="horz" pos="2160"/>
        <p:guide pos="3840"/>
      </p:guideLst>
    </p:cSldViewPr>
  </p:slideViewPr>
  <p:outlineViewPr>
    <p:cViewPr>
      <p:scale>
        <a:sx n="33" d="100"/>
        <a:sy n="33" d="100"/>
      </p:scale>
      <p:origin x="0" y="12"/>
    </p:cViewPr>
  </p:outlineViewPr>
  <p:notesTextViewPr>
    <p:cViewPr>
      <p:scale>
        <a:sx n="3" d="2"/>
        <a:sy n="3" d="2"/>
      </p:scale>
      <p:origin x="0" y="0"/>
    </p:cViewPr>
  </p:notesTextViewPr>
  <p:sorterViewPr>
    <p:cViewPr>
      <p:scale>
        <a:sx n="75" d="100"/>
        <a:sy n="75" d="100"/>
      </p:scale>
      <p:origin x="0" y="0"/>
    </p:cViewPr>
  </p:sorterViewPr>
  <p:notesViewPr>
    <p:cSldViewPr snapToGrid="0">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pPr/>
              <a:t>6/8/2021</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pPr/>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pPr/>
              <a:t>6/8/2021</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pPr/>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pPr/>
              <a:t>11</a:t>
            </a:fld>
            <a:endParaRPr lang="en-US" noProof="0"/>
          </a:p>
        </p:txBody>
      </p:sp>
    </p:spTree>
    <p:extLst>
      <p:ext uri="{BB962C8B-B14F-4D97-AF65-F5344CB8AC3E}">
        <p14:creationId xmlns:p14="http://schemas.microsoft.com/office/powerpoint/2010/main" val="11452848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857760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11" name="Text Placeholder 2">
            <a:extLst>
              <a:ext uri="{FF2B5EF4-FFF2-40B4-BE49-F238E27FC236}">
                <a16:creationId xmlns:a16="http://schemas.microsoft.com/office/drawing/2014/main" id="{14B95064-E6BF-43CD-ACBD-6363E8D9BF6A}"/>
              </a:ext>
            </a:extLst>
          </p:cNvPr>
          <p:cNvSpPr>
            <a:spLocks noGrp="1"/>
          </p:cNvSpPr>
          <p:nvPr>
            <p:ph type="body" idx="1"/>
          </p:nvPr>
        </p:nvSpPr>
        <p:spPr>
          <a:xfrm>
            <a:off x="0" y="4114627"/>
            <a:ext cx="5956300" cy="1095056"/>
          </a:xfrm>
          <a:solidFill>
            <a:schemeClr val="tx1">
              <a:alpha val="80000"/>
            </a:schemeClr>
          </a:solidFill>
        </p:spPr>
        <p:txBody>
          <a:bodyPr vert="horz" lIns="252000" tIns="180000" rIns="180000" bIns="180000" rtlCol="0">
            <a:noAutofit/>
          </a:bodyPr>
          <a:lstStyle>
            <a:lvl1pPr marL="0" indent="0" algn="l">
              <a:buNone/>
              <a:defRPr lang="en-US">
                <a:solidFill>
                  <a:schemeClr val="bg1"/>
                </a:solidFill>
              </a:defRPr>
            </a:lvl1pPr>
          </a:lstStyle>
          <a:p>
            <a:pPr marL="266700" lvl="0" indent="-266700"/>
            <a:r>
              <a:rPr lang="en-US" noProof="0"/>
              <a:t>Click to edit Master text styles</a:t>
            </a:r>
          </a:p>
        </p:txBody>
      </p:sp>
    </p:spTree>
    <p:extLst>
      <p:ext uri="{BB962C8B-B14F-4D97-AF65-F5344CB8AC3E}">
        <p14:creationId xmlns:p14="http://schemas.microsoft.com/office/powerpoint/2010/main" val="3982563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008000"/>
            <a:ext cx="11328000" cy="5183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6207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9" name="Content Placeholder 3">
            <a:extLst>
              <a:ext uri="{FF2B5EF4-FFF2-40B4-BE49-F238E27FC236}">
                <a16:creationId xmlns:a16="http://schemas.microsoft.com/office/drawing/2014/main" id="{EE1E0B79-3CC8-4DCF-8AEC-AC43BC9A3048}"/>
              </a:ext>
            </a:extLst>
          </p:cNvPr>
          <p:cNvSpPr>
            <a:spLocks noGrp="1"/>
          </p:cNvSpPr>
          <p:nvPr>
            <p:ph sz="half" idx="2"/>
          </p:nvPr>
        </p:nvSpPr>
        <p:spPr>
          <a:xfrm>
            <a:off x="6311886" y="1007250"/>
            <a:ext cx="5460114"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15546508-E26C-46CD-8939-D20E71BF4ED7}"/>
              </a:ext>
            </a:extLst>
          </p:cNvPr>
          <p:cNvSpPr>
            <a:spLocks noGrp="1"/>
          </p:cNvSpPr>
          <p:nvPr>
            <p:ph sz="half" idx="1"/>
          </p:nvPr>
        </p:nvSpPr>
        <p:spPr>
          <a:xfrm>
            <a:off x="431999" y="1007250"/>
            <a:ext cx="5448115"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155533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2" name="Rectangle 11" descr="Accent bar right&#10;">
            <a:extLst>
              <a:ext uri="{FF2B5EF4-FFF2-40B4-BE49-F238E27FC236}">
                <a16:creationId xmlns:a16="http://schemas.microsoft.com/office/drawing/2014/main" id="{3E8A46E0-47C2-4441-B7DD-F621A80F1FC8}"/>
              </a:ext>
              <a:ext uri="{C183D7F6-B498-43B3-948B-1728B52AA6E4}">
                <adec:decorative xmlns:adec="http://schemas.microsoft.com/office/drawing/2017/decorative"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Text Placeholder 2">
            <a:extLst>
              <a:ext uri="{FF2B5EF4-FFF2-40B4-BE49-F238E27FC236}">
                <a16:creationId xmlns:a16="http://schemas.microsoft.com/office/drawing/2014/main" id="{D902C307-6561-4E11-9899-1F34830AE8AB}"/>
              </a:ext>
            </a:extLst>
          </p:cNvPr>
          <p:cNvSpPr>
            <a:spLocks noGrp="1"/>
          </p:cNvSpPr>
          <p:nvPr>
            <p:ph type="body" idx="1"/>
          </p:nvPr>
        </p:nvSpPr>
        <p:spPr>
          <a:xfrm>
            <a:off x="431800" y="1224128"/>
            <a:ext cx="5448115"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Text Placeholder 4">
            <a:extLst>
              <a:ext uri="{FF2B5EF4-FFF2-40B4-BE49-F238E27FC236}">
                <a16:creationId xmlns:a16="http://schemas.microsoft.com/office/drawing/2014/main" id="{CD73439B-6B1B-47C5-B2B0-409015FB3398}"/>
              </a:ext>
            </a:extLst>
          </p:cNvPr>
          <p:cNvSpPr>
            <a:spLocks noGrp="1"/>
          </p:cNvSpPr>
          <p:nvPr>
            <p:ph type="body" sz="quarter" idx="3"/>
          </p:nvPr>
        </p:nvSpPr>
        <p:spPr>
          <a:xfrm>
            <a:off x="6312086" y="1224128"/>
            <a:ext cx="5447914"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7" name="Content Placeholder 5">
            <a:extLst>
              <a:ext uri="{FF2B5EF4-FFF2-40B4-BE49-F238E27FC236}">
                <a16:creationId xmlns:a16="http://schemas.microsoft.com/office/drawing/2014/main" id="{12AC6878-44C6-4445-A225-70C0DC482EDF}"/>
              </a:ext>
            </a:extLst>
          </p:cNvPr>
          <p:cNvSpPr>
            <a:spLocks noGrp="1"/>
          </p:cNvSpPr>
          <p:nvPr>
            <p:ph sz="quarter" idx="4"/>
          </p:nvPr>
        </p:nvSpPr>
        <p:spPr>
          <a:xfrm>
            <a:off x="6299886" y="1955731"/>
            <a:ext cx="5447914" cy="42339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Content Placeholder 3">
            <a:extLst>
              <a:ext uri="{FF2B5EF4-FFF2-40B4-BE49-F238E27FC236}">
                <a16:creationId xmlns:a16="http://schemas.microsoft.com/office/drawing/2014/main" id="{6D675DA8-374F-4915-973A-53612A41FFC1}"/>
              </a:ext>
            </a:extLst>
          </p:cNvPr>
          <p:cNvSpPr>
            <a:spLocks noGrp="1"/>
          </p:cNvSpPr>
          <p:nvPr>
            <p:ph sz="half" idx="2"/>
          </p:nvPr>
        </p:nvSpPr>
        <p:spPr>
          <a:xfrm>
            <a:off x="431800" y="1943031"/>
            <a:ext cx="5447914" cy="42466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6253150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Content Placeholder 2">
            <a:extLst>
              <a:ext uri="{FF2B5EF4-FFF2-40B4-BE49-F238E27FC236}">
                <a16:creationId xmlns:a16="http://schemas.microsoft.com/office/drawing/2014/main" id="{85B68CA9-AC4C-4D15-9BA1-A9F1AC5606DA}"/>
              </a:ext>
            </a:extLst>
          </p:cNvPr>
          <p:cNvSpPr>
            <a:spLocks noGrp="1"/>
          </p:cNvSpPr>
          <p:nvPr>
            <p:ph idx="1"/>
          </p:nvPr>
        </p:nvSpPr>
        <p:spPr>
          <a:xfrm>
            <a:off x="4788816" y="432001"/>
            <a:ext cx="6971184" cy="5429050"/>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3">
            <a:extLst>
              <a:ext uri="{FF2B5EF4-FFF2-40B4-BE49-F238E27FC236}">
                <a16:creationId xmlns:a16="http://schemas.microsoft.com/office/drawing/2014/main" id="{29B24D8A-D8A5-4F57-A260-A4CF75FCB3BD}"/>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8014327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9" name="Text Placeholder 3">
            <a:extLst>
              <a:ext uri="{FF2B5EF4-FFF2-40B4-BE49-F238E27FC236}">
                <a16:creationId xmlns:a16="http://schemas.microsoft.com/office/drawing/2014/main" id="{3E50A411-2E68-4F4D-B4BC-62E87C633658}"/>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0" name="Picture Placeholder 2">
            <a:extLst>
              <a:ext uri="{FF2B5EF4-FFF2-40B4-BE49-F238E27FC236}">
                <a16:creationId xmlns:a16="http://schemas.microsoft.com/office/drawing/2014/main" id="{2FBF39A8-0BD5-48FD-9993-F595D4F727C1}"/>
              </a:ext>
            </a:extLst>
          </p:cNvPr>
          <p:cNvSpPr>
            <a:spLocks noGrp="1"/>
          </p:cNvSpPr>
          <p:nvPr>
            <p:ph type="pic" idx="1"/>
          </p:nvPr>
        </p:nvSpPr>
        <p:spPr>
          <a:xfrm>
            <a:off x="4788816" y="432001"/>
            <a:ext cx="6971184" cy="54290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0406333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0DB3A426-6D4A-4D91-ACD6-A2C25BAE44E3}"/>
              </a:ext>
            </a:extLst>
          </p:cNvPr>
          <p:cNvSpPr>
            <a:spLocks noGrp="1"/>
          </p:cNvSpPr>
          <p:nvPr>
            <p:ph type="body" sz="quarter" idx="14"/>
          </p:nvPr>
        </p:nvSpPr>
        <p:spPr>
          <a:xfrm>
            <a:off x="1664370" y="2033588"/>
            <a:ext cx="8863262" cy="2790825"/>
          </a:xfrm>
        </p:spPr>
        <p:txBody>
          <a:bodyPr anchor="ctr"/>
          <a:lstStyle>
            <a:lvl1pPr marL="0" indent="0" algn="ctr">
              <a:buNone/>
              <a:defRPr sz="6000"/>
            </a:lvl1pPr>
            <a:lvl2pPr marL="266700" indent="0">
              <a:buNone/>
              <a:defRPr/>
            </a:lvl2pPr>
          </a:lstStyle>
          <a:p>
            <a:pPr lvl="0"/>
            <a:r>
              <a:rPr lang="en-US" noProof="0"/>
              <a:t>Click to edit Master text styles</a:t>
            </a:r>
          </a:p>
        </p:txBody>
      </p:sp>
    </p:spTree>
    <p:extLst>
      <p:ext uri="{BB962C8B-B14F-4D97-AF65-F5344CB8AC3E}">
        <p14:creationId xmlns:p14="http://schemas.microsoft.com/office/powerpoint/2010/main" val="28772436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900433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Rectangle 27">
            <a:extLst>
              <a:ext uri="{FF2B5EF4-FFF2-40B4-BE49-F238E27FC236}">
                <a16:creationId xmlns:a16="http://schemas.microsoft.com/office/drawing/2014/main" id="{C825DB53-D610-4A40-AFDC-EBC47DB613CE}"/>
              </a:ext>
            </a:extLst>
          </p:cNvPr>
          <p:cNvSpPr/>
          <p:nvPr/>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Freeform: Shape 30">
            <a:extLst>
              <a:ext uri="{FF2B5EF4-FFF2-40B4-BE49-F238E27FC236}">
                <a16:creationId xmlns:a16="http://schemas.microsoft.com/office/drawing/2014/main" id="{C2B9A6A4-83D0-40B1-8B15-964C84BF0705}"/>
              </a:ext>
            </a:extLst>
          </p:cNvPr>
          <p:cNvSpPr/>
          <p:nvPr/>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fld id="{19B51A1E-902D-48AF-9020-955120F399B6}" type="slidenum">
              <a:rPr lang="en-US" noProof="0" smtClean="0"/>
              <a:pPr/>
              <a:t>‹#›</a:t>
            </a:fld>
            <a:endParaRPr lang="en-US" noProof="0" dirty="0"/>
          </a:p>
        </p:txBody>
      </p:sp>
      <p:sp>
        <p:nvSpPr>
          <p:cNvPr id="4" name="TextBox 3">
            <a:extLst>
              <a:ext uri="{FF2B5EF4-FFF2-40B4-BE49-F238E27FC236}">
                <a16:creationId xmlns:a16="http://schemas.microsoft.com/office/drawing/2014/main" id="{34FDC6F9-37F9-4E25-AECA-D307B8421C73}"/>
              </a:ext>
            </a:extLst>
          </p:cNvPr>
          <p:cNvSpPr txBox="1"/>
          <p:nvPr/>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dirty="0">
                <a:solidFill>
                  <a:schemeClr val="accent1"/>
                </a:solidFill>
                <a:latin typeface="+mj-lt"/>
              </a:rPr>
              <a:t>TREY</a:t>
            </a:r>
            <a:r>
              <a:rPr lang="en-US" sz="1600" b="1" i="0" spc="-100" baseline="0" noProof="0" dirty="0">
                <a:solidFill>
                  <a:schemeClr val="accent1"/>
                </a:solidFill>
                <a:latin typeface="+mj-lt"/>
              </a:rPr>
              <a:t> </a:t>
            </a:r>
            <a:br>
              <a:rPr lang="en-US" sz="1600" b="1" i="0" spc="-100" baseline="0" noProof="0" dirty="0">
                <a:solidFill>
                  <a:schemeClr val="accent1"/>
                </a:solidFill>
                <a:latin typeface="+mj-lt"/>
              </a:rPr>
            </a:br>
            <a:r>
              <a:rPr lang="en-US" sz="1200" b="0" i="0" spc="140" baseline="0" noProof="0" dirty="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Rectangle 28">
            <a:extLst>
              <a:ext uri="{FF2B5EF4-FFF2-40B4-BE49-F238E27FC236}">
                <a16:creationId xmlns:a16="http://schemas.microsoft.com/office/drawing/2014/main" id="{9B49670D-8F18-44A8-B217-67B412095C0D}"/>
              </a:ext>
            </a:extLst>
          </p:cNvPr>
          <p:cNvSpPr/>
          <p:nvPr/>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67" r:id="rId13"/>
    <p:sldLayoutId id="2147483668" r:id="rId14"/>
    <p:sldLayoutId id="2147483669" r:id="rId15"/>
    <p:sldLayoutId id="2147483670" r:id="rId16"/>
    <p:sldLayoutId id="2147483671" r:id="rId17"/>
    <p:sldLayoutId id="2147483673" r:id="rId18"/>
    <p:sldLayoutId id="2147483674" r:id="rId19"/>
    <p:sldLayoutId id="2147483654" r:id="rId20"/>
    <p:sldLayoutId id="2147483655" r:id="rId21"/>
    <p:sldLayoutId id="2147483675" r:id="rId22"/>
    <p:sldLayoutId id="2147483672" r:id="rId23"/>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jpeg"/><Relationship Id="rId5" Type="http://schemas.openxmlformats.org/officeDocument/2006/relationships/image" Target="../media/image2.pn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0.png"/><Relationship Id="rId5" Type="http://schemas.openxmlformats.org/officeDocument/2006/relationships/image" Target="../media/image2.pn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6.xml"/><Relationship Id="rId7" Type="http://schemas.openxmlformats.org/officeDocument/2006/relationships/image" Target="../media/image1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2.png"/><Relationship Id="rId5" Type="http://schemas.openxmlformats.org/officeDocument/2006/relationships/image" Target="../media/image11.png"/><Relationship Id="rId10" Type="http://schemas.openxmlformats.org/officeDocument/2006/relationships/image" Target="../media/image4.png"/><Relationship Id="rId4" Type="http://schemas.openxmlformats.org/officeDocument/2006/relationships/image" Target="../media/image2.png"/><Relationship Id="rId9"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17.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3.xml"/><Relationship Id="rId7" Type="http://schemas.openxmlformats.org/officeDocument/2006/relationships/image" Target="../media/image20.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2.png"/><Relationship Id="rId9"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0.xml"/><Relationship Id="rId7" Type="http://schemas.openxmlformats.org/officeDocument/2006/relationships/image" Target="../media/image4.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3.emf"/><Relationship Id="rId5" Type="http://schemas.openxmlformats.org/officeDocument/2006/relationships/image" Target="../media/image22.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3.xml"/><Relationship Id="rId7" Type="http://schemas.openxmlformats.org/officeDocument/2006/relationships/image" Target="../media/image27.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30.jpe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9.jpeg"/><Relationship Id="rId5" Type="http://schemas.openxmlformats.org/officeDocument/2006/relationships/image" Target="../media/image28.jpeg"/><Relationship Id="rId10" Type="http://schemas.openxmlformats.org/officeDocument/2006/relationships/image" Target="../media/image4.png"/><Relationship Id="rId4" Type="http://schemas.openxmlformats.org/officeDocument/2006/relationships/notesSlide" Target="../notesSlides/notesSlide1.xml"/><Relationship Id="rId9" Type="http://schemas.openxmlformats.org/officeDocument/2006/relationships/image" Target="../media/image3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4.png"/><Relationship Id="rId4" Type="http://schemas.openxmlformats.org/officeDocument/2006/relationships/image" Target="../media/image32.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image" Target="../media/image3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descr="renishaw_miskin_exterior.jpg"/>
          <p:cNvPicPr>
            <a:picLocks noGrp="1" noChangeAspect="1"/>
          </p:cNvPicPr>
          <p:nvPr>
            <p:ph type="pic" sz="quarter" idx="10"/>
          </p:nvPr>
        </p:nvPicPr>
        <p:blipFill>
          <a:blip r:embed="rId4"/>
          <a:srcRect l="11225" r="11225"/>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3200400" y="2811053"/>
            <a:ext cx="8991600" cy="1261295"/>
          </a:xfrm>
        </p:spPr>
        <p:txBody>
          <a:bodyPr/>
          <a:lstStyle/>
          <a:p>
            <a:r>
              <a:rPr lang="en-GB" sz="7200" dirty="0"/>
              <a:t>Air Curtain Project</a:t>
            </a:r>
            <a:endParaRPr lang="en-US" sz="7200" dirty="0"/>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3200400" y="4061039"/>
            <a:ext cx="6580188" cy="947689"/>
          </a:xfrm>
        </p:spPr>
        <p:txBody>
          <a:bodyPr/>
          <a:lstStyle/>
          <a:p>
            <a:r>
              <a:rPr lang="en-GB" b="1" dirty="0"/>
              <a:t>Aneurin Bamsey</a:t>
            </a:r>
          </a:p>
          <a:p>
            <a:endParaRPr lang="en-GB" dirty="0"/>
          </a:p>
          <a:p>
            <a:endParaRPr lang="en-US" dirty="0"/>
          </a:p>
        </p:txBody>
      </p:sp>
      <p:sp>
        <p:nvSpPr>
          <p:cNvPr id="51" name="TextBox 50">
            <a:extLst>
              <a:ext uri="{FF2B5EF4-FFF2-40B4-BE49-F238E27FC236}">
                <a16:creationId xmlns:a16="http://schemas.microsoft.com/office/drawing/2014/main" id="{66C1DE0A-7865-466B-B5D7-781C92357026}"/>
              </a:ext>
            </a:extLst>
          </p:cNvPr>
          <p:cNvSpPr txBox="1"/>
          <p:nvPr/>
        </p:nvSpPr>
        <p:spPr>
          <a:xfrm>
            <a:off x="10284923" y="4241800"/>
            <a:ext cx="1402741" cy="266149"/>
          </a:xfrm>
          <a:prstGeom prst="rect">
            <a:avLst/>
          </a:prstGeom>
          <a:noFill/>
        </p:spPr>
        <p:txBody>
          <a:bodyPr wrap="square" tIns="108000" bIns="0" rtlCol="0" anchor="ctr">
            <a:spAutoFit/>
          </a:bodyPr>
          <a:lstStyle/>
          <a:p>
            <a:pPr algn="ctr">
              <a:lnSpc>
                <a:spcPts val="1000"/>
              </a:lnSpc>
            </a:pPr>
            <a:endParaRPr lang="en-US" b="0" i="0" spc="140" baseline="0" dirty="0">
              <a:solidFill>
                <a:schemeClr val="tx1">
                  <a:lumMod val="75000"/>
                  <a:lumOff val="25000"/>
                </a:schemeClr>
              </a:solidFill>
              <a:latin typeface="+mj-lt"/>
            </a:endParaRPr>
          </a:p>
        </p:txBody>
      </p:sp>
      <p:pic>
        <p:nvPicPr>
          <p:cNvPr id="6" name="Picture 5" descr="renishaw-logo-png-transparent.png"/>
          <p:cNvPicPr>
            <a:picLocks noChangeAspect="1"/>
          </p:cNvPicPr>
          <p:nvPr/>
        </p:nvPicPr>
        <p:blipFill>
          <a:blip r:embed="rId5"/>
          <a:stretch>
            <a:fillRect/>
          </a:stretch>
        </p:blipFill>
        <p:spPr>
          <a:xfrm>
            <a:off x="9920150" y="3402012"/>
            <a:ext cx="2132285" cy="2132285"/>
          </a:xfrm>
          <a:prstGeom prst="rect">
            <a:avLst/>
          </a:prstGeom>
        </p:spPr>
      </p:pic>
      <p:pic>
        <p:nvPicPr>
          <p:cNvPr id="5" name="Picture 4" descr="A picture containing text, toy&#10;&#10;Description automatically generated">
            <a:extLst>
              <a:ext uri="{FF2B5EF4-FFF2-40B4-BE49-F238E27FC236}">
                <a16:creationId xmlns:a16="http://schemas.microsoft.com/office/drawing/2014/main" id="{EE689363-C725-4491-B22D-18EF885558D8}"/>
              </a:ext>
            </a:extLst>
          </p:cNvPr>
          <p:cNvPicPr>
            <a:picLocks noChangeAspect="1"/>
          </p:cNvPicPr>
          <p:nvPr/>
        </p:nvPicPr>
        <p:blipFill>
          <a:blip r:embed="rId6"/>
          <a:stretch>
            <a:fillRect/>
          </a:stretch>
        </p:blipFill>
        <p:spPr>
          <a:xfrm>
            <a:off x="10140133" y="4863999"/>
            <a:ext cx="1696606" cy="1883233"/>
          </a:xfrm>
          <a:prstGeom prst="rect">
            <a:avLst/>
          </a:prstGeom>
        </p:spPr>
      </p:pic>
      <p:pic>
        <p:nvPicPr>
          <p:cNvPr id="12" name="Audio 11">
            <a:hlinkClick r:id="" action="ppaction://media"/>
            <a:extLst>
              <a:ext uri="{FF2B5EF4-FFF2-40B4-BE49-F238E27FC236}">
                <a16:creationId xmlns:a16="http://schemas.microsoft.com/office/drawing/2014/main" id="{F42C0D56-CF3C-4836-AF8D-B5405DBCB5B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989923275"/>
      </p:ext>
    </p:extLst>
  </p:cSld>
  <p:clrMapOvr>
    <a:masterClrMapping/>
  </p:clrMapOvr>
  <mc:AlternateContent xmlns:mc="http://schemas.openxmlformats.org/markup-compatibility/2006">
    <mc:Choice xmlns:p14="http://schemas.microsoft.com/office/powerpoint/2010/main" Requires="p14">
      <p:transition spd="slow" p14:dur="2000" advTm="13719"/>
    </mc:Choice>
    <mc:Fallback>
      <p:transition spd="slow" advTm="13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0" y="341193"/>
            <a:ext cx="7656394" cy="985000"/>
          </a:xfrm>
        </p:spPr>
        <p:txBody>
          <a:bodyPr/>
          <a:lstStyle/>
          <a:p>
            <a:pPr algn="l"/>
            <a:r>
              <a:rPr lang="en-GB" dirty="0"/>
              <a:t>Content of Project </a:t>
            </a:r>
          </a:p>
        </p:txBody>
      </p:sp>
      <p:sp>
        <p:nvSpPr>
          <p:cNvPr id="10" name="Text Placeholder 9"/>
          <p:cNvSpPr>
            <a:spLocks noGrp="1"/>
          </p:cNvSpPr>
          <p:nvPr>
            <p:ph type="body" sz="quarter" idx="32"/>
          </p:nvPr>
        </p:nvSpPr>
        <p:spPr>
          <a:xfrm>
            <a:off x="0" y="1451494"/>
            <a:ext cx="7914290" cy="3936936"/>
          </a:xfrm>
        </p:spPr>
        <p:txBody>
          <a:bodyPr/>
          <a:lstStyle/>
          <a:p>
            <a:pPr algn="l">
              <a:buFont typeface="Wingdings" pitchFamily="2" charset="2"/>
              <a:buChar char="Ø"/>
            </a:pPr>
            <a:r>
              <a:rPr lang="en-GB" sz="2000" dirty="0"/>
              <a:t>  Introduction to the Project </a:t>
            </a:r>
          </a:p>
          <a:p>
            <a:pPr algn="l">
              <a:buFont typeface="Wingdings" pitchFamily="2" charset="2"/>
              <a:buChar char="Ø"/>
            </a:pPr>
            <a:r>
              <a:rPr lang="en-GB" sz="2000" dirty="0"/>
              <a:t>  Planning/ Time Management </a:t>
            </a:r>
          </a:p>
          <a:p>
            <a:pPr marL="342900" indent="-342900" algn="l">
              <a:buFont typeface="Wingdings" panose="05000000000000000000" pitchFamily="2" charset="2"/>
              <a:buChar char="Ø"/>
            </a:pPr>
            <a:r>
              <a:rPr lang="en-GB" sz="2000" dirty="0"/>
              <a:t>Analysis Methods </a:t>
            </a:r>
          </a:p>
          <a:p>
            <a:pPr marL="342900" indent="-342900" algn="l">
              <a:buFont typeface="Wingdings" panose="05000000000000000000" pitchFamily="2" charset="2"/>
              <a:buChar char="Ø"/>
            </a:pPr>
            <a:r>
              <a:rPr lang="en-GB" sz="2000" dirty="0"/>
              <a:t>Design Brief</a:t>
            </a:r>
          </a:p>
          <a:p>
            <a:pPr marL="342900" indent="-342900" algn="l">
              <a:buFont typeface="Wingdings" panose="05000000000000000000" pitchFamily="2" charset="2"/>
              <a:buChar char="Ø"/>
            </a:pPr>
            <a:r>
              <a:rPr lang="en-GB" sz="2000" dirty="0"/>
              <a:t> Research of existing products</a:t>
            </a:r>
          </a:p>
          <a:p>
            <a:pPr marL="342900" indent="-342900" algn="l">
              <a:buFont typeface="Wingdings" panose="05000000000000000000" pitchFamily="2" charset="2"/>
              <a:buChar char="Ø"/>
            </a:pPr>
            <a:r>
              <a:rPr lang="en-GB" sz="2000" dirty="0"/>
              <a:t> Design ideas  inc. Matrix analysis</a:t>
            </a:r>
          </a:p>
          <a:p>
            <a:pPr marL="342900" indent="-342900" algn="l">
              <a:buFont typeface="Wingdings" panose="05000000000000000000" pitchFamily="2" charset="2"/>
              <a:buChar char="Ø"/>
            </a:pPr>
            <a:r>
              <a:rPr lang="en-GB" sz="2000" dirty="0"/>
              <a:t>CAD Drawings  </a:t>
            </a:r>
          </a:p>
          <a:p>
            <a:pPr marL="342900" indent="-342900" algn="l">
              <a:buFont typeface="Wingdings" panose="05000000000000000000" pitchFamily="2" charset="2"/>
              <a:buChar char="Ø"/>
            </a:pPr>
            <a:r>
              <a:rPr lang="en-GB" sz="2000" dirty="0"/>
              <a:t>Reliability </a:t>
            </a:r>
          </a:p>
          <a:p>
            <a:pPr marL="342900" indent="-342900" algn="l">
              <a:buFont typeface="Wingdings" panose="05000000000000000000" pitchFamily="2" charset="2"/>
              <a:buChar char="Ø"/>
            </a:pPr>
            <a:r>
              <a:rPr lang="en-GB" sz="2000" dirty="0"/>
              <a:t>Conclusion and reflection on project</a:t>
            </a:r>
          </a:p>
          <a:p>
            <a:pPr algn="l">
              <a:buFont typeface="Wingdings" pitchFamily="2" charset="2"/>
              <a:buChar char="Ø"/>
            </a:pPr>
            <a:endParaRPr lang="en-GB" sz="2000" dirty="0"/>
          </a:p>
        </p:txBody>
      </p:sp>
      <p:sp>
        <p:nvSpPr>
          <p:cNvPr id="5" name="Footer Placeholder 4"/>
          <p:cNvSpPr>
            <a:spLocks noGrp="1"/>
          </p:cNvSpPr>
          <p:nvPr>
            <p:ph type="ftr" sz="quarter" idx="13"/>
          </p:nvPr>
        </p:nvSpPr>
        <p:spPr/>
        <p:txBody>
          <a:bodyPr/>
          <a:lstStyle/>
          <a:p>
            <a:r>
              <a:rPr lang="en-US" noProof="0" dirty="0"/>
              <a:t>Add a footer</a:t>
            </a:r>
          </a:p>
        </p:txBody>
      </p:sp>
      <p:sp>
        <p:nvSpPr>
          <p:cNvPr id="6" name="Slide Number Placeholder 5"/>
          <p:cNvSpPr>
            <a:spLocks noGrp="1"/>
          </p:cNvSpPr>
          <p:nvPr>
            <p:ph type="sldNum" sz="quarter" idx="33"/>
          </p:nvPr>
        </p:nvSpPr>
        <p:spPr/>
        <p:txBody>
          <a:bodyPr/>
          <a:lstStyle/>
          <a:p>
            <a:fld id="{19B51A1E-902D-48AF-9020-955120F399B6}" type="slidenum">
              <a:rPr lang="en-US" noProof="0" smtClean="0"/>
              <a:pPr/>
              <a:t>2</a:t>
            </a:fld>
            <a:endParaRPr lang="en-US" noProof="0" dirty="0"/>
          </a:p>
        </p:txBody>
      </p:sp>
      <p:pic>
        <p:nvPicPr>
          <p:cNvPr id="11" name="Picture 10" descr="engineering.png"/>
          <p:cNvPicPr>
            <a:picLocks noChangeAspect="1"/>
          </p:cNvPicPr>
          <p:nvPr/>
        </p:nvPicPr>
        <p:blipFill>
          <a:blip r:embed="rId4"/>
          <a:stretch>
            <a:fillRect/>
          </a:stretch>
        </p:blipFill>
        <p:spPr>
          <a:xfrm>
            <a:off x="9095410" y="1560630"/>
            <a:ext cx="3096590" cy="2319383"/>
          </a:xfrm>
          <a:prstGeom prst="rect">
            <a:avLst/>
          </a:prstGeom>
        </p:spPr>
      </p:pic>
      <p:sp>
        <p:nvSpPr>
          <p:cNvPr id="13" name="Rectangle 12"/>
          <p:cNvSpPr/>
          <p:nvPr/>
        </p:nvSpPr>
        <p:spPr>
          <a:xfrm>
            <a:off x="9769576" y="6388099"/>
            <a:ext cx="1973316" cy="3794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renishaw-logo-png-transparent.png"/>
          <p:cNvPicPr>
            <a:picLocks noChangeAspect="1"/>
          </p:cNvPicPr>
          <p:nvPr/>
        </p:nvPicPr>
        <p:blipFill>
          <a:blip r:embed="rId5"/>
          <a:stretch>
            <a:fillRect/>
          </a:stretch>
        </p:blipFill>
        <p:spPr>
          <a:xfrm>
            <a:off x="9742958" y="5511955"/>
            <a:ext cx="2132285" cy="2132285"/>
          </a:xfrm>
          <a:prstGeom prst="rect">
            <a:avLst/>
          </a:prstGeom>
        </p:spPr>
      </p:pic>
      <p:pic>
        <p:nvPicPr>
          <p:cNvPr id="17" name="Audio 16">
            <a:hlinkClick r:id="" action="ppaction://media"/>
            <a:extLst>
              <a:ext uri="{FF2B5EF4-FFF2-40B4-BE49-F238E27FC236}">
                <a16:creationId xmlns:a16="http://schemas.microsoft.com/office/drawing/2014/main" id="{7D89C561-A8E8-476C-A907-E007FD7F250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1626"/>
    </mc:Choice>
    <mc:Fallback>
      <p:transition spd="slow" advTm="61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432000" y="3185674"/>
            <a:ext cx="5472000" cy="2999426"/>
          </a:xfrm>
        </p:spPr>
        <p:txBody>
          <a:bodyPr/>
          <a:lstStyle/>
          <a:p>
            <a:pPr marL="0" indent="0">
              <a:buNone/>
            </a:pPr>
            <a:r>
              <a:rPr lang="en-US" sz="2800" dirty="0"/>
              <a:t>Introduction to Project  </a:t>
            </a:r>
          </a:p>
          <a:p>
            <a:pPr marL="0" indent="0">
              <a:buNone/>
            </a:pPr>
            <a:r>
              <a:rPr lang="en-GB" dirty="0"/>
              <a:t>The team Involved Myself and two other Engineers, Gareth and Jon. </a:t>
            </a:r>
          </a:p>
          <a:p>
            <a:pPr marL="0" indent="0">
              <a:buNone/>
            </a:pPr>
            <a:r>
              <a:rPr lang="en-GB" u="sng" dirty="0"/>
              <a:t>The Problem </a:t>
            </a:r>
          </a:p>
          <a:p>
            <a:r>
              <a:rPr lang="en-GB" dirty="0"/>
              <a:t>PCB boards Exiting the machine too hot</a:t>
            </a:r>
          </a:p>
          <a:p>
            <a:r>
              <a:rPr lang="en-GB" dirty="0"/>
              <a:t>A release of unhealthy fumes from boards </a:t>
            </a:r>
          </a:p>
          <a:p>
            <a:r>
              <a:rPr lang="en-GB" dirty="0"/>
              <a:t>Decrease in operator's ability to work effectively resulting in slow productivity. </a:t>
            </a:r>
          </a:p>
          <a:p>
            <a:pPr marL="0" indent="0">
              <a:buNone/>
            </a:pPr>
            <a:endParaRPr lang="en-GB" dirty="0"/>
          </a:p>
        </p:txBody>
      </p:sp>
      <p:pic>
        <p:nvPicPr>
          <p:cNvPr id="9" name="Picture Placeholder 8" descr="Handing touching mobile phone">
            <a:extLst>
              <a:ext uri="{FF2B5EF4-FFF2-40B4-BE49-F238E27FC236}">
                <a16:creationId xmlns:a16="http://schemas.microsoft.com/office/drawing/2014/main" id="{A9A75888-22E3-1D43-9112-DA02186070B5}"/>
              </a:ext>
            </a:extLst>
          </p:cNvPr>
          <p:cNvPicPr>
            <a:picLocks noGrp="1" noChangeAspect="1"/>
          </p:cNvPicPr>
          <p:nvPr>
            <p:ph type="pic" sz="quarter" idx="14"/>
          </p:nvPr>
        </p:nvPicPr>
        <p:blipFill>
          <a:blip r:embed="rId4" cstate="screen">
            <a:extLst>
              <a:ext uri="{28A0092B-C50C-407E-A947-70E740481C1C}">
                <a14:useLocalDpi xmlns:a14="http://schemas.microsoft.com/office/drawing/2010/main"/>
              </a:ext>
            </a:extLst>
          </a:blip>
          <a:srcRect/>
          <a:stretch>
            <a:fillRect/>
          </a:stretch>
        </p:blipFill>
        <p:spPr/>
      </p:pic>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4428931"/>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7092667" y="705899"/>
            <a:ext cx="4648200" cy="985000"/>
          </a:xfrm>
        </p:spPr>
        <p:txBody>
          <a:bodyPr/>
          <a:lstStyle/>
          <a:p>
            <a:pPr algn="l"/>
            <a:r>
              <a:rPr lang="en-US" dirty="0"/>
              <a:t>The Goal  </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7092667" y="1706362"/>
            <a:ext cx="4648200" cy="2720416"/>
          </a:xfrm>
        </p:spPr>
        <p:txBody>
          <a:bodyPr/>
          <a:lstStyle/>
          <a:p>
            <a:pPr marL="285750" indent="-285750" algn="l">
              <a:buFont typeface="Arial" panose="020B0604020202020204" pitchFamily="34" charset="0"/>
              <a:buChar char="•"/>
            </a:pPr>
            <a:r>
              <a:rPr lang="en-US" dirty="0"/>
              <a:t>Cool boards down on exit</a:t>
            </a:r>
          </a:p>
          <a:p>
            <a:pPr marL="285750" indent="-285750" algn="l">
              <a:buFont typeface="Arial" panose="020B0604020202020204" pitchFamily="34" charset="0"/>
              <a:buChar char="•"/>
            </a:pPr>
            <a:r>
              <a:rPr lang="en-US" dirty="0"/>
              <a:t>Remove fumes from operator's direction </a:t>
            </a:r>
          </a:p>
          <a:p>
            <a:pPr marL="285750" indent="-285750" algn="l">
              <a:buFont typeface="Arial" panose="020B0604020202020204" pitchFamily="34" charset="0"/>
              <a:buChar char="•"/>
            </a:pPr>
            <a:r>
              <a:rPr lang="en-US" dirty="0"/>
              <a:t>Increase production </a:t>
            </a:r>
          </a:p>
          <a:p>
            <a:pPr marL="285750" indent="-285750" algn="l">
              <a:buFont typeface="Arial" panose="020B0604020202020204" pitchFamily="34" charset="0"/>
              <a:buChar char="•"/>
            </a:pPr>
            <a:r>
              <a:rPr lang="en-US" dirty="0"/>
              <a:t>Build operators mental confidence to work on machine.</a:t>
            </a:r>
          </a:p>
          <a:p>
            <a:pPr marL="285750" indent="-285750" algn="l">
              <a:buFont typeface="Arial" panose="020B0604020202020204" pitchFamily="34" charset="0"/>
              <a:buChar char="•"/>
            </a:pPr>
            <a:r>
              <a:rPr lang="en-US" dirty="0"/>
              <a:t>Long term is to implement this on our other Solder bath machines in Woodchester, England. </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3</a:t>
            </a:fld>
            <a:endParaRPr lang="en-US" dirty="0"/>
          </a:p>
        </p:txBody>
      </p:sp>
      <p:sp>
        <p:nvSpPr>
          <p:cNvPr id="8" name="Rectangle 7"/>
          <p:cNvSpPr/>
          <p:nvPr/>
        </p:nvSpPr>
        <p:spPr>
          <a:xfrm>
            <a:off x="9776712" y="6373503"/>
            <a:ext cx="1971811" cy="42165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renishaw-logo-png-transparent.png"/>
          <p:cNvPicPr>
            <a:picLocks noChangeAspect="1"/>
          </p:cNvPicPr>
          <p:nvPr/>
        </p:nvPicPr>
        <p:blipFill>
          <a:blip r:embed="rId5"/>
          <a:stretch>
            <a:fillRect/>
          </a:stretch>
        </p:blipFill>
        <p:spPr>
          <a:xfrm>
            <a:off x="9739025" y="5518980"/>
            <a:ext cx="2132285" cy="2132285"/>
          </a:xfrm>
          <a:prstGeom prst="rect">
            <a:avLst/>
          </a:prstGeom>
        </p:spPr>
      </p:pic>
      <p:pic>
        <p:nvPicPr>
          <p:cNvPr id="11" name="Picture 10" descr="IMG_2780.jpg"/>
          <p:cNvPicPr>
            <a:picLocks noChangeAspect="1"/>
          </p:cNvPicPr>
          <p:nvPr/>
        </p:nvPicPr>
        <p:blipFill>
          <a:blip r:embed="rId6"/>
          <a:stretch>
            <a:fillRect/>
          </a:stretch>
        </p:blipFill>
        <p:spPr>
          <a:xfrm rot="16200000">
            <a:off x="1623199" y="-900477"/>
            <a:ext cx="2627885" cy="4671795"/>
          </a:xfrm>
          <a:prstGeom prst="rect">
            <a:avLst/>
          </a:prstGeom>
          <a:ln>
            <a:noFill/>
          </a:ln>
          <a:effectLst>
            <a:softEdge rad="112500"/>
          </a:effectLst>
        </p:spPr>
      </p:pic>
      <p:pic>
        <p:nvPicPr>
          <p:cNvPr id="13" name="Audio 12">
            <a:hlinkClick r:id="" action="ppaction://media"/>
            <a:extLst>
              <a:ext uri="{FF2B5EF4-FFF2-40B4-BE49-F238E27FC236}">
                <a16:creationId xmlns:a16="http://schemas.microsoft.com/office/drawing/2014/main" id="{4B34C4AE-AD20-4281-ADA7-CD5C284DADF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329746698"/>
      </p:ext>
    </p:extLst>
  </p:cSld>
  <p:clrMapOvr>
    <a:masterClrMapping/>
  </p:clrMapOvr>
  <mc:AlternateContent xmlns:mc="http://schemas.openxmlformats.org/markup-compatibility/2006">
    <mc:Choice xmlns:p14="http://schemas.microsoft.com/office/powerpoint/2010/main" Requires="p14">
      <p:transition spd="slow" p14:dur="2000" advTm="152656"/>
    </mc:Choice>
    <mc:Fallback>
      <p:transition spd="slow" advTm="1526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Hand writing on post-it note">
            <a:extLst>
              <a:ext uri="{FF2B5EF4-FFF2-40B4-BE49-F238E27FC236}">
                <a16:creationId xmlns:a16="http://schemas.microsoft.com/office/drawing/2014/main" id="{7E468295-904F-0743-AD06-67DA21353B9E}"/>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a:ext>
            </a:extLst>
          </a:blip>
          <a:srcRect/>
          <a:stretch/>
        </p:blipFill>
        <p:spPr>
          <a:xfrm>
            <a:off x="0" y="-1"/>
            <a:ext cx="6096000" cy="6371351"/>
          </a:xfrm>
        </p:spPr>
      </p:pic>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775824" y="1373572"/>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5187581" y="227168"/>
            <a:ext cx="6641900" cy="1124345"/>
          </a:xfrm>
        </p:spPr>
        <p:txBody>
          <a:bodyPr/>
          <a:lstStyle/>
          <a:p>
            <a:r>
              <a:rPr lang="en-US" sz="4400" dirty="0"/>
              <a:t>Planning/Time Management</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4997670" y="5334283"/>
            <a:ext cx="7194330" cy="1034985"/>
          </a:xfrm>
        </p:spPr>
        <p:txBody>
          <a:bodyPr/>
          <a:lstStyle/>
          <a:p>
            <a:r>
              <a:rPr lang="en-GB" dirty="0"/>
              <a:t>In respect to the Air Curtain project the Gantt chart was very useful, as can see the project was completed 9 days before the deadline, the project did not feel rushed in any way. </a:t>
            </a:r>
            <a:endParaRPr lang="en-US" dirty="0"/>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6237514" y="1523717"/>
            <a:ext cx="5522485" cy="3719123"/>
          </a:xfrm>
        </p:spPr>
        <p:txBody>
          <a:bodyPr/>
          <a:lstStyle/>
          <a:p>
            <a:pPr marL="0" lvl="0" indent="0">
              <a:buNone/>
            </a:pPr>
            <a:r>
              <a:rPr lang="en-GB" sz="1600" b="1" u="sng" dirty="0"/>
              <a:t>Gantt Chart </a:t>
            </a:r>
          </a:p>
          <a:p>
            <a:r>
              <a:rPr lang="en-GB" sz="1600" dirty="0"/>
              <a:t>Created at the start to help time manage every activity till the end.</a:t>
            </a:r>
          </a:p>
          <a:p>
            <a:r>
              <a:rPr lang="en-GB" sz="1600" dirty="0"/>
              <a:t>Easily understandable for everyone and faster locating current position.</a:t>
            </a:r>
          </a:p>
          <a:p>
            <a:r>
              <a:rPr lang="en-GB" sz="1600" dirty="0"/>
              <a:t>Helps organise group </a:t>
            </a:r>
          </a:p>
          <a:p>
            <a:pPr marL="0" lvl="0" indent="0">
              <a:buNone/>
            </a:pPr>
            <a:r>
              <a:rPr lang="en-GB" sz="1600" b="1" u="sng" dirty="0"/>
              <a:t>Critical Path Analysis</a:t>
            </a:r>
          </a:p>
          <a:p>
            <a:r>
              <a:rPr lang="en-GB" sz="1600" dirty="0"/>
              <a:t>Used in the Gantt chart to ensure deadline is met.</a:t>
            </a:r>
          </a:p>
          <a:p>
            <a:r>
              <a:rPr lang="en-GB" sz="1600" dirty="0"/>
              <a:t>Reduce potential risks and cost in a complex project</a:t>
            </a:r>
          </a:p>
          <a:p>
            <a:r>
              <a:rPr lang="en-GB" sz="1600" dirty="0"/>
              <a:t>Highlights tasks that could take long.</a:t>
            </a:r>
          </a:p>
          <a:p>
            <a:pPr marL="0" lvl="0" indent="0">
              <a:buNone/>
            </a:pPr>
            <a:r>
              <a:rPr lang="en-GB" sz="1600" b="1" u="sng" dirty="0"/>
              <a:t>Logbook</a:t>
            </a:r>
          </a:p>
          <a:p>
            <a:pPr marL="0" lvl="0" indent="0">
              <a:buNone/>
            </a:pPr>
            <a:r>
              <a:rPr lang="en-GB" sz="1600" dirty="0"/>
              <a:t>Keep a log of everything for reference. (weekly)</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4</a:t>
            </a:fld>
            <a:endParaRPr lang="en-US" dirty="0"/>
          </a:p>
        </p:txBody>
      </p:sp>
      <p:sp>
        <p:nvSpPr>
          <p:cNvPr id="8" name="Rectangle 7"/>
          <p:cNvSpPr/>
          <p:nvPr/>
        </p:nvSpPr>
        <p:spPr>
          <a:xfrm>
            <a:off x="10239137" y="6379750"/>
            <a:ext cx="1201003" cy="4162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renishaw-logo-png-transparent.png"/>
          <p:cNvPicPr>
            <a:picLocks noChangeAspect="1"/>
          </p:cNvPicPr>
          <p:nvPr/>
        </p:nvPicPr>
        <p:blipFill>
          <a:blip r:embed="rId5"/>
          <a:stretch>
            <a:fillRect/>
          </a:stretch>
        </p:blipFill>
        <p:spPr>
          <a:xfrm>
            <a:off x="9697196" y="5528430"/>
            <a:ext cx="2132285" cy="2132285"/>
          </a:xfrm>
          <a:prstGeom prst="rect">
            <a:avLst/>
          </a:prstGeom>
        </p:spPr>
      </p:pic>
      <p:sp>
        <p:nvSpPr>
          <p:cNvPr id="10" name="Rectangle 9">
            <a:extLst>
              <a:ext uri="{FF2B5EF4-FFF2-40B4-BE49-F238E27FC236}">
                <a16:creationId xmlns:a16="http://schemas.microsoft.com/office/drawing/2014/main" id="{F0EAF148-C1BA-441E-9D13-66CD7BF2F838}"/>
              </a:ext>
              <a:ext uri="{C183D7F6-B498-43B3-948B-1728B52AA6E4}">
                <adec:decorative xmlns:adec="http://schemas.microsoft.com/office/drawing/2017/decorative" val="1"/>
              </a:ext>
            </a:extLst>
          </p:cNvPr>
          <p:cNvSpPr/>
          <p:nvPr/>
        </p:nvSpPr>
        <p:spPr>
          <a:xfrm>
            <a:off x="9775824" y="1770865"/>
            <a:ext cx="1984175" cy="11482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pic>
        <p:nvPicPr>
          <p:cNvPr id="33" name="Audio 32">
            <a:hlinkClick r:id="" action="ppaction://media"/>
            <a:extLst>
              <a:ext uri="{FF2B5EF4-FFF2-40B4-BE49-F238E27FC236}">
                <a16:creationId xmlns:a16="http://schemas.microsoft.com/office/drawing/2014/main" id="{C1BF57ED-32E8-4A82-B087-8AC7C53A64B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722098795"/>
      </p:ext>
    </p:extLst>
  </p:cSld>
  <p:clrMapOvr>
    <a:masterClrMapping/>
  </p:clrMapOvr>
  <mc:AlternateContent xmlns:mc="http://schemas.openxmlformats.org/markup-compatibility/2006">
    <mc:Choice xmlns:p14="http://schemas.microsoft.com/office/powerpoint/2010/main" Requires="p14">
      <p:transition spd="slow" p14:dur="2000" advTm="83065"/>
    </mc:Choice>
    <mc:Fallback>
      <p:transition spd="slow" advTm="83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Desk with computer, phone, books, etc.">
            <a:extLst>
              <a:ext uri="{FF2B5EF4-FFF2-40B4-BE49-F238E27FC236}">
                <a16:creationId xmlns:a16="http://schemas.microsoft.com/office/drawing/2014/main" id="{2E7ADBC3-DECA-9F4C-9289-9E43C727592F}"/>
              </a:ext>
            </a:extLst>
          </p:cNvPr>
          <p:cNvPicPr>
            <a:picLocks noGrp="1" noChangeAspect="1"/>
          </p:cNvPicPr>
          <p:nvPr>
            <p:ph type="pic" sz="quarter" idx="10"/>
          </p:nvPr>
        </p:nvPicPr>
        <p:blipFill>
          <a:blip r:embed="rId4" cstate="screen">
            <a:extLst>
              <a:ext uri="{28A0092B-C50C-407E-A947-70E740481C1C}">
                <a14:useLocalDpi xmlns:a14="http://schemas.microsoft.com/office/drawing/2010/main"/>
              </a:ext>
            </a:extLst>
          </a:blip>
          <a:srcRect/>
          <a:stretch>
            <a:fillRect/>
          </a:stretch>
        </p:blipFill>
        <p:spPr>
          <a:xfrm>
            <a:off x="0" y="0"/>
            <a:ext cx="12192000" cy="6371351"/>
          </a:xfrm>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0" y="1996996"/>
            <a:ext cx="5956300" cy="1051179"/>
          </a:xfrm>
        </p:spPr>
        <p:txBody>
          <a:bodyPr/>
          <a:lstStyle/>
          <a:p>
            <a:r>
              <a:rPr lang="en-GB" sz="6000" dirty="0"/>
              <a:t>Analysis Methods </a:t>
            </a:r>
            <a:br>
              <a:rPr lang="en-GB" sz="6000" dirty="0"/>
            </a:br>
            <a:endParaRPr lang="en-US" dirty="0"/>
          </a:p>
        </p:txBody>
      </p:sp>
      <p:sp>
        <p:nvSpPr>
          <p:cNvPr id="14" name="Text Placeholder 13">
            <a:extLst>
              <a:ext uri="{FF2B5EF4-FFF2-40B4-BE49-F238E27FC236}">
                <a16:creationId xmlns:a16="http://schemas.microsoft.com/office/drawing/2014/main" id="{F278402B-CA7D-4F5B-B3FA-ED74AB3CFB6C}"/>
              </a:ext>
            </a:extLst>
          </p:cNvPr>
          <p:cNvSpPr>
            <a:spLocks noGrp="1"/>
          </p:cNvSpPr>
          <p:nvPr>
            <p:ph type="body" sz="quarter" idx="13"/>
          </p:nvPr>
        </p:nvSpPr>
        <p:spPr>
          <a:xfrm>
            <a:off x="0" y="3077218"/>
            <a:ext cx="5956300" cy="1192644"/>
          </a:xfrm>
        </p:spPr>
        <p:txBody>
          <a:bodyPr/>
          <a:lstStyle/>
          <a:p>
            <a:pPr algn="l"/>
            <a:r>
              <a:rPr lang="en-US" dirty="0"/>
              <a:t>Feasibility Study -  Ensure project can be completed and sustained without spending too much or running out of money. The study investigates if expectations are realistic and there is potential for a ROI. </a:t>
            </a:r>
          </a:p>
          <a:p>
            <a:pPr algn="l"/>
            <a:endParaRPr lang="en-US" dirty="0"/>
          </a:p>
        </p:txBody>
      </p:sp>
      <p:sp>
        <p:nvSpPr>
          <p:cNvPr id="5" name="Slide Number Placeholder 4">
            <a:extLst>
              <a:ext uri="{FF2B5EF4-FFF2-40B4-BE49-F238E27FC236}">
                <a16:creationId xmlns:a16="http://schemas.microsoft.com/office/drawing/2014/main" id="{BDD5A594-D852-43BB-B591-E9D9027253BD}"/>
              </a:ext>
            </a:extLst>
          </p:cNvPr>
          <p:cNvSpPr>
            <a:spLocks noGrp="1"/>
          </p:cNvSpPr>
          <p:nvPr>
            <p:ph type="sldNum" sz="quarter" idx="12"/>
          </p:nvPr>
        </p:nvSpPr>
        <p:spPr>
          <a:solidFill>
            <a:schemeClr val="tx1">
              <a:lumMod val="95000"/>
              <a:lumOff val="5000"/>
            </a:schemeClr>
          </a:solidFill>
        </p:spPr>
        <p:txBody>
          <a:bodyPr/>
          <a:lstStyle/>
          <a:p>
            <a:fld id="{19B51A1E-902D-48AF-9020-955120F399B6}" type="slidenum">
              <a:rPr lang="en-US" smtClean="0"/>
              <a:pPr/>
              <a:t>5</a:t>
            </a:fld>
            <a:endParaRPr lang="en-US" dirty="0"/>
          </a:p>
        </p:txBody>
      </p:sp>
      <p:sp>
        <p:nvSpPr>
          <p:cNvPr id="6" name="Rectangle 5"/>
          <p:cNvSpPr/>
          <p:nvPr/>
        </p:nvSpPr>
        <p:spPr>
          <a:xfrm>
            <a:off x="10096500" y="6400394"/>
            <a:ext cx="1352550" cy="3612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renishaw-logo-png-transparent.png"/>
          <p:cNvPicPr>
            <a:picLocks noChangeAspect="1"/>
          </p:cNvPicPr>
          <p:nvPr/>
        </p:nvPicPr>
        <p:blipFill>
          <a:blip r:embed="rId5"/>
          <a:stretch>
            <a:fillRect/>
          </a:stretch>
        </p:blipFill>
        <p:spPr>
          <a:xfrm>
            <a:off x="9742037" y="5567995"/>
            <a:ext cx="2132285" cy="2132285"/>
          </a:xfrm>
          <a:prstGeom prst="rect">
            <a:avLst/>
          </a:prstGeom>
        </p:spPr>
      </p:pic>
      <p:sp>
        <p:nvSpPr>
          <p:cNvPr id="8" name="Text Placeholder 13">
            <a:extLst>
              <a:ext uri="{FF2B5EF4-FFF2-40B4-BE49-F238E27FC236}">
                <a16:creationId xmlns:a16="http://schemas.microsoft.com/office/drawing/2014/main" id="{C1CD7A90-CF01-4542-803E-F3A0BAF00595}"/>
              </a:ext>
            </a:extLst>
          </p:cNvPr>
          <p:cNvSpPr txBox="1">
            <a:spLocks/>
          </p:cNvSpPr>
          <p:nvPr/>
        </p:nvSpPr>
        <p:spPr>
          <a:xfrm>
            <a:off x="0" y="4494068"/>
            <a:ext cx="5956300" cy="880516"/>
          </a:xfrm>
          <a:prstGeom prst="rect">
            <a:avLst/>
          </a:prstGeom>
          <a:solidFill>
            <a:schemeClr val="tx1">
              <a:alpha val="80000"/>
            </a:schemeClr>
          </a:solidFill>
        </p:spPr>
        <p:txBody>
          <a:bodyPr vert="horz" lIns="180000" tIns="180000" rIns="252000" bIns="180000" rtlCol="0">
            <a:noAutofit/>
          </a:bodyPr>
          <a:lstStyle>
            <a:lvl1pPr marL="0" indent="0" algn="r" defTabSz="914400" rtl="0" eaLnBrk="1" latinLnBrk="0" hangingPunct="1">
              <a:lnSpc>
                <a:spcPct val="90000"/>
              </a:lnSpc>
              <a:spcBef>
                <a:spcPts val="1000"/>
              </a:spcBef>
              <a:buFont typeface="Arial" panose="020B0604020202020204" pitchFamily="34" charset="0"/>
              <a:buNone/>
              <a:defRPr sz="1800" kern="1200">
                <a:solidFill>
                  <a:schemeClr val="bg1"/>
                </a:solidFill>
                <a:latin typeface="+mn-lt"/>
                <a:ea typeface="+mn-ea"/>
                <a:cs typeface="+mn-cs"/>
              </a:defRPr>
            </a:lvl1pPr>
            <a:lvl2pPr marL="266700" indent="0" algn="r" defTabSz="914400" rtl="0" eaLnBrk="1" latinLnBrk="0" hangingPunct="1">
              <a:lnSpc>
                <a:spcPct val="90000"/>
              </a:lnSpc>
              <a:spcBef>
                <a:spcPts val="500"/>
              </a:spcBef>
              <a:buFont typeface="Arial" panose="020B0604020202020204" pitchFamily="34" charset="0"/>
              <a:buNone/>
              <a:defRPr sz="1800" kern="1200">
                <a:solidFill>
                  <a:schemeClr val="bg1"/>
                </a:solidFill>
                <a:latin typeface="+mn-lt"/>
                <a:ea typeface="+mn-ea"/>
                <a:cs typeface="+mn-cs"/>
              </a:defRPr>
            </a:lvl2pPr>
            <a:lvl3pPr marL="542925" indent="0" algn="r" defTabSz="914400" rtl="0" eaLnBrk="1" latinLnBrk="0" hangingPunct="1">
              <a:lnSpc>
                <a:spcPct val="90000"/>
              </a:lnSpc>
              <a:spcBef>
                <a:spcPts val="500"/>
              </a:spcBef>
              <a:buFont typeface="Arial" panose="020B0604020202020204" pitchFamily="34" charset="0"/>
              <a:buNone/>
              <a:defRPr sz="1800" kern="1200">
                <a:solidFill>
                  <a:schemeClr val="bg1"/>
                </a:solidFill>
                <a:latin typeface="+mn-lt"/>
                <a:ea typeface="+mn-ea"/>
                <a:cs typeface="+mn-cs"/>
              </a:defRPr>
            </a:lvl3pPr>
            <a:lvl4pPr marL="809625" indent="0" algn="r" defTabSz="914400" rtl="0" eaLnBrk="1" latinLnBrk="0" hangingPunct="1">
              <a:lnSpc>
                <a:spcPct val="90000"/>
              </a:lnSpc>
              <a:spcBef>
                <a:spcPts val="500"/>
              </a:spcBef>
              <a:buFont typeface="Arial" panose="020B0604020202020204" pitchFamily="34" charset="0"/>
              <a:buNone/>
              <a:defRPr sz="1800" kern="1200">
                <a:solidFill>
                  <a:schemeClr val="bg1"/>
                </a:solidFill>
                <a:latin typeface="+mn-lt"/>
                <a:ea typeface="+mn-ea"/>
                <a:cs typeface="+mn-cs"/>
              </a:defRPr>
            </a:lvl4pPr>
            <a:lvl5pPr marL="1076325" indent="0" algn="r" defTabSz="914400" rtl="0" eaLnBrk="1" latinLnBrk="0" hangingPunct="1">
              <a:lnSpc>
                <a:spcPct val="90000"/>
              </a:lnSpc>
              <a:spcBef>
                <a:spcPts val="500"/>
              </a:spcBef>
              <a:buFont typeface="Arial" panose="020B0604020202020204" pitchFamily="34" charset="0"/>
              <a:buNone/>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en-US" dirty="0"/>
              <a:t>Lewin’s Force Field Analysis – Tool used to help identify driving and resisting forces for change  </a:t>
            </a:r>
          </a:p>
        </p:txBody>
      </p:sp>
      <p:pic>
        <p:nvPicPr>
          <p:cNvPr id="4" name="Picture 3">
            <a:extLst>
              <a:ext uri="{FF2B5EF4-FFF2-40B4-BE49-F238E27FC236}">
                <a16:creationId xmlns:a16="http://schemas.microsoft.com/office/drawing/2014/main" id="{4C05153A-CE39-4BFD-876E-C83DFA1B6084}"/>
              </a:ext>
            </a:extLst>
          </p:cNvPr>
          <p:cNvPicPr>
            <a:picLocks noChangeAspect="1"/>
          </p:cNvPicPr>
          <p:nvPr/>
        </p:nvPicPr>
        <p:blipFill rotWithShape="1">
          <a:blip r:embed="rId6"/>
          <a:srcRect l="6027" t="21668" r="56875" b="9761"/>
          <a:stretch/>
        </p:blipFill>
        <p:spPr>
          <a:xfrm>
            <a:off x="7002461" y="1156923"/>
            <a:ext cx="5189539" cy="5395622"/>
          </a:xfrm>
          <a:prstGeom prst="rect">
            <a:avLst/>
          </a:prstGeom>
        </p:spPr>
      </p:pic>
      <p:pic>
        <p:nvPicPr>
          <p:cNvPr id="17" name="Audio 16">
            <a:hlinkClick r:id="" action="ppaction://media"/>
            <a:extLst>
              <a:ext uri="{FF2B5EF4-FFF2-40B4-BE49-F238E27FC236}">
                <a16:creationId xmlns:a16="http://schemas.microsoft.com/office/drawing/2014/main" id="{9DF39422-2201-48A7-B8B5-4CC3B2174C8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091674644"/>
      </p:ext>
    </p:extLst>
  </p:cSld>
  <p:clrMapOvr>
    <a:masterClrMapping/>
  </p:clrMapOvr>
  <mc:AlternateContent xmlns:mc="http://schemas.openxmlformats.org/markup-compatibility/2006">
    <mc:Choice xmlns:p14="http://schemas.microsoft.com/office/powerpoint/2010/main" Requires="p14">
      <p:transition spd="slow" p14:dur="2000" advTm="73245"/>
    </mc:Choice>
    <mc:Fallback>
      <p:transition spd="slow" advTm="73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420000" y="530118"/>
            <a:ext cx="11340000" cy="432000"/>
          </a:xfrm>
        </p:spPr>
        <p:txBody>
          <a:bodyPr/>
          <a:lstStyle/>
          <a:p>
            <a:r>
              <a:rPr lang="en-GB" sz="3200" dirty="0"/>
              <a:t>Design Brief</a:t>
            </a:r>
            <a:br>
              <a:rPr lang="en-GB" sz="3200" dirty="0"/>
            </a:br>
            <a:endParaRPr lang="en-US" dirty="0"/>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a:xfrm>
            <a:off x="431800" y="1008000"/>
            <a:ext cx="11339513" cy="568552"/>
          </a:xfrm>
        </p:spPr>
        <p:txBody>
          <a:bodyPr/>
          <a:lstStyle/>
          <a:p>
            <a:r>
              <a:rPr lang="en-US" dirty="0"/>
              <a:t>In this stage a design brief was made to help deliver the overall brief of the project. This document will influence the PDS which is then used as a guide to help the designer. </a:t>
            </a:r>
          </a:p>
        </p:txBody>
      </p:sp>
      <p:sp>
        <p:nvSpPr>
          <p:cNvPr id="12" name="Rectangle 11">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2415975"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6</a:t>
            </a:fld>
            <a:endParaRPr lang="en-US" dirty="0"/>
          </a:p>
        </p:txBody>
      </p:sp>
      <p:sp>
        <p:nvSpPr>
          <p:cNvPr id="14" name="Rectangle 13"/>
          <p:cNvSpPr/>
          <p:nvPr/>
        </p:nvSpPr>
        <p:spPr>
          <a:xfrm>
            <a:off x="10357945" y="6385034"/>
            <a:ext cx="977462" cy="3780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renishaw-logo-png-transparent.png"/>
          <p:cNvPicPr>
            <a:picLocks noChangeAspect="1"/>
          </p:cNvPicPr>
          <p:nvPr/>
        </p:nvPicPr>
        <p:blipFill>
          <a:blip r:embed="rId4"/>
          <a:stretch>
            <a:fillRect/>
          </a:stretch>
        </p:blipFill>
        <p:spPr>
          <a:xfrm>
            <a:off x="9701868" y="5541010"/>
            <a:ext cx="2132285" cy="2132285"/>
          </a:xfrm>
          <a:prstGeom prst="rect">
            <a:avLst/>
          </a:prstGeom>
        </p:spPr>
      </p:pic>
      <p:pic>
        <p:nvPicPr>
          <p:cNvPr id="19" name="Content Placeholder 18">
            <a:extLst>
              <a:ext uri="{FF2B5EF4-FFF2-40B4-BE49-F238E27FC236}">
                <a16:creationId xmlns:a16="http://schemas.microsoft.com/office/drawing/2014/main" id="{1418F924-8C9E-4B6B-832F-BA0EAA45813D}"/>
              </a:ext>
            </a:extLst>
          </p:cNvPr>
          <p:cNvPicPr>
            <a:picLocks noGrp="1" noChangeAspect="1"/>
          </p:cNvPicPr>
          <p:nvPr>
            <p:ph sz="half" idx="2"/>
          </p:nvPr>
        </p:nvPicPr>
        <p:blipFill rotWithShape="1">
          <a:blip r:embed="rId5"/>
          <a:srcRect l="10119" t="20226" r="61195" b="13545"/>
          <a:stretch/>
        </p:blipFill>
        <p:spPr>
          <a:xfrm>
            <a:off x="431800" y="2215141"/>
            <a:ext cx="3132334" cy="4067898"/>
          </a:xfrm>
        </p:spPr>
      </p:pic>
      <p:pic>
        <p:nvPicPr>
          <p:cNvPr id="25" name="Picture 24">
            <a:extLst>
              <a:ext uri="{FF2B5EF4-FFF2-40B4-BE49-F238E27FC236}">
                <a16:creationId xmlns:a16="http://schemas.microsoft.com/office/drawing/2014/main" id="{C7F2A0F0-26BC-49B2-8052-B622A96B0009}"/>
              </a:ext>
            </a:extLst>
          </p:cNvPr>
          <p:cNvPicPr>
            <a:picLocks noChangeAspect="1"/>
          </p:cNvPicPr>
          <p:nvPr/>
        </p:nvPicPr>
        <p:blipFill rotWithShape="1">
          <a:blip r:embed="rId6"/>
          <a:srcRect l="11771" t="22989" r="63304" b="12124"/>
          <a:stretch/>
        </p:blipFill>
        <p:spPr>
          <a:xfrm>
            <a:off x="4333912" y="2232921"/>
            <a:ext cx="2778027" cy="4067898"/>
          </a:xfrm>
          <a:prstGeom prst="rect">
            <a:avLst/>
          </a:prstGeom>
        </p:spPr>
      </p:pic>
      <p:pic>
        <p:nvPicPr>
          <p:cNvPr id="27" name="Picture 26">
            <a:extLst>
              <a:ext uri="{FF2B5EF4-FFF2-40B4-BE49-F238E27FC236}">
                <a16:creationId xmlns:a16="http://schemas.microsoft.com/office/drawing/2014/main" id="{FA08C7F4-201C-417E-900D-A678947E4232}"/>
              </a:ext>
            </a:extLst>
          </p:cNvPr>
          <p:cNvPicPr>
            <a:picLocks noChangeAspect="1"/>
          </p:cNvPicPr>
          <p:nvPr/>
        </p:nvPicPr>
        <p:blipFill rotWithShape="1">
          <a:blip r:embed="rId7"/>
          <a:srcRect l="10250" t="21218" r="60875" b="13906"/>
          <a:stretch/>
        </p:blipFill>
        <p:spPr>
          <a:xfrm>
            <a:off x="7881717" y="2232921"/>
            <a:ext cx="3288629" cy="4156210"/>
          </a:xfrm>
          <a:prstGeom prst="rect">
            <a:avLst/>
          </a:prstGeom>
        </p:spPr>
      </p:pic>
      <p:pic>
        <p:nvPicPr>
          <p:cNvPr id="28" name="Picture 27">
            <a:extLst>
              <a:ext uri="{FF2B5EF4-FFF2-40B4-BE49-F238E27FC236}">
                <a16:creationId xmlns:a16="http://schemas.microsoft.com/office/drawing/2014/main" id="{C0DA9FDB-D5CA-4652-9A09-414656D866B3}"/>
              </a:ext>
            </a:extLst>
          </p:cNvPr>
          <p:cNvPicPr>
            <a:picLocks noChangeAspect="1"/>
          </p:cNvPicPr>
          <p:nvPr/>
        </p:nvPicPr>
        <p:blipFill>
          <a:blip r:embed="rId8"/>
          <a:stretch>
            <a:fillRect/>
          </a:stretch>
        </p:blipFill>
        <p:spPr>
          <a:xfrm>
            <a:off x="4400150" y="2100317"/>
            <a:ext cx="1981372" cy="109738"/>
          </a:xfrm>
          <a:prstGeom prst="rect">
            <a:avLst/>
          </a:prstGeom>
        </p:spPr>
      </p:pic>
      <p:pic>
        <p:nvPicPr>
          <p:cNvPr id="29" name="Picture 28">
            <a:extLst>
              <a:ext uri="{FF2B5EF4-FFF2-40B4-BE49-F238E27FC236}">
                <a16:creationId xmlns:a16="http://schemas.microsoft.com/office/drawing/2014/main" id="{3503F93B-8577-4916-9289-3D9A0F0ADA53}"/>
              </a:ext>
            </a:extLst>
          </p:cNvPr>
          <p:cNvPicPr>
            <a:picLocks noChangeAspect="1"/>
          </p:cNvPicPr>
          <p:nvPr/>
        </p:nvPicPr>
        <p:blipFill>
          <a:blip r:embed="rId8"/>
          <a:stretch>
            <a:fillRect/>
          </a:stretch>
        </p:blipFill>
        <p:spPr>
          <a:xfrm>
            <a:off x="8280819" y="2105403"/>
            <a:ext cx="1981372" cy="109738"/>
          </a:xfrm>
          <a:prstGeom prst="rect">
            <a:avLst/>
          </a:prstGeom>
        </p:spPr>
      </p:pic>
      <p:pic>
        <p:nvPicPr>
          <p:cNvPr id="30" name="Picture 29">
            <a:extLst>
              <a:ext uri="{FF2B5EF4-FFF2-40B4-BE49-F238E27FC236}">
                <a16:creationId xmlns:a16="http://schemas.microsoft.com/office/drawing/2014/main" id="{62F32616-FECC-4D2A-B1C6-031A8C54EC1C}"/>
              </a:ext>
            </a:extLst>
          </p:cNvPr>
          <p:cNvPicPr>
            <a:picLocks noChangeAspect="1"/>
          </p:cNvPicPr>
          <p:nvPr/>
        </p:nvPicPr>
        <p:blipFill>
          <a:blip r:embed="rId9"/>
          <a:stretch>
            <a:fillRect/>
          </a:stretch>
        </p:blipFill>
        <p:spPr>
          <a:xfrm>
            <a:off x="10262191" y="2112139"/>
            <a:ext cx="1987468" cy="109738"/>
          </a:xfrm>
          <a:prstGeom prst="rect">
            <a:avLst/>
          </a:prstGeom>
        </p:spPr>
      </p:pic>
      <p:pic>
        <p:nvPicPr>
          <p:cNvPr id="32" name="Audio 31">
            <a:hlinkClick r:id="" action="ppaction://media"/>
            <a:extLst>
              <a:ext uri="{FF2B5EF4-FFF2-40B4-BE49-F238E27FC236}">
                <a16:creationId xmlns:a16="http://schemas.microsoft.com/office/drawing/2014/main" id="{9B378F85-B26A-4ABA-8BAB-67C8427D451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188837873"/>
      </p:ext>
    </p:extLst>
  </p:cSld>
  <p:clrMapOvr>
    <a:masterClrMapping/>
  </p:clrMapOvr>
  <mc:AlternateContent xmlns:mc="http://schemas.openxmlformats.org/markup-compatibility/2006">
    <mc:Choice xmlns:p14="http://schemas.microsoft.com/office/powerpoint/2010/main" Requires="p14">
      <p:transition spd="slow" p14:dur="2000" advTm="55545"/>
    </mc:Choice>
    <mc:Fallback>
      <p:transition spd="slow" advTm="555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34DFE-E41B-4A27-AA73-95B858B04DBE}"/>
              </a:ext>
            </a:extLst>
          </p:cNvPr>
          <p:cNvSpPr>
            <a:spLocks noGrp="1"/>
          </p:cNvSpPr>
          <p:nvPr>
            <p:ph type="title"/>
          </p:nvPr>
        </p:nvSpPr>
        <p:spPr>
          <a:xfrm>
            <a:off x="431800" y="644652"/>
            <a:ext cx="11340000" cy="432000"/>
          </a:xfrm>
        </p:spPr>
        <p:txBody>
          <a:bodyPr/>
          <a:lstStyle/>
          <a:p>
            <a:r>
              <a:rPr lang="en-GB" sz="3200" dirty="0"/>
              <a:t>Research of existing products</a:t>
            </a:r>
            <a:br>
              <a:rPr lang="en-GB" sz="3200" dirty="0"/>
            </a:br>
            <a:endParaRPr lang="en-GB" dirty="0"/>
          </a:p>
        </p:txBody>
      </p:sp>
      <p:sp>
        <p:nvSpPr>
          <p:cNvPr id="4" name="Text Placeholder 3">
            <a:extLst>
              <a:ext uri="{FF2B5EF4-FFF2-40B4-BE49-F238E27FC236}">
                <a16:creationId xmlns:a16="http://schemas.microsoft.com/office/drawing/2014/main" id="{76C6A2D1-F925-4348-BFCD-79AA36F23A32}"/>
              </a:ext>
            </a:extLst>
          </p:cNvPr>
          <p:cNvSpPr>
            <a:spLocks noGrp="1"/>
          </p:cNvSpPr>
          <p:nvPr>
            <p:ph type="body" idx="1"/>
          </p:nvPr>
        </p:nvSpPr>
        <p:spPr>
          <a:xfrm>
            <a:off x="431856" y="2280182"/>
            <a:ext cx="5472000" cy="360000"/>
          </a:xfrm>
        </p:spPr>
        <p:txBody>
          <a:bodyPr/>
          <a:lstStyle/>
          <a:p>
            <a:r>
              <a:rPr lang="en-GB" dirty="0"/>
              <a:t>Air Knife </a:t>
            </a:r>
            <a:r>
              <a:rPr lang="en-GB" dirty="0" err="1"/>
              <a:t>Silvent</a:t>
            </a:r>
            <a:r>
              <a:rPr lang="en-GB" dirty="0"/>
              <a:t> 378</a:t>
            </a:r>
          </a:p>
        </p:txBody>
      </p:sp>
      <p:pic>
        <p:nvPicPr>
          <p:cNvPr id="10" name="Content Placeholder 9">
            <a:extLst>
              <a:ext uri="{FF2B5EF4-FFF2-40B4-BE49-F238E27FC236}">
                <a16:creationId xmlns:a16="http://schemas.microsoft.com/office/drawing/2014/main" id="{A1DD9B81-93A7-4806-B992-A2AF38F2F2B0}"/>
              </a:ext>
            </a:extLst>
          </p:cNvPr>
          <p:cNvPicPr>
            <a:picLocks noGrp="1" noChangeAspect="1"/>
          </p:cNvPicPr>
          <p:nvPr>
            <p:ph sz="half" idx="2"/>
          </p:nvPr>
        </p:nvPicPr>
        <p:blipFill>
          <a:blip r:embed="rId4"/>
          <a:stretch>
            <a:fillRect/>
          </a:stretch>
        </p:blipFill>
        <p:spPr>
          <a:xfrm>
            <a:off x="431800" y="2836946"/>
            <a:ext cx="4175446" cy="3364445"/>
          </a:xfrm>
          <a:prstGeom prst="rect">
            <a:avLst/>
          </a:prstGeom>
        </p:spPr>
      </p:pic>
      <p:sp>
        <p:nvSpPr>
          <p:cNvPr id="6" name="Text Placeholder 5">
            <a:extLst>
              <a:ext uri="{FF2B5EF4-FFF2-40B4-BE49-F238E27FC236}">
                <a16:creationId xmlns:a16="http://schemas.microsoft.com/office/drawing/2014/main" id="{9D8E4966-157D-43C7-9064-DA90A91416DF}"/>
              </a:ext>
            </a:extLst>
          </p:cNvPr>
          <p:cNvSpPr>
            <a:spLocks noGrp="1"/>
          </p:cNvSpPr>
          <p:nvPr>
            <p:ph type="body" sz="quarter" idx="13"/>
          </p:nvPr>
        </p:nvSpPr>
        <p:spPr/>
        <p:txBody>
          <a:bodyPr/>
          <a:lstStyle/>
          <a:p>
            <a:r>
              <a:rPr lang="en-GB" dirty="0"/>
              <a:t>Adjustable Typhoon Blower Driven Air Knife</a:t>
            </a:r>
          </a:p>
        </p:txBody>
      </p:sp>
      <p:pic>
        <p:nvPicPr>
          <p:cNvPr id="13" name="Picture 12">
            <a:extLst>
              <a:ext uri="{FF2B5EF4-FFF2-40B4-BE49-F238E27FC236}">
                <a16:creationId xmlns:a16="http://schemas.microsoft.com/office/drawing/2014/main" id="{1CCCA8B2-E8A1-451A-BA41-2155CD5390C6}"/>
              </a:ext>
            </a:extLst>
          </p:cNvPr>
          <p:cNvPicPr>
            <a:picLocks noChangeAspect="1"/>
          </p:cNvPicPr>
          <p:nvPr/>
        </p:nvPicPr>
        <p:blipFill>
          <a:blip r:embed="rId5"/>
          <a:stretch>
            <a:fillRect/>
          </a:stretch>
        </p:blipFill>
        <p:spPr>
          <a:xfrm>
            <a:off x="6735561" y="3116581"/>
            <a:ext cx="4600877" cy="2805177"/>
          </a:xfrm>
          <a:prstGeom prst="rect">
            <a:avLst/>
          </a:prstGeom>
        </p:spPr>
      </p:pic>
      <p:sp>
        <p:nvSpPr>
          <p:cNvPr id="8" name="Footer Placeholder 7">
            <a:extLst>
              <a:ext uri="{FF2B5EF4-FFF2-40B4-BE49-F238E27FC236}">
                <a16:creationId xmlns:a16="http://schemas.microsoft.com/office/drawing/2014/main" id="{D2404CCC-0AA7-499F-B221-C1F432C9051A}"/>
              </a:ext>
            </a:extLst>
          </p:cNvPr>
          <p:cNvSpPr>
            <a:spLocks noGrp="1"/>
          </p:cNvSpPr>
          <p:nvPr>
            <p:ph type="ftr" sz="quarter" idx="14"/>
          </p:nvPr>
        </p:nvSpPr>
        <p:spPr/>
        <p:txBody>
          <a:bodyPr/>
          <a:lstStyle/>
          <a:p>
            <a:r>
              <a:rPr lang="en-US" noProof="0"/>
              <a:t>Add a footer</a:t>
            </a:r>
            <a:endParaRPr lang="en-US" noProof="0" dirty="0"/>
          </a:p>
        </p:txBody>
      </p:sp>
      <p:sp>
        <p:nvSpPr>
          <p:cNvPr id="9" name="Slide Number Placeholder 8">
            <a:extLst>
              <a:ext uri="{FF2B5EF4-FFF2-40B4-BE49-F238E27FC236}">
                <a16:creationId xmlns:a16="http://schemas.microsoft.com/office/drawing/2014/main" id="{FB0A2A48-15B4-45D4-8072-67D7ECF8DB07}"/>
              </a:ext>
            </a:extLst>
          </p:cNvPr>
          <p:cNvSpPr>
            <a:spLocks noGrp="1"/>
          </p:cNvSpPr>
          <p:nvPr>
            <p:ph type="sldNum" sz="quarter" idx="33"/>
          </p:nvPr>
        </p:nvSpPr>
        <p:spPr/>
        <p:txBody>
          <a:bodyPr/>
          <a:lstStyle/>
          <a:p>
            <a:fld id="{19B51A1E-902D-48AF-9020-955120F399B6}" type="slidenum">
              <a:rPr lang="en-US" noProof="0" smtClean="0"/>
              <a:pPr/>
              <a:t>7</a:t>
            </a:fld>
            <a:endParaRPr lang="en-US" noProof="0" dirty="0"/>
          </a:p>
        </p:txBody>
      </p:sp>
      <p:pic>
        <p:nvPicPr>
          <p:cNvPr id="18" name="Audio 17">
            <a:hlinkClick r:id="" action="ppaction://media"/>
            <a:extLst>
              <a:ext uri="{FF2B5EF4-FFF2-40B4-BE49-F238E27FC236}">
                <a16:creationId xmlns:a16="http://schemas.microsoft.com/office/drawing/2014/main" id="{9694F4DE-6CEE-44D4-A63B-5BB8701A6C8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089213540"/>
      </p:ext>
    </p:extLst>
  </p:cSld>
  <p:clrMapOvr>
    <a:masterClrMapping/>
  </p:clrMapOvr>
  <mc:AlternateContent xmlns:mc="http://schemas.openxmlformats.org/markup-compatibility/2006">
    <mc:Choice xmlns:p14="http://schemas.microsoft.com/office/powerpoint/2010/main" Requires="p14">
      <p:transition spd="slow" p14:dur="2000" advTm="37133"/>
    </mc:Choice>
    <mc:Fallback>
      <p:transition spd="slow" advTm="371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0B3D2B-613A-41BE-987D-E6A1324B456D}"/>
              </a:ext>
            </a:extLst>
          </p:cNvPr>
          <p:cNvSpPr>
            <a:spLocks noGrp="1"/>
          </p:cNvSpPr>
          <p:nvPr>
            <p:ph type="title"/>
          </p:nvPr>
        </p:nvSpPr>
        <p:spPr>
          <a:xfrm>
            <a:off x="3459874" y="1213945"/>
            <a:ext cx="4903599" cy="1690560"/>
          </a:xfrm>
        </p:spPr>
        <p:style>
          <a:lnRef idx="2">
            <a:schemeClr val="dk1"/>
          </a:lnRef>
          <a:fillRef idx="1">
            <a:schemeClr val="lt1"/>
          </a:fillRef>
          <a:effectRef idx="0">
            <a:schemeClr val="dk1"/>
          </a:effectRef>
          <a:fontRef idx="minor">
            <a:schemeClr val="dk1"/>
          </a:fontRef>
        </p:style>
        <p:txBody>
          <a:bodyPr/>
          <a:lstStyle/>
          <a:p>
            <a:pPr algn="ctr"/>
            <a:r>
              <a:rPr lang="en-GB" sz="4800" dirty="0"/>
              <a:t>Design ideas  inc. Matrix analysis</a:t>
            </a:r>
            <a:endParaRPr lang="en-US" sz="4800" dirty="0"/>
          </a:p>
        </p:txBody>
      </p:sp>
      <p:sp>
        <p:nvSpPr>
          <p:cNvPr id="10" name="Text Placeholder 9">
            <a:extLst>
              <a:ext uri="{FF2B5EF4-FFF2-40B4-BE49-F238E27FC236}">
                <a16:creationId xmlns:a16="http://schemas.microsoft.com/office/drawing/2014/main" id="{2972F17A-D965-40B9-8ABB-C634072DBCC0}"/>
              </a:ext>
            </a:extLst>
          </p:cNvPr>
          <p:cNvSpPr>
            <a:spLocks noGrp="1"/>
          </p:cNvSpPr>
          <p:nvPr>
            <p:ph type="body" sz="quarter" idx="13"/>
          </p:nvPr>
        </p:nvSpPr>
        <p:spPr>
          <a:xfrm>
            <a:off x="3466834" y="2881804"/>
            <a:ext cx="4902200" cy="1364539"/>
          </a:xfrm>
        </p:spPr>
        <p:txBody>
          <a:bodyPr/>
          <a:lstStyle/>
          <a:p>
            <a:pPr marL="342900" indent="-342900" algn="ctr">
              <a:buFont typeface="+mj-lt"/>
              <a:buAutoNum type="arabicPeriod"/>
            </a:pPr>
            <a:r>
              <a:rPr lang="en-US" dirty="0"/>
              <a:t>Homemade Air Curtain</a:t>
            </a:r>
          </a:p>
          <a:p>
            <a:pPr marL="342900" indent="-342900" algn="ctr">
              <a:buFont typeface="+mj-lt"/>
              <a:buAutoNum type="arabicPeriod"/>
            </a:pPr>
            <a:r>
              <a:rPr lang="en-GB" dirty="0"/>
              <a:t>Precision made Air Curtain </a:t>
            </a:r>
          </a:p>
          <a:p>
            <a:pPr marL="342900" indent="-342900" algn="ctr">
              <a:buFont typeface="+mj-lt"/>
              <a:buAutoNum type="arabicPeriod"/>
            </a:pPr>
            <a:r>
              <a:rPr lang="en-US" dirty="0"/>
              <a:t>Adjustable Air Curtain</a:t>
            </a:r>
          </a:p>
        </p:txBody>
      </p:sp>
      <p:sp>
        <p:nvSpPr>
          <p:cNvPr id="5" name="Slide Number Placeholder 4">
            <a:extLst>
              <a:ext uri="{FF2B5EF4-FFF2-40B4-BE49-F238E27FC236}">
                <a16:creationId xmlns:a16="http://schemas.microsoft.com/office/drawing/2014/main" id="{F6964141-6F81-4947-A236-746D94ED3F6F}"/>
              </a:ext>
            </a:extLst>
          </p:cNvPr>
          <p:cNvSpPr>
            <a:spLocks noGrp="1"/>
          </p:cNvSpPr>
          <p:nvPr>
            <p:ph type="sldNum" sz="quarter" idx="12"/>
          </p:nvPr>
        </p:nvSpPr>
        <p:spPr>
          <a:solidFill>
            <a:schemeClr val="tx1">
              <a:lumMod val="95000"/>
              <a:lumOff val="5000"/>
            </a:schemeClr>
          </a:solidFill>
        </p:spPr>
        <p:txBody>
          <a:bodyPr/>
          <a:lstStyle/>
          <a:p>
            <a:fld id="{19B51A1E-902D-48AF-9020-955120F399B6}" type="slidenum">
              <a:rPr lang="en-US" smtClean="0"/>
              <a:pPr/>
              <a:t>8</a:t>
            </a:fld>
            <a:endParaRPr lang="en-US" dirty="0"/>
          </a:p>
        </p:txBody>
      </p:sp>
      <p:sp>
        <p:nvSpPr>
          <p:cNvPr id="13" name="Rectangle 12"/>
          <p:cNvSpPr/>
          <p:nvPr/>
        </p:nvSpPr>
        <p:spPr>
          <a:xfrm>
            <a:off x="10236530" y="6411929"/>
            <a:ext cx="1211283" cy="3684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renishaw-logo-png-transparent.png"/>
          <p:cNvPicPr>
            <a:picLocks noChangeAspect="1"/>
          </p:cNvPicPr>
          <p:nvPr/>
        </p:nvPicPr>
        <p:blipFill>
          <a:blip r:embed="rId4"/>
          <a:stretch>
            <a:fillRect/>
          </a:stretch>
        </p:blipFill>
        <p:spPr>
          <a:xfrm>
            <a:off x="9699834" y="5539860"/>
            <a:ext cx="2132285" cy="2132285"/>
          </a:xfrm>
          <a:prstGeom prst="rect">
            <a:avLst/>
          </a:prstGeom>
        </p:spPr>
      </p:pic>
      <p:pic>
        <p:nvPicPr>
          <p:cNvPr id="2" name="Picture 1">
            <a:extLst>
              <a:ext uri="{FF2B5EF4-FFF2-40B4-BE49-F238E27FC236}">
                <a16:creationId xmlns:a16="http://schemas.microsoft.com/office/drawing/2014/main" id="{61E12C99-95DB-4D1E-A156-6D3AC76606E4}"/>
              </a:ext>
            </a:extLst>
          </p:cNvPr>
          <p:cNvPicPr>
            <a:picLocks noChangeAspect="1"/>
          </p:cNvPicPr>
          <p:nvPr/>
        </p:nvPicPr>
        <p:blipFill>
          <a:blip r:embed="rId5"/>
          <a:stretch>
            <a:fillRect/>
          </a:stretch>
        </p:blipFill>
        <p:spPr>
          <a:xfrm>
            <a:off x="8708814" y="835394"/>
            <a:ext cx="3133233" cy="2447661"/>
          </a:xfrm>
          <a:prstGeom prst="rect">
            <a:avLst/>
          </a:prstGeom>
        </p:spPr>
      </p:pic>
      <p:pic>
        <p:nvPicPr>
          <p:cNvPr id="4" name="Picture 3">
            <a:extLst>
              <a:ext uri="{FF2B5EF4-FFF2-40B4-BE49-F238E27FC236}">
                <a16:creationId xmlns:a16="http://schemas.microsoft.com/office/drawing/2014/main" id="{2805D31F-D0B3-41B9-B00B-23ABBCE96AB1}"/>
              </a:ext>
            </a:extLst>
          </p:cNvPr>
          <p:cNvPicPr>
            <a:picLocks noChangeAspect="1"/>
          </p:cNvPicPr>
          <p:nvPr/>
        </p:nvPicPr>
        <p:blipFill>
          <a:blip r:embed="rId6"/>
          <a:stretch>
            <a:fillRect/>
          </a:stretch>
        </p:blipFill>
        <p:spPr>
          <a:xfrm>
            <a:off x="349953" y="720081"/>
            <a:ext cx="2532962" cy="2981792"/>
          </a:xfrm>
          <a:prstGeom prst="rect">
            <a:avLst/>
          </a:prstGeom>
        </p:spPr>
      </p:pic>
      <p:pic>
        <p:nvPicPr>
          <p:cNvPr id="6" name="Picture 5">
            <a:extLst>
              <a:ext uri="{FF2B5EF4-FFF2-40B4-BE49-F238E27FC236}">
                <a16:creationId xmlns:a16="http://schemas.microsoft.com/office/drawing/2014/main" id="{3A3BD474-CA6A-4714-8E8C-1FA8E4518680}"/>
              </a:ext>
            </a:extLst>
          </p:cNvPr>
          <p:cNvPicPr>
            <a:picLocks noChangeAspect="1"/>
          </p:cNvPicPr>
          <p:nvPr/>
        </p:nvPicPr>
        <p:blipFill>
          <a:blip r:embed="rId7"/>
          <a:stretch>
            <a:fillRect/>
          </a:stretch>
        </p:blipFill>
        <p:spPr>
          <a:xfrm>
            <a:off x="4478988" y="4572364"/>
            <a:ext cx="2865369" cy="1429636"/>
          </a:xfrm>
          <a:prstGeom prst="rect">
            <a:avLst/>
          </a:prstGeom>
        </p:spPr>
      </p:pic>
      <p:pic>
        <p:nvPicPr>
          <p:cNvPr id="7" name="Picture 6">
            <a:extLst>
              <a:ext uri="{FF2B5EF4-FFF2-40B4-BE49-F238E27FC236}">
                <a16:creationId xmlns:a16="http://schemas.microsoft.com/office/drawing/2014/main" id="{476DB28F-5635-414E-80D7-841DC739E999}"/>
              </a:ext>
            </a:extLst>
          </p:cNvPr>
          <p:cNvPicPr>
            <a:picLocks noChangeAspect="1"/>
          </p:cNvPicPr>
          <p:nvPr/>
        </p:nvPicPr>
        <p:blipFill>
          <a:blip r:embed="rId8"/>
          <a:stretch>
            <a:fillRect/>
          </a:stretch>
        </p:blipFill>
        <p:spPr>
          <a:xfrm>
            <a:off x="5443031" y="4681728"/>
            <a:ext cx="468641" cy="255925"/>
          </a:xfrm>
          <a:prstGeom prst="rect">
            <a:avLst/>
          </a:prstGeom>
        </p:spPr>
      </p:pic>
      <p:sp>
        <p:nvSpPr>
          <p:cNvPr id="16" name="Rectangle 15">
            <a:extLst>
              <a:ext uri="{FF2B5EF4-FFF2-40B4-BE49-F238E27FC236}">
                <a16:creationId xmlns:a16="http://schemas.microsoft.com/office/drawing/2014/main" id="{A58572EA-5291-457A-8D61-94B60EBF87C4}"/>
              </a:ext>
            </a:extLst>
          </p:cNvPr>
          <p:cNvSpPr/>
          <p:nvPr/>
        </p:nvSpPr>
        <p:spPr>
          <a:xfrm>
            <a:off x="8363473" y="0"/>
            <a:ext cx="601448"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1.</a:t>
            </a:r>
          </a:p>
        </p:txBody>
      </p:sp>
      <p:sp>
        <p:nvSpPr>
          <p:cNvPr id="17" name="Rectangle 16">
            <a:extLst>
              <a:ext uri="{FF2B5EF4-FFF2-40B4-BE49-F238E27FC236}">
                <a16:creationId xmlns:a16="http://schemas.microsoft.com/office/drawing/2014/main" id="{C89540A7-A02C-477A-9751-6AF5B14C3819}"/>
              </a:ext>
            </a:extLst>
          </p:cNvPr>
          <p:cNvSpPr/>
          <p:nvPr/>
        </p:nvSpPr>
        <p:spPr>
          <a:xfrm>
            <a:off x="9956" y="-87936"/>
            <a:ext cx="679994"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2.</a:t>
            </a:r>
          </a:p>
        </p:txBody>
      </p:sp>
      <p:sp>
        <p:nvSpPr>
          <p:cNvPr id="20" name="Rectangle 19">
            <a:extLst>
              <a:ext uri="{FF2B5EF4-FFF2-40B4-BE49-F238E27FC236}">
                <a16:creationId xmlns:a16="http://schemas.microsoft.com/office/drawing/2014/main" id="{B1EADCEF-0F44-45AD-AEB0-F2D94C4C4B56}"/>
              </a:ext>
            </a:extLst>
          </p:cNvPr>
          <p:cNvSpPr/>
          <p:nvPr/>
        </p:nvSpPr>
        <p:spPr>
          <a:xfrm>
            <a:off x="3779484" y="4246343"/>
            <a:ext cx="696024"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3.</a:t>
            </a:r>
          </a:p>
        </p:txBody>
      </p:sp>
      <p:pic>
        <p:nvPicPr>
          <p:cNvPr id="24" name="Audio 23">
            <a:hlinkClick r:id="" action="ppaction://media"/>
            <a:extLst>
              <a:ext uri="{FF2B5EF4-FFF2-40B4-BE49-F238E27FC236}">
                <a16:creationId xmlns:a16="http://schemas.microsoft.com/office/drawing/2014/main" id="{38DF6E27-D28F-4F44-8313-1C7957C6A19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117695413"/>
      </p:ext>
    </p:extLst>
  </p:cSld>
  <p:clrMapOvr>
    <a:masterClrMapping/>
  </p:clrMapOvr>
  <mc:AlternateContent xmlns:mc="http://schemas.openxmlformats.org/markup-compatibility/2006">
    <mc:Choice xmlns:p14="http://schemas.microsoft.com/office/powerpoint/2010/main" Requires="p14">
      <p:transition spd="slow" p14:dur="2000" advTm="54574"/>
    </mc:Choice>
    <mc:Fallback>
      <p:transition spd="slow" advTm="545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67129-D582-495A-8F4B-6B9075899DD6}"/>
              </a:ext>
            </a:extLst>
          </p:cNvPr>
          <p:cNvSpPr>
            <a:spLocks noGrp="1"/>
          </p:cNvSpPr>
          <p:nvPr>
            <p:ph type="title"/>
          </p:nvPr>
        </p:nvSpPr>
        <p:spPr/>
        <p:txBody>
          <a:bodyPr/>
          <a:lstStyle/>
          <a:p>
            <a:r>
              <a:rPr lang="en-US" dirty="0"/>
              <a:t>Idea Matrix</a:t>
            </a:r>
          </a:p>
        </p:txBody>
      </p:sp>
      <p:sp>
        <p:nvSpPr>
          <p:cNvPr id="3" name="Text Placeholder 2">
            <a:extLst>
              <a:ext uri="{FF2B5EF4-FFF2-40B4-BE49-F238E27FC236}">
                <a16:creationId xmlns:a16="http://schemas.microsoft.com/office/drawing/2014/main" id="{F204AFD2-303D-4B48-AA3E-C96B74D8127A}"/>
              </a:ext>
            </a:extLst>
          </p:cNvPr>
          <p:cNvSpPr>
            <a:spLocks noGrp="1"/>
          </p:cNvSpPr>
          <p:nvPr>
            <p:ph type="body" sz="quarter" idx="32"/>
          </p:nvPr>
        </p:nvSpPr>
        <p:spPr/>
        <p:txBody>
          <a:bodyPr/>
          <a:lstStyle/>
          <a:p>
            <a:r>
              <a:rPr lang="en-US" dirty="0"/>
              <a:t>. </a:t>
            </a:r>
          </a:p>
        </p:txBody>
      </p:sp>
      <p:sp>
        <p:nvSpPr>
          <p:cNvPr id="6" name="Slide Number Placeholder 5">
            <a:extLst>
              <a:ext uri="{FF2B5EF4-FFF2-40B4-BE49-F238E27FC236}">
                <a16:creationId xmlns:a16="http://schemas.microsoft.com/office/drawing/2014/main" id="{4B379698-AB4C-493D-BF95-F5781FDF2AC5}"/>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9</a:t>
            </a:fld>
            <a:endParaRPr lang="en-US" dirty="0"/>
          </a:p>
        </p:txBody>
      </p:sp>
      <p:sp>
        <p:nvSpPr>
          <p:cNvPr id="8" name="Rectangle 7"/>
          <p:cNvSpPr/>
          <p:nvPr/>
        </p:nvSpPr>
        <p:spPr>
          <a:xfrm>
            <a:off x="10269415" y="6414868"/>
            <a:ext cx="1266093" cy="3627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renishaw-logo-png-transparent.png"/>
          <p:cNvPicPr>
            <a:picLocks noChangeAspect="1"/>
          </p:cNvPicPr>
          <p:nvPr/>
        </p:nvPicPr>
        <p:blipFill>
          <a:blip r:embed="rId4"/>
          <a:stretch>
            <a:fillRect/>
          </a:stretch>
        </p:blipFill>
        <p:spPr>
          <a:xfrm>
            <a:off x="9727969" y="5539860"/>
            <a:ext cx="2132285" cy="2132285"/>
          </a:xfrm>
          <a:prstGeom prst="rect">
            <a:avLst/>
          </a:prstGeom>
        </p:spPr>
      </p:pic>
      <p:pic>
        <p:nvPicPr>
          <p:cNvPr id="5" name="Picture 4">
            <a:extLst>
              <a:ext uri="{FF2B5EF4-FFF2-40B4-BE49-F238E27FC236}">
                <a16:creationId xmlns:a16="http://schemas.microsoft.com/office/drawing/2014/main" id="{C59AD6EA-C6C6-4897-83CA-C8435E616CEC}"/>
              </a:ext>
            </a:extLst>
          </p:cNvPr>
          <p:cNvPicPr>
            <a:picLocks noChangeAspect="1"/>
          </p:cNvPicPr>
          <p:nvPr/>
        </p:nvPicPr>
        <p:blipFill>
          <a:blip r:embed="rId5"/>
          <a:stretch>
            <a:fillRect/>
          </a:stretch>
        </p:blipFill>
        <p:spPr>
          <a:xfrm>
            <a:off x="2782537" y="1071105"/>
            <a:ext cx="6626926" cy="4468755"/>
          </a:xfrm>
          <a:prstGeom prst="rect">
            <a:avLst/>
          </a:prstGeom>
        </p:spPr>
      </p:pic>
      <p:pic>
        <p:nvPicPr>
          <p:cNvPr id="10" name="Picture 9">
            <a:extLst>
              <a:ext uri="{FF2B5EF4-FFF2-40B4-BE49-F238E27FC236}">
                <a16:creationId xmlns:a16="http://schemas.microsoft.com/office/drawing/2014/main" id="{086841A0-1EB2-4821-BD0E-6558B44AC3D5}"/>
              </a:ext>
            </a:extLst>
          </p:cNvPr>
          <p:cNvPicPr>
            <a:picLocks noChangeAspect="1"/>
          </p:cNvPicPr>
          <p:nvPr/>
        </p:nvPicPr>
        <p:blipFill>
          <a:blip r:embed="rId6"/>
          <a:stretch>
            <a:fillRect/>
          </a:stretch>
        </p:blipFill>
        <p:spPr>
          <a:xfrm>
            <a:off x="3148256" y="5682288"/>
            <a:ext cx="6105144" cy="743712"/>
          </a:xfrm>
          <a:prstGeom prst="rect">
            <a:avLst/>
          </a:prstGeom>
        </p:spPr>
      </p:pic>
      <p:pic>
        <p:nvPicPr>
          <p:cNvPr id="11" name="Audio 10">
            <a:hlinkClick r:id="" action="ppaction://media"/>
            <a:extLst>
              <a:ext uri="{FF2B5EF4-FFF2-40B4-BE49-F238E27FC236}">
                <a16:creationId xmlns:a16="http://schemas.microsoft.com/office/drawing/2014/main" id="{C67B3706-E539-48AC-9100-B763ABFE2F0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575421478"/>
      </p:ext>
    </p:extLst>
  </p:cSld>
  <p:clrMapOvr>
    <a:masterClrMapping/>
  </p:clrMapOvr>
  <mc:AlternateContent xmlns:mc="http://schemas.openxmlformats.org/markup-compatibility/2006">
    <mc:Choice xmlns:p14="http://schemas.microsoft.com/office/powerpoint/2010/main" Requires="p14">
      <p:transition spd="slow" p14:dur="2000" advTm="32229"/>
    </mc:Choice>
    <mc:Fallback>
      <p:transition spd="slow" advTm="322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8991600" cy="1261295"/>
          </a:xfrm>
        </p:spPr>
        <p:txBody>
          <a:bodyPr/>
          <a:lstStyle/>
          <a:p>
            <a:pPr algn="l"/>
            <a:r>
              <a:rPr lang="en-GB" dirty="0"/>
              <a:t>CAD Drawings </a:t>
            </a:r>
          </a:p>
        </p:txBody>
      </p:sp>
      <p:sp>
        <p:nvSpPr>
          <p:cNvPr id="3" name="Subtitle 2"/>
          <p:cNvSpPr>
            <a:spLocks noGrp="1"/>
          </p:cNvSpPr>
          <p:nvPr>
            <p:ph type="subTitle" idx="1"/>
          </p:nvPr>
        </p:nvSpPr>
        <p:spPr>
          <a:xfrm>
            <a:off x="-11519" y="1297475"/>
            <a:ext cx="5867400" cy="2039614"/>
          </a:xfrm>
        </p:spPr>
        <p:txBody>
          <a:bodyPr/>
          <a:lstStyle/>
          <a:p>
            <a:pPr algn="l"/>
            <a:r>
              <a:rPr lang="en-GB" dirty="0"/>
              <a:t>When it came to these CAD drawings, industry standards were maintained as can see the use of a template boarder was used, with all relevant information. All drawings were done in a third angle projection to maintain consistency as required at Renishaw. All dimensioning is done to the BSI standard with the measurement of mm.</a:t>
            </a:r>
          </a:p>
        </p:txBody>
      </p:sp>
      <p:pic>
        <p:nvPicPr>
          <p:cNvPr id="10" name="Picture 9">
            <a:extLst>
              <a:ext uri="{FF2B5EF4-FFF2-40B4-BE49-F238E27FC236}">
                <a16:creationId xmlns:a16="http://schemas.microsoft.com/office/drawing/2014/main" id="{CD0D1AB8-498E-4175-B7FB-F6BE9BB3F052}"/>
              </a:ext>
            </a:extLst>
          </p:cNvPr>
          <p:cNvPicPr>
            <a:picLocks noChangeAspect="1"/>
          </p:cNvPicPr>
          <p:nvPr/>
        </p:nvPicPr>
        <p:blipFill>
          <a:blip r:embed="rId4"/>
          <a:stretch>
            <a:fillRect/>
          </a:stretch>
        </p:blipFill>
        <p:spPr>
          <a:xfrm>
            <a:off x="0" y="4213782"/>
            <a:ext cx="3925231" cy="2514600"/>
          </a:xfrm>
          <a:prstGeom prst="rect">
            <a:avLst/>
          </a:prstGeom>
        </p:spPr>
      </p:pic>
      <p:pic>
        <p:nvPicPr>
          <p:cNvPr id="11" name="Picture 10">
            <a:extLst>
              <a:ext uri="{FF2B5EF4-FFF2-40B4-BE49-F238E27FC236}">
                <a16:creationId xmlns:a16="http://schemas.microsoft.com/office/drawing/2014/main" id="{BF5DFE8B-2D63-4951-8CAF-CF9B1C0943D5}"/>
              </a:ext>
            </a:extLst>
          </p:cNvPr>
          <p:cNvPicPr>
            <a:picLocks noChangeAspect="1"/>
          </p:cNvPicPr>
          <p:nvPr/>
        </p:nvPicPr>
        <p:blipFill>
          <a:blip r:embed="rId5"/>
          <a:stretch>
            <a:fillRect/>
          </a:stretch>
        </p:blipFill>
        <p:spPr>
          <a:xfrm>
            <a:off x="4131109" y="4213782"/>
            <a:ext cx="4025668" cy="2514600"/>
          </a:xfrm>
          <a:prstGeom prst="rect">
            <a:avLst/>
          </a:prstGeom>
        </p:spPr>
      </p:pic>
      <p:pic>
        <p:nvPicPr>
          <p:cNvPr id="12" name="Picture 11">
            <a:extLst>
              <a:ext uri="{FF2B5EF4-FFF2-40B4-BE49-F238E27FC236}">
                <a16:creationId xmlns:a16="http://schemas.microsoft.com/office/drawing/2014/main" id="{4A8A02F3-E84B-49D1-8F00-803501E7F729}"/>
              </a:ext>
            </a:extLst>
          </p:cNvPr>
          <p:cNvPicPr>
            <a:picLocks noChangeAspect="1"/>
          </p:cNvPicPr>
          <p:nvPr/>
        </p:nvPicPr>
        <p:blipFill>
          <a:blip r:embed="rId6"/>
          <a:stretch>
            <a:fillRect/>
          </a:stretch>
        </p:blipFill>
        <p:spPr>
          <a:xfrm>
            <a:off x="8353308" y="4241956"/>
            <a:ext cx="3838692" cy="2486426"/>
          </a:xfrm>
          <a:prstGeom prst="rect">
            <a:avLst/>
          </a:prstGeom>
        </p:spPr>
      </p:pic>
      <p:pic>
        <p:nvPicPr>
          <p:cNvPr id="13" name="Picture 12">
            <a:extLst>
              <a:ext uri="{FF2B5EF4-FFF2-40B4-BE49-F238E27FC236}">
                <a16:creationId xmlns:a16="http://schemas.microsoft.com/office/drawing/2014/main" id="{EA15F8AE-F711-4F95-ABA6-072BC41DA62C}"/>
              </a:ext>
            </a:extLst>
          </p:cNvPr>
          <p:cNvPicPr>
            <a:picLocks noChangeAspect="1"/>
          </p:cNvPicPr>
          <p:nvPr/>
        </p:nvPicPr>
        <p:blipFill>
          <a:blip r:embed="rId7"/>
          <a:stretch>
            <a:fillRect/>
          </a:stretch>
        </p:blipFill>
        <p:spPr>
          <a:xfrm>
            <a:off x="7473608" y="0"/>
            <a:ext cx="4718392" cy="3054286"/>
          </a:xfrm>
          <a:prstGeom prst="rect">
            <a:avLst/>
          </a:prstGeom>
        </p:spPr>
      </p:pic>
      <p:sp>
        <p:nvSpPr>
          <p:cNvPr id="14" name="Rectangle 13">
            <a:extLst>
              <a:ext uri="{FF2B5EF4-FFF2-40B4-BE49-F238E27FC236}">
                <a16:creationId xmlns:a16="http://schemas.microsoft.com/office/drawing/2014/main" id="{FF8FC8BC-8A78-46F0-A2F5-85FC0E5CA2A7}"/>
              </a:ext>
            </a:extLst>
          </p:cNvPr>
          <p:cNvSpPr/>
          <p:nvPr/>
        </p:nvSpPr>
        <p:spPr>
          <a:xfrm>
            <a:off x="-87162" y="3429000"/>
            <a:ext cx="2430474"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Bracket</a:t>
            </a:r>
          </a:p>
        </p:txBody>
      </p:sp>
      <p:sp>
        <p:nvSpPr>
          <p:cNvPr id="15" name="Rectangle 14">
            <a:extLst>
              <a:ext uri="{FF2B5EF4-FFF2-40B4-BE49-F238E27FC236}">
                <a16:creationId xmlns:a16="http://schemas.microsoft.com/office/drawing/2014/main" id="{186E8854-AFA7-4F47-BFBF-42223560D1FD}"/>
              </a:ext>
            </a:extLst>
          </p:cNvPr>
          <p:cNvSpPr/>
          <p:nvPr/>
        </p:nvSpPr>
        <p:spPr>
          <a:xfrm>
            <a:off x="4121762" y="3429000"/>
            <a:ext cx="1713932"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Head</a:t>
            </a:r>
          </a:p>
        </p:txBody>
      </p:sp>
      <p:sp>
        <p:nvSpPr>
          <p:cNvPr id="16" name="Rectangle 15">
            <a:extLst>
              <a:ext uri="{FF2B5EF4-FFF2-40B4-BE49-F238E27FC236}">
                <a16:creationId xmlns:a16="http://schemas.microsoft.com/office/drawing/2014/main" id="{C9894909-DFFE-4773-8079-4ABDB1540B38}"/>
              </a:ext>
            </a:extLst>
          </p:cNvPr>
          <p:cNvSpPr/>
          <p:nvPr/>
        </p:nvSpPr>
        <p:spPr>
          <a:xfrm>
            <a:off x="8353308" y="3337089"/>
            <a:ext cx="1680268"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Body</a:t>
            </a:r>
          </a:p>
        </p:txBody>
      </p:sp>
      <p:sp>
        <p:nvSpPr>
          <p:cNvPr id="17" name="Rectangle 16">
            <a:extLst>
              <a:ext uri="{FF2B5EF4-FFF2-40B4-BE49-F238E27FC236}">
                <a16:creationId xmlns:a16="http://schemas.microsoft.com/office/drawing/2014/main" id="{E40C3FC1-5A05-408F-816D-4FC2C55B2AB2}"/>
              </a:ext>
            </a:extLst>
          </p:cNvPr>
          <p:cNvSpPr/>
          <p:nvPr/>
        </p:nvSpPr>
        <p:spPr>
          <a:xfrm>
            <a:off x="7474444" y="0"/>
            <a:ext cx="3034312" cy="923330"/>
          </a:xfrm>
          <a:prstGeom prst="rect">
            <a:avLst/>
          </a:prstGeom>
          <a:noFill/>
        </p:spPr>
        <p:txBody>
          <a:bodyPr wrap="squar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Assembly</a:t>
            </a:r>
          </a:p>
        </p:txBody>
      </p:sp>
      <p:pic>
        <p:nvPicPr>
          <p:cNvPr id="24" name="Audio 23">
            <a:hlinkClick r:id="" action="ppaction://media"/>
            <a:extLst>
              <a:ext uri="{FF2B5EF4-FFF2-40B4-BE49-F238E27FC236}">
                <a16:creationId xmlns:a16="http://schemas.microsoft.com/office/drawing/2014/main" id="{8BC72D6D-9D88-4146-AA88-AE7F7B8F121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7979"/>
    </mc:Choice>
    <mc:Fallback>
      <p:transition spd="slow" advTm="279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conference room">
            <a:extLst>
              <a:ext uri="{FF2B5EF4-FFF2-40B4-BE49-F238E27FC236}">
                <a16:creationId xmlns:a16="http://schemas.microsoft.com/office/drawing/2014/main" id="{8F5AE0D5-C196-A947-8AFE-449A48B26153}"/>
              </a:ext>
            </a:extLst>
          </p:cNvPr>
          <p:cNvPicPr>
            <a:picLocks noGrp="1" noChangeAspect="1"/>
          </p:cNvPicPr>
          <p:nvPr>
            <p:ph type="pic" sz="quarter" idx="14"/>
          </p:nvPr>
        </p:nvPicPr>
        <p:blipFill>
          <a:blip r:embed="rId5" cstate="screen">
            <a:extLst>
              <a:ext uri="{28A0092B-C50C-407E-A947-70E740481C1C}">
                <a14:useLocalDpi xmlns:a14="http://schemas.microsoft.com/office/drawing/2010/main"/>
              </a:ext>
            </a:extLst>
          </a:blip>
          <a:srcRect t="45" b="45"/>
          <a:stretch>
            <a:fillRect/>
          </a:stretch>
        </p:blipFill>
        <p:spPr/>
      </p:pic>
      <p:sp>
        <p:nvSpPr>
          <p:cNvPr id="6" name="Slide Number Placeholder 5">
            <a:extLst>
              <a:ext uri="{FF2B5EF4-FFF2-40B4-BE49-F238E27FC236}">
                <a16:creationId xmlns:a16="http://schemas.microsoft.com/office/drawing/2014/main" id="{70202D98-AA1E-41BB-B94E-180311759C13}"/>
              </a:ext>
            </a:extLst>
          </p:cNvPr>
          <p:cNvSpPr>
            <a:spLocks noGrp="1"/>
          </p:cNvSpPr>
          <p:nvPr>
            <p:ph type="sldNum" sz="quarter" idx="15"/>
          </p:nvPr>
        </p:nvSpPr>
        <p:spPr/>
        <p:txBody>
          <a:bodyPr/>
          <a:lstStyle/>
          <a:p>
            <a:fld id="{19B51A1E-902D-48AF-9020-955120F399B6}" type="slidenum">
              <a:rPr lang="en-US" smtClean="0"/>
              <a:pPr/>
              <a:t>11</a:t>
            </a:fld>
            <a:endParaRPr lang="en-US" dirty="0"/>
          </a:p>
        </p:txBody>
      </p:sp>
      <p:sp>
        <p:nvSpPr>
          <p:cNvPr id="11" name="Title 10" hidden="1">
            <a:extLst>
              <a:ext uri="{FF2B5EF4-FFF2-40B4-BE49-F238E27FC236}">
                <a16:creationId xmlns:a16="http://schemas.microsoft.com/office/drawing/2014/main" id="{C5462610-1D7E-437B-B516-F30D9A789B9B}"/>
              </a:ext>
            </a:extLst>
          </p:cNvPr>
          <p:cNvSpPr>
            <a:spLocks noGrp="1"/>
          </p:cNvSpPr>
          <p:nvPr>
            <p:ph type="title"/>
          </p:nvPr>
        </p:nvSpPr>
        <p:spPr/>
        <p:txBody>
          <a:bodyPr/>
          <a:lstStyle/>
          <a:p>
            <a:r>
              <a:rPr lang="en-US" dirty="0"/>
              <a:t>Large image</a:t>
            </a:r>
          </a:p>
        </p:txBody>
      </p:sp>
      <p:pic>
        <p:nvPicPr>
          <p:cNvPr id="7" name="Picture 6" descr="IMG_1326.jpeg"/>
          <p:cNvPicPr>
            <a:picLocks noChangeAspect="1"/>
          </p:cNvPicPr>
          <p:nvPr/>
        </p:nvPicPr>
        <p:blipFill>
          <a:blip r:embed="rId6"/>
          <a:srcRect t="14932"/>
          <a:stretch>
            <a:fillRect/>
          </a:stretch>
        </p:blipFill>
        <p:spPr>
          <a:xfrm>
            <a:off x="526939" y="1229312"/>
            <a:ext cx="3339219" cy="213045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Content Placeholder 3">
            <a:extLst>
              <a:ext uri="{FF2B5EF4-FFF2-40B4-BE49-F238E27FC236}">
                <a16:creationId xmlns:a16="http://schemas.microsoft.com/office/drawing/2014/main" id="{3B86E961-B76E-423F-995E-11B31E921437}"/>
              </a:ext>
            </a:extLst>
          </p:cNvPr>
          <p:cNvSpPr txBox="1">
            <a:spLocks/>
          </p:cNvSpPr>
          <p:nvPr/>
        </p:nvSpPr>
        <p:spPr>
          <a:xfrm>
            <a:off x="359881" y="3791764"/>
            <a:ext cx="3688896" cy="1823001"/>
          </a:xfrm>
          <a:prstGeom prst="rect">
            <a:avLst/>
          </a:prstGeom>
          <a:solidFill>
            <a:schemeClr val="tx1">
              <a:lumMod val="95000"/>
              <a:lumOff val="5000"/>
            </a:schemeClr>
          </a:solidFill>
        </p:spPr>
        <p:txBody>
          <a:bodyPr vert="horz" lIns="180000" tIns="180000" rIns="180000" bIns="180000" rtlCol="0" anchor="ctr">
            <a:noAutofit/>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4800" b="0" i="0" u="none" strike="noStrike" kern="1200" cap="none" spc="0" normalizeH="0" baseline="0" noProof="0" dirty="0">
                <a:ln>
                  <a:noFill/>
                </a:ln>
                <a:solidFill>
                  <a:schemeClr val="bg1"/>
                </a:solidFill>
                <a:effectLst/>
                <a:uLnTx/>
                <a:uFillTx/>
                <a:latin typeface="+mn-lt"/>
                <a:ea typeface="+mn-ea"/>
                <a:cs typeface="+mn-cs"/>
              </a:rPr>
              <a:t>Test Board</a:t>
            </a:r>
          </a:p>
        </p:txBody>
      </p:sp>
      <p:pic>
        <p:nvPicPr>
          <p:cNvPr id="9" name="Picture 8" descr="IMG_1618.jpg"/>
          <p:cNvPicPr>
            <a:picLocks noChangeAspect="1"/>
          </p:cNvPicPr>
          <p:nvPr/>
        </p:nvPicPr>
        <p:blipFill>
          <a:blip r:embed="rId7"/>
          <a:stretch>
            <a:fillRect/>
          </a:stretch>
        </p:blipFill>
        <p:spPr>
          <a:xfrm>
            <a:off x="5661591" y="885234"/>
            <a:ext cx="1345458" cy="23919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Rectangle 9"/>
          <p:cNvSpPr/>
          <p:nvPr/>
        </p:nvSpPr>
        <p:spPr>
          <a:xfrm>
            <a:off x="10326624" y="6400800"/>
            <a:ext cx="1097280" cy="365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renishaw-logo-png-transparent.png"/>
          <p:cNvPicPr>
            <a:picLocks noChangeAspect="1"/>
          </p:cNvPicPr>
          <p:nvPr/>
        </p:nvPicPr>
        <p:blipFill>
          <a:blip r:embed="rId8"/>
          <a:stretch>
            <a:fillRect/>
          </a:stretch>
        </p:blipFill>
        <p:spPr>
          <a:xfrm>
            <a:off x="9699833" y="5553927"/>
            <a:ext cx="2132285" cy="2132285"/>
          </a:xfrm>
          <a:prstGeom prst="rect">
            <a:avLst/>
          </a:prstGeom>
        </p:spPr>
      </p:pic>
      <p:pic>
        <p:nvPicPr>
          <p:cNvPr id="2" name="Picture 1">
            <a:extLst>
              <a:ext uri="{FF2B5EF4-FFF2-40B4-BE49-F238E27FC236}">
                <a16:creationId xmlns:a16="http://schemas.microsoft.com/office/drawing/2014/main" id="{2E60B835-EFE2-40F4-B120-03D2BEDE98DB}"/>
              </a:ext>
            </a:extLst>
          </p:cNvPr>
          <p:cNvPicPr>
            <a:picLocks noChangeAspect="1"/>
          </p:cNvPicPr>
          <p:nvPr/>
        </p:nvPicPr>
        <p:blipFill>
          <a:blip r:embed="rId9"/>
          <a:stretch>
            <a:fillRect/>
          </a:stretch>
        </p:blipFill>
        <p:spPr>
          <a:xfrm>
            <a:off x="9476609" y="976719"/>
            <a:ext cx="1700030" cy="220895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4" name="Content Placeholder 3">
            <a:extLst>
              <a:ext uri="{FF2B5EF4-FFF2-40B4-BE49-F238E27FC236}">
                <a16:creationId xmlns:a16="http://schemas.microsoft.com/office/drawing/2014/main" id="{89301261-B4D7-4201-9C56-9BB904BBBF35}"/>
              </a:ext>
            </a:extLst>
          </p:cNvPr>
          <p:cNvSpPr txBox="1">
            <a:spLocks/>
          </p:cNvSpPr>
          <p:nvPr/>
        </p:nvSpPr>
        <p:spPr>
          <a:xfrm>
            <a:off x="4408658" y="3759742"/>
            <a:ext cx="3688896" cy="1823001"/>
          </a:xfrm>
          <a:prstGeom prst="rect">
            <a:avLst/>
          </a:prstGeom>
          <a:solidFill>
            <a:schemeClr val="tx1">
              <a:lumMod val="95000"/>
              <a:lumOff val="5000"/>
            </a:schemeClr>
          </a:solidFill>
        </p:spPr>
        <p:txBody>
          <a:bodyPr vert="horz" lIns="180000" tIns="180000" rIns="180000" bIns="180000" rtlCol="0" anchor="ctr">
            <a:noAutofit/>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4800" b="0" i="0" u="none" strike="noStrike" kern="1200" cap="none" spc="0" normalizeH="0" baseline="0" noProof="0" dirty="0">
                <a:ln>
                  <a:noFill/>
                </a:ln>
                <a:solidFill>
                  <a:schemeClr val="bg1"/>
                </a:solidFill>
                <a:effectLst/>
                <a:uLnTx/>
                <a:uFillTx/>
                <a:latin typeface="+mn-lt"/>
                <a:ea typeface="+mn-ea"/>
                <a:cs typeface="+mn-cs"/>
              </a:rPr>
              <a:t>Fumes Test</a:t>
            </a:r>
          </a:p>
        </p:txBody>
      </p:sp>
      <p:sp>
        <p:nvSpPr>
          <p:cNvPr id="15" name="Content Placeholder 3">
            <a:extLst>
              <a:ext uri="{FF2B5EF4-FFF2-40B4-BE49-F238E27FC236}">
                <a16:creationId xmlns:a16="http://schemas.microsoft.com/office/drawing/2014/main" id="{7E91A7D8-7059-414F-A212-9F491499F520}"/>
              </a:ext>
            </a:extLst>
          </p:cNvPr>
          <p:cNvSpPr txBox="1">
            <a:spLocks/>
          </p:cNvSpPr>
          <p:nvPr/>
        </p:nvSpPr>
        <p:spPr>
          <a:xfrm>
            <a:off x="8538650" y="3791764"/>
            <a:ext cx="3688896" cy="1823001"/>
          </a:xfrm>
          <a:prstGeom prst="rect">
            <a:avLst/>
          </a:prstGeom>
          <a:solidFill>
            <a:schemeClr val="tx1">
              <a:lumMod val="95000"/>
              <a:lumOff val="5000"/>
            </a:schemeClr>
          </a:solidFill>
        </p:spPr>
        <p:txBody>
          <a:bodyPr vert="horz" lIns="180000" tIns="180000" rIns="180000" bIns="180000" rtlCol="0" anchor="ctr">
            <a:noAutofit/>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4800" dirty="0">
                <a:solidFill>
                  <a:schemeClr val="bg1"/>
                </a:solidFill>
              </a:rPr>
              <a:t> Heat Test</a:t>
            </a:r>
            <a:endParaRPr kumimoji="0" lang="en-US" sz="4800" b="0" i="0" u="none" strike="noStrike" kern="1200" cap="none" spc="0" normalizeH="0" baseline="0" noProof="0" dirty="0">
              <a:ln>
                <a:noFill/>
              </a:ln>
              <a:solidFill>
                <a:schemeClr val="bg1"/>
              </a:solidFill>
              <a:effectLst/>
              <a:uLnTx/>
              <a:uFillTx/>
              <a:latin typeface="+mn-lt"/>
              <a:ea typeface="+mn-ea"/>
              <a:cs typeface="+mn-cs"/>
            </a:endParaRPr>
          </a:p>
        </p:txBody>
      </p:sp>
      <p:sp>
        <p:nvSpPr>
          <p:cNvPr id="3" name="TextBox 2">
            <a:extLst>
              <a:ext uri="{FF2B5EF4-FFF2-40B4-BE49-F238E27FC236}">
                <a16:creationId xmlns:a16="http://schemas.microsoft.com/office/drawing/2014/main" id="{EC0E37F2-E536-453A-B30D-0F6F1CC5E195}"/>
              </a:ext>
            </a:extLst>
          </p:cNvPr>
          <p:cNvSpPr txBox="1"/>
          <p:nvPr/>
        </p:nvSpPr>
        <p:spPr>
          <a:xfrm>
            <a:off x="183983" y="97886"/>
            <a:ext cx="4224675" cy="646331"/>
          </a:xfrm>
          <a:prstGeom prst="rect">
            <a:avLst/>
          </a:prstGeom>
          <a:noFill/>
        </p:spPr>
        <p:txBody>
          <a:bodyPr wrap="square" rtlCol="0">
            <a:spAutoFit/>
          </a:bodyPr>
          <a:lstStyle/>
          <a:p>
            <a:r>
              <a:rPr lang="en-GB" sz="3600" b="1" u="sng" dirty="0"/>
              <a:t>Reliability</a:t>
            </a:r>
            <a:r>
              <a:rPr lang="en-GB" dirty="0"/>
              <a:t> </a:t>
            </a:r>
          </a:p>
        </p:txBody>
      </p:sp>
      <p:pic>
        <p:nvPicPr>
          <p:cNvPr id="20" name="Audio 19">
            <a:hlinkClick r:id="" action="ppaction://media"/>
            <a:extLst>
              <a:ext uri="{FF2B5EF4-FFF2-40B4-BE49-F238E27FC236}">
                <a16:creationId xmlns:a16="http://schemas.microsoft.com/office/drawing/2014/main" id="{56C98C91-8675-49EB-B195-E56678F4B75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665219316"/>
      </p:ext>
    </p:extLst>
  </p:cSld>
  <p:clrMapOvr>
    <a:masterClrMapping/>
  </p:clrMapOvr>
  <mc:AlternateContent xmlns:mc="http://schemas.openxmlformats.org/markup-compatibility/2006">
    <mc:Choice xmlns:p14="http://schemas.microsoft.com/office/powerpoint/2010/main" Requires="p14">
      <p:transition spd="slow" p14:dur="2000" advTm="73119"/>
    </mc:Choice>
    <mc:Fallback>
      <p:transition spd="slow" advTm="73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6c74eb32454145f9baa007ad0438d86b.jpg"/>
          <p:cNvPicPr>
            <a:picLocks noGrp="1" noChangeAspect="1"/>
          </p:cNvPicPr>
          <p:nvPr>
            <p:ph type="pic" sz="quarter" idx="10"/>
          </p:nvPr>
        </p:nvPicPr>
        <p:blipFill>
          <a:blip r:embed="rId4"/>
          <a:srcRect l="9535" r="9535"/>
          <a:stretch>
            <a:fillRect/>
          </a:stretch>
        </p:blipFill>
        <p:spPr/>
      </p:pic>
      <p:sp>
        <p:nvSpPr>
          <p:cNvPr id="3" name="Title 2"/>
          <p:cNvSpPr>
            <a:spLocks noGrp="1"/>
          </p:cNvSpPr>
          <p:nvPr>
            <p:ph type="ctrTitle"/>
          </p:nvPr>
        </p:nvSpPr>
        <p:spPr>
          <a:xfrm>
            <a:off x="2743200" y="2799744"/>
            <a:ext cx="9448800" cy="1261295"/>
          </a:xfrm>
        </p:spPr>
        <p:txBody>
          <a:bodyPr/>
          <a:lstStyle/>
          <a:p>
            <a:r>
              <a:rPr lang="en-GB" dirty="0"/>
              <a:t>Project Review/ Improvements</a:t>
            </a:r>
          </a:p>
        </p:txBody>
      </p:sp>
      <p:sp>
        <p:nvSpPr>
          <p:cNvPr id="4" name="Subtitle 3"/>
          <p:cNvSpPr>
            <a:spLocks noGrp="1"/>
          </p:cNvSpPr>
          <p:nvPr>
            <p:ph type="subTitle" idx="1"/>
          </p:nvPr>
        </p:nvSpPr>
        <p:spPr>
          <a:xfrm>
            <a:off x="3200400" y="4061039"/>
            <a:ext cx="6580188" cy="2568361"/>
          </a:xfrm>
        </p:spPr>
        <p:txBody>
          <a:bodyPr/>
          <a:lstStyle/>
          <a:p>
            <a:pPr algn="l"/>
            <a:r>
              <a:rPr lang="en-GB" dirty="0"/>
              <a:t>To conclude the final result of the Air Curtain project is that it is successfully completed and is being used by Operators daily. There will always be room for improvements for example a sensor activated system to eliminate being left on. </a:t>
            </a:r>
          </a:p>
          <a:p>
            <a:pPr algn="l"/>
            <a:r>
              <a:rPr lang="en-GB" dirty="0"/>
              <a:t>I am more than happy with the outcome of the project and the results and feedback we’ve had from the operators. </a:t>
            </a:r>
          </a:p>
          <a:p>
            <a:pPr algn="l"/>
            <a:r>
              <a:rPr lang="en-GB" dirty="0"/>
              <a:t>And I am very happy that I managed and executed this project with my team before the deadline. </a:t>
            </a:r>
          </a:p>
        </p:txBody>
      </p:sp>
      <p:pic>
        <p:nvPicPr>
          <p:cNvPr id="2" name="Audio 1">
            <a:hlinkClick r:id="" action="ppaction://media"/>
            <a:extLst>
              <a:ext uri="{FF2B5EF4-FFF2-40B4-BE49-F238E27FC236}">
                <a16:creationId xmlns:a16="http://schemas.microsoft.com/office/drawing/2014/main" id="{FC1EB31D-0822-4A02-BE44-C4E00C3B43D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3334"/>
    </mc:Choice>
    <mc:Fallback>
      <p:transition spd="slow" advTm="433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interesting-questions.png"/>
          <p:cNvPicPr>
            <a:picLocks noChangeAspect="1"/>
          </p:cNvPicPr>
          <p:nvPr/>
        </p:nvPicPr>
        <p:blipFill>
          <a:blip r:embed="rId4"/>
          <a:stretch>
            <a:fillRect/>
          </a:stretch>
        </p:blipFill>
        <p:spPr>
          <a:xfrm>
            <a:off x="4057650" y="552450"/>
            <a:ext cx="3314700" cy="1969802"/>
          </a:xfrm>
          <a:prstGeom prst="rect">
            <a:avLst/>
          </a:prstGeom>
        </p:spPr>
      </p:pic>
      <p:sp>
        <p:nvSpPr>
          <p:cNvPr id="3" name="Text Placeholder 2">
            <a:extLst>
              <a:ext uri="{FF2B5EF4-FFF2-40B4-BE49-F238E27FC236}">
                <a16:creationId xmlns:a16="http://schemas.microsoft.com/office/drawing/2014/main" id="{9E1C54E2-35CD-4B4C-8AF6-A9BBA506FC1F}"/>
              </a:ext>
            </a:extLst>
          </p:cNvPr>
          <p:cNvSpPr>
            <a:spLocks noGrp="1"/>
          </p:cNvSpPr>
          <p:nvPr>
            <p:ph type="body" sz="quarter" idx="14"/>
          </p:nvPr>
        </p:nvSpPr>
        <p:spPr/>
        <p:txBody>
          <a:bodyPr/>
          <a:lstStyle/>
          <a:p>
            <a:pPr>
              <a:lnSpc>
                <a:spcPct val="100000"/>
              </a:lnSpc>
            </a:pPr>
            <a:r>
              <a:rPr lang="en-US" sz="6600" b="1" u="sng" dirty="0">
                <a:solidFill>
                  <a:schemeClr val="tx1"/>
                </a:solidFill>
              </a:rPr>
              <a:t>Thank You For Listening </a:t>
            </a:r>
          </a:p>
        </p:txBody>
      </p:sp>
      <p:sp>
        <p:nvSpPr>
          <p:cNvPr id="2" name="Slide Number Placeholder 1">
            <a:extLst>
              <a:ext uri="{FF2B5EF4-FFF2-40B4-BE49-F238E27FC236}">
                <a16:creationId xmlns:a16="http://schemas.microsoft.com/office/drawing/2014/main" id="{CB78354A-41D5-43F7-A38D-3C946669B3C8}"/>
              </a:ext>
            </a:extLst>
          </p:cNvPr>
          <p:cNvSpPr>
            <a:spLocks noGrp="1"/>
          </p:cNvSpPr>
          <p:nvPr>
            <p:ph type="sldNum" sz="quarter" idx="13"/>
          </p:nvPr>
        </p:nvSpPr>
        <p:spPr>
          <a:solidFill>
            <a:schemeClr val="tx1">
              <a:lumMod val="95000"/>
              <a:lumOff val="5000"/>
            </a:schemeClr>
          </a:solidFill>
        </p:spPr>
        <p:txBody>
          <a:bodyPr/>
          <a:lstStyle/>
          <a:p>
            <a:fld id="{19B51A1E-902D-48AF-9020-955120F399B6}" type="slidenum">
              <a:rPr lang="en-US" smtClean="0"/>
              <a:pPr/>
              <a:t>13</a:t>
            </a:fld>
            <a:endParaRPr lang="en-US" dirty="0"/>
          </a:p>
        </p:txBody>
      </p:sp>
      <p:sp>
        <p:nvSpPr>
          <p:cNvPr id="10" name="TextBox 9"/>
          <p:cNvSpPr txBox="1"/>
          <p:nvPr/>
        </p:nvSpPr>
        <p:spPr>
          <a:xfrm>
            <a:off x="4171950" y="3829050"/>
            <a:ext cx="3581400" cy="646331"/>
          </a:xfrm>
          <a:prstGeom prst="rect">
            <a:avLst/>
          </a:prstGeom>
          <a:solidFill>
            <a:schemeClr val="bg1"/>
          </a:solidFill>
        </p:spPr>
        <p:txBody>
          <a:bodyPr wrap="square" rtlCol="0">
            <a:spAutoFit/>
          </a:bodyPr>
          <a:lstStyle/>
          <a:p>
            <a:pPr algn="ctr"/>
            <a:r>
              <a:rPr lang="en-GB" sz="3600" b="1" dirty="0"/>
              <a:t>Any Questions?</a:t>
            </a:r>
          </a:p>
        </p:txBody>
      </p:sp>
      <p:sp>
        <p:nvSpPr>
          <p:cNvPr id="6" name="Rectangle 5"/>
          <p:cNvSpPr/>
          <p:nvPr/>
        </p:nvSpPr>
        <p:spPr>
          <a:xfrm>
            <a:off x="10266744" y="6400800"/>
            <a:ext cx="1203767" cy="39252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renishaw-logo-png-transparent.png"/>
          <p:cNvPicPr>
            <a:picLocks noChangeAspect="1"/>
          </p:cNvPicPr>
          <p:nvPr/>
        </p:nvPicPr>
        <p:blipFill>
          <a:blip r:embed="rId5"/>
          <a:stretch>
            <a:fillRect/>
          </a:stretch>
        </p:blipFill>
        <p:spPr>
          <a:xfrm>
            <a:off x="9699834" y="5539860"/>
            <a:ext cx="2132285" cy="2132285"/>
          </a:xfrm>
          <a:prstGeom prst="rect">
            <a:avLst/>
          </a:prstGeom>
        </p:spPr>
      </p:pic>
      <p:pic>
        <p:nvPicPr>
          <p:cNvPr id="4" name="Audio 3">
            <a:hlinkClick r:id="" action="ppaction://media"/>
            <a:extLst>
              <a:ext uri="{FF2B5EF4-FFF2-40B4-BE49-F238E27FC236}">
                <a16:creationId xmlns:a16="http://schemas.microsoft.com/office/drawing/2014/main" id="{C993018F-BE18-49FA-95B9-BE1F1CBF2D9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59582380"/>
      </p:ext>
    </p:extLst>
  </p:cSld>
  <p:clrMapOvr>
    <a:masterClrMapping/>
  </p:clrMapOvr>
  <mc:AlternateContent xmlns:mc="http://schemas.openxmlformats.org/markup-compatibility/2006">
    <mc:Choice xmlns:p14="http://schemas.microsoft.com/office/powerpoint/2010/main" Requires="p14">
      <p:transition spd="slow" p14:dur="2000" advTm="3109"/>
    </mc:Choice>
    <mc:Fallback>
      <p:transition spd="slow" advTm="3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tf16411250">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0_Bright business presentation_AAS_v3" id="{57D58BC9-3F05-45D4-81CD-7BA898B4CAAD}" vid="{0F92AA19-00D6-4C71-B13F-219D7994A0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B8E15EA0-2F38-456B-B156-038699A5D17F}">
  <ds:schemaRefs>
    <ds:schemaRef ds:uri="http://schemas.microsoft.com/sharepoint/v3/contenttype/forms"/>
  </ds:schemaRefs>
</ds:datastoreItem>
</file>

<file path=customXml/itemProps2.xml><?xml version="1.0" encoding="utf-8"?>
<ds:datastoreItem xmlns:ds="http://schemas.openxmlformats.org/officeDocument/2006/customXml" ds:itemID="{2EDB5DD7-8DCC-4069-9EB3-5D09818665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F90D0D0-7C1D-47FF-A2F0-9937AA567A3D}">
  <ds:schemaRefs>
    <ds:schemaRef ds:uri="http://schemas.microsoft.com/office/infopath/2007/PartnerControls"/>
    <ds:schemaRef ds:uri="http://www.w3.org/XML/1998/namespace"/>
    <ds:schemaRef ds:uri="http://purl.org/dc/terms/"/>
    <ds:schemaRef ds:uri="http://purl.org/dc/elements/1.1/"/>
    <ds:schemaRef ds:uri="http://schemas.microsoft.com/office/2006/metadata/properties"/>
    <ds:schemaRef ds:uri="http://purl.org/dc/dcmitype/"/>
    <ds:schemaRef ds:uri="http://schemas.microsoft.com/office/2006/documentManagement/types"/>
    <ds:schemaRef ds:uri="71af3243-3dd4-4a8d-8c0d-dd76da1f02a5"/>
    <ds:schemaRef ds:uri="http://schemas.openxmlformats.org/package/2006/metadata/core-properties"/>
    <ds:schemaRef ds:uri="16c05727-aa75-4e4a-9b5f-8a80a1165891"/>
  </ds:schemaRefs>
</ds:datastoreItem>
</file>

<file path=docProps/app.xml><?xml version="1.0" encoding="utf-8"?>
<Properties xmlns="http://schemas.openxmlformats.org/officeDocument/2006/extended-properties" xmlns:vt="http://schemas.openxmlformats.org/officeDocument/2006/docPropsVTypes">
  <Template>tf16411250</Template>
  <TotalTime>0</TotalTime>
  <Words>559</Words>
  <Application>Microsoft Office PowerPoint</Application>
  <PresentationFormat>Widescreen</PresentationFormat>
  <Paragraphs>83</Paragraphs>
  <Slides>13</Slides>
  <Notes>1</Notes>
  <HiddenSlides>0</HiddenSlides>
  <MMClips>13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Candara</vt:lpstr>
      <vt:lpstr>Corbel</vt:lpstr>
      <vt:lpstr>Times New Roman</vt:lpstr>
      <vt:lpstr>Wingdings</vt:lpstr>
      <vt:lpstr>tf16411250</vt:lpstr>
      <vt:lpstr>Air Curtain Project</vt:lpstr>
      <vt:lpstr>Content of Project </vt:lpstr>
      <vt:lpstr>The Goal  </vt:lpstr>
      <vt:lpstr>Planning/Time Management</vt:lpstr>
      <vt:lpstr>Analysis Methods  </vt:lpstr>
      <vt:lpstr>Design Brief </vt:lpstr>
      <vt:lpstr>Research of existing products </vt:lpstr>
      <vt:lpstr>Design ideas  inc. Matrix analysis</vt:lpstr>
      <vt:lpstr>Idea Matrix</vt:lpstr>
      <vt:lpstr>CAD Drawings </vt:lpstr>
      <vt:lpstr>Large image</vt:lpstr>
      <vt:lpstr>Project Review/ Improvements</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2019-11-25T09:46:52Z</dcterms:created>
  <dcterms:modified xsi:type="dcterms:W3CDTF">2021-06-10T16:41:19Z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