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76"/>
  </p:notesMasterIdLst>
  <p:sldIdLst>
    <p:sldId id="719" r:id="rId24"/>
    <p:sldId id="301" r:id="rId25"/>
    <p:sldId id="302" r:id="rId26"/>
    <p:sldId id="331" r:id="rId27"/>
    <p:sldId id="762" r:id="rId28"/>
    <p:sldId id="763" r:id="rId29"/>
    <p:sldId id="791" r:id="rId30"/>
    <p:sldId id="764" r:id="rId31"/>
    <p:sldId id="765" r:id="rId32"/>
    <p:sldId id="766" r:id="rId33"/>
    <p:sldId id="767" r:id="rId34"/>
    <p:sldId id="752" r:id="rId35"/>
    <p:sldId id="775" r:id="rId36"/>
    <p:sldId id="769" r:id="rId37"/>
    <p:sldId id="792" r:id="rId38"/>
    <p:sldId id="780" r:id="rId39"/>
    <p:sldId id="773" r:id="rId40"/>
    <p:sldId id="795" r:id="rId41"/>
    <p:sldId id="771" r:id="rId42"/>
    <p:sldId id="796" r:id="rId43"/>
    <p:sldId id="805" r:id="rId44"/>
    <p:sldId id="827" r:id="rId45"/>
    <p:sldId id="829" r:id="rId46"/>
    <p:sldId id="781" r:id="rId47"/>
    <p:sldId id="793" r:id="rId48"/>
    <p:sldId id="826" r:id="rId49"/>
    <p:sldId id="782" r:id="rId50"/>
    <p:sldId id="794" r:id="rId51"/>
    <p:sldId id="754" r:id="rId52"/>
    <p:sldId id="787" r:id="rId53"/>
    <p:sldId id="786" r:id="rId54"/>
    <p:sldId id="784" r:id="rId55"/>
    <p:sldId id="788" r:id="rId56"/>
    <p:sldId id="797" r:id="rId57"/>
    <p:sldId id="789" r:id="rId58"/>
    <p:sldId id="790" r:id="rId59"/>
    <p:sldId id="806" r:id="rId60"/>
    <p:sldId id="785" r:id="rId61"/>
    <p:sldId id="807" r:id="rId62"/>
    <p:sldId id="813" r:id="rId63"/>
    <p:sldId id="817" r:id="rId64"/>
    <p:sldId id="821" r:id="rId65"/>
    <p:sldId id="822" r:id="rId66"/>
    <p:sldId id="823" r:id="rId67"/>
    <p:sldId id="808" r:id="rId68"/>
    <p:sldId id="809" r:id="rId69"/>
    <p:sldId id="810" r:id="rId70"/>
    <p:sldId id="811" r:id="rId71"/>
    <p:sldId id="830" r:id="rId72"/>
    <p:sldId id="831" r:id="rId73"/>
    <p:sldId id="832" r:id="rId74"/>
    <p:sldId id="721" r:id="rId7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61A56B-5AFA-4C9F-8187-2435836D4575}" v="1" dt="2024-07-07T21:16:33.0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942" autoAdjust="0"/>
    <p:restoredTop sz="89406" autoAdjust="0"/>
  </p:normalViewPr>
  <p:slideViewPr>
    <p:cSldViewPr snapToGrid="0">
      <p:cViewPr varScale="1">
        <p:scale>
          <a:sx n="88" d="100"/>
          <a:sy n="88" d="100"/>
        </p:scale>
        <p:origin x="10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74" Type="http://schemas.openxmlformats.org/officeDocument/2006/relationships/slide" Target="slides/slide51.xml"/><Relationship Id="rId79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slide" Target="slides/slide49.xml"/><Relationship Id="rId80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slide" Target="slides/slide5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slide" Target="slides/slide50.xml"/><Relationship Id="rId78" Type="http://schemas.openxmlformats.org/officeDocument/2006/relationships/viewProps" Target="viewProps.xml"/><Relationship Id="rId8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Relationship Id="rId24" Type="http://schemas.openxmlformats.org/officeDocument/2006/relationships/slide" Target="slides/slide1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66" Type="http://schemas.openxmlformats.org/officeDocument/2006/relationships/slide" Target="slides/slide4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8669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07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8367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4933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0485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7314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1643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176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0011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2212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7652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3267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8409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8474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2827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3557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TIA-Telecommunications Industry Association</a:t>
            </a:r>
          </a:p>
          <a:p>
            <a:r>
              <a:rPr lang="en-IN" dirty="0"/>
              <a:t>EIA-Electronic Industries Alliance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7639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6335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4518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36619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5072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06086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10077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473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15100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8885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3445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99868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10795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43008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6690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98820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9262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LTE- Long Term evolution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40423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51746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42611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71998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28182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9280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9613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2.4 GHz Band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Ranges from 2.4 GHz to 2.4835 GHz.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5 GHz Band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Ranges from 5.150 GHz to 5.825 GHz. (short, less prone to interference)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6 GHz Band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 (Wi-Fi 6E): Recently introduced, this band ranges from 5.925 GHz to 7.125 GHz,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59362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123745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RFID (Radio Frequency Identification):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28980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26969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37016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85208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BDD278-6059-4AF9-8CBF-27CAA0ED3730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3E7D9-C89D-426C-A71B-7CF56B21BEEE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F9EEFC-609C-4A6F-A9CA-CF0B4CC4F3B0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5E0C48B-FB7F-4DE9-A06F-D367E702B4B3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B93-9CE8-4684-9EDC-3C944C9368CD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D2CC44-967E-428B-9030-45C68D18CE2F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14FAA1-5A20-47C0-86AC-371E71D5A202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025916-99E5-49AD-954B-CB6058EC4DF7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5B677-A846-41FD-A4E0-A8A329AAF2AB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40684EC-B85C-48A8-BC40-DE4E63A96E37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C76282A-5D9F-4A9A-AE71-B40422E3F61E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72892AB-3F73-4B58-8A27-0E6C788038A4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7C99-5F7D-4114-A3D8-2DA680792642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AE77F0-4A19-4DE8-95F0-692BC06AECC0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4155D2-CE14-4114-98FC-E16F7889E749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944EB-F5D2-4B82-A673-E1AE2883515B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4B1D68-CF75-47FF-ADF5-5A43995DFDDE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24F97F-DA6F-4569-9FD9-231FAA03960B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42552C-03B5-4EC2-9B3E-3B835EAB82C2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CAE66-9AFE-47E0-B612-7953685528BE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04EE9F8-15EA-4358-92A1-70A2EED022D6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FBCEC15-83C0-4183-92A3-346A5D4B3D77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D8BCB24-BF6A-4A59-B70A-528496FA2535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9CE0-63EA-4AE5-A19F-315D19F20608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FC2B160-D8CE-4A01-9BEA-E4D11314D820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0FDF493-DD33-4018-98E9-84523B7A6AB9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6A8274-5D1A-43E8-9838-FC2381495FA3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0E2B7-B84F-4A38-B6DE-ED9FA765F974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9517D0-9B48-406C-9CCB-4C7DA507827C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820FF2-53FE-436C-B355-EC3731616909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44B71E-8BED-4622-9513-C21280B1B444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4A897-3D9A-40BB-9B2B-6B077A8DCC00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FEBCFF-30DA-4758-A2CF-F22197C6A82E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949780-48D7-4EC5-B0BB-D923FE79B61B}" type="datetime1">
              <a:rPr lang="en-GB" noProof="0" smtClean="0"/>
              <a:t>17/10/2024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D13BA5-982E-41CF-B77A-D084D01D8BD4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2BC9E-5D37-48FE-AC8C-DBB877F1072E}" type="datetime1">
              <a:rPr lang="en-GB" smtClean="0"/>
              <a:t>17/10/2024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870FC7B-CC3F-4830-94AE-B5C0385B2202}" type="datetime1">
              <a:rPr lang="en-GB" smtClean="0"/>
              <a:t>17/10/2024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jpeg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4.PNG"/><Relationship Id="rId4" Type="http://schemas.openxmlformats.org/officeDocument/2006/relationships/image" Target="../media/image43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3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3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3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3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3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GB" sz="3200" b="1" dirty="0">
                <a:cs typeface="Times New Roman" panose="02020603050405020304" pitchFamily="18" charset="0"/>
              </a:rPr>
              <a:t>Computer Network</a:t>
            </a:r>
          </a:p>
          <a:p>
            <a:pPr marL="446088" indent="-357188"/>
            <a:r>
              <a:rPr lang="en-GB" sz="3200" b="1" dirty="0">
                <a:cs typeface="Times New Roman" panose="02020603050405020304" pitchFamily="18" charset="0"/>
              </a:rPr>
              <a:t>Modes of Communication</a:t>
            </a:r>
          </a:p>
          <a:p>
            <a:pPr marL="446088" indent="-357188"/>
            <a:r>
              <a:rPr lang="en-IN" sz="3200" b="1" dirty="0"/>
              <a:t>Types of Link</a:t>
            </a:r>
          </a:p>
          <a:p>
            <a:pPr marL="446088" indent="-357188"/>
            <a:r>
              <a:rPr lang="en-IN" sz="3200" b="1" dirty="0"/>
              <a:t>Computer Network Devices</a:t>
            </a: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computer network.</a:t>
            </a:r>
          </a:p>
          <a:p>
            <a:r>
              <a:rPr lang="en-IN" sz="3200" dirty="0"/>
              <a:t>Describe the functions of Computer Network.</a:t>
            </a:r>
          </a:p>
          <a:p>
            <a:r>
              <a:rPr lang="en-IN" sz="3200" dirty="0"/>
              <a:t>Describe types of Network links.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97" y="1417611"/>
            <a:ext cx="6852858" cy="5044170"/>
          </a:xfrm>
        </p:spPr>
        <p:txBody>
          <a:bodyPr>
            <a:normAutofit/>
          </a:bodyPr>
          <a:lstStyle/>
          <a:p>
            <a:r>
              <a:rPr lang="en-GB" sz="3200" b="1" dirty="0"/>
              <a:t>Computer networks </a:t>
            </a:r>
            <a:r>
              <a:rPr lang="en-GB" sz="3200" dirty="0"/>
              <a:t>refer to the </a:t>
            </a:r>
            <a:r>
              <a:rPr lang="en-GB" sz="3200" b="1" dirty="0"/>
              <a:t>interconnected collection of computers and devices</a:t>
            </a:r>
            <a:r>
              <a:rPr lang="en-GB" sz="3200" dirty="0"/>
              <a:t> (node) that communicate with each other over a medium</a:t>
            </a:r>
            <a:r>
              <a:rPr lang="en-GB" sz="3200" b="1" dirty="0"/>
              <a:t> </a:t>
            </a:r>
            <a:r>
              <a:rPr lang="en-GB" sz="3200" dirty="0"/>
              <a:t>to exchange information and resources. </a:t>
            </a:r>
          </a:p>
          <a:p>
            <a:r>
              <a:rPr lang="en-US" sz="3200" dirty="0"/>
              <a:t>A </a:t>
            </a:r>
            <a:r>
              <a:rPr lang="en-US" sz="3200" b="1" dirty="0"/>
              <a:t>node</a:t>
            </a:r>
            <a:r>
              <a:rPr lang="en-US" sz="3200" dirty="0"/>
              <a:t> can be a </a:t>
            </a:r>
            <a:r>
              <a:rPr lang="en-US" sz="3200" b="1" dirty="0"/>
              <a:t>computer, printer, or any other device</a:t>
            </a:r>
            <a:r>
              <a:rPr lang="en-US" sz="3200" dirty="0"/>
              <a:t> capable of sending and/or receiving data generated by any devices in the network.</a:t>
            </a:r>
          </a:p>
          <a:p>
            <a:endParaRPr lang="en-US" sz="3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 descr="Introduction to Business Computer Networks">
            <a:extLst>
              <a:ext uri="{FF2B5EF4-FFF2-40B4-BE49-F238E27FC236}">
                <a16:creationId xmlns:a16="http://schemas.microsoft.com/office/drawing/2014/main" id="{017AB579-0AB2-5879-833E-ED1366D918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536" y="1974272"/>
            <a:ext cx="4987464" cy="380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1698" y="1600173"/>
            <a:ext cx="10827380" cy="5044170"/>
          </a:xfrm>
        </p:spPr>
        <p:txBody>
          <a:bodyPr>
            <a:normAutofit/>
          </a:bodyPr>
          <a:lstStyle/>
          <a:p>
            <a:r>
              <a:rPr lang="en-GB" sz="3200" b="1" i="0" dirty="0">
                <a:effectLst/>
              </a:rPr>
              <a:t>Transmission mode </a:t>
            </a:r>
            <a:r>
              <a:rPr lang="en-GB" sz="3200" dirty="0"/>
              <a:t>is also called as</a:t>
            </a:r>
            <a:r>
              <a:rPr lang="en-GB" sz="3200" b="0" i="0" dirty="0">
                <a:effectLst/>
              </a:rPr>
              <a:t> </a:t>
            </a:r>
            <a:r>
              <a:rPr lang="en-GB" sz="3200" b="1" i="0" dirty="0">
                <a:effectLst/>
              </a:rPr>
              <a:t>communication mode.</a:t>
            </a:r>
          </a:p>
          <a:p>
            <a:r>
              <a:rPr lang="en-GB" sz="3200" i="0" dirty="0">
                <a:effectLst/>
              </a:rPr>
              <a:t>It defines the </a:t>
            </a:r>
            <a:r>
              <a:rPr lang="en-GB" sz="3200" b="1" i="0" dirty="0">
                <a:effectLst/>
              </a:rPr>
              <a:t>direction of signal flow </a:t>
            </a:r>
            <a:r>
              <a:rPr lang="en-GB" sz="3200" i="0" dirty="0">
                <a:effectLst/>
              </a:rPr>
              <a:t>between the communicating devices. </a:t>
            </a:r>
          </a:p>
          <a:p>
            <a:r>
              <a:rPr lang="en-GB" sz="3200" dirty="0"/>
              <a:t>C</a:t>
            </a:r>
            <a:r>
              <a:rPr lang="en-GB" sz="3200" i="0" dirty="0">
                <a:effectLst/>
              </a:rPr>
              <a:t>ategorised based on the directionality of data exchange between the devices.</a:t>
            </a:r>
          </a:p>
          <a:p>
            <a:r>
              <a:rPr lang="en-GB" sz="3200" b="1" i="0" dirty="0">
                <a:effectLst/>
              </a:rPr>
              <a:t>Three</a:t>
            </a:r>
            <a:r>
              <a:rPr lang="en-GB" sz="3200" b="0" i="0" dirty="0">
                <a:effectLst/>
              </a:rPr>
              <a:t> types of transmission mode</a:t>
            </a:r>
          </a:p>
          <a:p>
            <a:pPr lvl="1"/>
            <a:r>
              <a:rPr lang="en-GB" sz="2800" dirty="0"/>
              <a:t>Simplex</a:t>
            </a:r>
          </a:p>
          <a:p>
            <a:pPr lvl="1"/>
            <a:r>
              <a:rPr lang="en-GB" sz="2800" b="0" i="0" dirty="0">
                <a:effectLst/>
              </a:rPr>
              <a:t>Half-duplex or Semi-</a:t>
            </a:r>
            <a:r>
              <a:rPr lang="en-GB" sz="2800" dirty="0"/>
              <a:t>d</a:t>
            </a:r>
            <a:r>
              <a:rPr lang="en-GB" sz="2800" b="0" i="0" dirty="0">
                <a:effectLst/>
              </a:rPr>
              <a:t>uplex</a:t>
            </a:r>
          </a:p>
          <a:p>
            <a:pPr lvl="1"/>
            <a:r>
              <a:rPr lang="en-GB" sz="2800" b="0" i="0" dirty="0">
                <a:effectLst/>
              </a:rPr>
              <a:t>Full Duplex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798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65118"/>
            <a:ext cx="10401353" cy="5258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Simplex Mode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 </a:t>
            </a:r>
          </a:p>
          <a:p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In Simplex mode, the communication is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unidirectional</a:t>
            </a:r>
            <a:r>
              <a:rPr lang="en-US" altLang="en-US" sz="3200" dirty="0">
                <a:ea typeface="urw-din"/>
              </a:rPr>
              <a:t>.</a:t>
            </a:r>
          </a:p>
          <a:p>
            <a:r>
              <a:rPr lang="en-US" altLang="en-US" sz="3200" b="1" dirty="0">
                <a:ea typeface="urw-din"/>
              </a:rPr>
              <a:t>O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ne of the two devices on a communication link can transmit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the other can only receive. </a:t>
            </a:r>
          </a:p>
          <a:p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Uses the entire capacity of the channel to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send data in one direction. </a:t>
            </a:r>
          </a:p>
          <a:p>
            <a:r>
              <a:rPr kumimoji="0" lang="en-US" altLang="en-US" sz="320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Its like</a:t>
            </a:r>
            <a:r>
              <a:rPr lang="en-US" altLang="en-US" sz="3200" dirty="0">
                <a:ea typeface="urw-din"/>
              </a:rPr>
              <a:t> a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one-way road.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6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65118"/>
            <a:ext cx="10401353" cy="5258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Simplex Mode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Keyboard, traditional monitors etc..,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The keyboard can only </a:t>
            </a:r>
            <a:r>
              <a:rPr lang="en-US" altLang="en-US" dirty="0">
                <a:ea typeface="urw-din"/>
              </a:rPr>
              <a:t>provide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input, the monitor can only </a:t>
            </a:r>
            <a:r>
              <a:rPr lang="en-US" altLang="en-US" dirty="0">
                <a:ea typeface="urw-din"/>
              </a:rPr>
              <a:t>provide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output. 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AF5FFD8F-DE55-8BDF-0E24-889931095D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979" y="3802099"/>
            <a:ext cx="4348740" cy="1018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443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966354" cy="5044170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Half-Duplex or Semi Duplex Mode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 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effectLst/>
            </a:endParaRPr>
          </a:p>
          <a:p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Each device can transmit and receive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but not simultaneously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. </a:t>
            </a:r>
          </a:p>
          <a:p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When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device is </a:t>
            </a:r>
            <a:r>
              <a:rPr lang="en-US" altLang="en-US" sz="3200" b="1" dirty="0">
                <a:ea typeface="urw-din"/>
              </a:rPr>
              <a:t>transmitting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the other device can receive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and this role can be reversed. </a:t>
            </a:r>
          </a:p>
          <a:p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It is used in scenarios where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simultaneous bidirectional communication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is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not required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.</a:t>
            </a:r>
          </a:p>
          <a:p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 bandwidth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of the channel is available for each direction when in use.</a:t>
            </a:r>
          </a:p>
          <a:p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Walkie-talkies, two-way radio with push to talk button, etc..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kumimoji="0" lang="en-GB" altLang="en-US" sz="3200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16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679758"/>
            <a:ext cx="10401353" cy="5044170"/>
          </a:xfrm>
        </p:spPr>
        <p:txBody>
          <a:bodyPr>
            <a:normAutofit/>
          </a:bodyPr>
          <a:lstStyle/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5E606E-6D8F-49B1-0C6C-3D101FA28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Walkie Talkie PMR446 License-free Professional Two Way Radio with 16  Channels">
            <a:extLst>
              <a:ext uri="{FF2B5EF4-FFF2-40B4-BE49-F238E27FC236}">
                <a16:creationId xmlns:a16="http://schemas.microsoft.com/office/drawing/2014/main" id="{889F005B-9CD6-97F5-88F1-AC4DAB3EA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2088" y="2305484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66E9773-4BA1-270B-5CFB-E48FE5108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5238" y="1537854"/>
            <a:ext cx="5857795" cy="461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56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0" lang="en-US" altLang="en-US" sz="3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Full-duplex Mode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>
              <a:lnSpc>
                <a:spcPct val="120000"/>
              </a:lnSpc>
            </a:pPr>
            <a:r>
              <a:rPr lang="en-US" altLang="en-US" b="1" dirty="0">
                <a:ea typeface="urw-din"/>
              </a:rPr>
              <a:t>B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oth stations (nodes) can transmit and receive data simultaneously. </a:t>
            </a:r>
          </a:p>
          <a:p>
            <a:pPr>
              <a:lnSpc>
                <a:spcPct val="120000"/>
              </a:lnSpc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transmission link must </a:t>
            </a:r>
            <a:r>
              <a:rPr lang="en-US" altLang="en-US" dirty="0">
                <a:ea typeface="urw-din"/>
              </a:rPr>
              <a:t>have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two separate communication paths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for transmitting and another for receiving.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i="0" dirty="0">
                <a:solidFill>
                  <a:srgbClr val="202122"/>
                </a:solidFill>
                <a:effectLst/>
              </a:rPr>
              <a:t>It functions like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two simplex channels </a:t>
            </a:r>
            <a:r>
              <a:rPr lang="en-GB" i="0" dirty="0">
                <a:solidFill>
                  <a:srgbClr val="202122"/>
                </a:solidFill>
                <a:effectLst/>
              </a:rPr>
              <a:t>operating in opposite directions concurrently.</a:t>
            </a:r>
            <a:endParaRPr kumimoji="0" lang="en-US" altLang="en-US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>
              <a:lnSpc>
                <a:spcPct val="120000"/>
              </a:lnSpc>
            </a:pPr>
            <a:r>
              <a:rPr lang="en-GB" altLang="en-US" dirty="0">
                <a:ea typeface="urw-din"/>
              </a:rPr>
              <a:t>This mode is used when </a:t>
            </a:r>
            <a:r>
              <a:rPr lang="en-GB" altLang="en-US" b="1" dirty="0">
                <a:ea typeface="urw-din"/>
              </a:rPr>
              <a:t>continuous bidirectional communication is necessary</a:t>
            </a:r>
            <a:r>
              <a:rPr lang="en-GB" altLang="en-US" dirty="0">
                <a:ea typeface="urw-din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altLang="en-US" dirty="0">
                <a:ea typeface="urw-din"/>
              </a:rPr>
              <a:t>T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he capacity of the channel is effectively utilised for both directions without interference between the two signals.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080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531" y="1190812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 err="1">
                <a:ea typeface="urw-din"/>
              </a:rPr>
              <a:t>Eg</a:t>
            </a:r>
            <a:r>
              <a:rPr lang="en-US" altLang="en-US" dirty="0">
                <a:ea typeface="urw-din"/>
              </a:rPr>
              <a:t>: Telephone, cell phone etc..,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A4B24AB-75D2-EEE8-E55C-5A460113B3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666" y="2685554"/>
            <a:ext cx="6144960" cy="188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Telephone | History, Definition, Invention, Uses, &amp; Facts | Britannica">
            <a:extLst>
              <a:ext uri="{FF2B5EF4-FFF2-40B4-BE49-F238E27FC236}">
                <a16:creationId xmlns:a16="http://schemas.microsoft.com/office/drawing/2014/main" id="{0D27D6B2-4D93-CDE4-E37A-4300F26C84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835" y="1525668"/>
            <a:ext cx="2543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veryday IP: Spreading the word about mobile phones | Dennemeyer.com">
            <a:extLst>
              <a:ext uri="{FF2B5EF4-FFF2-40B4-BE49-F238E27FC236}">
                <a16:creationId xmlns:a16="http://schemas.microsoft.com/office/drawing/2014/main" id="{474A2C7B-634B-F6E4-E40E-A7A9396CB2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5947" y="3970812"/>
            <a:ext cx="28289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7914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1632" y="192233"/>
            <a:ext cx="584466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600" i="0" dirty="0">
                <a:solidFill>
                  <a:srgbClr val="0D0D0D"/>
                </a:solidFill>
                <a:effectLst/>
              </a:rPr>
              <a:t>Network can be established over </a:t>
            </a:r>
            <a:r>
              <a:rPr lang="en-GB" sz="3600" b="1" i="0" dirty="0">
                <a:solidFill>
                  <a:srgbClr val="0D0D0D"/>
                </a:solidFill>
                <a:effectLst/>
              </a:rPr>
              <a:t>wired connections </a:t>
            </a:r>
            <a:r>
              <a:rPr lang="en-GB" sz="3600" i="0" dirty="0">
                <a:solidFill>
                  <a:srgbClr val="0D0D0D"/>
                </a:solidFill>
                <a:effectLst/>
              </a:rPr>
              <a:t>or </a:t>
            </a:r>
            <a:r>
              <a:rPr lang="en-GB" sz="3600" b="1" i="0" dirty="0">
                <a:solidFill>
                  <a:srgbClr val="0D0D0D"/>
                </a:solidFill>
                <a:effectLst/>
              </a:rPr>
              <a:t>wireless connections.</a:t>
            </a:r>
          </a:p>
          <a:p>
            <a:pPr marL="0" indent="0" algn="l" fontAlgn="base">
              <a:buNone/>
            </a:pPr>
            <a:endParaRPr lang="en-GB" sz="360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</a:rPr>
              <a:t>Wired medium</a:t>
            </a:r>
            <a:r>
              <a:rPr lang="en-GB" sz="36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marL="446088" lvl="1" indent="-263525" fontAlgn="base"/>
            <a:r>
              <a:rPr lang="en-GB" sz="3200" b="0" i="0" dirty="0">
                <a:solidFill>
                  <a:srgbClr val="0D0D0D"/>
                </a:solidFill>
                <a:effectLst/>
              </a:rPr>
              <a:t>In this type of link,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wire/cable will be used for communication.</a:t>
            </a:r>
          </a:p>
          <a:p>
            <a:pPr marL="446088" lvl="1" indent="-263525" fontAlgn="base"/>
            <a:r>
              <a:rPr lang="en-GB" sz="3200" b="0" i="0" dirty="0">
                <a:solidFill>
                  <a:srgbClr val="0D0D0D"/>
                </a:solidFill>
                <a:effectLst/>
              </a:rPr>
              <a:t>Examples of </a:t>
            </a:r>
            <a:r>
              <a:rPr lang="en-GB" sz="3200" dirty="0">
                <a:solidFill>
                  <a:srgbClr val="0D0D0D"/>
                </a:solidFill>
              </a:rPr>
              <a:t>cables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 used in networks include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coaxial cable, twisted-pair cable, optic fibre etc. 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6703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2131" y="228600"/>
            <a:ext cx="566393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Networks-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Four Types of Networking Cables:</a:t>
            </a:r>
          </a:p>
          <a:p>
            <a:r>
              <a:rPr lang="en-GB" sz="3200" b="0" i="0" dirty="0">
                <a:effectLst/>
              </a:rPr>
              <a:t>Coaxial Cable.</a:t>
            </a:r>
          </a:p>
          <a:p>
            <a:r>
              <a:rPr lang="en-GB" sz="3200" dirty="0"/>
              <a:t>Unshielded Twisted Pair (UTP) Cable</a:t>
            </a:r>
          </a:p>
          <a:p>
            <a:r>
              <a:rPr lang="en-GB" sz="3200" b="0" i="0" dirty="0">
                <a:effectLst/>
              </a:rPr>
              <a:t>Shielded Twisted Pair (STP) Cable</a:t>
            </a:r>
          </a:p>
          <a:p>
            <a:r>
              <a:rPr lang="en-GB" sz="3200" dirty="0"/>
              <a:t>Fiber Optic Cable</a:t>
            </a:r>
          </a:p>
          <a:p>
            <a:endParaRPr lang="en-GB" sz="3200" b="0" i="0" dirty="0">
              <a:effectLst/>
            </a:endParaRPr>
          </a:p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87017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5548" y="244187"/>
            <a:ext cx="614096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Coaxial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432" y="1278082"/>
            <a:ext cx="11401167" cy="525577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Coaxial Cable.</a:t>
            </a:r>
          </a:p>
          <a:p>
            <a:pPr lvl="1"/>
            <a:r>
              <a:rPr lang="en-US" sz="2800" b="1" dirty="0"/>
              <a:t>Coaxial cable</a:t>
            </a:r>
            <a:r>
              <a:rPr lang="en-US" sz="2800" dirty="0"/>
              <a:t> consists of </a:t>
            </a:r>
            <a:r>
              <a:rPr lang="en-US" sz="2800" b="1" dirty="0"/>
              <a:t>copper or aluminum wire (core), </a:t>
            </a:r>
            <a:r>
              <a:rPr lang="en-US" sz="2800" dirty="0"/>
              <a:t>which is the primary path for communication.</a:t>
            </a:r>
          </a:p>
          <a:p>
            <a:pPr lvl="1"/>
            <a:r>
              <a:rPr lang="en-US" sz="2800" dirty="0"/>
              <a:t>The dielectric insulating layer </a:t>
            </a:r>
            <a:r>
              <a:rPr lang="en-US" sz="2800" b="1" dirty="0"/>
              <a:t>surrounds the central conductor </a:t>
            </a:r>
            <a:r>
              <a:rPr lang="en-US" sz="2800" dirty="0"/>
              <a:t>provides </a:t>
            </a:r>
            <a:r>
              <a:rPr lang="en-US" sz="2800" b="1" dirty="0"/>
              <a:t>insulation</a:t>
            </a:r>
            <a:r>
              <a:rPr lang="en-US" sz="2800" dirty="0"/>
              <a:t> and </a:t>
            </a:r>
            <a:r>
              <a:rPr lang="en-US" sz="2800" b="1" dirty="0"/>
              <a:t>physical separation between the conductor and the metallic shield.</a:t>
            </a:r>
          </a:p>
          <a:p>
            <a:pPr lvl="1"/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Metallic Shield,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made of copper</a:t>
            </a:r>
            <a:r>
              <a:rPr lang="en-GB" sz="2800" dirty="0">
                <a:solidFill>
                  <a:srgbClr val="0D0D0D"/>
                </a:solidFill>
                <a:highlight>
                  <a:srgbClr val="FFFFFF"/>
                </a:highlight>
              </a:rPr>
              <a:t> 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or aluminium,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protects the signal from external electromagnetic interference (EMI), reduces the loss of signal strength 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(attenuation). </a:t>
            </a:r>
            <a:r>
              <a:rPr lang="en-GB" sz="2800" dirty="0">
                <a:solidFill>
                  <a:srgbClr val="0D0D0D"/>
                </a:solidFill>
                <a:highlight>
                  <a:srgbClr val="FFFFFF"/>
                </a:highlight>
              </a:rPr>
              <a:t>T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his shielding is also complemented by a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metallic braid 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or foil.</a:t>
            </a:r>
          </a:p>
          <a:p>
            <a:pPr lvl="1"/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A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protective plastic jacket 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that encases the entire cable,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protecting it from physical damage and environmental factors.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3221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5548" y="244187"/>
            <a:ext cx="614096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Coaxial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433" y="1564594"/>
            <a:ext cx="10856112" cy="4969262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600" b="1" i="0" dirty="0">
                <a:effectLst/>
              </a:rPr>
              <a:t>Coaxial Cable</a:t>
            </a:r>
          </a:p>
          <a:p>
            <a:pPr lvl="1"/>
            <a:r>
              <a:rPr lang="en-GB" sz="3200" dirty="0"/>
              <a:t>It has </a:t>
            </a:r>
            <a:r>
              <a:rPr lang="en-GB" sz="3200" b="1" dirty="0"/>
              <a:t>better shielding and greater bandwidth </a:t>
            </a:r>
            <a:r>
              <a:rPr lang="en-GB" sz="3200" dirty="0"/>
              <a:t>than unshielded twisted pairs, so it can </a:t>
            </a:r>
            <a:r>
              <a:rPr lang="en-GB" sz="3200" b="1" dirty="0"/>
              <a:t>cover longer distance communication at a speed from few Mbps to 1 Gbps </a:t>
            </a:r>
          </a:p>
          <a:p>
            <a:pPr lvl="1"/>
            <a:r>
              <a:rPr lang="en-GB" sz="3200" dirty="0"/>
              <a:t>Widely used </a:t>
            </a:r>
            <a:r>
              <a:rPr lang="en-GB" sz="3200" b="1" dirty="0"/>
              <a:t>for long-distance lines </a:t>
            </a:r>
            <a:r>
              <a:rPr lang="en-GB" sz="3200" dirty="0"/>
              <a:t>but now have been largely replaced by </a:t>
            </a:r>
            <a:r>
              <a:rPr lang="en-GB" sz="3200" b="1" dirty="0" err="1"/>
              <a:t>fiber</a:t>
            </a:r>
            <a:r>
              <a:rPr lang="en-GB" sz="3200" b="1" dirty="0"/>
              <a:t> optics.</a:t>
            </a:r>
          </a:p>
          <a:p>
            <a:pPr lvl="1"/>
            <a:r>
              <a:rPr lang="en-GB" sz="3200" dirty="0"/>
              <a:t>Coax is widely used for </a:t>
            </a:r>
            <a:r>
              <a:rPr lang="en-GB" sz="3200" b="1" dirty="0"/>
              <a:t>cable television, CCTV etc</a:t>
            </a:r>
            <a:endParaRPr lang="en-GB" sz="3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44938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6444" y="244187"/>
            <a:ext cx="6250066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Coaxial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576" y="1399088"/>
            <a:ext cx="10856112" cy="49692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solidFill>
                  <a:srgbClr val="000000"/>
                </a:solidFill>
                <a:ea typeface="Arial" pitchFamily="34" charset="-122"/>
                <a:cs typeface="Arial" pitchFamily="34" charset="-120"/>
              </a:rPr>
              <a:t>Usually terminated with a </a:t>
            </a:r>
            <a:r>
              <a:rPr lang="en-US" sz="2800" b="1" dirty="0">
                <a:solidFill>
                  <a:srgbClr val="000000"/>
                </a:solidFill>
                <a:ea typeface="Arial" pitchFamily="34" charset="-122"/>
                <a:cs typeface="Arial" pitchFamily="34" charset="-120"/>
              </a:rPr>
              <a:t>BNC or F-series connector</a:t>
            </a:r>
            <a:endParaRPr lang="en-US" sz="2800" b="1" dirty="0">
              <a:solidFill>
                <a:srgbClr val="000000"/>
              </a:solidFill>
              <a:cs typeface="Arial" pitchFamily="34" charset="-120"/>
            </a:endParaRPr>
          </a:p>
          <a:p>
            <a:pPr marL="0" indent="0" algn="l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098" name="Picture 2" descr="8213 010500 | Belden Coaxial Cable, RG11, 75 Ω, 152m | RS">
            <a:extLst>
              <a:ext uri="{FF2B5EF4-FFF2-40B4-BE49-F238E27FC236}">
                <a16:creationId xmlns:a16="http://schemas.microsoft.com/office/drawing/2014/main" id="{DF1A2DB8-16F6-E6E1-B113-9A4DDC65B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140381" y="1813897"/>
            <a:ext cx="3643680" cy="249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BlueRigger RG6 Coaxial Cable (6m, Male F Type Connector, Triple Shielded) –  Digital Audio Video Coax Cable for HDTV, CATV, Cable Modem, Satellite  Receivers: Amazon.co.uk: Electronics &amp; Photo">
            <a:extLst>
              <a:ext uri="{FF2B5EF4-FFF2-40B4-BE49-F238E27FC236}">
                <a16:creationId xmlns:a16="http://schemas.microsoft.com/office/drawing/2014/main" id="{E2AD56F9-2908-FAE8-3786-C59C09D4F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1256" y="1902306"/>
            <a:ext cx="1814648" cy="179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C927A0-EE80-66DC-4376-3C19500A41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1828" y="4232295"/>
            <a:ext cx="8265225" cy="2136055"/>
          </a:xfrm>
          <a:prstGeom prst="rect">
            <a:avLst/>
          </a:prstGeom>
        </p:spPr>
      </p:pic>
      <p:pic>
        <p:nvPicPr>
          <p:cNvPr id="1026" name="Picture 2" descr="BNC Coax Cable Fly Lead - Black 1m to 10m Lengths – BCE Direct">
            <a:extLst>
              <a:ext uri="{FF2B5EF4-FFF2-40B4-BE49-F238E27FC236}">
                <a16:creationId xmlns:a16="http://schemas.microsoft.com/office/drawing/2014/main" id="{91502F34-6476-4FC2-0B6A-8C1C42F25C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581" y="2191932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1943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7942" y="244187"/>
            <a:ext cx="620856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– Unshielded twisted pair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043" y="1489686"/>
            <a:ext cx="11403775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Unshielded Twisted Pair Cable</a:t>
            </a:r>
          </a:p>
          <a:p>
            <a:pPr marL="539750" lvl="1"/>
            <a:r>
              <a:rPr lang="en-GB" sz="2800" b="0" i="0" dirty="0">
                <a:effectLst/>
              </a:rPr>
              <a:t>UTP cable is made of </a:t>
            </a:r>
            <a:r>
              <a:rPr lang="en-GB" sz="2800" b="1" i="0" dirty="0">
                <a:effectLst/>
              </a:rPr>
              <a:t>pairs of insulated copper wires twisted together</a:t>
            </a:r>
            <a:r>
              <a:rPr lang="en-GB" sz="2800" b="0" i="0" dirty="0">
                <a:effectLst/>
              </a:rPr>
              <a:t>, It </a:t>
            </a:r>
            <a:r>
              <a:rPr lang="en-GB" sz="2800" b="1" i="0" dirty="0">
                <a:effectLst/>
              </a:rPr>
              <a:t>does not have a shield layer </a:t>
            </a:r>
            <a:r>
              <a:rPr lang="en-GB" sz="2800" b="0" i="0" dirty="0">
                <a:effectLst/>
              </a:rPr>
              <a:t>around the twisted pair.</a:t>
            </a:r>
          </a:p>
          <a:p>
            <a:pPr marL="539750" lvl="1"/>
            <a:r>
              <a:rPr lang="en-GB" sz="2800" b="0" i="0" dirty="0">
                <a:effectLst/>
              </a:rPr>
              <a:t>The only </a:t>
            </a:r>
            <a:r>
              <a:rPr lang="en-GB" sz="2800" b="1" i="0" dirty="0">
                <a:effectLst/>
              </a:rPr>
              <a:t>protection</a:t>
            </a:r>
            <a:r>
              <a:rPr lang="en-GB" sz="2800" b="0" i="0" dirty="0">
                <a:effectLst/>
              </a:rPr>
              <a:t> comes from the </a:t>
            </a:r>
            <a:r>
              <a:rPr lang="en-GB" sz="2800" b="1" i="0" dirty="0">
                <a:effectLst/>
              </a:rPr>
              <a:t>twisting of the wires</a:t>
            </a:r>
            <a:r>
              <a:rPr lang="en-GB" sz="2800" b="0" i="0" dirty="0">
                <a:effectLst/>
              </a:rPr>
              <a:t>, which helps cancel out electromagnetic interference.</a:t>
            </a:r>
          </a:p>
          <a:p>
            <a:pPr marL="539750" lvl="1"/>
            <a:r>
              <a:rPr lang="en-GB" sz="2800" b="0" i="0" dirty="0">
                <a:effectLst/>
              </a:rPr>
              <a:t>It has an </a:t>
            </a:r>
            <a:r>
              <a:rPr lang="en-GB" sz="2800" b="1" i="0" dirty="0">
                <a:effectLst/>
              </a:rPr>
              <a:t>outer insulating jacket </a:t>
            </a:r>
            <a:r>
              <a:rPr lang="en-GB" sz="2800" b="0" i="0" dirty="0">
                <a:effectLst/>
              </a:rPr>
              <a:t>that protects the cable from damage or physical stress.</a:t>
            </a:r>
          </a:p>
          <a:p>
            <a:pPr marL="539750" lvl="1"/>
            <a:r>
              <a:rPr lang="en-GB" sz="2800" b="0" i="0" dirty="0">
                <a:effectLst/>
              </a:rPr>
              <a:t>Mostly used for </a:t>
            </a:r>
            <a:r>
              <a:rPr lang="en-GB" sz="2800" b="1" i="0" dirty="0">
                <a:effectLst/>
              </a:rPr>
              <a:t>computer networking and conventional telephone. </a:t>
            </a:r>
          </a:p>
          <a:p>
            <a:pPr marL="539750" lvl="1"/>
            <a:r>
              <a:rPr lang="en-GB" sz="2800" i="0" dirty="0">
                <a:effectLst/>
              </a:rPr>
              <a:t>Twisted-pair cable uses </a:t>
            </a:r>
            <a:r>
              <a:rPr lang="en-GB" sz="2800" b="1" i="0" dirty="0">
                <a:effectLst/>
              </a:rPr>
              <a:t>pulses of electricity to transmit data.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4384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7942" y="244187"/>
            <a:ext cx="620856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– Unshielded twisted pair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133" y="1417611"/>
            <a:ext cx="11170227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Unshielded Twisted Pair Cable</a:t>
            </a:r>
          </a:p>
          <a:p>
            <a:pPr marL="539750" lvl="1"/>
            <a:r>
              <a:rPr lang="en-GB" sz="2800" dirty="0"/>
              <a:t>Terminated with standard connectors like </a:t>
            </a:r>
            <a:r>
              <a:rPr lang="en-GB" sz="2800" b="1" dirty="0"/>
              <a:t>RJ45</a:t>
            </a:r>
            <a:r>
              <a:rPr lang="en-GB" sz="2800" dirty="0"/>
              <a:t>, which can be easily attached to </a:t>
            </a:r>
            <a:r>
              <a:rPr lang="en-GB" sz="2800" b="1" dirty="0"/>
              <a:t>network cards, routers, switches, and patch panels</a:t>
            </a:r>
            <a:r>
              <a:rPr lang="en-GB" sz="2800" dirty="0"/>
              <a:t>. </a:t>
            </a:r>
          </a:p>
          <a:p>
            <a:pPr marL="539750" lvl="1"/>
            <a:r>
              <a:rPr lang="en-GB" sz="2800" dirty="0"/>
              <a:t>More </a:t>
            </a:r>
            <a:r>
              <a:rPr lang="en-GB" sz="2800" b="1" dirty="0"/>
              <a:t>susceptible to EMI and crosstalk </a:t>
            </a:r>
            <a:r>
              <a:rPr lang="en-GB" sz="2800" dirty="0"/>
              <a:t>compared to STP cables, especially in environments with lots of potential interference.</a:t>
            </a:r>
          </a:p>
          <a:p>
            <a:pPr marL="0" indent="0">
              <a:buNone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Unshielded Twisted Pair (UTP) Cable - Computer Networking">
            <a:extLst>
              <a:ext uri="{FF2B5EF4-FFF2-40B4-BE49-F238E27FC236}">
                <a16:creationId xmlns:a16="http://schemas.microsoft.com/office/drawing/2014/main" id="{B03AC1D4-BD40-39E1-C594-FC6E15F6F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771" y="4128156"/>
            <a:ext cx="5314950" cy="2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Greely Cat6 RJ45 Connectors 50-Pack Gold Plated RJ45 Cat6/Cat5E/Cat5 8P8C  3 Prong Ethernet Cable Crimp Modular Plug for Solid Wire and Standard Cable  (Shielded) : Amazon.co.uk: DIY &amp; Tools">
            <a:extLst>
              <a:ext uri="{FF2B5EF4-FFF2-40B4-BE49-F238E27FC236}">
                <a16:creationId xmlns:a16="http://schemas.microsoft.com/office/drawing/2014/main" id="{CFDDAA60-20DB-1007-3EDF-3B0946A72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2793" y="4038643"/>
            <a:ext cx="22860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0939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- Shielded twisted pair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1595098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Shielded Twisted Pair (STP) Cable</a:t>
            </a:r>
          </a:p>
          <a:p>
            <a:pPr lvl="1"/>
            <a:r>
              <a:rPr lang="en-GB" sz="2800" b="0" i="0" dirty="0">
                <a:effectLst/>
              </a:rPr>
              <a:t>STP cables consist of </a:t>
            </a:r>
            <a:r>
              <a:rPr lang="en-GB" sz="2800" b="1" i="0" dirty="0">
                <a:effectLst/>
              </a:rPr>
              <a:t>twisted pairs of copper wires</a:t>
            </a:r>
            <a:r>
              <a:rPr lang="en-GB" sz="2800" b="0" i="0" dirty="0">
                <a:effectLst/>
              </a:rPr>
              <a:t>, each pair is </a:t>
            </a:r>
            <a:r>
              <a:rPr lang="en-GB" sz="2800" b="1" i="0" dirty="0">
                <a:effectLst/>
              </a:rPr>
              <a:t>wrapped in a conductive shield</a:t>
            </a:r>
            <a:r>
              <a:rPr lang="en-GB" sz="2800" b="0" i="0" dirty="0">
                <a:effectLst/>
              </a:rPr>
              <a:t> or includes an overall shield that covers all the pairs together.</a:t>
            </a:r>
          </a:p>
          <a:p>
            <a:pPr lvl="1"/>
            <a:r>
              <a:rPr lang="en-GB" sz="2800" dirty="0"/>
              <a:t>The shielding layer helps to </a:t>
            </a:r>
            <a:r>
              <a:rPr lang="en-GB" sz="2800" b="1" dirty="0"/>
              <a:t>protect the signal </a:t>
            </a:r>
            <a:r>
              <a:rPr lang="en-GB" sz="2800" dirty="0"/>
              <a:t>from electromagnetic interface (EMI) </a:t>
            </a:r>
          </a:p>
          <a:p>
            <a:pPr lvl="1"/>
            <a:r>
              <a:rPr lang="en-GB" sz="2800" b="0" i="0" dirty="0">
                <a:effectLst/>
              </a:rPr>
              <a:t>It is suitable for </a:t>
            </a:r>
            <a:r>
              <a:rPr lang="en-GB" sz="2800" b="1" i="0" dirty="0">
                <a:effectLst/>
              </a:rPr>
              <a:t>areas with risk to the electrical current and potential interference, </a:t>
            </a:r>
            <a:r>
              <a:rPr lang="en-GB" sz="2800" i="0" dirty="0">
                <a:effectLst/>
              </a:rPr>
              <a:t>mostly used in industries</a:t>
            </a:r>
            <a:r>
              <a:rPr lang="en-GB" sz="2800" b="1" i="0" dirty="0">
                <a:effectLst/>
              </a:rPr>
              <a:t>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85623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- Shielded twisted pair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Shielded Twisted Pair (STP) Cable</a:t>
            </a:r>
          </a:p>
          <a:p>
            <a:pPr lvl="1"/>
            <a:r>
              <a:rPr lang="en-GB" sz="2800" b="0" i="0" dirty="0">
                <a:effectLst/>
                <a:highlight>
                  <a:srgbClr val="FFFFFF"/>
                </a:highlight>
              </a:rPr>
              <a:t>The connectors used for STP are similar to UTP, such as RJ45</a:t>
            </a:r>
            <a:endParaRPr lang="en-GB" sz="2800" b="1" i="0" dirty="0">
              <a:effectLst/>
            </a:endParaRPr>
          </a:p>
          <a:p>
            <a:pPr lvl="1"/>
            <a:r>
              <a:rPr kumimoji="0" lang="en-GB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STP cables also comes in various categories, each supporting different bandwidths and capable of supporting different speeds.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22" name="Picture 2" descr="Shielded Twisted-pair (STP) Cabling - Network Encyclopedia">
            <a:extLst>
              <a:ext uri="{FF2B5EF4-FFF2-40B4-BE49-F238E27FC236}">
                <a16:creationId xmlns:a16="http://schemas.microsoft.com/office/drawing/2014/main" id="{33AF89FF-5D74-B659-3264-F18ED22FB4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415" y="3584425"/>
            <a:ext cx="5452667" cy="239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075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RJ45 connector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RJ45 connectors</a:t>
            </a:r>
            <a:r>
              <a:rPr lang="en-GB" dirty="0"/>
              <a:t>:</a:t>
            </a:r>
          </a:p>
          <a:p>
            <a:r>
              <a:rPr lang="en-GB" altLang="en-US" dirty="0">
                <a:ea typeface="urw-din"/>
              </a:rPr>
              <a:t>RJ45 is a standard type of </a:t>
            </a:r>
            <a:r>
              <a:rPr lang="en-GB" altLang="en-US" b="1" dirty="0">
                <a:ea typeface="urw-din"/>
              </a:rPr>
              <a:t>connector</a:t>
            </a:r>
            <a:r>
              <a:rPr lang="en-GB" altLang="en-US" dirty="0">
                <a:ea typeface="urw-din"/>
              </a:rPr>
              <a:t> for network cables which is commonly used in Ethernet networks. </a:t>
            </a:r>
          </a:p>
          <a:p>
            <a:r>
              <a:rPr lang="en-GB" altLang="en-US" dirty="0">
                <a:ea typeface="urw-din"/>
              </a:rPr>
              <a:t>"RJ" stands for "Registered Jack," The "45" refers to the interface standard.</a:t>
            </a:r>
            <a:endParaRPr lang="en-US" altLang="en-US" dirty="0">
              <a:latin typeface="Arial" panose="020B0604020202020204" pitchFamily="34" charset="0"/>
              <a:ea typeface="urw-din"/>
            </a:endParaRPr>
          </a:p>
          <a:p>
            <a:r>
              <a:rPr lang="en-GB" dirty="0"/>
              <a:t>RJ45 connectors are clear plastic connectors with eight pins.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iGreely Cat6 RJ45 Connectors 50-Pack Gold Plated RJ45 Cat6/Cat5E/Cat5 8P8C  3 Prong Ethernet Cable Crimp Modular Plug for Solid Wire and Standard Cable  (Shielded) : Amazon.co.uk: DIY &amp; Tools">
            <a:extLst>
              <a:ext uri="{FF2B5EF4-FFF2-40B4-BE49-F238E27FC236}">
                <a16:creationId xmlns:a16="http://schemas.microsoft.com/office/drawing/2014/main" id="{072C2EF1-D3B8-1787-44F2-9CFFC7FDF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2793" y="4038643"/>
            <a:ext cx="22860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396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RJ45 connector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1442698" cy="504417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The TIA/EIA organization defines two different patterns, or wiring schemes, called </a:t>
            </a:r>
            <a:r>
              <a:rPr lang="en-US" sz="2800" b="1" dirty="0">
                <a:cs typeface="Arial" panose="020B0604020202020204" pitchFamily="34" charset="0"/>
              </a:rPr>
              <a:t>T568A and T568B.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Each wiring scheme defines the </a:t>
            </a:r>
            <a:r>
              <a:rPr lang="en-US" sz="2800" b="1" dirty="0">
                <a:cs typeface="Arial" panose="020B0604020202020204" pitchFamily="34" charset="0"/>
              </a:rPr>
              <a:t>pinout, or order of wire connections</a:t>
            </a:r>
            <a:r>
              <a:rPr lang="en-US" sz="2800" dirty="0">
                <a:cs typeface="Arial" panose="020B0604020202020204" pitchFamily="34" charset="0"/>
              </a:rPr>
              <a:t>, on the end of the cable.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One of the two wiring schemes (T568A or T568B) should be chosen for a network installation.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It is important that the same wiring scheme is used for every termination in that project.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7912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connector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8CDC7BA-2471-38E5-D6B3-4A167193F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7751" y="1694760"/>
            <a:ext cx="4228836" cy="2286666"/>
          </a:xfrm>
          <a:prstGeom prst="rect">
            <a:avLst/>
          </a:prstGeom>
        </p:spPr>
      </p:pic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880C6072-56BD-C0F3-F8A5-C3E97D6A02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312872" y="4429055"/>
            <a:ext cx="6081287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2132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0124" y="228600"/>
            <a:ext cx="6244936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7" y="1489686"/>
            <a:ext cx="10697908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4000" b="1" i="0" dirty="0">
                <a:effectLst/>
              </a:rPr>
              <a:t>Fiber Optic Cable</a:t>
            </a:r>
          </a:p>
          <a:p>
            <a:pPr lvl="1"/>
            <a:r>
              <a:rPr lang="en-GB" sz="3600" b="0" i="0" dirty="0">
                <a:effectLst/>
              </a:rPr>
              <a:t>Fiber optics uses thin strands of glass or plastic </a:t>
            </a:r>
            <a:r>
              <a:rPr lang="en-GB" sz="3600" b="0" i="0" dirty="0" err="1">
                <a:effectLst/>
              </a:rPr>
              <a:t>fibers</a:t>
            </a:r>
            <a:r>
              <a:rPr lang="en-GB" sz="3600" b="0" i="0" dirty="0">
                <a:effectLst/>
              </a:rPr>
              <a:t> to transmit data as pulses of light.</a:t>
            </a:r>
          </a:p>
          <a:p>
            <a:pPr lvl="1"/>
            <a:r>
              <a:rPr lang="en-GB" sz="3600" b="0" i="0" dirty="0">
                <a:effectLst/>
              </a:rPr>
              <a:t>Fiber has three layers</a:t>
            </a:r>
          </a:p>
          <a:p>
            <a:pPr lvl="2"/>
            <a:r>
              <a:rPr lang="en-GB" sz="3200" b="0" i="0" dirty="0">
                <a:effectLst/>
              </a:rPr>
              <a:t>Core</a:t>
            </a:r>
          </a:p>
          <a:p>
            <a:pPr lvl="2"/>
            <a:r>
              <a:rPr lang="en-GB" sz="3200" b="0" i="0" dirty="0">
                <a:effectLst/>
              </a:rPr>
              <a:t>Cladding</a:t>
            </a:r>
          </a:p>
          <a:p>
            <a:pPr lvl="2"/>
            <a:r>
              <a:rPr lang="en-GB" sz="3200" b="0" i="0" dirty="0">
                <a:effectLst/>
              </a:rPr>
              <a:t>Buffer coating </a:t>
            </a:r>
            <a:endParaRPr lang="en-GB" sz="3200" dirty="0"/>
          </a:p>
          <a:p>
            <a:pPr lvl="2"/>
            <a:r>
              <a:rPr lang="en-GB" sz="3200" b="0" i="0" dirty="0">
                <a:effectLst/>
              </a:rPr>
              <a:t>Strengthening Material</a:t>
            </a:r>
          </a:p>
          <a:p>
            <a:pPr lvl="2"/>
            <a:r>
              <a:rPr lang="en-GB" sz="3200" dirty="0"/>
              <a:t>Jacket</a:t>
            </a:r>
            <a:endParaRPr lang="en-GB" sz="32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5572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0124" y="228600"/>
            <a:ext cx="6244936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7" y="1489686"/>
            <a:ext cx="10697908" cy="5044170"/>
          </a:xfrm>
        </p:spPr>
        <p:txBody>
          <a:bodyPr>
            <a:normAutofit lnSpcReduction="10000"/>
          </a:bodyPr>
          <a:lstStyle/>
          <a:p>
            <a:pPr marL="130175" lvl="1" indent="0">
              <a:buNone/>
            </a:pPr>
            <a:r>
              <a:rPr lang="en-GB" sz="3200" b="1" i="0" dirty="0">
                <a:effectLst/>
                <a:highlight>
                  <a:srgbClr val="FFFFFF"/>
                </a:highlight>
              </a:rPr>
              <a:t>Core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: </a:t>
            </a:r>
          </a:p>
          <a:p>
            <a:pPr marL="358775" lvl="1"/>
            <a:r>
              <a:rPr lang="en-GB" sz="3200" b="0" i="0" dirty="0">
                <a:effectLst/>
                <a:highlight>
                  <a:srgbClr val="FFFFFF"/>
                </a:highlight>
              </a:rPr>
              <a:t>This is the </a:t>
            </a:r>
            <a:r>
              <a:rPr lang="en-GB" sz="3200" b="1" i="0" dirty="0">
                <a:effectLst/>
                <a:highlight>
                  <a:srgbClr val="FFFFFF"/>
                </a:highlight>
              </a:rPr>
              <a:t>central region 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of the optical </a:t>
            </a:r>
            <a:r>
              <a:rPr lang="en-GB" sz="3200" b="0" i="0" dirty="0" err="1">
                <a:effectLst/>
                <a:highlight>
                  <a:srgbClr val="FFFFFF"/>
                </a:highlight>
              </a:rPr>
              <a:t>fiber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, where </a:t>
            </a:r>
            <a:r>
              <a:rPr lang="en-GB" sz="3200" b="1" i="0" dirty="0">
                <a:effectLst/>
                <a:highlight>
                  <a:srgbClr val="FFFFFF"/>
                </a:highlight>
              </a:rPr>
              <a:t>light is transmitted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. </a:t>
            </a:r>
          </a:p>
          <a:p>
            <a:pPr marL="358775" lvl="1"/>
            <a:r>
              <a:rPr lang="en-GB" sz="3200" b="0" i="0" dirty="0">
                <a:effectLst/>
                <a:highlight>
                  <a:srgbClr val="FFFFFF"/>
                </a:highlight>
              </a:rPr>
              <a:t>The core's size varies depending on whether the </a:t>
            </a:r>
            <a:r>
              <a:rPr lang="en-GB" sz="3200" b="0" i="0" dirty="0" err="1">
                <a:effectLst/>
                <a:highlight>
                  <a:srgbClr val="FFFFFF"/>
                </a:highlight>
              </a:rPr>
              <a:t>fiber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 is </a:t>
            </a:r>
            <a:r>
              <a:rPr lang="en-GB" sz="3200" b="1" i="0" dirty="0">
                <a:effectLst/>
                <a:highlight>
                  <a:srgbClr val="FFFFFF"/>
                </a:highlight>
              </a:rPr>
              <a:t>single-mode or multi-mode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.</a:t>
            </a:r>
            <a:endParaRPr lang="en-GB" sz="3200" dirty="0">
              <a:highlight>
                <a:srgbClr val="FFFFFF"/>
              </a:highlight>
            </a:endParaRPr>
          </a:p>
          <a:p>
            <a:pPr marL="130175" lvl="1" indent="0">
              <a:buNone/>
            </a:pPr>
            <a:r>
              <a:rPr lang="en-GB" sz="3200" b="1" i="0" dirty="0">
                <a:effectLst/>
                <a:highlight>
                  <a:srgbClr val="FFFFFF"/>
                </a:highlight>
              </a:rPr>
              <a:t>Cladding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: </a:t>
            </a:r>
          </a:p>
          <a:p>
            <a:pPr marL="358775" lvl="1"/>
            <a:r>
              <a:rPr lang="en-GB" sz="3200" b="0" i="0" dirty="0">
                <a:effectLst/>
                <a:highlight>
                  <a:srgbClr val="FFFFFF"/>
                </a:highlight>
              </a:rPr>
              <a:t>Surrounding the core is the cladding, which has a </a:t>
            </a:r>
            <a:r>
              <a:rPr lang="en-GB" sz="3200" b="1" i="0" dirty="0">
                <a:effectLst/>
                <a:highlight>
                  <a:srgbClr val="FFFFFF"/>
                </a:highlight>
              </a:rPr>
              <a:t>lower refractive index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 than the core. </a:t>
            </a:r>
          </a:p>
          <a:p>
            <a:pPr marL="358775" lvl="1"/>
            <a:r>
              <a:rPr lang="en-GB" sz="3200" b="0" i="0" dirty="0">
                <a:effectLst/>
                <a:highlight>
                  <a:srgbClr val="FFFFFF"/>
                </a:highlight>
              </a:rPr>
              <a:t>It helps the light to reflect back into the core, enabling the light to travel long distances through the </a:t>
            </a:r>
            <a:r>
              <a:rPr lang="en-GB" sz="3200" b="0" i="0" dirty="0" err="1">
                <a:effectLst/>
                <a:highlight>
                  <a:srgbClr val="FFFFFF"/>
                </a:highlight>
              </a:rPr>
              <a:t>fiber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 by </a:t>
            </a:r>
            <a:r>
              <a:rPr lang="en-GB" sz="3200" b="1" i="0" dirty="0">
                <a:effectLst/>
                <a:highlight>
                  <a:srgbClr val="FFFFFF"/>
                </a:highlight>
              </a:rPr>
              <a:t>total internal reflection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2626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0124" y="228600"/>
            <a:ext cx="6244936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7" y="1489686"/>
            <a:ext cx="10697908" cy="5044170"/>
          </a:xfrm>
        </p:spPr>
        <p:txBody>
          <a:bodyPr>
            <a:noAutofit/>
          </a:bodyPr>
          <a:lstStyle/>
          <a:p>
            <a:pPr marL="0" lvl="1" indent="0">
              <a:lnSpc>
                <a:spcPct val="100000"/>
              </a:lnSpc>
              <a:buNone/>
            </a:pPr>
            <a:r>
              <a:rPr lang="en-GB" sz="2800" b="1" dirty="0">
                <a:highlight>
                  <a:srgbClr val="FFFFFF"/>
                </a:highlight>
              </a:rPr>
              <a:t>Buffer Coating or Jacket: </a:t>
            </a:r>
          </a:p>
          <a:p>
            <a:pPr marL="358775" lvl="1" indent="-277813">
              <a:lnSpc>
                <a:spcPct val="100000"/>
              </a:lnSpc>
            </a:pPr>
            <a:r>
              <a:rPr lang="en-GB" sz="2800" dirty="0">
                <a:highlight>
                  <a:srgbClr val="FFFFFF"/>
                </a:highlight>
              </a:rPr>
              <a:t>Used to help shield the core and cladding from damage.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Strengthening Material</a:t>
            </a:r>
            <a:r>
              <a:rPr lang="en-US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: </a:t>
            </a:r>
          </a:p>
          <a:p>
            <a:pPr marL="285750" indent="-285750">
              <a:lnSpc>
                <a:spcPct val="100000"/>
              </a:lnSpc>
            </a:pPr>
            <a:r>
              <a:rPr lang="en-US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Surrounds the buffer, prevents the fiber cable from being stretched when it is being pulled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Jacket</a:t>
            </a:r>
            <a:r>
              <a:rPr lang="en-US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:</a:t>
            </a:r>
          </a:p>
          <a:p>
            <a:pPr marL="285750" indent="-285750">
              <a:lnSpc>
                <a:spcPct val="100000"/>
              </a:lnSpc>
            </a:pPr>
            <a:r>
              <a:rPr lang="en-US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A PVC jacket that protects the fiber against abrasion, moisture, and other contaminants. 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solidFill>
                <a:srgbClr val="000000"/>
              </a:solidFill>
              <a:highlight>
                <a:srgbClr val="FFFFFF"/>
              </a:highlight>
              <a:cs typeface="Arial" pitchFamily="34" charset="-12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10731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0208" y="244187"/>
            <a:ext cx="628630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146" name="Picture 2" descr="Fiber Optic Cables | Corning">
            <a:extLst>
              <a:ext uri="{FF2B5EF4-FFF2-40B4-BE49-F238E27FC236}">
                <a16:creationId xmlns:a16="http://schemas.microsoft.com/office/drawing/2014/main" id="{A2ABE69A-730D-00D9-AAE9-F255C53D57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36" y="3008837"/>
            <a:ext cx="3860917" cy="2005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iber Optic Cable 5m Aqua MM 50/125 OM4 - Fiber Optic Cables &amp; Adapters |  StarTech.com United Kingdom">
            <a:extLst>
              <a:ext uri="{FF2B5EF4-FFF2-40B4-BE49-F238E27FC236}">
                <a16:creationId xmlns:a16="http://schemas.microsoft.com/office/drawing/2014/main" id="{71E0C288-B3AE-31CB-4748-4F2C757B5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3185" y="2426066"/>
            <a:ext cx="2005868" cy="200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887BEEC-CEEB-360C-0026-D45454C57C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9013" y="1971680"/>
            <a:ext cx="4704612" cy="3945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1670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0124" y="228600"/>
            <a:ext cx="6244936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7" y="1489686"/>
            <a:ext cx="10697908" cy="5044170"/>
          </a:xfrm>
        </p:spPr>
        <p:txBody>
          <a:bodyPr>
            <a:normAutofit/>
          </a:bodyPr>
          <a:lstStyle/>
          <a:p>
            <a:pPr lvl="1"/>
            <a:r>
              <a:rPr lang="en-GB" sz="3200" dirty="0"/>
              <a:t>Fibers are </a:t>
            </a:r>
            <a:r>
              <a:rPr lang="en-GB" sz="3200" b="1" dirty="0"/>
              <a:t>grouped in bundles</a:t>
            </a:r>
            <a:r>
              <a:rPr lang="en-GB" sz="3200" dirty="0"/>
              <a:t>, protected by an </a:t>
            </a:r>
            <a:r>
              <a:rPr lang="en-GB" sz="3200" b="1" dirty="0"/>
              <a:t>outer sheath</a:t>
            </a:r>
            <a:r>
              <a:rPr lang="en-GB" sz="3200" dirty="0"/>
              <a:t>.</a:t>
            </a:r>
            <a:endParaRPr lang="en-GB" sz="3200" b="0" i="0" dirty="0">
              <a:effectLst/>
            </a:endParaRPr>
          </a:p>
          <a:p>
            <a:pPr lvl="1"/>
            <a:r>
              <a:rPr lang="en-GB" sz="3200" b="0" i="0" dirty="0" err="1">
                <a:effectLst/>
              </a:rPr>
              <a:t>Fiber</a:t>
            </a:r>
            <a:r>
              <a:rPr lang="en-GB" sz="3200" b="0" i="0" dirty="0">
                <a:effectLst/>
              </a:rPr>
              <a:t> optic cable </a:t>
            </a:r>
            <a:r>
              <a:rPr lang="en-GB" sz="3200" b="1" i="0" dirty="0">
                <a:effectLst/>
              </a:rPr>
              <a:t>does not transmit electrical /electronic signals</a:t>
            </a:r>
            <a:r>
              <a:rPr lang="en-GB" sz="3200" b="0" i="0" dirty="0">
                <a:effectLst/>
              </a:rPr>
              <a:t>. Instead, it </a:t>
            </a:r>
            <a:r>
              <a:rPr lang="en-GB" sz="3200" b="1" i="0" dirty="0">
                <a:effectLst/>
              </a:rPr>
              <a:t>transmits light</a:t>
            </a:r>
            <a:r>
              <a:rPr lang="en-GB" sz="3200" b="0" i="0" dirty="0">
                <a:effectLst/>
              </a:rPr>
              <a:t>, removing the electrical obstruction problem. </a:t>
            </a:r>
          </a:p>
          <a:p>
            <a:pPr lvl="1"/>
            <a:r>
              <a:rPr lang="en-GB" sz="3200" b="0" i="0" dirty="0">
                <a:effectLst/>
              </a:rPr>
              <a:t>It is suitable for </a:t>
            </a:r>
            <a:r>
              <a:rPr lang="en-GB" sz="3200" b="1" i="0" dirty="0">
                <a:effectLst/>
              </a:rPr>
              <a:t>areas with electrical interference</a:t>
            </a:r>
            <a:r>
              <a:rPr lang="en-GB" sz="3200" b="0" i="0" dirty="0">
                <a:effectLst/>
              </a:rPr>
              <a:t>. </a:t>
            </a:r>
            <a:endParaRPr lang="en-GB" sz="3200" b="1" i="0" dirty="0">
              <a:effectLst/>
            </a:endParaRPr>
          </a:p>
          <a:p>
            <a:pPr lvl="1"/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It supports up to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100Gbps per channel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04821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Wireless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Wireless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lvl="1" fontAlgn="base"/>
            <a:r>
              <a:rPr lang="en-GB" sz="2800" b="0" i="0" dirty="0">
                <a:solidFill>
                  <a:srgbClr val="0D0D0D"/>
                </a:solidFill>
                <a:effectLst/>
              </a:rPr>
              <a:t>Network connections can also be established through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radio or other electromagnetic signals. 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This kind of </a:t>
            </a:r>
            <a:r>
              <a:rPr lang="en-GB" sz="2800" dirty="0">
                <a:solidFill>
                  <a:srgbClr val="0D0D0D"/>
                </a:solidFill>
              </a:rPr>
              <a:t>communication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 is called ‘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wireless communication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’. </a:t>
            </a:r>
          </a:p>
          <a:p>
            <a:pPr lvl="1" fontAlgn="base"/>
            <a:r>
              <a:rPr lang="en-GB" sz="2800" b="0" i="0" dirty="0">
                <a:solidFill>
                  <a:srgbClr val="0D0D0D"/>
                </a:solidFill>
                <a:effectLst/>
              </a:rPr>
              <a:t>The most common examples of wireless links include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communication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satellites, </a:t>
            </a:r>
            <a:r>
              <a:rPr lang="en-GB" sz="2800" b="1" i="0" dirty="0">
                <a:effectLst/>
              </a:rPr>
              <a:t>cellular networks, </a:t>
            </a:r>
            <a:r>
              <a:rPr lang="en-GB" sz="2800" b="1" i="0" dirty="0" err="1">
                <a:effectLst/>
              </a:rPr>
              <a:t>wifi</a:t>
            </a:r>
            <a:r>
              <a:rPr lang="en-GB" sz="2800" b="1" i="0" dirty="0">
                <a:effectLst/>
              </a:rPr>
              <a:t>,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etc.</a:t>
            </a:r>
            <a:endParaRPr lang="en-GB" sz="2800" b="0" i="0" dirty="0">
              <a:solidFill>
                <a:srgbClr val="0D0D0D"/>
              </a:solidFill>
              <a:effectLst/>
            </a:endParaRPr>
          </a:p>
          <a:p>
            <a:pPr lvl="1" fontAlgn="base"/>
            <a:r>
              <a:rPr lang="en-GB" sz="2800" b="0" i="0" dirty="0">
                <a:solidFill>
                  <a:srgbClr val="0D0D0D"/>
                </a:solidFill>
                <a:effectLst/>
              </a:rPr>
              <a:t>Wireless </a:t>
            </a:r>
            <a:r>
              <a:rPr lang="en-GB" sz="2800" dirty="0">
                <a:solidFill>
                  <a:srgbClr val="0D0D0D"/>
                </a:solidFill>
              </a:rPr>
              <a:t>links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 use electromagnetic spectrum to establish connections.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520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Wireless transmission - Links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C0ED33-9448-F1CA-ED7B-BB375AC3C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4" descr="EMS">
            <a:extLst>
              <a:ext uri="{FF2B5EF4-FFF2-40B4-BE49-F238E27FC236}">
                <a16:creationId xmlns:a16="http://schemas.microsoft.com/office/drawing/2014/main" id="{E46BF913-DF38-52D8-9875-B6F7A07293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223" y="1444303"/>
            <a:ext cx="9739281" cy="509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9674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Wireless transmission - Links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C0ED33-9448-F1CA-ED7B-BB375AC3C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738BFDA-8E58-B548-D97F-68FFE5455F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5231" y="1434378"/>
            <a:ext cx="9334500" cy="515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7493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Links- Radio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287724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b="1" dirty="0"/>
              <a:t>Radio Transmission</a:t>
            </a:r>
          </a:p>
          <a:p>
            <a:pPr fontAlgn="base"/>
            <a:r>
              <a:rPr lang="en-GB" b="0" i="0" dirty="0">
                <a:effectLst/>
              </a:rPr>
              <a:t>Radio frequency (RF) waves are </a:t>
            </a:r>
            <a:r>
              <a:rPr lang="en-GB" b="1" i="0" dirty="0">
                <a:effectLst/>
              </a:rPr>
              <a:t>easy to generate </a:t>
            </a:r>
            <a:r>
              <a:rPr lang="en-GB" b="0" i="0" dirty="0">
                <a:effectLst/>
              </a:rPr>
              <a:t>and can </a:t>
            </a:r>
            <a:r>
              <a:rPr lang="en-GB" b="1" i="0" dirty="0">
                <a:effectLst/>
              </a:rPr>
              <a:t>travel long distances</a:t>
            </a:r>
            <a:r>
              <a:rPr lang="en-GB" b="0" i="0" dirty="0">
                <a:effectLst/>
              </a:rPr>
              <a:t>, making them </a:t>
            </a:r>
            <a:r>
              <a:rPr lang="en-GB" b="1" i="0" dirty="0">
                <a:effectLst/>
              </a:rPr>
              <a:t>highly effective for both indoor and outdoor communications. </a:t>
            </a:r>
          </a:p>
          <a:p>
            <a:pPr fontAlgn="base"/>
            <a:r>
              <a:rPr lang="en-GB" b="0" i="0" dirty="0">
                <a:effectLst/>
              </a:rPr>
              <a:t>They are </a:t>
            </a:r>
            <a:r>
              <a:rPr lang="en-GB" b="1" i="0" dirty="0">
                <a:effectLst/>
              </a:rPr>
              <a:t>omnidirectional</a:t>
            </a:r>
            <a:r>
              <a:rPr lang="en-GB" b="0" i="0" dirty="0">
                <a:effectLst/>
              </a:rPr>
              <a:t>, meaning they spread out in all directions from the source</a:t>
            </a:r>
            <a:r>
              <a:rPr lang="en-GB" dirty="0"/>
              <a:t>.</a:t>
            </a:r>
            <a:r>
              <a:rPr lang="en-GB" b="0" i="0" dirty="0">
                <a:effectLst/>
              </a:rPr>
              <a:t> So, transmitters and receivers do not need to be directly aligned to communicate.</a:t>
            </a:r>
          </a:p>
          <a:p>
            <a:pPr fontAlgn="base"/>
            <a:r>
              <a:rPr lang="en-GB" b="0" i="0" dirty="0">
                <a:effectLst/>
              </a:rPr>
              <a:t>At lower frequencies, radio waves are generally better at </a:t>
            </a:r>
            <a:r>
              <a:rPr lang="en-GB" b="1" i="0" dirty="0">
                <a:effectLst/>
              </a:rPr>
              <a:t>passing through obstacles</a:t>
            </a:r>
            <a:r>
              <a:rPr lang="en-GB" b="0" i="0" dirty="0">
                <a:effectLst/>
              </a:rPr>
              <a:t> without significant loss of signal.</a:t>
            </a:r>
          </a:p>
          <a:p>
            <a:pPr fontAlgn="base"/>
            <a:r>
              <a:rPr lang="en-GB" b="0" i="0" dirty="0">
                <a:effectLst/>
              </a:rPr>
              <a:t>frequencies from </a:t>
            </a:r>
            <a:r>
              <a:rPr lang="en-GB" b="1" i="0" dirty="0">
                <a:effectLst/>
              </a:rPr>
              <a:t>few hertz to 300 GHz</a:t>
            </a:r>
            <a:r>
              <a:rPr lang="en-GB" b="0" i="0" dirty="0">
                <a:effectLst/>
              </a:rPr>
              <a:t>.</a:t>
            </a:r>
          </a:p>
          <a:p>
            <a:pPr fontAlgn="base"/>
            <a:r>
              <a:rPr lang="en-GB" b="0" i="0" dirty="0">
                <a:effectLst/>
              </a:rPr>
              <a:t>Used in Wi-Fi, Bluetooth, RFID etc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5122" name="Picture 2" descr="Why Everything Wireless Is 2.4 GHz | WIRED">
            <a:extLst>
              <a:ext uri="{FF2B5EF4-FFF2-40B4-BE49-F238E27FC236}">
                <a16:creationId xmlns:a16="http://schemas.microsoft.com/office/drawing/2014/main" id="{EC5A9AD4-9E31-0D5F-E9FF-05081E50BD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4520" y="4810125"/>
            <a:ext cx="2228850" cy="20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48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Links- Microwave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dirty="0"/>
              <a:t>Microwave Transmission</a:t>
            </a:r>
          </a:p>
          <a:p>
            <a:pPr fontAlgn="base"/>
            <a:r>
              <a:rPr lang="en-GB" sz="3200" b="1" dirty="0"/>
              <a:t>Above 100 MHz</a:t>
            </a:r>
            <a:r>
              <a:rPr lang="en-GB" sz="3200" dirty="0"/>
              <a:t>, the waves </a:t>
            </a:r>
            <a:r>
              <a:rPr lang="en-GB" sz="3200" b="1" dirty="0"/>
              <a:t>travel</a:t>
            </a:r>
            <a:r>
              <a:rPr lang="en-GB" sz="3200" dirty="0"/>
              <a:t> in </a:t>
            </a:r>
            <a:r>
              <a:rPr lang="en-GB" sz="3200" b="1" dirty="0"/>
              <a:t>nearly straight lines </a:t>
            </a:r>
            <a:r>
              <a:rPr lang="en-GB" sz="3200" dirty="0"/>
              <a:t>and can therefore be </a:t>
            </a:r>
            <a:r>
              <a:rPr lang="en-GB" sz="3200" b="1" dirty="0"/>
              <a:t>narrowly focused. </a:t>
            </a:r>
          </a:p>
          <a:p>
            <a:pPr fontAlgn="base"/>
            <a:r>
              <a:rPr lang="en-GB" sz="3200" dirty="0"/>
              <a:t>The </a:t>
            </a:r>
            <a:r>
              <a:rPr lang="en-GB" sz="3200" b="1" dirty="0"/>
              <a:t>transmitting and receiving antennas </a:t>
            </a:r>
            <a:r>
              <a:rPr lang="en-GB" sz="3200" dirty="0"/>
              <a:t>must be accurately aligned with each other.</a:t>
            </a:r>
          </a:p>
          <a:p>
            <a:pPr fontAlgn="base"/>
            <a:r>
              <a:rPr lang="en-GB" sz="3200" b="1" dirty="0"/>
              <a:t>Concentrating all the energy into a beam by </a:t>
            </a:r>
            <a:r>
              <a:rPr lang="en-GB" sz="3200" dirty="0"/>
              <a:t>means of an antenna.</a:t>
            </a:r>
          </a:p>
          <a:p>
            <a:pPr fontAlgn="base"/>
            <a:r>
              <a:rPr lang="en-GB" sz="3200" b="1" dirty="0"/>
              <a:t>Microwaves travel in a straight line</a:t>
            </a:r>
            <a:r>
              <a:rPr lang="en-GB" sz="3200" dirty="0"/>
              <a:t>, so if the </a:t>
            </a:r>
            <a:r>
              <a:rPr lang="en-GB" sz="3200" b="1" dirty="0"/>
              <a:t>towers are too far apart, </a:t>
            </a:r>
            <a:r>
              <a:rPr lang="en-GB" sz="3200" dirty="0"/>
              <a:t>the curvature of the Earth can interrupt this line-of-sight.</a:t>
            </a:r>
          </a:p>
          <a:p>
            <a:pPr fontAlgn="base"/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1684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Links- Microwave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fontAlgn="base"/>
            <a:r>
              <a:rPr lang="en-GB" sz="3200" b="1" dirty="0"/>
              <a:t>Repeaters </a:t>
            </a:r>
            <a:r>
              <a:rPr lang="en-GB" sz="3200" dirty="0"/>
              <a:t>are required </a:t>
            </a:r>
            <a:r>
              <a:rPr lang="en-GB" sz="3200" b="1" dirty="0"/>
              <a:t>periodically to boost the signal </a:t>
            </a:r>
            <a:r>
              <a:rPr lang="en-GB" sz="3200" dirty="0"/>
              <a:t>and</a:t>
            </a:r>
            <a:r>
              <a:rPr lang="en-GB" sz="3200" b="1" dirty="0"/>
              <a:t> maintain communication over longer distances. </a:t>
            </a:r>
          </a:p>
          <a:p>
            <a:pPr fontAlgn="base"/>
            <a:r>
              <a:rPr lang="en-GB" sz="3200" dirty="0"/>
              <a:t>The taller the towers, the greater the distance that can be maintained between them.</a:t>
            </a:r>
          </a:p>
          <a:p>
            <a:pPr fontAlgn="base"/>
            <a:r>
              <a:rPr lang="en-US" sz="3200" b="1" dirty="0"/>
              <a:t>Satellites</a:t>
            </a:r>
            <a:r>
              <a:rPr lang="en-US" sz="3200" dirty="0"/>
              <a:t> are </a:t>
            </a:r>
            <a:r>
              <a:rPr lang="en-US" sz="3200" b="1" dirty="0"/>
              <a:t>microwave relay stations in space, </a:t>
            </a:r>
            <a:r>
              <a:rPr lang="en-GB" sz="3200" dirty="0"/>
              <a:t>they receive microwave signals from earth, amplify them, and retransmit them back to different locations on Earth.</a:t>
            </a:r>
          </a:p>
          <a:p>
            <a:pPr fontAlgn="base"/>
            <a:r>
              <a:rPr lang="en-GB" sz="3200" dirty="0"/>
              <a:t>Approximate frequency range from </a:t>
            </a:r>
            <a:r>
              <a:rPr lang="en-GB" sz="3200" b="1" dirty="0"/>
              <a:t>300MHz to 300GHz.</a:t>
            </a:r>
          </a:p>
          <a:p>
            <a:pPr fontAlgn="base"/>
            <a:r>
              <a:rPr lang="en-GB" sz="3200" dirty="0"/>
              <a:t>Used in </a:t>
            </a:r>
            <a:r>
              <a:rPr lang="en-GB" sz="3200" b="1" dirty="0"/>
              <a:t>satellite communication etc..</a:t>
            </a:r>
            <a:endParaRPr lang="en-US" sz="3200" b="1" dirty="0"/>
          </a:p>
          <a:p>
            <a:pPr fontAlgn="base"/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6146" name="Picture 2" descr="Bulk Buy China Wholesale Microwave Antenna, 0.9m Ultra-high Performance  Microwave Transmission Antenna With Input Interface from Shenglu Telecom |  Globalsources.com">
            <a:extLst>
              <a:ext uri="{FF2B5EF4-FFF2-40B4-BE49-F238E27FC236}">
                <a16:creationId xmlns:a16="http://schemas.microsoft.com/office/drawing/2014/main" id="{F97B7DCC-0748-94CD-6C70-5910FBB57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1381" y="4743451"/>
            <a:ext cx="1954924" cy="195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0104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– Infra Red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dirty="0"/>
              <a:t>Infrared Transmission</a:t>
            </a:r>
          </a:p>
          <a:p>
            <a:pPr fontAlgn="base"/>
            <a:r>
              <a:rPr lang="en-GB" sz="3200" b="1" dirty="0"/>
              <a:t>Unguided infrared waves </a:t>
            </a:r>
            <a:r>
              <a:rPr lang="en-GB" sz="3200" dirty="0"/>
              <a:t>are used for </a:t>
            </a:r>
            <a:r>
              <a:rPr lang="en-GB" sz="3200" b="1" dirty="0"/>
              <a:t>short-range communication</a:t>
            </a:r>
            <a:r>
              <a:rPr lang="en-GB" sz="3200" dirty="0"/>
              <a:t>. </a:t>
            </a:r>
          </a:p>
          <a:p>
            <a:pPr fontAlgn="base"/>
            <a:r>
              <a:rPr lang="en-GB" sz="3200" dirty="0"/>
              <a:t>They do not </a:t>
            </a:r>
            <a:r>
              <a:rPr lang="en-GB" sz="3200" b="1" dirty="0"/>
              <a:t>pass through solid objects</a:t>
            </a:r>
            <a:r>
              <a:rPr lang="en-GB" sz="3200" dirty="0"/>
              <a:t>.</a:t>
            </a:r>
            <a:endParaRPr lang="en-US" sz="3200" dirty="0"/>
          </a:p>
          <a:p>
            <a:pPr fontAlgn="base"/>
            <a:r>
              <a:rPr lang="en-US" sz="3200" dirty="0"/>
              <a:t>Transmitting and receiving devices must be in </a:t>
            </a:r>
            <a:r>
              <a:rPr lang="en-US" sz="3200" b="1" dirty="0"/>
              <a:t>line of sight.</a:t>
            </a:r>
          </a:p>
          <a:p>
            <a:pPr fontAlgn="base"/>
            <a:r>
              <a:rPr lang="en-GB" sz="3200" dirty="0"/>
              <a:t>IR might still be used because it doesn't penetrate walls and thus has a lower risk of interception compared to RF signals.</a:t>
            </a:r>
          </a:p>
          <a:p>
            <a:pPr fontAlgn="base"/>
            <a:r>
              <a:rPr lang="en-US" sz="3200" dirty="0"/>
              <a:t>Used in remotes, motion detectors etc..</a:t>
            </a:r>
          </a:p>
          <a:p>
            <a:pPr fontAlgn="base"/>
            <a:r>
              <a:rPr lang="en-GB" sz="3200" dirty="0"/>
              <a:t>Frequency range is around </a:t>
            </a:r>
            <a:r>
              <a:rPr lang="en-GB" sz="3200" b="1" dirty="0"/>
              <a:t>300 GHz to 430 THz </a:t>
            </a:r>
            <a:endParaRPr lang="en-US" sz="3200" b="1" dirty="0"/>
          </a:p>
          <a:p>
            <a:pPr fontAlgn="base"/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1470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Light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692" y="125655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b="1" dirty="0"/>
              <a:t>Light Transmission</a:t>
            </a:r>
          </a:p>
          <a:p>
            <a:pPr fontAlgn="base"/>
            <a:r>
              <a:rPr lang="en-GB" dirty="0"/>
              <a:t>Unguided </a:t>
            </a:r>
            <a:r>
              <a:rPr lang="en-GB" b="1" dirty="0"/>
              <a:t>optical signalling or free-space </a:t>
            </a:r>
            <a:r>
              <a:rPr lang="en-GB" dirty="0"/>
              <a:t>optics has been in use for centuries.</a:t>
            </a:r>
          </a:p>
          <a:p>
            <a:pPr fontAlgn="base"/>
            <a:r>
              <a:rPr lang="en-GB" dirty="0"/>
              <a:t>A more modern application is to </a:t>
            </a:r>
            <a:r>
              <a:rPr lang="en-GB" b="1" dirty="0"/>
              <a:t>connect the LANs </a:t>
            </a:r>
            <a:r>
              <a:rPr lang="en-GB" dirty="0"/>
              <a:t>in two buildings via </a:t>
            </a:r>
            <a:r>
              <a:rPr lang="en-GB" b="1" dirty="0"/>
              <a:t>lasers mounted on their rooftops. </a:t>
            </a:r>
          </a:p>
          <a:p>
            <a:pPr fontAlgn="base"/>
            <a:r>
              <a:rPr lang="en-GB" b="1" dirty="0"/>
              <a:t>Optical signal can be transmitted using laser</a:t>
            </a:r>
            <a:r>
              <a:rPr lang="en-GB" dirty="0"/>
              <a:t> and received at other end using </a:t>
            </a:r>
            <a:r>
              <a:rPr lang="en-GB" b="1" dirty="0"/>
              <a:t>photo diode</a:t>
            </a:r>
            <a:r>
              <a:rPr lang="en-GB" dirty="0"/>
              <a:t>.</a:t>
            </a:r>
          </a:p>
          <a:p>
            <a:pPr fontAlgn="base"/>
            <a:r>
              <a:rPr lang="en-GB" dirty="0"/>
              <a:t>Frequency range is </a:t>
            </a:r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a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pproximately 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400THz to 800 THz </a:t>
            </a:r>
            <a:endParaRPr lang="en-GB" b="1" dirty="0"/>
          </a:p>
          <a:p>
            <a:pPr fontAlgn="base"/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1026" name="Picture 2" descr="What is the advantage of NLOS over LOS technology? - Quora">
            <a:extLst>
              <a:ext uri="{FF2B5EF4-FFF2-40B4-BE49-F238E27FC236}">
                <a16:creationId xmlns:a16="http://schemas.microsoft.com/office/drawing/2014/main" id="{A617CACD-5A28-BEDC-03D9-4ED6504558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109" y="4489177"/>
            <a:ext cx="4564306" cy="240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4084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Wireless communication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Space Wave Propagation: Applications and Limitations">
            <a:extLst>
              <a:ext uri="{FF2B5EF4-FFF2-40B4-BE49-F238E27FC236}">
                <a16:creationId xmlns:a16="http://schemas.microsoft.com/office/drawing/2014/main" id="{3589D807-F2E3-1F13-6A1F-B99EC0B9BD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202" y="1465132"/>
            <a:ext cx="6334125" cy="45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8806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Telephones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Arial" panose="020B0604020202020204" pitchFamily="34" charset="0"/>
              </a:rPr>
              <a:t>Mobile phones use radio waves to transmit </a:t>
            </a:r>
            <a:r>
              <a:rPr lang="en-US" sz="3200" b="1" dirty="0">
                <a:cs typeface="Arial" panose="020B0604020202020204" pitchFamily="34" charset="0"/>
              </a:rPr>
              <a:t>voice signals </a:t>
            </a:r>
            <a:r>
              <a:rPr lang="en-US" sz="3200" dirty="0">
                <a:cs typeface="Arial" panose="020B0604020202020204" pitchFamily="34" charset="0"/>
              </a:rPr>
              <a:t>to antennas mounted on towers located in specific geographic areas.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Arial" panose="020B0604020202020204" pitchFamily="34" charset="0"/>
              </a:rPr>
              <a:t>When a telephone call is made, the voice signal is relayed from one tower to another tower until it is delivered to its destination.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Arial" panose="020B0604020202020204" pitchFamily="34" charset="0"/>
              </a:rPr>
              <a:t>It is also used to </a:t>
            </a:r>
            <a:r>
              <a:rPr lang="en-US" sz="3200" b="1" dirty="0">
                <a:cs typeface="Arial" panose="020B0604020202020204" pitchFamily="34" charset="0"/>
              </a:rPr>
              <a:t>send text messages </a:t>
            </a:r>
            <a:r>
              <a:rPr lang="en-US" sz="3200" dirty="0">
                <a:cs typeface="Arial" panose="020B0604020202020204" pitchFamily="34" charset="0"/>
              </a:rPr>
              <a:t>directly from the phone.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87041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Telephones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cs typeface="Arial" panose="020B0604020202020204" pitchFamily="34" charset="0"/>
              </a:rPr>
              <a:t>The abbreviations </a:t>
            </a:r>
            <a:r>
              <a:rPr lang="en-US" sz="3200" b="1" dirty="0">
                <a:cs typeface="Arial" panose="020B0604020202020204" pitchFamily="34" charset="0"/>
              </a:rPr>
              <a:t>3G, 4G, 4G-LTE, and 5G </a:t>
            </a:r>
            <a:r>
              <a:rPr lang="en-US" sz="3200" dirty="0">
                <a:cs typeface="Arial" panose="020B0604020202020204" pitchFamily="34" charset="0"/>
              </a:rPr>
              <a:t>are used to describe enhanced cell phone networks that are </a:t>
            </a:r>
            <a:r>
              <a:rPr lang="en-US" sz="3200" dirty="0" err="1">
                <a:cs typeface="Arial" panose="020B0604020202020204" pitchFamily="34" charset="0"/>
              </a:rPr>
              <a:t>optimised</a:t>
            </a:r>
            <a:r>
              <a:rPr lang="en-US" sz="3200" dirty="0">
                <a:cs typeface="Arial" panose="020B0604020202020204" pitchFamily="34" charset="0"/>
              </a:rPr>
              <a:t> for the fast transmission of data. </a:t>
            </a:r>
          </a:p>
          <a:p>
            <a:r>
              <a:rPr lang="en-US" sz="3200" dirty="0">
                <a:cs typeface="Arial" panose="020B0604020202020204" pitchFamily="34" charset="0"/>
              </a:rPr>
              <a:t>The “G” in these designations represents the word “generation,” so 5G is the fifth generation of the cell network.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0703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Smart phones combine the functions of many different products together, such as a </a:t>
            </a:r>
            <a:r>
              <a:rPr lang="en-US" sz="3200" b="1" dirty="0"/>
              <a:t>telephone, camera, GPS receiver, media player, and touch screen computer</a:t>
            </a:r>
            <a:r>
              <a:rPr lang="en-US" sz="3200" dirty="0"/>
              <a:t>.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3EBCAC-78DA-2A67-3BA0-9A8D38EDE2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275" y="3017875"/>
            <a:ext cx="1695450" cy="316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13324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7044"/>
            <a:ext cx="10972800" cy="3917032"/>
          </a:xfrm>
        </p:spPr>
        <p:txBody>
          <a:bodyPr>
            <a:normAutofit/>
          </a:bodyPr>
          <a:lstStyle/>
          <a:p>
            <a:r>
              <a:rPr lang="en-US" sz="3200" dirty="0">
                <a:cs typeface="Arial" panose="020B0604020202020204" pitchFamily="34" charset="0"/>
              </a:rPr>
              <a:t>With a connected security system, many items in a home, such as lighting and climate controls, can be monitored and configured remotely using a mobile device.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F64398-5B95-90FA-1A6B-670BE2B65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085" y="3190285"/>
            <a:ext cx="3955893" cy="254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2389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7044"/>
            <a:ext cx="10972800" cy="3917032"/>
          </a:xfrm>
        </p:spPr>
        <p:txBody>
          <a:bodyPr>
            <a:normAutofit/>
          </a:bodyPr>
          <a:lstStyle/>
          <a:p>
            <a:r>
              <a:rPr lang="en-US" sz="3200" dirty="0">
                <a:cs typeface="Arial" panose="020B0604020202020204" pitchFamily="34" charset="0"/>
              </a:rPr>
              <a:t>Many modern cars, known as Smart Cars, can connect to the internet to access maps, audio and video content, or information about a destination. 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587576-2A36-31A7-FDC1-1B2D23EF6D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8855" y="2894686"/>
            <a:ext cx="4370352" cy="292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3554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43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7044"/>
            <a:ext cx="10972800" cy="3917032"/>
          </a:xfrm>
        </p:spPr>
        <p:txBody>
          <a:bodyPr>
            <a:normAutofit/>
          </a:bodyPr>
          <a:lstStyle/>
          <a:p>
            <a:r>
              <a:rPr lang="en-US" sz="3200" dirty="0">
                <a:cs typeface="Arial" panose="020B0604020202020204" pitchFamily="34" charset="0"/>
              </a:rPr>
              <a:t>Radio frequency identification (RFIDs) tags can be placed in or on objects to track them or monitor sensors for many conditions.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AB5A94-5731-E88A-C50C-A0BB25A01C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1057" y="2982761"/>
            <a:ext cx="4190260" cy="275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3772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7044"/>
            <a:ext cx="10972800" cy="3917032"/>
          </a:xfrm>
        </p:spPr>
        <p:txBody>
          <a:bodyPr>
            <a:normAutofit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Connected sensors can provide temperature, humidity, wind speed, barometric pressure, and soil moisture data. Actuators can then be automatically triggered based on current conditions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9FADA0-0CE4-52D1-5D90-D083C08540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913" y="3228403"/>
            <a:ext cx="4389645" cy="2920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13286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Wireless Networks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45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cs typeface="Arial" panose="020B0604020202020204" pitchFamily="34" charset="0"/>
              </a:rPr>
              <a:t>The </a:t>
            </a:r>
            <a:r>
              <a:rPr lang="en-US" sz="2800" b="1" dirty="0">
                <a:cs typeface="Arial" panose="020B0604020202020204" pitchFamily="34" charset="0"/>
              </a:rPr>
              <a:t>GPS</a:t>
            </a:r>
            <a:r>
              <a:rPr lang="en-US" sz="2800" dirty="0">
                <a:cs typeface="Arial" panose="020B0604020202020204" pitchFamily="34" charset="0"/>
              </a:rPr>
              <a:t> uses satellites to transmit signals that cover the globe.</a:t>
            </a:r>
          </a:p>
          <a:p>
            <a:r>
              <a:rPr lang="en-US" sz="2800" dirty="0">
                <a:cs typeface="Arial" panose="020B0604020202020204" pitchFamily="34" charset="0"/>
              </a:rPr>
              <a:t>The smart phone can receive these signals and calculate the phone’s location.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90FD34-CD06-385E-E69B-B1367D27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0296" y="3531503"/>
            <a:ext cx="493395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68265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Wireless Networks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46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cs typeface="Arial" panose="020B0604020202020204" pitchFamily="34" charset="0"/>
              </a:rPr>
              <a:t>Wi-Fi</a:t>
            </a:r>
            <a:r>
              <a:rPr lang="en-US" sz="2800" dirty="0">
                <a:cs typeface="Arial" panose="020B0604020202020204" pitchFamily="34" charset="0"/>
              </a:rPr>
              <a:t> transmitters and receivers located within the smartphone let the phone connect to local networks and the internet. </a:t>
            </a:r>
          </a:p>
          <a:p>
            <a:r>
              <a:rPr lang="en-US" sz="2800" dirty="0">
                <a:cs typeface="Arial" panose="020B0604020202020204" pitchFamily="34" charset="0"/>
              </a:rPr>
              <a:t>To receive and send data on a Wi-Fi network, the phone needs to be within the range of the signal from a wireless network access point.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177D6B-4EFF-2D8E-8F66-68B5E4BB8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7774" y="3835172"/>
            <a:ext cx="5076825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42181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Wireless Networks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47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cs typeface="Arial" panose="020B0604020202020204" pitchFamily="34" charset="0"/>
              </a:rPr>
              <a:t>Bluetooth</a:t>
            </a:r>
            <a:r>
              <a:rPr lang="en-US" sz="2800" dirty="0">
                <a:cs typeface="Arial" panose="020B0604020202020204" pitchFamily="34" charset="0"/>
              </a:rPr>
              <a:t> is wireless technology that allows devices to communicate over short distances. </a:t>
            </a:r>
          </a:p>
          <a:p>
            <a:r>
              <a:rPr lang="en-US" sz="2800" dirty="0">
                <a:cs typeface="Arial" panose="020B0604020202020204" pitchFamily="34" charset="0"/>
              </a:rPr>
              <a:t>Because Bluetooth technology can be used to transmit both data and voice, it can be used to create small local networks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A3AA61-75F0-420F-153C-B6AB42AEC7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037" y="3798434"/>
            <a:ext cx="5495925" cy="212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95945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Wireless Networks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48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cs typeface="Arial" panose="020B0604020202020204" pitchFamily="34" charset="0"/>
              </a:rPr>
              <a:t>NFC </a:t>
            </a:r>
            <a:r>
              <a:rPr lang="en-US" sz="2800" dirty="0">
                <a:cs typeface="Arial" panose="020B0604020202020204" pitchFamily="34" charset="0"/>
              </a:rPr>
              <a:t>stands for near field communications. </a:t>
            </a:r>
          </a:p>
          <a:p>
            <a:r>
              <a:rPr lang="en-US" sz="2800" dirty="0">
                <a:cs typeface="Arial" panose="020B0604020202020204" pitchFamily="34" charset="0"/>
              </a:rPr>
              <a:t>NFC is a wireless communication technology that enables data to be exchanged by devices that are in very close proximity to each other, usually less than a few centimeters. 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CAD827-09C8-76E1-2A74-5BB2B8DD60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4168" y="3725635"/>
            <a:ext cx="5419725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7808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Common Methods of Data Transmission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49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21186" cy="50547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>
                <a:cs typeface="Arial" panose="020B0604020202020204" pitchFamily="34" charset="0"/>
              </a:rPr>
              <a:t>There are three common methods of signal transmission used in networks:</a:t>
            </a:r>
          </a:p>
          <a:p>
            <a:pPr marL="609585" indent="-609585">
              <a:buFont typeface="Arial" panose="020B0604020202020204" pitchFamily="34" charset="0"/>
              <a:buChar char="•"/>
            </a:pPr>
            <a:r>
              <a:rPr lang="en-US" sz="2800" b="1" dirty="0">
                <a:cs typeface="Arial" panose="020B0604020202020204" pitchFamily="34" charset="0"/>
              </a:rPr>
              <a:t>Electrical signals </a:t>
            </a:r>
            <a:r>
              <a:rPr lang="en-US" sz="2800" dirty="0">
                <a:cs typeface="Arial" panose="020B0604020202020204" pitchFamily="34" charset="0"/>
              </a:rPr>
              <a:t>- Transmission is achieved by representing data as electrical pulses on copper wire.</a:t>
            </a:r>
          </a:p>
          <a:p>
            <a:pPr marL="609585" indent="-609585">
              <a:buFont typeface="Arial" panose="020B0604020202020204" pitchFamily="34" charset="0"/>
              <a:buChar char="•"/>
            </a:pPr>
            <a:r>
              <a:rPr lang="en-US" sz="2800" b="1" dirty="0">
                <a:cs typeface="Arial" panose="020B0604020202020204" pitchFamily="34" charset="0"/>
              </a:rPr>
              <a:t>Optical signals </a:t>
            </a:r>
            <a:r>
              <a:rPr lang="en-US" sz="2800" dirty="0">
                <a:cs typeface="Arial" panose="020B0604020202020204" pitchFamily="34" charset="0"/>
              </a:rPr>
              <a:t>- Transmission is achieved by converting the electrical signals into light pulses.</a:t>
            </a:r>
          </a:p>
          <a:p>
            <a:pPr marL="609585" indent="-609585">
              <a:buFont typeface="Arial" panose="020B0604020202020204" pitchFamily="34" charset="0"/>
              <a:buChar char="•"/>
            </a:pPr>
            <a:r>
              <a:rPr lang="en-US" sz="2800" b="1" dirty="0">
                <a:cs typeface="Arial" panose="020B0604020202020204" pitchFamily="34" charset="0"/>
              </a:rPr>
              <a:t>Wireless signals </a:t>
            </a:r>
            <a:r>
              <a:rPr lang="en-US" sz="2800" dirty="0">
                <a:cs typeface="Arial" panose="020B0604020202020204" pitchFamily="34" charset="0"/>
              </a:rPr>
              <a:t>- Transmission is achieved by using infrared, microwave, or radio waves through the air.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C325E1-F711-40C2-4DFA-14ADC08AFA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2256" y="2051807"/>
            <a:ext cx="4995635" cy="316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8174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Bandwidth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50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Bandwidth is the </a:t>
            </a:r>
            <a:r>
              <a:rPr lang="en-GB" sz="2800" b="1" dirty="0"/>
              <a:t>capacity of a medium to carry data</a:t>
            </a:r>
            <a:r>
              <a:rPr lang="en-GB" sz="2800" dirty="0"/>
              <a:t>. </a:t>
            </a:r>
          </a:p>
          <a:p>
            <a:r>
              <a:rPr lang="en-GB" sz="2800" dirty="0"/>
              <a:t>Digital bandwidth measures the amount of data that can flow from one place to another in a given amount of time. </a:t>
            </a:r>
          </a:p>
          <a:p>
            <a:r>
              <a:rPr lang="en-GB" sz="2800" dirty="0"/>
              <a:t>Bandwidth is typically measured in the number of bits that (theoretically) can be sent across the media in a second.</a:t>
            </a:r>
          </a:p>
          <a:p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AB6CE17-D472-5AC5-E0F1-BDB5FCAB8C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701902"/>
              </p:ext>
            </p:extLst>
          </p:nvPr>
        </p:nvGraphicFramePr>
        <p:xfrm>
          <a:off x="609600" y="4107535"/>
          <a:ext cx="11170476" cy="2072640"/>
        </p:xfrm>
        <a:graphic>
          <a:graphicData uri="http://schemas.openxmlformats.org/drawingml/2006/table">
            <a:tbl>
              <a:tblPr/>
              <a:tblGrid>
                <a:gridCol w="3723492">
                  <a:extLst>
                    <a:ext uri="{9D8B030D-6E8A-4147-A177-3AD203B41FA5}">
                      <a16:colId xmlns:a16="http://schemas.microsoft.com/office/drawing/2014/main" val="2184437618"/>
                    </a:ext>
                  </a:extLst>
                </a:gridCol>
                <a:gridCol w="3723492">
                  <a:extLst>
                    <a:ext uri="{9D8B030D-6E8A-4147-A177-3AD203B41FA5}">
                      <a16:colId xmlns:a16="http://schemas.microsoft.com/office/drawing/2014/main" val="1429478738"/>
                    </a:ext>
                  </a:extLst>
                </a:gridCol>
                <a:gridCol w="3723492">
                  <a:extLst>
                    <a:ext uri="{9D8B030D-6E8A-4147-A177-3AD203B41FA5}">
                      <a16:colId xmlns:a16="http://schemas.microsoft.com/office/drawing/2014/main" val="359512997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FFFFFF"/>
                          </a:solidFill>
                        </a:rPr>
                        <a:t>Unit of Bandwidth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FFFFFF"/>
                          </a:solidFill>
                        </a:rPr>
                        <a:t>Abbreviation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FFFFFF"/>
                          </a:solidFill>
                        </a:rPr>
                        <a:t>Equivalence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1883678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bps = fundamental unit of bandwidth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161117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Kilobyte: Thousands of 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kbps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kbps = 1,000 bps = 10</a:t>
                      </a:r>
                      <a:r>
                        <a:rPr lang="en-US" sz="1600" baseline="30000" dirty="0">
                          <a:solidFill>
                            <a:srgbClr val="58585B"/>
                          </a:solidFill>
                        </a:rPr>
                        <a:t>3</a:t>
                      </a:r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2944545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Megabyte: Millions of 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Mbps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Mbps = 1,000,000 bps = 10</a:t>
                      </a:r>
                      <a:r>
                        <a:rPr lang="en-US" sz="1600" baseline="30000" dirty="0">
                          <a:solidFill>
                            <a:srgbClr val="58585B"/>
                          </a:solidFill>
                        </a:rPr>
                        <a:t>6</a:t>
                      </a:r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8314914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Gigabyte: Billions of 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Gbps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Gbps = 1,000,000,000 bps = 10</a:t>
                      </a:r>
                      <a:r>
                        <a:rPr lang="en-US" sz="1600" baseline="30000" dirty="0">
                          <a:solidFill>
                            <a:srgbClr val="58585B"/>
                          </a:solidFill>
                        </a:rPr>
                        <a:t>9</a:t>
                      </a:r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2347061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Terabyte: Trillions of 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Tbps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Tbps = 1,000,000,000,000 bps = 10</a:t>
                      </a:r>
                      <a:r>
                        <a:rPr lang="en-US" sz="1600" baseline="30000" dirty="0">
                          <a:solidFill>
                            <a:srgbClr val="58585B"/>
                          </a:solidFill>
                        </a:rPr>
                        <a:t>12</a:t>
                      </a:r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96211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388838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Bandwidth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51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3528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dirty="0">
                <a:cs typeface="Arial" panose="020B0604020202020204" pitchFamily="34" charset="0"/>
              </a:rPr>
              <a:t>Throughput is the measure of the </a:t>
            </a:r>
            <a:r>
              <a:rPr lang="en-US" sz="3000" b="1" dirty="0">
                <a:cs typeface="Arial" panose="020B0604020202020204" pitchFamily="34" charset="0"/>
              </a:rPr>
              <a:t>transfer of bits across the media over a given period of time. </a:t>
            </a:r>
          </a:p>
          <a:p>
            <a:pPr marL="0" indent="0">
              <a:buNone/>
            </a:pPr>
            <a:r>
              <a:rPr lang="en-US" sz="3000" dirty="0">
                <a:cs typeface="Arial" panose="020B0604020202020204" pitchFamily="34" charset="0"/>
              </a:rPr>
              <a:t>However, due to a number of factors, throughput does not usually match the specified bandwidth. </a:t>
            </a:r>
          </a:p>
          <a:p>
            <a:pPr marL="0" indent="0">
              <a:buNone/>
            </a:pPr>
            <a:r>
              <a:rPr lang="en-US" sz="3000" dirty="0">
                <a:cs typeface="Arial" panose="020B0604020202020204" pitchFamily="34" charset="0"/>
              </a:rPr>
              <a:t>Many factors influence throughput including: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3000" dirty="0">
                <a:cs typeface="Arial" panose="020B0604020202020204" pitchFamily="34" charset="0"/>
              </a:rPr>
              <a:t>The amount of data being sent and received over the connection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3000" dirty="0">
                <a:cs typeface="Arial" panose="020B0604020202020204" pitchFamily="34" charset="0"/>
              </a:rPr>
              <a:t>The types of data being transmitted.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3000" dirty="0">
                <a:cs typeface="Arial" panose="020B0604020202020204" pitchFamily="34" charset="0"/>
              </a:rPr>
              <a:t>The latency created by the number of network devices encountered between source and destination</a:t>
            </a:r>
          </a:p>
          <a:p>
            <a:pPr marL="0" indent="0">
              <a:buNone/>
            </a:pPr>
            <a:r>
              <a:rPr lang="en-US" sz="3000" dirty="0">
                <a:cs typeface="Arial" panose="020B0604020202020204" pitchFamily="34" charset="0"/>
              </a:rPr>
              <a:t>Latency refers to the </a:t>
            </a:r>
            <a:r>
              <a:rPr lang="en-US" sz="3000" b="1" dirty="0">
                <a:cs typeface="Arial" panose="020B0604020202020204" pitchFamily="34" charset="0"/>
              </a:rPr>
              <a:t>amount of time, including delays</a:t>
            </a:r>
            <a:r>
              <a:rPr lang="en-US" sz="3000" dirty="0">
                <a:cs typeface="Arial" panose="020B0604020202020204" pitchFamily="34" charset="0"/>
              </a:rPr>
              <a:t>, for data to travel from one given point to another.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9475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2843</Words>
  <Application>Microsoft Office PowerPoint</Application>
  <PresentationFormat>Widescreen</PresentationFormat>
  <Paragraphs>454</Paragraphs>
  <Slides>52</Slides>
  <Notes>50</Notes>
  <HiddenSlides>0</HiddenSlides>
  <MMClips>0</MMClip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52</vt:i4>
      </vt:variant>
    </vt:vector>
  </HeadingPairs>
  <TitlesOfParts>
    <vt:vector size="72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Computer Networks</vt:lpstr>
      <vt:lpstr>Transmission Modes</vt:lpstr>
      <vt:lpstr>Transmission Modes</vt:lpstr>
      <vt:lpstr>Transmission Modes</vt:lpstr>
      <vt:lpstr>Transmission Modes</vt:lpstr>
      <vt:lpstr>Transmission Modes</vt:lpstr>
      <vt:lpstr>Transmission Modes</vt:lpstr>
      <vt:lpstr>Transmission Modes</vt:lpstr>
      <vt:lpstr>Computer Networks - Links</vt:lpstr>
      <vt:lpstr>Computer Networks- Links</vt:lpstr>
      <vt:lpstr>Links – Coaxial Cable</vt:lpstr>
      <vt:lpstr>Links – Coaxial Cable</vt:lpstr>
      <vt:lpstr>Links – Coaxial Cable</vt:lpstr>
      <vt:lpstr>Links – Unshielded twisted pair cable</vt:lpstr>
      <vt:lpstr>Links – Unshielded twisted pair cable</vt:lpstr>
      <vt:lpstr>Links - Shielded twisted pair cable</vt:lpstr>
      <vt:lpstr>Links - Shielded twisted pair cable</vt:lpstr>
      <vt:lpstr>RJ45 connector</vt:lpstr>
      <vt:lpstr>RJ45 connector</vt:lpstr>
      <vt:lpstr>connector</vt:lpstr>
      <vt:lpstr>Links – Fiber Optics cable</vt:lpstr>
      <vt:lpstr>Links – Fiber Optics cable</vt:lpstr>
      <vt:lpstr>Links – Fiber Optics cable</vt:lpstr>
      <vt:lpstr>Links – Fiber Optics cable</vt:lpstr>
      <vt:lpstr>Links – Fiber Optics cable</vt:lpstr>
      <vt:lpstr>Wireless communication</vt:lpstr>
      <vt:lpstr>Wireless transmission - Links</vt:lpstr>
      <vt:lpstr>Wireless transmission - Links</vt:lpstr>
      <vt:lpstr>Links- Radio Transmission</vt:lpstr>
      <vt:lpstr>Links- Microwave Transmission</vt:lpstr>
      <vt:lpstr>Links- Microwave Transmission</vt:lpstr>
      <vt:lpstr>Links – Infra Red Transmission</vt:lpstr>
      <vt:lpstr>Links – Light Transmission</vt:lpstr>
      <vt:lpstr>Wireless communication </vt:lpstr>
      <vt:lpstr>Mobile Telephones</vt:lpstr>
      <vt:lpstr>Mobile Telephones</vt:lpstr>
      <vt:lpstr>Mobile Devices</vt:lpstr>
      <vt:lpstr>Mobile Devices</vt:lpstr>
      <vt:lpstr>Mobile Devices</vt:lpstr>
      <vt:lpstr>Mobile Devices</vt:lpstr>
      <vt:lpstr>Mobile Devices</vt:lpstr>
      <vt:lpstr>Wireless Networks</vt:lpstr>
      <vt:lpstr>Wireless Networks</vt:lpstr>
      <vt:lpstr>Wireless Networks</vt:lpstr>
      <vt:lpstr>Wireless Networks</vt:lpstr>
      <vt:lpstr>Common Methods of Data Transmission</vt:lpstr>
      <vt:lpstr>Bandwidth</vt:lpstr>
      <vt:lpstr>Bandwidth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147</cp:revision>
  <dcterms:created xsi:type="dcterms:W3CDTF">2021-03-09T15:35:42Z</dcterms:created>
  <dcterms:modified xsi:type="dcterms:W3CDTF">2024-10-17T09:07:33Z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