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7"/>
  </p:notesMasterIdLst>
  <p:handoutMasterIdLst>
    <p:handoutMasterId r:id="rId18"/>
  </p:handoutMasterIdLst>
  <p:sldIdLst>
    <p:sldId id="277" r:id="rId2"/>
    <p:sldId id="344" r:id="rId3"/>
    <p:sldId id="375" r:id="rId4"/>
    <p:sldId id="367" r:id="rId5"/>
    <p:sldId id="369" r:id="rId6"/>
    <p:sldId id="376" r:id="rId7"/>
    <p:sldId id="358" r:id="rId8"/>
    <p:sldId id="377" r:id="rId9"/>
    <p:sldId id="378" r:id="rId10"/>
    <p:sldId id="370" r:id="rId11"/>
    <p:sldId id="379" r:id="rId12"/>
    <p:sldId id="380" r:id="rId13"/>
    <p:sldId id="381" r:id="rId14"/>
    <p:sldId id="342" r:id="rId15"/>
    <p:sldId id="374" r:id="rId16"/>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324" autoAdjust="0"/>
    <p:restoredTop sz="94576" autoAdjust="0"/>
  </p:normalViewPr>
  <p:slideViewPr>
    <p:cSldViewPr>
      <p:cViewPr varScale="1">
        <p:scale>
          <a:sx n="86" d="100"/>
          <a:sy n="86" d="100"/>
        </p:scale>
        <p:origin x="1138"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23/04/2021</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23/04/2021</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23/04/2021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23/04/2021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23/04/2021</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23/04/2021</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23/04/2021</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23/04/2021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23/04/2021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23/04/2021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23/04/2021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23/04/2021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s.hoffmann@uwtsd.ac.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perfect-english-grammar.com/linking-words-contrast-exercise-1.html"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eslbuzz.com/useful-linking-words-and-phrases-to-use-in-your-essays/" TargetMode="External"/><Relationship Id="rId2" Type="http://schemas.openxmlformats.org/officeDocument/2006/relationships/hyperlink" Target="https://www.jcu.edu.au/__data/assets/pdf_file/0003/218631/Linking_reporting_words.pdf"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riting.wisc.edu/handbook/style/transitions/" TargetMode="External"/><Relationship Id="rId2" Type="http://schemas.openxmlformats.org/officeDocument/2006/relationships/hyperlink" Target="https://www.aims.edu/student/online-writing-lab/tools/transition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5800" y="1919310"/>
            <a:ext cx="7772400" cy="1512888"/>
          </a:xfrm>
        </p:spPr>
        <p:txBody>
          <a:bodyPr/>
          <a:lstStyle/>
          <a:p>
            <a:pPr eaLnBrk="1" hangingPunct="1"/>
            <a:r>
              <a:rPr lang="en-US" altLang="en-US" b="1" dirty="0">
                <a:solidFill>
                  <a:srgbClr val="FFFF00"/>
                </a:solidFill>
                <a:effectLst>
                  <a:outerShdw blurRad="38100" dist="38100" dir="2700000" algn="tl">
                    <a:srgbClr val="000000">
                      <a:alpha val="43137"/>
                    </a:srgbClr>
                  </a:outerShdw>
                </a:effectLst>
              </a:rPr>
              <a:t>E</a:t>
            </a:r>
            <a:r>
              <a:rPr lang="en-GB" altLang="en-US" b="1" dirty="0">
                <a:solidFill>
                  <a:srgbClr val="FFFF00"/>
                </a:solidFill>
                <a:effectLst>
                  <a:outerShdw blurRad="38100" dist="38100" dir="2700000" algn="tl">
                    <a:srgbClr val="000000">
                      <a:alpha val="43137"/>
                    </a:srgbClr>
                  </a:outerShdw>
                </a:effectLst>
              </a:rPr>
              <a:t>NGLISH LANGUAGE SUPPORT</a:t>
            </a:r>
          </a:p>
        </p:txBody>
      </p:sp>
      <p:sp>
        <p:nvSpPr>
          <p:cNvPr id="6147" name="Subtitle 4"/>
          <p:cNvSpPr>
            <a:spLocks noGrp="1"/>
          </p:cNvSpPr>
          <p:nvPr>
            <p:ph type="subTitle" idx="1"/>
          </p:nvPr>
        </p:nvSpPr>
        <p:spPr>
          <a:xfrm>
            <a:off x="1371600" y="3861048"/>
            <a:ext cx="6400800" cy="720080"/>
          </a:xfrm>
        </p:spPr>
        <p:txBody>
          <a:bodyPr/>
          <a:lstStyle/>
          <a:p>
            <a:pPr eaLnBrk="1" hangingPunct="1"/>
            <a:r>
              <a:rPr lang="en-US" altLang="en-US" sz="3600" b="1" dirty="0">
                <a:solidFill>
                  <a:schemeClr val="bg1"/>
                </a:solidFill>
                <a:effectLst>
                  <a:outerShdw blurRad="38100" dist="38100" dir="2700000" algn="tl">
                    <a:srgbClr val="000000">
                      <a:alpha val="43137"/>
                    </a:srgbClr>
                  </a:outerShdw>
                </a:effectLst>
              </a:rPr>
              <a:t>Linking words</a:t>
            </a:r>
          </a:p>
          <a:p>
            <a:pPr eaLnBrk="1" hangingPunct="1"/>
            <a:endParaRPr lang="en-US" altLang="en-US" sz="3600" b="1" dirty="0">
              <a:solidFill>
                <a:schemeClr val="bg1"/>
              </a:solidFill>
              <a:effectLst>
                <a:outerShdw blurRad="38100" dist="38100" dir="2700000" algn="tl">
                  <a:srgbClr val="000000">
                    <a:alpha val="43137"/>
                  </a:srgbClr>
                </a:outerShdw>
              </a:effectLst>
            </a:endParaRP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2" name="Rectangle 1">
            <a:extLst>
              <a:ext uri="{FF2B5EF4-FFF2-40B4-BE49-F238E27FC236}">
                <a16:creationId xmlns:a16="http://schemas.microsoft.com/office/drawing/2014/main" id="{B481C9BD-C586-4993-9A93-AE5AADDE81A0}"/>
              </a:ext>
            </a:extLst>
          </p:cNvPr>
          <p:cNvSpPr/>
          <p:nvPr/>
        </p:nvSpPr>
        <p:spPr>
          <a:xfrm>
            <a:off x="4139952" y="5445224"/>
            <a:ext cx="4572000" cy="307777"/>
          </a:xfrm>
          <a:prstGeom prst="rect">
            <a:avLst/>
          </a:prstGeom>
        </p:spPr>
        <p:txBody>
          <a:bodyPr>
            <a:spAutoFit/>
          </a:bodyPr>
          <a:lstStyle/>
          <a:p>
            <a:pPr eaLnBrk="1" hangingPunct="1"/>
            <a:r>
              <a:rPr lang="en-US" altLang="en-US" sz="1400" i="1" dirty="0">
                <a:solidFill>
                  <a:schemeClr val="bg1"/>
                </a:solidFill>
                <a:effectLst>
                  <a:outerShdw blurRad="38100" dist="38100" dir="2700000" algn="tl">
                    <a:srgbClr val="000000">
                      <a:alpha val="43137"/>
                    </a:srgbClr>
                  </a:outerShdw>
                </a:effectLst>
              </a:rPr>
              <a:t>Prepared by Sylvia Hoffmann </a:t>
            </a:r>
            <a:r>
              <a:rPr lang="en-US" altLang="en-US" sz="1400" i="1" dirty="0">
                <a:solidFill>
                  <a:schemeClr val="bg1"/>
                </a:solidFill>
                <a:effectLst>
                  <a:outerShdw blurRad="38100" dist="38100" dir="2700000" algn="tl">
                    <a:srgbClr val="000000">
                      <a:alpha val="43137"/>
                    </a:srgbClr>
                  </a:outerShdw>
                </a:effectLst>
                <a:hlinkClick r:id="rId2"/>
              </a:rPr>
              <a:t>s.hoffmann@uwtsd.ac.uk</a:t>
            </a:r>
            <a:r>
              <a:rPr lang="en-US" altLang="en-US" sz="1400" i="1" dirty="0">
                <a:solidFill>
                  <a:schemeClr val="bg1"/>
                </a:solidFill>
                <a:effectLst>
                  <a:outerShdw blurRad="38100" dist="38100" dir="2700000" algn="tl">
                    <a:srgbClr val="000000">
                      <a:alpha val="43137"/>
                    </a:srgbClr>
                  </a:outerShdw>
                </a:effectLst>
              </a:rPr>
              <a:t> </a:t>
            </a:r>
            <a:endParaRPr lang="en-GB" altLang="en-US" sz="1100" i="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1143000"/>
          </a:xfrm>
        </p:spPr>
        <p:txBody>
          <a:bodyPr/>
          <a:lstStyle/>
          <a:p>
            <a:pPr eaLnBrk="1" hangingPunct="1"/>
            <a:r>
              <a:rPr lang="en-US" altLang="en-US" sz="3600" b="1" dirty="0"/>
              <a:t>Linking words</a:t>
            </a:r>
          </a:p>
        </p:txBody>
      </p:sp>
      <p:sp>
        <p:nvSpPr>
          <p:cNvPr id="13315" name="Rectangle 3"/>
          <p:cNvSpPr>
            <a:spLocks noGrp="1" noChangeArrowheads="1"/>
          </p:cNvSpPr>
          <p:nvPr>
            <p:ph type="body" idx="1"/>
          </p:nvPr>
        </p:nvSpPr>
        <p:spPr>
          <a:xfrm>
            <a:off x="448314" y="980728"/>
            <a:ext cx="8229600" cy="4680520"/>
          </a:xfrm>
        </p:spPr>
        <p:txBody>
          <a:bodyPr/>
          <a:lstStyle/>
          <a:p>
            <a:r>
              <a:rPr lang="en-US" sz="2400" dirty="0"/>
              <a:t>Linking words and phrases are used to show relationships between ideas. </a:t>
            </a:r>
          </a:p>
          <a:p>
            <a:r>
              <a:rPr lang="en-US" sz="2400" dirty="0"/>
              <a:t>They can be used to join two or more sentences or clauses.</a:t>
            </a:r>
          </a:p>
          <a:p>
            <a:r>
              <a:rPr lang="en-US" sz="2400" dirty="0"/>
              <a:t>They have a variety of functions; </a:t>
            </a:r>
          </a:p>
          <a:p>
            <a:pPr lvl="1"/>
            <a:r>
              <a:rPr lang="en-US" sz="2000" dirty="0"/>
              <a:t>give a result</a:t>
            </a:r>
          </a:p>
          <a:p>
            <a:pPr lvl="1"/>
            <a:r>
              <a:rPr lang="en-US" sz="2000" dirty="0"/>
              <a:t>add information</a:t>
            </a:r>
          </a:p>
          <a:p>
            <a:pPr lvl="1"/>
            <a:r>
              <a:rPr lang="en-US" sz="2000" dirty="0" err="1"/>
              <a:t>summarise</a:t>
            </a:r>
            <a:endParaRPr lang="en-US" sz="2000" dirty="0"/>
          </a:p>
          <a:p>
            <a:pPr lvl="1"/>
            <a:r>
              <a:rPr lang="en-US" sz="2000" dirty="0"/>
              <a:t>give illustrations</a:t>
            </a:r>
          </a:p>
          <a:p>
            <a:pPr lvl="1"/>
            <a:r>
              <a:rPr lang="en-US" sz="2000" dirty="0" err="1"/>
              <a:t>emphasise</a:t>
            </a:r>
            <a:r>
              <a:rPr lang="en-US" sz="2000" dirty="0"/>
              <a:t> a point</a:t>
            </a:r>
          </a:p>
          <a:p>
            <a:pPr lvl="1"/>
            <a:r>
              <a:rPr lang="en-US" sz="2000" dirty="0"/>
              <a:t>sequence information, compare or to contrast ideas.</a:t>
            </a:r>
          </a:p>
          <a:p>
            <a:endParaRPr lang="en-US" sz="1600" dirty="0"/>
          </a:p>
        </p:txBody>
      </p:sp>
    </p:spTree>
    <p:extLst>
      <p:ext uri="{BB962C8B-B14F-4D97-AF65-F5344CB8AC3E}">
        <p14:creationId xmlns:p14="http://schemas.microsoft.com/office/powerpoint/2010/main" val="562072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1143000"/>
          </a:xfrm>
        </p:spPr>
        <p:txBody>
          <a:bodyPr/>
          <a:lstStyle/>
          <a:p>
            <a:pPr eaLnBrk="1" hangingPunct="1"/>
            <a:r>
              <a:rPr lang="en-US" altLang="en-US" sz="3600" b="1" dirty="0"/>
              <a:t>Using linking words</a:t>
            </a:r>
          </a:p>
        </p:txBody>
      </p:sp>
      <p:sp>
        <p:nvSpPr>
          <p:cNvPr id="13315" name="Rectangle 3"/>
          <p:cNvSpPr>
            <a:spLocks noGrp="1" noChangeArrowheads="1"/>
          </p:cNvSpPr>
          <p:nvPr>
            <p:ph type="body" idx="1"/>
          </p:nvPr>
        </p:nvSpPr>
        <p:spPr>
          <a:xfrm>
            <a:off x="448314" y="980728"/>
            <a:ext cx="8229600" cy="4680520"/>
          </a:xfrm>
        </p:spPr>
        <p:txBody>
          <a:bodyPr/>
          <a:lstStyle/>
          <a:p>
            <a:pPr marL="0" indent="0" algn="just">
              <a:buNone/>
            </a:pPr>
            <a:r>
              <a:rPr lang="en-US" sz="2400" dirty="0"/>
              <a:t>There is no rule about when to use linking words or how many you should use. If you need to show the relationship between pieces of information, use one, but it’s not necessary in every sentence.</a:t>
            </a:r>
          </a:p>
          <a:p>
            <a:pPr marL="0" indent="0" algn="just">
              <a:buNone/>
            </a:pPr>
            <a:endParaRPr lang="en-US" sz="1800" dirty="0"/>
          </a:p>
          <a:p>
            <a:pPr marL="0" indent="0" algn="just">
              <a:buNone/>
            </a:pPr>
            <a:r>
              <a:rPr lang="en-US" sz="2400" b="1" i="1" dirty="0">
                <a:solidFill>
                  <a:srgbClr val="00B050"/>
                </a:solidFill>
              </a:rPr>
              <a:t>Example: </a:t>
            </a:r>
            <a:r>
              <a:rPr lang="en-US" sz="2400" dirty="0"/>
              <a:t>Critical analysis of internet sources is crucial, </a:t>
            </a:r>
            <a:r>
              <a:rPr lang="en-US" sz="2400" b="1" i="1" dirty="0">
                <a:effectLst>
                  <a:outerShdw blurRad="38100" dist="38100" dir="2700000" algn="tl">
                    <a:srgbClr val="000000">
                      <a:alpha val="43137"/>
                    </a:srgbClr>
                  </a:outerShdw>
                </a:effectLst>
              </a:rPr>
              <a:t>because</a:t>
            </a:r>
            <a:r>
              <a:rPr lang="en-US" sz="2400" dirty="0"/>
              <a:t> it is not always clear who wrote the information </a:t>
            </a:r>
            <a:r>
              <a:rPr lang="en-US" sz="2400" b="1" i="1" dirty="0">
                <a:effectLst>
                  <a:outerShdw blurRad="38100" dist="38100" dir="2700000" algn="tl">
                    <a:srgbClr val="000000">
                      <a:alpha val="43137"/>
                    </a:srgbClr>
                  </a:outerShdw>
                </a:effectLst>
              </a:rPr>
              <a:t>or</a:t>
            </a:r>
            <a:r>
              <a:rPr lang="en-US" sz="2400" b="1" i="1" dirty="0"/>
              <a:t> </a:t>
            </a:r>
            <a:r>
              <a:rPr lang="en-US" sz="2400" dirty="0"/>
              <a:t>where the information came from. </a:t>
            </a:r>
            <a:r>
              <a:rPr lang="en-US" sz="2400" b="1" i="1" dirty="0">
                <a:effectLst>
                  <a:outerShdw blurRad="38100" dist="38100" dir="2700000" algn="tl">
                    <a:srgbClr val="000000">
                      <a:alpha val="43137"/>
                    </a:srgbClr>
                  </a:outerShdw>
                </a:effectLst>
              </a:rPr>
              <a:t>To begin with</a:t>
            </a:r>
            <a:r>
              <a:rPr lang="en-US" sz="2400" dirty="0"/>
              <a:t>, using linking words can seem contrived; </a:t>
            </a:r>
            <a:r>
              <a:rPr lang="en-US" sz="2400" b="1" i="1" dirty="0">
                <a:effectLst>
                  <a:outerShdw blurRad="38100" dist="38100" dir="2700000" algn="tl">
                    <a:srgbClr val="000000">
                      <a:alpha val="43137"/>
                    </a:srgbClr>
                  </a:outerShdw>
                </a:effectLst>
              </a:rPr>
              <a:t>nonetheless</a:t>
            </a:r>
            <a:r>
              <a:rPr lang="en-US" sz="2400" dirty="0"/>
              <a:t>, it is worth the effort and your writing will become more interesting.</a:t>
            </a:r>
          </a:p>
          <a:p>
            <a:pPr marL="0" indent="0" algn="just">
              <a:buNone/>
            </a:pPr>
            <a:endParaRPr lang="en-US" sz="1400" i="1" dirty="0"/>
          </a:p>
          <a:p>
            <a:pPr marL="0" indent="0" algn="just">
              <a:buNone/>
            </a:pPr>
            <a:r>
              <a:rPr lang="en-US" sz="1600" i="1" dirty="0"/>
              <a:t>*contrived = artificial, too obviously designed to produce a particular result, and therefore not seeming to happen naturally:</a:t>
            </a:r>
          </a:p>
        </p:txBody>
      </p:sp>
    </p:spTree>
    <p:extLst>
      <p:ext uri="{BB962C8B-B14F-4D97-AF65-F5344CB8AC3E}">
        <p14:creationId xmlns:p14="http://schemas.microsoft.com/office/powerpoint/2010/main" val="1174695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1143000"/>
          </a:xfrm>
        </p:spPr>
        <p:txBody>
          <a:bodyPr/>
          <a:lstStyle/>
          <a:p>
            <a:pPr eaLnBrk="1" hangingPunct="1"/>
            <a:r>
              <a:rPr lang="en-US" altLang="en-US" sz="3600" b="1" dirty="0"/>
              <a:t>Grammar check</a:t>
            </a:r>
            <a:endParaRPr lang="en-GB" altLang="en-US" sz="3600" b="1" dirty="0"/>
          </a:p>
        </p:txBody>
      </p:sp>
      <p:sp>
        <p:nvSpPr>
          <p:cNvPr id="13315" name="Rectangle 3"/>
          <p:cNvSpPr>
            <a:spLocks noGrp="1" noChangeArrowheads="1"/>
          </p:cNvSpPr>
          <p:nvPr>
            <p:ph type="body" idx="1"/>
          </p:nvPr>
        </p:nvSpPr>
        <p:spPr>
          <a:xfrm>
            <a:off x="395536" y="980728"/>
            <a:ext cx="8229600" cy="4464496"/>
          </a:xfrm>
        </p:spPr>
        <p:txBody>
          <a:bodyPr/>
          <a:lstStyle/>
          <a:p>
            <a:r>
              <a:rPr lang="en-US" sz="2400" dirty="0"/>
              <a:t>Linking words always relate </a:t>
            </a:r>
            <a:r>
              <a:rPr lang="en-US" sz="2400" b="1" i="1" dirty="0">
                <a:solidFill>
                  <a:srgbClr val="00B0F0"/>
                </a:solidFill>
              </a:rPr>
              <a:t>two</a:t>
            </a:r>
            <a:r>
              <a:rPr lang="en-US" sz="2400" dirty="0"/>
              <a:t> pieces of information. You cannot write a sentence including a linking word like ‘but’ which has only one piece of information.</a:t>
            </a:r>
          </a:p>
          <a:p>
            <a:pPr marL="0" indent="0">
              <a:buNone/>
            </a:pPr>
            <a:endParaRPr lang="en-US" sz="1400" dirty="0"/>
          </a:p>
          <a:p>
            <a:pPr marL="0" indent="0">
              <a:buNone/>
            </a:pPr>
            <a:r>
              <a:rPr lang="en-US" sz="2400" b="1" dirty="0">
                <a:solidFill>
                  <a:srgbClr val="FF0000"/>
                </a:solidFill>
              </a:rPr>
              <a:t>Example: </a:t>
            </a:r>
            <a:r>
              <a:rPr lang="en-US" sz="2400" dirty="0"/>
              <a:t>The light from the Sun looks white. </a:t>
            </a:r>
            <a:r>
              <a:rPr lang="en-US" sz="2400" b="1" dirty="0"/>
              <a:t>But</a:t>
            </a:r>
            <a:r>
              <a:rPr lang="en-US" sz="2400" dirty="0"/>
              <a:t> it is really made up of all the </a:t>
            </a:r>
            <a:r>
              <a:rPr lang="en-US" sz="2400" dirty="0" err="1"/>
              <a:t>colours</a:t>
            </a:r>
            <a:r>
              <a:rPr lang="en-US" sz="2400" dirty="0"/>
              <a:t> of the rainbow.</a:t>
            </a:r>
          </a:p>
          <a:p>
            <a:pPr marL="0" indent="0">
              <a:buNone/>
            </a:pPr>
            <a:endParaRPr lang="en-US" sz="1600" dirty="0"/>
          </a:p>
          <a:p>
            <a:pPr marL="0" indent="0">
              <a:buNone/>
            </a:pPr>
            <a:r>
              <a:rPr lang="en-US" sz="2400" dirty="0"/>
              <a:t>The second part is a fragment not a sentence, because ‘but’ needs to link two ideas in the one sentence. It should be </a:t>
            </a:r>
            <a:r>
              <a:rPr lang="en-US" sz="2400" i="1" dirty="0"/>
              <a:t>‘…white, but…’ </a:t>
            </a:r>
            <a:r>
              <a:rPr lang="en-US" sz="2400" dirty="0"/>
              <a:t>with a comma.</a:t>
            </a:r>
          </a:p>
          <a:p>
            <a:r>
              <a:rPr lang="en-US" sz="2400" dirty="0"/>
              <a:t>Pay attention to the grammar so that your sentences are grammatically correct. </a:t>
            </a:r>
          </a:p>
        </p:txBody>
      </p:sp>
    </p:spTree>
    <p:extLst>
      <p:ext uri="{BB962C8B-B14F-4D97-AF65-F5344CB8AC3E}">
        <p14:creationId xmlns:p14="http://schemas.microsoft.com/office/powerpoint/2010/main" val="22036874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1143000"/>
          </a:xfrm>
        </p:spPr>
        <p:txBody>
          <a:bodyPr/>
          <a:lstStyle/>
          <a:p>
            <a:pPr eaLnBrk="1" hangingPunct="1"/>
            <a:r>
              <a:rPr lang="en-US" altLang="en-US" sz="3600" b="1" dirty="0"/>
              <a:t>Emphasis and </a:t>
            </a:r>
            <a:r>
              <a:rPr lang="en-US" altLang="en-US" sz="3600" b="1" dirty="0" err="1"/>
              <a:t>generalisations</a:t>
            </a:r>
            <a:r>
              <a:rPr lang="en-US" altLang="en-US" sz="3600" b="1" dirty="0"/>
              <a:t> </a:t>
            </a:r>
          </a:p>
        </p:txBody>
      </p:sp>
      <p:sp>
        <p:nvSpPr>
          <p:cNvPr id="13315" name="Rectangle 3"/>
          <p:cNvSpPr>
            <a:spLocks noGrp="1" noChangeArrowheads="1"/>
          </p:cNvSpPr>
          <p:nvPr>
            <p:ph type="body" idx="1"/>
          </p:nvPr>
        </p:nvSpPr>
        <p:spPr>
          <a:xfrm>
            <a:off x="395536" y="980728"/>
            <a:ext cx="8229600" cy="4464496"/>
          </a:xfrm>
        </p:spPr>
        <p:txBody>
          <a:bodyPr/>
          <a:lstStyle/>
          <a:p>
            <a:r>
              <a:rPr lang="en-US" sz="2400" dirty="0"/>
              <a:t>You need to be very careful of some words in academic writing: </a:t>
            </a:r>
          </a:p>
          <a:p>
            <a:endParaRPr lang="en-US" sz="2400" dirty="0"/>
          </a:p>
          <a:p>
            <a:endParaRPr lang="en-US" sz="2400" dirty="0"/>
          </a:p>
          <a:p>
            <a:endParaRPr lang="en-US" sz="2400" dirty="0"/>
          </a:p>
          <a:p>
            <a:r>
              <a:rPr lang="en-US" sz="2400" dirty="0"/>
              <a:t>These words make your argument easy to contradict. </a:t>
            </a:r>
          </a:p>
          <a:p>
            <a:r>
              <a:rPr lang="en-US" sz="2400" dirty="0"/>
              <a:t>If you use ‘obviously’ about something that is obvious to you but not to others (or you have not provided enough supporting information about), then your writing will sound less academic and more like you are writing your own opinion.</a:t>
            </a:r>
          </a:p>
          <a:p>
            <a:endParaRPr lang="en-US" sz="2400" dirty="0"/>
          </a:p>
          <a:p>
            <a:endParaRPr lang="en-US" sz="2400" dirty="0"/>
          </a:p>
          <a:p>
            <a:endParaRPr lang="en-US" sz="2400" dirty="0"/>
          </a:p>
        </p:txBody>
      </p:sp>
      <p:graphicFrame>
        <p:nvGraphicFramePr>
          <p:cNvPr id="5" name="Table 4">
            <a:extLst>
              <a:ext uri="{FF2B5EF4-FFF2-40B4-BE49-F238E27FC236}">
                <a16:creationId xmlns:a16="http://schemas.microsoft.com/office/drawing/2014/main" id="{A2BB73EB-ABAB-4B7C-B5D7-BE49E555C050}"/>
              </a:ext>
            </a:extLst>
          </p:cNvPr>
          <p:cNvGraphicFramePr>
            <a:graphicFrameLocks noGrp="1"/>
          </p:cNvGraphicFramePr>
          <p:nvPr>
            <p:extLst>
              <p:ext uri="{D42A27DB-BD31-4B8C-83A1-F6EECF244321}">
                <p14:modId xmlns:p14="http://schemas.microsoft.com/office/powerpoint/2010/main" val="2880341134"/>
              </p:ext>
            </p:extLst>
          </p:nvPr>
        </p:nvGraphicFramePr>
        <p:xfrm>
          <a:off x="827584" y="1844824"/>
          <a:ext cx="7704855" cy="1224136"/>
        </p:xfrm>
        <a:graphic>
          <a:graphicData uri="http://schemas.openxmlformats.org/drawingml/2006/table">
            <a:tbl>
              <a:tblPr firstRow="1" firstCol="1" bandRow="1">
                <a:tableStyleId>{5C22544A-7EE6-4342-B048-85BDC9FD1C3A}</a:tableStyleId>
              </a:tblPr>
              <a:tblGrid>
                <a:gridCol w="2737523">
                  <a:extLst>
                    <a:ext uri="{9D8B030D-6E8A-4147-A177-3AD203B41FA5}">
                      <a16:colId xmlns:a16="http://schemas.microsoft.com/office/drawing/2014/main" val="1725975687"/>
                    </a:ext>
                  </a:extLst>
                </a:gridCol>
                <a:gridCol w="2739697">
                  <a:extLst>
                    <a:ext uri="{9D8B030D-6E8A-4147-A177-3AD203B41FA5}">
                      <a16:colId xmlns:a16="http://schemas.microsoft.com/office/drawing/2014/main" val="1936152091"/>
                    </a:ext>
                  </a:extLst>
                </a:gridCol>
                <a:gridCol w="2227635">
                  <a:extLst>
                    <a:ext uri="{9D8B030D-6E8A-4147-A177-3AD203B41FA5}">
                      <a16:colId xmlns:a16="http://schemas.microsoft.com/office/drawing/2014/main" val="2193297980"/>
                    </a:ext>
                  </a:extLst>
                </a:gridCol>
              </a:tblGrid>
              <a:tr h="1224136">
                <a:tc>
                  <a:txBody>
                    <a:bodyPr/>
                    <a:lstStyle/>
                    <a:p>
                      <a:pPr algn="ctr">
                        <a:lnSpc>
                          <a:spcPct val="107000"/>
                        </a:lnSpc>
                      </a:pPr>
                      <a:r>
                        <a:rPr lang="en-GB" sz="1800" dirty="0">
                          <a:effectLst/>
                        </a:rPr>
                        <a:t>Apparently </a:t>
                      </a:r>
                    </a:p>
                    <a:p>
                      <a:pPr algn="ctr">
                        <a:lnSpc>
                          <a:spcPct val="107000"/>
                        </a:lnSpc>
                      </a:pPr>
                      <a:r>
                        <a:rPr lang="en-GB" sz="1800" dirty="0">
                          <a:effectLst/>
                        </a:rPr>
                        <a:t>Clearly </a:t>
                      </a:r>
                    </a:p>
                    <a:p>
                      <a:pPr algn="ctr">
                        <a:lnSpc>
                          <a:spcPct val="107000"/>
                        </a:lnSpc>
                      </a:pPr>
                      <a:r>
                        <a:rPr lang="en-GB" sz="1800" dirty="0">
                          <a:effectLst/>
                        </a:rPr>
                        <a:t>Especially  </a:t>
                      </a:r>
                    </a:p>
                    <a:p>
                      <a:pPr algn="ctr">
                        <a:lnSpc>
                          <a:spcPct val="107000"/>
                        </a:lnSpc>
                      </a:pPr>
                      <a:r>
                        <a:rPr lang="en-GB" sz="1800" dirty="0">
                          <a:effectLst/>
                        </a:rPr>
                        <a:t>Everybody  </a:t>
                      </a:r>
                      <a:endParaRPr lang="en-GB" sz="1800" b="1" dirty="0">
                        <a:solidFill>
                          <a:srgbClr val="000000"/>
                        </a:solidFill>
                        <a:effectLst/>
                        <a:latin typeface="Corbel" panose="020B0503020204020204" pitchFamily="34" charset="0"/>
                        <a:ea typeface="Corbel" panose="020B0503020204020204" pitchFamily="34" charset="0"/>
                        <a:cs typeface="Corbel" panose="020B0503020204020204" pitchFamily="34" charset="0"/>
                      </a:endParaRPr>
                    </a:p>
                  </a:txBody>
                  <a:tcPr marL="0" marR="5080" marT="3175" marB="3175"/>
                </a:tc>
                <a:tc>
                  <a:txBody>
                    <a:bodyPr/>
                    <a:lstStyle/>
                    <a:p>
                      <a:pPr algn="ctr">
                        <a:lnSpc>
                          <a:spcPct val="107000"/>
                        </a:lnSpc>
                      </a:pPr>
                      <a:r>
                        <a:rPr lang="en-GB" sz="1800">
                          <a:effectLst/>
                        </a:rPr>
                        <a:t>Generally  </a:t>
                      </a:r>
                    </a:p>
                    <a:p>
                      <a:pPr algn="ctr">
                        <a:lnSpc>
                          <a:spcPct val="107000"/>
                        </a:lnSpc>
                      </a:pPr>
                      <a:r>
                        <a:rPr lang="en-GB" sz="1800">
                          <a:effectLst/>
                        </a:rPr>
                        <a:t>Indeed  </a:t>
                      </a:r>
                    </a:p>
                    <a:p>
                      <a:pPr algn="ctr">
                        <a:lnSpc>
                          <a:spcPct val="107000"/>
                        </a:lnSpc>
                      </a:pPr>
                      <a:r>
                        <a:rPr lang="en-GB" sz="1800">
                          <a:effectLst/>
                        </a:rPr>
                        <a:t>Obviously  </a:t>
                      </a:r>
                    </a:p>
                    <a:p>
                      <a:pPr algn="ctr">
                        <a:lnSpc>
                          <a:spcPct val="107000"/>
                        </a:lnSpc>
                      </a:pPr>
                      <a:r>
                        <a:rPr lang="en-GB" sz="1800">
                          <a:effectLst/>
                        </a:rPr>
                        <a:t>Plainly </a:t>
                      </a:r>
                      <a:endParaRPr lang="en-GB" sz="1800" b="1">
                        <a:solidFill>
                          <a:srgbClr val="000000"/>
                        </a:solidFill>
                        <a:effectLst/>
                        <a:latin typeface="Corbel" panose="020B0503020204020204" pitchFamily="34" charset="0"/>
                        <a:ea typeface="Corbel" panose="020B0503020204020204" pitchFamily="34" charset="0"/>
                        <a:cs typeface="Corbel" panose="020B0503020204020204" pitchFamily="34" charset="0"/>
                      </a:endParaRPr>
                    </a:p>
                  </a:txBody>
                  <a:tcPr marL="0" marR="5080" marT="3175" marB="3175"/>
                </a:tc>
                <a:tc>
                  <a:txBody>
                    <a:bodyPr/>
                    <a:lstStyle/>
                    <a:p>
                      <a:pPr algn="ctr">
                        <a:lnSpc>
                          <a:spcPct val="107000"/>
                        </a:lnSpc>
                      </a:pPr>
                      <a:r>
                        <a:rPr lang="en-GB" sz="1800" dirty="0">
                          <a:effectLst/>
                        </a:rPr>
                        <a:t>Worldwide </a:t>
                      </a:r>
                    </a:p>
                    <a:p>
                      <a:pPr algn="ctr">
                        <a:lnSpc>
                          <a:spcPct val="107000"/>
                        </a:lnSpc>
                      </a:pPr>
                      <a:r>
                        <a:rPr lang="en-GB" sz="1800" dirty="0">
                          <a:effectLst/>
                        </a:rPr>
                        <a:t>Undoubtedly  </a:t>
                      </a:r>
                    </a:p>
                    <a:p>
                      <a:pPr algn="ctr">
                        <a:lnSpc>
                          <a:spcPct val="107000"/>
                        </a:lnSpc>
                      </a:pPr>
                      <a:r>
                        <a:rPr lang="en-GB" sz="1800" dirty="0">
                          <a:effectLst/>
                        </a:rPr>
                        <a:t> </a:t>
                      </a:r>
                      <a:endParaRPr lang="en-GB" sz="1800" b="1" dirty="0">
                        <a:solidFill>
                          <a:srgbClr val="000000"/>
                        </a:solidFill>
                        <a:effectLst/>
                        <a:latin typeface="Corbel" panose="020B0503020204020204" pitchFamily="34" charset="0"/>
                        <a:ea typeface="Corbel" panose="020B0503020204020204" pitchFamily="34" charset="0"/>
                        <a:cs typeface="Corbel" panose="020B0503020204020204" pitchFamily="34" charset="0"/>
                      </a:endParaRPr>
                    </a:p>
                  </a:txBody>
                  <a:tcPr marL="0" marR="5080" marT="3175" marB="3175"/>
                </a:tc>
                <a:extLst>
                  <a:ext uri="{0D108BD9-81ED-4DB2-BD59-A6C34878D82A}">
                    <a16:rowId xmlns:a16="http://schemas.microsoft.com/office/drawing/2014/main" val="1225927108"/>
                  </a:ext>
                </a:extLst>
              </a:tr>
            </a:tbl>
          </a:graphicData>
        </a:graphic>
      </p:graphicFrame>
    </p:spTree>
    <p:extLst>
      <p:ext uri="{BB962C8B-B14F-4D97-AF65-F5344CB8AC3E}">
        <p14:creationId xmlns:p14="http://schemas.microsoft.com/office/powerpoint/2010/main" val="3683666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1143000"/>
          </a:xfrm>
        </p:spPr>
        <p:txBody>
          <a:bodyPr/>
          <a:lstStyle/>
          <a:p>
            <a:pPr eaLnBrk="1" hangingPunct="1"/>
            <a:r>
              <a:rPr lang="en-US" altLang="en-US" sz="3600" b="1" dirty="0"/>
              <a:t>Hedging words and phrases</a:t>
            </a:r>
          </a:p>
        </p:txBody>
      </p:sp>
      <p:sp>
        <p:nvSpPr>
          <p:cNvPr id="13315" name="Rectangle 3"/>
          <p:cNvSpPr>
            <a:spLocks noGrp="1" noChangeArrowheads="1"/>
          </p:cNvSpPr>
          <p:nvPr>
            <p:ph type="body" idx="1"/>
          </p:nvPr>
        </p:nvSpPr>
        <p:spPr>
          <a:xfrm>
            <a:off x="395536" y="980728"/>
            <a:ext cx="8229600" cy="4464496"/>
          </a:xfrm>
        </p:spPr>
        <p:txBody>
          <a:bodyPr/>
          <a:lstStyle/>
          <a:p>
            <a:r>
              <a:rPr lang="en-US" sz="2400" dirty="0"/>
              <a:t>An important feature of academic writing is the concept of </a:t>
            </a:r>
            <a:r>
              <a:rPr lang="en-US" sz="2400" b="1" i="1" dirty="0"/>
              <a:t>cautious language</a:t>
            </a:r>
            <a:r>
              <a:rPr lang="en-US" sz="2400" dirty="0"/>
              <a:t>, often called "hedging“ or "vague language". </a:t>
            </a:r>
          </a:p>
          <a:p>
            <a:r>
              <a:rPr lang="en-US" sz="2400" dirty="0"/>
              <a:t>You will need to make decisions about your position on a particular subject, or the strength of the claims you are making. </a:t>
            </a:r>
          </a:p>
          <a:p>
            <a:r>
              <a:rPr lang="en-US" sz="2400" dirty="0"/>
              <a:t>There are common hedging words and phrases which are used in academic writing to help you express your views</a:t>
            </a:r>
          </a:p>
        </p:txBody>
      </p:sp>
    </p:spTree>
    <p:extLst>
      <p:ext uri="{BB962C8B-B14F-4D97-AF65-F5344CB8AC3E}">
        <p14:creationId xmlns:p14="http://schemas.microsoft.com/office/powerpoint/2010/main" val="1048061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1143000"/>
          </a:xfrm>
        </p:spPr>
        <p:txBody>
          <a:bodyPr/>
          <a:lstStyle/>
          <a:p>
            <a:pPr eaLnBrk="1" hangingPunct="1"/>
            <a:r>
              <a:rPr lang="en-US" altLang="en-US" sz="3600" b="1" dirty="0"/>
              <a:t>Examples of hedging words</a:t>
            </a:r>
            <a:endParaRPr lang="en-GB" altLang="en-US" sz="3600" b="1" dirty="0"/>
          </a:p>
        </p:txBody>
      </p:sp>
      <p:graphicFrame>
        <p:nvGraphicFramePr>
          <p:cNvPr id="2" name="Table 1">
            <a:extLst>
              <a:ext uri="{FF2B5EF4-FFF2-40B4-BE49-F238E27FC236}">
                <a16:creationId xmlns:a16="http://schemas.microsoft.com/office/drawing/2014/main" id="{61032567-16D7-4646-B941-A1BE1C108824}"/>
              </a:ext>
            </a:extLst>
          </p:cNvPr>
          <p:cNvGraphicFramePr>
            <a:graphicFrameLocks noGrp="1"/>
          </p:cNvGraphicFramePr>
          <p:nvPr>
            <p:extLst>
              <p:ext uri="{D42A27DB-BD31-4B8C-83A1-F6EECF244321}">
                <p14:modId xmlns:p14="http://schemas.microsoft.com/office/powerpoint/2010/main" val="3624670575"/>
              </p:ext>
            </p:extLst>
          </p:nvPr>
        </p:nvGraphicFramePr>
        <p:xfrm>
          <a:off x="374848" y="908721"/>
          <a:ext cx="8229600" cy="4608512"/>
        </p:xfrm>
        <a:graphic>
          <a:graphicData uri="http://schemas.openxmlformats.org/drawingml/2006/table">
            <a:tbl>
              <a:tblPr firstRow="1" firstCol="1" bandRow="1">
                <a:tableStyleId>{5C22544A-7EE6-4342-B048-85BDC9FD1C3A}</a:tableStyleId>
              </a:tblPr>
              <a:tblGrid>
                <a:gridCol w="1821422">
                  <a:extLst>
                    <a:ext uri="{9D8B030D-6E8A-4147-A177-3AD203B41FA5}">
                      <a16:colId xmlns:a16="http://schemas.microsoft.com/office/drawing/2014/main" val="2561548178"/>
                    </a:ext>
                  </a:extLst>
                </a:gridCol>
                <a:gridCol w="6408178">
                  <a:extLst>
                    <a:ext uri="{9D8B030D-6E8A-4147-A177-3AD203B41FA5}">
                      <a16:colId xmlns:a16="http://schemas.microsoft.com/office/drawing/2014/main" val="4259572427"/>
                    </a:ext>
                  </a:extLst>
                </a:gridCol>
              </a:tblGrid>
              <a:tr h="1798068">
                <a:tc>
                  <a:txBody>
                    <a:bodyPr/>
                    <a:lstStyle/>
                    <a:p>
                      <a:pPr marL="1270" algn="ctr">
                        <a:lnSpc>
                          <a:spcPct val="107000"/>
                        </a:lnSpc>
                      </a:pPr>
                      <a:r>
                        <a:rPr lang="en-GB" sz="2000" dirty="0">
                          <a:effectLst/>
                        </a:rPr>
                        <a:t>Verbs </a:t>
                      </a:r>
                      <a:endParaRPr lang="en-GB" sz="2000" b="1" dirty="0">
                        <a:solidFill>
                          <a:srgbClr val="000000"/>
                        </a:solidFill>
                        <a:effectLst/>
                        <a:latin typeface="Corbel" panose="020B0503020204020204" pitchFamily="34" charset="0"/>
                        <a:ea typeface="Corbel" panose="020B0503020204020204" pitchFamily="34" charset="0"/>
                        <a:cs typeface="Corbel" panose="020B0503020204020204" pitchFamily="34" charset="0"/>
                      </a:endParaRPr>
                    </a:p>
                  </a:txBody>
                  <a:tcPr marL="68580" marR="47625" marT="29845" marB="5080" anchor="ctr"/>
                </a:tc>
                <a:tc>
                  <a:txBody>
                    <a:bodyPr/>
                    <a:lstStyle/>
                    <a:p>
                      <a:pPr algn="l">
                        <a:lnSpc>
                          <a:spcPct val="99000"/>
                        </a:lnSpc>
                      </a:pPr>
                      <a:r>
                        <a:rPr lang="en-GB" sz="2000" b="0" dirty="0">
                          <a:solidFill>
                            <a:schemeClr val="tx1"/>
                          </a:solidFill>
                          <a:effectLst/>
                        </a:rPr>
                        <a:t>indicate, suggest, appear, propose, seem, tend,</a:t>
                      </a:r>
                    </a:p>
                    <a:p>
                      <a:pPr algn="l">
                        <a:lnSpc>
                          <a:spcPct val="99000"/>
                        </a:lnSpc>
                      </a:pPr>
                      <a:r>
                        <a:rPr lang="en-GB" sz="2000" b="0" dirty="0">
                          <a:solidFill>
                            <a:schemeClr val="tx1"/>
                          </a:solidFill>
                          <a:effectLst/>
                        </a:rPr>
                        <a:t>look like, appear to be, think, believe, doubt, be sure, indicate, suggest, believe assume, </a:t>
                      </a:r>
                    </a:p>
                    <a:p>
                      <a:pPr algn="l">
                        <a:lnSpc>
                          <a:spcPct val="99000"/>
                        </a:lnSpc>
                      </a:pPr>
                      <a:r>
                        <a:rPr lang="en-GB" sz="2000" b="0" dirty="0">
                          <a:solidFill>
                            <a:schemeClr val="tx1"/>
                          </a:solidFill>
                          <a:effectLst/>
                        </a:rPr>
                        <a:t>should, would, may might, could </a:t>
                      </a:r>
                      <a:endParaRPr lang="en-GB" sz="2000" b="0" dirty="0">
                        <a:solidFill>
                          <a:schemeClr val="tx1"/>
                        </a:solidFill>
                        <a:effectLst/>
                        <a:latin typeface="Corbel" panose="020B0503020204020204" pitchFamily="34" charset="0"/>
                        <a:ea typeface="Corbel" panose="020B0503020204020204" pitchFamily="34" charset="0"/>
                        <a:cs typeface="Corbel" panose="020B0503020204020204" pitchFamily="34" charset="0"/>
                      </a:endParaRPr>
                    </a:p>
                  </a:txBody>
                  <a:tcPr marL="68580" marR="47625" marT="29845" marB="5080" anchor="ctr">
                    <a:solidFill>
                      <a:schemeClr val="accent1">
                        <a:lumMod val="20000"/>
                        <a:lumOff val="80000"/>
                      </a:schemeClr>
                    </a:solidFill>
                  </a:tcPr>
                </a:tc>
                <a:extLst>
                  <a:ext uri="{0D108BD9-81ED-4DB2-BD59-A6C34878D82A}">
                    <a16:rowId xmlns:a16="http://schemas.microsoft.com/office/drawing/2014/main" val="822469501"/>
                  </a:ext>
                </a:extLst>
              </a:tr>
              <a:tr h="1281316">
                <a:tc>
                  <a:txBody>
                    <a:bodyPr/>
                    <a:lstStyle/>
                    <a:p>
                      <a:pPr marL="1270" algn="ctr">
                        <a:lnSpc>
                          <a:spcPct val="107000"/>
                        </a:lnSpc>
                      </a:pPr>
                      <a:r>
                        <a:rPr lang="en-GB" sz="2000">
                          <a:effectLst/>
                        </a:rPr>
                        <a:t>Adverbs </a:t>
                      </a:r>
                      <a:endParaRPr lang="en-GB" sz="2000" b="1">
                        <a:solidFill>
                          <a:srgbClr val="000000"/>
                        </a:solidFill>
                        <a:effectLst/>
                        <a:latin typeface="Corbel" panose="020B0503020204020204" pitchFamily="34" charset="0"/>
                        <a:ea typeface="Corbel" panose="020B0503020204020204" pitchFamily="34" charset="0"/>
                        <a:cs typeface="Corbel" panose="020B0503020204020204" pitchFamily="34" charset="0"/>
                      </a:endParaRPr>
                    </a:p>
                  </a:txBody>
                  <a:tcPr marL="68580" marR="47625" marT="29845" marB="5080" anchor="ctr"/>
                </a:tc>
                <a:tc>
                  <a:txBody>
                    <a:bodyPr/>
                    <a:lstStyle/>
                    <a:p>
                      <a:pPr algn="l">
                        <a:lnSpc>
                          <a:spcPct val="107000"/>
                        </a:lnSpc>
                      </a:pPr>
                      <a:r>
                        <a:rPr lang="en-GB" sz="2000" dirty="0">
                          <a:effectLst/>
                        </a:rPr>
                        <a:t>often, sometimes, usually, probably, possibly, conceivably, perhaps, generally, evidently, quite, almost, usually </a:t>
                      </a:r>
                      <a:endParaRPr lang="en-GB" sz="2000" b="1" dirty="0">
                        <a:solidFill>
                          <a:srgbClr val="000000"/>
                        </a:solidFill>
                        <a:effectLst/>
                        <a:latin typeface="Corbel" panose="020B0503020204020204" pitchFamily="34" charset="0"/>
                        <a:ea typeface="Corbel" panose="020B0503020204020204" pitchFamily="34" charset="0"/>
                        <a:cs typeface="Corbel" panose="020B0503020204020204" pitchFamily="34" charset="0"/>
                      </a:endParaRPr>
                    </a:p>
                  </a:txBody>
                  <a:tcPr marL="68580" marR="47625" marT="29845" marB="5080" anchor="ctr">
                    <a:solidFill>
                      <a:schemeClr val="accent1">
                        <a:lumMod val="20000"/>
                        <a:lumOff val="80000"/>
                      </a:schemeClr>
                    </a:solidFill>
                  </a:tcPr>
                </a:tc>
                <a:extLst>
                  <a:ext uri="{0D108BD9-81ED-4DB2-BD59-A6C34878D82A}">
                    <a16:rowId xmlns:a16="http://schemas.microsoft.com/office/drawing/2014/main" val="3407630689"/>
                  </a:ext>
                </a:extLst>
              </a:tr>
              <a:tr h="764564">
                <a:tc>
                  <a:txBody>
                    <a:bodyPr/>
                    <a:lstStyle/>
                    <a:p>
                      <a:pPr marL="1270" algn="ctr">
                        <a:lnSpc>
                          <a:spcPct val="107000"/>
                        </a:lnSpc>
                      </a:pPr>
                      <a:r>
                        <a:rPr lang="en-GB" sz="2000">
                          <a:effectLst/>
                        </a:rPr>
                        <a:t>Adjectives </a:t>
                      </a:r>
                      <a:endParaRPr lang="en-GB" sz="2000" b="1">
                        <a:solidFill>
                          <a:srgbClr val="000000"/>
                        </a:solidFill>
                        <a:effectLst/>
                        <a:latin typeface="Corbel" panose="020B0503020204020204" pitchFamily="34" charset="0"/>
                        <a:ea typeface="Corbel" panose="020B0503020204020204" pitchFamily="34" charset="0"/>
                        <a:cs typeface="Corbel" panose="020B0503020204020204" pitchFamily="34" charset="0"/>
                      </a:endParaRPr>
                    </a:p>
                  </a:txBody>
                  <a:tcPr marL="68580" marR="47625" marT="29845" marB="5080" anchor="ctr"/>
                </a:tc>
                <a:tc>
                  <a:txBody>
                    <a:bodyPr/>
                    <a:lstStyle/>
                    <a:p>
                      <a:pPr algn="l">
                        <a:lnSpc>
                          <a:spcPct val="107000"/>
                        </a:lnSpc>
                      </a:pPr>
                      <a:r>
                        <a:rPr lang="en-GB" sz="2000" dirty="0">
                          <a:effectLst/>
                        </a:rPr>
                        <a:t>probable, possible </a:t>
                      </a:r>
                      <a:endParaRPr lang="en-GB" sz="2000" b="1" dirty="0">
                        <a:solidFill>
                          <a:srgbClr val="000000"/>
                        </a:solidFill>
                        <a:effectLst/>
                        <a:latin typeface="Corbel" panose="020B0503020204020204" pitchFamily="34" charset="0"/>
                        <a:ea typeface="Corbel" panose="020B0503020204020204" pitchFamily="34" charset="0"/>
                        <a:cs typeface="Corbel" panose="020B0503020204020204" pitchFamily="34" charset="0"/>
                      </a:endParaRPr>
                    </a:p>
                  </a:txBody>
                  <a:tcPr marL="68580" marR="47625" marT="29845" marB="5080" anchor="ctr">
                    <a:solidFill>
                      <a:schemeClr val="accent1">
                        <a:lumMod val="20000"/>
                        <a:lumOff val="80000"/>
                      </a:schemeClr>
                    </a:solidFill>
                  </a:tcPr>
                </a:tc>
                <a:extLst>
                  <a:ext uri="{0D108BD9-81ED-4DB2-BD59-A6C34878D82A}">
                    <a16:rowId xmlns:a16="http://schemas.microsoft.com/office/drawing/2014/main" val="2150264072"/>
                  </a:ext>
                </a:extLst>
              </a:tr>
              <a:tr h="764564">
                <a:tc>
                  <a:txBody>
                    <a:bodyPr/>
                    <a:lstStyle/>
                    <a:p>
                      <a:pPr marL="1270" algn="ctr">
                        <a:lnSpc>
                          <a:spcPct val="107000"/>
                        </a:lnSpc>
                      </a:pPr>
                      <a:r>
                        <a:rPr lang="en-GB" sz="2000" dirty="0">
                          <a:effectLst/>
                        </a:rPr>
                        <a:t>Nouns </a:t>
                      </a:r>
                      <a:endParaRPr lang="en-GB" sz="2000" b="1" dirty="0">
                        <a:solidFill>
                          <a:srgbClr val="000000"/>
                        </a:solidFill>
                        <a:effectLst/>
                        <a:latin typeface="Corbel" panose="020B0503020204020204" pitchFamily="34" charset="0"/>
                        <a:ea typeface="Corbel" panose="020B0503020204020204" pitchFamily="34" charset="0"/>
                        <a:cs typeface="Corbel" panose="020B0503020204020204" pitchFamily="34" charset="0"/>
                      </a:endParaRPr>
                    </a:p>
                  </a:txBody>
                  <a:tcPr marL="68580" marR="47625" marT="29845" marB="5080" anchor="ctr"/>
                </a:tc>
                <a:tc>
                  <a:txBody>
                    <a:bodyPr/>
                    <a:lstStyle/>
                    <a:p>
                      <a:pPr algn="l">
                        <a:lnSpc>
                          <a:spcPct val="107000"/>
                        </a:lnSpc>
                      </a:pPr>
                      <a:r>
                        <a:rPr lang="en-GB" sz="2000" dirty="0">
                          <a:effectLst/>
                        </a:rPr>
                        <a:t>assumption, possibility, probability, tendency </a:t>
                      </a:r>
                      <a:endParaRPr lang="en-GB" sz="2000" b="1" dirty="0">
                        <a:solidFill>
                          <a:srgbClr val="000000"/>
                        </a:solidFill>
                        <a:effectLst/>
                        <a:latin typeface="Corbel" panose="020B0503020204020204" pitchFamily="34" charset="0"/>
                        <a:ea typeface="Corbel" panose="020B0503020204020204" pitchFamily="34" charset="0"/>
                        <a:cs typeface="Corbel" panose="020B0503020204020204" pitchFamily="34" charset="0"/>
                      </a:endParaRPr>
                    </a:p>
                  </a:txBody>
                  <a:tcPr marL="68580" marR="47625" marT="29845" marB="5080" anchor="ctr">
                    <a:solidFill>
                      <a:schemeClr val="accent1">
                        <a:lumMod val="20000"/>
                        <a:lumOff val="80000"/>
                      </a:schemeClr>
                    </a:solidFill>
                  </a:tcPr>
                </a:tc>
                <a:extLst>
                  <a:ext uri="{0D108BD9-81ED-4DB2-BD59-A6C34878D82A}">
                    <a16:rowId xmlns:a16="http://schemas.microsoft.com/office/drawing/2014/main" val="2549735967"/>
                  </a:ext>
                </a:extLst>
              </a:tr>
            </a:tbl>
          </a:graphicData>
        </a:graphic>
      </p:graphicFrame>
    </p:spTree>
    <p:extLst>
      <p:ext uri="{BB962C8B-B14F-4D97-AF65-F5344CB8AC3E}">
        <p14:creationId xmlns:p14="http://schemas.microsoft.com/office/powerpoint/2010/main" val="621653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1143000"/>
          </a:xfrm>
        </p:spPr>
        <p:txBody>
          <a:bodyPr/>
          <a:lstStyle/>
          <a:p>
            <a:pPr eaLnBrk="1" hangingPunct="1"/>
            <a:r>
              <a:rPr lang="en-US" altLang="en-US" sz="3600" b="1" dirty="0"/>
              <a:t>Examples of hedging expressions</a:t>
            </a:r>
            <a:endParaRPr lang="en-GB" altLang="en-US" sz="3600" b="1" dirty="0"/>
          </a:p>
        </p:txBody>
      </p:sp>
      <p:graphicFrame>
        <p:nvGraphicFramePr>
          <p:cNvPr id="3" name="Table 2">
            <a:extLst>
              <a:ext uri="{FF2B5EF4-FFF2-40B4-BE49-F238E27FC236}">
                <a16:creationId xmlns:a16="http://schemas.microsoft.com/office/drawing/2014/main" id="{B8F41ACC-7463-4E32-8C2F-D43B0DEC711F}"/>
              </a:ext>
            </a:extLst>
          </p:cNvPr>
          <p:cNvGraphicFramePr>
            <a:graphicFrameLocks noGrp="1"/>
          </p:cNvGraphicFramePr>
          <p:nvPr>
            <p:extLst>
              <p:ext uri="{D42A27DB-BD31-4B8C-83A1-F6EECF244321}">
                <p14:modId xmlns:p14="http://schemas.microsoft.com/office/powerpoint/2010/main" val="20037030"/>
              </p:ext>
            </p:extLst>
          </p:nvPr>
        </p:nvGraphicFramePr>
        <p:xfrm>
          <a:off x="683568" y="1340768"/>
          <a:ext cx="7920880" cy="3816423"/>
        </p:xfrm>
        <a:graphic>
          <a:graphicData uri="http://schemas.openxmlformats.org/drawingml/2006/table">
            <a:tbl>
              <a:tblPr firstRow="1" firstCol="1" bandRow="1">
                <a:tableStyleId>{5C22544A-7EE6-4342-B048-85BDC9FD1C3A}</a:tableStyleId>
              </a:tblPr>
              <a:tblGrid>
                <a:gridCol w="3833663">
                  <a:extLst>
                    <a:ext uri="{9D8B030D-6E8A-4147-A177-3AD203B41FA5}">
                      <a16:colId xmlns:a16="http://schemas.microsoft.com/office/drawing/2014/main" val="1147809355"/>
                    </a:ext>
                  </a:extLst>
                </a:gridCol>
                <a:gridCol w="4087217">
                  <a:extLst>
                    <a:ext uri="{9D8B030D-6E8A-4147-A177-3AD203B41FA5}">
                      <a16:colId xmlns:a16="http://schemas.microsoft.com/office/drawing/2014/main" val="381328097"/>
                    </a:ext>
                  </a:extLst>
                </a:gridCol>
              </a:tblGrid>
              <a:tr h="3816423">
                <a:tc>
                  <a:txBody>
                    <a:bodyPr/>
                    <a:lstStyle/>
                    <a:p>
                      <a:pPr marL="1270" algn="l">
                        <a:lnSpc>
                          <a:spcPct val="107000"/>
                        </a:lnSpc>
                        <a:spcAft>
                          <a:spcPts val="490"/>
                        </a:spcAft>
                      </a:pPr>
                      <a:r>
                        <a:rPr lang="en-GB" sz="2000" dirty="0">
                          <a:effectLst/>
                        </a:rPr>
                        <a:t>It should be the case that…..  </a:t>
                      </a:r>
                    </a:p>
                    <a:p>
                      <a:pPr marL="1270" algn="l">
                        <a:lnSpc>
                          <a:spcPct val="107000"/>
                        </a:lnSpc>
                        <a:spcAft>
                          <a:spcPts val="490"/>
                        </a:spcAft>
                      </a:pPr>
                      <a:r>
                        <a:rPr lang="en-GB" sz="2000" dirty="0">
                          <a:effectLst/>
                        </a:rPr>
                        <a:t>It might be suggested that….  </a:t>
                      </a:r>
                    </a:p>
                    <a:p>
                      <a:pPr marL="1270" algn="l">
                        <a:lnSpc>
                          <a:spcPct val="107000"/>
                        </a:lnSpc>
                        <a:spcAft>
                          <a:spcPts val="490"/>
                        </a:spcAft>
                      </a:pPr>
                      <a:r>
                        <a:rPr lang="en-GB" sz="2000" dirty="0">
                          <a:effectLst/>
                        </a:rPr>
                        <a:t>It may be possible to obtain….  </a:t>
                      </a:r>
                    </a:p>
                    <a:p>
                      <a:pPr marL="1270" algn="l">
                        <a:lnSpc>
                          <a:spcPct val="107000"/>
                        </a:lnSpc>
                        <a:spcAft>
                          <a:spcPts val="490"/>
                        </a:spcAft>
                      </a:pPr>
                      <a:r>
                        <a:rPr lang="en-GB" sz="2000" dirty="0">
                          <a:effectLst/>
                        </a:rPr>
                        <a:t>It is useful to study……….. Viewed in this way…… </a:t>
                      </a:r>
                    </a:p>
                    <a:p>
                      <a:pPr marL="1270" algn="l">
                        <a:lnSpc>
                          <a:spcPct val="107000"/>
                        </a:lnSpc>
                      </a:pPr>
                      <a:r>
                        <a:rPr lang="en-GB" sz="2000" dirty="0">
                          <a:effectLst/>
                        </a:rPr>
                        <a:t> </a:t>
                      </a:r>
                      <a:endParaRPr lang="en-GB" sz="2000" b="1" dirty="0">
                        <a:solidFill>
                          <a:srgbClr val="000000"/>
                        </a:solidFill>
                        <a:effectLst/>
                        <a:latin typeface="Corbel" panose="020B0503020204020204" pitchFamily="34" charset="0"/>
                        <a:ea typeface="Corbel" panose="020B0503020204020204" pitchFamily="34" charset="0"/>
                        <a:cs typeface="Corbel" panose="020B0503020204020204" pitchFamily="34" charset="0"/>
                      </a:endParaRPr>
                    </a:p>
                  </a:txBody>
                  <a:tcPr marL="68580" marR="47625" marT="29845" marB="5080"/>
                </a:tc>
                <a:tc>
                  <a:txBody>
                    <a:bodyPr/>
                    <a:lstStyle/>
                    <a:p>
                      <a:pPr marR="676910" algn="l">
                        <a:lnSpc>
                          <a:spcPct val="144000"/>
                        </a:lnSpc>
                      </a:pPr>
                      <a:r>
                        <a:rPr lang="en-GB" sz="2000" dirty="0">
                          <a:effectLst/>
                        </a:rPr>
                        <a:t>There is every hope that…  </a:t>
                      </a:r>
                    </a:p>
                    <a:p>
                      <a:pPr algn="l">
                        <a:lnSpc>
                          <a:spcPct val="107000"/>
                        </a:lnSpc>
                        <a:spcAft>
                          <a:spcPts val="490"/>
                        </a:spcAft>
                      </a:pPr>
                      <a:r>
                        <a:rPr lang="en-GB" sz="2000" dirty="0">
                          <a:effectLst/>
                        </a:rPr>
                        <a:t>It is important to develop….  </a:t>
                      </a:r>
                    </a:p>
                    <a:p>
                      <a:pPr algn="l">
                        <a:lnSpc>
                          <a:spcPct val="107000"/>
                        </a:lnSpc>
                        <a:spcAft>
                          <a:spcPts val="490"/>
                        </a:spcAft>
                      </a:pPr>
                      <a:r>
                        <a:rPr lang="en-GB" sz="2000" dirty="0">
                          <a:effectLst/>
                        </a:rPr>
                        <a:t>It is not known whether…  </a:t>
                      </a:r>
                    </a:p>
                    <a:p>
                      <a:pPr algn="l">
                        <a:lnSpc>
                          <a:spcPct val="107000"/>
                        </a:lnSpc>
                      </a:pPr>
                      <a:r>
                        <a:rPr lang="en-GB" sz="2000" dirty="0">
                          <a:effectLst/>
                        </a:rPr>
                        <a:t>It is/it is not difficult to conclude from…  </a:t>
                      </a:r>
                    </a:p>
                  </a:txBody>
                  <a:tcPr marL="68580" marR="47625" marT="29845" marB="5080"/>
                </a:tc>
                <a:extLst>
                  <a:ext uri="{0D108BD9-81ED-4DB2-BD59-A6C34878D82A}">
                    <a16:rowId xmlns:a16="http://schemas.microsoft.com/office/drawing/2014/main" val="333490660"/>
                  </a:ext>
                </a:extLst>
              </a:tr>
            </a:tbl>
          </a:graphicData>
        </a:graphic>
      </p:graphicFrame>
    </p:spTree>
    <p:extLst>
      <p:ext uri="{BB962C8B-B14F-4D97-AF65-F5344CB8AC3E}">
        <p14:creationId xmlns:p14="http://schemas.microsoft.com/office/powerpoint/2010/main" val="86929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1143000"/>
          </a:xfrm>
        </p:spPr>
        <p:txBody>
          <a:bodyPr/>
          <a:lstStyle/>
          <a:p>
            <a:pPr eaLnBrk="1" hangingPunct="1"/>
            <a:r>
              <a:rPr lang="en-US" altLang="en-US" sz="2400" b="1" dirty="0"/>
              <a:t>Exercise 1: </a:t>
            </a:r>
            <a:r>
              <a:rPr lang="en-US" sz="2400" b="1" dirty="0">
                <a:solidFill>
                  <a:srgbClr val="00B0F0"/>
                </a:solidFill>
              </a:rPr>
              <a:t>Giving a Result</a:t>
            </a:r>
            <a:endParaRPr lang="en-GB" altLang="en-US" sz="2400" b="1" dirty="0"/>
          </a:p>
        </p:txBody>
      </p:sp>
      <p:sp>
        <p:nvSpPr>
          <p:cNvPr id="13315" name="Rectangle 3"/>
          <p:cNvSpPr>
            <a:spLocks noGrp="1" noChangeArrowheads="1"/>
          </p:cNvSpPr>
          <p:nvPr>
            <p:ph type="body" idx="1"/>
          </p:nvPr>
        </p:nvSpPr>
        <p:spPr>
          <a:xfrm>
            <a:off x="251520" y="836712"/>
            <a:ext cx="8229600" cy="4464496"/>
          </a:xfrm>
        </p:spPr>
        <p:txBody>
          <a:bodyPr/>
          <a:lstStyle/>
          <a:p>
            <a:pPr marL="0" indent="0">
              <a:buNone/>
            </a:pPr>
            <a:r>
              <a:rPr lang="en-US" altLang="en-US" sz="1800" dirty="0"/>
              <a:t>Fill the blanks with the correct linking word/phrase: </a:t>
            </a:r>
            <a:r>
              <a:rPr lang="en-US" sz="1800" b="1" i="1" dirty="0">
                <a:solidFill>
                  <a:srgbClr val="222222"/>
                </a:solidFill>
              </a:rPr>
              <a:t>Due to</a:t>
            </a:r>
            <a:r>
              <a:rPr lang="en-US" sz="1800" i="1" dirty="0">
                <a:solidFill>
                  <a:srgbClr val="222222"/>
                </a:solidFill>
              </a:rPr>
              <a:t> </a:t>
            </a:r>
            <a:r>
              <a:rPr lang="en-US" sz="1800" i="1" dirty="0">
                <a:solidFill>
                  <a:srgbClr val="222222"/>
                </a:solidFill>
                <a:latin typeface="Calibri" panose="020F0502020204030204" pitchFamily="34" charset="0"/>
                <a:cs typeface="Calibri" panose="020F0502020204030204" pitchFamily="34" charset="0"/>
              </a:rPr>
              <a:t>◦ </a:t>
            </a:r>
            <a:r>
              <a:rPr lang="en-US" sz="1800" b="1" i="1" dirty="0">
                <a:solidFill>
                  <a:srgbClr val="222222"/>
                </a:solidFill>
              </a:rPr>
              <a:t>Therefore </a:t>
            </a:r>
            <a:r>
              <a:rPr lang="en-US" sz="1800" i="1" dirty="0">
                <a:solidFill>
                  <a:srgbClr val="222222"/>
                </a:solidFill>
                <a:latin typeface="Calibri" panose="020F0502020204030204" pitchFamily="34" charset="0"/>
                <a:cs typeface="Calibri" panose="020F0502020204030204" pitchFamily="34" charset="0"/>
              </a:rPr>
              <a:t>◦ </a:t>
            </a:r>
            <a:r>
              <a:rPr lang="en-US" sz="1800" b="1" i="1" dirty="0">
                <a:solidFill>
                  <a:srgbClr val="222222"/>
                </a:solidFill>
              </a:rPr>
              <a:t>hence</a:t>
            </a:r>
            <a:r>
              <a:rPr lang="en-US" sz="1800" i="1" dirty="0">
                <a:solidFill>
                  <a:srgbClr val="222222"/>
                </a:solidFill>
                <a:latin typeface="Calibri" panose="020F0502020204030204" pitchFamily="34" charset="0"/>
                <a:cs typeface="Calibri" panose="020F0502020204030204" pitchFamily="34" charset="0"/>
              </a:rPr>
              <a:t> ◦</a:t>
            </a:r>
            <a:r>
              <a:rPr lang="en-US" sz="1800" b="1" i="1" dirty="0">
                <a:solidFill>
                  <a:srgbClr val="222222"/>
                </a:solidFill>
              </a:rPr>
              <a:t> consequently</a:t>
            </a:r>
            <a:r>
              <a:rPr lang="en-US" sz="1800" i="1" dirty="0">
                <a:solidFill>
                  <a:srgbClr val="222222"/>
                </a:solidFill>
                <a:latin typeface="Calibri" panose="020F0502020204030204" pitchFamily="34" charset="0"/>
                <a:cs typeface="Calibri" panose="020F0502020204030204" pitchFamily="34" charset="0"/>
              </a:rPr>
              <a:t> ◦</a:t>
            </a:r>
            <a:r>
              <a:rPr lang="en-US" sz="1800" b="1" i="1" dirty="0">
                <a:solidFill>
                  <a:srgbClr val="222222"/>
                </a:solidFill>
              </a:rPr>
              <a:t> As a result </a:t>
            </a:r>
            <a:r>
              <a:rPr lang="en-US" sz="1800" i="1" dirty="0">
                <a:solidFill>
                  <a:srgbClr val="222222"/>
                </a:solidFill>
                <a:latin typeface="Calibri" panose="020F0502020204030204" pitchFamily="34" charset="0"/>
                <a:cs typeface="Calibri" panose="020F0502020204030204" pitchFamily="34" charset="0"/>
              </a:rPr>
              <a:t>◦ </a:t>
            </a:r>
            <a:r>
              <a:rPr lang="en-US" sz="1800" b="1" i="1" dirty="0">
                <a:solidFill>
                  <a:srgbClr val="222222"/>
                </a:solidFill>
              </a:rPr>
              <a:t>For this reason </a:t>
            </a:r>
            <a:r>
              <a:rPr lang="en-US" sz="1800" i="1" dirty="0">
                <a:solidFill>
                  <a:srgbClr val="222222"/>
                </a:solidFill>
                <a:latin typeface="Calibri" panose="020F0502020204030204" pitchFamily="34" charset="0"/>
                <a:cs typeface="Calibri" panose="020F0502020204030204" pitchFamily="34" charset="0"/>
              </a:rPr>
              <a:t>◦ </a:t>
            </a:r>
            <a:r>
              <a:rPr lang="en-US" sz="1800" b="1" i="1" dirty="0">
                <a:solidFill>
                  <a:srgbClr val="222222"/>
                </a:solidFill>
              </a:rPr>
              <a:t>as a consequence</a:t>
            </a:r>
            <a:r>
              <a:rPr lang="en-US" sz="1800" i="1" dirty="0">
                <a:solidFill>
                  <a:srgbClr val="222222"/>
                </a:solidFill>
                <a:latin typeface="Calibri" panose="020F0502020204030204" pitchFamily="34" charset="0"/>
                <a:cs typeface="Calibri" panose="020F0502020204030204" pitchFamily="34" charset="0"/>
              </a:rPr>
              <a:t> ◦ </a:t>
            </a:r>
            <a:r>
              <a:rPr lang="en-US" sz="1800" b="1" i="1" dirty="0">
                <a:solidFill>
                  <a:srgbClr val="222222"/>
                </a:solidFill>
              </a:rPr>
              <a:t>Thus</a:t>
            </a:r>
          </a:p>
          <a:p>
            <a:pPr marL="0" indent="0" algn="ctr">
              <a:buNone/>
            </a:pPr>
            <a:endParaRPr lang="en-US" sz="1100" i="1" dirty="0">
              <a:solidFill>
                <a:srgbClr val="222222"/>
              </a:solidFill>
            </a:endParaRPr>
          </a:p>
          <a:p>
            <a:pPr algn="l">
              <a:buFont typeface="+mj-lt"/>
              <a:buAutoNum type="arabicPeriod"/>
            </a:pPr>
            <a:r>
              <a:rPr lang="en-US" sz="1800" b="0" dirty="0">
                <a:solidFill>
                  <a:srgbClr val="222222"/>
                </a:solidFill>
                <a:effectLst/>
              </a:rPr>
              <a:t>His wife left him. ………………, he became very depressed.</a:t>
            </a:r>
          </a:p>
          <a:p>
            <a:pPr algn="l">
              <a:buFont typeface="+mj-lt"/>
              <a:buAutoNum type="arabicPeriod"/>
            </a:pPr>
            <a:r>
              <a:rPr lang="en-US" sz="1800" b="0" dirty="0">
                <a:solidFill>
                  <a:srgbClr val="222222"/>
                </a:solidFill>
                <a:effectLst/>
              </a:rPr>
              <a:t>She has lived in France, and  ……………… she speaks French fluently.</a:t>
            </a:r>
          </a:p>
          <a:p>
            <a:pPr algn="l">
              <a:buFont typeface="+mj-lt"/>
              <a:buAutoNum type="arabicPeriod"/>
            </a:pPr>
            <a:r>
              <a:rPr lang="en-US" sz="1800" b="0" dirty="0">
                <a:solidFill>
                  <a:srgbClr val="222222"/>
                </a:solidFill>
                <a:effectLst/>
              </a:rPr>
              <a:t>We do not have enough money.  ………………,  we cannot afford to buy a new car.</a:t>
            </a:r>
          </a:p>
          <a:p>
            <a:pPr algn="l">
              <a:buFont typeface="+mj-lt"/>
              <a:buAutoNum type="arabicPeriod"/>
            </a:pPr>
            <a:r>
              <a:rPr lang="en-US" sz="1800" b="0" dirty="0">
                <a:solidFill>
                  <a:srgbClr val="222222"/>
                </a:solidFill>
                <a:effectLst/>
              </a:rPr>
              <a:t>We do not own the building. ………………, it would be impossible for us to make any major changes to it.</a:t>
            </a:r>
          </a:p>
          <a:p>
            <a:pPr algn="l">
              <a:buFont typeface="+mj-lt"/>
              <a:buAutoNum type="arabicPeriod"/>
            </a:pPr>
            <a:r>
              <a:rPr lang="en-US" sz="1800" b="0" dirty="0">
                <a:solidFill>
                  <a:srgbClr val="222222"/>
                </a:solidFill>
                <a:effectLst/>
              </a:rPr>
              <a:t>There has been a great deal of rain and  ………………  the reservoirs are full.</a:t>
            </a:r>
          </a:p>
          <a:p>
            <a:pPr algn="l">
              <a:buFont typeface="+mj-lt"/>
              <a:buAutoNum type="arabicPeriod"/>
            </a:pPr>
            <a:r>
              <a:rPr lang="en-US" sz="1800" b="0" dirty="0">
                <a:solidFill>
                  <a:srgbClr val="222222"/>
                </a:solidFill>
                <a:effectLst/>
              </a:rPr>
              <a:t>The customer was displeased with her meal,  ………………  the chef prepared a replacement.</a:t>
            </a:r>
          </a:p>
          <a:p>
            <a:pPr algn="l">
              <a:buFont typeface="+mj-lt"/>
              <a:buAutoNum type="arabicPeriod"/>
            </a:pPr>
            <a:r>
              <a:rPr lang="en-US" sz="1800" b="0" dirty="0">
                <a:solidFill>
                  <a:srgbClr val="222222"/>
                </a:solidFill>
                <a:effectLst/>
              </a:rPr>
              <a:t>These chairs are made of wood. ………………, they are not a good choice for exterior use.</a:t>
            </a:r>
          </a:p>
          <a:p>
            <a:pPr algn="l">
              <a:buFont typeface="+mj-lt"/>
              <a:buAutoNum type="arabicPeriod"/>
            </a:pPr>
            <a:r>
              <a:rPr lang="en-US" sz="1800" b="0" dirty="0">
                <a:solidFill>
                  <a:srgbClr val="222222"/>
                </a:solidFill>
                <a:effectLst/>
              </a:rPr>
              <a:t>……………… a broken wing, this bird can’t fly.</a:t>
            </a:r>
          </a:p>
          <a:p>
            <a:pPr algn="l">
              <a:buFont typeface="+mj-lt"/>
              <a:buAutoNum type="arabicPeriod"/>
            </a:pPr>
            <a:endParaRPr lang="en-US" sz="1600" b="0" dirty="0">
              <a:solidFill>
                <a:srgbClr val="222222"/>
              </a:solidFill>
              <a:effectLst/>
            </a:endParaRPr>
          </a:p>
        </p:txBody>
      </p:sp>
    </p:spTree>
    <p:extLst>
      <p:ext uri="{BB962C8B-B14F-4D97-AF65-F5344CB8AC3E}">
        <p14:creationId xmlns:p14="http://schemas.microsoft.com/office/powerpoint/2010/main" val="35935452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1143000"/>
          </a:xfrm>
        </p:spPr>
        <p:txBody>
          <a:bodyPr/>
          <a:lstStyle/>
          <a:p>
            <a:pPr eaLnBrk="1" hangingPunct="1"/>
            <a:r>
              <a:rPr lang="en-US" altLang="en-US" sz="3600" b="1" dirty="0"/>
              <a:t>Answers</a:t>
            </a:r>
            <a:endParaRPr lang="en-GB" altLang="en-US" sz="3600" b="1" dirty="0"/>
          </a:p>
        </p:txBody>
      </p:sp>
      <p:sp>
        <p:nvSpPr>
          <p:cNvPr id="13315" name="Rectangle 3"/>
          <p:cNvSpPr>
            <a:spLocks noGrp="1" noChangeArrowheads="1"/>
          </p:cNvSpPr>
          <p:nvPr>
            <p:ph type="body" idx="1"/>
          </p:nvPr>
        </p:nvSpPr>
        <p:spPr>
          <a:xfrm>
            <a:off x="457200" y="908720"/>
            <a:ext cx="8229600" cy="4464496"/>
          </a:xfrm>
        </p:spPr>
        <p:txBody>
          <a:bodyPr/>
          <a:lstStyle/>
          <a:p>
            <a:pPr algn="l">
              <a:buFont typeface="+mj-lt"/>
              <a:buAutoNum type="arabicPeriod"/>
            </a:pPr>
            <a:r>
              <a:rPr lang="en-US" sz="2000" b="0" dirty="0">
                <a:solidFill>
                  <a:srgbClr val="222222"/>
                </a:solidFill>
                <a:effectLst/>
              </a:rPr>
              <a:t>His wife left him. </a:t>
            </a:r>
            <a:r>
              <a:rPr lang="en-US" sz="2000" b="1" dirty="0">
                <a:solidFill>
                  <a:srgbClr val="222222"/>
                </a:solidFill>
                <a:effectLst/>
              </a:rPr>
              <a:t>As a result</a:t>
            </a:r>
            <a:r>
              <a:rPr lang="en-US" sz="2000" b="0" dirty="0">
                <a:solidFill>
                  <a:srgbClr val="222222"/>
                </a:solidFill>
                <a:effectLst/>
              </a:rPr>
              <a:t>, he became very depressed.</a:t>
            </a:r>
          </a:p>
          <a:p>
            <a:pPr algn="l">
              <a:buFont typeface="+mj-lt"/>
              <a:buAutoNum type="arabicPeriod"/>
            </a:pPr>
            <a:r>
              <a:rPr lang="en-US" sz="2000" b="0" dirty="0">
                <a:solidFill>
                  <a:srgbClr val="222222"/>
                </a:solidFill>
                <a:effectLst/>
              </a:rPr>
              <a:t>She has lived in France, and </a:t>
            </a:r>
            <a:r>
              <a:rPr lang="en-US" sz="2000" b="1" dirty="0">
                <a:solidFill>
                  <a:srgbClr val="222222"/>
                </a:solidFill>
                <a:effectLst/>
              </a:rPr>
              <a:t>as a consequence </a:t>
            </a:r>
            <a:r>
              <a:rPr lang="en-US" sz="2000" b="0" dirty="0">
                <a:solidFill>
                  <a:srgbClr val="222222"/>
                </a:solidFill>
                <a:effectLst/>
              </a:rPr>
              <a:t>she speaks French fluently.</a:t>
            </a:r>
          </a:p>
          <a:p>
            <a:pPr algn="l">
              <a:buFont typeface="+mj-lt"/>
              <a:buAutoNum type="arabicPeriod"/>
            </a:pPr>
            <a:r>
              <a:rPr lang="en-US" sz="2000" b="0" dirty="0">
                <a:solidFill>
                  <a:srgbClr val="222222"/>
                </a:solidFill>
                <a:effectLst/>
              </a:rPr>
              <a:t>We do not have enough money. </a:t>
            </a:r>
            <a:r>
              <a:rPr lang="en-US" sz="2000" b="1" dirty="0">
                <a:solidFill>
                  <a:srgbClr val="222222"/>
                </a:solidFill>
                <a:effectLst/>
              </a:rPr>
              <a:t>Therefore</a:t>
            </a:r>
            <a:r>
              <a:rPr lang="en-US" sz="2000" dirty="0">
                <a:solidFill>
                  <a:srgbClr val="222222"/>
                </a:solidFill>
                <a:effectLst/>
              </a:rPr>
              <a:t>, </a:t>
            </a:r>
            <a:r>
              <a:rPr lang="en-US" sz="2000" b="0" dirty="0">
                <a:solidFill>
                  <a:srgbClr val="222222"/>
                </a:solidFill>
                <a:effectLst/>
              </a:rPr>
              <a:t>we cannot afford to buy a new car.</a:t>
            </a:r>
          </a:p>
          <a:p>
            <a:pPr algn="l">
              <a:buFont typeface="+mj-lt"/>
              <a:buAutoNum type="arabicPeriod"/>
            </a:pPr>
            <a:r>
              <a:rPr lang="en-US" sz="2000" b="0" dirty="0">
                <a:solidFill>
                  <a:srgbClr val="222222"/>
                </a:solidFill>
                <a:effectLst/>
              </a:rPr>
              <a:t>We do not own the building. </a:t>
            </a:r>
            <a:r>
              <a:rPr lang="en-US" sz="2000" b="1" dirty="0">
                <a:solidFill>
                  <a:srgbClr val="222222"/>
                </a:solidFill>
                <a:effectLst/>
              </a:rPr>
              <a:t>Thus</a:t>
            </a:r>
            <a:r>
              <a:rPr lang="en-US" sz="2000" b="0" dirty="0">
                <a:solidFill>
                  <a:srgbClr val="222222"/>
                </a:solidFill>
                <a:effectLst/>
              </a:rPr>
              <a:t>, it would be impossible for us to make any major changes to it.</a:t>
            </a:r>
          </a:p>
          <a:p>
            <a:pPr algn="l">
              <a:buFont typeface="+mj-lt"/>
              <a:buAutoNum type="arabicPeriod"/>
            </a:pPr>
            <a:r>
              <a:rPr lang="en-US" sz="2000" b="0" dirty="0">
                <a:solidFill>
                  <a:srgbClr val="222222"/>
                </a:solidFill>
                <a:effectLst/>
              </a:rPr>
              <a:t>There has been a great deal of rain and </a:t>
            </a:r>
            <a:r>
              <a:rPr lang="en-US" sz="2000" b="1" dirty="0">
                <a:solidFill>
                  <a:srgbClr val="222222"/>
                </a:solidFill>
                <a:effectLst/>
              </a:rPr>
              <a:t>consequently</a:t>
            </a:r>
            <a:r>
              <a:rPr lang="en-US" sz="2000" b="0" dirty="0">
                <a:solidFill>
                  <a:srgbClr val="222222"/>
                </a:solidFill>
                <a:effectLst/>
              </a:rPr>
              <a:t> the reservoirs are full.</a:t>
            </a:r>
          </a:p>
          <a:p>
            <a:pPr algn="l">
              <a:buFont typeface="+mj-lt"/>
              <a:buAutoNum type="arabicPeriod"/>
            </a:pPr>
            <a:r>
              <a:rPr lang="en-US" sz="2000" b="0" dirty="0">
                <a:solidFill>
                  <a:srgbClr val="222222"/>
                </a:solidFill>
                <a:effectLst/>
              </a:rPr>
              <a:t>The customer was displeased with her meal, </a:t>
            </a:r>
            <a:r>
              <a:rPr lang="en-US" sz="2000" b="1" dirty="0">
                <a:solidFill>
                  <a:srgbClr val="222222"/>
                </a:solidFill>
                <a:effectLst/>
              </a:rPr>
              <a:t>hence</a:t>
            </a:r>
            <a:r>
              <a:rPr lang="en-US" sz="2000" b="0" dirty="0">
                <a:solidFill>
                  <a:srgbClr val="222222"/>
                </a:solidFill>
                <a:effectLst/>
              </a:rPr>
              <a:t> the chef prepared a replacement.</a:t>
            </a:r>
          </a:p>
          <a:p>
            <a:pPr algn="l">
              <a:buFont typeface="+mj-lt"/>
              <a:buAutoNum type="arabicPeriod"/>
            </a:pPr>
            <a:r>
              <a:rPr lang="en-US" sz="2000" b="0" dirty="0">
                <a:solidFill>
                  <a:srgbClr val="222222"/>
                </a:solidFill>
                <a:effectLst/>
              </a:rPr>
              <a:t>These chairs are made of wood. </a:t>
            </a:r>
            <a:r>
              <a:rPr lang="en-US" sz="2000" b="1" dirty="0">
                <a:solidFill>
                  <a:srgbClr val="222222"/>
                </a:solidFill>
                <a:effectLst/>
              </a:rPr>
              <a:t>For this reason</a:t>
            </a:r>
            <a:r>
              <a:rPr lang="en-US" sz="2000" b="0" dirty="0">
                <a:solidFill>
                  <a:srgbClr val="222222"/>
                </a:solidFill>
                <a:effectLst/>
              </a:rPr>
              <a:t>, they are not a good choice for exterior use.</a:t>
            </a:r>
          </a:p>
          <a:p>
            <a:pPr algn="l">
              <a:buFont typeface="+mj-lt"/>
              <a:buAutoNum type="arabicPeriod"/>
            </a:pPr>
            <a:r>
              <a:rPr lang="en-US" sz="2000" b="1" dirty="0">
                <a:solidFill>
                  <a:srgbClr val="222222"/>
                </a:solidFill>
                <a:effectLst/>
              </a:rPr>
              <a:t>Due to</a:t>
            </a:r>
            <a:r>
              <a:rPr lang="en-US" sz="2000" b="0" dirty="0">
                <a:solidFill>
                  <a:srgbClr val="222222"/>
                </a:solidFill>
                <a:effectLst/>
              </a:rPr>
              <a:t> a broken wing, this bird can’t fly.</a:t>
            </a:r>
            <a:endParaRPr lang="en-US" sz="2400" b="0" dirty="0">
              <a:solidFill>
                <a:srgbClr val="222222"/>
              </a:solidFill>
              <a:effectLst/>
            </a:endParaRPr>
          </a:p>
        </p:txBody>
      </p:sp>
    </p:spTree>
    <p:extLst>
      <p:ext uri="{BB962C8B-B14F-4D97-AF65-F5344CB8AC3E}">
        <p14:creationId xmlns:p14="http://schemas.microsoft.com/office/powerpoint/2010/main" val="17409045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1143000"/>
          </a:xfrm>
        </p:spPr>
        <p:txBody>
          <a:bodyPr/>
          <a:lstStyle/>
          <a:p>
            <a:pPr eaLnBrk="1" hangingPunct="1"/>
            <a:r>
              <a:rPr lang="en-US" altLang="en-US" sz="2400" b="1" dirty="0"/>
              <a:t>Exercise 2: </a:t>
            </a:r>
            <a:r>
              <a:rPr lang="en-US" sz="2400" b="1" dirty="0">
                <a:solidFill>
                  <a:srgbClr val="00B0F0"/>
                </a:solidFill>
              </a:rPr>
              <a:t>Adding Information</a:t>
            </a:r>
            <a:endParaRPr lang="en-GB" altLang="en-US" sz="2400" b="1" dirty="0"/>
          </a:p>
        </p:txBody>
      </p:sp>
      <p:sp>
        <p:nvSpPr>
          <p:cNvPr id="13315" name="Rectangle 3"/>
          <p:cNvSpPr>
            <a:spLocks noGrp="1" noChangeArrowheads="1"/>
          </p:cNvSpPr>
          <p:nvPr>
            <p:ph type="body" idx="1"/>
          </p:nvPr>
        </p:nvSpPr>
        <p:spPr>
          <a:xfrm>
            <a:off x="251520" y="836712"/>
            <a:ext cx="8229600" cy="4464496"/>
          </a:xfrm>
        </p:spPr>
        <p:txBody>
          <a:bodyPr/>
          <a:lstStyle/>
          <a:p>
            <a:pPr marL="0" indent="0">
              <a:buNone/>
            </a:pPr>
            <a:r>
              <a:rPr lang="en-US" altLang="en-US" sz="1800" dirty="0"/>
              <a:t>Fill the blanks with the correct linking word/phrase: </a:t>
            </a:r>
            <a:r>
              <a:rPr lang="en-US" sz="1800" b="1" i="1" dirty="0">
                <a:solidFill>
                  <a:srgbClr val="222222"/>
                </a:solidFill>
              </a:rPr>
              <a:t>Moreover </a:t>
            </a:r>
            <a:r>
              <a:rPr lang="en-US" sz="1800" i="1" dirty="0">
                <a:solidFill>
                  <a:srgbClr val="222222"/>
                </a:solidFill>
                <a:latin typeface="Calibri" panose="020F0502020204030204" pitchFamily="34" charset="0"/>
                <a:cs typeface="Calibri" panose="020F0502020204030204" pitchFamily="34" charset="0"/>
              </a:rPr>
              <a:t>◦ </a:t>
            </a:r>
            <a:r>
              <a:rPr lang="en-US" sz="1800" i="1" dirty="0">
                <a:solidFill>
                  <a:srgbClr val="222222"/>
                </a:solidFill>
              </a:rPr>
              <a:t> </a:t>
            </a:r>
            <a:r>
              <a:rPr lang="en-US" sz="1800" b="1" i="1" dirty="0">
                <a:solidFill>
                  <a:srgbClr val="222222"/>
                </a:solidFill>
              </a:rPr>
              <a:t>Besides Furthermore  </a:t>
            </a:r>
            <a:r>
              <a:rPr lang="en-US" sz="1800" i="1" dirty="0">
                <a:solidFill>
                  <a:srgbClr val="222222"/>
                </a:solidFill>
                <a:latin typeface="Calibri" panose="020F0502020204030204" pitchFamily="34" charset="0"/>
                <a:cs typeface="Calibri" panose="020F0502020204030204" pitchFamily="34" charset="0"/>
              </a:rPr>
              <a:t>◦ </a:t>
            </a:r>
            <a:r>
              <a:rPr lang="en-US" sz="1800" b="1" i="1" dirty="0">
                <a:solidFill>
                  <a:srgbClr val="222222"/>
                </a:solidFill>
              </a:rPr>
              <a:t>Along with</a:t>
            </a:r>
            <a:r>
              <a:rPr lang="en-US" sz="1800" i="1" dirty="0">
                <a:solidFill>
                  <a:srgbClr val="222222"/>
                </a:solidFill>
              </a:rPr>
              <a:t> </a:t>
            </a:r>
            <a:r>
              <a:rPr lang="en-US" sz="1800" i="1" dirty="0">
                <a:solidFill>
                  <a:srgbClr val="222222"/>
                </a:solidFill>
                <a:latin typeface="Calibri" panose="020F0502020204030204" pitchFamily="34" charset="0"/>
                <a:cs typeface="Calibri" panose="020F0502020204030204" pitchFamily="34" charset="0"/>
              </a:rPr>
              <a:t>◦ </a:t>
            </a:r>
            <a:r>
              <a:rPr lang="en-US" sz="1800" b="1" i="1" dirty="0">
                <a:solidFill>
                  <a:srgbClr val="222222"/>
                </a:solidFill>
                <a:effectLst/>
              </a:rPr>
              <a:t>In addition to this </a:t>
            </a:r>
            <a:r>
              <a:rPr lang="en-US" sz="1800" i="1" dirty="0">
                <a:solidFill>
                  <a:srgbClr val="222222"/>
                </a:solidFill>
                <a:latin typeface="Calibri" panose="020F0502020204030204" pitchFamily="34" charset="0"/>
                <a:cs typeface="Calibri" panose="020F0502020204030204" pitchFamily="34" charset="0"/>
              </a:rPr>
              <a:t>◦ </a:t>
            </a:r>
            <a:r>
              <a:rPr lang="en-US" sz="1800" b="1" i="1" dirty="0">
                <a:solidFill>
                  <a:srgbClr val="222222"/>
                </a:solidFill>
              </a:rPr>
              <a:t>Also  </a:t>
            </a:r>
            <a:r>
              <a:rPr lang="en-US" sz="1800" i="1" dirty="0">
                <a:solidFill>
                  <a:srgbClr val="222222"/>
                </a:solidFill>
                <a:latin typeface="Calibri" panose="020F0502020204030204" pitchFamily="34" charset="0"/>
                <a:cs typeface="Calibri" panose="020F0502020204030204" pitchFamily="34" charset="0"/>
              </a:rPr>
              <a:t>◦ </a:t>
            </a:r>
            <a:r>
              <a:rPr lang="en-US" sz="1800" b="1" i="1" dirty="0">
                <a:solidFill>
                  <a:srgbClr val="222222"/>
                </a:solidFill>
              </a:rPr>
              <a:t>In addition </a:t>
            </a:r>
            <a:r>
              <a:rPr lang="en-US" sz="1800" i="1" dirty="0">
                <a:solidFill>
                  <a:srgbClr val="222222"/>
                </a:solidFill>
                <a:latin typeface="Calibri" panose="020F0502020204030204" pitchFamily="34" charset="0"/>
                <a:cs typeface="Calibri" panose="020F0502020204030204" pitchFamily="34" charset="0"/>
              </a:rPr>
              <a:t>◦  </a:t>
            </a:r>
            <a:r>
              <a:rPr lang="en-US" sz="1800" b="1" i="1" dirty="0">
                <a:solidFill>
                  <a:srgbClr val="222222"/>
                </a:solidFill>
                <a:effectLst/>
              </a:rPr>
              <a:t>too</a:t>
            </a:r>
            <a:r>
              <a:rPr lang="en-US" sz="1800" b="1" i="1" dirty="0">
                <a:solidFill>
                  <a:srgbClr val="222222"/>
                </a:solidFill>
              </a:rPr>
              <a:t> </a:t>
            </a:r>
            <a:r>
              <a:rPr lang="en-US" sz="1800" i="1" dirty="0">
                <a:solidFill>
                  <a:srgbClr val="222222"/>
                </a:solidFill>
                <a:latin typeface="Calibri" panose="020F0502020204030204" pitchFamily="34" charset="0"/>
                <a:cs typeface="Calibri" panose="020F0502020204030204" pitchFamily="34" charset="0"/>
              </a:rPr>
              <a:t>◦  </a:t>
            </a:r>
            <a:r>
              <a:rPr lang="en-US" sz="1800" b="1" i="1" dirty="0">
                <a:solidFill>
                  <a:srgbClr val="222222"/>
                </a:solidFill>
                <a:effectLst/>
              </a:rPr>
              <a:t>Apart from</a:t>
            </a:r>
            <a:r>
              <a:rPr lang="en-US" sz="1800" b="0" i="1" dirty="0">
                <a:solidFill>
                  <a:srgbClr val="222222"/>
                </a:solidFill>
                <a:effectLst/>
              </a:rPr>
              <a:t> </a:t>
            </a:r>
            <a:r>
              <a:rPr lang="en-US" sz="1800" i="1" dirty="0">
                <a:solidFill>
                  <a:srgbClr val="222222"/>
                </a:solidFill>
                <a:latin typeface="Calibri" panose="020F0502020204030204" pitchFamily="34" charset="0"/>
                <a:cs typeface="Calibri" panose="020F0502020204030204" pitchFamily="34" charset="0"/>
              </a:rPr>
              <a:t> ◦ </a:t>
            </a:r>
            <a:r>
              <a:rPr lang="en-US" sz="1800" b="1" i="1" dirty="0">
                <a:solidFill>
                  <a:srgbClr val="222222"/>
                </a:solidFill>
                <a:effectLst/>
              </a:rPr>
              <a:t>As well as that  </a:t>
            </a:r>
            <a:r>
              <a:rPr lang="en-US" sz="1800" i="1" dirty="0">
                <a:solidFill>
                  <a:srgbClr val="222222"/>
                </a:solidFill>
                <a:latin typeface="Calibri" panose="020F0502020204030204" pitchFamily="34" charset="0"/>
                <a:cs typeface="Calibri" panose="020F0502020204030204" pitchFamily="34" charset="0"/>
              </a:rPr>
              <a:t> </a:t>
            </a:r>
          </a:p>
          <a:p>
            <a:pPr marL="0" indent="0">
              <a:buNone/>
            </a:pPr>
            <a:endParaRPr lang="en-US" sz="1600" i="1" dirty="0">
              <a:solidFill>
                <a:srgbClr val="222222"/>
              </a:solidFill>
              <a:latin typeface="Calibri" panose="020F0502020204030204" pitchFamily="34" charset="0"/>
              <a:cs typeface="Calibri" panose="020F0502020204030204" pitchFamily="34" charset="0"/>
            </a:endParaRPr>
          </a:p>
          <a:p>
            <a:pPr>
              <a:buFont typeface="+mj-lt"/>
              <a:buAutoNum type="arabicPeriod"/>
            </a:pPr>
            <a:r>
              <a:rPr lang="en-US" sz="1600" b="0" dirty="0">
                <a:solidFill>
                  <a:srgbClr val="222222"/>
                </a:solidFill>
                <a:effectLst/>
              </a:rPr>
              <a:t>He said he had not discussed the matter with her. </a:t>
            </a:r>
            <a:r>
              <a:rPr lang="en-US" sz="1600" dirty="0">
                <a:solidFill>
                  <a:srgbClr val="222222"/>
                </a:solidFill>
              </a:rPr>
              <a:t>………………</a:t>
            </a:r>
            <a:r>
              <a:rPr lang="en-US" sz="1600" b="0" dirty="0">
                <a:solidFill>
                  <a:srgbClr val="222222"/>
                </a:solidFill>
                <a:effectLst/>
              </a:rPr>
              <a:t>, he had not even contacted her.</a:t>
            </a:r>
          </a:p>
          <a:p>
            <a:pPr algn="l">
              <a:buFont typeface="+mj-lt"/>
              <a:buAutoNum type="arabicPeriod"/>
            </a:pPr>
            <a:r>
              <a:rPr lang="en-US" sz="1600" b="0" dirty="0">
                <a:solidFill>
                  <a:srgbClr val="222222"/>
                </a:solidFill>
                <a:effectLst/>
              </a:rPr>
              <a:t>We are unable to repair this watch. </a:t>
            </a:r>
            <a:r>
              <a:rPr lang="en-US" sz="1600" dirty="0">
                <a:solidFill>
                  <a:srgbClr val="222222"/>
                </a:solidFill>
              </a:rPr>
              <a:t>………………</a:t>
            </a:r>
            <a:r>
              <a:rPr lang="en-US" sz="1600" b="0" dirty="0">
                <a:solidFill>
                  <a:srgbClr val="222222"/>
                </a:solidFill>
                <a:effectLst/>
              </a:rPr>
              <a:t>, this is the fourth time this has happened.</a:t>
            </a:r>
          </a:p>
          <a:p>
            <a:pPr algn="l">
              <a:buFont typeface="+mj-lt"/>
              <a:buAutoNum type="arabicPeriod"/>
            </a:pPr>
            <a:r>
              <a:rPr lang="en-US" sz="1600" b="0" dirty="0">
                <a:solidFill>
                  <a:srgbClr val="222222"/>
                </a:solidFill>
                <a:effectLst/>
              </a:rPr>
              <a:t>I love wearing earrings. I design and make them </a:t>
            </a:r>
            <a:r>
              <a:rPr lang="en-US" sz="1600" dirty="0">
                <a:solidFill>
                  <a:srgbClr val="222222"/>
                </a:solidFill>
              </a:rPr>
              <a:t>………………</a:t>
            </a:r>
            <a:r>
              <a:rPr lang="en-US" sz="1600" b="0" dirty="0">
                <a:solidFill>
                  <a:srgbClr val="222222"/>
                </a:solidFill>
                <a:effectLst/>
              </a:rPr>
              <a:t>.</a:t>
            </a:r>
          </a:p>
          <a:p>
            <a:pPr algn="l">
              <a:buFont typeface="+mj-lt"/>
              <a:buAutoNum type="arabicPeriod"/>
            </a:pPr>
            <a:r>
              <a:rPr lang="en-US" sz="1600" b="0" dirty="0">
                <a:solidFill>
                  <a:srgbClr val="222222"/>
                </a:solidFill>
                <a:effectLst/>
              </a:rPr>
              <a:t>We went to the park today. </a:t>
            </a:r>
            <a:r>
              <a:rPr lang="en-US" sz="1600" dirty="0">
                <a:solidFill>
                  <a:srgbClr val="222222"/>
                </a:solidFill>
              </a:rPr>
              <a:t>………………</a:t>
            </a:r>
            <a:r>
              <a:rPr lang="en-US" sz="1600" b="0" dirty="0">
                <a:solidFill>
                  <a:srgbClr val="222222"/>
                </a:solidFill>
                <a:effectLst/>
              </a:rPr>
              <a:t>, we did some shopping.</a:t>
            </a:r>
          </a:p>
          <a:p>
            <a:pPr algn="l">
              <a:buFont typeface="+mj-lt"/>
              <a:buAutoNum type="arabicPeriod"/>
            </a:pPr>
            <a:r>
              <a:rPr lang="en-US" sz="1600" dirty="0">
                <a:solidFill>
                  <a:srgbClr val="222222"/>
                </a:solidFill>
              </a:rPr>
              <a:t>……………… </a:t>
            </a:r>
            <a:r>
              <a:rPr lang="en-US" sz="1600" b="0" dirty="0">
                <a:solidFill>
                  <a:srgbClr val="222222"/>
                </a:solidFill>
                <a:effectLst/>
              </a:rPr>
              <a:t>parties and parliaments, elections have lost their charm.</a:t>
            </a:r>
          </a:p>
          <a:p>
            <a:pPr algn="l">
              <a:buFont typeface="+mj-lt"/>
              <a:buAutoNum type="arabicPeriod"/>
            </a:pPr>
            <a:r>
              <a:rPr lang="en-US" sz="1600" b="0" dirty="0">
                <a:solidFill>
                  <a:srgbClr val="222222"/>
                </a:solidFill>
                <a:effectLst/>
              </a:rPr>
              <a:t>I can’t afford to go to the concert. </a:t>
            </a:r>
            <a:r>
              <a:rPr lang="en-US" sz="1600" dirty="0">
                <a:solidFill>
                  <a:srgbClr val="222222"/>
                </a:solidFill>
              </a:rPr>
              <a:t>………………</a:t>
            </a:r>
            <a:r>
              <a:rPr lang="en-US" sz="1600" b="0" dirty="0">
                <a:solidFill>
                  <a:srgbClr val="222222"/>
                </a:solidFill>
                <a:effectLst/>
              </a:rPr>
              <a:t>, I don’t really like classical music.</a:t>
            </a:r>
          </a:p>
          <a:p>
            <a:pPr algn="l">
              <a:buFont typeface="+mj-lt"/>
              <a:buAutoNum type="arabicPeriod"/>
            </a:pPr>
            <a:r>
              <a:rPr lang="en-US" sz="1600" b="0" dirty="0">
                <a:solidFill>
                  <a:srgbClr val="222222"/>
                </a:solidFill>
                <a:effectLst/>
              </a:rPr>
              <a:t>You haven’t paid the rent yet.  </a:t>
            </a:r>
            <a:r>
              <a:rPr lang="en-US" sz="1600" dirty="0">
                <a:solidFill>
                  <a:srgbClr val="222222"/>
                </a:solidFill>
              </a:rPr>
              <a:t>………………</a:t>
            </a:r>
            <a:r>
              <a:rPr lang="en-US" sz="1600" b="0" dirty="0">
                <a:solidFill>
                  <a:srgbClr val="222222"/>
                </a:solidFill>
                <a:effectLst/>
              </a:rPr>
              <a:t>, you owe me money.</a:t>
            </a:r>
          </a:p>
          <a:p>
            <a:pPr algn="l">
              <a:buFont typeface="+mj-lt"/>
              <a:buAutoNum type="arabicPeriod"/>
            </a:pPr>
            <a:r>
              <a:rPr lang="en-US" sz="1600" b="0" dirty="0">
                <a:solidFill>
                  <a:srgbClr val="222222"/>
                </a:solidFill>
                <a:effectLst/>
              </a:rPr>
              <a:t>The report is badly presented. </a:t>
            </a:r>
            <a:r>
              <a:rPr lang="en-US" sz="1600" dirty="0">
                <a:solidFill>
                  <a:srgbClr val="222222"/>
                </a:solidFill>
              </a:rPr>
              <a:t>………………</a:t>
            </a:r>
            <a:r>
              <a:rPr lang="en-US" sz="1600" b="0" dirty="0">
                <a:solidFill>
                  <a:srgbClr val="222222"/>
                </a:solidFill>
                <a:effectLst/>
              </a:rPr>
              <a:t>, it contains inaccuracies.</a:t>
            </a:r>
          </a:p>
          <a:p>
            <a:pPr algn="l">
              <a:buFont typeface="+mj-lt"/>
              <a:buAutoNum type="arabicPeriod"/>
            </a:pPr>
            <a:r>
              <a:rPr lang="en-US" sz="1600" b="0" dirty="0">
                <a:solidFill>
                  <a:srgbClr val="222222"/>
                </a:solidFill>
                <a:effectLst/>
              </a:rPr>
              <a:t>John’s grades are terrible because he has been so lazy these days. </a:t>
            </a:r>
            <a:r>
              <a:rPr lang="en-US" sz="1600" dirty="0">
                <a:solidFill>
                  <a:srgbClr val="222222"/>
                </a:solidFill>
              </a:rPr>
              <a:t>………………</a:t>
            </a:r>
            <a:r>
              <a:rPr lang="en-US" sz="1600" b="0" dirty="0">
                <a:solidFill>
                  <a:srgbClr val="222222"/>
                </a:solidFill>
                <a:effectLst/>
              </a:rPr>
              <a:t>, his relationship to his parents has got worse.</a:t>
            </a:r>
          </a:p>
          <a:p>
            <a:pPr algn="l">
              <a:buFont typeface="+mj-lt"/>
              <a:buAutoNum type="arabicPeriod"/>
            </a:pPr>
            <a:r>
              <a:rPr lang="en-US" sz="1600" dirty="0">
                <a:solidFill>
                  <a:srgbClr val="222222"/>
                </a:solidFill>
              </a:rPr>
              <a:t>……………… </a:t>
            </a:r>
            <a:r>
              <a:rPr lang="en-US" sz="1600" b="0" dirty="0">
                <a:solidFill>
                  <a:srgbClr val="222222"/>
                </a:solidFill>
                <a:effectLst/>
              </a:rPr>
              <a:t>paragraph, the report contains a number of sensible initiatives.</a:t>
            </a:r>
          </a:p>
          <a:p>
            <a:pPr algn="l">
              <a:buFont typeface="+mj-lt"/>
              <a:buAutoNum type="arabicPeriod"/>
            </a:pPr>
            <a:endParaRPr lang="en-US" sz="1600" b="0" dirty="0">
              <a:solidFill>
                <a:srgbClr val="222222"/>
              </a:solidFill>
              <a:effectLst/>
            </a:endParaRPr>
          </a:p>
        </p:txBody>
      </p:sp>
    </p:spTree>
    <p:extLst>
      <p:ext uri="{BB962C8B-B14F-4D97-AF65-F5344CB8AC3E}">
        <p14:creationId xmlns:p14="http://schemas.microsoft.com/office/powerpoint/2010/main" val="20256642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1143000"/>
          </a:xfrm>
        </p:spPr>
        <p:txBody>
          <a:bodyPr/>
          <a:lstStyle/>
          <a:p>
            <a:pPr eaLnBrk="1" hangingPunct="1"/>
            <a:r>
              <a:rPr lang="en-US" altLang="en-US" sz="3600" b="1" dirty="0"/>
              <a:t>Answers</a:t>
            </a:r>
            <a:endParaRPr lang="en-GB" altLang="en-US" sz="3600" b="1" dirty="0"/>
          </a:p>
        </p:txBody>
      </p:sp>
      <p:sp>
        <p:nvSpPr>
          <p:cNvPr id="13315" name="Rectangle 3"/>
          <p:cNvSpPr>
            <a:spLocks noGrp="1" noChangeArrowheads="1"/>
          </p:cNvSpPr>
          <p:nvPr>
            <p:ph type="body" idx="1"/>
          </p:nvPr>
        </p:nvSpPr>
        <p:spPr>
          <a:xfrm>
            <a:off x="457200" y="908720"/>
            <a:ext cx="8229600" cy="4464496"/>
          </a:xfrm>
        </p:spPr>
        <p:txBody>
          <a:bodyPr/>
          <a:lstStyle/>
          <a:p>
            <a:pPr algn="l">
              <a:buFont typeface="+mj-lt"/>
              <a:buAutoNum type="arabicPeriod"/>
            </a:pPr>
            <a:r>
              <a:rPr lang="en-US" sz="1800" b="0" dirty="0">
                <a:solidFill>
                  <a:srgbClr val="222222"/>
                </a:solidFill>
                <a:effectLst/>
              </a:rPr>
              <a:t>He said he had not discussed the matter with her. </a:t>
            </a:r>
            <a:r>
              <a:rPr lang="en-US" sz="1800" b="1" dirty="0">
                <a:solidFill>
                  <a:srgbClr val="222222"/>
                </a:solidFill>
                <a:effectLst/>
              </a:rPr>
              <a:t>Furthermore</a:t>
            </a:r>
            <a:r>
              <a:rPr lang="en-US" sz="1800" b="0" dirty="0">
                <a:solidFill>
                  <a:srgbClr val="222222"/>
                </a:solidFill>
                <a:effectLst/>
              </a:rPr>
              <a:t>, he had not even contacted her.</a:t>
            </a:r>
          </a:p>
          <a:p>
            <a:pPr algn="l">
              <a:buFont typeface="+mj-lt"/>
              <a:buAutoNum type="arabicPeriod"/>
            </a:pPr>
            <a:r>
              <a:rPr lang="en-US" sz="1800" b="0" dirty="0">
                <a:solidFill>
                  <a:srgbClr val="222222"/>
                </a:solidFill>
                <a:effectLst/>
              </a:rPr>
              <a:t>We are unable to repair this watch. </a:t>
            </a:r>
            <a:r>
              <a:rPr lang="en-US" sz="1800" b="1" dirty="0">
                <a:solidFill>
                  <a:srgbClr val="222222"/>
                </a:solidFill>
                <a:effectLst/>
              </a:rPr>
              <a:t>Also</a:t>
            </a:r>
            <a:r>
              <a:rPr lang="en-US" sz="1800" b="0" dirty="0">
                <a:solidFill>
                  <a:srgbClr val="222222"/>
                </a:solidFill>
                <a:effectLst/>
              </a:rPr>
              <a:t>, this is the fourth time this has happened.</a:t>
            </a:r>
          </a:p>
          <a:p>
            <a:pPr algn="l">
              <a:buFont typeface="+mj-lt"/>
              <a:buAutoNum type="arabicPeriod"/>
            </a:pPr>
            <a:r>
              <a:rPr lang="en-US" sz="1800" b="0" dirty="0">
                <a:solidFill>
                  <a:srgbClr val="222222"/>
                </a:solidFill>
                <a:effectLst/>
              </a:rPr>
              <a:t>I love wearing earrings. I design and make them </a:t>
            </a:r>
            <a:r>
              <a:rPr lang="en-US" sz="1800" b="1" dirty="0">
                <a:solidFill>
                  <a:srgbClr val="222222"/>
                </a:solidFill>
                <a:effectLst/>
              </a:rPr>
              <a:t>too</a:t>
            </a:r>
            <a:r>
              <a:rPr lang="en-US" sz="1800" b="0" dirty="0">
                <a:solidFill>
                  <a:srgbClr val="222222"/>
                </a:solidFill>
                <a:effectLst/>
              </a:rPr>
              <a:t>.</a:t>
            </a:r>
          </a:p>
          <a:p>
            <a:pPr algn="l">
              <a:buFont typeface="+mj-lt"/>
              <a:buAutoNum type="arabicPeriod"/>
            </a:pPr>
            <a:r>
              <a:rPr lang="en-US" sz="1800" b="0" dirty="0">
                <a:solidFill>
                  <a:srgbClr val="222222"/>
                </a:solidFill>
                <a:effectLst/>
              </a:rPr>
              <a:t>We went to the park today. </a:t>
            </a:r>
            <a:r>
              <a:rPr lang="en-US" sz="1800" b="1" dirty="0">
                <a:solidFill>
                  <a:srgbClr val="222222"/>
                </a:solidFill>
                <a:effectLst/>
              </a:rPr>
              <a:t>As well as that</a:t>
            </a:r>
            <a:r>
              <a:rPr lang="en-US" sz="1800" b="0" dirty="0">
                <a:solidFill>
                  <a:srgbClr val="222222"/>
                </a:solidFill>
                <a:effectLst/>
              </a:rPr>
              <a:t>, we did some shopping.</a:t>
            </a:r>
          </a:p>
          <a:p>
            <a:pPr algn="l">
              <a:buFont typeface="+mj-lt"/>
              <a:buAutoNum type="arabicPeriod"/>
            </a:pPr>
            <a:r>
              <a:rPr lang="en-US" sz="1800" b="1" dirty="0">
                <a:solidFill>
                  <a:srgbClr val="222222"/>
                </a:solidFill>
                <a:effectLst/>
              </a:rPr>
              <a:t>Along with</a:t>
            </a:r>
            <a:r>
              <a:rPr lang="en-US" sz="1800" b="0" dirty="0">
                <a:solidFill>
                  <a:srgbClr val="222222"/>
                </a:solidFill>
                <a:effectLst/>
              </a:rPr>
              <a:t> parties and parliaments, elections have lost their charm.</a:t>
            </a:r>
          </a:p>
          <a:p>
            <a:pPr algn="l">
              <a:buFont typeface="+mj-lt"/>
              <a:buAutoNum type="arabicPeriod"/>
            </a:pPr>
            <a:r>
              <a:rPr lang="en-US" sz="1800" b="0" dirty="0">
                <a:solidFill>
                  <a:srgbClr val="222222"/>
                </a:solidFill>
                <a:effectLst/>
              </a:rPr>
              <a:t>I can’t afford to go to the concert. </a:t>
            </a:r>
            <a:r>
              <a:rPr lang="en-US" sz="1800" b="1" dirty="0">
                <a:solidFill>
                  <a:srgbClr val="222222"/>
                </a:solidFill>
                <a:effectLst/>
              </a:rPr>
              <a:t>Besides</a:t>
            </a:r>
            <a:r>
              <a:rPr lang="en-US" sz="1800" b="0" dirty="0">
                <a:solidFill>
                  <a:srgbClr val="222222"/>
                </a:solidFill>
                <a:effectLst/>
              </a:rPr>
              <a:t>, I don’t really like classical music.</a:t>
            </a:r>
          </a:p>
          <a:p>
            <a:pPr algn="l">
              <a:buFont typeface="+mj-lt"/>
              <a:buAutoNum type="arabicPeriod"/>
            </a:pPr>
            <a:r>
              <a:rPr lang="en-US" sz="1800" b="0" dirty="0">
                <a:solidFill>
                  <a:srgbClr val="222222"/>
                </a:solidFill>
                <a:effectLst/>
              </a:rPr>
              <a:t>You haven’t paid the rent yet.  </a:t>
            </a:r>
            <a:r>
              <a:rPr lang="en-US" sz="1800" b="1" dirty="0">
                <a:solidFill>
                  <a:srgbClr val="222222"/>
                </a:solidFill>
                <a:effectLst/>
              </a:rPr>
              <a:t>In addition</a:t>
            </a:r>
            <a:r>
              <a:rPr lang="en-US" sz="1800" b="0" dirty="0">
                <a:solidFill>
                  <a:srgbClr val="222222"/>
                </a:solidFill>
                <a:effectLst/>
              </a:rPr>
              <a:t>, you owe me money.</a:t>
            </a:r>
          </a:p>
          <a:p>
            <a:pPr algn="l">
              <a:buFont typeface="+mj-lt"/>
              <a:buAutoNum type="arabicPeriod"/>
            </a:pPr>
            <a:r>
              <a:rPr lang="en-US" sz="1800" b="0" dirty="0">
                <a:solidFill>
                  <a:srgbClr val="222222"/>
                </a:solidFill>
                <a:effectLst/>
              </a:rPr>
              <a:t>The report is badly presented. </a:t>
            </a:r>
            <a:r>
              <a:rPr lang="en-US" sz="1800" b="1" dirty="0">
                <a:solidFill>
                  <a:srgbClr val="222222"/>
                </a:solidFill>
                <a:effectLst/>
              </a:rPr>
              <a:t>Moreover</a:t>
            </a:r>
            <a:r>
              <a:rPr lang="en-US" sz="1800" b="0" dirty="0">
                <a:solidFill>
                  <a:srgbClr val="222222"/>
                </a:solidFill>
                <a:effectLst/>
              </a:rPr>
              <a:t>, it contains inaccuracies.</a:t>
            </a:r>
          </a:p>
          <a:p>
            <a:pPr algn="l">
              <a:buFont typeface="+mj-lt"/>
              <a:buAutoNum type="arabicPeriod"/>
            </a:pPr>
            <a:r>
              <a:rPr lang="en-US" sz="1800" b="0" dirty="0">
                <a:solidFill>
                  <a:srgbClr val="222222"/>
                </a:solidFill>
                <a:effectLst/>
              </a:rPr>
              <a:t>John’s grades are terrible because he has been so lazy these days. </a:t>
            </a:r>
            <a:r>
              <a:rPr lang="en-US" sz="1800" b="1" dirty="0">
                <a:solidFill>
                  <a:srgbClr val="222222"/>
                </a:solidFill>
                <a:effectLst/>
              </a:rPr>
              <a:t>In addition to this</a:t>
            </a:r>
            <a:r>
              <a:rPr lang="en-US" sz="1800" b="0" dirty="0">
                <a:solidFill>
                  <a:srgbClr val="222222"/>
                </a:solidFill>
                <a:effectLst/>
              </a:rPr>
              <a:t>, his relationship to his parents got worse.</a:t>
            </a:r>
          </a:p>
          <a:p>
            <a:pPr algn="l">
              <a:buFont typeface="+mj-lt"/>
              <a:buAutoNum type="arabicPeriod"/>
            </a:pPr>
            <a:r>
              <a:rPr lang="en-US" sz="1800" b="1" dirty="0">
                <a:solidFill>
                  <a:srgbClr val="222222"/>
                </a:solidFill>
                <a:effectLst/>
              </a:rPr>
              <a:t>Apart from </a:t>
            </a:r>
            <a:r>
              <a:rPr lang="en-US" sz="1800" dirty="0">
                <a:solidFill>
                  <a:srgbClr val="222222"/>
                </a:solidFill>
                <a:effectLst/>
              </a:rPr>
              <a:t>this</a:t>
            </a:r>
            <a:r>
              <a:rPr lang="en-US" sz="1800" b="0" dirty="0">
                <a:solidFill>
                  <a:srgbClr val="222222"/>
                </a:solidFill>
                <a:effectLst/>
              </a:rPr>
              <a:t> paragraph, the report contains a number of sensible initiatives.</a:t>
            </a:r>
          </a:p>
        </p:txBody>
      </p:sp>
    </p:spTree>
    <p:extLst>
      <p:ext uri="{BB962C8B-B14F-4D97-AF65-F5344CB8AC3E}">
        <p14:creationId xmlns:p14="http://schemas.microsoft.com/office/powerpoint/2010/main" val="1618466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a:xfrm>
            <a:off x="457200" y="0"/>
            <a:ext cx="8229600" cy="1143000"/>
          </a:xfrm>
        </p:spPr>
        <p:txBody>
          <a:bodyPr/>
          <a:lstStyle/>
          <a:p>
            <a:pPr eaLnBrk="1" hangingPunct="1"/>
            <a:r>
              <a:rPr lang="en-US" altLang="en-US" sz="3600" b="1" dirty="0"/>
              <a:t>More exercises: </a:t>
            </a:r>
            <a:endParaRPr lang="en-GB" altLang="en-US" sz="3600" b="1" dirty="0"/>
          </a:p>
        </p:txBody>
      </p:sp>
      <p:sp>
        <p:nvSpPr>
          <p:cNvPr id="13315" name="Rectangle 3"/>
          <p:cNvSpPr>
            <a:spLocks noGrp="1" noChangeArrowheads="1"/>
          </p:cNvSpPr>
          <p:nvPr>
            <p:ph type="body" idx="1"/>
          </p:nvPr>
        </p:nvSpPr>
        <p:spPr>
          <a:xfrm>
            <a:off x="457200" y="908720"/>
            <a:ext cx="8229600" cy="4464496"/>
          </a:xfrm>
        </p:spPr>
        <p:txBody>
          <a:bodyPr/>
          <a:lstStyle/>
          <a:p>
            <a:pPr marL="0" indent="0" algn="l">
              <a:buNone/>
            </a:pPr>
            <a:r>
              <a:rPr lang="en-US" sz="2000" b="0" dirty="0">
                <a:solidFill>
                  <a:srgbClr val="222222"/>
                </a:solidFill>
                <a:effectLst/>
                <a:hlinkClick r:id="rId2"/>
              </a:rPr>
              <a:t>https://www.bbc.co.uk/learningenglish/english/course/upper-intermediate/unit-30/session-1</a:t>
            </a:r>
          </a:p>
          <a:p>
            <a:pPr marL="0" indent="0" algn="l">
              <a:buNone/>
            </a:pPr>
            <a:endParaRPr lang="en-US" sz="2000" dirty="0">
              <a:solidFill>
                <a:srgbClr val="222222"/>
              </a:solidFill>
              <a:hlinkClick r:id="rId2"/>
            </a:endParaRPr>
          </a:p>
          <a:p>
            <a:pPr marL="0" indent="0" algn="l">
              <a:buNone/>
            </a:pPr>
            <a:r>
              <a:rPr lang="en-US" sz="2000" b="0" dirty="0">
                <a:solidFill>
                  <a:srgbClr val="222222"/>
                </a:solidFill>
                <a:effectLst/>
                <a:hlinkClick r:id="rId2"/>
              </a:rPr>
              <a:t>https://www.perfect-english-grammar.com/linking-words-contrast-exercise-1.html</a:t>
            </a:r>
            <a:r>
              <a:rPr lang="en-US" sz="2000" b="0" dirty="0">
                <a:solidFill>
                  <a:srgbClr val="222222"/>
                </a:solidFill>
                <a:effectLst/>
              </a:rPr>
              <a:t> </a:t>
            </a:r>
          </a:p>
          <a:p>
            <a:pPr marL="0" indent="0" algn="l">
              <a:buNone/>
            </a:pPr>
            <a:endParaRPr lang="en-US" sz="1800" b="0" dirty="0">
              <a:solidFill>
                <a:srgbClr val="222222"/>
              </a:solidFill>
              <a:effectLst/>
            </a:endParaRPr>
          </a:p>
        </p:txBody>
      </p:sp>
    </p:spTree>
    <p:extLst>
      <p:ext uri="{BB962C8B-B14F-4D97-AF65-F5344CB8AC3E}">
        <p14:creationId xmlns:p14="http://schemas.microsoft.com/office/powerpoint/2010/main" val="1570064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rrowheads="1"/>
          </p:cNvSpPr>
          <p:nvPr>
            <p:ph type="title"/>
          </p:nvPr>
        </p:nvSpPr>
        <p:spPr>
          <a:xfrm>
            <a:off x="457200" y="274638"/>
            <a:ext cx="8229600" cy="634082"/>
          </a:xfrm>
        </p:spPr>
        <p:txBody>
          <a:bodyPr/>
          <a:lstStyle/>
          <a:p>
            <a:pPr eaLnBrk="1" hangingPunct="1"/>
            <a:r>
              <a:rPr lang="en-GB" sz="3600" b="1" dirty="0"/>
              <a:t>References</a:t>
            </a:r>
            <a:endParaRPr lang="en-GB" altLang="en-US" sz="4000" b="1" dirty="0"/>
          </a:p>
        </p:txBody>
      </p:sp>
      <p:sp>
        <p:nvSpPr>
          <p:cNvPr id="18435" name="Rectangle 3"/>
          <p:cNvSpPr>
            <a:spLocks noGrp="1" noChangeArrowheads="1"/>
          </p:cNvSpPr>
          <p:nvPr>
            <p:ph type="body" idx="1"/>
          </p:nvPr>
        </p:nvSpPr>
        <p:spPr>
          <a:xfrm>
            <a:off x="480867" y="1052736"/>
            <a:ext cx="8202612" cy="4213225"/>
          </a:xfrm>
        </p:spPr>
        <p:txBody>
          <a:bodyPr/>
          <a:lstStyle/>
          <a:p>
            <a:pPr eaLnBrk="1" hangingPunct="1"/>
            <a:endParaRPr lang="en-US" sz="2400" dirty="0"/>
          </a:p>
          <a:p>
            <a:pPr eaLnBrk="1" hangingPunct="1"/>
            <a:r>
              <a:rPr lang="en-US" sz="2400" dirty="0"/>
              <a:t>The Learning Centre (n.d.) ‘Linking and reporting words’ </a:t>
            </a:r>
            <a:r>
              <a:rPr lang="en-US" sz="2400" dirty="0">
                <a:hlinkClick r:id="rId2"/>
              </a:rPr>
              <a:t>https://www.jcu.edu.au/__data/assets/pdf_file/0003/218631/Linking_reporting_words.pdf</a:t>
            </a:r>
            <a:r>
              <a:rPr lang="en-US" sz="2400" dirty="0"/>
              <a:t> (accessed 19 April 2021) </a:t>
            </a:r>
            <a:endParaRPr lang="en-GB" sz="2400" dirty="0"/>
          </a:p>
          <a:p>
            <a:pPr eaLnBrk="1" hangingPunct="1"/>
            <a:r>
              <a:rPr lang="en-US" sz="2400" dirty="0" err="1"/>
              <a:t>ESLBuzz</a:t>
            </a:r>
            <a:r>
              <a:rPr lang="en-US" sz="2400" dirty="0"/>
              <a:t>. ‘Useful Linking Words and Phrases to Use in Your Essays’ </a:t>
            </a:r>
            <a:r>
              <a:rPr lang="en-US" sz="2400" dirty="0">
                <a:hlinkClick r:id="rId3"/>
              </a:rPr>
              <a:t>https://www.eslbuzz.com/useful-linking-words-and-phrases-to-use-in-your-essays/</a:t>
            </a:r>
            <a:r>
              <a:rPr lang="en-US" sz="2400" dirty="0"/>
              <a:t> (accessed 19 April 2021) </a:t>
            </a:r>
          </a:p>
          <a:p>
            <a:pPr eaLnBrk="1" hangingPunct="1"/>
            <a:endParaRPr lang="en-US" sz="2400" dirty="0"/>
          </a:p>
          <a:p>
            <a:pPr eaLnBrk="1" hangingPunct="1"/>
            <a:endParaRPr lang="en-GB" sz="2400" b="0" dirty="0"/>
          </a:p>
          <a:p>
            <a:pPr eaLnBrk="1" hangingPunct="1"/>
            <a:endParaRPr lang="en-GB" altLang="en-US" dirty="0"/>
          </a:p>
        </p:txBody>
      </p:sp>
    </p:spTree>
    <p:extLst>
      <p:ext uri="{BB962C8B-B14F-4D97-AF65-F5344CB8AC3E}">
        <p14:creationId xmlns:p14="http://schemas.microsoft.com/office/powerpoint/2010/main" val="41544103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rrowheads="1"/>
          </p:cNvSpPr>
          <p:nvPr>
            <p:ph type="title"/>
          </p:nvPr>
        </p:nvSpPr>
        <p:spPr>
          <a:xfrm>
            <a:off x="457200" y="274638"/>
            <a:ext cx="8229600" cy="634082"/>
          </a:xfrm>
        </p:spPr>
        <p:txBody>
          <a:bodyPr/>
          <a:lstStyle/>
          <a:p>
            <a:pPr eaLnBrk="1" hangingPunct="1"/>
            <a:r>
              <a:rPr lang="en-GB" sz="3600" b="1" dirty="0"/>
              <a:t>Further reading</a:t>
            </a:r>
            <a:endParaRPr lang="en-GB" altLang="en-US" sz="4000" b="1" dirty="0"/>
          </a:p>
        </p:txBody>
      </p:sp>
      <p:sp>
        <p:nvSpPr>
          <p:cNvPr id="18435" name="Rectangle 3"/>
          <p:cNvSpPr>
            <a:spLocks noGrp="1" noChangeArrowheads="1"/>
          </p:cNvSpPr>
          <p:nvPr>
            <p:ph type="body" idx="1"/>
          </p:nvPr>
        </p:nvSpPr>
        <p:spPr>
          <a:xfrm>
            <a:off x="480867" y="1052736"/>
            <a:ext cx="8202612" cy="4213225"/>
          </a:xfrm>
        </p:spPr>
        <p:txBody>
          <a:bodyPr/>
          <a:lstStyle/>
          <a:p>
            <a:pPr eaLnBrk="1" hangingPunct="1"/>
            <a:r>
              <a:rPr lang="en-US" sz="2400" dirty="0"/>
              <a:t>Overview of transitions from Aims Community College</a:t>
            </a:r>
            <a:r>
              <a:rPr lang="en-US" sz="2400" dirty="0">
                <a:hlinkClick r:id="rId2"/>
              </a:rPr>
              <a:t> https://www.aims.edu/student/online-writing-lab/tools/transitions</a:t>
            </a:r>
            <a:r>
              <a:rPr lang="en-US" sz="2400" dirty="0"/>
              <a:t> </a:t>
            </a:r>
            <a:endParaRPr lang="en-GB" sz="2400" b="0" dirty="0"/>
          </a:p>
          <a:p>
            <a:pPr eaLnBrk="1" hangingPunct="1"/>
            <a:r>
              <a:rPr lang="en-US" altLang="en-US" sz="2400" dirty="0"/>
              <a:t>List of transitional words and phrases from the University of Wisconsin-Madison </a:t>
            </a:r>
            <a:r>
              <a:rPr lang="en-GB" altLang="en-US" sz="2400" dirty="0">
                <a:hlinkClick r:id="rId3"/>
              </a:rPr>
              <a:t>https://writing.wisc.edu/handbook/style/transitions/</a:t>
            </a:r>
            <a:r>
              <a:rPr lang="en-GB" altLang="en-US" sz="2400" dirty="0"/>
              <a:t> </a:t>
            </a:r>
          </a:p>
        </p:txBody>
      </p:sp>
    </p:spTree>
    <p:extLst>
      <p:ext uri="{BB962C8B-B14F-4D97-AF65-F5344CB8AC3E}">
        <p14:creationId xmlns:p14="http://schemas.microsoft.com/office/powerpoint/2010/main" val="290372029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1305</TotalTime>
  <Words>1409</Words>
  <Application>Microsoft Office PowerPoint</Application>
  <PresentationFormat>On-screen Show (4:3)</PresentationFormat>
  <Paragraphs>127</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Corbel</vt:lpstr>
      <vt:lpstr>Myriad Pro</vt:lpstr>
      <vt:lpstr>Verdana</vt:lpstr>
      <vt:lpstr>20140311PresentationUWTSDTemplate</vt:lpstr>
      <vt:lpstr>ENGLISH LANGUAGE SUPPORT</vt:lpstr>
      <vt:lpstr>Linking words</vt:lpstr>
      <vt:lpstr>Using linking words</vt:lpstr>
      <vt:lpstr>Grammar check</vt:lpstr>
      <vt:lpstr>Emphasis and generalisations </vt:lpstr>
      <vt:lpstr>Hedging words and phrases</vt:lpstr>
      <vt:lpstr>Examples of hedging words</vt:lpstr>
      <vt:lpstr>Examples of hedging expressions</vt:lpstr>
      <vt:lpstr>Exercise 1: Giving a Result</vt:lpstr>
      <vt:lpstr>Answers</vt:lpstr>
      <vt:lpstr>Exercise 2: Adding Information</vt:lpstr>
      <vt:lpstr>Answers</vt:lpstr>
      <vt:lpstr>More exercises: </vt:lpstr>
      <vt:lpstr>References</vt:lpstr>
      <vt:lpstr>Further reading</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Sylvia Hoffmann</cp:lastModifiedBy>
  <cp:revision>108</cp:revision>
  <cp:lastPrinted>2018-07-09T15:27:01Z</cp:lastPrinted>
  <dcterms:created xsi:type="dcterms:W3CDTF">2002-10-07T19:43:58Z</dcterms:created>
  <dcterms:modified xsi:type="dcterms:W3CDTF">2021-04-23T10:34:34Z</dcterms:modified>
</cp:coreProperties>
</file>