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7"/>
  </p:notesMasterIdLst>
  <p:sldIdLst>
    <p:sldId id="256" r:id="rId2"/>
    <p:sldId id="273" r:id="rId3"/>
    <p:sldId id="257" r:id="rId4"/>
    <p:sldId id="258" r:id="rId5"/>
    <p:sldId id="260" r:id="rId6"/>
    <p:sldId id="263" r:id="rId7"/>
    <p:sldId id="261" r:id="rId8"/>
    <p:sldId id="264" r:id="rId9"/>
    <p:sldId id="265" r:id="rId10"/>
    <p:sldId id="266" r:id="rId11"/>
    <p:sldId id="268" r:id="rId12"/>
    <p:sldId id="267" r:id="rId13"/>
    <p:sldId id="270" r:id="rId14"/>
    <p:sldId id="271"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03BF88-0067-4EBF-8CDA-2280ED7320E0}" v="8" dt="2023-07-08T15:10:10.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8627" autoAdjust="0"/>
  </p:normalViewPr>
  <p:slideViewPr>
    <p:cSldViewPr>
      <p:cViewPr varScale="1">
        <p:scale>
          <a:sx n="73" d="100"/>
          <a:sy n="73" d="100"/>
        </p:scale>
        <p:origin x="1042" y="62"/>
      </p:cViewPr>
      <p:guideLst>
        <p:guide orient="horz" pos="2160"/>
        <p:guide pos="3840"/>
      </p:guideLst>
    </p:cSldViewPr>
  </p:slideViewPr>
  <p:outlineViewPr>
    <p:cViewPr>
      <p:scale>
        <a:sx n="33" d="100"/>
        <a:sy n="33" d="100"/>
      </p:scale>
      <p:origin x="0" y="-389"/>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yan patel" userId="0c6d08f524b2038d" providerId="LiveId" clId="{385BF2E9-2081-4BBD-A7D6-83BDA88AAD28}"/>
    <pc:docChg chg="modSld">
      <pc:chgData name="nayan patel" userId="0c6d08f524b2038d" providerId="LiveId" clId="{385BF2E9-2081-4BBD-A7D6-83BDA88AAD28}" dt="2023-07-09T11:56:02.101" v="5" actId="14100"/>
      <pc:docMkLst>
        <pc:docMk/>
      </pc:docMkLst>
      <pc:sldChg chg="modSp mod">
        <pc:chgData name="nayan patel" userId="0c6d08f524b2038d" providerId="LiveId" clId="{385BF2E9-2081-4BBD-A7D6-83BDA88AAD28}" dt="2023-07-09T11:56:02.101" v="5" actId="14100"/>
        <pc:sldMkLst>
          <pc:docMk/>
          <pc:sldMk cId="2101648762" sldId="264"/>
        </pc:sldMkLst>
        <pc:spChg chg="mod">
          <ac:chgData name="nayan patel" userId="0c6d08f524b2038d" providerId="LiveId" clId="{385BF2E9-2081-4BBD-A7D6-83BDA88AAD28}" dt="2023-07-09T11:56:02.101" v="5" actId="14100"/>
          <ac:spMkLst>
            <pc:docMk/>
            <pc:sldMk cId="2101648762" sldId="264"/>
            <ac:spMk id="14" creationId="{455FD93B-BA39-8C1A-B55F-1B042CC45333}"/>
          </ac:spMkLst>
        </pc:spChg>
        <pc:spChg chg="mod">
          <ac:chgData name="nayan patel" userId="0c6d08f524b2038d" providerId="LiveId" clId="{385BF2E9-2081-4BBD-A7D6-83BDA88AAD28}" dt="2023-07-09T11:55:20.376" v="3" actId="255"/>
          <ac:spMkLst>
            <pc:docMk/>
            <pc:sldMk cId="2101648762" sldId="264"/>
            <ac:spMk id="18" creationId="{1BEEBF29-74CA-B239-684A-5D9BFD75E2E3}"/>
          </ac:spMkLst>
        </pc:spChg>
        <pc:cxnChg chg="mod">
          <ac:chgData name="nayan patel" userId="0c6d08f524b2038d" providerId="LiveId" clId="{385BF2E9-2081-4BBD-A7D6-83BDA88AAD28}" dt="2023-07-09T11:56:02.101" v="5" actId="14100"/>
          <ac:cxnSpMkLst>
            <pc:docMk/>
            <pc:sldMk cId="2101648762" sldId="264"/>
            <ac:cxnSpMk id="19" creationId="{70150D8B-6707-24D7-BD61-9ADF689CBEBA}"/>
          </ac:cxnSpMkLst>
        </pc:cxnChg>
        <pc:cxnChg chg="mod">
          <ac:chgData name="nayan patel" userId="0c6d08f524b2038d" providerId="LiveId" clId="{385BF2E9-2081-4BBD-A7D6-83BDA88AAD28}" dt="2023-07-09T11:56:02.101" v="5" actId="14100"/>
          <ac:cxnSpMkLst>
            <pc:docMk/>
            <pc:sldMk cId="2101648762" sldId="264"/>
            <ac:cxnSpMk id="20" creationId="{DEE232F8-5D41-FC7E-A0F0-EFC97D1A53D8}"/>
          </ac:cxnSpMkLst>
        </pc:cxnChg>
        <pc:cxnChg chg="mod">
          <ac:chgData name="nayan patel" userId="0c6d08f524b2038d" providerId="LiveId" clId="{385BF2E9-2081-4BBD-A7D6-83BDA88AAD28}" dt="2023-07-09T11:56:02.101" v="5" actId="14100"/>
          <ac:cxnSpMkLst>
            <pc:docMk/>
            <pc:sldMk cId="2101648762" sldId="264"/>
            <ac:cxnSpMk id="21" creationId="{F5CB4F51-9902-8993-2262-3C8167961062}"/>
          </ac:cxnSpMkLst>
        </pc:cxnChg>
      </pc:sldChg>
    </pc:docChg>
  </pc:docChgLst>
  <pc:docChgLst>
    <pc:chgData name="nayan patel" userId="0c6d08f524b2038d" providerId="LiveId" clId="{F903BF88-0067-4EBF-8CDA-2280ED7320E0}"/>
    <pc:docChg chg="undo custSel modSld">
      <pc:chgData name="nayan patel" userId="0c6d08f524b2038d" providerId="LiveId" clId="{F903BF88-0067-4EBF-8CDA-2280ED7320E0}" dt="2023-07-08T15:14:08.524" v="19" actId="14100"/>
      <pc:docMkLst>
        <pc:docMk/>
      </pc:docMkLst>
      <pc:sldChg chg="modSp mod">
        <pc:chgData name="nayan patel" userId="0c6d08f524b2038d" providerId="LiveId" clId="{F903BF88-0067-4EBF-8CDA-2280ED7320E0}" dt="2023-07-08T15:14:08.524" v="19" actId="14100"/>
        <pc:sldMkLst>
          <pc:docMk/>
          <pc:sldMk cId="4013677493" sldId="256"/>
        </pc:sldMkLst>
        <pc:spChg chg="mod">
          <ac:chgData name="nayan patel" userId="0c6d08f524b2038d" providerId="LiveId" clId="{F903BF88-0067-4EBF-8CDA-2280ED7320E0}" dt="2023-07-08T15:12:42.520" v="17" actId="113"/>
          <ac:spMkLst>
            <pc:docMk/>
            <pc:sldMk cId="4013677493" sldId="256"/>
            <ac:spMk id="2" creationId="{00000000-0000-0000-0000-000000000000}"/>
          </ac:spMkLst>
        </pc:spChg>
        <pc:spChg chg="mod">
          <ac:chgData name="nayan patel" userId="0c6d08f524b2038d" providerId="LiveId" clId="{F903BF88-0067-4EBF-8CDA-2280ED7320E0}" dt="2023-07-08T15:14:08.524" v="19" actId="14100"/>
          <ac:spMkLst>
            <pc:docMk/>
            <pc:sldMk cId="4013677493" sldId="256"/>
            <ac:spMk id="3" creationId="{4095369A-5BFE-18EF-58D7-A8894E8AF9B2}"/>
          </ac:spMkLst>
        </pc:spChg>
      </pc:sldChg>
      <pc:sldChg chg="addSp delSp modSp mod">
        <pc:chgData name="nayan patel" userId="0c6d08f524b2038d" providerId="LiveId" clId="{F903BF88-0067-4EBF-8CDA-2280ED7320E0}" dt="2023-07-08T15:11:43.050" v="14" actId="14100"/>
        <pc:sldMkLst>
          <pc:docMk/>
          <pc:sldMk cId="2101648762" sldId="264"/>
        </pc:sldMkLst>
        <pc:spChg chg="del mod">
          <ac:chgData name="nayan patel" userId="0c6d08f524b2038d" providerId="LiveId" clId="{F903BF88-0067-4EBF-8CDA-2280ED7320E0}" dt="2023-07-08T15:11:08.375" v="11" actId="21"/>
          <ac:spMkLst>
            <pc:docMk/>
            <pc:sldMk cId="2101648762" sldId="264"/>
            <ac:spMk id="4" creationId="{1A0BA6FD-1761-5AAE-513E-BE379E9A0617}"/>
          </ac:spMkLst>
        </pc:spChg>
        <pc:spChg chg="add del mod">
          <ac:chgData name="nayan patel" userId="0c6d08f524b2038d" providerId="LiveId" clId="{F903BF88-0067-4EBF-8CDA-2280ED7320E0}" dt="2023-07-08T15:09:46.365" v="6"/>
          <ac:spMkLst>
            <pc:docMk/>
            <pc:sldMk cId="2101648762" sldId="264"/>
            <ac:spMk id="9" creationId="{4120E7E2-36A7-9EF3-1A3D-2875ABCA6E97}"/>
          </ac:spMkLst>
        </pc:spChg>
        <pc:spChg chg="add mod">
          <ac:chgData name="nayan patel" userId="0c6d08f524b2038d" providerId="LiveId" clId="{F903BF88-0067-4EBF-8CDA-2280ED7320E0}" dt="2023-07-08T15:10:31.854" v="9" actId="14100"/>
          <ac:spMkLst>
            <pc:docMk/>
            <pc:sldMk cId="2101648762" sldId="264"/>
            <ac:spMk id="13" creationId="{67ED066D-8B3E-6105-4C8D-68891C1A8B42}"/>
          </ac:spMkLst>
        </pc:spChg>
        <pc:spChg chg="add mod">
          <ac:chgData name="nayan patel" userId="0c6d08f524b2038d" providerId="LiveId" clId="{F903BF88-0067-4EBF-8CDA-2280ED7320E0}" dt="2023-07-08T15:11:43.050" v="14" actId="14100"/>
          <ac:spMkLst>
            <pc:docMk/>
            <pc:sldMk cId="2101648762" sldId="264"/>
            <ac:spMk id="14" creationId="{455FD93B-BA39-8C1A-B55F-1B042CC45333}"/>
          </ac:spMkLst>
        </pc:spChg>
        <pc:spChg chg="mod">
          <ac:chgData name="nayan patel" userId="0c6d08f524b2038d" providerId="LiveId" clId="{F903BF88-0067-4EBF-8CDA-2280ED7320E0}" dt="2023-07-08T15:10:10.549" v="7"/>
          <ac:spMkLst>
            <pc:docMk/>
            <pc:sldMk cId="2101648762" sldId="264"/>
            <ac:spMk id="16" creationId="{DC944692-AABA-A405-593F-22E726C000D7}"/>
          </ac:spMkLst>
        </pc:spChg>
        <pc:spChg chg="mod">
          <ac:chgData name="nayan patel" userId="0c6d08f524b2038d" providerId="LiveId" clId="{F903BF88-0067-4EBF-8CDA-2280ED7320E0}" dt="2023-07-08T15:10:10.549" v="7"/>
          <ac:spMkLst>
            <pc:docMk/>
            <pc:sldMk cId="2101648762" sldId="264"/>
            <ac:spMk id="17" creationId="{BDA18E9C-8B33-45AE-76FF-8ECBB9BD0532}"/>
          </ac:spMkLst>
        </pc:spChg>
        <pc:spChg chg="mod">
          <ac:chgData name="nayan patel" userId="0c6d08f524b2038d" providerId="LiveId" clId="{F903BF88-0067-4EBF-8CDA-2280ED7320E0}" dt="2023-07-08T15:10:10.549" v="7"/>
          <ac:spMkLst>
            <pc:docMk/>
            <pc:sldMk cId="2101648762" sldId="264"/>
            <ac:spMk id="18" creationId="{1BEEBF29-74CA-B239-684A-5D9BFD75E2E3}"/>
          </ac:spMkLst>
        </pc:spChg>
        <pc:grpChg chg="add mod">
          <ac:chgData name="nayan patel" userId="0c6d08f524b2038d" providerId="LiveId" clId="{F903BF88-0067-4EBF-8CDA-2280ED7320E0}" dt="2023-07-08T15:10:31.854" v="9" actId="14100"/>
          <ac:grpSpMkLst>
            <pc:docMk/>
            <pc:sldMk cId="2101648762" sldId="264"/>
            <ac:grpSpMk id="15" creationId="{957C0533-2F1E-4A17-E6B6-19B6A9627285}"/>
          </ac:grpSpMkLst>
        </pc:grpChg>
        <pc:picChg chg="add del mod">
          <ac:chgData name="nayan patel" userId="0c6d08f524b2038d" providerId="LiveId" clId="{F903BF88-0067-4EBF-8CDA-2280ED7320E0}" dt="2023-07-08T15:09:08.068" v="2"/>
          <ac:picMkLst>
            <pc:docMk/>
            <pc:sldMk cId="2101648762" sldId="264"/>
            <ac:picMk id="6" creationId="{2A5681A4-0617-4BA9-8A14-8A61836D8D97}"/>
          </ac:picMkLst>
        </pc:picChg>
        <pc:picChg chg="add del mod">
          <ac:chgData name="nayan patel" userId="0c6d08f524b2038d" providerId="LiveId" clId="{F903BF88-0067-4EBF-8CDA-2280ED7320E0}" dt="2023-07-08T15:09:24.230" v="4"/>
          <ac:picMkLst>
            <pc:docMk/>
            <pc:sldMk cId="2101648762" sldId="264"/>
            <ac:picMk id="8" creationId="{717B58A9-203E-6033-1664-60EEBBD086FF}"/>
          </ac:picMkLst>
        </pc:picChg>
        <pc:picChg chg="del">
          <ac:chgData name="nayan patel" userId="0c6d08f524b2038d" providerId="LiveId" clId="{F903BF88-0067-4EBF-8CDA-2280ED7320E0}" dt="2023-07-08T15:08:08.754" v="0" actId="21"/>
          <ac:picMkLst>
            <pc:docMk/>
            <pc:sldMk cId="2101648762" sldId="264"/>
            <ac:picMk id="3074" creationId="{00000000-0000-0000-0000-000000000000}"/>
          </ac:picMkLst>
        </pc:picChg>
        <pc:cxnChg chg="add del mod">
          <ac:chgData name="nayan patel" userId="0c6d08f524b2038d" providerId="LiveId" clId="{F903BF88-0067-4EBF-8CDA-2280ED7320E0}" dt="2023-07-08T15:09:46.365" v="6"/>
          <ac:cxnSpMkLst>
            <pc:docMk/>
            <pc:sldMk cId="2101648762" sldId="264"/>
            <ac:cxnSpMk id="10" creationId="{0F590A9F-4EFE-2984-D4CD-C8F0B022B133}"/>
          </ac:cxnSpMkLst>
        </pc:cxnChg>
        <pc:cxnChg chg="add del mod">
          <ac:chgData name="nayan patel" userId="0c6d08f524b2038d" providerId="LiveId" clId="{F903BF88-0067-4EBF-8CDA-2280ED7320E0}" dt="2023-07-08T15:09:46.365" v="6"/>
          <ac:cxnSpMkLst>
            <pc:docMk/>
            <pc:sldMk cId="2101648762" sldId="264"/>
            <ac:cxnSpMk id="11" creationId="{6ACD2F69-B7BB-D269-AD1E-2DD0BFAD72AE}"/>
          </ac:cxnSpMkLst>
        </pc:cxnChg>
        <pc:cxnChg chg="add del mod">
          <ac:chgData name="nayan patel" userId="0c6d08f524b2038d" providerId="LiveId" clId="{F903BF88-0067-4EBF-8CDA-2280ED7320E0}" dt="2023-07-08T15:09:46.365" v="6"/>
          <ac:cxnSpMkLst>
            <pc:docMk/>
            <pc:sldMk cId="2101648762" sldId="264"/>
            <ac:cxnSpMk id="12" creationId="{FB8F2918-E2BF-EB6B-0551-04580B33CB8E}"/>
          </ac:cxnSpMkLst>
        </pc:cxnChg>
        <pc:cxnChg chg="add mod">
          <ac:chgData name="nayan patel" userId="0c6d08f524b2038d" providerId="LiveId" clId="{F903BF88-0067-4EBF-8CDA-2280ED7320E0}" dt="2023-07-08T15:11:43.050" v="14" actId="14100"/>
          <ac:cxnSpMkLst>
            <pc:docMk/>
            <pc:sldMk cId="2101648762" sldId="264"/>
            <ac:cxnSpMk id="19" creationId="{70150D8B-6707-24D7-BD61-9ADF689CBEBA}"/>
          </ac:cxnSpMkLst>
        </pc:cxnChg>
        <pc:cxnChg chg="add mod">
          <ac:chgData name="nayan patel" userId="0c6d08f524b2038d" providerId="LiveId" clId="{F903BF88-0067-4EBF-8CDA-2280ED7320E0}" dt="2023-07-08T15:11:43.050" v="14" actId="14100"/>
          <ac:cxnSpMkLst>
            <pc:docMk/>
            <pc:sldMk cId="2101648762" sldId="264"/>
            <ac:cxnSpMk id="20" creationId="{DEE232F8-5D41-FC7E-A0F0-EFC97D1A53D8}"/>
          </ac:cxnSpMkLst>
        </pc:cxnChg>
        <pc:cxnChg chg="add mod">
          <ac:chgData name="nayan patel" userId="0c6d08f524b2038d" providerId="LiveId" clId="{F903BF88-0067-4EBF-8CDA-2280ED7320E0}" dt="2023-07-08T15:11:43.050" v="14" actId="14100"/>
          <ac:cxnSpMkLst>
            <pc:docMk/>
            <pc:sldMk cId="2101648762" sldId="264"/>
            <ac:cxnSpMk id="21" creationId="{F5CB4F51-9902-8993-2262-3C8167961062}"/>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A8CAE8-259A-4D9D-AE67-49C48C3518AB}" type="datetimeFigureOut">
              <a:rPr lang="en-IN" smtClean="0"/>
              <a:t>10-07-2023</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E7D732-1DB2-4303-937D-98A9801DF4C3}" type="slidenum">
              <a:rPr lang="en-IN" smtClean="0"/>
              <a:t>‹#›</a:t>
            </a:fld>
            <a:endParaRPr lang="en-IN"/>
          </a:p>
        </p:txBody>
      </p:sp>
    </p:spTree>
    <p:extLst>
      <p:ext uri="{BB962C8B-B14F-4D97-AF65-F5344CB8AC3E}">
        <p14:creationId xmlns:p14="http://schemas.microsoft.com/office/powerpoint/2010/main" val="3780961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b="0" i="0" u="none" strike="noStrike" dirty="0">
                <a:solidFill>
                  <a:srgbClr val="222222"/>
                </a:solidFill>
                <a:effectLst/>
                <a:latin typeface="Times New Roman" panose="02020603050405020304" pitchFamily="18" charset="0"/>
              </a:rPr>
              <a:t>Good morning, after selecting the case study of Amazon which operates in the private sector and Royal Mail operating in the public sector, this particular presentation will properly highlight the HR strategy developed in each of the organisations. Apart from this, the creation of this presentation will also critically evaluate the impact of those HR strategies on the overall strategy of these organisations and will also explain how those HR strategies help in gaining competitive advantages. This presentation will review relevant articles related to HRM to demonstrate how it supports the overall strategy. </a:t>
            </a: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3</a:t>
            </a:fld>
            <a:endParaRPr lang="en-IN"/>
          </a:p>
        </p:txBody>
      </p:sp>
    </p:spTree>
    <p:extLst>
      <p:ext uri="{BB962C8B-B14F-4D97-AF65-F5344CB8AC3E}">
        <p14:creationId xmlns:p14="http://schemas.microsoft.com/office/powerpoint/2010/main" val="1041952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b="0" i="0" u="none" strike="noStrike" dirty="0">
                <a:solidFill>
                  <a:srgbClr val="222222"/>
                </a:solidFill>
                <a:effectLst/>
                <a:latin typeface="Times New Roman" panose="02020603050405020304" pitchFamily="18" charset="0"/>
              </a:rPr>
              <a:t>Royal Mail Group Limited is a subsidiary of the organisation which focuses on operating brands like </a:t>
            </a:r>
            <a:r>
              <a:rPr lang="en-US" sz="1800" b="0" i="0" u="none" strike="noStrike" dirty="0" err="1">
                <a:solidFill>
                  <a:srgbClr val="222222"/>
                </a:solidFill>
                <a:effectLst/>
                <a:latin typeface="Times New Roman" panose="02020603050405020304" pitchFamily="18" charset="0"/>
              </a:rPr>
              <a:t>Parcelforce</a:t>
            </a:r>
            <a:r>
              <a:rPr lang="en-US" sz="1800" b="0" i="0" u="none" strike="noStrike" dirty="0">
                <a:solidFill>
                  <a:srgbClr val="222222"/>
                </a:solidFill>
                <a:effectLst/>
                <a:latin typeface="Times New Roman" panose="02020603050405020304" pitchFamily="18" charset="0"/>
              </a:rPr>
              <a:t> Worldwide and Royal Mail. It is required to highlight that the organisation also focuses on maintaining the different red pillar boxes across the UK that were first launched in 1852. </a:t>
            </a:r>
            <a:r>
              <a:rPr lang="en-US" sz="1200" b="0" i="0" u="none" strike="noStrike" dirty="0">
                <a:solidFill>
                  <a:srgbClr val="222222"/>
                </a:solidFill>
                <a:effectLst/>
                <a:latin typeface="Times New Roman" panose="02020603050405020304" pitchFamily="18" charset="0"/>
              </a:rPr>
              <a:t>The company also offers a variety of streaming and downloadable content through Audible units, Amazon Music as well as Amazon Prime Video. The overall revenue generation of Amazon in 2022 was nearly 513.98 billion US dollars and the overall operating income in 2022 was around 12.25 billion US dollars. </a:t>
            </a: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4</a:t>
            </a:fld>
            <a:endParaRPr lang="en-IN"/>
          </a:p>
        </p:txBody>
      </p:sp>
    </p:spTree>
    <p:extLst>
      <p:ext uri="{BB962C8B-B14F-4D97-AF65-F5344CB8AC3E}">
        <p14:creationId xmlns:p14="http://schemas.microsoft.com/office/powerpoint/2010/main" val="3940034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Human Resource Department in the private sector of the United Kingdom takes care of the employees who are working in the British civil services. The Human Resource Department is also responsible for training the workers who are under the local authorities. They play a very critical role because the quality of training has to be maintained in every sector. The Human Resource Department is also responsible for planning of human resources in different organisations under the government. They also take care of the payment systems within this organisations. Monthly salary as well as the increments of particular employees is being taken care by the human resource development in the private sector. </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5</a:t>
            </a:fld>
            <a:endParaRPr lang="en-IN"/>
          </a:p>
        </p:txBody>
      </p:sp>
    </p:spTree>
    <p:extLst>
      <p:ext uri="{BB962C8B-B14F-4D97-AF65-F5344CB8AC3E}">
        <p14:creationId xmlns:p14="http://schemas.microsoft.com/office/powerpoint/2010/main" val="1315877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222222"/>
                </a:solidFill>
                <a:effectLst/>
                <a:latin typeface="Times New Roman" panose="02020603050405020304" pitchFamily="18" charset="0"/>
              </a:rPr>
              <a:t>Apart from these, the current innovation introduced by Amazon is the career choice program which can be considered as a major HR strategy. Therefore, the development of the career choice program is an effective HR strategy of Amazon as it enables hourly workers to improve their skills in different settings and also offers nearly 95% of their tuition fees. If the company focuses on incorporating promotional programs along with reducing its ineffective HR strategies, it can help to enhance the loyalty and commitment of employees toward work.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6</a:t>
            </a:fld>
            <a:endParaRPr lang="en-IN"/>
          </a:p>
        </p:txBody>
      </p:sp>
    </p:spTree>
    <p:extLst>
      <p:ext uri="{BB962C8B-B14F-4D97-AF65-F5344CB8AC3E}">
        <p14:creationId xmlns:p14="http://schemas.microsoft.com/office/powerpoint/2010/main" val="75069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Royal Mail: It is the responsibility of the human resource department to take care of the performance of the employees who are present in the organisations. The workers who are already working in different organisations have to be monitored continuously to understand their performance. It is important to evaluate and monitor their performance in different public sectors so as to maintain the quality of services. The Human Resource Department of every organisation under the public sector also takes care of the recruitment processes that are done to take new employees and train them to perform in the way the existing employees have been doing. </a:t>
            </a:r>
            <a:endParaRPr lang="en-GB"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Amazon: </a:t>
            </a:r>
            <a:r>
              <a:rPr lang="en-US" sz="1200" b="0" i="0" u="none" strike="noStrike" dirty="0">
                <a:solidFill>
                  <a:srgbClr val="222222"/>
                </a:solidFill>
                <a:effectLst/>
                <a:latin typeface="Times New Roman" panose="02020603050405020304" pitchFamily="18" charset="0"/>
              </a:rPr>
              <a:t>It is worth mentioning that developing a retraining program was quite essential for Amazon as it was aimed at providing underperforming workers with the opportunity to enhance their performance levels. The retraining program known as Pivot also focuses on offering different options that were absent in the past performance improvement plan of the </a:t>
            </a:r>
            <a:r>
              <a:rPr lang="en-US" sz="1200" b="0" i="0" u="none" strike="noStrike" dirty="0" err="1">
                <a:solidFill>
                  <a:srgbClr val="222222"/>
                </a:solidFill>
                <a:effectLst/>
                <a:latin typeface="Times New Roman" panose="02020603050405020304" pitchFamily="18" charset="0"/>
              </a:rPr>
              <a:t>organisation</a:t>
            </a:r>
            <a:r>
              <a:rPr lang="en-US" sz="1200" b="0" i="0" u="none" strike="noStrike" dirty="0">
                <a:solidFill>
                  <a:srgbClr val="222222"/>
                </a:solidFill>
                <a:effectLst/>
                <a:latin typeface="Times New Roman" panose="02020603050405020304" pitchFamily="18" charset="0"/>
              </a:rPr>
              <a:t> involving being discussed by a career ambassador. Therefore, this professional has the responsibility to offer necessary guidance and support to employees at every level during complex processes of employment. </a:t>
            </a:r>
            <a:endParaRPr lang="en-US"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7</a:t>
            </a:fld>
            <a:endParaRPr lang="en-IN"/>
          </a:p>
        </p:txBody>
      </p:sp>
    </p:spTree>
    <p:extLst>
      <p:ext uri="{BB962C8B-B14F-4D97-AF65-F5344CB8AC3E}">
        <p14:creationId xmlns:p14="http://schemas.microsoft.com/office/powerpoint/2010/main" val="1944248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As understood from different reports the human resource team of Royal mail is very considered and employee friendly. The team is efficient enough to provide instant solutions to different grievances that are made by the employees regarding the organisation in case of Amazon. It is stated that when the company decided to change some of the jobs to part time to increase the job openings number of employees opposed this and the human resource team of the organisation changed their decision and modified it according to the recommendations from the employees. It is also known that the team of both the </a:t>
            </a:r>
            <a:r>
              <a:rPr lang="en-GB" sz="1200" b="0" i="0" u="none" strike="noStrike" kern="1200" dirty="0" err="1">
                <a:solidFill>
                  <a:schemeClr val="tx1"/>
                </a:solidFill>
                <a:effectLst/>
                <a:latin typeface="+mn-lt"/>
                <a:ea typeface="+mn-ea"/>
                <a:cs typeface="+mn-cs"/>
              </a:rPr>
              <a:t>orgnsation</a:t>
            </a:r>
            <a:r>
              <a:rPr lang="en-GB" sz="1200" b="0" i="0" u="none" strike="noStrike" kern="1200" dirty="0">
                <a:solidFill>
                  <a:schemeClr val="tx1"/>
                </a:solidFill>
                <a:effectLst/>
                <a:latin typeface="+mn-lt"/>
                <a:ea typeface="+mn-ea"/>
                <a:cs typeface="+mn-cs"/>
              </a:rPr>
              <a:t> took decisions to develop the quality of services provided by the organisation and compete in the market with other companies.</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8</a:t>
            </a:fld>
            <a:endParaRPr lang="en-IN"/>
          </a:p>
        </p:txBody>
      </p:sp>
    </p:spTree>
    <p:extLst>
      <p:ext uri="{BB962C8B-B14F-4D97-AF65-F5344CB8AC3E}">
        <p14:creationId xmlns:p14="http://schemas.microsoft.com/office/powerpoint/2010/main" val="2986712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Human Resource Department is working to help the employees with a new range of training systems that would help them to improve themselves and develop their performance in the organisation. The team guarantees to provide good performance by the employees. Working for long years affects the health of the employees and therefore the Human Resource department is coming up with new plans to provide early retirement to the employees to provide them relief. The team has also planned to renew some of the existing contracts and also bring new contracts so that the employees get a chance to work more and earn to live their life in a better way.</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9</a:t>
            </a:fld>
            <a:endParaRPr lang="en-IN"/>
          </a:p>
        </p:txBody>
      </p:sp>
    </p:spTree>
    <p:extLst>
      <p:ext uri="{BB962C8B-B14F-4D97-AF65-F5344CB8AC3E}">
        <p14:creationId xmlns:p14="http://schemas.microsoft.com/office/powerpoint/2010/main" val="3107162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b="0" i="0" u="none" strike="noStrike" dirty="0">
                <a:solidFill>
                  <a:srgbClr val="222222"/>
                </a:solidFill>
                <a:effectLst/>
                <a:latin typeface="Times New Roman" panose="02020603050405020304" pitchFamily="18" charset="0"/>
              </a:rPr>
              <a:t>It is also required to mention that the retraining program has a positive impact on the performance improvement plan developed by Amazon as it was mainly created to help employees who are not able to achieve their performance expectations and goals. In addition to these, in views of Royal Mail the retraining program is an effective way of introducing changes in the behaviour of employees and coaching essential for team performance. This indicates that this HR strategy has a significant influence on the performance management strategy of Amazon and Royal Mail. </a:t>
            </a: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10</a:t>
            </a:fld>
            <a:endParaRPr lang="en-IN"/>
          </a:p>
        </p:txBody>
      </p:sp>
    </p:spTree>
    <p:extLst>
      <p:ext uri="{BB962C8B-B14F-4D97-AF65-F5344CB8AC3E}">
        <p14:creationId xmlns:p14="http://schemas.microsoft.com/office/powerpoint/2010/main" val="740301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human resource team in Amazon has planned different strategies to compete in the market of the present time. Workers who are working within the organisation but are not interested are serious threats to the organisation. Therefore the human resource team in Amazon has come up with a new plan called offer which provides a chance to those employees who are not interested to work in the organisation anymore. Under this the employee is paid out his desired amount of money and is allowed to leave Royal Mail. Another program is pivot in which the employees who are not performing up to the mark are provided additional training and are given a chance to remain in the company. They take care of improving the performance and retaining in the both the organisation at the same time.</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11</a:t>
            </a:fld>
            <a:endParaRPr lang="en-IN"/>
          </a:p>
        </p:txBody>
      </p:sp>
    </p:spTree>
    <p:extLst>
      <p:ext uri="{BB962C8B-B14F-4D97-AF65-F5344CB8AC3E}">
        <p14:creationId xmlns:p14="http://schemas.microsoft.com/office/powerpoint/2010/main" val="1071398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b="0" i="0" u="none" strike="noStrike" dirty="0">
                <a:solidFill>
                  <a:srgbClr val="222222"/>
                </a:solidFill>
                <a:effectLst/>
                <a:latin typeface="Times New Roman" panose="02020603050405020304" pitchFamily="18" charset="0"/>
              </a:rPr>
              <a:t>This indicates that this particular strategy employed by Royal Mail has a positive impact on the work environment which is sometimes considered as more hostile in contrast with other organisations. Though the retraining program was incorporated with the intention to improve the performance of underperforming employees, some employees reported improper training facilities based on cultural factors which highlights the negative impact of this strategy on the employee base. </a:t>
            </a: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12</a:t>
            </a:fld>
            <a:endParaRPr lang="en-IN"/>
          </a:p>
        </p:txBody>
      </p:sp>
    </p:spTree>
    <p:extLst>
      <p:ext uri="{BB962C8B-B14F-4D97-AF65-F5344CB8AC3E}">
        <p14:creationId xmlns:p14="http://schemas.microsoft.com/office/powerpoint/2010/main" val="1367212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There is always a scope for development within the organisation and the human resource team has the right to bring changes within the organisation and ensure that the performance of the company is improved . It is a very important responsibility of the human resource team to ensure a proper diversified workforce within the organisation. In most of the places even today there is a biased attitude towards different genders. Even in the managerial posts gender bias is very common in the present time. Steps to remove this situation are recommended from the human resource teams of different organisations. In some of the organisations the human resource team do not prefer short term employees and look for only loyal employees who would be working for a longer period of time. But in the present scenario it is recommended to hire people who want to be a short term employee but provide quality performance in the organisation and make a good position for the organisation in the market. Therefore relaxation in the hiring process has to be brought in order to ensure quality service within the organisation.</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13</a:t>
            </a:fld>
            <a:endParaRPr lang="en-IN"/>
          </a:p>
        </p:txBody>
      </p:sp>
    </p:spTree>
    <p:extLst>
      <p:ext uri="{BB962C8B-B14F-4D97-AF65-F5344CB8AC3E}">
        <p14:creationId xmlns:p14="http://schemas.microsoft.com/office/powerpoint/2010/main" val="910058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222222"/>
                </a:solidFill>
                <a:effectLst/>
                <a:latin typeface="Times New Roman" panose="02020603050405020304" pitchFamily="18" charset="0"/>
              </a:rPr>
              <a:t>From the case study of Amazon, it has been recognised that the retraining program has a negative impact on the overall strategy because employees have to deal with increased scrutiny. Contradictory, the career development program developed by Royal Mail provides employees with the opportunity to learn new skills and improve their capability. </a:t>
            </a:r>
            <a:r>
              <a:rPr lang="en-US" dirty="0"/>
              <a:t>On the other hand, the career development program as well as the early retirement plan are some effective HR strategies deployed by Royal Mail in the </a:t>
            </a:r>
            <a:r>
              <a:rPr lang="en-US" dirty="0" err="1"/>
              <a:t>organisation</a:t>
            </a:r>
            <a:r>
              <a:rPr lang="en-US" dirty="0"/>
              <a:t> which have a positive impact on the overall strategy. </a:t>
            </a:r>
          </a:p>
          <a:p>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14</a:t>
            </a:fld>
            <a:endParaRPr lang="en-IN"/>
          </a:p>
        </p:txBody>
      </p:sp>
    </p:spTree>
    <p:extLst>
      <p:ext uri="{BB962C8B-B14F-4D97-AF65-F5344CB8AC3E}">
        <p14:creationId xmlns:p14="http://schemas.microsoft.com/office/powerpoint/2010/main" val="4290334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08311A-3E25-4B7E-BB6D-8EF8721A92F5}" type="datetime1">
              <a:rPr lang="en-US" smtClean="0"/>
              <a:t>7/10/2023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07731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98EB2D-2D4F-454C-B836-E3A01FB3EBC8}" type="datetime1">
              <a:rPr lang="en-US" smtClean="0"/>
              <a:t>7/10/2023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54025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60FD76-EA59-4CEB-943B-D0ACF9220894}" type="datetime1">
              <a:rPr lang="en-US" smtClean="0"/>
              <a:t>7/10/2023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632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EC6229-8A55-44C4-B287-3E8CAC532702}" type="datetime1">
              <a:rPr lang="en-US" smtClean="0"/>
              <a:t>7/10/2023</a:t>
            </a:fld>
            <a:endParaRPr lang="en-US"/>
          </a:p>
        </p:txBody>
      </p:sp>
      <p:sp>
        <p:nvSpPr>
          <p:cNvPr id="6" name="Footer Placeholder 5"/>
          <p:cNvSpPr>
            <a:spLocks noGrp="1"/>
          </p:cNvSpPr>
          <p:nvPr>
            <p:ph type="ftr" sz="quarter" idx="11"/>
          </p:nvPr>
        </p:nvSpPr>
        <p:spPr/>
        <p:txBody>
          <a:bodyPr/>
          <a:lstStyle/>
          <a:p>
            <a:r>
              <a:rPr lang="en-US"/>
              <a:t>2243076 N B PATEL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0960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EC52BA-73FD-44F3-8B62-D85E643C6651}" type="datetime1">
              <a:rPr lang="en-US" smtClean="0"/>
              <a:t>7/10/2023</a:t>
            </a:fld>
            <a:endParaRPr lang="en-US"/>
          </a:p>
        </p:txBody>
      </p:sp>
      <p:sp>
        <p:nvSpPr>
          <p:cNvPr id="8" name="Footer Placeholder 7"/>
          <p:cNvSpPr>
            <a:spLocks noGrp="1"/>
          </p:cNvSpPr>
          <p:nvPr>
            <p:ph type="ftr" sz="quarter" idx="11"/>
          </p:nvPr>
        </p:nvSpPr>
        <p:spPr/>
        <p:txBody>
          <a:bodyPr/>
          <a:lstStyle/>
          <a:p>
            <a:r>
              <a:rPr lang="en-US"/>
              <a:t>2243076 N B PATEL</a:t>
            </a:r>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87178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E744D7-B6E3-4285-8561-171B9D150C49}" type="datetime1">
              <a:rPr lang="en-US" smtClean="0"/>
              <a:t>7/10/2023</a:t>
            </a:fld>
            <a:endParaRPr lang="en-US"/>
          </a:p>
        </p:txBody>
      </p:sp>
      <p:sp>
        <p:nvSpPr>
          <p:cNvPr id="4" name="Footer Placeholder 3"/>
          <p:cNvSpPr>
            <a:spLocks noGrp="1"/>
          </p:cNvSpPr>
          <p:nvPr>
            <p:ph type="ftr" sz="quarter" idx="11"/>
          </p:nvPr>
        </p:nvSpPr>
        <p:spPr/>
        <p:txBody>
          <a:bodyPr/>
          <a:lstStyle/>
          <a:p>
            <a:r>
              <a:rPr lang="en-US"/>
              <a:t>2243076 N B PATEL</a:t>
            </a:r>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08778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4D12D-32DF-45EA-879F-52827AA7E917}" type="datetime1">
              <a:rPr lang="en-US" smtClean="0"/>
              <a:t>7/10/2023</a:t>
            </a:fld>
            <a:endParaRPr lang="en-US"/>
          </a:p>
        </p:txBody>
      </p:sp>
      <p:sp>
        <p:nvSpPr>
          <p:cNvPr id="3" name="Footer Placeholder 2"/>
          <p:cNvSpPr>
            <a:spLocks noGrp="1"/>
          </p:cNvSpPr>
          <p:nvPr>
            <p:ph type="ftr" sz="quarter" idx="11"/>
          </p:nvPr>
        </p:nvSpPr>
        <p:spPr/>
        <p:txBody>
          <a:bodyPr/>
          <a:lstStyle/>
          <a:p>
            <a:r>
              <a:rPr lang="en-US"/>
              <a:t>2243076 N B PATEL</a:t>
            </a:r>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31955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61F8C9-F3D2-41B7-AD7C-19ECA4F4D129}" type="datetime1">
              <a:rPr lang="en-US" smtClean="0"/>
              <a:t>7/10/2023</a:t>
            </a:fld>
            <a:endParaRPr lang="en-US"/>
          </a:p>
        </p:txBody>
      </p:sp>
      <p:sp>
        <p:nvSpPr>
          <p:cNvPr id="6" name="Footer Placeholder 5"/>
          <p:cNvSpPr>
            <a:spLocks noGrp="1"/>
          </p:cNvSpPr>
          <p:nvPr>
            <p:ph type="ftr" sz="quarter" idx="11"/>
          </p:nvPr>
        </p:nvSpPr>
        <p:spPr/>
        <p:txBody>
          <a:bodyPr/>
          <a:lstStyle/>
          <a:p>
            <a:r>
              <a:rPr lang="en-US"/>
              <a:t>2243076 N B PATEL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5937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67F9F0-AB41-48AF-A222-3240286A2A45}" type="datetime1">
              <a:rPr lang="en-US" smtClean="0"/>
              <a:t>7/10/2023</a:t>
            </a:fld>
            <a:endParaRPr lang="en-US"/>
          </a:p>
        </p:txBody>
      </p:sp>
      <p:sp>
        <p:nvSpPr>
          <p:cNvPr id="6" name="Footer Placeholder 5"/>
          <p:cNvSpPr>
            <a:spLocks noGrp="1"/>
          </p:cNvSpPr>
          <p:nvPr>
            <p:ph type="ftr" sz="quarter" idx="11"/>
          </p:nvPr>
        </p:nvSpPr>
        <p:spPr/>
        <p:txBody>
          <a:bodyPr/>
          <a:lstStyle/>
          <a:p>
            <a:r>
              <a:rPr lang="en-US"/>
              <a:t>2243076 N B PATEL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76644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63B514-F039-4F6B-A4DA-F1738284AEAD}" type="datetime1">
              <a:rPr lang="en-US" smtClean="0"/>
              <a:t>7/10/2023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72591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2192F2-A50B-4BDA-8207-52052C1E9E8F}" type="datetime1">
              <a:rPr lang="en-US" smtClean="0"/>
              <a:t>7/10/2023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66400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83F8EB-0495-447F-A297-389E58CEE5F3}" type="datetime1">
              <a:rPr lang="en-US" smtClean="0"/>
              <a:t>7/10/2023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2243076 N B PATEL</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66615845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royalmail.com/" TargetMode="External"/><Relationship Id="rId2" Type="http://schemas.openxmlformats.org/officeDocument/2006/relationships/hyperlink" Target="https://www.aboutamazon.in/?utm_source=gateway&amp;utm_medium=foot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IN" b="1" u="sng" dirty="0">
                <a:solidFill>
                  <a:srgbClr val="C00000"/>
                </a:solidFill>
                <a:latin typeface="Arial" panose="020B0604020202020204" pitchFamily="34" charset="0"/>
                <a:cs typeface="Arial" panose="020B0604020202020204" pitchFamily="34" charset="0"/>
              </a:rPr>
              <a:t>University of Wales Trinity Saint David </a:t>
            </a:r>
            <a:br>
              <a:rPr lang="en-IN" sz="2000" b="1" u="sng" dirty="0">
                <a:solidFill>
                  <a:srgbClr val="C00000"/>
                </a:solidFill>
                <a:latin typeface="Arial" panose="020B0604020202020204" pitchFamily="34" charset="0"/>
                <a:cs typeface="Arial" panose="020B0604020202020204" pitchFamily="34" charset="0"/>
              </a:rPr>
            </a:br>
            <a:br>
              <a:rPr lang="en-IN" sz="3200" b="1" u="sng" dirty="0">
                <a:solidFill>
                  <a:srgbClr val="C00000"/>
                </a:solidFill>
                <a:latin typeface="Arial" panose="020B0604020202020204" pitchFamily="34" charset="0"/>
                <a:cs typeface="Arial" panose="020B0604020202020204" pitchFamily="34" charset="0"/>
              </a:rPr>
            </a:br>
            <a:r>
              <a:rPr lang="en-IN" sz="2800" b="1" u="sng" dirty="0">
                <a:solidFill>
                  <a:srgbClr val="C00000"/>
                </a:solidFill>
                <a:latin typeface="Arial" panose="020B0604020202020204" pitchFamily="34" charset="0"/>
                <a:cs typeface="Arial" panose="020B0604020202020204" pitchFamily="34" charset="0"/>
              </a:rPr>
              <a:t>Birmingham Campus</a:t>
            </a:r>
          </a:p>
        </p:txBody>
      </p:sp>
      <p:sp>
        <p:nvSpPr>
          <p:cNvPr id="3" name="Content Placeholder 2">
            <a:extLst>
              <a:ext uri="{FF2B5EF4-FFF2-40B4-BE49-F238E27FC236}">
                <a16:creationId xmlns:a16="http://schemas.microsoft.com/office/drawing/2014/main" id="{4095369A-5BFE-18EF-58D7-A8894E8AF9B2}"/>
              </a:ext>
            </a:extLst>
          </p:cNvPr>
          <p:cNvSpPr>
            <a:spLocks noGrp="1"/>
          </p:cNvSpPr>
          <p:nvPr>
            <p:ph idx="1"/>
          </p:nvPr>
        </p:nvSpPr>
        <p:spPr/>
        <p:txBody>
          <a:bodyPr/>
          <a:lstStyle/>
          <a:p>
            <a:r>
              <a:rPr lang="en-IN" dirty="0">
                <a:solidFill>
                  <a:srgbClr val="7030A0"/>
                </a:solidFill>
              </a:rPr>
              <a:t>ASSIGNMENT – 2 </a:t>
            </a:r>
          </a:p>
          <a:p>
            <a:r>
              <a:rPr lang="en-IN" dirty="0">
                <a:solidFill>
                  <a:srgbClr val="7030A0"/>
                </a:solidFill>
                <a:latin typeface="Arial" panose="020B0604020202020204" pitchFamily="34" charset="0"/>
                <a:cs typeface="Arial" panose="020B0604020202020204" pitchFamily="34" charset="0"/>
              </a:rPr>
              <a:t>Human</a:t>
            </a:r>
            <a:r>
              <a:rPr lang="en-IN" dirty="0">
                <a:solidFill>
                  <a:srgbClr val="7030A0"/>
                </a:solidFill>
              </a:rPr>
              <a:t> Resource Management</a:t>
            </a:r>
          </a:p>
          <a:p>
            <a:r>
              <a:rPr lang="en-IN" dirty="0">
                <a:solidFill>
                  <a:srgbClr val="7030A0"/>
                </a:solidFill>
              </a:rPr>
              <a:t>Module code – LCMB7000</a:t>
            </a:r>
          </a:p>
          <a:p>
            <a:r>
              <a:rPr lang="en-IN" dirty="0">
                <a:solidFill>
                  <a:srgbClr val="7030A0"/>
                </a:solidFill>
              </a:rPr>
              <a:t>Lecturer –  Prof . D G </a:t>
            </a:r>
            <a:r>
              <a:rPr lang="en-IN" dirty="0" err="1">
                <a:solidFill>
                  <a:srgbClr val="7030A0"/>
                </a:solidFill>
              </a:rPr>
              <a:t>Pepple</a:t>
            </a:r>
            <a:endParaRPr lang="en-IN" dirty="0">
              <a:solidFill>
                <a:srgbClr val="7030A0"/>
              </a:solidFill>
            </a:endParaRPr>
          </a:p>
          <a:p>
            <a:r>
              <a:rPr lang="en-IN" dirty="0">
                <a:solidFill>
                  <a:srgbClr val="7030A0"/>
                </a:solidFill>
              </a:rPr>
              <a:t>Name – </a:t>
            </a:r>
            <a:r>
              <a:rPr lang="en-IN" dirty="0" err="1">
                <a:solidFill>
                  <a:srgbClr val="7030A0"/>
                </a:solidFill>
              </a:rPr>
              <a:t>Nayankumar</a:t>
            </a:r>
            <a:r>
              <a:rPr lang="en-IN" dirty="0">
                <a:solidFill>
                  <a:srgbClr val="7030A0"/>
                </a:solidFill>
              </a:rPr>
              <a:t> </a:t>
            </a:r>
            <a:r>
              <a:rPr lang="en-IN" dirty="0" err="1">
                <a:solidFill>
                  <a:srgbClr val="7030A0"/>
                </a:solidFill>
              </a:rPr>
              <a:t>Bipinbhai</a:t>
            </a:r>
            <a:r>
              <a:rPr lang="en-IN" dirty="0">
                <a:solidFill>
                  <a:srgbClr val="7030A0"/>
                </a:solidFill>
              </a:rPr>
              <a:t> Patel</a:t>
            </a:r>
          </a:p>
          <a:p>
            <a:r>
              <a:rPr lang="en-IN" dirty="0">
                <a:solidFill>
                  <a:srgbClr val="7030A0"/>
                </a:solidFill>
              </a:rPr>
              <a:t>Student Id - 2243076</a:t>
            </a:r>
          </a:p>
          <a:p>
            <a:endParaRPr lang="en-IN" dirty="0"/>
          </a:p>
        </p:txBody>
      </p:sp>
      <p:sp>
        <p:nvSpPr>
          <p:cNvPr id="4" name="Slide Number Placeholder 3">
            <a:extLst>
              <a:ext uri="{FF2B5EF4-FFF2-40B4-BE49-F238E27FC236}">
                <a16:creationId xmlns:a16="http://schemas.microsoft.com/office/drawing/2014/main" id="{8188358E-907D-5A07-E333-FAE98390F844}"/>
              </a:ext>
            </a:extLst>
          </p:cNvPr>
          <p:cNvSpPr>
            <a:spLocks noGrp="1"/>
          </p:cNvSpPr>
          <p:nvPr>
            <p:ph type="sldNum" sz="quarter" idx="12"/>
          </p:nvPr>
        </p:nvSpPr>
        <p:spPr/>
        <p:txBody>
          <a:bodyPr/>
          <a:lstStyle/>
          <a:p>
            <a:fld id="{B6F15528-21DE-4FAA-801E-634DDDAF4B2B}" type="slidenum">
              <a:rPr lang="en-US" smtClean="0"/>
              <a:pPr/>
              <a:t>1</a:t>
            </a:fld>
            <a:endParaRPr lang="en-US"/>
          </a:p>
        </p:txBody>
      </p:sp>
      <p:sp>
        <p:nvSpPr>
          <p:cNvPr id="6" name="Footer Placeholder 5">
            <a:extLst>
              <a:ext uri="{FF2B5EF4-FFF2-40B4-BE49-F238E27FC236}">
                <a16:creationId xmlns:a16="http://schemas.microsoft.com/office/drawing/2014/main" id="{181E0174-8690-39E0-A984-471AB513BFC2}"/>
              </a:ext>
            </a:extLst>
          </p:cNvPr>
          <p:cNvSpPr>
            <a:spLocks noGrp="1"/>
          </p:cNvSpPr>
          <p:nvPr>
            <p:ph type="ftr" sz="quarter" idx="11"/>
          </p:nvPr>
        </p:nvSpPr>
        <p:spPr/>
        <p:txBody>
          <a:bodyPr/>
          <a:lstStyle/>
          <a:p>
            <a:r>
              <a:rPr lang="en-US" dirty="0"/>
              <a:t>2243076 N B PATEL</a:t>
            </a:r>
          </a:p>
        </p:txBody>
      </p:sp>
    </p:spTree>
    <p:extLst>
      <p:ext uri="{BB962C8B-B14F-4D97-AF65-F5344CB8AC3E}">
        <p14:creationId xmlns:p14="http://schemas.microsoft.com/office/powerpoint/2010/main" val="4013677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F913-8562-48DB-8A7D-FFB8FC5C0BF0}"/>
              </a:ext>
            </a:extLst>
          </p:cNvPr>
          <p:cNvSpPr>
            <a:spLocks noGrp="1"/>
          </p:cNvSpPr>
          <p:nvPr>
            <p:ph type="title"/>
          </p:nvPr>
        </p:nvSpPr>
        <p:spPr>
          <a:xfrm>
            <a:off x="3048000" y="228600"/>
            <a:ext cx="7290054" cy="1499616"/>
          </a:xfrm>
        </p:spPr>
        <p:txBody>
          <a:bodyPr/>
          <a:lstStyle/>
          <a:p>
            <a:r>
              <a:rPr lang="en-GB" b="1" dirty="0"/>
              <a:t>Content Page</a:t>
            </a:r>
          </a:p>
        </p:txBody>
      </p:sp>
      <p:sp>
        <p:nvSpPr>
          <p:cNvPr id="3" name="Content Placeholder 2">
            <a:extLst>
              <a:ext uri="{FF2B5EF4-FFF2-40B4-BE49-F238E27FC236}">
                <a16:creationId xmlns:a16="http://schemas.microsoft.com/office/drawing/2014/main" id="{D70660BE-ECA5-4CE4-8A3F-109B5EAD24B8}"/>
              </a:ext>
            </a:extLst>
          </p:cNvPr>
          <p:cNvSpPr>
            <a:spLocks noGrp="1"/>
          </p:cNvSpPr>
          <p:nvPr>
            <p:ph idx="1"/>
          </p:nvPr>
        </p:nvSpPr>
        <p:spPr>
          <a:xfrm>
            <a:off x="2438400" y="1728216"/>
            <a:ext cx="6934200" cy="4876800"/>
          </a:xfrm>
        </p:spPr>
        <p:txBody>
          <a:bodyPr>
            <a:normAutofit/>
          </a:bodyPr>
          <a:lstStyle/>
          <a:p>
            <a:pPr marL="342900" indent="-342900">
              <a:buFont typeface="+mj-lt"/>
              <a:buAutoNum type="arabicPeriod"/>
            </a:pPr>
            <a:r>
              <a:rPr lang="en-GB" sz="1600" b="1" dirty="0"/>
              <a:t>Introduction</a:t>
            </a:r>
          </a:p>
          <a:p>
            <a:pPr marL="342900" indent="-342900">
              <a:buFont typeface="+mj-lt"/>
              <a:buAutoNum type="arabicPeriod"/>
            </a:pPr>
            <a:r>
              <a:rPr lang="en-GB" sz="1600" b="1" dirty="0"/>
              <a:t>Background of Royal Mail and Amazon</a:t>
            </a:r>
          </a:p>
          <a:p>
            <a:pPr marL="342900" indent="-342900">
              <a:buFont typeface="+mj-lt"/>
              <a:buAutoNum type="arabicPeriod"/>
            </a:pPr>
            <a:r>
              <a:rPr lang="en-GB" sz="1600" b="1" dirty="0"/>
              <a:t>HR strategy deployed in the Private sector</a:t>
            </a:r>
          </a:p>
          <a:p>
            <a:pPr marL="342900" indent="-342900">
              <a:buFont typeface="+mj-lt"/>
              <a:buAutoNum type="arabicPeriod"/>
            </a:pPr>
            <a:r>
              <a:rPr lang="en-GB" sz="1600" b="1" dirty="0"/>
              <a:t>Development Through HRM</a:t>
            </a:r>
          </a:p>
          <a:p>
            <a:pPr marL="342900" indent="-342900">
              <a:buFont typeface="+mj-lt"/>
              <a:buAutoNum type="arabicPeriod"/>
            </a:pPr>
            <a:r>
              <a:rPr lang="en-GB" sz="1600" b="1" dirty="0"/>
              <a:t>HR strategy deployed in Royal Mail and Amazon</a:t>
            </a:r>
          </a:p>
          <a:p>
            <a:pPr marL="342900" indent="-342900">
              <a:buFont typeface="+mj-lt"/>
              <a:buAutoNum type="arabicPeriod"/>
            </a:pPr>
            <a:r>
              <a:rPr lang="en-US" sz="1600" b="1" dirty="0"/>
              <a:t>Functional Aspects of Royal Mail and Amazon</a:t>
            </a:r>
          </a:p>
          <a:p>
            <a:pPr marL="342900" indent="-342900">
              <a:buFont typeface="+mj-lt"/>
              <a:buAutoNum type="arabicPeriod"/>
            </a:pPr>
            <a:r>
              <a:rPr lang="en-IN" sz="1600" b="1" dirty="0"/>
              <a:t>Cultural  Aspects </a:t>
            </a:r>
            <a:r>
              <a:rPr lang="en-US" sz="1600" b="1" dirty="0"/>
              <a:t>of Royal Mail and Amazon</a:t>
            </a:r>
            <a:endParaRPr lang="en-IN" sz="1600" b="1" dirty="0"/>
          </a:p>
          <a:p>
            <a:pPr marL="342900" indent="-342900">
              <a:buFont typeface="+mj-lt"/>
              <a:buAutoNum type="arabicPeriod"/>
            </a:pPr>
            <a:r>
              <a:rPr lang="en-IN" sz="1600" b="1" dirty="0"/>
              <a:t>Positional Aspects </a:t>
            </a:r>
            <a:r>
              <a:rPr lang="en-US" sz="1600" b="1" dirty="0"/>
              <a:t>of Royal Mail and Amazon</a:t>
            </a:r>
            <a:endParaRPr lang="en-IN" sz="1600" b="1" dirty="0"/>
          </a:p>
          <a:p>
            <a:pPr marL="342900" indent="-342900">
              <a:buFont typeface="+mj-lt"/>
              <a:buAutoNum type="arabicPeriod"/>
            </a:pPr>
            <a:r>
              <a:rPr lang="en-IN" sz="1600" b="1" dirty="0"/>
              <a:t>Regulatory Factors </a:t>
            </a:r>
            <a:r>
              <a:rPr lang="en-US" sz="1600" b="1" dirty="0"/>
              <a:t>of Royal Mail and Amazon</a:t>
            </a:r>
            <a:endParaRPr lang="en-IN" sz="1600" b="1" dirty="0"/>
          </a:p>
          <a:p>
            <a:pPr marL="342900" indent="-342900">
              <a:buFont typeface="+mj-lt"/>
              <a:buAutoNum type="arabicPeriod"/>
            </a:pPr>
            <a:r>
              <a:rPr lang="en-GB" sz="1600" b="1" dirty="0"/>
              <a:t>Resource Based Views </a:t>
            </a:r>
            <a:r>
              <a:rPr lang="en-US" sz="1600" b="1" dirty="0"/>
              <a:t>in Royal Mail and Amazon</a:t>
            </a:r>
            <a:endParaRPr lang="en-GB" sz="1600" b="1" dirty="0"/>
          </a:p>
          <a:p>
            <a:pPr marL="342900" indent="-342900">
              <a:buFont typeface="+mj-lt"/>
              <a:buAutoNum type="arabicPeriod"/>
            </a:pPr>
            <a:r>
              <a:rPr lang="en-GB" sz="1600" b="1" dirty="0"/>
              <a:t>Recommendations</a:t>
            </a:r>
          </a:p>
          <a:p>
            <a:pPr marL="342900" indent="-342900">
              <a:buFont typeface="+mj-lt"/>
              <a:buAutoNum type="arabicPeriod"/>
            </a:pPr>
            <a:r>
              <a:rPr lang="en-GB" sz="1600" b="1" dirty="0"/>
              <a:t>Conclusions</a:t>
            </a:r>
            <a:br>
              <a:rPr lang="en-IN" sz="1600" b="1" dirty="0"/>
            </a:br>
            <a:br>
              <a:rPr lang="en-IN" sz="1600" b="1" dirty="0"/>
            </a:br>
            <a:endParaRPr lang="en-GB" sz="1600" b="1" dirty="0"/>
          </a:p>
          <a:p>
            <a:endParaRPr lang="en-GB" sz="1600" b="1" dirty="0"/>
          </a:p>
          <a:p>
            <a:endParaRPr lang="en-GB" sz="1600" b="1" dirty="0"/>
          </a:p>
        </p:txBody>
      </p:sp>
      <p:sp>
        <p:nvSpPr>
          <p:cNvPr id="4" name="Slide Number Placeholder 3">
            <a:extLst>
              <a:ext uri="{FF2B5EF4-FFF2-40B4-BE49-F238E27FC236}">
                <a16:creationId xmlns:a16="http://schemas.microsoft.com/office/drawing/2014/main" id="{9452E194-A380-9B3D-EF51-14C94676B53F}"/>
              </a:ext>
            </a:extLst>
          </p:cNvPr>
          <p:cNvSpPr>
            <a:spLocks noGrp="1"/>
          </p:cNvSpPr>
          <p:nvPr>
            <p:ph type="sldNum" sz="quarter" idx="12"/>
          </p:nvPr>
        </p:nvSpPr>
        <p:spPr/>
        <p:txBody>
          <a:bodyPr/>
          <a:lstStyle/>
          <a:p>
            <a:fld id="{B6F15528-21DE-4FAA-801E-634DDDAF4B2B}" type="slidenum">
              <a:rPr lang="en-US" smtClean="0"/>
              <a:pPr/>
              <a:t>2</a:t>
            </a:fld>
            <a:endParaRPr lang="en-US"/>
          </a:p>
        </p:txBody>
      </p:sp>
      <p:sp>
        <p:nvSpPr>
          <p:cNvPr id="6" name="Footer Placeholder 5">
            <a:extLst>
              <a:ext uri="{FF2B5EF4-FFF2-40B4-BE49-F238E27FC236}">
                <a16:creationId xmlns:a16="http://schemas.microsoft.com/office/drawing/2014/main" id="{E1409C99-6A7B-CB85-0A1C-F8D1B454FBB9}"/>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338730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Introduction</a:t>
            </a:r>
            <a:br>
              <a:rPr lang="en-IN" dirty="0"/>
            </a:br>
            <a:endParaRPr lang="en-IN" dirty="0"/>
          </a:p>
        </p:txBody>
      </p:sp>
      <p:sp>
        <p:nvSpPr>
          <p:cNvPr id="3" name="Content Placeholder 2"/>
          <p:cNvSpPr>
            <a:spLocks noGrp="1"/>
          </p:cNvSpPr>
          <p:nvPr>
            <p:ph idx="1"/>
          </p:nvPr>
        </p:nvSpPr>
        <p:spPr>
          <a:xfrm>
            <a:off x="990600" y="1882808"/>
            <a:ext cx="5105400" cy="4136992"/>
          </a:xfrm>
        </p:spPr>
        <p:txBody>
          <a:bodyPr>
            <a:normAutofit fontScale="92500" lnSpcReduction="20000"/>
          </a:bodyPr>
          <a:lstStyle/>
          <a:p>
            <a:pPr>
              <a:buFont typeface="Wingdings" panose="05000000000000000000" pitchFamily="2" charset="2"/>
              <a:buChar char="Ø"/>
            </a:pPr>
            <a:r>
              <a:rPr lang="en-US" dirty="0"/>
              <a:t>The development of this presentation is focused on human resource management in which it is important to identify a public sector organisation and a private sector organisation. </a:t>
            </a:r>
          </a:p>
          <a:p>
            <a:pPr>
              <a:buFont typeface="Wingdings" panose="05000000000000000000" pitchFamily="2" charset="2"/>
              <a:buChar char="Ø"/>
            </a:pPr>
            <a:r>
              <a:rPr lang="en-US" dirty="0"/>
              <a:t>The case study of Amazon and Royal Mail has been considered in this particular presentation to critically demonstrate the impact of their HR strategies on the overall strategy of both organisations. </a:t>
            </a:r>
          </a:p>
        </p:txBody>
      </p:sp>
      <p:sp>
        <p:nvSpPr>
          <p:cNvPr id="5" name="Slide Number Placeholder 4">
            <a:extLst>
              <a:ext uri="{FF2B5EF4-FFF2-40B4-BE49-F238E27FC236}">
                <a16:creationId xmlns:a16="http://schemas.microsoft.com/office/drawing/2014/main" id="{E91FF84A-6B70-68A0-9C82-D1FB3CDD36F1}"/>
              </a:ext>
            </a:extLst>
          </p:cNvPr>
          <p:cNvSpPr>
            <a:spLocks noGrp="1"/>
          </p:cNvSpPr>
          <p:nvPr>
            <p:ph type="sldNum" sz="quarter" idx="12"/>
          </p:nvPr>
        </p:nvSpPr>
        <p:spPr/>
        <p:txBody>
          <a:bodyPr/>
          <a:lstStyle/>
          <a:p>
            <a:fld id="{B6F15528-21DE-4FAA-801E-634DDDAF4B2B}" type="slidenum">
              <a:rPr lang="en-US" smtClean="0"/>
              <a:pPr/>
              <a:t>3</a:t>
            </a:fld>
            <a:endParaRPr lang="en-US"/>
          </a:p>
        </p:txBody>
      </p:sp>
      <p:pic>
        <p:nvPicPr>
          <p:cNvPr id="4" name="Picture 3">
            <a:extLst>
              <a:ext uri="{FF2B5EF4-FFF2-40B4-BE49-F238E27FC236}">
                <a16:creationId xmlns:a16="http://schemas.microsoft.com/office/drawing/2014/main" id="{D050AD3F-741A-3ED1-FA09-B2A97FC2332A}"/>
              </a:ext>
            </a:extLst>
          </p:cNvPr>
          <p:cNvPicPr>
            <a:picLocks noChangeAspect="1"/>
          </p:cNvPicPr>
          <p:nvPr/>
        </p:nvPicPr>
        <p:blipFill>
          <a:blip r:embed="rId3"/>
          <a:stretch>
            <a:fillRect/>
          </a:stretch>
        </p:blipFill>
        <p:spPr>
          <a:xfrm>
            <a:off x="7086600" y="1882808"/>
            <a:ext cx="3733800" cy="2564006"/>
          </a:xfrm>
          <a:prstGeom prst="rect">
            <a:avLst/>
          </a:prstGeom>
        </p:spPr>
      </p:pic>
      <p:sp>
        <p:nvSpPr>
          <p:cNvPr id="6" name="TextBox 5">
            <a:extLst>
              <a:ext uri="{FF2B5EF4-FFF2-40B4-BE49-F238E27FC236}">
                <a16:creationId xmlns:a16="http://schemas.microsoft.com/office/drawing/2014/main" id="{F3C9A634-3CAA-69BB-B15F-87E155B1B931}"/>
              </a:ext>
            </a:extLst>
          </p:cNvPr>
          <p:cNvSpPr txBox="1"/>
          <p:nvPr/>
        </p:nvSpPr>
        <p:spPr>
          <a:xfrm>
            <a:off x="8001000" y="4847584"/>
            <a:ext cx="2514600" cy="369332"/>
          </a:xfrm>
          <a:prstGeom prst="rect">
            <a:avLst/>
          </a:prstGeom>
          <a:noFill/>
        </p:spPr>
        <p:txBody>
          <a:bodyPr wrap="square">
            <a:spAutoFit/>
          </a:bodyPr>
          <a:lstStyle/>
          <a:p>
            <a:r>
              <a:rPr lang="en-US" dirty="0"/>
              <a:t>Tang </a:t>
            </a:r>
            <a:r>
              <a:rPr lang="en-US" i="1" dirty="0"/>
              <a:t>et al., </a:t>
            </a:r>
            <a:r>
              <a:rPr lang="en-US" dirty="0"/>
              <a:t>2021</a:t>
            </a:r>
            <a:endParaRPr lang="en-GB" dirty="0"/>
          </a:p>
        </p:txBody>
      </p:sp>
      <p:sp>
        <p:nvSpPr>
          <p:cNvPr id="8" name="Footer Placeholder 7">
            <a:extLst>
              <a:ext uri="{FF2B5EF4-FFF2-40B4-BE49-F238E27FC236}">
                <a16:creationId xmlns:a16="http://schemas.microsoft.com/office/drawing/2014/main" id="{AD92B3E4-C35C-88F4-800D-3C1DAA39D9C3}"/>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659659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t>Background of Royal Mail And Amazon</a:t>
            </a:r>
            <a:endParaRPr lang="en-IN" sz="3600" b="1" dirty="0"/>
          </a:p>
        </p:txBody>
      </p:sp>
      <p:sp>
        <p:nvSpPr>
          <p:cNvPr id="3" name="Content Placeholder 2"/>
          <p:cNvSpPr>
            <a:spLocks noGrp="1"/>
          </p:cNvSpPr>
          <p:nvPr>
            <p:ph idx="1"/>
          </p:nvPr>
        </p:nvSpPr>
        <p:spPr>
          <a:xfrm>
            <a:off x="1371600" y="1882808"/>
            <a:ext cx="4724400" cy="4594192"/>
          </a:xfrm>
        </p:spPr>
        <p:txBody>
          <a:bodyPr>
            <a:normAutofit fontScale="77500" lnSpcReduction="20000"/>
          </a:bodyPr>
          <a:lstStyle/>
          <a:p>
            <a:pPr>
              <a:buFont typeface="Wingdings" panose="05000000000000000000" pitchFamily="2" charset="2"/>
              <a:buChar char="Ø"/>
            </a:pPr>
            <a:r>
              <a:rPr lang="en-US" dirty="0"/>
              <a:t>Royal Mail is a British multinational courier and postal service corporation that focuses on offering delivery and mail collection services across the UK. </a:t>
            </a:r>
          </a:p>
          <a:p>
            <a:pPr>
              <a:buFont typeface="Wingdings" panose="05000000000000000000" pitchFamily="2" charset="2"/>
              <a:buChar char="Ø"/>
            </a:pPr>
            <a:r>
              <a:rPr lang="en-US" dirty="0"/>
              <a:t>The firm was incorporated in 1516 and with the headquarter in London, UK (Royal Mail, 2023). </a:t>
            </a:r>
          </a:p>
          <a:p>
            <a:pPr>
              <a:buFont typeface="Wingdings" panose="05000000000000000000" pitchFamily="2" charset="2"/>
              <a:buChar char="Ø"/>
            </a:pPr>
            <a:r>
              <a:rPr lang="en-US" dirty="0"/>
              <a:t> Amazon is considered as one of the most valuable brands in the world which was incorporated by Jeff Bezos in 1994 while having the head office in Washington, US (Amazon, 2023). </a:t>
            </a:r>
          </a:p>
          <a:p>
            <a:pPr>
              <a:buFont typeface="Wingdings" panose="05000000000000000000" pitchFamily="2" charset="2"/>
              <a:buChar char="Ø"/>
            </a:pPr>
            <a:r>
              <a:rPr lang="en-US" dirty="0"/>
              <a:t>Amazon initiated its operation as an online marketplace for books and then focused on several product categories. </a:t>
            </a:r>
          </a:p>
          <a:p>
            <a:pPr>
              <a:buFont typeface="Wingdings" panose="05000000000000000000" pitchFamily="2" charset="2"/>
              <a:buChar char="Ø"/>
            </a:pPr>
            <a:endParaRPr lang="en-US" dirty="0"/>
          </a:p>
        </p:txBody>
      </p:sp>
      <p:sp>
        <p:nvSpPr>
          <p:cNvPr id="8" name="Slide Number Placeholder 7">
            <a:extLst>
              <a:ext uri="{FF2B5EF4-FFF2-40B4-BE49-F238E27FC236}">
                <a16:creationId xmlns:a16="http://schemas.microsoft.com/office/drawing/2014/main" id="{245C112D-9199-852C-88AD-BB5A164A3153}"/>
              </a:ext>
            </a:extLst>
          </p:cNvPr>
          <p:cNvSpPr>
            <a:spLocks noGrp="1"/>
          </p:cNvSpPr>
          <p:nvPr>
            <p:ph type="sldNum" sz="quarter" idx="12"/>
          </p:nvPr>
        </p:nvSpPr>
        <p:spPr/>
        <p:txBody>
          <a:bodyPr/>
          <a:lstStyle/>
          <a:p>
            <a:fld id="{B6F15528-21DE-4FAA-801E-634DDDAF4B2B}" type="slidenum">
              <a:rPr lang="en-US" smtClean="0"/>
              <a:pPr/>
              <a:t>4</a:t>
            </a:fld>
            <a:endParaRPr lang="en-US"/>
          </a:p>
        </p:txBody>
      </p:sp>
      <p:pic>
        <p:nvPicPr>
          <p:cNvPr id="4" name="Picture 3">
            <a:extLst>
              <a:ext uri="{FF2B5EF4-FFF2-40B4-BE49-F238E27FC236}">
                <a16:creationId xmlns:a16="http://schemas.microsoft.com/office/drawing/2014/main" id="{C7FE8677-E228-3176-0DB8-78BE328C3F50}"/>
              </a:ext>
            </a:extLst>
          </p:cNvPr>
          <p:cNvPicPr>
            <a:picLocks noChangeAspect="1"/>
          </p:cNvPicPr>
          <p:nvPr/>
        </p:nvPicPr>
        <p:blipFill>
          <a:blip r:embed="rId3"/>
          <a:stretch>
            <a:fillRect/>
          </a:stretch>
        </p:blipFill>
        <p:spPr>
          <a:xfrm>
            <a:off x="7149983" y="1529075"/>
            <a:ext cx="2382025" cy="1985021"/>
          </a:xfrm>
          <a:prstGeom prst="rect">
            <a:avLst/>
          </a:prstGeom>
        </p:spPr>
      </p:pic>
      <p:sp>
        <p:nvSpPr>
          <p:cNvPr id="6" name="TextBox 5">
            <a:extLst>
              <a:ext uri="{FF2B5EF4-FFF2-40B4-BE49-F238E27FC236}">
                <a16:creationId xmlns:a16="http://schemas.microsoft.com/office/drawing/2014/main" id="{DEDF42A6-0E41-8F25-B168-372D624671B2}"/>
              </a:ext>
            </a:extLst>
          </p:cNvPr>
          <p:cNvSpPr txBox="1"/>
          <p:nvPr/>
        </p:nvSpPr>
        <p:spPr>
          <a:xfrm>
            <a:off x="6955972" y="3329429"/>
            <a:ext cx="4580164" cy="369332"/>
          </a:xfrm>
          <a:prstGeom prst="rect">
            <a:avLst/>
          </a:prstGeom>
          <a:noFill/>
        </p:spPr>
        <p:txBody>
          <a:bodyPr wrap="square">
            <a:spAutoFit/>
          </a:bodyPr>
          <a:lstStyle/>
          <a:p>
            <a:r>
              <a:rPr lang="en-US" dirty="0"/>
              <a:t>(Source: Royal Mail, 2023)</a:t>
            </a:r>
            <a:endParaRPr lang="en-IN" dirty="0"/>
          </a:p>
        </p:txBody>
      </p:sp>
      <p:pic>
        <p:nvPicPr>
          <p:cNvPr id="7" name="Picture 6">
            <a:extLst>
              <a:ext uri="{FF2B5EF4-FFF2-40B4-BE49-F238E27FC236}">
                <a16:creationId xmlns:a16="http://schemas.microsoft.com/office/drawing/2014/main" id="{9D0BCEAA-4EE1-4F61-90EF-A31C3F011D6F}"/>
              </a:ext>
            </a:extLst>
          </p:cNvPr>
          <p:cNvPicPr>
            <a:picLocks noChangeAspect="1"/>
          </p:cNvPicPr>
          <p:nvPr/>
        </p:nvPicPr>
        <p:blipFill>
          <a:blip r:embed="rId4"/>
          <a:stretch>
            <a:fillRect/>
          </a:stretch>
        </p:blipFill>
        <p:spPr>
          <a:xfrm>
            <a:off x="6934201" y="4204117"/>
            <a:ext cx="2813588" cy="1975593"/>
          </a:xfrm>
          <a:prstGeom prst="rect">
            <a:avLst/>
          </a:prstGeom>
        </p:spPr>
      </p:pic>
      <p:sp>
        <p:nvSpPr>
          <p:cNvPr id="5" name="Rectangle 4">
            <a:extLst>
              <a:ext uri="{FF2B5EF4-FFF2-40B4-BE49-F238E27FC236}">
                <a16:creationId xmlns:a16="http://schemas.microsoft.com/office/drawing/2014/main" id="{C7B12DAC-1F4A-442B-BB67-CB2EC4599329}"/>
              </a:ext>
            </a:extLst>
          </p:cNvPr>
          <p:cNvSpPr/>
          <p:nvPr/>
        </p:nvSpPr>
        <p:spPr>
          <a:xfrm>
            <a:off x="7200125" y="6260068"/>
            <a:ext cx="2396810" cy="369332"/>
          </a:xfrm>
          <a:prstGeom prst="rect">
            <a:avLst/>
          </a:prstGeom>
        </p:spPr>
        <p:txBody>
          <a:bodyPr wrap="none">
            <a:spAutoFit/>
          </a:bodyPr>
          <a:lstStyle/>
          <a:p>
            <a:r>
              <a:rPr lang="en-IN" dirty="0"/>
              <a:t>(Source: Amazon, 2023)</a:t>
            </a:r>
          </a:p>
        </p:txBody>
      </p:sp>
      <p:sp>
        <p:nvSpPr>
          <p:cNvPr id="10" name="Footer Placeholder 9">
            <a:extLst>
              <a:ext uri="{FF2B5EF4-FFF2-40B4-BE49-F238E27FC236}">
                <a16:creationId xmlns:a16="http://schemas.microsoft.com/office/drawing/2014/main" id="{3520DF90-AAC7-60A6-E4D7-0F480CF6576B}"/>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965724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12828"/>
          </a:xfrm>
        </p:spPr>
        <p:txBody>
          <a:bodyPr>
            <a:normAutofit fontScale="90000"/>
          </a:bodyPr>
          <a:lstStyle/>
          <a:p>
            <a:r>
              <a:rPr lang="en-GB" sz="4000" b="1" dirty="0"/>
              <a:t>HR Strategy Deployed In The Private Sector</a:t>
            </a:r>
            <a:br>
              <a:rPr lang="en-IN" b="1" dirty="0"/>
            </a:br>
            <a:endParaRPr lang="en-IN" b="1" dirty="0"/>
          </a:p>
        </p:txBody>
      </p:sp>
      <p:sp>
        <p:nvSpPr>
          <p:cNvPr id="3" name="Content Placeholder 2"/>
          <p:cNvSpPr>
            <a:spLocks noGrp="1"/>
          </p:cNvSpPr>
          <p:nvPr>
            <p:ph idx="1"/>
          </p:nvPr>
        </p:nvSpPr>
        <p:spPr>
          <a:xfrm>
            <a:off x="6202468" y="1347897"/>
            <a:ext cx="4812373" cy="4778268"/>
          </a:xfrm>
        </p:spPr>
        <p:txBody>
          <a:bodyPr>
            <a:normAutofit/>
          </a:bodyPr>
          <a:lstStyle/>
          <a:p>
            <a:pPr algn="just" fontAlgn="base">
              <a:buFont typeface="Wingdings" panose="05000000000000000000" pitchFamily="2" charset="2"/>
              <a:buChar char="Ø"/>
            </a:pPr>
            <a:r>
              <a:rPr lang="en-GB" sz="2000" dirty="0"/>
              <a:t>Human resource department of the private sectors looks after the training and development of employees </a:t>
            </a:r>
            <a:r>
              <a:rPr lang="en-GB" dirty="0"/>
              <a:t>in HRM</a:t>
            </a:r>
          </a:p>
          <a:p>
            <a:pPr algn="just" fontAlgn="base">
              <a:buFont typeface="Wingdings" panose="05000000000000000000" pitchFamily="2" charset="2"/>
              <a:buChar char="Ø"/>
            </a:pPr>
            <a:r>
              <a:rPr lang="en-GB" sz="2000" dirty="0"/>
              <a:t>They take care of training the persons working effective strategic development factors (Tang </a:t>
            </a:r>
            <a:r>
              <a:rPr lang="en-GB" sz="2000" i="1" dirty="0"/>
              <a:t>et al</a:t>
            </a:r>
            <a:r>
              <a:rPr lang="en-GB" sz="2000" dirty="0"/>
              <a:t>., 2019)</a:t>
            </a:r>
          </a:p>
          <a:p>
            <a:pPr algn="just" fontAlgn="base">
              <a:buFont typeface="Wingdings" panose="05000000000000000000" pitchFamily="2" charset="2"/>
              <a:buChar char="Ø"/>
            </a:pPr>
            <a:r>
              <a:rPr lang="en-GB" sz="2000" dirty="0"/>
              <a:t>Takes care of the human resource planning in different organizations</a:t>
            </a:r>
          </a:p>
          <a:p>
            <a:pPr algn="just" fontAlgn="base">
              <a:buFont typeface="Wingdings" panose="05000000000000000000" pitchFamily="2" charset="2"/>
              <a:buChar char="Ø"/>
            </a:pPr>
            <a:r>
              <a:rPr lang="en-GB" sz="2000" dirty="0"/>
              <a:t>Manages the payment systems of all the employees under the private sector organizations</a:t>
            </a:r>
          </a:p>
          <a:p>
            <a:endParaRPr lang="en-IN" dirty="0"/>
          </a:p>
        </p:txBody>
      </p:sp>
      <p:sp>
        <p:nvSpPr>
          <p:cNvPr id="4" name="Slide Number Placeholder 3">
            <a:extLst>
              <a:ext uri="{FF2B5EF4-FFF2-40B4-BE49-F238E27FC236}">
                <a16:creationId xmlns:a16="http://schemas.microsoft.com/office/drawing/2014/main" id="{8E2309EE-5DB3-6C58-A7BA-E537DCEBCAD2}"/>
              </a:ext>
            </a:extLst>
          </p:cNvPr>
          <p:cNvSpPr>
            <a:spLocks noGrp="1"/>
          </p:cNvSpPr>
          <p:nvPr>
            <p:ph type="sldNum" sz="quarter" idx="12"/>
          </p:nvPr>
        </p:nvSpPr>
        <p:spPr/>
        <p:txBody>
          <a:bodyPr/>
          <a:lstStyle/>
          <a:p>
            <a:fld id="{B6F15528-21DE-4FAA-801E-634DDDAF4B2B}" type="slidenum">
              <a:rPr lang="en-US" smtClean="0"/>
              <a:pPr/>
              <a:t>5</a:t>
            </a:fld>
            <a:endParaRPr lang="en-US"/>
          </a:p>
        </p:txBody>
      </p:sp>
      <p:sp>
        <p:nvSpPr>
          <p:cNvPr id="7" name="TextBox 6">
            <a:extLst>
              <a:ext uri="{FF2B5EF4-FFF2-40B4-BE49-F238E27FC236}">
                <a16:creationId xmlns:a16="http://schemas.microsoft.com/office/drawing/2014/main" id="{678D6F81-C1BA-4FD3-E11F-B6F1BB4CB23D}"/>
              </a:ext>
            </a:extLst>
          </p:cNvPr>
          <p:cNvSpPr txBox="1"/>
          <p:nvPr/>
        </p:nvSpPr>
        <p:spPr>
          <a:xfrm>
            <a:off x="1676400" y="5738646"/>
            <a:ext cx="5417126" cy="369332"/>
          </a:xfrm>
          <a:prstGeom prst="rect">
            <a:avLst/>
          </a:prstGeom>
          <a:noFill/>
        </p:spPr>
        <p:txBody>
          <a:bodyPr wrap="square">
            <a:spAutoFit/>
          </a:bodyPr>
          <a:lstStyle/>
          <a:p>
            <a:r>
              <a:rPr lang="en-US" dirty="0"/>
              <a:t>(Source: Hamid, 2019)</a:t>
            </a:r>
            <a:endParaRPr lang="en-GB" dirty="0"/>
          </a:p>
        </p:txBody>
      </p:sp>
      <p:sp>
        <p:nvSpPr>
          <p:cNvPr id="6" name="Footer Placeholder 5">
            <a:extLst>
              <a:ext uri="{FF2B5EF4-FFF2-40B4-BE49-F238E27FC236}">
                <a16:creationId xmlns:a16="http://schemas.microsoft.com/office/drawing/2014/main" id="{3FB606DC-D72F-CF79-EC5A-4C9548113E57}"/>
              </a:ext>
            </a:extLst>
          </p:cNvPr>
          <p:cNvSpPr>
            <a:spLocks noGrp="1"/>
          </p:cNvSpPr>
          <p:nvPr>
            <p:ph type="ftr" sz="quarter" idx="11"/>
          </p:nvPr>
        </p:nvSpPr>
        <p:spPr/>
        <p:txBody>
          <a:bodyPr/>
          <a:lstStyle/>
          <a:p>
            <a:r>
              <a:rPr lang="en-US"/>
              <a:t>2243076 N B PATEL</a:t>
            </a:r>
          </a:p>
        </p:txBody>
      </p:sp>
      <p:grpSp>
        <p:nvGrpSpPr>
          <p:cNvPr id="5" name="Group 4">
            <a:extLst>
              <a:ext uri="{FF2B5EF4-FFF2-40B4-BE49-F238E27FC236}">
                <a16:creationId xmlns:a16="http://schemas.microsoft.com/office/drawing/2014/main" id="{79D3D7D7-A0B3-B62C-4004-3DB148CA52F0}"/>
              </a:ext>
            </a:extLst>
          </p:cNvPr>
          <p:cNvGrpSpPr/>
          <p:nvPr/>
        </p:nvGrpSpPr>
        <p:grpSpPr>
          <a:xfrm>
            <a:off x="152400" y="982497"/>
            <a:ext cx="5867400" cy="4525963"/>
            <a:chOff x="6096000" y="764822"/>
            <a:chExt cx="5572170" cy="5040001"/>
          </a:xfrm>
        </p:grpSpPr>
        <p:grpSp>
          <p:nvGrpSpPr>
            <p:cNvPr id="8" name="Group 7">
              <a:extLst>
                <a:ext uri="{FF2B5EF4-FFF2-40B4-BE49-F238E27FC236}">
                  <a16:creationId xmlns:a16="http://schemas.microsoft.com/office/drawing/2014/main" id="{486C3F02-BDB5-0CA1-BA1D-50C427ED0E23}"/>
                </a:ext>
              </a:extLst>
            </p:cNvPr>
            <p:cNvGrpSpPr/>
            <p:nvPr/>
          </p:nvGrpSpPr>
          <p:grpSpPr>
            <a:xfrm>
              <a:off x="6096000" y="764822"/>
              <a:ext cx="5572170" cy="5040001"/>
              <a:chOff x="6165740" y="733227"/>
              <a:chExt cx="5572170" cy="4709630"/>
            </a:xfrm>
          </p:grpSpPr>
          <p:sp>
            <p:nvSpPr>
              <p:cNvPr id="20" name="Flowchart: Connector 19">
                <a:extLst>
                  <a:ext uri="{FF2B5EF4-FFF2-40B4-BE49-F238E27FC236}">
                    <a16:creationId xmlns:a16="http://schemas.microsoft.com/office/drawing/2014/main" id="{F75FEABA-CA4F-5143-0147-440FBDFA3EE8}"/>
                  </a:ext>
                </a:extLst>
              </p:cNvPr>
              <p:cNvSpPr/>
              <p:nvPr/>
            </p:nvSpPr>
            <p:spPr>
              <a:xfrm>
                <a:off x="8017361" y="1971083"/>
                <a:ext cx="1781094" cy="1919287"/>
              </a:xfrm>
              <a:prstGeom prst="flowChartConnector">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IN" dirty="0"/>
                  <a:t>COMMON FEATURES FOR HRM PRACTICES IN IRAN</a:t>
                </a:r>
              </a:p>
            </p:txBody>
          </p:sp>
          <p:sp>
            <p:nvSpPr>
              <p:cNvPr id="21" name="Oval 20">
                <a:extLst>
                  <a:ext uri="{FF2B5EF4-FFF2-40B4-BE49-F238E27FC236}">
                    <a16:creationId xmlns:a16="http://schemas.microsoft.com/office/drawing/2014/main" id="{8F7AEE48-802C-B010-B566-3F27177F39A2}"/>
                  </a:ext>
                </a:extLst>
              </p:cNvPr>
              <p:cNvSpPr/>
              <p:nvPr/>
            </p:nvSpPr>
            <p:spPr>
              <a:xfrm>
                <a:off x="7396069" y="796213"/>
                <a:ext cx="1230329" cy="839755"/>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IN" sz="900" dirty="0"/>
                  <a:t>UNSTABLE AND PERSONALIZES STRUCTURE </a:t>
                </a:r>
              </a:p>
            </p:txBody>
          </p:sp>
          <p:sp>
            <p:nvSpPr>
              <p:cNvPr id="22" name="Oval 21">
                <a:extLst>
                  <a:ext uri="{FF2B5EF4-FFF2-40B4-BE49-F238E27FC236}">
                    <a16:creationId xmlns:a16="http://schemas.microsoft.com/office/drawing/2014/main" id="{94162912-83EA-2842-A506-55F31E3B990C}"/>
                  </a:ext>
                </a:extLst>
              </p:cNvPr>
              <p:cNvSpPr/>
              <p:nvPr/>
            </p:nvSpPr>
            <p:spPr>
              <a:xfrm>
                <a:off x="6243492" y="1216408"/>
                <a:ext cx="1230329" cy="106305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IN" sz="900" dirty="0"/>
                  <a:t>THE CHALLENGE OF NON COMPETENT EMPLOYEE’S </a:t>
                </a:r>
              </a:p>
            </p:txBody>
          </p:sp>
          <p:sp>
            <p:nvSpPr>
              <p:cNvPr id="23" name="Oval 22">
                <a:extLst>
                  <a:ext uri="{FF2B5EF4-FFF2-40B4-BE49-F238E27FC236}">
                    <a16:creationId xmlns:a16="http://schemas.microsoft.com/office/drawing/2014/main" id="{273AF7C7-B213-CB3D-7886-935D3887D6F1}"/>
                  </a:ext>
                </a:extLst>
              </p:cNvPr>
              <p:cNvSpPr/>
              <p:nvPr/>
            </p:nvSpPr>
            <p:spPr>
              <a:xfrm>
                <a:off x="6165740" y="2368725"/>
                <a:ext cx="1230329" cy="839755"/>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900" dirty="0"/>
                  <a:t>NON CONFORMITY IN HR SYSTEM’S </a:t>
                </a:r>
              </a:p>
            </p:txBody>
          </p:sp>
          <p:sp>
            <p:nvSpPr>
              <p:cNvPr id="24" name="Oval 23">
                <a:extLst>
                  <a:ext uri="{FF2B5EF4-FFF2-40B4-BE49-F238E27FC236}">
                    <a16:creationId xmlns:a16="http://schemas.microsoft.com/office/drawing/2014/main" id="{8A16583F-B780-0A6D-9C3E-0893DB7C34E7}"/>
                  </a:ext>
                </a:extLst>
              </p:cNvPr>
              <p:cNvSpPr/>
              <p:nvPr/>
            </p:nvSpPr>
            <p:spPr>
              <a:xfrm>
                <a:off x="6243493" y="3387012"/>
                <a:ext cx="1546016" cy="1091296"/>
              </a:xfrm>
              <a:prstGeom prst="ellipse">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IN" sz="900" dirty="0"/>
                  <a:t>SILO MENTALITY IN HR DEPARTMENT</a:t>
                </a:r>
              </a:p>
            </p:txBody>
          </p:sp>
          <p:sp>
            <p:nvSpPr>
              <p:cNvPr id="25" name="Oval 24">
                <a:extLst>
                  <a:ext uri="{FF2B5EF4-FFF2-40B4-BE49-F238E27FC236}">
                    <a16:creationId xmlns:a16="http://schemas.microsoft.com/office/drawing/2014/main" id="{A94E66AB-48C6-43FD-DE17-AD0AB6A096EB}"/>
                  </a:ext>
                </a:extLst>
              </p:cNvPr>
              <p:cNvSpPr/>
              <p:nvPr/>
            </p:nvSpPr>
            <p:spPr>
              <a:xfrm>
                <a:off x="8829869" y="733227"/>
                <a:ext cx="1354907" cy="902740"/>
              </a:xfrm>
              <a:prstGeom prst="ellipse">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IN" sz="900" dirty="0"/>
                  <a:t>OBSOLETE JOB DESCRIPTIONS</a:t>
                </a:r>
              </a:p>
            </p:txBody>
          </p:sp>
          <p:sp>
            <p:nvSpPr>
              <p:cNvPr id="26" name="Oval 25">
                <a:extLst>
                  <a:ext uri="{FF2B5EF4-FFF2-40B4-BE49-F238E27FC236}">
                    <a16:creationId xmlns:a16="http://schemas.microsoft.com/office/drawing/2014/main" id="{AFBB5C56-29FD-FFA9-E2C0-8E2699830E06}"/>
                  </a:ext>
                </a:extLst>
              </p:cNvPr>
              <p:cNvSpPr/>
              <p:nvPr/>
            </p:nvSpPr>
            <p:spPr>
              <a:xfrm>
                <a:off x="10184776" y="1113454"/>
                <a:ext cx="1230329" cy="839755"/>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900" dirty="0"/>
                  <a:t>DOUBLE STANDERS IN EMPLOYEE RECRUTMENT</a:t>
                </a:r>
              </a:p>
            </p:txBody>
          </p:sp>
          <p:sp>
            <p:nvSpPr>
              <p:cNvPr id="27" name="Oval 26">
                <a:extLst>
                  <a:ext uri="{FF2B5EF4-FFF2-40B4-BE49-F238E27FC236}">
                    <a16:creationId xmlns:a16="http://schemas.microsoft.com/office/drawing/2014/main" id="{DA5E3C3E-4C88-2E52-044A-C3CF0117747F}"/>
                  </a:ext>
                </a:extLst>
              </p:cNvPr>
              <p:cNvSpPr/>
              <p:nvPr/>
            </p:nvSpPr>
            <p:spPr>
              <a:xfrm>
                <a:off x="10507581" y="2200468"/>
                <a:ext cx="1230329" cy="839755"/>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IN" sz="900" dirty="0"/>
                  <a:t>LACK OF SYSTEMATIC CAREER MANAGMENT</a:t>
                </a:r>
              </a:p>
            </p:txBody>
          </p:sp>
          <p:sp>
            <p:nvSpPr>
              <p:cNvPr id="28" name="Oval 27">
                <a:extLst>
                  <a:ext uri="{FF2B5EF4-FFF2-40B4-BE49-F238E27FC236}">
                    <a16:creationId xmlns:a16="http://schemas.microsoft.com/office/drawing/2014/main" id="{89B879AB-0190-B5FA-5C37-B1CAB527A7BF}"/>
                  </a:ext>
                </a:extLst>
              </p:cNvPr>
              <p:cNvSpPr/>
              <p:nvPr/>
            </p:nvSpPr>
            <p:spPr>
              <a:xfrm>
                <a:off x="10507581" y="3252293"/>
                <a:ext cx="1230329" cy="1151754"/>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IN" sz="900" dirty="0"/>
                  <a:t>GENRAL INSTEAD OF SPECIALIZED TRAINING PROGRAMS</a:t>
                </a:r>
              </a:p>
            </p:txBody>
          </p:sp>
          <p:sp>
            <p:nvSpPr>
              <p:cNvPr id="29" name="Oval 28">
                <a:extLst>
                  <a:ext uri="{FF2B5EF4-FFF2-40B4-BE49-F238E27FC236}">
                    <a16:creationId xmlns:a16="http://schemas.microsoft.com/office/drawing/2014/main" id="{CFF6AFA5-F262-4C72-2E5B-1370AE306253}"/>
                  </a:ext>
                </a:extLst>
              </p:cNvPr>
              <p:cNvSpPr/>
              <p:nvPr/>
            </p:nvSpPr>
            <p:spPr>
              <a:xfrm>
                <a:off x="9745581" y="4484913"/>
                <a:ext cx="1586208" cy="839755"/>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IN" sz="850" dirty="0"/>
                  <a:t>IMBALANCE BETWEEN PAY AND PERFORMANCE </a:t>
                </a:r>
              </a:p>
            </p:txBody>
          </p:sp>
          <p:sp>
            <p:nvSpPr>
              <p:cNvPr id="30" name="Oval 29">
                <a:extLst>
                  <a:ext uri="{FF2B5EF4-FFF2-40B4-BE49-F238E27FC236}">
                    <a16:creationId xmlns:a16="http://schemas.microsoft.com/office/drawing/2014/main" id="{BF51D1C3-E665-A079-FCFD-BF4568A8A2D7}"/>
                  </a:ext>
                </a:extLst>
              </p:cNvPr>
              <p:cNvSpPr/>
              <p:nvPr/>
            </p:nvSpPr>
            <p:spPr>
              <a:xfrm>
                <a:off x="8271348" y="4603102"/>
                <a:ext cx="1366854" cy="839755"/>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IN" sz="800" dirty="0"/>
                  <a:t>MISALIGNMENT BETWEEN ORGANIZATIONAL STRATEGY AND HRM PRACTICES</a:t>
                </a:r>
              </a:p>
            </p:txBody>
          </p:sp>
          <p:sp>
            <p:nvSpPr>
              <p:cNvPr id="31" name="Oval 30">
                <a:extLst>
                  <a:ext uri="{FF2B5EF4-FFF2-40B4-BE49-F238E27FC236}">
                    <a16:creationId xmlns:a16="http://schemas.microsoft.com/office/drawing/2014/main" id="{744DF52A-CDC1-7F25-9C1E-69028D1E41DD}"/>
                  </a:ext>
                </a:extLst>
              </p:cNvPr>
              <p:cNvSpPr/>
              <p:nvPr/>
            </p:nvSpPr>
            <p:spPr>
              <a:xfrm>
                <a:off x="6795802" y="4526899"/>
                <a:ext cx="1387145" cy="839755"/>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IN" sz="900" dirty="0"/>
                  <a:t>PSEUDO KNOWLEDE MANAGMENT</a:t>
                </a:r>
              </a:p>
            </p:txBody>
          </p:sp>
        </p:grpSp>
        <p:cxnSp>
          <p:nvCxnSpPr>
            <p:cNvPr id="9" name="Straight Arrow Connector 8">
              <a:extLst>
                <a:ext uri="{FF2B5EF4-FFF2-40B4-BE49-F238E27FC236}">
                  <a16:creationId xmlns:a16="http://schemas.microsoft.com/office/drawing/2014/main" id="{653782D2-98C7-2320-B684-97003EECD104}"/>
                </a:ext>
              </a:extLst>
            </p:cNvPr>
            <p:cNvCxnSpPr>
              <a:cxnSpLocks/>
            </p:cNvCxnSpPr>
            <p:nvPr/>
          </p:nvCxnSpPr>
          <p:spPr>
            <a:xfrm flipH="1" flipV="1">
              <a:off x="8126963" y="1670180"/>
              <a:ext cx="327457" cy="4979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8978200-975A-0F00-FC81-D8628335174F}"/>
                </a:ext>
              </a:extLst>
            </p:cNvPr>
            <p:cNvCxnSpPr>
              <a:cxnSpLocks/>
            </p:cNvCxnSpPr>
            <p:nvPr/>
          </p:nvCxnSpPr>
          <p:spPr>
            <a:xfrm flipH="1">
              <a:off x="7719768" y="3948434"/>
              <a:ext cx="668730" cy="9151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D3D8875-7C8E-0C7B-5D60-63EA84FAC021}"/>
                </a:ext>
              </a:extLst>
            </p:cNvPr>
            <p:cNvCxnSpPr>
              <a:cxnSpLocks/>
            </p:cNvCxnSpPr>
            <p:nvPr/>
          </p:nvCxnSpPr>
          <p:spPr>
            <a:xfrm flipV="1">
              <a:off x="9135182" y="1699292"/>
              <a:ext cx="191663" cy="4652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D5C52BE-BACB-49CD-38C8-58E4DE2DF221}"/>
                </a:ext>
              </a:extLst>
            </p:cNvPr>
            <p:cNvCxnSpPr>
              <a:cxnSpLocks/>
            </p:cNvCxnSpPr>
            <p:nvPr/>
          </p:nvCxnSpPr>
          <p:spPr>
            <a:xfrm>
              <a:off x="8844809" y="4143432"/>
              <a:ext cx="74331" cy="7143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75F71DB-8AB2-9D73-65BF-8D48BA3D05A2}"/>
                </a:ext>
              </a:extLst>
            </p:cNvPr>
            <p:cNvCxnSpPr>
              <a:cxnSpLocks/>
              <a:stCxn id="20" idx="5"/>
            </p:cNvCxnSpPr>
            <p:nvPr/>
          </p:nvCxnSpPr>
          <p:spPr>
            <a:xfrm>
              <a:off x="9467880" y="3842642"/>
              <a:ext cx="583641" cy="9819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3474784-2A94-5013-58E4-E8E1E3E0BD32}"/>
                </a:ext>
              </a:extLst>
            </p:cNvPr>
            <p:cNvCxnSpPr>
              <a:cxnSpLocks/>
            </p:cNvCxnSpPr>
            <p:nvPr/>
          </p:nvCxnSpPr>
          <p:spPr>
            <a:xfrm>
              <a:off x="9644817" y="3498253"/>
              <a:ext cx="868788" cy="3132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3E175C8-4427-F90D-DEAB-0F1038779FF8}"/>
                </a:ext>
              </a:extLst>
            </p:cNvPr>
            <p:cNvCxnSpPr>
              <a:cxnSpLocks/>
            </p:cNvCxnSpPr>
            <p:nvPr/>
          </p:nvCxnSpPr>
          <p:spPr>
            <a:xfrm flipV="1">
              <a:off x="9675841" y="2931002"/>
              <a:ext cx="821992" cy="69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D402151-F729-6889-ED5D-854D30787BBE}"/>
                </a:ext>
              </a:extLst>
            </p:cNvPr>
            <p:cNvCxnSpPr>
              <a:cxnSpLocks/>
              <a:stCxn id="20" idx="7"/>
              <a:endCxn id="26" idx="3"/>
            </p:cNvCxnSpPr>
            <p:nvPr/>
          </p:nvCxnSpPr>
          <p:spPr>
            <a:xfrm flipV="1">
              <a:off x="9467880" y="1938778"/>
              <a:ext cx="827333" cy="4515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267807F-0F79-2C38-90B4-CA395D1EF213}"/>
                </a:ext>
              </a:extLst>
            </p:cNvPr>
            <p:cNvCxnSpPr>
              <a:cxnSpLocks/>
            </p:cNvCxnSpPr>
            <p:nvPr/>
          </p:nvCxnSpPr>
          <p:spPr>
            <a:xfrm flipH="1" flipV="1">
              <a:off x="7329846" y="2090053"/>
              <a:ext cx="783361" cy="5175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6E4786B-1ECE-F931-CCE6-00EB56CA9D81}"/>
                </a:ext>
              </a:extLst>
            </p:cNvPr>
            <p:cNvCxnSpPr>
              <a:cxnSpLocks/>
              <a:stCxn id="20" idx="2"/>
              <a:endCxn id="23" idx="6"/>
            </p:cNvCxnSpPr>
            <p:nvPr/>
          </p:nvCxnSpPr>
          <p:spPr>
            <a:xfrm flipH="1" flipV="1">
              <a:off x="7326329" y="2964378"/>
              <a:ext cx="621292" cy="1520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51B7144-200F-F17D-35E8-339E81899F9B}"/>
                </a:ext>
              </a:extLst>
            </p:cNvPr>
            <p:cNvCxnSpPr>
              <a:cxnSpLocks/>
            </p:cNvCxnSpPr>
            <p:nvPr/>
          </p:nvCxnSpPr>
          <p:spPr>
            <a:xfrm flipH="1">
              <a:off x="7636975" y="3669261"/>
              <a:ext cx="461408" cy="2146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37288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Development Through HRM</a:t>
            </a:r>
            <a:br>
              <a:rPr lang="en-IN" b="1" dirty="0"/>
            </a:br>
            <a:endParaRPr lang="en-IN" b="1" dirty="0"/>
          </a:p>
        </p:txBody>
      </p:sp>
      <p:sp>
        <p:nvSpPr>
          <p:cNvPr id="3" name="Content Placeholder 2"/>
          <p:cNvSpPr>
            <a:spLocks noGrp="1"/>
          </p:cNvSpPr>
          <p:nvPr>
            <p:ph idx="1"/>
          </p:nvPr>
        </p:nvSpPr>
        <p:spPr>
          <a:xfrm>
            <a:off x="1143000" y="1524000"/>
            <a:ext cx="4724400" cy="4800600"/>
          </a:xfrm>
        </p:spPr>
        <p:txBody>
          <a:bodyPr>
            <a:normAutofit fontScale="85000" lnSpcReduction="20000"/>
          </a:bodyPr>
          <a:lstStyle/>
          <a:p>
            <a:pPr>
              <a:buFont typeface="Wingdings" panose="05000000000000000000" pitchFamily="2" charset="2"/>
              <a:buChar char="Ø"/>
            </a:pPr>
            <a:r>
              <a:rPr lang="en-US" dirty="0"/>
              <a:t>As explained by Hamid (2019), the HR strategy incorporated by Amazon is not mainly considered as successful because the issue is that the organisation lacks worker diversity in the context of gender and race. </a:t>
            </a:r>
          </a:p>
          <a:p>
            <a:pPr>
              <a:buFont typeface="Wingdings" panose="05000000000000000000" pitchFamily="2" charset="2"/>
              <a:buChar char="Ø"/>
            </a:pPr>
            <a:r>
              <a:rPr lang="en-US" dirty="0"/>
              <a:t>However, it has been recognised that the organisation focuses on providing several bonuses and perks in terms of improving its HR approaches. </a:t>
            </a:r>
          </a:p>
          <a:p>
            <a:pPr>
              <a:buFont typeface="Wingdings" panose="05000000000000000000" pitchFamily="2" charset="2"/>
              <a:buChar char="Ø"/>
            </a:pPr>
            <a:r>
              <a:rPr lang="en-US" dirty="0"/>
              <a:t>Those benefits involve financial security, healthcare plans, paternal leave, support networks as well as employee discounts. </a:t>
            </a:r>
          </a:p>
        </p:txBody>
      </p:sp>
      <p:sp>
        <p:nvSpPr>
          <p:cNvPr id="5" name="Slide Number Placeholder 4">
            <a:extLst>
              <a:ext uri="{FF2B5EF4-FFF2-40B4-BE49-F238E27FC236}">
                <a16:creationId xmlns:a16="http://schemas.microsoft.com/office/drawing/2014/main" id="{6B730EF1-878A-8585-3735-9553835461D9}"/>
              </a:ext>
            </a:extLst>
          </p:cNvPr>
          <p:cNvSpPr>
            <a:spLocks noGrp="1"/>
          </p:cNvSpPr>
          <p:nvPr>
            <p:ph type="sldNum" sz="quarter" idx="12"/>
          </p:nvPr>
        </p:nvSpPr>
        <p:spPr/>
        <p:txBody>
          <a:bodyPr/>
          <a:lstStyle/>
          <a:p>
            <a:fld id="{B6F15528-21DE-4FAA-801E-634DDDAF4B2B}" type="slidenum">
              <a:rPr lang="en-US" smtClean="0"/>
              <a:pPr/>
              <a:t>6</a:t>
            </a:fld>
            <a:endParaRPr lang="en-US"/>
          </a:p>
        </p:txBody>
      </p:sp>
      <p:pic>
        <p:nvPicPr>
          <p:cNvPr id="4" name="Picture 3">
            <a:extLst>
              <a:ext uri="{FF2B5EF4-FFF2-40B4-BE49-F238E27FC236}">
                <a16:creationId xmlns:a16="http://schemas.microsoft.com/office/drawing/2014/main" id="{F8125ABA-641B-28CB-80D3-BB98F9DD9211}"/>
              </a:ext>
            </a:extLst>
          </p:cNvPr>
          <p:cNvPicPr>
            <a:picLocks noChangeAspect="1"/>
          </p:cNvPicPr>
          <p:nvPr/>
        </p:nvPicPr>
        <p:blipFill>
          <a:blip r:embed="rId3"/>
          <a:stretch>
            <a:fillRect/>
          </a:stretch>
        </p:blipFill>
        <p:spPr>
          <a:xfrm>
            <a:off x="6477001" y="1943100"/>
            <a:ext cx="3902799" cy="2971800"/>
          </a:xfrm>
          <a:prstGeom prst="rect">
            <a:avLst/>
          </a:prstGeom>
        </p:spPr>
      </p:pic>
      <p:sp>
        <p:nvSpPr>
          <p:cNvPr id="6" name="TextBox 5">
            <a:extLst>
              <a:ext uri="{FF2B5EF4-FFF2-40B4-BE49-F238E27FC236}">
                <a16:creationId xmlns:a16="http://schemas.microsoft.com/office/drawing/2014/main" id="{2C34C06A-AE1F-2250-4882-4654027A09A5}"/>
              </a:ext>
            </a:extLst>
          </p:cNvPr>
          <p:cNvSpPr txBox="1"/>
          <p:nvPr/>
        </p:nvSpPr>
        <p:spPr>
          <a:xfrm>
            <a:off x="7162800" y="5410200"/>
            <a:ext cx="4580164" cy="369332"/>
          </a:xfrm>
          <a:prstGeom prst="rect">
            <a:avLst/>
          </a:prstGeom>
          <a:noFill/>
        </p:spPr>
        <p:txBody>
          <a:bodyPr wrap="square">
            <a:spAutoFit/>
          </a:bodyPr>
          <a:lstStyle/>
          <a:p>
            <a:r>
              <a:rPr lang="en-US" dirty="0"/>
              <a:t>(Source: Hamid, 2019)</a:t>
            </a:r>
            <a:endParaRPr lang="en-IN" dirty="0"/>
          </a:p>
        </p:txBody>
      </p:sp>
      <p:sp>
        <p:nvSpPr>
          <p:cNvPr id="8" name="Footer Placeholder 7">
            <a:extLst>
              <a:ext uri="{FF2B5EF4-FFF2-40B4-BE49-F238E27FC236}">
                <a16:creationId xmlns:a16="http://schemas.microsoft.com/office/drawing/2014/main" id="{1243F776-B7A4-B720-8120-F5D935EEB256}"/>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848566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2096" y="585216"/>
            <a:ext cx="8071104" cy="1499616"/>
          </a:xfrm>
        </p:spPr>
        <p:txBody>
          <a:bodyPr>
            <a:normAutofit fontScale="90000"/>
          </a:bodyPr>
          <a:lstStyle/>
          <a:p>
            <a:r>
              <a:rPr lang="en-GB" sz="4000" b="1" dirty="0"/>
              <a:t>HR Strategy Deployed In ROYAL MAIL And AMAZON</a:t>
            </a:r>
            <a:br>
              <a:rPr lang="en-IN" b="1" dirty="0"/>
            </a:br>
            <a:endParaRPr lang="en-IN" b="1" dirty="0"/>
          </a:p>
        </p:txBody>
      </p:sp>
      <p:sp>
        <p:nvSpPr>
          <p:cNvPr id="3" name="Content Placeholder 2"/>
          <p:cNvSpPr>
            <a:spLocks noGrp="1"/>
          </p:cNvSpPr>
          <p:nvPr>
            <p:ph idx="1"/>
          </p:nvPr>
        </p:nvSpPr>
        <p:spPr>
          <a:xfrm>
            <a:off x="1676400" y="2351632"/>
            <a:ext cx="4114800" cy="4525963"/>
          </a:xfrm>
        </p:spPr>
        <p:txBody>
          <a:bodyPr>
            <a:normAutofit fontScale="77500" lnSpcReduction="20000"/>
          </a:bodyPr>
          <a:lstStyle/>
          <a:p>
            <a:pPr algn="just" fontAlgn="base">
              <a:buFont typeface="Wingdings" panose="05000000000000000000" pitchFamily="2" charset="2"/>
              <a:buChar char="Ø"/>
            </a:pPr>
            <a:r>
              <a:rPr lang="en-GB" dirty="0"/>
              <a:t>Takes care of the performances in the British civil services</a:t>
            </a:r>
          </a:p>
          <a:p>
            <a:pPr algn="just" fontAlgn="base">
              <a:buFont typeface="Wingdings" panose="05000000000000000000" pitchFamily="2" charset="2"/>
              <a:buChar char="Ø"/>
            </a:pPr>
            <a:r>
              <a:rPr lang="en-GB" dirty="0"/>
              <a:t>Looks into the succession planning and career pathing of all authorities including the local ones.</a:t>
            </a:r>
          </a:p>
          <a:p>
            <a:pPr algn="just" fontAlgn="base">
              <a:buFont typeface="Wingdings" panose="05000000000000000000" pitchFamily="2" charset="2"/>
              <a:buChar char="Ø"/>
            </a:pPr>
            <a:r>
              <a:rPr lang="en-GB" dirty="0"/>
              <a:t>Evaluation and monitoring of performances of the employees are also taken care by the human resource department of all public sectors </a:t>
            </a:r>
          </a:p>
          <a:p>
            <a:pPr algn="just" fontAlgn="base">
              <a:buFont typeface="Wingdings" panose="05000000000000000000" pitchFamily="2" charset="2"/>
              <a:buChar char="Ø"/>
            </a:pPr>
            <a:r>
              <a:rPr lang="en-GB" dirty="0"/>
              <a:t>Looks into the system of recruiting people for different organizations under public sectors</a:t>
            </a:r>
          </a:p>
          <a:p>
            <a:pPr algn="just"/>
            <a:endParaRPr lang="en-IN" dirty="0"/>
          </a:p>
        </p:txBody>
      </p:sp>
      <p:sp>
        <p:nvSpPr>
          <p:cNvPr id="5" name="Slide Number Placeholder 4">
            <a:extLst>
              <a:ext uri="{FF2B5EF4-FFF2-40B4-BE49-F238E27FC236}">
                <a16:creationId xmlns:a16="http://schemas.microsoft.com/office/drawing/2014/main" id="{131D47FD-56E8-28B7-2FCD-CA6F9660A42E}"/>
              </a:ext>
            </a:extLst>
          </p:cNvPr>
          <p:cNvSpPr>
            <a:spLocks noGrp="1"/>
          </p:cNvSpPr>
          <p:nvPr>
            <p:ph type="sldNum" sz="quarter" idx="12"/>
          </p:nvPr>
        </p:nvSpPr>
        <p:spPr/>
        <p:txBody>
          <a:bodyPr/>
          <a:lstStyle/>
          <a:p>
            <a:fld id="{B6F15528-21DE-4FAA-801E-634DDDAF4B2B}" type="slidenum">
              <a:rPr lang="en-US" smtClean="0"/>
              <a:pPr/>
              <a:t>7</a:t>
            </a:fld>
            <a:endParaRPr lang="en-US"/>
          </a:p>
        </p:txBody>
      </p:sp>
      <p:sp>
        <p:nvSpPr>
          <p:cNvPr id="4" name="Content Placeholder 2">
            <a:extLst>
              <a:ext uri="{FF2B5EF4-FFF2-40B4-BE49-F238E27FC236}">
                <a16:creationId xmlns:a16="http://schemas.microsoft.com/office/drawing/2014/main" id="{83A3BE94-E745-F864-FF8A-CDA6C5B713D3}"/>
              </a:ext>
            </a:extLst>
          </p:cNvPr>
          <p:cNvSpPr txBox="1">
            <a:spLocks/>
          </p:cNvSpPr>
          <p:nvPr/>
        </p:nvSpPr>
        <p:spPr>
          <a:xfrm>
            <a:off x="6117771" y="2362517"/>
            <a:ext cx="4419600" cy="4707698"/>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a:buFont typeface="Wingdings" panose="05000000000000000000" pitchFamily="2" charset="2"/>
              <a:buChar char="Ø"/>
            </a:pPr>
            <a:r>
              <a:rPr lang="en-US" dirty="0"/>
              <a:t>There are several strategies developed by Amazon in order to manage its human resources and also recreated teacher strategies to support underperforming staff. </a:t>
            </a:r>
          </a:p>
          <a:p>
            <a:pPr>
              <a:buFont typeface="Wingdings" panose="05000000000000000000" pitchFamily="2" charset="2"/>
              <a:buChar char="Ø"/>
            </a:pPr>
            <a:r>
              <a:rPr lang="en-US" dirty="0"/>
              <a:t>According to the discussion of Tang et al. (2021), the development of a retraining program is a major HR strategy deployed by Amazon which is known as Pivot. </a:t>
            </a:r>
          </a:p>
          <a:p>
            <a:pPr>
              <a:buFont typeface="Wingdings" panose="05000000000000000000" pitchFamily="2" charset="2"/>
              <a:buChar char="Ø"/>
            </a:pPr>
            <a:r>
              <a:rPr lang="en-US" dirty="0"/>
              <a:t> strategy was developed with the intention to enhance the outcome of underperforming workers. </a:t>
            </a:r>
          </a:p>
        </p:txBody>
      </p:sp>
      <p:sp>
        <p:nvSpPr>
          <p:cNvPr id="6" name="TextBox 5">
            <a:extLst>
              <a:ext uri="{FF2B5EF4-FFF2-40B4-BE49-F238E27FC236}">
                <a16:creationId xmlns:a16="http://schemas.microsoft.com/office/drawing/2014/main" id="{2FC1371C-42D9-8214-BAA9-5880540BD098}"/>
              </a:ext>
            </a:extLst>
          </p:cNvPr>
          <p:cNvSpPr txBox="1"/>
          <p:nvPr/>
        </p:nvSpPr>
        <p:spPr>
          <a:xfrm>
            <a:off x="7543800" y="1683829"/>
            <a:ext cx="1533368" cy="584775"/>
          </a:xfrm>
          <a:prstGeom prst="rect">
            <a:avLst/>
          </a:prstGeom>
          <a:noFill/>
        </p:spPr>
        <p:txBody>
          <a:bodyPr wrap="none" rtlCol="0">
            <a:spAutoFit/>
          </a:bodyPr>
          <a:lstStyle/>
          <a:p>
            <a:r>
              <a:rPr lang="en-US" sz="3200" dirty="0"/>
              <a:t>Amazon</a:t>
            </a:r>
          </a:p>
        </p:txBody>
      </p:sp>
      <p:sp>
        <p:nvSpPr>
          <p:cNvPr id="7" name="TextBox 6">
            <a:extLst>
              <a:ext uri="{FF2B5EF4-FFF2-40B4-BE49-F238E27FC236}">
                <a16:creationId xmlns:a16="http://schemas.microsoft.com/office/drawing/2014/main" id="{48931619-105D-89D1-52DB-8572488F3247}"/>
              </a:ext>
            </a:extLst>
          </p:cNvPr>
          <p:cNvSpPr txBox="1"/>
          <p:nvPr/>
        </p:nvSpPr>
        <p:spPr>
          <a:xfrm>
            <a:off x="2985038" y="1668305"/>
            <a:ext cx="1914307" cy="584775"/>
          </a:xfrm>
          <a:prstGeom prst="rect">
            <a:avLst/>
          </a:prstGeom>
          <a:noFill/>
        </p:spPr>
        <p:txBody>
          <a:bodyPr wrap="none" rtlCol="0">
            <a:spAutoFit/>
          </a:bodyPr>
          <a:lstStyle/>
          <a:p>
            <a:r>
              <a:rPr lang="en-US" sz="3200" dirty="0"/>
              <a:t>Royal Mail</a:t>
            </a:r>
          </a:p>
        </p:txBody>
      </p:sp>
      <p:sp>
        <p:nvSpPr>
          <p:cNvPr id="9" name="Footer Placeholder 8">
            <a:extLst>
              <a:ext uri="{FF2B5EF4-FFF2-40B4-BE49-F238E27FC236}">
                <a16:creationId xmlns:a16="http://schemas.microsoft.com/office/drawing/2014/main" id="{0230A540-C9EE-4002-DD93-AD506C755E89}"/>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189831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Functional Aspects of Royal MAIL and AMAZON</a:t>
            </a:r>
            <a:br>
              <a:rPr lang="en-IN" sz="3600" b="1" dirty="0"/>
            </a:br>
            <a:endParaRPr lang="en-IN" sz="3600" b="1" dirty="0"/>
          </a:p>
        </p:txBody>
      </p:sp>
      <p:sp>
        <p:nvSpPr>
          <p:cNvPr id="3" name="Content Placeholder 2"/>
          <p:cNvSpPr>
            <a:spLocks noGrp="1"/>
          </p:cNvSpPr>
          <p:nvPr>
            <p:ph idx="1"/>
          </p:nvPr>
        </p:nvSpPr>
        <p:spPr>
          <a:xfrm>
            <a:off x="6019800" y="1600201"/>
            <a:ext cx="4191000" cy="4525963"/>
          </a:xfrm>
        </p:spPr>
        <p:txBody>
          <a:bodyPr>
            <a:normAutofit fontScale="92500" lnSpcReduction="20000"/>
          </a:bodyPr>
          <a:lstStyle/>
          <a:p>
            <a:pPr algn="just" fontAlgn="base">
              <a:buFont typeface="Wingdings" panose="05000000000000000000" pitchFamily="2" charset="2"/>
              <a:buChar char="Ø"/>
            </a:pPr>
            <a:r>
              <a:rPr lang="en-GB" dirty="0"/>
              <a:t>The human resource team is successful in providing instant solutions to the Complaints made by the employees.</a:t>
            </a:r>
          </a:p>
          <a:p>
            <a:pPr algn="just" fontAlgn="base">
              <a:buFont typeface="Wingdings" panose="05000000000000000000" pitchFamily="2" charset="2"/>
              <a:buChar char="Ø"/>
            </a:pPr>
            <a:r>
              <a:rPr lang="en-GB" dirty="0"/>
              <a:t>The team co-ordinate well with the trade unions within the organisation and text decision according to the requirement of the employees.</a:t>
            </a:r>
          </a:p>
          <a:p>
            <a:pPr algn="just" fontAlgn="base">
              <a:buFont typeface="Wingdings" panose="05000000000000000000" pitchFamily="2" charset="2"/>
              <a:buChar char="Ø"/>
            </a:pPr>
            <a:r>
              <a:rPr lang="en-GB" dirty="0"/>
              <a:t>In order to compete in the market the human resource team took decisions for the benefit of the organisation.</a:t>
            </a:r>
          </a:p>
          <a:p>
            <a:endParaRPr lang="en-IN" dirty="0"/>
          </a:p>
        </p:txBody>
      </p:sp>
      <p:sp>
        <p:nvSpPr>
          <p:cNvPr id="5" name="Slide Number Placeholder 4">
            <a:extLst>
              <a:ext uri="{FF2B5EF4-FFF2-40B4-BE49-F238E27FC236}">
                <a16:creationId xmlns:a16="http://schemas.microsoft.com/office/drawing/2014/main" id="{BA762F3F-546A-33B4-5E93-0C4D633AF5B3}"/>
              </a:ext>
            </a:extLst>
          </p:cNvPr>
          <p:cNvSpPr>
            <a:spLocks noGrp="1"/>
          </p:cNvSpPr>
          <p:nvPr>
            <p:ph type="sldNum" sz="quarter" idx="12"/>
          </p:nvPr>
        </p:nvSpPr>
        <p:spPr/>
        <p:txBody>
          <a:bodyPr/>
          <a:lstStyle/>
          <a:p>
            <a:fld id="{B6F15528-21DE-4FAA-801E-634DDDAF4B2B}" type="slidenum">
              <a:rPr lang="en-US" smtClean="0"/>
              <a:pPr/>
              <a:t>8</a:t>
            </a:fld>
            <a:endParaRPr lang="en-US"/>
          </a:p>
        </p:txBody>
      </p:sp>
      <p:sp>
        <p:nvSpPr>
          <p:cNvPr id="7" name="Footer Placeholder 6">
            <a:extLst>
              <a:ext uri="{FF2B5EF4-FFF2-40B4-BE49-F238E27FC236}">
                <a16:creationId xmlns:a16="http://schemas.microsoft.com/office/drawing/2014/main" id="{118B5151-7AB9-348B-3F3F-6A034D9EFAAD}"/>
              </a:ext>
            </a:extLst>
          </p:cNvPr>
          <p:cNvSpPr>
            <a:spLocks noGrp="1"/>
          </p:cNvSpPr>
          <p:nvPr>
            <p:ph type="ftr" sz="quarter" idx="11"/>
          </p:nvPr>
        </p:nvSpPr>
        <p:spPr/>
        <p:txBody>
          <a:bodyPr/>
          <a:lstStyle/>
          <a:p>
            <a:r>
              <a:rPr lang="en-US"/>
              <a:t>2243076 N B PATEL</a:t>
            </a:r>
          </a:p>
        </p:txBody>
      </p:sp>
      <p:sp>
        <p:nvSpPr>
          <p:cNvPr id="13" name="TextBox 12">
            <a:extLst>
              <a:ext uri="{FF2B5EF4-FFF2-40B4-BE49-F238E27FC236}">
                <a16:creationId xmlns:a16="http://schemas.microsoft.com/office/drawing/2014/main" id="{67ED066D-8B3E-6105-4C8D-68891C1A8B42}"/>
              </a:ext>
            </a:extLst>
          </p:cNvPr>
          <p:cNvSpPr txBox="1"/>
          <p:nvPr/>
        </p:nvSpPr>
        <p:spPr>
          <a:xfrm>
            <a:off x="1869508" y="6196098"/>
            <a:ext cx="3844473" cy="369332"/>
          </a:xfrm>
          <a:prstGeom prst="rect">
            <a:avLst/>
          </a:prstGeom>
          <a:noFill/>
        </p:spPr>
        <p:txBody>
          <a:bodyPr wrap="square">
            <a:spAutoFit/>
          </a:bodyPr>
          <a:lstStyle/>
          <a:p>
            <a:r>
              <a:rPr lang="en-US" dirty="0"/>
              <a:t>(Source: Galindo et al., 2022)</a:t>
            </a:r>
            <a:endParaRPr lang="en-IN" dirty="0"/>
          </a:p>
        </p:txBody>
      </p:sp>
      <p:sp>
        <p:nvSpPr>
          <p:cNvPr id="14" name="Rectangle: Rounded Corners 13">
            <a:extLst>
              <a:ext uri="{FF2B5EF4-FFF2-40B4-BE49-F238E27FC236}">
                <a16:creationId xmlns:a16="http://schemas.microsoft.com/office/drawing/2014/main" id="{455FD93B-BA39-8C1A-B55F-1B042CC45333}"/>
              </a:ext>
            </a:extLst>
          </p:cNvPr>
          <p:cNvSpPr/>
          <p:nvPr/>
        </p:nvSpPr>
        <p:spPr>
          <a:xfrm>
            <a:off x="838199" y="2017773"/>
            <a:ext cx="4875781" cy="846974"/>
          </a:xfrm>
          <a:prstGeom prst="roundRect">
            <a:avLst/>
          </a:prstGeom>
          <a:solidFill>
            <a:srgbClr val="92D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IN" dirty="0"/>
              <a:t>HUMAN RESOURCES ACTIVITY</a:t>
            </a:r>
          </a:p>
        </p:txBody>
      </p:sp>
      <p:grpSp>
        <p:nvGrpSpPr>
          <p:cNvPr id="15" name="Group 14">
            <a:extLst>
              <a:ext uri="{FF2B5EF4-FFF2-40B4-BE49-F238E27FC236}">
                <a16:creationId xmlns:a16="http://schemas.microsoft.com/office/drawing/2014/main" id="{957C0533-2F1E-4A17-E6B6-19B6A9627285}"/>
              </a:ext>
            </a:extLst>
          </p:cNvPr>
          <p:cNvGrpSpPr/>
          <p:nvPr/>
        </p:nvGrpSpPr>
        <p:grpSpPr>
          <a:xfrm>
            <a:off x="481496" y="4355288"/>
            <a:ext cx="5614503" cy="1770875"/>
            <a:chOff x="162000" y="3612877"/>
            <a:chExt cx="6688914" cy="1440000"/>
          </a:xfrm>
        </p:grpSpPr>
        <p:sp>
          <p:nvSpPr>
            <p:cNvPr id="16" name="Oval 15">
              <a:extLst>
                <a:ext uri="{FF2B5EF4-FFF2-40B4-BE49-F238E27FC236}">
                  <a16:creationId xmlns:a16="http://schemas.microsoft.com/office/drawing/2014/main" id="{DC944692-AABA-A405-593F-22E726C000D7}"/>
                </a:ext>
              </a:extLst>
            </p:cNvPr>
            <p:cNvSpPr/>
            <p:nvPr/>
          </p:nvSpPr>
          <p:spPr>
            <a:xfrm>
              <a:off x="2444457" y="3612877"/>
              <a:ext cx="2124000" cy="1440000"/>
            </a:xfrm>
            <a:prstGeom prst="ellipse">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solidFill>
                    <a:schemeClr val="tx1"/>
                  </a:solidFill>
                </a:rPr>
                <a:t>REWARD </a:t>
              </a:r>
            </a:p>
            <a:p>
              <a:pPr algn="ctr"/>
              <a:r>
                <a:rPr lang="en-IN" dirty="0">
                  <a:solidFill>
                    <a:schemeClr val="tx1"/>
                  </a:solidFill>
                </a:rPr>
                <a:t>AND </a:t>
              </a:r>
            </a:p>
            <a:p>
              <a:pPr algn="ctr"/>
              <a:r>
                <a:rPr lang="en-IN" dirty="0">
                  <a:solidFill>
                    <a:schemeClr val="tx1"/>
                  </a:solidFill>
                </a:rPr>
                <a:t>BENIFITS</a:t>
              </a:r>
            </a:p>
          </p:txBody>
        </p:sp>
        <p:sp>
          <p:nvSpPr>
            <p:cNvPr id="17" name="Oval 16">
              <a:extLst>
                <a:ext uri="{FF2B5EF4-FFF2-40B4-BE49-F238E27FC236}">
                  <a16:creationId xmlns:a16="http://schemas.microsoft.com/office/drawing/2014/main" id="{BDA18E9C-8B33-45AE-76FF-8ECBB9BD0532}"/>
                </a:ext>
              </a:extLst>
            </p:cNvPr>
            <p:cNvSpPr/>
            <p:nvPr/>
          </p:nvSpPr>
          <p:spPr>
            <a:xfrm>
              <a:off x="4726914" y="3612877"/>
              <a:ext cx="2124000" cy="1440000"/>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solidFill>
                    <a:schemeClr val="tx1"/>
                  </a:solidFill>
                </a:rPr>
                <a:t>VALUES </a:t>
              </a:r>
            </a:p>
            <a:p>
              <a:pPr algn="ctr"/>
              <a:r>
                <a:rPr lang="en-IN" dirty="0">
                  <a:solidFill>
                    <a:schemeClr val="tx1"/>
                  </a:solidFill>
                </a:rPr>
                <a:t>AND DIVERSITY</a:t>
              </a:r>
            </a:p>
          </p:txBody>
        </p:sp>
        <p:sp>
          <p:nvSpPr>
            <p:cNvPr id="18" name="Oval 17">
              <a:extLst>
                <a:ext uri="{FF2B5EF4-FFF2-40B4-BE49-F238E27FC236}">
                  <a16:creationId xmlns:a16="http://schemas.microsoft.com/office/drawing/2014/main" id="{1BEEBF29-74CA-B239-684A-5D9BFD75E2E3}"/>
                </a:ext>
              </a:extLst>
            </p:cNvPr>
            <p:cNvSpPr/>
            <p:nvPr/>
          </p:nvSpPr>
          <p:spPr>
            <a:xfrm>
              <a:off x="162000" y="3612877"/>
              <a:ext cx="2124000" cy="14400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400" dirty="0">
                  <a:solidFill>
                    <a:schemeClr val="tx1"/>
                  </a:solidFill>
                </a:rPr>
                <a:t>TRAINING AND DEVLOPMENT</a:t>
              </a:r>
            </a:p>
          </p:txBody>
        </p:sp>
      </p:grpSp>
      <p:cxnSp>
        <p:nvCxnSpPr>
          <p:cNvPr id="19" name="Straight Connector 18">
            <a:extLst>
              <a:ext uri="{FF2B5EF4-FFF2-40B4-BE49-F238E27FC236}">
                <a16:creationId xmlns:a16="http://schemas.microsoft.com/office/drawing/2014/main" id="{70150D8B-6707-24D7-BD61-9ADF689CBEBA}"/>
              </a:ext>
            </a:extLst>
          </p:cNvPr>
          <p:cNvCxnSpPr>
            <a:cxnSpLocks/>
            <a:stCxn id="14" idx="2"/>
            <a:endCxn id="18" idx="0"/>
          </p:cNvCxnSpPr>
          <p:nvPr/>
        </p:nvCxnSpPr>
        <p:spPr>
          <a:xfrm flipH="1">
            <a:off x="1372912" y="2864747"/>
            <a:ext cx="1903178" cy="149054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EE232F8-5D41-FC7E-A0F0-EFC97D1A53D8}"/>
              </a:ext>
            </a:extLst>
          </p:cNvPr>
          <p:cNvCxnSpPr>
            <a:cxnSpLocks/>
            <a:stCxn id="14" idx="2"/>
            <a:endCxn id="16" idx="0"/>
          </p:cNvCxnSpPr>
          <p:nvPr/>
        </p:nvCxnSpPr>
        <p:spPr>
          <a:xfrm>
            <a:off x="3276090" y="2864747"/>
            <a:ext cx="12658" cy="149054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5CB4F51-9902-8993-2262-3C8167961062}"/>
              </a:ext>
            </a:extLst>
          </p:cNvPr>
          <p:cNvCxnSpPr>
            <a:cxnSpLocks/>
            <a:stCxn id="14" idx="2"/>
            <a:endCxn id="17" idx="0"/>
          </p:cNvCxnSpPr>
          <p:nvPr/>
        </p:nvCxnSpPr>
        <p:spPr>
          <a:xfrm>
            <a:off x="3276090" y="2864747"/>
            <a:ext cx="1928494" cy="149054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1648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222821"/>
            <a:ext cx="7290054" cy="1499616"/>
          </a:xfrm>
        </p:spPr>
        <p:txBody>
          <a:bodyPr>
            <a:noAutofit/>
          </a:bodyPr>
          <a:lstStyle/>
          <a:p>
            <a:r>
              <a:rPr lang="en-US" sz="3600" b="1" dirty="0"/>
              <a:t>Cultural Aspects </a:t>
            </a:r>
            <a:r>
              <a:rPr lang="en-GB" sz="3600" b="1" dirty="0"/>
              <a:t>of Royal MAIL And AMAZON</a:t>
            </a:r>
            <a:endParaRPr lang="en-IN" sz="3600" b="1" dirty="0"/>
          </a:p>
        </p:txBody>
      </p:sp>
      <p:sp>
        <p:nvSpPr>
          <p:cNvPr id="3" name="Content Placeholder 2"/>
          <p:cNvSpPr>
            <a:spLocks noGrp="1"/>
          </p:cNvSpPr>
          <p:nvPr>
            <p:ph idx="1"/>
          </p:nvPr>
        </p:nvSpPr>
        <p:spPr>
          <a:xfrm>
            <a:off x="6096000" y="1600201"/>
            <a:ext cx="4114800" cy="4525963"/>
          </a:xfrm>
        </p:spPr>
        <p:txBody>
          <a:bodyPr>
            <a:normAutofit fontScale="92500" lnSpcReduction="20000"/>
          </a:bodyPr>
          <a:lstStyle/>
          <a:p>
            <a:pPr algn="just" fontAlgn="base"/>
            <a:r>
              <a:rPr lang="en-GB" sz="2800" dirty="0"/>
              <a:t>Provide the workers a new range of training and guarantee good performance based on culture in both cases.</a:t>
            </a:r>
          </a:p>
          <a:p>
            <a:pPr algn="just" fontAlgn="base"/>
            <a:r>
              <a:rPr lang="en-GB" sz="2800" dirty="0"/>
              <a:t>New plan for early retirement is going to be implemented in the organisation considering Royal Mail and Amazon.</a:t>
            </a:r>
          </a:p>
          <a:p>
            <a:pPr algn="just" fontAlgn="base"/>
            <a:r>
              <a:rPr lang="en-GB" sz="2800" dirty="0"/>
              <a:t>Alignment towards work culture and factors of Equality highlighted in both cases.</a:t>
            </a:r>
          </a:p>
          <a:p>
            <a:endParaRPr lang="en-IN" dirty="0"/>
          </a:p>
        </p:txBody>
      </p:sp>
      <p:sp>
        <p:nvSpPr>
          <p:cNvPr id="5" name="Slide Number Placeholder 4">
            <a:extLst>
              <a:ext uri="{FF2B5EF4-FFF2-40B4-BE49-F238E27FC236}">
                <a16:creationId xmlns:a16="http://schemas.microsoft.com/office/drawing/2014/main" id="{DC5E32BD-0EE1-24C2-6D1B-188700436FC2}"/>
              </a:ext>
            </a:extLst>
          </p:cNvPr>
          <p:cNvSpPr>
            <a:spLocks noGrp="1"/>
          </p:cNvSpPr>
          <p:nvPr>
            <p:ph type="sldNum" sz="quarter" idx="12"/>
          </p:nvPr>
        </p:nvSpPr>
        <p:spPr/>
        <p:txBody>
          <a:bodyPr/>
          <a:lstStyle/>
          <a:p>
            <a:fld id="{B6F15528-21DE-4FAA-801E-634DDDAF4B2B}" type="slidenum">
              <a:rPr lang="en-US" smtClean="0"/>
              <a:pPr/>
              <a:t>9</a:t>
            </a:fld>
            <a:endParaRPr lang="en-US"/>
          </a:p>
        </p:txBody>
      </p:sp>
      <p:pic>
        <p:nvPicPr>
          <p:cNvPr id="4098" name="Picture 2" descr="Strategic Human Resource Management (HRM): Role and Impact On Performance  Management | WealthTech Spea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1" y="1905000"/>
            <a:ext cx="4029075" cy="33623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BAF3432-BBF2-DAE5-C75A-F149B3A1D2E7}"/>
              </a:ext>
            </a:extLst>
          </p:cNvPr>
          <p:cNvSpPr txBox="1"/>
          <p:nvPr/>
        </p:nvSpPr>
        <p:spPr>
          <a:xfrm>
            <a:off x="2209800" y="5321134"/>
            <a:ext cx="4580164" cy="369332"/>
          </a:xfrm>
          <a:prstGeom prst="rect">
            <a:avLst/>
          </a:prstGeom>
          <a:noFill/>
        </p:spPr>
        <p:txBody>
          <a:bodyPr wrap="square">
            <a:spAutoFit/>
          </a:bodyPr>
          <a:lstStyle/>
          <a:p>
            <a:r>
              <a:rPr lang="en-US" dirty="0"/>
              <a:t>(Source: Galindo et al., 2022)</a:t>
            </a:r>
            <a:endParaRPr lang="en-IN" dirty="0"/>
          </a:p>
        </p:txBody>
      </p:sp>
      <p:sp>
        <p:nvSpPr>
          <p:cNvPr id="7" name="Footer Placeholder 6">
            <a:extLst>
              <a:ext uri="{FF2B5EF4-FFF2-40B4-BE49-F238E27FC236}">
                <a16:creationId xmlns:a16="http://schemas.microsoft.com/office/drawing/2014/main" id="{69DF3002-42D4-EE21-402D-4575C805D4D9}"/>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787371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Positional Aspects </a:t>
            </a:r>
            <a:r>
              <a:rPr lang="en-GB" b="1" dirty="0"/>
              <a:t>Of Royal MAIL And AMAZON</a:t>
            </a:r>
            <a:endParaRPr lang="en-IN" b="1" dirty="0"/>
          </a:p>
        </p:txBody>
      </p:sp>
      <p:sp>
        <p:nvSpPr>
          <p:cNvPr id="3" name="Content Placeholder 2"/>
          <p:cNvSpPr>
            <a:spLocks noGrp="1"/>
          </p:cNvSpPr>
          <p:nvPr>
            <p:ph idx="1"/>
          </p:nvPr>
        </p:nvSpPr>
        <p:spPr>
          <a:xfrm>
            <a:off x="2057400" y="2150302"/>
            <a:ext cx="3505200" cy="4707698"/>
          </a:xfrm>
        </p:spPr>
        <p:txBody>
          <a:bodyPr>
            <a:normAutofit fontScale="85000" lnSpcReduction="20000"/>
          </a:bodyPr>
          <a:lstStyle/>
          <a:p>
            <a:pPr>
              <a:buFont typeface="Wingdings" panose="05000000000000000000" pitchFamily="2" charset="2"/>
              <a:buChar char="Ø"/>
            </a:pPr>
            <a:r>
              <a:rPr lang="en-US" dirty="0"/>
              <a:t>The development of the retraining program, Pivot has a major impact on the overall strategy of Amazon as the program mainly comes as a hard-charging work culture that affects employees. </a:t>
            </a:r>
          </a:p>
          <a:p>
            <a:pPr>
              <a:buFont typeface="Wingdings" panose="05000000000000000000" pitchFamily="2" charset="2"/>
              <a:buChar char="Ø"/>
            </a:pPr>
            <a:r>
              <a:rPr lang="en-US" dirty="0"/>
              <a:t>As described by Galindo et al. (2022), due to the development of this HR strategy, employees of Royal Mail have to deal with the increasing scrutiny in the organisation.</a:t>
            </a:r>
            <a:endParaRPr lang="en-IN" dirty="0"/>
          </a:p>
        </p:txBody>
      </p:sp>
      <p:sp>
        <p:nvSpPr>
          <p:cNvPr id="5" name="Slide Number Placeholder 4">
            <a:extLst>
              <a:ext uri="{FF2B5EF4-FFF2-40B4-BE49-F238E27FC236}">
                <a16:creationId xmlns:a16="http://schemas.microsoft.com/office/drawing/2014/main" id="{AF7ACD70-E9A7-3703-0465-4737BA0D9B64}"/>
              </a:ext>
            </a:extLst>
          </p:cNvPr>
          <p:cNvSpPr>
            <a:spLocks noGrp="1"/>
          </p:cNvSpPr>
          <p:nvPr>
            <p:ph type="sldNum" sz="quarter" idx="12"/>
          </p:nvPr>
        </p:nvSpPr>
        <p:spPr/>
        <p:txBody>
          <a:bodyPr/>
          <a:lstStyle/>
          <a:p>
            <a:fld id="{B6F15528-21DE-4FAA-801E-634DDDAF4B2B}" type="slidenum">
              <a:rPr lang="en-US" smtClean="0"/>
              <a:pPr/>
              <a:t>10</a:t>
            </a:fld>
            <a:endParaRPr lang="en-US"/>
          </a:p>
        </p:txBody>
      </p:sp>
      <p:pic>
        <p:nvPicPr>
          <p:cNvPr id="4" name="Picture 3">
            <a:extLst>
              <a:ext uri="{FF2B5EF4-FFF2-40B4-BE49-F238E27FC236}">
                <a16:creationId xmlns:a16="http://schemas.microsoft.com/office/drawing/2014/main" id="{B99E3B4E-4CC8-F74F-0029-DB50592B187E}"/>
              </a:ext>
            </a:extLst>
          </p:cNvPr>
          <p:cNvPicPr>
            <a:picLocks noChangeAspect="1"/>
          </p:cNvPicPr>
          <p:nvPr/>
        </p:nvPicPr>
        <p:blipFill>
          <a:blip r:embed="rId3"/>
          <a:stretch>
            <a:fillRect/>
          </a:stretch>
        </p:blipFill>
        <p:spPr>
          <a:xfrm>
            <a:off x="6090558" y="2313432"/>
            <a:ext cx="3961717" cy="2971800"/>
          </a:xfrm>
          <a:prstGeom prst="rect">
            <a:avLst/>
          </a:prstGeom>
        </p:spPr>
      </p:pic>
      <p:sp>
        <p:nvSpPr>
          <p:cNvPr id="6" name="TextBox 5">
            <a:extLst>
              <a:ext uri="{FF2B5EF4-FFF2-40B4-BE49-F238E27FC236}">
                <a16:creationId xmlns:a16="http://schemas.microsoft.com/office/drawing/2014/main" id="{9C35D05F-4039-7C7F-621A-A424C02CA6C6}"/>
              </a:ext>
            </a:extLst>
          </p:cNvPr>
          <p:cNvSpPr txBox="1"/>
          <p:nvPr/>
        </p:nvSpPr>
        <p:spPr>
          <a:xfrm>
            <a:off x="6732816" y="5562806"/>
            <a:ext cx="4580164" cy="369332"/>
          </a:xfrm>
          <a:prstGeom prst="rect">
            <a:avLst/>
          </a:prstGeom>
          <a:noFill/>
        </p:spPr>
        <p:txBody>
          <a:bodyPr wrap="square">
            <a:spAutoFit/>
          </a:bodyPr>
          <a:lstStyle/>
          <a:p>
            <a:r>
              <a:rPr lang="en-US" dirty="0"/>
              <a:t>(Source: Galindo et al., 2022)</a:t>
            </a:r>
            <a:endParaRPr lang="en-IN" dirty="0"/>
          </a:p>
        </p:txBody>
      </p:sp>
      <p:sp>
        <p:nvSpPr>
          <p:cNvPr id="8" name="Footer Placeholder 7">
            <a:extLst>
              <a:ext uri="{FF2B5EF4-FFF2-40B4-BE49-F238E27FC236}">
                <a16:creationId xmlns:a16="http://schemas.microsoft.com/office/drawing/2014/main" id="{53674EA3-48F4-F3AB-0A61-7AAC0B9D4FCD}"/>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71568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Regulatory Factors </a:t>
            </a:r>
            <a:r>
              <a:rPr lang="en-GB" sz="3600" b="1" dirty="0"/>
              <a:t>of</a:t>
            </a:r>
            <a:r>
              <a:rPr lang="en-GB" b="1" dirty="0"/>
              <a:t> Royal MAIL </a:t>
            </a:r>
            <a:r>
              <a:rPr lang="en-GB" sz="3200" b="1" dirty="0"/>
              <a:t>and</a:t>
            </a:r>
            <a:r>
              <a:rPr lang="en-GB" b="1" dirty="0"/>
              <a:t> AMAZON</a:t>
            </a:r>
            <a:endParaRPr lang="en-IN" b="1" dirty="0"/>
          </a:p>
        </p:txBody>
      </p:sp>
      <p:sp>
        <p:nvSpPr>
          <p:cNvPr id="3" name="Content Placeholder 2"/>
          <p:cNvSpPr>
            <a:spLocks noGrp="1"/>
          </p:cNvSpPr>
          <p:nvPr>
            <p:ph idx="1"/>
          </p:nvPr>
        </p:nvSpPr>
        <p:spPr>
          <a:xfrm>
            <a:off x="6172200" y="1600201"/>
            <a:ext cx="4038600" cy="4525963"/>
          </a:xfrm>
        </p:spPr>
        <p:txBody>
          <a:bodyPr>
            <a:normAutofit fontScale="85000" lnSpcReduction="10000"/>
          </a:bodyPr>
          <a:lstStyle/>
          <a:p>
            <a:pPr algn="just" fontAlgn="base">
              <a:buFont typeface="Wingdings" panose="05000000000000000000" pitchFamily="2" charset="2"/>
              <a:buChar char="Ø"/>
            </a:pPr>
            <a:r>
              <a:rPr lang="en-GB" sz="3100" b="1" i="1" u="sng" dirty="0"/>
              <a:t>Regulatory Factors</a:t>
            </a:r>
            <a:r>
              <a:rPr lang="en-GB" sz="3100" dirty="0"/>
              <a:t>: The company has come up with a new strategy offering its employees a so-called 'offer' who wants to quit the job and pay the deserved pay-out.</a:t>
            </a:r>
          </a:p>
          <a:p>
            <a:pPr algn="just" fontAlgn="base">
              <a:buFont typeface="Wingdings" panose="05000000000000000000" pitchFamily="2" charset="2"/>
              <a:buChar char="Ø"/>
            </a:pPr>
            <a:r>
              <a:rPr lang="en-GB" sz="3100" dirty="0"/>
              <a:t>The Human Resource Department of Royal Mail aligns the values of the people as per the local authority development.</a:t>
            </a:r>
            <a:endParaRPr lang="en-GB" dirty="0"/>
          </a:p>
          <a:p>
            <a:endParaRPr lang="en-IN" dirty="0"/>
          </a:p>
        </p:txBody>
      </p:sp>
      <p:sp>
        <p:nvSpPr>
          <p:cNvPr id="5" name="Slide Number Placeholder 4">
            <a:extLst>
              <a:ext uri="{FF2B5EF4-FFF2-40B4-BE49-F238E27FC236}">
                <a16:creationId xmlns:a16="http://schemas.microsoft.com/office/drawing/2014/main" id="{5565C9AD-95A5-BA47-4EFA-56394EF6666D}"/>
              </a:ext>
            </a:extLst>
          </p:cNvPr>
          <p:cNvSpPr>
            <a:spLocks noGrp="1"/>
          </p:cNvSpPr>
          <p:nvPr>
            <p:ph type="sldNum" sz="quarter" idx="12"/>
          </p:nvPr>
        </p:nvSpPr>
        <p:spPr/>
        <p:txBody>
          <a:bodyPr/>
          <a:lstStyle/>
          <a:p>
            <a:fld id="{B6F15528-21DE-4FAA-801E-634DDDAF4B2B}" type="slidenum">
              <a:rPr lang="en-US" smtClean="0"/>
              <a:pPr/>
              <a:t>11</a:t>
            </a:fld>
            <a:endParaRPr lang="en-US"/>
          </a:p>
        </p:txBody>
      </p:sp>
      <p:pic>
        <p:nvPicPr>
          <p:cNvPr id="7170" name="Picture 2" descr="What is Strategic Human Resource Management? - HR Univers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7517" y="2110582"/>
            <a:ext cx="3962401" cy="35051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7D1DC4A-0C1B-F085-D2B6-336B2DACC251}"/>
              </a:ext>
            </a:extLst>
          </p:cNvPr>
          <p:cNvSpPr txBox="1"/>
          <p:nvPr/>
        </p:nvSpPr>
        <p:spPr>
          <a:xfrm>
            <a:off x="2272431" y="5732249"/>
            <a:ext cx="4580164" cy="369332"/>
          </a:xfrm>
          <a:prstGeom prst="rect">
            <a:avLst/>
          </a:prstGeom>
          <a:noFill/>
        </p:spPr>
        <p:txBody>
          <a:bodyPr wrap="square">
            <a:spAutoFit/>
          </a:bodyPr>
          <a:lstStyle/>
          <a:p>
            <a:r>
              <a:rPr lang="en-US" dirty="0"/>
              <a:t>(Source: Azizi et al., 2021)</a:t>
            </a:r>
            <a:endParaRPr lang="en-IN" dirty="0"/>
          </a:p>
        </p:txBody>
      </p:sp>
      <p:sp>
        <p:nvSpPr>
          <p:cNvPr id="7" name="Footer Placeholder 6">
            <a:extLst>
              <a:ext uri="{FF2B5EF4-FFF2-40B4-BE49-F238E27FC236}">
                <a16:creationId xmlns:a16="http://schemas.microsoft.com/office/drawing/2014/main" id="{7D9A7A96-1097-DFCA-E49F-0577060954E8}"/>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224359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2096" y="383192"/>
            <a:ext cx="7918704" cy="1141169"/>
          </a:xfrm>
        </p:spPr>
        <p:txBody>
          <a:bodyPr>
            <a:noAutofit/>
          </a:bodyPr>
          <a:lstStyle/>
          <a:p>
            <a:r>
              <a:rPr lang="en-GB" sz="3600" b="1" dirty="0"/>
              <a:t>Resource Based Views In Royal MAIL And Amazon</a:t>
            </a:r>
            <a:endParaRPr lang="en-IN" sz="3600" b="1" dirty="0"/>
          </a:p>
        </p:txBody>
      </p:sp>
      <p:sp>
        <p:nvSpPr>
          <p:cNvPr id="3" name="Content Placeholder 2"/>
          <p:cNvSpPr>
            <a:spLocks noGrp="1"/>
          </p:cNvSpPr>
          <p:nvPr>
            <p:ph idx="1"/>
          </p:nvPr>
        </p:nvSpPr>
        <p:spPr>
          <a:xfrm>
            <a:off x="1981200" y="1882808"/>
            <a:ext cx="3657600" cy="3832192"/>
          </a:xfrm>
        </p:spPr>
        <p:txBody>
          <a:bodyPr>
            <a:normAutofit fontScale="62500" lnSpcReduction="20000"/>
          </a:bodyPr>
          <a:lstStyle/>
          <a:p>
            <a:pPr marL="0" indent="0">
              <a:buNone/>
            </a:pPr>
            <a:r>
              <a:rPr lang="en-US" b="1" i="1" u="sng" dirty="0"/>
              <a:t>Inputs: </a:t>
            </a:r>
            <a:r>
              <a:rPr lang="en-US" dirty="0"/>
              <a:t>As mentioned by Azizi et al. (2021), Pivot which is known as a retraining program will become a major part of the broader effort.</a:t>
            </a:r>
          </a:p>
          <a:p>
            <a:pPr marL="0" indent="0">
              <a:buNone/>
            </a:pPr>
            <a:r>
              <a:rPr lang="en-US" b="1" i="1" u="sng" dirty="0"/>
              <a:t>Process:</a:t>
            </a:r>
            <a:r>
              <a:rPr lang="en-US" dirty="0"/>
              <a:t> Royal Mail put into rectifying the annual review process of stack ranking. </a:t>
            </a:r>
          </a:p>
          <a:p>
            <a:pPr marL="0" indent="0">
              <a:buNone/>
            </a:pPr>
            <a:r>
              <a:rPr lang="en-US" b="1" i="1" u="sng" dirty="0"/>
              <a:t>Outputs:</a:t>
            </a:r>
            <a:r>
              <a:rPr lang="en-US" dirty="0"/>
              <a:t> It has been recognised that the organisation also focuses on using a system which provides ratings to workers in order to identify</a:t>
            </a:r>
          </a:p>
          <a:p>
            <a:pPr marL="0" indent="0">
              <a:buNone/>
            </a:pPr>
            <a:r>
              <a:rPr lang="en-US" b="1" i="1" u="sng" dirty="0"/>
              <a:t>Outcomes: </a:t>
            </a:r>
            <a:r>
              <a:rPr lang="en-US" dirty="0"/>
              <a:t>those employees who got the lowest ratings before keeping them on the performance improvement plan. </a:t>
            </a:r>
          </a:p>
          <a:p>
            <a:endParaRPr lang="en-IN" dirty="0"/>
          </a:p>
        </p:txBody>
      </p:sp>
      <p:sp>
        <p:nvSpPr>
          <p:cNvPr id="7" name="Slide Number Placeholder 6">
            <a:extLst>
              <a:ext uri="{FF2B5EF4-FFF2-40B4-BE49-F238E27FC236}">
                <a16:creationId xmlns:a16="http://schemas.microsoft.com/office/drawing/2014/main" id="{1912F12F-AA69-2E51-899D-DB09FFFF68DD}"/>
              </a:ext>
            </a:extLst>
          </p:cNvPr>
          <p:cNvSpPr>
            <a:spLocks noGrp="1"/>
          </p:cNvSpPr>
          <p:nvPr>
            <p:ph type="sldNum" sz="quarter" idx="12"/>
          </p:nvPr>
        </p:nvSpPr>
        <p:spPr/>
        <p:txBody>
          <a:bodyPr/>
          <a:lstStyle/>
          <a:p>
            <a:fld id="{B6F15528-21DE-4FAA-801E-634DDDAF4B2B}" type="slidenum">
              <a:rPr lang="en-US" smtClean="0"/>
              <a:pPr/>
              <a:t>12</a:t>
            </a:fld>
            <a:endParaRPr lang="en-US"/>
          </a:p>
        </p:txBody>
      </p:sp>
      <p:sp>
        <p:nvSpPr>
          <p:cNvPr id="4" name="Content Placeholder 2">
            <a:extLst>
              <a:ext uri="{FF2B5EF4-FFF2-40B4-BE49-F238E27FC236}">
                <a16:creationId xmlns:a16="http://schemas.microsoft.com/office/drawing/2014/main" id="{BCF7A296-ABFC-7E8B-2C41-7F27B3156A94}"/>
              </a:ext>
            </a:extLst>
          </p:cNvPr>
          <p:cNvSpPr txBox="1">
            <a:spLocks/>
          </p:cNvSpPr>
          <p:nvPr/>
        </p:nvSpPr>
        <p:spPr>
          <a:xfrm>
            <a:off x="6553202" y="1882810"/>
            <a:ext cx="3962400" cy="3222591"/>
          </a:xfrm>
          <a:prstGeom prst="rect">
            <a:avLst/>
          </a:prstGeom>
        </p:spPr>
        <p:txBody>
          <a:bodyPr vert="horz" lIns="45720" tIns="45720" rIns="45720" bIns="4572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algn="just" fontAlgn="base">
              <a:buFont typeface="Wingdings" panose="05000000000000000000" pitchFamily="2" charset="2"/>
              <a:buChar char="Ø"/>
            </a:pPr>
            <a:r>
              <a:rPr lang="en-GB" b="1" i="1" u="sng" dirty="0"/>
              <a:t>Inputs:</a:t>
            </a:r>
            <a:r>
              <a:rPr lang="en-GB" dirty="0"/>
              <a:t> The human resource team is providing benefits to the Employees for making them work in the company in a better environment.</a:t>
            </a:r>
          </a:p>
          <a:p>
            <a:pPr algn="just" fontAlgn="base">
              <a:buFont typeface="Wingdings" panose="05000000000000000000" pitchFamily="2" charset="2"/>
              <a:buChar char="Ø"/>
            </a:pPr>
            <a:r>
              <a:rPr lang="en-GB" b="1" i="1" u="sng" dirty="0"/>
              <a:t>Process:</a:t>
            </a:r>
            <a:r>
              <a:rPr lang="en-GB" dirty="0"/>
              <a:t> The company is also providing the employees a chance to improve their skills with other benefits within the organisation.</a:t>
            </a:r>
          </a:p>
          <a:p>
            <a:pPr algn="just" fontAlgn="base">
              <a:buFont typeface="Wingdings" panose="05000000000000000000" pitchFamily="2" charset="2"/>
              <a:buChar char="Ø"/>
            </a:pPr>
            <a:r>
              <a:rPr lang="en-GB" b="1" i="1" u="sng" dirty="0"/>
              <a:t>Outputs:</a:t>
            </a:r>
            <a:r>
              <a:rPr lang="en-GB" dirty="0"/>
              <a:t> Supports the views of the employees to gain an effective position in the organisation.</a:t>
            </a:r>
          </a:p>
          <a:p>
            <a:pPr algn="just" fontAlgn="base">
              <a:buFont typeface="Wingdings" panose="05000000000000000000" pitchFamily="2" charset="2"/>
              <a:buChar char="Ø"/>
            </a:pPr>
            <a:r>
              <a:rPr lang="en-GB" b="1" i="1" u="sng" dirty="0"/>
              <a:t>Outcomes:</a:t>
            </a:r>
            <a:r>
              <a:rPr lang="en-GB" dirty="0"/>
              <a:t> The team has also understood that it is very important for the employees to be upskilling themselves continuously to sustain in the highly competitive market. </a:t>
            </a:r>
          </a:p>
          <a:p>
            <a:endParaRPr lang="en-IN" dirty="0"/>
          </a:p>
        </p:txBody>
      </p:sp>
      <p:sp>
        <p:nvSpPr>
          <p:cNvPr id="5" name="TextBox 4">
            <a:extLst>
              <a:ext uri="{FF2B5EF4-FFF2-40B4-BE49-F238E27FC236}">
                <a16:creationId xmlns:a16="http://schemas.microsoft.com/office/drawing/2014/main" id="{03075E5A-3FBD-601A-44EF-27411F12DAEA}"/>
              </a:ext>
            </a:extLst>
          </p:cNvPr>
          <p:cNvSpPr txBox="1"/>
          <p:nvPr/>
        </p:nvSpPr>
        <p:spPr>
          <a:xfrm>
            <a:off x="2667001" y="1513476"/>
            <a:ext cx="1337161" cy="369332"/>
          </a:xfrm>
          <a:prstGeom prst="rect">
            <a:avLst/>
          </a:prstGeom>
          <a:noFill/>
        </p:spPr>
        <p:txBody>
          <a:bodyPr wrap="none" rtlCol="0">
            <a:spAutoFit/>
          </a:bodyPr>
          <a:lstStyle/>
          <a:p>
            <a:r>
              <a:rPr lang="en-US" dirty="0"/>
              <a:t>ROYAL MAIL</a:t>
            </a:r>
          </a:p>
        </p:txBody>
      </p:sp>
      <p:sp>
        <p:nvSpPr>
          <p:cNvPr id="6" name="TextBox 5">
            <a:extLst>
              <a:ext uri="{FF2B5EF4-FFF2-40B4-BE49-F238E27FC236}">
                <a16:creationId xmlns:a16="http://schemas.microsoft.com/office/drawing/2014/main" id="{BEBB7106-7A25-EAEC-4568-8B274288A6E0}"/>
              </a:ext>
            </a:extLst>
          </p:cNvPr>
          <p:cNvSpPr txBox="1"/>
          <p:nvPr/>
        </p:nvSpPr>
        <p:spPr>
          <a:xfrm>
            <a:off x="7990022" y="1524362"/>
            <a:ext cx="1088760" cy="369332"/>
          </a:xfrm>
          <a:prstGeom prst="rect">
            <a:avLst/>
          </a:prstGeom>
          <a:noFill/>
        </p:spPr>
        <p:txBody>
          <a:bodyPr wrap="none" rtlCol="0">
            <a:spAutoFit/>
          </a:bodyPr>
          <a:lstStyle/>
          <a:p>
            <a:r>
              <a:rPr lang="en-US" dirty="0"/>
              <a:t>AMAZON</a:t>
            </a:r>
          </a:p>
        </p:txBody>
      </p:sp>
      <p:pic>
        <p:nvPicPr>
          <p:cNvPr id="15" name="Picture 14">
            <a:extLst>
              <a:ext uri="{FF2B5EF4-FFF2-40B4-BE49-F238E27FC236}">
                <a16:creationId xmlns:a16="http://schemas.microsoft.com/office/drawing/2014/main" id="{3CDBF84C-0CCC-DD9B-36DC-5669F9C91B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08224" y="5281870"/>
            <a:ext cx="2698750" cy="1576130"/>
          </a:xfrm>
          <a:prstGeom prst="rect">
            <a:avLst/>
          </a:prstGeom>
        </p:spPr>
      </p:pic>
      <p:pic>
        <p:nvPicPr>
          <p:cNvPr id="17" name="Picture 16">
            <a:extLst>
              <a:ext uri="{FF2B5EF4-FFF2-40B4-BE49-F238E27FC236}">
                <a16:creationId xmlns:a16="http://schemas.microsoft.com/office/drawing/2014/main" id="{93DBA36C-2A5C-1431-C4AE-903E313C13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85027" y="5105400"/>
            <a:ext cx="2698750" cy="1574908"/>
          </a:xfrm>
          <a:prstGeom prst="rect">
            <a:avLst/>
          </a:prstGeom>
        </p:spPr>
      </p:pic>
      <p:sp>
        <p:nvSpPr>
          <p:cNvPr id="9" name="Footer Placeholder 8">
            <a:extLst>
              <a:ext uri="{FF2B5EF4-FFF2-40B4-BE49-F238E27FC236}">
                <a16:creationId xmlns:a16="http://schemas.microsoft.com/office/drawing/2014/main" id="{D7AECC38-8BFC-7BA4-390C-6F654827C2ED}"/>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1457759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Recommendations</a:t>
            </a:r>
            <a:br>
              <a:rPr lang="en-IN" b="1" dirty="0"/>
            </a:br>
            <a:endParaRPr lang="en-IN" b="1" dirty="0"/>
          </a:p>
        </p:txBody>
      </p:sp>
      <p:sp>
        <p:nvSpPr>
          <p:cNvPr id="3" name="Content Placeholder 2"/>
          <p:cNvSpPr>
            <a:spLocks noGrp="1"/>
          </p:cNvSpPr>
          <p:nvPr>
            <p:ph idx="1"/>
          </p:nvPr>
        </p:nvSpPr>
        <p:spPr>
          <a:xfrm>
            <a:off x="6680917" y="1600201"/>
            <a:ext cx="3529883" cy="4525963"/>
          </a:xfrm>
        </p:spPr>
        <p:txBody>
          <a:bodyPr>
            <a:normAutofit fontScale="92500" lnSpcReduction="20000"/>
          </a:bodyPr>
          <a:lstStyle/>
          <a:p>
            <a:pPr algn="just" fontAlgn="base">
              <a:buFont typeface="Wingdings" panose="05000000000000000000" pitchFamily="2" charset="2"/>
              <a:buChar char="Ø"/>
            </a:pPr>
            <a:r>
              <a:rPr lang="en-GB" dirty="0"/>
              <a:t>The human resource team of any organisation is recommended to be more diversified and should take care of different biases that are prevalent in the system. </a:t>
            </a:r>
          </a:p>
          <a:p>
            <a:pPr algn="just" fontAlgn="base">
              <a:buFont typeface="Wingdings" panose="05000000000000000000" pitchFamily="2" charset="2"/>
              <a:buChar char="Ø"/>
            </a:pPr>
            <a:r>
              <a:rPr lang="en-GB" dirty="0"/>
              <a:t>The human resource teams should be comfortable with short term employees as well.</a:t>
            </a:r>
          </a:p>
          <a:p>
            <a:endParaRPr lang="en-IN" dirty="0"/>
          </a:p>
        </p:txBody>
      </p:sp>
      <p:sp>
        <p:nvSpPr>
          <p:cNvPr id="5" name="Slide Number Placeholder 4">
            <a:extLst>
              <a:ext uri="{FF2B5EF4-FFF2-40B4-BE49-F238E27FC236}">
                <a16:creationId xmlns:a16="http://schemas.microsoft.com/office/drawing/2014/main" id="{2818D957-48D4-CC16-6E5E-2BB04FD1B221}"/>
              </a:ext>
            </a:extLst>
          </p:cNvPr>
          <p:cNvSpPr>
            <a:spLocks noGrp="1"/>
          </p:cNvSpPr>
          <p:nvPr>
            <p:ph type="sldNum" sz="quarter" idx="12"/>
          </p:nvPr>
        </p:nvSpPr>
        <p:spPr/>
        <p:txBody>
          <a:bodyPr/>
          <a:lstStyle/>
          <a:p>
            <a:fld id="{B6F15528-21DE-4FAA-801E-634DDDAF4B2B}" type="slidenum">
              <a:rPr lang="en-US" smtClean="0"/>
              <a:pPr/>
              <a:t>13</a:t>
            </a:fld>
            <a:endParaRPr lang="en-US"/>
          </a:p>
        </p:txBody>
      </p:sp>
      <p:pic>
        <p:nvPicPr>
          <p:cNvPr id="5122" name="Picture 2" descr="9 Tips To Make HR More Strategic In Its Approach - AIHR"/>
          <p:cNvPicPr>
            <a:picLocks noChangeAspect="1" noChangeArrowheads="1"/>
          </p:cNvPicPr>
          <p:nvPr/>
        </p:nvPicPr>
        <p:blipFill rotWithShape="1">
          <a:blip r:embed="rId3">
            <a:extLst>
              <a:ext uri="{28A0092B-C50C-407E-A947-70E740481C1C}">
                <a14:useLocalDpi xmlns:a14="http://schemas.microsoft.com/office/drawing/2010/main" val="0"/>
              </a:ext>
            </a:extLst>
          </a:blip>
          <a:srcRect b="12281"/>
          <a:stretch/>
        </p:blipFill>
        <p:spPr bwMode="auto">
          <a:xfrm>
            <a:off x="1828801" y="1600200"/>
            <a:ext cx="4388821"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7FB5B6-ED96-BC68-A880-6966A85640DC}"/>
              </a:ext>
            </a:extLst>
          </p:cNvPr>
          <p:cNvSpPr txBox="1"/>
          <p:nvPr/>
        </p:nvSpPr>
        <p:spPr>
          <a:xfrm>
            <a:off x="2209800" y="5583515"/>
            <a:ext cx="4580164" cy="369332"/>
          </a:xfrm>
          <a:prstGeom prst="rect">
            <a:avLst/>
          </a:prstGeom>
          <a:noFill/>
        </p:spPr>
        <p:txBody>
          <a:bodyPr wrap="square">
            <a:spAutoFit/>
          </a:bodyPr>
          <a:lstStyle/>
          <a:p>
            <a:r>
              <a:rPr lang="en-US" dirty="0"/>
              <a:t>(Source: Azizi et al., 2021)</a:t>
            </a:r>
            <a:endParaRPr lang="en-IN" dirty="0"/>
          </a:p>
        </p:txBody>
      </p:sp>
      <p:sp>
        <p:nvSpPr>
          <p:cNvPr id="7" name="Footer Placeholder 6">
            <a:extLst>
              <a:ext uri="{FF2B5EF4-FFF2-40B4-BE49-F238E27FC236}">
                <a16:creationId xmlns:a16="http://schemas.microsoft.com/office/drawing/2014/main" id="{BEB1419D-6617-864B-8E73-44C0BA73933C}"/>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3945522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Conclusions</a:t>
            </a:r>
            <a:br>
              <a:rPr lang="en-IN" b="1" dirty="0"/>
            </a:br>
            <a:endParaRPr lang="en-IN" b="1" dirty="0"/>
          </a:p>
        </p:txBody>
      </p:sp>
      <p:sp>
        <p:nvSpPr>
          <p:cNvPr id="3" name="Content Placeholder 2"/>
          <p:cNvSpPr>
            <a:spLocks noGrp="1"/>
          </p:cNvSpPr>
          <p:nvPr>
            <p:ph idx="1"/>
          </p:nvPr>
        </p:nvSpPr>
        <p:spPr>
          <a:xfrm>
            <a:off x="1996494" y="2002742"/>
            <a:ext cx="3962400" cy="4191000"/>
          </a:xfrm>
        </p:spPr>
        <p:txBody>
          <a:bodyPr>
            <a:normAutofit fontScale="70000" lnSpcReduction="20000"/>
          </a:bodyPr>
          <a:lstStyle/>
          <a:p>
            <a:pPr>
              <a:buFont typeface="Wingdings" panose="05000000000000000000" pitchFamily="2" charset="2"/>
              <a:buChar char="Ø"/>
            </a:pPr>
            <a:r>
              <a:rPr lang="en-US" dirty="0"/>
              <a:t>From the overall discussion, it can be concluded that the development of the presentation has clearly demonstrated HR strategies deployed by Amazon and Royal Mail while operating in the respective fields. </a:t>
            </a:r>
          </a:p>
          <a:p>
            <a:pPr>
              <a:buFont typeface="Wingdings" panose="05000000000000000000" pitchFamily="2" charset="2"/>
              <a:buChar char="Ø"/>
            </a:pPr>
            <a:r>
              <a:rPr lang="en-US" dirty="0"/>
              <a:t>The above discussion has demonstrated that the retraining program known as Pivot is a major HR strategy developed by Amazon to improve employee performance but it has a negative impact on the overall strategy. </a:t>
            </a:r>
          </a:p>
        </p:txBody>
      </p:sp>
      <p:sp>
        <p:nvSpPr>
          <p:cNvPr id="5" name="Slide Number Placeholder 4">
            <a:extLst>
              <a:ext uri="{FF2B5EF4-FFF2-40B4-BE49-F238E27FC236}">
                <a16:creationId xmlns:a16="http://schemas.microsoft.com/office/drawing/2014/main" id="{23B5C079-09AA-2FAC-E00A-84D042508885}"/>
              </a:ext>
            </a:extLst>
          </p:cNvPr>
          <p:cNvSpPr>
            <a:spLocks noGrp="1"/>
          </p:cNvSpPr>
          <p:nvPr>
            <p:ph type="sldNum" sz="quarter" idx="12"/>
          </p:nvPr>
        </p:nvSpPr>
        <p:spPr/>
        <p:txBody>
          <a:bodyPr/>
          <a:lstStyle/>
          <a:p>
            <a:fld id="{B6F15528-21DE-4FAA-801E-634DDDAF4B2B}" type="slidenum">
              <a:rPr lang="en-US" smtClean="0"/>
              <a:pPr/>
              <a:t>14</a:t>
            </a:fld>
            <a:endParaRPr lang="en-US"/>
          </a:p>
        </p:txBody>
      </p:sp>
      <p:pic>
        <p:nvPicPr>
          <p:cNvPr id="4" name="Picture 3">
            <a:extLst>
              <a:ext uri="{FF2B5EF4-FFF2-40B4-BE49-F238E27FC236}">
                <a16:creationId xmlns:a16="http://schemas.microsoft.com/office/drawing/2014/main" id="{3CC1AD2A-8FF2-1F6A-A6A0-3A01101FCBA4}"/>
              </a:ext>
            </a:extLst>
          </p:cNvPr>
          <p:cNvPicPr>
            <a:picLocks noChangeAspect="1"/>
          </p:cNvPicPr>
          <p:nvPr/>
        </p:nvPicPr>
        <p:blipFill>
          <a:blip r:embed="rId3"/>
          <a:stretch>
            <a:fillRect/>
          </a:stretch>
        </p:blipFill>
        <p:spPr>
          <a:xfrm>
            <a:off x="6459874" y="2209800"/>
            <a:ext cx="3735632" cy="3771900"/>
          </a:xfrm>
          <a:prstGeom prst="rect">
            <a:avLst/>
          </a:prstGeom>
        </p:spPr>
      </p:pic>
      <p:sp>
        <p:nvSpPr>
          <p:cNvPr id="6" name="TextBox 5">
            <a:extLst>
              <a:ext uri="{FF2B5EF4-FFF2-40B4-BE49-F238E27FC236}">
                <a16:creationId xmlns:a16="http://schemas.microsoft.com/office/drawing/2014/main" id="{C8D54C92-220E-B34D-5485-4C553EE3CD3B}"/>
              </a:ext>
            </a:extLst>
          </p:cNvPr>
          <p:cNvSpPr txBox="1"/>
          <p:nvPr/>
        </p:nvSpPr>
        <p:spPr>
          <a:xfrm>
            <a:off x="6781800" y="6193742"/>
            <a:ext cx="4580164" cy="369332"/>
          </a:xfrm>
          <a:prstGeom prst="rect">
            <a:avLst/>
          </a:prstGeom>
          <a:noFill/>
        </p:spPr>
        <p:txBody>
          <a:bodyPr wrap="square">
            <a:spAutoFit/>
          </a:bodyPr>
          <a:lstStyle/>
          <a:p>
            <a:r>
              <a:rPr lang="en-US" dirty="0"/>
              <a:t>(Source: Azizi et al., 2021)</a:t>
            </a:r>
            <a:endParaRPr lang="en-IN" dirty="0"/>
          </a:p>
        </p:txBody>
      </p:sp>
      <p:sp>
        <p:nvSpPr>
          <p:cNvPr id="8" name="Footer Placeholder 7">
            <a:extLst>
              <a:ext uri="{FF2B5EF4-FFF2-40B4-BE49-F238E27FC236}">
                <a16:creationId xmlns:a16="http://schemas.microsoft.com/office/drawing/2014/main" id="{6E26A72D-669C-5F64-087F-62C5EE497D4E}"/>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1696005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762000"/>
            <a:ext cx="7753350" cy="762000"/>
          </a:xfrm>
        </p:spPr>
        <p:txBody>
          <a:bodyPr>
            <a:normAutofit/>
          </a:bodyPr>
          <a:lstStyle/>
          <a:p>
            <a:r>
              <a:rPr lang="en-GB" b="1" dirty="0"/>
              <a:t>References</a:t>
            </a:r>
            <a:endParaRPr lang="en-IN" b="1" dirty="0"/>
          </a:p>
        </p:txBody>
      </p:sp>
      <p:sp>
        <p:nvSpPr>
          <p:cNvPr id="3" name="Content Placeholder 2"/>
          <p:cNvSpPr>
            <a:spLocks noGrp="1"/>
          </p:cNvSpPr>
          <p:nvPr>
            <p:ph idx="1"/>
          </p:nvPr>
        </p:nvSpPr>
        <p:spPr>
          <a:xfrm>
            <a:off x="1828800" y="1752600"/>
            <a:ext cx="8382000" cy="5029200"/>
          </a:xfrm>
        </p:spPr>
        <p:txBody>
          <a:bodyPr>
            <a:normAutofit fontScale="40000" lnSpcReduction="20000"/>
          </a:bodyPr>
          <a:lstStyle/>
          <a:p>
            <a:r>
              <a:rPr lang="en-GB" dirty="0" err="1"/>
              <a:t>Azizi</a:t>
            </a:r>
            <a:r>
              <a:rPr lang="en-GB" dirty="0"/>
              <a:t>, M.R., </a:t>
            </a:r>
            <a:r>
              <a:rPr lang="en-GB" dirty="0" err="1"/>
              <a:t>Atlasi</a:t>
            </a:r>
            <a:r>
              <a:rPr lang="en-GB" dirty="0"/>
              <a:t>, R., </a:t>
            </a:r>
            <a:r>
              <a:rPr lang="en-GB" dirty="0" err="1"/>
              <a:t>Ziapour</a:t>
            </a:r>
            <a:r>
              <a:rPr lang="en-GB" dirty="0"/>
              <a:t>, A., Abbas, J. and </a:t>
            </a:r>
            <a:r>
              <a:rPr lang="en-GB" dirty="0" err="1"/>
              <a:t>Naemi</a:t>
            </a:r>
            <a:r>
              <a:rPr lang="en-GB" dirty="0"/>
              <a:t>, R., (2021). Innovative human resource management strategies during the COVID-19 pandemic: A systematic narrative review approach. </a:t>
            </a:r>
            <a:r>
              <a:rPr lang="en-GB" i="1" dirty="0" err="1"/>
              <a:t>Heliyon</a:t>
            </a:r>
            <a:r>
              <a:rPr lang="en-GB" dirty="0"/>
              <a:t>, </a:t>
            </a:r>
            <a:r>
              <a:rPr lang="en-GB" i="1" dirty="0"/>
              <a:t>7</a:t>
            </a:r>
            <a:r>
              <a:rPr lang="en-GB" dirty="0"/>
              <a:t>(6), p.e07233. </a:t>
            </a:r>
          </a:p>
          <a:p>
            <a:r>
              <a:rPr lang="en-GB" dirty="0" err="1"/>
              <a:t>Boselie</a:t>
            </a:r>
            <a:r>
              <a:rPr lang="en-GB" dirty="0"/>
              <a:t>, P., Van </a:t>
            </a:r>
            <a:r>
              <a:rPr lang="en-GB" dirty="0" err="1"/>
              <a:t>Harten</a:t>
            </a:r>
            <a:r>
              <a:rPr lang="en-GB" dirty="0"/>
              <a:t>, J. and Veld, M., (2021). A human resource management review on public management and public administration research: stop right there… before we go any further…. </a:t>
            </a:r>
            <a:r>
              <a:rPr lang="en-GB" i="1" dirty="0"/>
              <a:t>Public Management Review</a:t>
            </a:r>
            <a:r>
              <a:rPr lang="en-GB" dirty="0"/>
              <a:t>, </a:t>
            </a:r>
            <a:r>
              <a:rPr lang="en-GB" i="1" dirty="0"/>
              <a:t>23</a:t>
            </a:r>
            <a:r>
              <a:rPr lang="en-GB" dirty="0"/>
              <a:t>(4), pp.483-500. </a:t>
            </a:r>
            <a:r>
              <a:rPr lang="en-GB" dirty="0" err="1"/>
              <a:t>Kravariti</a:t>
            </a:r>
            <a:r>
              <a:rPr lang="en-GB" dirty="0"/>
              <a:t>, F. and Johnston, K., (2020). Talent management: a critical literature review and research agenda for public sector human resource management. </a:t>
            </a:r>
            <a:r>
              <a:rPr lang="en-GB" i="1" dirty="0"/>
              <a:t>Public Management Review</a:t>
            </a:r>
            <a:r>
              <a:rPr lang="en-GB" dirty="0"/>
              <a:t>, </a:t>
            </a:r>
            <a:r>
              <a:rPr lang="en-GB" i="1" dirty="0"/>
              <a:t>22</a:t>
            </a:r>
            <a:r>
              <a:rPr lang="en-GB" dirty="0"/>
              <a:t>(1), pp.75-95. </a:t>
            </a:r>
          </a:p>
          <a:p>
            <a:r>
              <a:rPr lang="en-GB" dirty="0"/>
              <a:t>Johnson, M. and Watt, L., (2022). Doing the right thing? An institutional perspective on responsible restructuring in UK local government. </a:t>
            </a:r>
            <a:r>
              <a:rPr lang="en-GB" i="1" dirty="0"/>
              <a:t>Human Resource Management Journal</a:t>
            </a:r>
            <a:r>
              <a:rPr lang="en-GB" dirty="0"/>
              <a:t>, </a:t>
            </a:r>
            <a:r>
              <a:rPr lang="en-GB" i="1" dirty="0"/>
              <a:t>32</a:t>
            </a:r>
            <a:r>
              <a:rPr lang="en-GB" dirty="0"/>
              <a:t>(1), pp.76-91. </a:t>
            </a:r>
          </a:p>
          <a:p>
            <a:r>
              <a:rPr lang="en-GB" dirty="0"/>
              <a:t>Wilkinson, A., </a:t>
            </a:r>
            <a:r>
              <a:rPr lang="en-GB" dirty="0" err="1"/>
              <a:t>Lepak</a:t>
            </a:r>
            <a:r>
              <a:rPr lang="en-GB" dirty="0"/>
              <a:t>, D., Snell, S.A. and Bacon, N.A., (2019). The SAGE handbook of human resource management. </a:t>
            </a:r>
            <a:r>
              <a:rPr lang="en-GB" i="1" dirty="0"/>
              <a:t>The SAGE Handbook of Human Resource Management</a:t>
            </a:r>
            <a:r>
              <a:rPr lang="en-GB" dirty="0"/>
              <a:t>, pp.1-638.  </a:t>
            </a:r>
          </a:p>
          <a:p>
            <a:r>
              <a:rPr lang="en-GB" dirty="0"/>
              <a:t>Amazon. (2023). About us - Available at: </a:t>
            </a:r>
            <a:r>
              <a:rPr lang="en-GB" dirty="0">
                <a:hlinkClick r:id="rId2"/>
              </a:rPr>
              <a:t>https://www.aboutamazon.in/?utm_source=gateway&amp;utm_medium=footer</a:t>
            </a:r>
            <a:r>
              <a:rPr lang="en-GB" dirty="0"/>
              <a:t>   (Accessed: 29 June 2023).</a:t>
            </a:r>
          </a:p>
          <a:p>
            <a:r>
              <a:rPr lang="en-GB" dirty="0"/>
              <a:t>Azizi, M.R., </a:t>
            </a:r>
            <a:r>
              <a:rPr lang="en-GB" dirty="0" err="1"/>
              <a:t>Atlasi</a:t>
            </a:r>
            <a:r>
              <a:rPr lang="en-GB" dirty="0"/>
              <a:t>, R., </a:t>
            </a:r>
            <a:r>
              <a:rPr lang="en-GB" dirty="0" err="1"/>
              <a:t>Ziapour</a:t>
            </a:r>
            <a:r>
              <a:rPr lang="en-GB" dirty="0"/>
              <a:t>, A., Abbas, J. and </a:t>
            </a:r>
            <a:r>
              <a:rPr lang="en-GB" dirty="0" err="1"/>
              <a:t>Naemi</a:t>
            </a:r>
            <a:r>
              <a:rPr lang="en-GB" dirty="0"/>
              <a:t>, R., (2021). Innovative human resource management strategies during the COVID-19 pandemic: A systematic narrative review approach. </a:t>
            </a:r>
            <a:r>
              <a:rPr lang="en-GB" dirty="0" err="1"/>
              <a:t>Heliyon</a:t>
            </a:r>
            <a:r>
              <a:rPr lang="en-GB" dirty="0"/>
              <a:t>, 7(6), p.e07233. </a:t>
            </a:r>
          </a:p>
          <a:p>
            <a:r>
              <a:rPr lang="en-GB" dirty="0"/>
              <a:t>Galindo, M.S., Lambert, Y., </a:t>
            </a:r>
            <a:r>
              <a:rPr lang="en-GB" dirty="0" err="1"/>
              <a:t>Mutricy</a:t>
            </a:r>
            <a:r>
              <a:rPr lang="en-GB" dirty="0"/>
              <a:t>, L., </a:t>
            </a:r>
            <a:r>
              <a:rPr lang="en-GB" dirty="0" err="1"/>
              <a:t>Garancher</a:t>
            </a:r>
            <a:r>
              <a:rPr lang="en-GB" dirty="0"/>
              <a:t>, L., Miller, J.B., Gomes, J.H., </a:t>
            </a:r>
            <a:r>
              <a:rPr lang="en-GB" dirty="0" err="1"/>
              <a:t>Sanna</a:t>
            </a:r>
            <a:r>
              <a:rPr lang="en-GB" dirty="0"/>
              <a:t>, A., Peterka, C., Cairo, H., </a:t>
            </a:r>
            <a:r>
              <a:rPr lang="en-GB" dirty="0" err="1"/>
              <a:t>Hiwat</a:t>
            </a:r>
            <a:r>
              <a:rPr lang="en-GB" dirty="0"/>
              <a:t>, H. and </a:t>
            </a:r>
            <a:r>
              <a:rPr lang="en-GB" dirty="0" err="1"/>
              <a:t>Adenis</a:t>
            </a:r>
            <a:r>
              <a:rPr lang="en-GB" dirty="0"/>
              <a:t>, A., (2022). Implementation of a novel malaria management strategy based on self-testing and self-treatment in remote areas in the Amazon (</a:t>
            </a:r>
            <a:r>
              <a:rPr lang="en-GB" dirty="0" err="1"/>
              <a:t>Malakit</a:t>
            </a:r>
            <a:r>
              <a:rPr lang="en-GB" dirty="0"/>
              <a:t>): confronting a-priori assumptions with reality. BMC Public Health, 22(1), p.770. </a:t>
            </a:r>
          </a:p>
          <a:p>
            <a:r>
              <a:rPr lang="en-GB" dirty="0"/>
              <a:t>Hamid, H., (2019). The strategic position of human resource management for creating sustainable competitive advantage in the VUCA world. Journal of Human Resources Management and Labor Studies, 7(2), pp.1-4. </a:t>
            </a:r>
          </a:p>
          <a:p>
            <a:r>
              <a:rPr lang="en-GB" dirty="0"/>
              <a:t>Hamid/publication/339507471_The_Strategic_Position_of_Human_Resource_Management_for_Creating_Sustainable_Competitive_Advantage_in_the_VUCA_World/links/5e6f9b7b299bf12063f67557/The-Strategic-Position-of-Human-Resource-  Management-for-Creating-Sustainable-Competitive-Advantage-in-the-VUCA-World.pdf  </a:t>
            </a:r>
          </a:p>
          <a:p>
            <a:r>
              <a:rPr lang="en-GB" dirty="0"/>
              <a:t>Royal Mail. (2023). | Royal Mail Group Ltd. When you move home, don’t forget to redirect - Available at: </a:t>
            </a:r>
            <a:r>
              <a:rPr lang="en-GB" dirty="0">
                <a:hlinkClick r:id="rId3"/>
              </a:rPr>
              <a:t>https://www.royalmail.com/</a:t>
            </a:r>
            <a:r>
              <a:rPr lang="en-GB" dirty="0"/>
              <a:t>   (Accessed: 29 June 2023). </a:t>
            </a:r>
          </a:p>
          <a:p>
            <a:r>
              <a:rPr lang="en-GB" dirty="0"/>
              <a:t>Tang, J., </a:t>
            </a:r>
            <a:r>
              <a:rPr lang="en-GB" dirty="0" err="1"/>
              <a:t>Arvor</a:t>
            </a:r>
            <a:r>
              <a:rPr lang="en-GB" dirty="0"/>
              <a:t>, D., </a:t>
            </a:r>
            <a:r>
              <a:rPr lang="en-GB" dirty="0" err="1"/>
              <a:t>Corpetti</a:t>
            </a:r>
            <a:r>
              <a:rPr lang="en-GB" dirty="0"/>
              <a:t>, T. and Tang, P., (2021). Mapping </a:t>
            </a:r>
            <a:r>
              <a:rPr lang="en-GB" dirty="0" err="1"/>
              <a:t>center</a:t>
            </a:r>
            <a:r>
              <a:rPr lang="en-GB" dirty="0"/>
              <a:t> pivot irrigation systems in the southern Amazon from Sentinel-2 images. Water, 13(3), p.298.</a:t>
            </a:r>
          </a:p>
          <a:p>
            <a:endParaRPr lang="en-IN" dirty="0"/>
          </a:p>
        </p:txBody>
      </p:sp>
      <p:sp>
        <p:nvSpPr>
          <p:cNvPr id="4" name="Slide Number Placeholder 3">
            <a:extLst>
              <a:ext uri="{FF2B5EF4-FFF2-40B4-BE49-F238E27FC236}">
                <a16:creationId xmlns:a16="http://schemas.microsoft.com/office/drawing/2014/main" id="{A5311A59-EAED-FE8F-BF3A-F03886A96BE4}"/>
              </a:ext>
            </a:extLst>
          </p:cNvPr>
          <p:cNvSpPr>
            <a:spLocks noGrp="1"/>
          </p:cNvSpPr>
          <p:nvPr>
            <p:ph type="sldNum" sz="quarter" idx="12"/>
          </p:nvPr>
        </p:nvSpPr>
        <p:spPr/>
        <p:txBody>
          <a:bodyPr/>
          <a:lstStyle/>
          <a:p>
            <a:fld id="{B6F15528-21DE-4FAA-801E-634DDDAF4B2B}" type="slidenum">
              <a:rPr lang="en-US" smtClean="0"/>
              <a:pPr/>
              <a:t>15</a:t>
            </a:fld>
            <a:endParaRPr lang="en-US"/>
          </a:p>
        </p:txBody>
      </p:sp>
      <p:sp>
        <p:nvSpPr>
          <p:cNvPr id="6" name="Footer Placeholder 5">
            <a:extLst>
              <a:ext uri="{FF2B5EF4-FFF2-40B4-BE49-F238E27FC236}">
                <a16:creationId xmlns:a16="http://schemas.microsoft.com/office/drawing/2014/main" id="{547BBEB8-19F0-A391-DC60-0662C1A94C12}"/>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38756097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315</TotalTime>
  <Words>3391</Words>
  <Application>Microsoft Office PowerPoint</Application>
  <PresentationFormat>Widescreen</PresentationFormat>
  <Paragraphs>182</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Times New Roman</vt:lpstr>
      <vt:lpstr>Tw Cen MT</vt:lpstr>
      <vt:lpstr>Wingdings</vt:lpstr>
      <vt:lpstr>Office Theme</vt:lpstr>
      <vt:lpstr>University of Wales Trinity Saint David   Birmingham Campus</vt:lpstr>
      <vt:lpstr>Content Page</vt:lpstr>
      <vt:lpstr>Introduction </vt:lpstr>
      <vt:lpstr>Background of Royal Mail And Amazon</vt:lpstr>
      <vt:lpstr>HR Strategy Deployed In The Private Sector </vt:lpstr>
      <vt:lpstr>Development Through HRM </vt:lpstr>
      <vt:lpstr>HR Strategy Deployed In ROYAL MAIL And AMAZON </vt:lpstr>
      <vt:lpstr>Functional Aspects of Royal MAIL and AMAZON </vt:lpstr>
      <vt:lpstr>Cultural Aspects of Royal MAIL And AMAZON</vt:lpstr>
      <vt:lpstr>Positional Aspects Of Royal MAIL And AMAZON</vt:lpstr>
      <vt:lpstr>Regulatory Factors of Royal MAIL and AMAZON</vt:lpstr>
      <vt:lpstr>Resource Based Views In Royal MAIL And Amazon</vt:lpstr>
      <vt:lpstr>Recommendations </vt:lpstr>
      <vt:lpstr>Conclusions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nayan patel</cp:lastModifiedBy>
  <cp:revision>84</cp:revision>
  <dcterms:created xsi:type="dcterms:W3CDTF">2006-08-16T00:00:00Z</dcterms:created>
  <dcterms:modified xsi:type="dcterms:W3CDTF">2023-07-09T20:57:22Z</dcterms:modified>
</cp:coreProperties>
</file>