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C1C5D2-6B23-592F-A554-0F9486EDBA00}" v="1084" dt="2024-12-08T23:17:01.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npas.police.uk" TargetMode="External"/><Relationship Id="rId3" Type="http://schemas.openxmlformats.org/officeDocument/2006/relationships/hyperlink" Target="https://www.ojp.gov/ncjrs/virtual-library/abstracts/building-teamwork-among-officers" TargetMode="External"/><Relationship Id="rId7" Type="http://schemas.openxmlformats.org/officeDocument/2006/relationships/hyperlink" Target="https://work.chron.com/police-use-teamwork-15370.html" TargetMode="External"/><Relationship Id="rId2" Type="http://schemas.openxmlformats.org/officeDocument/2006/relationships/hyperlink" Target="http://www.ojp.gov" TargetMode="External"/><Relationship Id="rId1" Type="http://schemas.openxmlformats.org/officeDocument/2006/relationships/slideLayout" Target="../slideLayouts/slideLayout2.xml"/><Relationship Id="rId6" Type="http://schemas.openxmlformats.org/officeDocument/2006/relationships/hyperlink" Target="https://www.police1.com/chiefs-sheriffs/articles/teamwork-in-public-safety-key-attributes-and-strategies-for-success-29KqS8z3zX8P7yJg/" TargetMode="External"/><Relationship Id="rId5" Type="http://schemas.openxmlformats.org/officeDocument/2006/relationships/hyperlink" Target="https://www.ojp.gov/ncjrs/virtual-library/abstracts/working-teams-negative-effects-organisational-performance-policing" TargetMode="External"/><Relationship Id="rId4" Type="http://schemas.openxmlformats.org/officeDocument/2006/relationships/hyperlink" Target="https://www.educba.com/advantages-and-disadvantages-of-teamwork/" TargetMode="External"/><Relationship Id="rId9" Type="http://schemas.openxmlformats.org/officeDocument/2006/relationships/hyperlink" Target="https://www.npas.polic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308779"/>
            <a:ext cx="9144000" cy="2387600"/>
          </a:xfrm>
        </p:spPr>
        <p:txBody>
          <a:bodyPr>
            <a:normAutofit/>
          </a:bodyPr>
          <a:lstStyle/>
          <a:p>
            <a:r>
              <a:rPr lang="en-US" sz="2400" b="1" dirty="0">
                <a:solidFill>
                  <a:schemeClr val="bg1"/>
                </a:solidFill>
                <a:latin typeface="Aptos"/>
              </a:rPr>
              <a:t>Collaboration in action: The Critical role of teamwork in achieving success</a:t>
            </a:r>
          </a:p>
        </p:txBody>
      </p:sp>
      <p:sp>
        <p:nvSpPr>
          <p:cNvPr id="3" name="Subtitle 2"/>
          <p:cNvSpPr>
            <a:spLocks noGrp="1"/>
          </p:cNvSpPr>
          <p:nvPr>
            <p:ph type="subTitle" idx="1"/>
          </p:nvPr>
        </p:nvSpPr>
        <p:spPr>
          <a:xfrm>
            <a:off x="1524000" y="4518252"/>
            <a:ext cx="9144000" cy="1655762"/>
          </a:xfrm>
        </p:spPr>
        <p:txBody>
          <a:bodyPr vert="horz" lIns="91440" tIns="45720" rIns="91440" bIns="45720" rtlCol="0" anchor="t">
            <a:normAutofit/>
          </a:bodyPr>
          <a:lstStyle/>
          <a:p>
            <a:r>
              <a:rPr lang="en-US" b="1" dirty="0">
                <a:solidFill>
                  <a:schemeClr val="bg1"/>
                </a:solidFill>
              </a:rPr>
              <a:t>By Olivia John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AF505-8B30-7F67-CFEB-DD064B47D12D}"/>
              </a:ext>
            </a:extLst>
          </p:cNvPr>
          <p:cNvSpPr>
            <a:spLocks noGrp="1"/>
          </p:cNvSpPr>
          <p:nvPr>
            <p:ph type="title"/>
          </p:nvPr>
        </p:nvSpPr>
        <p:spPr>
          <a:noFill/>
          <a:ln>
            <a:solidFill>
              <a:schemeClr val="bg1"/>
            </a:solidFill>
          </a:ln>
        </p:spPr>
        <p:txBody>
          <a:bodyPr/>
          <a:lstStyle/>
          <a:p>
            <a:r>
              <a:rPr lang="en-US" b="1" u="sng" dirty="0">
                <a:solidFill>
                  <a:schemeClr val="bg1"/>
                </a:solidFill>
              </a:rPr>
              <a:t>What is team work?</a:t>
            </a:r>
            <a:r>
              <a:rPr lang="en-US" dirty="0">
                <a:solidFill>
                  <a:schemeClr val="bg1"/>
                </a:solidFill>
              </a:rPr>
              <a:t> </a:t>
            </a:r>
          </a:p>
        </p:txBody>
      </p:sp>
      <p:sp>
        <p:nvSpPr>
          <p:cNvPr id="3" name="Content Placeholder 2">
            <a:extLst>
              <a:ext uri="{FF2B5EF4-FFF2-40B4-BE49-F238E27FC236}">
                <a16:creationId xmlns:a16="http://schemas.microsoft.com/office/drawing/2014/main" id="{F863F063-370E-90CD-F041-C399026671E0}"/>
              </a:ext>
            </a:extLst>
          </p:cNvPr>
          <p:cNvSpPr>
            <a:spLocks noGrp="1"/>
          </p:cNvSpPr>
          <p:nvPr>
            <p:ph idx="1"/>
          </p:nvPr>
        </p:nvSpPr>
        <p:spPr/>
        <p:txBody>
          <a:bodyPr vert="horz" lIns="91440" tIns="45720" rIns="91440" bIns="45720" rtlCol="0" anchor="t">
            <a:normAutofit/>
          </a:bodyPr>
          <a:lstStyle/>
          <a:p>
            <a:pPr marL="0" indent="0">
              <a:buNone/>
            </a:pPr>
            <a:r>
              <a:rPr lang="en-US" dirty="0">
                <a:solidFill>
                  <a:schemeClr val="bg1"/>
                </a:solidFill>
                <a:highlight>
                  <a:srgbClr val="C0C0C0"/>
                </a:highlight>
              </a:rPr>
              <a:t>Team-work is a very important role to have in any job but it is most important to have in the police force. Team-work is about working together as a team in an effective and efficient way. Everyone in a team will have different roles and every person should make sure that the group work has the best outcome possible. This could be as simple as a class task or something more serious like a serious incident and then all forces come together as a team and work together as best as they possibly can. Teamwork can be hard for some people as not everyone gets along and has different views and beliefs. However, it is very important that this is avoided as it can have serious consequences.</a:t>
            </a:r>
          </a:p>
        </p:txBody>
      </p:sp>
    </p:spTree>
    <p:extLst>
      <p:ext uri="{BB962C8B-B14F-4D97-AF65-F5344CB8AC3E}">
        <p14:creationId xmlns:p14="http://schemas.microsoft.com/office/powerpoint/2010/main" val="177218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7E6F-2E46-7A92-CD58-E32F1E3C940C}"/>
              </a:ext>
            </a:extLst>
          </p:cNvPr>
          <p:cNvSpPr>
            <a:spLocks noGrp="1"/>
          </p:cNvSpPr>
          <p:nvPr>
            <p:ph type="title"/>
          </p:nvPr>
        </p:nvSpPr>
        <p:spPr/>
        <p:txBody>
          <a:bodyPr/>
          <a:lstStyle/>
          <a:p>
            <a:r>
              <a:rPr lang="en-US" b="1" u="sng" dirty="0"/>
              <a:t>Advantages of team-work in the police force</a:t>
            </a:r>
          </a:p>
        </p:txBody>
      </p:sp>
    </p:spTree>
    <p:extLst>
      <p:ext uri="{BB962C8B-B14F-4D97-AF65-F5344CB8AC3E}">
        <p14:creationId xmlns:p14="http://schemas.microsoft.com/office/powerpoint/2010/main" val="2783940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6CC46-1B4F-B97B-40DB-839BF1E282C6}"/>
              </a:ext>
            </a:extLst>
          </p:cNvPr>
          <p:cNvSpPr>
            <a:spLocks noGrp="1"/>
          </p:cNvSpPr>
          <p:nvPr>
            <p:ph type="title"/>
          </p:nvPr>
        </p:nvSpPr>
        <p:spPr/>
        <p:txBody>
          <a:bodyPr/>
          <a:lstStyle/>
          <a:p>
            <a:r>
              <a:rPr lang="en-US" b="1" u="sng" dirty="0"/>
              <a:t>Increases safety </a:t>
            </a:r>
          </a:p>
        </p:txBody>
      </p:sp>
    </p:spTree>
    <p:extLst>
      <p:ext uri="{BB962C8B-B14F-4D97-AF65-F5344CB8AC3E}">
        <p14:creationId xmlns:p14="http://schemas.microsoft.com/office/powerpoint/2010/main" val="3444033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2E994-8E45-ACD3-998E-0971CA83FDB2}"/>
              </a:ext>
            </a:extLst>
          </p:cNvPr>
          <p:cNvSpPr>
            <a:spLocks noGrp="1"/>
          </p:cNvSpPr>
          <p:nvPr>
            <p:ph type="title"/>
          </p:nvPr>
        </p:nvSpPr>
        <p:spPr/>
        <p:txBody>
          <a:bodyPr/>
          <a:lstStyle/>
          <a:p>
            <a:r>
              <a:rPr lang="en-US" b="1" u="sng" dirty="0"/>
              <a:t>Improves effectiveness </a:t>
            </a:r>
          </a:p>
        </p:txBody>
      </p:sp>
    </p:spTree>
    <p:extLst>
      <p:ext uri="{BB962C8B-B14F-4D97-AF65-F5344CB8AC3E}">
        <p14:creationId xmlns:p14="http://schemas.microsoft.com/office/powerpoint/2010/main" val="1092255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F649-2693-BC71-3323-AA914B452899}"/>
              </a:ext>
            </a:extLst>
          </p:cNvPr>
          <p:cNvSpPr>
            <a:spLocks noGrp="1"/>
          </p:cNvSpPr>
          <p:nvPr>
            <p:ph type="title"/>
          </p:nvPr>
        </p:nvSpPr>
        <p:spPr/>
        <p:txBody>
          <a:bodyPr/>
          <a:lstStyle/>
          <a:p>
            <a:r>
              <a:rPr lang="en-US" b="1" u="sng" dirty="0"/>
              <a:t>Leads to crime prevention</a:t>
            </a:r>
            <a:r>
              <a:rPr lang="en-US" dirty="0"/>
              <a:t> </a:t>
            </a:r>
          </a:p>
        </p:txBody>
      </p:sp>
    </p:spTree>
    <p:extLst>
      <p:ext uri="{BB962C8B-B14F-4D97-AF65-F5344CB8AC3E}">
        <p14:creationId xmlns:p14="http://schemas.microsoft.com/office/powerpoint/2010/main" val="2244314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5AF95-D63E-6CE7-6BF8-A462E7996014}"/>
              </a:ext>
            </a:extLst>
          </p:cNvPr>
          <p:cNvSpPr>
            <a:spLocks noGrp="1"/>
          </p:cNvSpPr>
          <p:nvPr>
            <p:ph type="title"/>
          </p:nvPr>
        </p:nvSpPr>
        <p:spPr/>
        <p:txBody>
          <a:bodyPr/>
          <a:lstStyle/>
          <a:p>
            <a:r>
              <a:rPr lang="en-US" b="1" u="sng" dirty="0"/>
              <a:t>Disadvantages of team-work in the police</a:t>
            </a:r>
            <a:r>
              <a:rPr lang="en-US" dirty="0"/>
              <a:t> </a:t>
            </a:r>
          </a:p>
        </p:txBody>
      </p:sp>
    </p:spTree>
    <p:extLst>
      <p:ext uri="{BB962C8B-B14F-4D97-AF65-F5344CB8AC3E}">
        <p14:creationId xmlns:p14="http://schemas.microsoft.com/office/powerpoint/2010/main" val="1222145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CE8EC-4CAC-BBE0-79FA-9D1F4472074E}"/>
              </a:ext>
            </a:extLst>
          </p:cNvPr>
          <p:cNvSpPr>
            <a:spLocks noGrp="1"/>
          </p:cNvSpPr>
          <p:nvPr>
            <p:ph type="title"/>
          </p:nvPr>
        </p:nvSpPr>
        <p:spPr/>
        <p:txBody>
          <a:bodyPr/>
          <a:lstStyle/>
          <a:p>
            <a:r>
              <a:rPr lang="en-US" b="1" u="sng" dirty="0"/>
              <a:t>Communication breakdowns</a:t>
            </a:r>
            <a:r>
              <a:rPr lang="en-US" dirty="0"/>
              <a:t> </a:t>
            </a:r>
          </a:p>
        </p:txBody>
      </p:sp>
    </p:spTree>
    <p:extLst>
      <p:ext uri="{BB962C8B-B14F-4D97-AF65-F5344CB8AC3E}">
        <p14:creationId xmlns:p14="http://schemas.microsoft.com/office/powerpoint/2010/main" val="3086119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7022E-6246-B1B0-407B-8CAEF402785A}"/>
              </a:ext>
            </a:extLst>
          </p:cNvPr>
          <p:cNvSpPr>
            <a:spLocks noGrp="1"/>
          </p:cNvSpPr>
          <p:nvPr>
            <p:ph type="title"/>
          </p:nvPr>
        </p:nvSpPr>
        <p:spPr/>
        <p:txBody>
          <a:bodyPr/>
          <a:lstStyle/>
          <a:p>
            <a:r>
              <a:rPr lang="en-US" b="1" u="sng" dirty="0"/>
              <a:t>Conflicts </a:t>
            </a:r>
          </a:p>
        </p:txBody>
      </p:sp>
    </p:spTree>
    <p:extLst>
      <p:ext uri="{BB962C8B-B14F-4D97-AF65-F5344CB8AC3E}">
        <p14:creationId xmlns:p14="http://schemas.microsoft.com/office/powerpoint/2010/main" val="9841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8A836-BF24-82DA-E8BD-F99159942F7F}"/>
              </a:ext>
            </a:extLst>
          </p:cNvPr>
          <p:cNvSpPr>
            <a:spLocks noGrp="1"/>
          </p:cNvSpPr>
          <p:nvPr>
            <p:ph type="title"/>
          </p:nvPr>
        </p:nvSpPr>
        <p:spPr/>
        <p:txBody>
          <a:bodyPr/>
          <a:lstStyle/>
          <a:p>
            <a:r>
              <a:rPr lang="en-US" b="1" u="sng" dirty="0"/>
              <a:t>Clashing personalities</a:t>
            </a:r>
            <a:r>
              <a:rPr lang="en-US" dirty="0"/>
              <a:t> </a:t>
            </a:r>
          </a:p>
        </p:txBody>
      </p:sp>
    </p:spTree>
    <p:extLst>
      <p:ext uri="{BB962C8B-B14F-4D97-AF65-F5344CB8AC3E}">
        <p14:creationId xmlns:p14="http://schemas.microsoft.com/office/powerpoint/2010/main" val="263634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9A8DD-8F2B-498B-6C64-E92A3D2CA373}"/>
              </a:ext>
            </a:extLst>
          </p:cNvPr>
          <p:cNvSpPr>
            <a:spLocks noGrp="1"/>
          </p:cNvSpPr>
          <p:nvPr>
            <p:ph type="title"/>
          </p:nvPr>
        </p:nvSpPr>
        <p:spPr/>
        <p:txBody>
          <a:bodyPr/>
          <a:lstStyle/>
          <a:p>
            <a:r>
              <a:rPr lang="en-US" b="1" u="sng" dirty="0"/>
              <a:t>Case study on effective teamwork</a:t>
            </a:r>
            <a:r>
              <a:rPr lang="en-US" dirty="0"/>
              <a:t> </a:t>
            </a:r>
          </a:p>
        </p:txBody>
      </p:sp>
      <p:sp>
        <p:nvSpPr>
          <p:cNvPr id="3" name="Content Placeholder 2">
            <a:extLst>
              <a:ext uri="{FF2B5EF4-FFF2-40B4-BE49-F238E27FC236}">
                <a16:creationId xmlns:a16="http://schemas.microsoft.com/office/drawing/2014/main" id="{DFCC8FE2-DB26-0D5B-A263-F4DC057BA44B}"/>
              </a:ext>
            </a:extLst>
          </p:cNvPr>
          <p:cNvSpPr>
            <a:spLocks noGrp="1"/>
          </p:cNvSpPr>
          <p:nvPr>
            <p:ph idx="1"/>
          </p:nvPr>
        </p:nvSpPr>
        <p:spPr/>
        <p:txBody>
          <a:bodyPr vert="horz" lIns="91440" tIns="45720" rIns="91440" bIns="45720" rtlCol="0" anchor="t">
            <a:normAutofit/>
          </a:bodyPr>
          <a:lstStyle/>
          <a:p>
            <a:pPr marL="0" indent="0">
              <a:buNone/>
            </a:pPr>
            <a:r>
              <a:rPr lang="en-US" dirty="0"/>
              <a:t>This case study shows how all forces can come together and work together and then there is a positive outcome!</a:t>
            </a:r>
          </a:p>
        </p:txBody>
      </p:sp>
    </p:spTree>
    <p:extLst>
      <p:ext uri="{BB962C8B-B14F-4D97-AF65-F5344CB8AC3E}">
        <p14:creationId xmlns:p14="http://schemas.microsoft.com/office/powerpoint/2010/main" val="1818767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EC87-EC55-E623-F781-74E376F094B3}"/>
              </a:ext>
            </a:extLst>
          </p:cNvPr>
          <p:cNvSpPr>
            <a:spLocks noGrp="1"/>
          </p:cNvSpPr>
          <p:nvPr>
            <p:ph type="title"/>
          </p:nvPr>
        </p:nvSpPr>
        <p:spPr/>
        <p:txBody>
          <a:bodyPr/>
          <a:lstStyle/>
          <a:p>
            <a:r>
              <a:rPr lang="en-US" b="1" u="sng" dirty="0"/>
              <a:t>References</a:t>
            </a:r>
            <a:r>
              <a:rPr lang="en-US" dirty="0"/>
              <a:t> </a:t>
            </a:r>
            <a:br>
              <a:rPr lang="en-US" dirty="0"/>
            </a:br>
            <a:endParaRPr lang="en-US" dirty="0"/>
          </a:p>
        </p:txBody>
      </p:sp>
      <p:sp>
        <p:nvSpPr>
          <p:cNvPr id="4" name="TextBox 3">
            <a:extLst>
              <a:ext uri="{FF2B5EF4-FFF2-40B4-BE49-F238E27FC236}">
                <a16:creationId xmlns:a16="http://schemas.microsoft.com/office/drawing/2014/main" id="{876CD6BC-FC90-E568-DFC6-E25CC8C50DF7}"/>
              </a:ext>
            </a:extLst>
          </p:cNvPr>
          <p:cNvSpPr txBox="1"/>
          <p:nvPr/>
        </p:nvSpPr>
        <p:spPr>
          <a:xfrm>
            <a:off x="1037227" y="1410436"/>
            <a:ext cx="10125820"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highlight>
                  <a:srgbClr val="808080"/>
                </a:highlight>
                <a:latin typeface="Aptos Display"/>
                <a:cs typeface="Times New Roman"/>
              </a:rPr>
              <a:t>Bergner, L.L. (1997). </a:t>
            </a:r>
            <a:r>
              <a:rPr lang="en-US" sz="1600" b="1" i="1" dirty="0">
                <a:highlight>
                  <a:srgbClr val="808080"/>
                </a:highlight>
                <a:latin typeface="Aptos Display"/>
                <a:cs typeface="Times New Roman"/>
              </a:rPr>
              <a:t>Building Teamwork Among Officers | Office of Justice Programs</a:t>
            </a:r>
            <a:r>
              <a:rPr lang="en-US" sz="1600" b="1" dirty="0">
                <a:highlight>
                  <a:srgbClr val="808080"/>
                </a:highlight>
                <a:latin typeface="Aptos Display"/>
                <a:cs typeface="Times New Roman"/>
              </a:rPr>
              <a:t>. [online] </a:t>
            </a:r>
            <a:r>
              <a:rPr lang="en-US" sz="1600" b="1" dirty="0">
                <a:highlight>
                  <a:srgbClr val="808080"/>
                </a:highlight>
                <a:latin typeface="Aptos Display"/>
                <a:cs typeface="Times New Roman"/>
                <a:hlinkClick r:id="rId2"/>
              </a:rPr>
              <a:t>www.ojp.gov</a:t>
            </a:r>
            <a:r>
              <a:rPr lang="en-US" sz="1600" b="1" dirty="0">
                <a:highlight>
                  <a:srgbClr val="808080"/>
                </a:highlight>
                <a:latin typeface="Aptos Display"/>
                <a:cs typeface="Times New Roman"/>
              </a:rPr>
              <a:t>. Available at: </a:t>
            </a:r>
            <a:r>
              <a:rPr lang="en-US" sz="1600" b="1" dirty="0">
                <a:highlight>
                  <a:srgbClr val="808080"/>
                </a:highlight>
                <a:latin typeface="Aptos Display"/>
                <a:cs typeface="Times New Roman"/>
                <a:hlinkClick r:id="rId3"/>
              </a:rPr>
              <a:t>https://www.ojp.gov/ncjrs/virtual-library/abstracts/building-teamwork-among-officers</a:t>
            </a:r>
            <a:r>
              <a:rPr lang="en-US" sz="1600" b="1" dirty="0">
                <a:highlight>
                  <a:srgbClr val="808080"/>
                </a:highlight>
                <a:latin typeface="Aptos Display"/>
                <a:cs typeface="Times New Roman"/>
              </a:rPr>
              <a:t>.</a:t>
            </a:r>
            <a:endParaRPr lang="en-US" sz="1600" b="1">
              <a:highlight>
                <a:srgbClr val="808080"/>
              </a:highlight>
              <a:latin typeface="Aptos Display"/>
            </a:endParaRPr>
          </a:p>
          <a:p>
            <a:r>
              <a:rPr lang="en-US" sz="1600" b="1" dirty="0">
                <a:highlight>
                  <a:srgbClr val="808080"/>
                </a:highlight>
                <a:latin typeface="Aptos Display"/>
                <a:cs typeface="Times New Roman"/>
              </a:rPr>
              <a:t>Costigan, C.L., Woodin, E.M., Duerksen, K.N. and Ferguson, R. (2021). Benefits and Drawbacks of Police Integration Into Assertive Community Treatment Teams. </a:t>
            </a:r>
            <a:r>
              <a:rPr lang="en-US" sz="1600" b="1" i="1" dirty="0">
                <a:highlight>
                  <a:srgbClr val="808080"/>
                </a:highlight>
                <a:latin typeface="Aptos Display"/>
                <a:cs typeface="Times New Roman"/>
              </a:rPr>
              <a:t>Psychiatric Services</a:t>
            </a:r>
            <a:r>
              <a:rPr lang="en-US" sz="1600" b="1" dirty="0">
                <a:highlight>
                  <a:srgbClr val="808080"/>
                </a:highlight>
                <a:latin typeface="Aptos Display"/>
                <a:cs typeface="Times New Roman"/>
              </a:rPr>
              <a:t>. </a:t>
            </a:r>
            <a:r>
              <a:rPr lang="en-US" sz="1600" b="1" err="1">
                <a:highlight>
                  <a:srgbClr val="808080"/>
                </a:highlight>
                <a:latin typeface="Aptos Display"/>
                <a:cs typeface="Times New Roman"/>
              </a:rPr>
              <a:t>doi:https</a:t>
            </a:r>
            <a:r>
              <a:rPr lang="en-US" sz="1600" b="1" dirty="0">
                <a:highlight>
                  <a:srgbClr val="808080"/>
                </a:highlight>
                <a:latin typeface="Aptos Display"/>
                <a:cs typeface="Times New Roman"/>
              </a:rPr>
              <a:t>://doi.org/10.1176/appi.ps.201900549.</a:t>
            </a:r>
            <a:endParaRPr lang="en-US" sz="1600" b="1">
              <a:highlight>
                <a:srgbClr val="808080"/>
              </a:highlight>
              <a:latin typeface="Aptos Display"/>
            </a:endParaRPr>
          </a:p>
          <a:p>
            <a:r>
              <a:rPr lang="en-US" sz="1600" b="1" dirty="0">
                <a:highlight>
                  <a:srgbClr val="808080"/>
                </a:highlight>
                <a:latin typeface="Aptos Display"/>
                <a:cs typeface="Times New Roman"/>
              </a:rPr>
              <a:t>EDUCBA. (2024). </a:t>
            </a:r>
            <a:r>
              <a:rPr lang="en-US" sz="1600" b="1" i="1" dirty="0">
                <a:highlight>
                  <a:srgbClr val="808080"/>
                </a:highlight>
                <a:latin typeface="Aptos Display"/>
                <a:cs typeface="Times New Roman"/>
              </a:rPr>
              <a:t>Top 10 Advantages and Disadvantages of Teamwork</a:t>
            </a:r>
            <a:r>
              <a:rPr lang="en-US" sz="1600" b="1" dirty="0">
                <a:highlight>
                  <a:srgbClr val="808080"/>
                </a:highlight>
                <a:latin typeface="Aptos Display"/>
                <a:cs typeface="Times New Roman"/>
              </a:rPr>
              <a:t>. [online] Available at: </a:t>
            </a:r>
            <a:r>
              <a:rPr lang="en-US" sz="1600" b="1" dirty="0">
                <a:highlight>
                  <a:srgbClr val="808080"/>
                </a:highlight>
                <a:latin typeface="Aptos Display"/>
                <a:cs typeface="Times New Roman"/>
                <a:hlinkClick r:id="rId4"/>
              </a:rPr>
              <a:t>https://www.educba.com/advantages-and-disadvantages-of-teamwork/</a:t>
            </a:r>
            <a:r>
              <a:rPr lang="en-US" sz="1600" b="1" dirty="0">
                <a:highlight>
                  <a:srgbClr val="808080"/>
                </a:highlight>
                <a:latin typeface="Aptos Display"/>
                <a:cs typeface="Times New Roman"/>
              </a:rPr>
              <a:t>.</a:t>
            </a:r>
            <a:endParaRPr lang="en-US" sz="1600" b="1">
              <a:highlight>
                <a:srgbClr val="808080"/>
              </a:highlight>
              <a:latin typeface="Aptos Display"/>
            </a:endParaRPr>
          </a:p>
          <a:p>
            <a:r>
              <a:rPr lang="en-US" sz="1600" b="1" dirty="0">
                <a:highlight>
                  <a:srgbClr val="808080"/>
                </a:highlight>
                <a:latin typeface="Aptos Display"/>
                <a:cs typeface="Times New Roman"/>
              </a:rPr>
              <a:t>Ojp.gov. (2024). </a:t>
            </a:r>
            <a:r>
              <a:rPr lang="en-US" sz="1600" b="1" i="1" dirty="0">
                <a:highlight>
                  <a:srgbClr val="808080"/>
                </a:highlight>
                <a:latin typeface="Aptos Display"/>
                <a:cs typeface="Times New Roman"/>
              </a:rPr>
              <a:t>Working in Teams: Negative Effects on </a:t>
            </a:r>
            <a:r>
              <a:rPr lang="en-US" sz="1600" b="1" i="1" err="1">
                <a:highlight>
                  <a:srgbClr val="808080"/>
                </a:highlight>
                <a:latin typeface="Aptos Display"/>
                <a:cs typeface="Times New Roman"/>
              </a:rPr>
              <a:t>Organisational</a:t>
            </a:r>
            <a:r>
              <a:rPr lang="en-US" sz="1600" b="1" i="1" dirty="0">
                <a:highlight>
                  <a:srgbClr val="808080"/>
                </a:highlight>
                <a:latin typeface="Aptos Display"/>
                <a:cs typeface="Times New Roman"/>
              </a:rPr>
              <a:t> Performance in Policing | Office of Justice Programs</a:t>
            </a:r>
            <a:r>
              <a:rPr lang="en-US" sz="1600" b="1" dirty="0">
                <a:highlight>
                  <a:srgbClr val="808080"/>
                </a:highlight>
                <a:latin typeface="Aptos Display"/>
                <a:cs typeface="Times New Roman"/>
              </a:rPr>
              <a:t>. [online] Available at: </a:t>
            </a:r>
            <a:r>
              <a:rPr lang="en-US" sz="1600" b="1" dirty="0">
                <a:highlight>
                  <a:srgbClr val="808080"/>
                </a:highlight>
                <a:latin typeface="Aptos Display"/>
                <a:cs typeface="Times New Roman"/>
                <a:hlinkClick r:id="rId5"/>
              </a:rPr>
              <a:t>https://www.ojp.gov/ncjrs/virtual-library/abstracts/working-teams-negative-effects-organisational-performance-policing</a:t>
            </a:r>
            <a:r>
              <a:rPr lang="en-US" sz="1600" b="1" dirty="0">
                <a:highlight>
                  <a:srgbClr val="808080"/>
                </a:highlight>
                <a:latin typeface="Aptos Display"/>
                <a:cs typeface="Times New Roman"/>
              </a:rPr>
              <a:t>.</a:t>
            </a:r>
            <a:endParaRPr lang="en-US" sz="1600" b="1">
              <a:highlight>
                <a:srgbClr val="808080"/>
              </a:highlight>
              <a:latin typeface="Aptos Display"/>
            </a:endParaRPr>
          </a:p>
          <a:p>
            <a:r>
              <a:rPr lang="en-US" sz="1600" b="1" dirty="0">
                <a:highlight>
                  <a:srgbClr val="808080"/>
                </a:highlight>
                <a:latin typeface="Aptos Display"/>
                <a:cs typeface="Times New Roman"/>
              </a:rPr>
              <a:t>Police1. (2023). </a:t>
            </a:r>
            <a:r>
              <a:rPr lang="en-US" sz="1600" b="1" i="1" dirty="0">
                <a:highlight>
                  <a:srgbClr val="808080"/>
                </a:highlight>
                <a:latin typeface="Aptos Display"/>
                <a:cs typeface="Times New Roman"/>
              </a:rPr>
              <a:t>Teamwork in public safety: Key attributes and strategies for success</a:t>
            </a:r>
            <a:r>
              <a:rPr lang="en-US" sz="1600" b="1" dirty="0">
                <a:highlight>
                  <a:srgbClr val="808080"/>
                </a:highlight>
                <a:latin typeface="Aptos Display"/>
                <a:cs typeface="Times New Roman"/>
              </a:rPr>
              <a:t>. [online] Available at: </a:t>
            </a:r>
            <a:r>
              <a:rPr lang="en-US" sz="1600" b="1" dirty="0">
                <a:highlight>
                  <a:srgbClr val="808080"/>
                </a:highlight>
                <a:latin typeface="Aptos Display"/>
                <a:cs typeface="Times New Roman"/>
                <a:hlinkClick r:id="rId6"/>
              </a:rPr>
              <a:t>https://www.police1.com/chiefs-sheriffs/articles/teamwork-in-public-safety-key-attributes-and-strategies-for-success-29KqS8z3zX8P7yJg/</a:t>
            </a:r>
            <a:r>
              <a:rPr lang="en-US" sz="1600" b="1" dirty="0">
                <a:highlight>
                  <a:srgbClr val="808080"/>
                </a:highlight>
                <a:latin typeface="Aptos Display"/>
                <a:cs typeface="Times New Roman"/>
              </a:rPr>
              <a:t>.</a:t>
            </a:r>
            <a:endParaRPr lang="en-US" sz="1600" b="1">
              <a:highlight>
                <a:srgbClr val="808080"/>
              </a:highlight>
              <a:latin typeface="Aptos Display"/>
            </a:endParaRPr>
          </a:p>
          <a:p>
            <a:r>
              <a:rPr lang="en-US" sz="1600" b="1" dirty="0">
                <a:highlight>
                  <a:srgbClr val="808080"/>
                </a:highlight>
                <a:latin typeface="Aptos Display"/>
                <a:cs typeface="Times New Roman"/>
              </a:rPr>
              <a:t>Work - Chron.com. (n.d.). </a:t>
            </a:r>
            <a:r>
              <a:rPr lang="en-US" sz="1600" b="1" i="1" dirty="0">
                <a:highlight>
                  <a:srgbClr val="808080"/>
                </a:highlight>
                <a:latin typeface="Aptos Display"/>
                <a:cs typeface="Times New Roman"/>
              </a:rPr>
              <a:t>How Police Use Teamwork</a:t>
            </a:r>
            <a:r>
              <a:rPr lang="en-US" sz="1600" b="1" dirty="0">
                <a:highlight>
                  <a:srgbClr val="808080"/>
                </a:highlight>
                <a:latin typeface="Aptos Display"/>
                <a:cs typeface="Times New Roman"/>
              </a:rPr>
              <a:t>. [online] Available at: </a:t>
            </a:r>
            <a:r>
              <a:rPr lang="en-US" sz="1600" b="1" dirty="0">
                <a:highlight>
                  <a:srgbClr val="808080"/>
                </a:highlight>
                <a:latin typeface="Aptos Display"/>
                <a:cs typeface="Times New Roman"/>
                <a:hlinkClick r:id="rId7"/>
              </a:rPr>
              <a:t>https://work.chron.com/police-use-teamwork-15370.html</a:t>
            </a:r>
            <a:r>
              <a:rPr lang="en-US" sz="1600" b="1" dirty="0">
                <a:highlight>
                  <a:srgbClr val="808080"/>
                </a:highlight>
                <a:latin typeface="Aptos Display"/>
                <a:cs typeface="Times New Roman"/>
              </a:rPr>
              <a:t>.</a:t>
            </a:r>
            <a:endParaRPr lang="en-US" sz="1600" b="1">
              <a:highlight>
                <a:srgbClr val="808080"/>
              </a:highlight>
              <a:latin typeface="Aptos Display"/>
            </a:endParaRPr>
          </a:p>
          <a:p>
            <a:r>
              <a:rPr lang="en-US" sz="1600" b="1" dirty="0">
                <a:highlight>
                  <a:srgbClr val="808080"/>
                </a:highlight>
                <a:latin typeface="Aptos Display"/>
                <a:cs typeface="Times New Roman"/>
                <a:hlinkClick r:id="rId8"/>
              </a:rPr>
              <a:t>www.npas.police.uk</a:t>
            </a:r>
            <a:r>
              <a:rPr lang="en-US" sz="1600" b="1" dirty="0">
                <a:highlight>
                  <a:srgbClr val="808080"/>
                </a:highlight>
                <a:latin typeface="Aptos Display"/>
                <a:cs typeface="Times New Roman"/>
              </a:rPr>
              <a:t>. (n.d.). </a:t>
            </a:r>
            <a:r>
              <a:rPr lang="en-US" sz="1600" b="1" i="1" dirty="0">
                <a:highlight>
                  <a:srgbClr val="808080"/>
                </a:highlight>
                <a:latin typeface="Aptos Display"/>
                <a:cs typeface="Times New Roman"/>
              </a:rPr>
              <a:t>National Police Air Service - NPAS</a:t>
            </a:r>
            <a:r>
              <a:rPr lang="en-US" sz="1600" b="1" dirty="0">
                <a:highlight>
                  <a:srgbClr val="808080"/>
                </a:highlight>
                <a:latin typeface="Aptos Display"/>
                <a:cs typeface="Times New Roman"/>
              </a:rPr>
              <a:t>. [online] Available at: </a:t>
            </a:r>
            <a:r>
              <a:rPr lang="en-US" sz="1600" b="1" dirty="0">
                <a:highlight>
                  <a:srgbClr val="808080"/>
                </a:highlight>
                <a:latin typeface="Aptos Display"/>
                <a:cs typeface="Times New Roman"/>
                <a:hlinkClick r:id="rId9"/>
              </a:rPr>
              <a:t>https://www.npas.police.uk/</a:t>
            </a:r>
            <a:r>
              <a:rPr lang="en-US" sz="1600" b="1" dirty="0">
                <a:highlight>
                  <a:srgbClr val="808080"/>
                </a:highlight>
                <a:latin typeface="Aptos Display"/>
                <a:cs typeface="Times New Roman"/>
              </a:rPr>
              <a:t>.</a:t>
            </a:r>
            <a:endParaRPr lang="en-US" sz="1600" b="1">
              <a:highlight>
                <a:srgbClr val="808080"/>
              </a:highlight>
              <a:latin typeface="Aptos Display"/>
            </a:endParaRPr>
          </a:p>
          <a:p>
            <a:pPr algn="l"/>
            <a:endParaRPr lang="en-US" sz="1600" dirty="0">
              <a:highlight>
                <a:srgbClr val="808080"/>
              </a:highlight>
            </a:endParaRPr>
          </a:p>
        </p:txBody>
      </p:sp>
    </p:spTree>
    <p:extLst>
      <p:ext uri="{BB962C8B-B14F-4D97-AF65-F5344CB8AC3E}">
        <p14:creationId xmlns:p14="http://schemas.microsoft.com/office/powerpoint/2010/main" val="2187190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Collaboration in action: The Critical role of teamwork in achieving success</vt:lpstr>
      <vt:lpstr>What is team work? </vt:lpstr>
      <vt:lpstr>Advantages of team-work in the police force</vt:lpstr>
      <vt:lpstr>Increases safety </vt:lpstr>
      <vt:lpstr>Improves effectiveness </vt:lpstr>
      <vt:lpstr>Leads to crime prevention </vt:lpstr>
      <vt:lpstr>Disadvantages of team-work in the police </vt:lpstr>
      <vt:lpstr>Communication breakdowns </vt:lpstr>
      <vt:lpstr>Conflicts </vt:lpstr>
      <vt:lpstr>Clashing personalities </vt:lpstr>
      <vt:lpstr>Case study on effective teamwork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240</cp:revision>
  <dcterms:created xsi:type="dcterms:W3CDTF">2024-12-03T09:34:57Z</dcterms:created>
  <dcterms:modified xsi:type="dcterms:W3CDTF">2024-12-08T23:20:03Z</dcterms:modified>
</cp:coreProperties>
</file>