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2"/>
  </p:notesMasterIdLst>
  <p:handoutMasterIdLst>
    <p:handoutMasterId r:id="rId13"/>
  </p:handoutMasterIdLst>
  <p:sldIdLst>
    <p:sldId id="298" r:id="rId5"/>
    <p:sldId id="283" r:id="rId6"/>
    <p:sldId id="297" r:id="rId7"/>
    <p:sldId id="292" r:id="rId8"/>
    <p:sldId id="293" r:id="rId9"/>
    <p:sldId id="285" r:id="rId10"/>
    <p:sldId id="29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B6E8C"/>
    <a:srgbClr val="B3AC8B"/>
    <a:srgbClr val="4C7471"/>
    <a:srgbClr val="449E9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750" dt="2026-10-18T22:11:03.898"/>
    <p1510:client id="{8E754409-7EE9-4395-9B3A-5FB5400F2CC0}" v="4" dt="2026-10-18T15:20:31.679"/>
    <p1510:client id="{9A6674A5-BB6F-02DD-7498-A2110FCC098F}" v="45" dt="2026-10-18T17:20:21.184"/>
    <p1510:client id="{9FF12B7C-A2BB-A053-7538-02BB9711DBB3}" v="28" dt="2026-10-18T20:14:42.087"/>
  </p1510:revLst>
</p1510:revInfo>
</file>

<file path=ppt/tableStyles.xml><?xml version="1.0" encoding="utf-8"?>
<a:tblStyleLst xmlns:a="http://schemas.openxmlformats.org/drawingml/2006/main" def="{073A0DAA-6AF3-43AB-8588-CEC1D06C72B9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712" autoAdjust="0"/>
  </p:normalViewPr>
  <p:slideViewPr>
    <p:cSldViewPr snapToGrid="0">
      <p:cViewPr varScale="1">
        <p:scale>
          <a:sx n="70" d="100"/>
          <a:sy n="70" d="100"/>
        </p:scale>
        <p:origin x="536" y="52"/>
      </p:cViewPr>
      <p:guideLst/>
    </p:cSldViewPr>
  </p:slideViewPr>
  <p:outlineViewPr>
    <p:cViewPr>
      <p:scale>
        <a:sx n="33" d="100"/>
        <a:sy n="33" d="100"/>
      </p:scale>
      <p:origin x="0" y="-942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75" d="100"/>
        <a:sy n="75" d="100"/>
      </p:scale>
      <p:origin x="0" y="0"/>
    </p:cViewPr>
  </p:sorterViewPr>
  <p:notesViewPr>
    <p:cSldViewPr snapToGrid="0">
      <p:cViewPr varScale="1">
        <p:scale>
          <a:sx n="60" d="100"/>
          <a:sy n="60" d="100"/>
        </p:scale>
        <p:origin x="3187" y="4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handoutMaster" Target="handoutMasters/handoutMaster1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76F666D-E0C2-435B-BAA8-9287F9E5D38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FEBCAF-CB3F-4928-91AA-D61472F880C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1077DB-935E-4A0A-947A-D283B9F9F452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256698-63C6-4CCC-81CB-EA5604C30F1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467FDA-05D7-4760-A373-5D6AEAAF427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2C0B10-7CAE-41E4-AB02-7E8B1FF2B89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75375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9EC30E-1A71-4188-9BE7-E2A64929A436}" type="datetimeFigureOut">
              <a:rPr lang="en-US" noProof="0" smtClean="0"/>
              <a:t>10/18/2026</a:t>
            </a:fld>
            <a:endParaRPr lang="en-US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30193B-564F-4854-8A52-728F3FB19C85}" type="slidenum">
              <a:rPr lang="en-US" noProof="0" smtClean="0"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6038165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30193B-564F-4854-8A52-728F3FB19C85}" type="slidenum">
              <a:rPr lang="en-US" noProof="0" smtClean="0"/>
              <a:t>6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7437029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with Image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EB7F0EE8-BE52-4A79-8FC8-4A2487FA01FC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9780588" cy="6804025"/>
          </a:xfrm>
          <a:solidFill>
            <a:schemeClr val="bg1">
              <a:lumMod val="85000"/>
            </a:schemeClr>
          </a:solidFill>
        </p:spPr>
        <p:txBody>
          <a:bodyPr tIns="1728000" anchor="t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and Drop your Photo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200400" y="2811053"/>
            <a:ext cx="8991600" cy="1261295"/>
          </a:xfrm>
          <a:solidFill>
            <a:schemeClr val="bg1"/>
          </a:solidFill>
        </p:spPr>
        <p:txBody>
          <a:bodyPr vert="horz" lIns="180000" tIns="180000" rIns="252000" bIns="180000" rtlCol="0" anchor="t">
            <a:noAutofit/>
          </a:bodyPr>
          <a:lstStyle>
            <a:lvl1pPr algn="r">
              <a:defRPr lang="en-ZA" sz="6000" b="1" spc="-300" dirty="0"/>
            </a:lvl1pPr>
          </a:lstStyle>
          <a:p>
            <a:pPr lvl="0" algn="r"/>
            <a:r>
              <a:rPr lang="en-US" noProof="0"/>
              <a:t>Click to edit 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00400" y="4061039"/>
            <a:ext cx="6580188" cy="580921"/>
          </a:xfrm>
          <a:solidFill>
            <a:schemeClr val="tx1">
              <a:alpha val="80000"/>
            </a:schemeClr>
          </a:solidFill>
        </p:spPr>
        <p:txBody>
          <a:bodyPr vert="horz" lIns="180000" tIns="180000" rIns="180000" bIns="180000" rtlCol="0">
            <a:noAutofit/>
          </a:bodyPr>
          <a:lstStyle>
            <a:lvl1pPr marL="0" indent="0" algn="r">
              <a:buNone/>
              <a:defRPr lang="en-ZA" dirty="0">
                <a:solidFill>
                  <a:schemeClr val="bg1"/>
                </a:solidFill>
              </a:defRPr>
            </a:lvl1pPr>
          </a:lstStyle>
          <a:p>
            <a:pPr marL="266700" lvl="0" indent="-266700" algn="ctr"/>
            <a:r>
              <a:rPr lang="en-US" noProof="0"/>
              <a:t>Click to edit Master subtitle style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C0FBB1B-4F0E-4365-BF27-3150FC6C3B90}"/>
              </a:ext>
            </a:extLst>
          </p:cNvPr>
          <p:cNvSpPr/>
          <p:nvPr userDrawn="1"/>
        </p:nvSpPr>
        <p:spPr>
          <a:xfrm>
            <a:off x="9780103" y="6803351"/>
            <a:ext cx="1979897" cy="5465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13D8A8-6C3D-4527-959D-41C3213F7F02}"/>
              </a:ext>
            </a:extLst>
          </p:cNvPr>
          <p:cNvSpPr/>
          <p:nvPr userDrawn="1"/>
        </p:nvSpPr>
        <p:spPr>
          <a:xfrm>
            <a:off x="0" y="6803351"/>
            <a:ext cx="9780104" cy="5465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504A767-1C0B-484E-BF7D-CD42D30A52EE}"/>
              </a:ext>
            </a:extLst>
          </p:cNvPr>
          <p:cNvSpPr/>
          <p:nvPr userDrawn="1"/>
        </p:nvSpPr>
        <p:spPr>
          <a:xfrm>
            <a:off x="11760000" y="6803351"/>
            <a:ext cx="432000" cy="54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1DD44D8-4A8F-4693-B90A-166855B29D25}"/>
              </a:ext>
            </a:extLst>
          </p:cNvPr>
          <p:cNvSpPr/>
          <p:nvPr userDrawn="1"/>
        </p:nvSpPr>
        <p:spPr>
          <a:xfrm>
            <a:off x="9780588" y="2698612"/>
            <a:ext cx="2411412" cy="11482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3340384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 1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EB7F0EE8-BE52-4A79-8FC8-4A2487FA01FC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9780588" cy="6371351"/>
          </a:xfr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and Drop </a:t>
            </a:r>
            <a:br>
              <a:rPr lang="en-US" noProof="0" dirty="0"/>
            </a:br>
            <a:r>
              <a:rPr lang="en-US" noProof="0" dirty="0"/>
              <a:t>your Photo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235700" y="2204792"/>
            <a:ext cx="5956300" cy="1944000"/>
          </a:xfrm>
          <a:solidFill>
            <a:schemeClr val="bg1"/>
          </a:solidFill>
        </p:spPr>
        <p:txBody>
          <a:bodyPr vert="horz" lIns="180000" tIns="180000" rIns="252000" bIns="180000" rtlCol="0" anchor="t">
            <a:noAutofit/>
          </a:bodyPr>
          <a:lstStyle>
            <a:lvl1pPr algn="r">
              <a:defRPr lang="en-ZA" sz="6000" b="1" spc="-300" dirty="0"/>
            </a:lvl1pPr>
          </a:lstStyle>
          <a:p>
            <a:pPr lvl="0" algn="r"/>
            <a:r>
              <a:rPr lang="en-US" noProof="0"/>
              <a:t>Click to edit section divider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9E4D4535-D519-40ED-B8A4-2EA1276BB65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235700" y="4148860"/>
            <a:ext cx="5956300" cy="1100565"/>
          </a:xfrm>
          <a:solidFill>
            <a:schemeClr val="tx1">
              <a:alpha val="80000"/>
            </a:schemeClr>
          </a:solidFill>
        </p:spPr>
        <p:txBody>
          <a:bodyPr lIns="180000" tIns="180000" rIns="252000" bIns="180000"/>
          <a:lstStyle>
            <a:lvl1pPr marL="0" indent="0" algn="r">
              <a:buNone/>
              <a:defRPr sz="1800">
                <a:solidFill>
                  <a:schemeClr val="bg1"/>
                </a:solidFill>
              </a:defRPr>
            </a:lvl1pPr>
            <a:lvl2pPr marL="266700" indent="0" algn="r">
              <a:buNone/>
              <a:defRPr sz="1800">
                <a:solidFill>
                  <a:schemeClr val="bg1"/>
                </a:solidFill>
              </a:defRPr>
            </a:lvl2pPr>
            <a:lvl3pPr marL="542925" indent="0" algn="r">
              <a:buNone/>
              <a:defRPr sz="1800">
                <a:solidFill>
                  <a:schemeClr val="bg1"/>
                </a:solidFill>
              </a:defRPr>
            </a:lvl3pPr>
            <a:lvl4pPr marL="809625" indent="0" algn="r">
              <a:buNone/>
              <a:defRPr sz="1800">
                <a:solidFill>
                  <a:schemeClr val="bg1"/>
                </a:solidFill>
              </a:defRPr>
            </a:lvl4pPr>
            <a:lvl5pPr marL="1076325" indent="0" algn="r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subtitle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16FE98-6A12-44EC-8485-8B5EFABDF9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1DD44D8-4A8F-4693-B90A-166855B29D25}"/>
              </a:ext>
            </a:extLst>
          </p:cNvPr>
          <p:cNvSpPr/>
          <p:nvPr userDrawn="1"/>
        </p:nvSpPr>
        <p:spPr>
          <a:xfrm>
            <a:off x="9780588" y="5247782"/>
            <a:ext cx="2411412" cy="11482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C0FBB1B-4F0E-4365-BF27-3150FC6C3B90}"/>
              </a:ext>
            </a:extLst>
          </p:cNvPr>
          <p:cNvSpPr/>
          <p:nvPr userDrawn="1"/>
        </p:nvSpPr>
        <p:spPr>
          <a:xfrm>
            <a:off x="9780103" y="6803351"/>
            <a:ext cx="1979897" cy="5465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13D8A8-6C3D-4527-959D-41C3213F7F02}"/>
              </a:ext>
            </a:extLst>
          </p:cNvPr>
          <p:cNvSpPr/>
          <p:nvPr userDrawn="1"/>
        </p:nvSpPr>
        <p:spPr>
          <a:xfrm>
            <a:off x="0" y="6803351"/>
            <a:ext cx="9780104" cy="5465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504A767-1C0B-484E-BF7D-CD42D30A52EE}"/>
              </a:ext>
            </a:extLst>
          </p:cNvPr>
          <p:cNvSpPr/>
          <p:nvPr userDrawn="1"/>
        </p:nvSpPr>
        <p:spPr>
          <a:xfrm>
            <a:off x="11760000" y="6803351"/>
            <a:ext cx="432000" cy="54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0EF489-F21B-4E7C-9A44-D3CC8DC34F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4371590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er Slide 2"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EB7F0EE8-BE52-4A79-8FC8-4A2487FA01FC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2411412" y="0"/>
            <a:ext cx="9780588" cy="6371351"/>
          </a:xfr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and Drop </a:t>
            </a:r>
            <a:br>
              <a:rPr lang="en-US" noProof="0" dirty="0"/>
            </a:br>
            <a:r>
              <a:rPr lang="en-US" noProof="0" dirty="0"/>
              <a:t>your Photo Here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E473AB13-DFF9-4538-9907-E261659E0E0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-1700" y="2156226"/>
            <a:ext cx="5958000" cy="1958400"/>
          </a:xfrm>
          <a:solidFill>
            <a:schemeClr val="bg1"/>
          </a:solidFill>
        </p:spPr>
        <p:txBody>
          <a:bodyPr lIns="252000" tIns="180000" rIns="180000" bIns="180000"/>
          <a:lstStyle>
            <a:lvl1pPr>
              <a:defRPr sz="6000" b="1" spc="-3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r>
              <a:rPr lang="en-US" noProof="0"/>
              <a:t>Click to edit section divider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9E4D4535-D519-40ED-B8A4-2EA1276BB65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0" y="4110760"/>
            <a:ext cx="5956300" cy="1100565"/>
          </a:xfrm>
          <a:solidFill>
            <a:schemeClr val="tx1">
              <a:alpha val="80000"/>
            </a:schemeClr>
          </a:solidFill>
        </p:spPr>
        <p:txBody>
          <a:bodyPr lIns="252000" tIns="180000" rIns="180000" bIns="180000"/>
          <a:lstStyle>
            <a:lvl1pPr marL="0" indent="0" algn="l">
              <a:buNone/>
              <a:defRPr sz="1800">
                <a:solidFill>
                  <a:schemeClr val="bg1"/>
                </a:solidFill>
              </a:defRPr>
            </a:lvl1pPr>
            <a:lvl2pPr marL="266700" indent="0" algn="r">
              <a:buNone/>
              <a:defRPr sz="1800">
                <a:solidFill>
                  <a:schemeClr val="bg1"/>
                </a:solidFill>
              </a:defRPr>
            </a:lvl2pPr>
            <a:lvl3pPr marL="542925" indent="0" algn="r">
              <a:buNone/>
              <a:defRPr sz="1800">
                <a:solidFill>
                  <a:schemeClr val="bg1"/>
                </a:solidFill>
              </a:defRPr>
            </a:lvl3pPr>
            <a:lvl4pPr marL="809625" indent="0" algn="r">
              <a:buNone/>
              <a:defRPr sz="1800">
                <a:solidFill>
                  <a:schemeClr val="bg1"/>
                </a:solidFill>
              </a:defRPr>
            </a:lvl4pPr>
            <a:lvl5pPr marL="1076325" indent="0" algn="r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subtitle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16FE98-6A12-44EC-8485-8B5EFABDF9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1DD44D8-4A8F-4693-B90A-166855B29D25}"/>
              </a:ext>
            </a:extLst>
          </p:cNvPr>
          <p:cNvSpPr/>
          <p:nvPr userDrawn="1"/>
        </p:nvSpPr>
        <p:spPr>
          <a:xfrm>
            <a:off x="0" y="5209682"/>
            <a:ext cx="2411412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C0FBB1B-4F0E-4365-BF27-3150FC6C3B90}"/>
              </a:ext>
            </a:extLst>
          </p:cNvPr>
          <p:cNvSpPr/>
          <p:nvPr userDrawn="1"/>
        </p:nvSpPr>
        <p:spPr>
          <a:xfrm>
            <a:off x="9780103" y="6803351"/>
            <a:ext cx="1979897" cy="5465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13D8A8-6C3D-4527-959D-41C3213F7F02}"/>
              </a:ext>
            </a:extLst>
          </p:cNvPr>
          <p:cNvSpPr/>
          <p:nvPr userDrawn="1"/>
        </p:nvSpPr>
        <p:spPr>
          <a:xfrm>
            <a:off x="0" y="6803351"/>
            <a:ext cx="9780104" cy="5465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504A767-1C0B-484E-BF7D-CD42D30A52EE}"/>
              </a:ext>
            </a:extLst>
          </p:cNvPr>
          <p:cNvSpPr/>
          <p:nvPr userDrawn="1"/>
        </p:nvSpPr>
        <p:spPr>
          <a:xfrm>
            <a:off x="11760000" y="6803351"/>
            <a:ext cx="432000" cy="54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0EF489-F21B-4E7C-9A44-D3CC8DC34F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2828585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Layou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890ED7CE-A9D2-4D19-B978-56BFB74E657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096000" y="-1"/>
            <a:ext cx="6096000" cy="6371351"/>
          </a:xfrm>
          <a:solidFill>
            <a:schemeClr val="bg1">
              <a:lumMod val="95000"/>
            </a:schemeClr>
          </a:solidFill>
        </p:spPr>
        <p:txBody>
          <a:bodyPr tIns="1584000" anchor="t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&amp;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111800" y="3802899"/>
            <a:ext cx="4648200" cy="985000"/>
          </a:xfrm>
          <a:solidFill>
            <a:schemeClr val="bg1"/>
          </a:solidFill>
        </p:spPr>
        <p:txBody>
          <a:bodyPr lIns="180000" tIns="180000" rIns="180000" bIns="180000"/>
          <a:lstStyle>
            <a:lvl1pPr algn="r">
              <a:defRPr sz="6000" b="1" spc="-3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Edit page title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3FAEED1D-0E66-4F74-9455-675F5CB7EAD4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7111800" y="4787900"/>
            <a:ext cx="4648200" cy="1162800"/>
          </a:xfrm>
          <a:solidFill>
            <a:schemeClr val="tx1">
              <a:alpha val="80000"/>
            </a:schemeClr>
          </a:solidFill>
        </p:spPr>
        <p:txBody>
          <a:bodyPr lIns="180000" tIns="180000" rIns="180000" bIns="180000"/>
          <a:lstStyle>
            <a:lvl1pPr marL="0" indent="0" algn="r">
              <a:buNone/>
              <a:defRPr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2000" y="2668686"/>
            <a:ext cx="5472000" cy="2999426"/>
          </a:xfrm>
        </p:spPr>
        <p:txBody>
          <a:bodyPr anchor="b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05ED12-A431-4761-87A4-F05164BE0221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508F53F-6AA2-4060-904A-BC90211DC043}"/>
              </a:ext>
            </a:extLst>
          </p:cNvPr>
          <p:cNvSpPr/>
          <p:nvPr userDrawn="1"/>
        </p:nvSpPr>
        <p:spPr>
          <a:xfrm>
            <a:off x="9348588" y="3700775"/>
            <a:ext cx="2411412" cy="11482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3501039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Layou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890ED7CE-A9D2-4D19-B978-56BFB74E657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-1"/>
            <a:ext cx="6096000" cy="6371351"/>
          </a:xfrm>
          <a:solidFill>
            <a:schemeClr val="bg1">
              <a:lumMod val="95000"/>
            </a:schemeClr>
          </a:solidFill>
        </p:spPr>
        <p:txBody>
          <a:bodyPr tIns="1584000" anchor="t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&amp;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118100" y="1869795"/>
            <a:ext cx="6641900" cy="1124345"/>
          </a:xfrm>
          <a:solidFill>
            <a:schemeClr val="bg1">
              <a:lumMod val="95000"/>
            </a:schemeClr>
          </a:solidFill>
        </p:spPr>
        <p:txBody>
          <a:bodyPr lIns="180000" tIns="180000" rIns="180000" bIns="180000"/>
          <a:lstStyle>
            <a:lvl1pPr algn="l">
              <a:defRPr sz="6000" b="1" spc="-3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3FAEED1D-0E66-4F74-9455-675F5CB7EAD4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5118334" y="2994141"/>
            <a:ext cx="6641626" cy="590155"/>
          </a:xfrm>
          <a:solidFill>
            <a:schemeClr val="tx1">
              <a:alpha val="80000"/>
            </a:schemeClr>
          </a:solidFill>
        </p:spPr>
        <p:txBody>
          <a:bodyPr lIns="180000" tIns="180000" rIns="180000" bIns="180000"/>
          <a:lstStyle>
            <a:lvl1pPr marL="0" indent="0" algn="l">
              <a:buNone/>
              <a:defRPr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8000" y="3763648"/>
            <a:ext cx="5472000" cy="2428351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05ED12-A431-4761-87A4-F05164BE0221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A5285E0-8F27-49C4-AADF-92A3B72D41FD}"/>
              </a:ext>
            </a:extLst>
          </p:cNvPr>
          <p:cNvSpPr/>
          <p:nvPr userDrawn="1"/>
        </p:nvSpPr>
        <p:spPr>
          <a:xfrm>
            <a:off x="9775824" y="1762069"/>
            <a:ext cx="1984175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843892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 with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88DD7-6DAF-436D-B04A-EBCCAA3691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E4633398-8EC3-417B-BEA6-101D8F2246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11339513" cy="360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mparison Left Placeholder 1">
            <a:extLst>
              <a:ext uri="{FF2B5EF4-FFF2-40B4-BE49-F238E27FC236}">
                <a16:creationId xmlns:a16="http://schemas.microsoft.com/office/drawing/2014/main" id="{9322B50D-6A7D-41C6-BA57-613BC231DF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2000" y="2307689"/>
            <a:ext cx="5472000" cy="3600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9FD584DA-F775-47B8-A1D7-6556AD5FCB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32000" y="2815037"/>
            <a:ext cx="5472000" cy="3376963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2" name="Comparison Left Placeholder 2">
            <a:extLst>
              <a:ext uri="{FF2B5EF4-FFF2-40B4-BE49-F238E27FC236}">
                <a16:creationId xmlns:a16="http://schemas.microsoft.com/office/drawing/2014/main" id="{78A963F8-6F6E-440E-B3B3-DDE13C083A3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00000" y="2308214"/>
            <a:ext cx="5472000" cy="358775"/>
          </a:xfrm>
        </p:spPr>
        <p:txBody>
          <a:bodyPr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DF0A5256-B267-47DA-858A-0F3867CB6139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299887" y="2812214"/>
            <a:ext cx="5472113" cy="3379036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B8F99-FAB0-4B33-87ED-9FF46D11A907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733E7E-50D2-4F6C-9DF2-CF4C98C4B847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0" name="Rectangle 9" descr="Accent block left">
            <a:extLst>
              <a:ext uri="{FF2B5EF4-FFF2-40B4-BE49-F238E27FC236}">
                <a16:creationId xmlns:a16="http://schemas.microsoft.com/office/drawing/2014/main" id="{BBC0CAF5-0DE6-4BEA-824E-124A54A76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1800" y="2100317"/>
            <a:ext cx="1984175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1" name="Rectangle 10" descr="Accent bar right&#10;">
            <a:extLst>
              <a:ext uri="{FF2B5EF4-FFF2-40B4-BE49-F238E27FC236}">
                <a16:creationId xmlns:a16="http://schemas.microsoft.com/office/drawing/2014/main" id="{ED008080-B2F5-441A-8B15-30AE86BBF9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299887" y="2100317"/>
            <a:ext cx="1984175" cy="11482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5099557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890ED7CE-A9D2-4D19-B978-56BFB74E657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1"/>
            <a:ext cx="12192000" cy="6371350"/>
          </a:xfr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&amp; Drop your photo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6096000" y="5359400"/>
            <a:ext cx="5664000" cy="565899"/>
          </a:xfrm>
          <a:solidFill>
            <a:schemeClr val="tx1"/>
          </a:solidFill>
        </p:spPr>
        <p:txBody>
          <a:bodyPr lIns="180000" tIns="180000" rIns="180000" bIns="180000" anchor="ctr"/>
          <a:lstStyle>
            <a:lvl1pPr marL="0" indent="0" algn="r">
              <a:buNone/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Enter your caption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B3D119C-DBF5-4B4F-BE38-7BD7B5C8A5D0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7F8E7C83-06D7-4C5B-85B7-0E5713B4FA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9877846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EB7F0EE8-BE52-4A79-8FC8-4A2487FA01FC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9780102" cy="6804025"/>
          </a:xfrm>
          <a:solidFill>
            <a:schemeClr val="bg1">
              <a:lumMod val="85000"/>
            </a:schemeClr>
          </a:solidFill>
        </p:spPr>
        <p:txBody>
          <a:bodyPr tIns="0" anchor="ctr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and Drop your Photo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458200" y="2798354"/>
            <a:ext cx="3733800" cy="1013684"/>
          </a:xfrm>
          <a:solidFill>
            <a:schemeClr val="bg1"/>
          </a:solidFill>
        </p:spPr>
        <p:txBody>
          <a:bodyPr vert="horz" lIns="180000" tIns="180000" rIns="252000" bIns="180000" rtlCol="0" anchor="t">
            <a:noAutofit/>
          </a:bodyPr>
          <a:lstStyle>
            <a:lvl1pPr algn="r">
              <a:defRPr lang="en-ZA" sz="6000" b="1" spc="-300" dirty="0"/>
            </a:lvl1pPr>
          </a:lstStyle>
          <a:p>
            <a:pPr lvl="0" algn="r"/>
            <a:r>
              <a:rPr lang="en-US" noProof="0"/>
              <a:t>Thank You</a:t>
            </a:r>
          </a:p>
        </p:txBody>
      </p:sp>
      <p:sp>
        <p:nvSpPr>
          <p:cNvPr id="9" name="Text Placeholder 5">
            <a:extLst>
              <a:ext uri="{FF2B5EF4-FFF2-40B4-BE49-F238E27FC236}">
                <a16:creationId xmlns:a16="http://schemas.microsoft.com/office/drawing/2014/main" id="{52FA7FC9-E40E-4144-84E4-34E3722E9A6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458200" y="3957705"/>
            <a:ext cx="2910342" cy="316800"/>
          </a:xfrm>
          <a:solidFill>
            <a:schemeClr val="tx1">
              <a:lumMod val="75000"/>
              <a:lumOff val="25000"/>
            </a:schemeClr>
          </a:solidFill>
        </p:spPr>
        <p:txBody>
          <a:bodyPr rIns="72000" anchor="ctr"/>
          <a:lstStyle>
            <a:lvl1pPr marL="0" indent="0" algn="r">
              <a:buNone/>
              <a:defRPr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10" name="Text Placeholder 6">
            <a:extLst>
              <a:ext uri="{FF2B5EF4-FFF2-40B4-BE49-F238E27FC236}">
                <a16:creationId xmlns:a16="http://schemas.microsoft.com/office/drawing/2014/main" id="{97289182-4FE6-4A18-9775-4588D5801CF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458200" y="4306722"/>
            <a:ext cx="2910342" cy="316800"/>
          </a:xfrm>
          <a:solidFill>
            <a:schemeClr val="tx1">
              <a:lumMod val="75000"/>
              <a:lumOff val="25000"/>
            </a:schemeClr>
          </a:solidFill>
        </p:spPr>
        <p:txBody>
          <a:bodyPr rIns="72000" anchor="ctr"/>
          <a:lstStyle>
            <a:lvl1pPr marL="0" indent="0" algn="r">
              <a:buNone/>
              <a:defRPr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Phone Number</a:t>
            </a:r>
          </a:p>
        </p:txBody>
      </p:sp>
      <p:sp>
        <p:nvSpPr>
          <p:cNvPr id="11" name="Text Placeholder 7">
            <a:extLst>
              <a:ext uri="{FF2B5EF4-FFF2-40B4-BE49-F238E27FC236}">
                <a16:creationId xmlns:a16="http://schemas.microsoft.com/office/drawing/2014/main" id="{BD4E94C7-6CAF-4FEE-9E02-D3D3A2AC5EAF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458200" y="4655739"/>
            <a:ext cx="2910342" cy="316800"/>
          </a:xfrm>
          <a:solidFill>
            <a:schemeClr val="tx1">
              <a:lumMod val="75000"/>
              <a:lumOff val="25000"/>
            </a:schemeClr>
          </a:solidFill>
        </p:spPr>
        <p:txBody>
          <a:bodyPr rIns="72000" anchor="ctr"/>
          <a:lstStyle>
            <a:lvl1pPr marL="0" indent="0" algn="r">
              <a:buNone/>
              <a:defRPr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Email or Social Media Handle</a:t>
            </a:r>
          </a:p>
        </p:txBody>
      </p:sp>
      <p:sp>
        <p:nvSpPr>
          <p:cNvPr id="12" name="Text Placeholder 8">
            <a:extLst>
              <a:ext uri="{FF2B5EF4-FFF2-40B4-BE49-F238E27FC236}">
                <a16:creationId xmlns:a16="http://schemas.microsoft.com/office/drawing/2014/main" id="{0DE421A3-3C59-48FC-BC3B-007ADFBEB4FE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458200" y="5004756"/>
            <a:ext cx="2910342" cy="316800"/>
          </a:xfrm>
          <a:solidFill>
            <a:schemeClr val="tx1">
              <a:lumMod val="75000"/>
              <a:lumOff val="25000"/>
            </a:schemeClr>
          </a:solidFill>
        </p:spPr>
        <p:txBody>
          <a:bodyPr rIns="72000" anchor="ctr"/>
          <a:lstStyle>
            <a:lvl1pPr marL="0" indent="0" algn="r">
              <a:buNone/>
              <a:defRPr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Company Website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504A767-1C0B-484E-BF7D-CD42D30A52EE}"/>
              </a:ext>
            </a:extLst>
          </p:cNvPr>
          <p:cNvSpPr/>
          <p:nvPr userDrawn="1"/>
        </p:nvSpPr>
        <p:spPr>
          <a:xfrm>
            <a:off x="11760000" y="6803351"/>
            <a:ext cx="432000" cy="54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13D8A8-6C3D-4527-959D-41C3213F7F02}"/>
              </a:ext>
            </a:extLst>
          </p:cNvPr>
          <p:cNvSpPr/>
          <p:nvPr userDrawn="1"/>
        </p:nvSpPr>
        <p:spPr>
          <a:xfrm>
            <a:off x="0" y="6803351"/>
            <a:ext cx="9780104" cy="5465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C0FBB1B-4F0E-4365-BF27-3150FC6C3B90}"/>
              </a:ext>
            </a:extLst>
          </p:cNvPr>
          <p:cNvSpPr/>
          <p:nvPr userDrawn="1"/>
        </p:nvSpPr>
        <p:spPr>
          <a:xfrm>
            <a:off x="9780103" y="6803351"/>
            <a:ext cx="1979897" cy="5465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1DD44D8-4A8F-4693-B90A-166855B29D25}"/>
              </a:ext>
            </a:extLst>
          </p:cNvPr>
          <p:cNvSpPr/>
          <p:nvPr userDrawn="1"/>
        </p:nvSpPr>
        <p:spPr>
          <a:xfrm>
            <a:off x="8458200" y="2685912"/>
            <a:ext cx="3733800" cy="11482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2FB6A7-1E80-487C-93E6-DCAA8751EF21}"/>
              </a:ext>
            </a:extLst>
          </p:cNvPr>
          <p:cNvSpPr>
            <a:spLocks noGrp="1"/>
          </p:cNvSpPr>
          <p:nvPr>
            <p:ph type="sldNum" sz="quarter" idx="20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0496631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title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E97A9A62-1AA6-47A9-A1A0-54196823744C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11339513" cy="360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8FE0EB3-0FF4-4285-B9D3-90A5751B7BBF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345016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with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7DEBF36F-ADC5-48FF-BFAF-3BED06924FD3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11339513" cy="360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2000" y="1512000"/>
            <a:ext cx="5472000" cy="4680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7867C73D-EE16-41D1-B7CE-A35C765E3B8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299887" y="1511250"/>
            <a:ext cx="5472113" cy="4680000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4CFC6C-1D8B-46C9-B0F7-A8BD88D8AB46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8915521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F94EB5D3-F8CB-4E76-8D7E-FF441818EECB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11339513" cy="360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000" y="1512000"/>
            <a:ext cx="3600000" cy="467925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6A38E24-EB1C-472F-B631-5DF32F9C4CF5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301550" y="1511476"/>
            <a:ext cx="3600450" cy="4679249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1" name="Text Placeholder 5">
            <a:extLst>
              <a:ext uri="{FF2B5EF4-FFF2-40B4-BE49-F238E27FC236}">
                <a16:creationId xmlns:a16="http://schemas.microsoft.com/office/drawing/2014/main" id="{5B4A252E-78C9-4F76-98A4-A4B580AD072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171550" y="1511475"/>
            <a:ext cx="3600450" cy="4679250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4BCA97-F31B-451D-82F8-6E000DF2118A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17AAC4-A657-4D75-A527-0307AFF2B17B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6543880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9D7ACCB5-9A86-4F46-89E2-B79F48C9EC1D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11339513" cy="360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000" y="1512000"/>
            <a:ext cx="2160000" cy="467925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F5B3657-F2AE-455A-BF81-1A0C2ACECD20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726412" y="1512000"/>
            <a:ext cx="2160588" cy="4679250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3" name="Text Placeholder 5">
            <a:extLst>
              <a:ext uri="{FF2B5EF4-FFF2-40B4-BE49-F238E27FC236}">
                <a16:creationId xmlns:a16="http://schemas.microsoft.com/office/drawing/2014/main" id="{6A983D98-E0AB-429A-9EC2-B50D4216D69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021412" y="1512000"/>
            <a:ext cx="2160588" cy="4679250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5" name="Text Placeholder 6">
            <a:extLst>
              <a:ext uri="{FF2B5EF4-FFF2-40B4-BE49-F238E27FC236}">
                <a16:creationId xmlns:a16="http://schemas.microsoft.com/office/drawing/2014/main" id="{755213BF-EF6D-45DC-A01B-DE6C2F23A6D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316412" y="1507535"/>
            <a:ext cx="2160588" cy="4679250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7" name="Text Placeholder 7">
            <a:extLst>
              <a:ext uri="{FF2B5EF4-FFF2-40B4-BE49-F238E27FC236}">
                <a16:creationId xmlns:a16="http://schemas.microsoft.com/office/drawing/2014/main" id="{77D6BBBA-F4A3-45D4-91BC-A405FFDC7C3D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9611412" y="1507535"/>
            <a:ext cx="2160588" cy="4683715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D09234E-176D-4BBF-9391-7B6F018C51A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9ABD5E-B8F1-4246-B167-09138760AD7D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9748372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200400" y="2811053"/>
            <a:ext cx="8991600" cy="1261295"/>
          </a:xfrm>
          <a:solidFill>
            <a:schemeClr val="bg1"/>
          </a:solidFill>
        </p:spPr>
        <p:txBody>
          <a:bodyPr vert="horz" lIns="180000" tIns="180000" rIns="252000" bIns="180000" rtlCol="0" anchor="t">
            <a:noAutofit/>
          </a:bodyPr>
          <a:lstStyle>
            <a:lvl1pPr algn="r">
              <a:defRPr lang="en-ZA" sz="6000" b="1" spc="-300" dirty="0"/>
            </a:lvl1pPr>
          </a:lstStyle>
          <a:p>
            <a:pPr lvl="0" algn="r"/>
            <a:r>
              <a:rPr lang="en-US" noProof="0"/>
              <a:t>Click to edit 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00400" y="4061039"/>
            <a:ext cx="6580188" cy="580921"/>
          </a:xfrm>
          <a:solidFill>
            <a:schemeClr val="tx1">
              <a:alpha val="80000"/>
            </a:schemeClr>
          </a:solidFill>
        </p:spPr>
        <p:txBody>
          <a:bodyPr vert="horz" lIns="180000" tIns="180000" rIns="180000" bIns="180000" rtlCol="0">
            <a:noAutofit/>
          </a:bodyPr>
          <a:lstStyle>
            <a:lvl1pPr marL="0" indent="0" algn="r">
              <a:buNone/>
              <a:defRPr lang="en-ZA" dirty="0">
                <a:solidFill>
                  <a:schemeClr val="bg1"/>
                </a:solidFill>
              </a:defRPr>
            </a:lvl1pPr>
          </a:lstStyle>
          <a:p>
            <a:pPr marL="266700" lvl="0" indent="-266700" algn="ctr"/>
            <a:r>
              <a:rPr lang="en-US" noProof="0"/>
              <a:t>Click to edit Master subtitle style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C0FBB1B-4F0E-4365-BF27-3150FC6C3B90}"/>
              </a:ext>
            </a:extLst>
          </p:cNvPr>
          <p:cNvSpPr/>
          <p:nvPr userDrawn="1"/>
        </p:nvSpPr>
        <p:spPr>
          <a:xfrm>
            <a:off x="9780103" y="6803351"/>
            <a:ext cx="1979897" cy="5465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13D8A8-6C3D-4527-959D-41C3213F7F02}"/>
              </a:ext>
            </a:extLst>
          </p:cNvPr>
          <p:cNvSpPr/>
          <p:nvPr userDrawn="1"/>
        </p:nvSpPr>
        <p:spPr>
          <a:xfrm>
            <a:off x="0" y="6803351"/>
            <a:ext cx="9780104" cy="5465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504A767-1C0B-484E-BF7D-CD42D30A52EE}"/>
              </a:ext>
            </a:extLst>
          </p:cNvPr>
          <p:cNvSpPr/>
          <p:nvPr userDrawn="1"/>
        </p:nvSpPr>
        <p:spPr>
          <a:xfrm>
            <a:off x="11760000" y="6803351"/>
            <a:ext cx="432000" cy="54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1DD44D8-4A8F-4693-B90A-166855B29D25}"/>
              </a:ext>
            </a:extLst>
          </p:cNvPr>
          <p:cNvSpPr/>
          <p:nvPr userDrawn="1"/>
        </p:nvSpPr>
        <p:spPr>
          <a:xfrm>
            <a:off x="9780588" y="2698612"/>
            <a:ext cx="2411412" cy="11482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8577601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473AB13-DFF9-4538-9907-E261659E0E0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-1700" y="2156226"/>
            <a:ext cx="5958000" cy="1958400"/>
          </a:xfrm>
          <a:solidFill>
            <a:schemeClr val="bg1"/>
          </a:solidFill>
        </p:spPr>
        <p:txBody>
          <a:bodyPr lIns="252000" tIns="180000" rIns="180000" bIns="180000"/>
          <a:lstStyle>
            <a:lvl1pPr>
              <a:defRPr sz="6000" b="1" spc="-3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r>
              <a:rPr lang="en-US" noProof="0"/>
              <a:t>Click to edit section divider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16FE98-6A12-44EC-8485-8B5EFABDF9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1DD44D8-4A8F-4693-B90A-166855B29D25}"/>
              </a:ext>
            </a:extLst>
          </p:cNvPr>
          <p:cNvSpPr/>
          <p:nvPr userDrawn="1"/>
        </p:nvSpPr>
        <p:spPr>
          <a:xfrm>
            <a:off x="0" y="5209682"/>
            <a:ext cx="2411412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C0FBB1B-4F0E-4365-BF27-3150FC6C3B90}"/>
              </a:ext>
            </a:extLst>
          </p:cNvPr>
          <p:cNvSpPr/>
          <p:nvPr userDrawn="1"/>
        </p:nvSpPr>
        <p:spPr>
          <a:xfrm>
            <a:off x="9780103" y="6803351"/>
            <a:ext cx="1979897" cy="5465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13D8A8-6C3D-4527-959D-41C3213F7F02}"/>
              </a:ext>
            </a:extLst>
          </p:cNvPr>
          <p:cNvSpPr/>
          <p:nvPr userDrawn="1"/>
        </p:nvSpPr>
        <p:spPr>
          <a:xfrm>
            <a:off x="0" y="6803351"/>
            <a:ext cx="9780104" cy="5465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504A767-1C0B-484E-BF7D-CD42D30A52EE}"/>
              </a:ext>
            </a:extLst>
          </p:cNvPr>
          <p:cNvSpPr/>
          <p:nvPr userDrawn="1"/>
        </p:nvSpPr>
        <p:spPr>
          <a:xfrm>
            <a:off x="11760000" y="6803351"/>
            <a:ext cx="432000" cy="54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0EF489-F21B-4E7C-9A44-D3CC8DC34F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14B95064-E6BF-43CD-ACBD-6363E8D9BF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0" y="4114627"/>
            <a:ext cx="5956300" cy="1095056"/>
          </a:xfrm>
          <a:solidFill>
            <a:schemeClr val="tx1">
              <a:alpha val="80000"/>
            </a:schemeClr>
          </a:solidFill>
        </p:spPr>
        <p:txBody>
          <a:bodyPr vert="horz" lIns="252000" tIns="180000" rIns="180000" bIns="180000" rtlCol="0">
            <a:noAutofit/>
          </a:bodyPr>
          <a:lstStyle>
            <a:lvl1pPr marL="0" indent="0" algn="l">
              <a:buNone/>
              <a:defRPr lang="en-US">
                <a:solidFill>
                  <a:schemeClr val="bg1"/>
                </a:solidFill>
              </a:defRPr>
            </a:lvl1pPr>
          </a:lstStyle>
          <a:p>
            <a:pPr marL="266700" lvl="0" indent="-26670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8256373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000" y="1008000"/>
            <a:ext cx="11328000" cy="518325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8FE0EB3-0FF4-4285-B9D3-90A5751B7BBF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9762075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4CFC6C-1D8B-46C9-B0F7-A8BD88D8AB46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EE1E0B79-3CC8-4DCF-8AEC-AC43BC9A30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1886" y="1007250"/>
            <a:ext cx="5460114" cy="5169713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15546508-E26C-46CD-8939-D20E71BF4ED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1999" y="1007250"/>
            <a:ext cx="5448115" cy="5169713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1555331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4CFC6C-1D8B-46C9-B0F7-A8BD88D8AB46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1" name="Rectangle 10" descr="Accent block left">
            <a:extLst>
              <a:ext uri="{FF2B5EF4-FFF2-40B4-BE49-F238E27FC236}">
                <a16:creationId xmlns:a16="http://schemas.microsoft.com/office/drawing/2014/main" id="{48A1A904-FE62-4BE3-BAE9-0EEAE7B1E3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1800" y="1016231"/>
            <a:ext cx="1984175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2" name="Rectangle 11" descr="Accent bar right&#10;">
            <a:extLst>
              <a:ext uri="{FF2B5EF4-FFF2-40B4-BE49-F238E27FC236}">
                <a16:creationId xmlns:a16="http://schemas.microsoft.com/office/drawing/2014/main" id="{3E8A46E0-47C2-4441-B7DD-F621A80F1F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299887" y="1016231"/>
            <a:ext cx="1984175" cy="11482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D902C307-6561-4E11-9899-1F34830AE8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1800" y="1224128"/>
            <a:ext cx="5448115" cy="35877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6" name="Text Placeholder 4">
            <a:extLst>
              <a:ext uri="{FF2B5EF4-FFF2-40B4-BE49-F238E27FC236}">
                <a16:creationId xmlns:a16="http://schemas.microsoft.com/office/drawing/2014/main" id="{CD73439B-6B1B-47C5-B2B0-409015FB339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2086" y="1224128"/>
            <a:ext cx="5447914" cy="35877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7" name="Content Placeholder 5">
            <a:extLst>
              <a:ext uri="{FF2B5EF4-FFF2-40B4-BE49-F238E27FC236}">
                <a16:creationId xmlns:a16="http://schemas.microsoft.com/office/drawing/2014/main" id="{12AC6878-44C6-4445-A225-70C0DC482ED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99886" y="1955731"/>
            <a:ext cx="5447914" cy="4233932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8" name="Content Placeholder 3">
            <a:extLst>
              <a:ext uri="{FF2B5EF4-FFF2-40B4-BE49-F238E27FC236}">
                <a16:creationId xmlns:a16="http://schemas.microsoft.com/office/drawing/2014/main" id="{6D675DA8-374F-4915-973A-53612A41FF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31800" y="1943031"/>
            <a:ext cx="5447914" cy="4246632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62531509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3932037" cy="1411276"/>
          </a:xfrm>
        </p:spPr>
        <p:txBody>
          <a:bodyPr anchor="b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4CFC6C-1D8B-46C9-B0F7-A8BD88D8AB46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1" name="Rectangle 10" descr="Accent block left">
            <a:extLst>
              <a:ext uri="{FF2B5EF4-FFF2-40B4-BE49-F238E27FC236}">
                <a16:creationId xmlns:a16="http://schemas.microsoft.com/office/drawing/2014/main" id="{48A1A904-FE62-4BE3-BAE9-0EEAE7B1E3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1800" y="1892926"/>
            <a:ext cx="1984175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85B68CA9-AC4C-4D15-9BA1-A9F1AC5606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88816" y="432001"/>
            <a:ext cx="6971184" cy="542905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29B24D8A-D8A5-4F57-A260-A4CF75FCB3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32000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0143274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3932037" cy="1411276"/>
          </a:xfrm>
        </p:spPr>
        <p:txBody>
          <a:bodyPr anchor="b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4CFC6C-1D8B-46C9-B0F7-A8BD88D8AB46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1" name="Rectangle 10" descr="Accent block left">
            <a:extLst>
              <a:ext uri="{FF2B5EF4-FFF2-40B4-BE49-F238E27FC236}">
                <a16:creationId xmlns:a16="http://schemas.microsoft.com/office/drawing/2014/main" id="{48A1A904-FE62-4BE3-BAE9-0EEAE7B1E3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1800" y="1892926"/>
            <a:ext cx="1984175" cy="11482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3E50A411-2E68-4F4D-B4BC-62E87C63365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32000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0" name="Picture Placeholder 2">
            <a:extLst>
              <a:ext uri="{FF2B5EF4-FFF2-40B4-BE49-F238E27FC236}">
                <a16:creationId xmlns:a16="http://schemas.microsoft.com/office/drawing/2014/main" id="{2FBF39A8-0BD5-48FD-9993-F595D4F727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788816" y="432001"/>
            <a:ext cx="6971184" cy="54290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04063337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10727B06-56A8-44A2-B6C2-9ED183D107F3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11339513" cy="360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CCB8C2-B6A2-4C69-8D3A-57420A034BA4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3CF994-8B2C-443F-B695-7378DD360DAA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50585527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6D0504D-4610-4E9E-A2DB-8B701F044BBC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95CDFA7-DEA3-4BBE-8D70-0AF654A1E6FF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90694D9D-C633-4D52-965E-E5BBD98830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13976703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6D0504D-4610-4E9E-A2DB-8B701F044BBC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95CDFA7-DEA3-4BBE-8D70-0AF654A1E6FF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90694D9D-C633-4D52-965E-E5BBD98830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0DB3A426-6D4A-4D91-ACD6-A2C25BAE44E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664370" y="2033588"/>
            <a:ext cx="8863262" cy="2790825"/>
          </a:xfrm>
        </p:spPr>
        <p:txBody>
          <a:bodyPr anchor="ctr"/>
          <a:lstStyle>
            <a:lvl1pPr marL="0" indent="0" algn="ctr">
              <a:buNone/>
              <a:defRPr sz="6000"/>
            </a:lvl1pPr>
            <a:lvl2pPr marL="266700" indent="0">
              <a:buNone/>
              <a:defRPr/>
            </a:lvl2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7724365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6D0504D-4610-4E9E-A2DB-8B701F044BBC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95CDFA7-DEA3-4BBE-8D70-0AF654A1E6FF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9004335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EB0D177-9AA4-42F4-9CD7-CD206217CA6D}"/>
              </a:ext>
            </a:extLst>
          </p:cNvPr>
          <p:cNvSpPr/>
          <p:nvPr userDrawn="1"/>
        </p:nvSpPr>
        <p:spPr>
          <a:xfrm>
            <a:off x="9780101" y="6371351"/>
            <a:ext cx="1979897" cy="4319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C825DB53-D610-4A40-AFDC-EBC47DB613CE}"/>
              </a:ext>
            </a:extLst>
          </p:cNvPr>
          <p:cNvSpPr/>
          <p:nvPr userDrawn="1"/>
        </p:nvSpPr>
        <p:spPr>
          <a:xfrm>
            <a:off x="9780103" y="6803351"/>
            <a:ext cx="1979897" cy="5465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C2B9A6A4-83D0-40B1-8B15-964C84BF0705}"/>
              </a:ext>
            </a:extLst>
          </p:cNvPr>
          <p:cNvSpPr/>
          <p:nvPr userDrawn="1"/>
        </p:nvSpPr>
        <p:spPr>
          <a:xfrm>
            <a:off x="0" y="6371351"/>
            <a:ext cx="9780102" cy="432000"/>
          </a:xfrm>
          <a:custGeom>
            <a:avLst/>
            <a:gdLst>
              <a:gd name="connsiteX0" fmla="*/ 0 w 9780102"/>
              <a:gd name="connsiteY0" fmla="*/ 0 h 432000"/>
              <a:gd name="connsiteX1" fmla="*/ 9780102 w 9780102"/>
              <a:gd name="connsiteY1" fmla="*/ 0 h 432000"/>
              <a:gd name="connsiteX2" fmla="*/ 9780102 w 9780102"/>
              <a:gd name="connsiteY2" fmla="*/ 432000 h 432000"/>
              <a:gd name="connsiteX3" fmla="*/ 0 w 9780102"/>
              <a:gd name="connsiteY3" fmla="*/ 432000 h 43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780102" h="432000">
                <a:moveTo>
                  <a:pt x="0" y="0"/>
                </a:moveTo>
                <a:lnTo>
                  <a:pt x="9780102" y="0"/>
                </a:lnTo>
                <a:lnTo>
                  <a:pt x="9780102" y="432000"/>
                </a:lnTo>
                <a:lnTo>
                  <a:pt x="0" y="43200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0F41A2-6535-4CA6-81E4-026A5B56D9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28000" cy="432000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/>
          <a:p>
            <a:r>
              <a:rPr lang="en-US" noProof="0"/>
              <a:t>Click to edit page title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3AB95C-7DD4-4796-80E4-1B7466A2A0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2000" y="1512000"/>
            <a:ext cx="11328000" cy="467925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879C91-B77F-4273-9A27-A3535FB889D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2000" y="6439820"/>
            <a:ext cx="5664000" cy="295062"/>
          </a:xfrm>
          <a:prstGeom prst="rect">
            <a:avLst/>
          </a:prstGeom>
          <a:noFill/>
        </p:spPr>
        <p:txBody>
          <a:bodyPr vert="horz" lIns="0" tIns="0" rIns="0" bIns="0" rtlCol="0" anchor="ctr"/>
          <a:lstStyle>
            <a:lvl1pPr algn="l"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CA3099-A94F-4C3E-BC29-780EDD38F72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60000" y="6371351"/>
            <a:ext cx="432000" cy="432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</p:spPr>
        <p:txBody>
          <a:bodyPr vert="horz" lIns="0" tIns="0" rIns="0" bIns="0" rtlCol="0" anchor="ctr"/>
          <a:lstStyle>
            <a:lvl1pPr algn="ctr">
              <a:defRPr sz="1200">
                <a:solidFill>
                  <a:schemeClr val="bg1"/>
                </a:solidFill>
                <a:latin typeface="+mj-lt"/>
              </a:defRPr>
            </a:lvl1pPr>
          </a:lstStyle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4FDC6F9-37F9-4E25-AECA-D307B8421C73}"/>
              </a:ext>
            </a:extLst>
          </p:cNvPr>
          <p:cNvSpPr txBox="1"/>
          <p:nvPr userDrawn="1"/>
        </p:nvSpPr>
        <p:spPr>
          <a:xfrm>
            <a:off x="10243100" y="6422491"/>
            <a:ext cx="1053900" cy="380860"/>
          </a:xfrm>
          <a:prstGeom prst="rect">
            <a:avLst/>
          </a:prstGeom>
          <a:noFill/>
        </p:spPr>
        <p:txBody>
          <a:bodyPr wrap="square" tIns="108000" bIns="0" rtlCol="0" anchor="ctr">
            <a:spAutoFit/>
          </a:bodyPr>
          <a:lstStyle/>
          <a:p>
            <a:pPr algn="r">
              <a:lnSpc>
                <a:spcPts val="1000"/>
              </a:lnSpc>
            </a:pPr>
            <a:r>
              <a:rPr lang="en-US" sz="2500" b="1" i="0" spc="-100" baseline="0" noProof="0" dirty="0">
                <a:solidFill>
                  <a:schemeClr val="accent1"/>
                </a:solidFill>
                <a:latin typeface="+mj-lt"/>
              </a:rPr>
              <a:t>TREY</a:t>
            </a:r>
            <a:r>
              <a:rPr lang="en-US" sz="1600" b="1" i="0" spc="-100" baseline="0" noProof="0" dirty="0">
                <a:solidFill>
                  <a:schemeClr val="accent1"/>
                </a:solidFill>
                <a:latin typeface="+mj-lt"/>
              </a:rPr>
              <a:t> </a:t>
            </a:r>
            <a:br>
              <a:rPr lang="en-US" sz="1600" b="1" i="0" spc="-100" baseline="0" noProof="0" dirty="0">
                <a:solidFill>
                  <a:schemeClr val="accent1"/>
                </a:solidFill>
                <a:latin typeface="+mj-lt"/>
              </a:rPr>
            </a:br>
            <a:r>
              <a:rPr lang="en-US" sz="1200" b="0" i="0" spc="140" baseline="0" noProof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research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BC39664-EB8B-4A32-915A-D4308F792772}"/>
              </a:ext>
            </a:extLst>
          </p:cNvPr>
          <p:cNvSpPr/>
          <p:nvPr userDrawn="1"/>
        </p:nvSpPr>
        <p:spPr>
          <a:xfrm>
            <a:off x="0" y="6803351"/>
            <a:ext cx="9780104" cy="5465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9B49670D-8F18-44A8-B217-67B412095C0D}"/>
              </a:ext>
            </a:extLst>
          </p:cNvPr>
          <p:cNvSpPr/>
          <p:nvPr userDrawn="1"/>
        </p:nvSpPr>
        <p:spPr>
          <a:xfrm>
            <a:off x="11760000" y="6803351"/>
            <a:ext cx="432000" cy="54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030FA059-EC32-4FFF-9673-48849B2FA43A}"/>
              </a:ext>
            </a:extLst>
          </p:cNvPr>
          <p:cNvCxnSpPr>
            <a:cxnSpLocks/>
          </p:cNvCxnSpPr>
          <p:nvPr userDrawn="1"/>
        </p:nvCxnSpPr>
        <p:spPr>
          <a:xfrm flipH="1">
            <a:off x="1" y="6371351"/>
            <a:ext cx="12191999" cy="0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61632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2" r:id="rId2"/>
    <p:sldLayoutId id="2147483663" r:id="rId3"/>
    <p:sldLayoutId id="2147483658" r:id="rId4"/>
    <p:sldLayoutId id="2147483666" r:id="rId5"/>
    <p:sldLayoutId id="2147483659" r:id="rId6"/>
    <p:sldLayoutId id="2147483660" r:id="rId7"/>
    <p:sldLayoutId id="2147483664" r:id="rId8"/>
    <p:sldLayoutId id="2147483650" r:id="rId9"/>
    <p:sldLayoutId id="2147483652" r:id="rId10"/>
    <p:sldLayoutId id="2147483656" r:id="rId11"/>
    <p:sldLayoutId id="2147483657" r:id="rId12"/>
    <p:sldLayoutId id="2147483667" r:id="rId13"/>
    <p:sldLayoutId id="2147483668" r:id="rId14"/>
    <p:sldLayoutId id="2147483669" r:id="rId15"/>
    <p:sldLayoutId id="2147483670" r:id="rId16"/>
    <p:sldLayoutId id="2147483671" r:id="rId17"/>
    <p:sldLayoutId id="2147483673" r:id="rId18"/>
    <p:sldLayoutId id="2147483674" r:id="rId19"/>
    <p:sldLayoutId id="2147483654" r:id="rId20"/>
    <p:sldLayoutId id="2147483655" r:id="rId21"/>
    <p:sldLayoutId id="2147483675" r:id="rId22"/>
    <p:sldLayoutId id="2147483672" r:id="rId2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kern="1200" spc="-15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266700" indent="-2667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2925" indent="-276225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096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763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430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Placeholder 11" descr="Hands coming together in circle">
            <a:extLst>
              <a:ext uri="{FF2B5EF4-FFF2-40B4-BE49-F238E27FC236}">
                <a16:creationId xmlns:a16="http://schemas.microsoft.com/office/drawing/2014/main" id="{AA8A1CBA-9BB5-2246-9F4B-98EAD7C90158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0" y="0"/>
            <a:ext cx="12192000" cy="6858000"/>
          </a:xfr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7769E4E-4636-9AF7-1A01-72044A03D5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28778" y="2062342"/>
            <a:ext cx="6785436" cy="1603387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C5CD6991-358F-2E80-557F-89201969BA0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28778" y="4017314"/>
            <a:ext cx="6578154" cy="2666949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92219E4D-AA9C-A17E-2576-837243D7754F}"/>
              </a:ext>
            </a:extLst>
          </p:cNvPr>
          <p:cNvSpPr txBox="1"/>
          <p:nvPr/>
        </p:nvSpPr>
        <p:spPr>
          <a:xfrm>
            <a:off x="5528778" y="3429000"/>
            <a:ext cx="6578154" cy="369332"/>
          </a:xfrm>
          <a:prstGeom prst="rect">
            <a:avLst/>
          </a:prstGeom>
          <a:solidFill>
            <a:schemeClr val="tx2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CAREER GOAL: SOCIAL WORK ASSISTANT</a:t>
            </a:r>
          </a:p>
        </p:txBody>
      </p:sp>
    </p:spTree>
    <p:extLst>
      <p:ext uri="{BB962C8B-B14F-4D97-AF65-F5344CB8AC3E}">
        <p14:creationId xmlns:p14="http://schemas.microsoft.com/office/powerpoint/2010/main" val="39899232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A7B2F02C-F2F8-25D9-6D5B-267186A2FB34}"/>
              </a:ext>
            </a:extLst>
          </p:cNvPr>
          <p:cNvSpPr/>
          <p:nvPr/>
        </p:nvSpPr>
        <p:spPr>
          <a:xfrm>
            <a:off x="0" y="-2"/>
            <a:ext cx="6096000" cy="1325882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WORK ASSISTANT </a:t>
            </a:r>
          </a:p>
          <a:p>
            <a:pPr algn="ctr"/>
            <a:r>
              <a:rPr lang="en-GB" sz="2400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BIRMINGHAM VACANCY &amp; ROLE REQUIREMENTS 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3792785B-3244-8253-CA9D-5E335F585E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-2"/>
            <a:ext cx="6096000" cy="6858000"/>
          </a:xfrm>
          <a:prstGeom prst="rect">
            <a:avLst/>
          </a:prstGeom>
        </p:spPr>
      </p:pic>
      <p:sp>
        <p:nvSpPr>
          <p:cNvPr id="18" name="Callout: Down Arrow 17">
            <a:extLst>
              <a:ext uri="{FF2B5EF4-FFF2-40B4-BE49-F238E27FC236}">
                <a16:creationId xmlns:a16="http://schemas.microsoft.com/office/drawing/2014/main" id="{8A844D0F-D61E-2B2F-9AFA-4C003EB62594}"/>
              </a:ext>
            </a:extLst>
          </p:cNvPr>
          <p:cNvSpPr/>
          <p:nvPr/>
        </p:nvSpPr>
        <p:spPr>
          <a:xfrm>
            <a:off x="0" y="1572768"/>
            <a:ext cx="6096000" cy="2642616"/>
          </a:xfrm>
          <a:prstGeom prst="downArrowCallou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accent3">
                    <a:lumMod val="50000"/>
                  </a:schemeClr>
                </a:solidFill>
              </a:rPr>
              <a:t>Organisation: Birmingham Children’s Trust</a:t>
            </a:r>
          </a:p>
          <a:p>
            <a:pPr algn="ctr"/>
            <a:r>
              <a:rPr lang="en-GB" sz="1600" b="1" dirty="0">
                <a:solidFill>
                  <a:schemeClr val="accent3">
                    <a:lumMod val="50000"/>
                  </a:schemeClr>
                </a:solidFill>
              </a:rPr>
              <a:t>Recruitment source: iWork Recruitment</a:t>
            </a:r>
          </a:p>
          <a:p>
            <a:pPr algn="ctr"/>
            <a:r>
              <a:rPr lang="en-GB" sz="1600" b="1" dirty="0">
                <a:solidFill>
                  <a:schemeClr val="accent3">
                    <a:lumMod val="50000"/>
                  </a:schemeClr>
                </a:solidFill>
              </a:rPr>
              <a:t>Location: One Avenue Road, Aston, Birmingham, B6 4DU</a:t>
            </a:r>
          </a:p>
          <a:p>
            <a:pPr algn="ctr"/>
            <a:r>
              <a:rPr lang="en-GB" sz="1600" b="1" dirty="0">
                <a:solidFill>
                  <a:schemeClr val="accent3">
                    <a:lumMod val="50000"/>
                  </a:schemeClr>
                </a:solidFill>
              </a:rPr>
              <a:t>Advertised terms: Temporary, 36.5 hours per week, £17.65 per hour via umbrella arrangement; 12-week placement advertised.</a:t>
            </a:r>
          </a:p>
        </p:txBody>
      </p:sp>
      <p:sp>
        <p:nvSpPr>
          <p:cNvPr id="19" name="Rectangle: Top Corners Snipped 18">
            <a:extLst>
              <a:ext uri="{FF2B5EF4-FFF2-40B4-BE49-F238E27FC236}">
                <a16:creationId xmlns:a16="http://schemas.microsoft.com/office/drawing/2014/main" id="{16C500CC-1CE4-B862-F043-6D4B329121F5}"/>
              </a:ext>
            </a:extLst>
          </p:cNvPr>
          <p:cNvSpPr/>
          <p:nvPr/>
        </p:nvSpPr>
        <p:spPr>
          <a:xfrm>
            <a:off x="0" y="4215384"/>
            <a:ext cx="6096000" cy="2642616"/>
          </a:xfrm>
          <a:prstGeom prst="snip2Same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1600" b="1" u="sng" dirty="0">
                <a:solidFill>
                  <a:schemeClr val="accent3">
                    <a:lumMod val="50000"/>
                  </a:schemeClr>
                </a:solidFill>
              </a:rPr>
              <a:t>Requirements highlighted in the advertisement:</a:t>
            </a:r>
          </a:p>
          <a:p>
            <a:pPr marL="285750" indent="-285750" algn="ctr">
              <a:buFont typeface="Arial"/>
              <a:buChar char="•"/>
            </a:pPr>
            <a:r>
              <a:rPr lang="en-US" sz="1600" b="1" dirty="0">
                <a:solidFill>
                  <a:schemeClr val="accent3">
                    <a:lumMod val="50000"/>
                  </a:schemeClr>
                </a:solidFill>
                <a:latin typeface="Candara"/>
                <a:cs typeface="Segoe UI"/>
              </a:rPr>
              <a:t>Experience or relevant knowledge relating to children, </a:t>
            </a:r>
            <a:r>
              <a:rPr lang="en-US" sz="1600" b="1">
                <a:solidFill>
                  <a:schemeClr val="accent3">
                    <a:lumMod val="50000"/>
                  </a:schemeClr>
                </a:solidFill>
                <a:latin typeface="Candara"/>
                <a:cs typeface="Segoe UI"/>
              </a:rPr>
              <a:t>young people and families.</a:t>
            </a:r>
            <a:endParaRPr lang="en-US" sz="1600">
              <a:solidFill>
                <a:schemeClr val="accent3">
                  <a:lumMod val="50000"/>
                </a:schemeClr>
              </a:solidFill>
            </a:endParaRPr>
          </a:p>
          <a:p>
            <a:pPr marL="285750" indent="-285750" algn="ctr">
              <a:buFont typeface="Arial"/>
              <a:buChar char="•"/>
            </a:pPr>
            <a:r>
              <a:rPr lang="en-US" sz="1600" b="1" dirty="0">
                <a:solidFill>
                  <a:schemeClr val="accent3">
                    <a:lumMod val="50000"/>
                  </a:schemeClr>
                </a:solidFill>
                <a:latin typeface="Candara"/>
                <a:cs typeface="Segoe UI"/>
              </a:rPr>
              <a:t>Understanding of safeguarding and child protection.</a:t>
            </a:r>
            <a:endParaRPr lang="en-US" sz="1600" b="1">
              <a:solidFill>
                <a:schemeClr val="accent3">
                  <a:lumMod val="50000"/>
                </a:schemeClr>
              </a:solidFill>
            </a:endParaRPr>
          </a:p>
          <a:p>
            <a:pPr marL="285750" indent="-285750" algn="ctr">
              <a:buFont typeface="Arial"/>
              <a:buChar char="•"/>
            </a:pPr>
            <a:r>
              <a:rPr lang="en-US" sz="1600" b="1">
                <a:solidFill>
                  <a:schemeClr val="accent3">
                    <a:lumMod val="50000"/>
                  </a:schemeClr>
                </a:solidFill>
                <a:latin typeface="Candara"/>
                <a:cs typeface="Segoe UI"/>
              </a:rPr>
              <a:t>Accurate, confidential case notes.</a:t>
            </a:r>
            <a:endParaRPr lang="en-US" sz="1600" b="1">
              <a:solidFill>
                <a:schemeClr val="accent3">
                  <a:lumMod val="50000"/>
                </a:schemeClr>
              </a:solidFill>
            </a:endParaRPr>
          </a:p>
          <a:p>
            <a:pPr marL="285750" indent="-285750" algn="ctr">
              <a:buFont typeface="Arial"/>
              <a:buChar char="•"/>
            </a:pPr>
            <a:r>
              <a:rPr lang="en-US" sz="1600" b="1" dirty="0">
                <a:solidFill>
                  <a:schemeClr val="accent3">
                    <a:lumMod val="50000"/>
                  </a:schemeClr>
                </a:solidFill>
              </a:rPr>
              <a:t>Ability to collaborate as part of a </a:t>
            </a:r>
            <a:r>
              <a:rPr lang="en-US" sz="1600" b="1">
                <a:solidFill>
                  <a:schemeClr val="accent3">
                    <a:lumMod val="50000"/>
                  </a:schemeClr>
                </a:solidFill>
              </a:rPr>
              <a:t>Multi-Agency</a:t>
            </a:r>
            <a:r>
              <a:rPr lang="en-US" sz="1600" b="1" dirty="0">
                <a:solidFill>
                  <a:schemeClr val="accent3">
                    <a:lumMod val="50000"/>
                  </a:schemeClr>
                </a:solidFill>
              </a:rPr>
              <a:t> Team</a:t>
            </a:r>
            <a:endParaRPr lang="en-US" sz="1600" b="1">
              <a:solidFill>
                <a:schemeClr val="accent3">
                  <a:lumMod val="50000"/>
                </a:schemeClr>
              </a:solidFill>
            </a:endParaRPr>
          </a:p>
          <a:p>
            <a:pPr marL="285750" indent="-285750" algn="ctr">
              <a:buFont typeface="Arial"/>
              <a:buChar char="•"/>
            </a:pPr>
            <a:r>
              <a:rPr lang="en-US" sz="1600" b="1" dirty="0">
                <a:solidFill>
                  <a:schemeClr val="accent3">
                    <a:lumMod val="50000"/>
                  </a:schemeClr>
                </a:solidFill>
                <a:latin typeface="Candara"/>
                <a:cs typeface="Segoe UI"/>
              </a:rPr>
              <a:t>Professional </a:t>
            </a:r>
            <a:r>
              <a:rPr lang="en-GB" sz="1600" b="1">
                <a:solidFill>
                  <a:schemeClr val="accent3">
                    <a:lumMod val="50000"/>
                  </a:schemeClr>
                </a:solidFill>
                <a:latin typeface="Candara"/>
                <a:cs typeface="Segoe UI"/>
              </a:rPr>
              <a:t>organisation</a:t>
            </a:r>
            <a:r>
              <a:rPr lang="en-US" sz="1600" b="1" dirty="0">
                <a:solidFill>
                  <a:schemeClr val="accent3">
                    <a:lumMod val="50000"/>
                  </a:schemeClr>
                </a:solidFill>
                <a:latin typeface="Candara"/>
                <a:cs typeface="Segoe UI"/>
              </a:rPr>
              <a:t> and confidentiality</a:t>
            </a:r>
            <a:endParaRPr lang="en-US" sz="1600" b="1">
              <a:solidFill>
                <a:schemeClr val="accent3">
                  <a:lumMod val="50000"/>
                </a:schemeClr>
              </a:solidFill>
              <a:latin typeface="Candara"/>
            </a:endParaRPr>
          </a:p>
          <a:p>
            <a:pPr algn="ctr"/>
            <a:endParaRPr lang="en-US" sz="1600" b="1" dirty="0">
              <a:solidFill>
                <a:schemeClr val="accent3">
                  <a:lumMod val="50000"/>
                </a:schemeClr>
              </a:solidFill>
            </a:endParaRPr>
          </a:p>
          <a:p>
            <a:pPr algn="ctr"/>
            <a:r>
              <a:rPr lang="en-US" sz="1600" b="1" dirty="0">
                <a:solidFill>
                  <a:schemeClr val="accent6">
                    <a:lumMod val="50000"/>
                  </a:schemeClr>
                </a:solidFill>
              </a:rPr>
              <a:t>iWork Recruitment (2026).</a:t>
            </a:r>
          </a:p>
        </p:txBody>
      </p:sp>
    </p:spTree>
    <p:extLst>
      <p:ext uri="{BB962C8B-B14F-4D97-AF65-F5344CB8AC3E}">
        <p14:creationId xmlns:p14="http://schemas.microsoft.com/office/powerpoint/2010/main" val="13297466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A7F3C66F-AEDB-989A-F53E-14AAA24B6327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299692" y="3429000"/>
            <a:ext cx="2150428" cy="2945130"/>
          </a:xfrm>
        </p:spPr>
        <p:txBody>
          <a:bodyPr vert="horz" lIns="0" tIns="0" rIns="0" bIns="0" rtlCol="0" anchor="t">
            <a:noAutofit/>
          </a:bodyPr>
          <a:lstStyle/>
          <a:p>
            <a:pPr>
              <a:buNone/>
            </a:pPr>
            <a:endParaRPr lang="en-GB" sz="1400" b="1" dirty="0">
              <a:solidFill>
                <a:srgbClr val="002060"/>
              </a:solidFill>
              <a:latin typeface="Arial"/>
              <a:cs typeface="Arial"/>
            </a:endParaRPr>
          </a:p>
          <a:p>
            <a:pPr algn="ctr">
              <a:buNone/>
            </a:pPr>
            <a:r>
              <a:rPr lang="en-GB" sz="1600" b="1">
                <a:solidFill>
                  <a:srgbClr val="002060"/>
                </a:solidFill>
                <a:latin typeface="Arial"/>
                <a:cs typeface="Arial"/>
              </a:rPr>
              <a:t>Strengths</a:t>
            </a:r>
            <a:endParaRPr lang="en-GB" sz="1600" b="1" dirty="0">
              <a:solidFill>
                <a:srgbClr val="002060"/>
              </a:solidFill>
              <a:latin typeface="Arial"/>
              <a:cs typeface="Arial"/>
            </a:endParaRPr>
          </a:p>
          <a:p>
            <a:r>
              <a:rPr lang="en-GB" sz="1400">
                <a:solidFill>
                  <a:srgbClr val="002060"/>
                </a:solidFill>
                <a:latin typeface="Arial"/>
                <a:ea typeface="+mn-lt"/>
                <a:cs typeface="Arial"/>
              </a:rPr>
              <a:t>Compassion &amp; relationship building</a:t>
            </a:r>
            <a:endParaRPr lang="en-GB" sz="1400">
              <a:latin typeface="Arial"/>
              <a:cs typeface="Arial"/>
            </a:endParaRPr>
          </a:p>
          <a:p>
            <a:r>
              <a:rPr lang="en-GB" sz="1400">
                <a:solidFill>
                  <a:srgbClr val="002060"/>
                </a:solidFill>
                <a:latin typeface="Arial"/>
                <a:ea typeface="+mn-lt"/>
                <a:cs typeface="Arial"/>
              </a:rPr>
              <a:t>Organisation &amp; leadership</a:t>
            </a:r>
            <a:endParaRPr lang="en-GB"/>
          </a:p>
          <a:p>
            <a:r>
              <a:rPr lang="en-GB" sz="1400">
                <a:solidFill>
                  <a:srgbClr val="002060"/>
                </a:solidFill>
                <a:latin typeface="Arial"/>
                <a:ea typeface="+mn-lt"/>
                <a:cs typeface="Arial"/>
              </a:rPr>
              <a:t>Resilience &amp; adaptability</a:t>
            </a:r>
            <a:endParaRPr lang="en-GB"/>
          </a:p>
        </p:txBody>
      </p:sp>
      <p:sp>
        <p:nvSpPr>
          <p:cNvPr id="25" name="Text Placeholder 24">
            <a:extLst>
              <a:ext uri="{FF2B5EF4-FFF2-40B4-BE49-F238E27FC236}">
                <a16:creationId xmlns:a16="http://schemas.microsoft.com/office/drawing/2014/main" id="{D9521849-D7CC-7E09-7474-6066CB3BBF4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452452" y="3439160"/>
            <a:ext cx="2160588" cy="2762250"/>
          </a:xfrm>
        </p:spPr>
        <p:txBody>
          <a:bodyPr vert="horz" lIns="0" tIns="0" rIns="0" bIns="0" rtlCol="0" anchor="t">
            <a:noAutofit/>
          </a:bodyPr>
          <a:lstStyle/>
          <a:p>
            <a:pPr marL="0" indent="0" algn="ctr">
              <a:buNone/>
            </a:pPr>
            <a:endParaRPr lang="en-US" sz="1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US" sz="16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Weaknesses</a:t>
            </a:r>
          </a:p>
          <a:p>
            <a:r>
              <a:rPr lang="en-US" sz="1400">
                <a:solidFill>
                  <a:srgbClr val="002060"/>
                </a:solidFill>
                <a:latin typeface="Segoe UI"/>
                <a:cs typeface="Segoe UI"/>
              </a:rPr>
              <a:t>Limited direct social work experience</a:t>
            </a:r>
            <a:endParaRPr lang="en-US" sz="1400" dirty="0">
              <a:solidFill>
                <a:srgbClr val="002060"/>
              </a:solidFill>
              <a:latin typeface="Arial"/>
              <a:cs typeface="Arial"/>
            </a:endParaRPr>
          </a:p>
          <a:p>
            <a:r>
              <a:rPr lang="en-US" sz="1400">
                <a:solidFill>
                  <a:srgbClr val="002060"/>
                </a:solidFill>
                <a:latin typeface="Segoe UI"/>
                <a:cs typeface="Segoe UI"/>
              </a:rPr>
              <a:t>Developing knowledge of legislation</a:t>
            </a:r>
            <a:endParaRPr lang="en-US" sz="1400"/>
          </a:p>
          <a:p>
            <a:r>
              <a:rPr lang="en-US" sz="1400">
                <a:solidFill>
                  <a:srgbClr val="002060"/>
                </a:solidFill>
                <a:latin typeface="Segoe UI"/>
                <a:cs typeface="Segoe UI"/>
              </a:rPr>
              <a:t>New to formal case management systems</a:t>
            </a:r>
            <a:endParaRPr lang="en-US" sz="1400"/>
          </a:p>
          <a:p>
            <a:endParaRPr lang="en-GB" dirty="0">
              <a:solidFill>
                <a:srgbClr val="404040"/>
              </a:solidFill>
              <a:latin typeface="Candara"/>
              <a:cs typeface="Arial"/>
            </a:endParaRPr>
          </a:p>
        </p:txBody>
      </p:sp>
      <p:sp>
        <p:nvSpPr>
          <p:cNvPr id="26" name="Text Placeholder 25">
            <a:extLst>
              <a:ext uri="{FF2B5EF4-FFF2-40B4-BE49-F238E27FC236}">
                <a16:creationId xmlns:a16="http://schemas.microsoft.com/office/drawing/2014/main" id="{F04ABFEB-F354-9CC2-5FA3-4ABF77CB54A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849052" y="3414373"/>
            <a:ext cx="2160588" cy="2955291"/>
          </a:xfrm>
        </p:spPr>
        <p:txBody>
          <a:bodyPr vert="horz" lIns="0" tIns="0" rIns="0" bIns="0" rtlCol="0" anchor="t">
            <a:noAutofit/>
          </a:bodyPr>
          <a:lstStyle/>
          <a:p>
            <a:pPr marL="0" indent="0">
              <a:buNone/>
            </a:pPr>
            <a:endParaRPr lang="en-GB" sz="1400" b="1">
              <a:solidFill>
                <a:srgbClr val="404040"/>
              </a:solidFill>
              <a:latin typeface="Arial"/>
              <a:cs typeface="Arial"/>
            </a:endParaRPr>
          </a:p>
          <a:p>
            <a:pPr marL="0" indent="0" algn="ctr">
              <a:buNone/>
            </a:pPr>
            <a:r>
              <a:rPr lang="en-GB" sz="1600" b="1" dirty="0">
                <a:solidFill>
                  <a:srgbClr val="002060"/>
                </a:solidFill>
                <a:latin typeface="Arial"/>
                <a:cs typeface="Arial"/>
              </a:rPr>
              <a:t>Opportunities</a:t>
            </a:r>
            <a:endParaRPr lang="en-GB"/>
          </a:p>
          <a:p>
            <a:r>
              <a:rPr lang="en-GB" sz="1400">
                <a:solidFill>
                  <a:srgbClr val="002060"/>
                </a:solidFill>
                <a:latin typeface="Segoe UI"/>
                <a:cs typeface="Segoe UI"/>
              </a:rPr>
              <a:t>Learning from qualified Social Workers</a:t>
            </a:r>
            <a:endParaRPr lang="en-GB" sz="1400"/>
          </a:p>
          <a:p>
            <a:r>
              <a:rPr lang="en-GB" sz="1400">
                <a:solidFill>
                  <a:srgbClr val="002060"/>
                </a:solidFill>
                <a:latin typeface="Segoe UI"/>
                <a:cs typeface="Segoe UI"/>
              </a:rPr>
              <a:t>Further safeguarding training</a:t>
            </a:r>
            <a:endParaRPr lang="en-GB" sz="1400"/>
          </a:p>
          <a:p>
            <a:r>
              <a:rPr lang="en-GB" sz="1400">
                <a:solidFill>
                  <a:srgbClr val="002060"/>
                </a:solidFill>
                <a:latin typeface="Segoe UI"/>
                <a:cs typeface="Segoe UI"/>
              </a:rPr>
              <a:t>Volunteering and placement opportunities</a:t>
            </a:r>
            <a:endParaRPr lang="en-GB" sz="1400"/>
          </a:p>
          <a:p>
            <a:r>
              <a:rPr lang="en-GB" sz="1400">
                <a:solidFill>
                  <a:srgbClr val="002060"/>
                </a:solidFill>
                <a:latin typeface="Segoe UI"/>
                <a:cs typeface="Segoe UI"/>
              </a:rPr>
              <a:t>Supervision and feedback</a:t>
            </a:r>
            <a:endParaRPr lang="en-GB" sz="1400"/>
          </a:p>
          <a:p>
            <a:endParaRPr lang="en-GB" sz="1400" dirty="0">
              <a:solidFill>
                <a:srgbClr val="002060"/>
              </a:solidFill>
              <a:latin typeface="Arial"/>
              <a:cs typeface="Arial"/>
            </a:endParaRPr>
          </a:p>
          <a:p>
            <a:endParaRPr lang="en-GB" sz="1400" dirty="0">
              <a:solidFill>
                <a:srgbClr val="002060"/>
              </a:solidFill>
              <a:latin typeface="Arial"/>
              <a:cs typeface="Arial"/>
            </a:endParaRPr>
          </a:p>
          <a:p>
            <a:endParaRPr lang="en-GB" dirty="0">
              <a:solidFill>
                <a:srgbClr val="404040"/>
              </a:solidFill>
              <a:latin typeface="Candara"/>
              <a:cs typeface="Segoe UI"/>
            </a:endParaRPr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1C8C106D-CC8E-B684-2925-026AA51F9324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9611412" y="3424533"/>
            <a:ext cx="2394268" cy="3429000"/>
          </a:xfrm>
        </p:spPr>
        <p:txBody>
          <a:bodyPr vert="horz" lIns="0" tIns="0" rIns="0" bIns="0" rtlCol="0" anchor="t">
            <a:noAutofit/>
          </a:bodyPr>
          <a:lstStyle/>
          <a:p>
            <a:pPr marL="0" indent="0">
              <a:buNone/>
            </a:pPr>
            <a:endParaRPr lang="en-GB" sz="16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1600" b="1">
                <a:solidFill>
                  <a:srgbClr val="002060"/>
                </a:solidFill>
                <a:latin typeface="Arial"/>
                <a:cs typeface="Arial"/>
              </a:rPr>
              <a:t>Threats</a:t>
            </a:r>
            <a:endParaRPr lang="en-GB" sz="1400" b="1">
              <a:solidFill>
                <a:srgbClr val="002060"/>
              </a:solidFill>
              <a:latin typeface="Arial"/>
              <a:cs typeface="Arial"/>
            </a:endParaRPr>
          </a:p>
          <a:p>
            <a:r>
              <a:rPr lang="en-GB" sz="1400">
                <a:solidFill>
                  <a:srgbClr val="002060"/>
                </a:solidFill>
                <a:latin typeface="Segoe UI"/>
                <a:cs typeface="Segoe UI"/>
              </a:rPr>
              <a:t>Competition from experienced applicants</a:t>
            </a:r>
            <a:endParaRPr lang="en-GB" sz="1400">
              <a:latin typeface="Segoe UI"/>
              <a:cs typeface="Segoe UI"/>
            </a:endParaRPr>
          </a:p>
          <a:p>
            <a:r>
              <a:rPr lang="en-GB" sz="1400">
                <a:solidFill>
                  <a:srgbClr val="002060"/>
                </a:solidFill>
                <a:latin typeface="Segoe UI"/>
                <a:cs typeface="Segoe UI"/>
              </a:rPr>
              <a:t>Emotional demands &amp; competing priorities</a:t>
            </a:r>
            <a:endParaRPr lang="en-GB" sz="1400">
              <a:latin typeface="Segoe UI"/>
              <a:cs typeface="Segoe UI"/>
            </a:endParaRPr>
          </a:p>
          <a:p>
            <a:r>
              <a:rPr lang="en-GB" sz="1400">
                <a:solidFill>
                  <a:srgbClr val="002060"/>
                </a:solidFill>
                <a:latin typeface="Segoe UI"/>
                <a:cs typeface="Segoe UI"/>
              </a:rPr>
              <a:t>Role-specific experience &amp; vetting requirements</a:t>
            </a:r>
            <a:endParaRPr lang="en-GB" sz="1400">
              <a:latin typeface="Segoe UI"/>
              <a:cs typeface="Segoe UI"/>
            </a:endParaRPr>
          </a:p>
          <a:p>
            <a:pPr marL="0" lvl="0" indent="0">
              <a:buNone/>
            </a:pPr>
            <a:endParaRPr lang="en-GB" sz="1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554D9F-1895-486E-BFBA-905BB2D29E08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>
          <a:solidFill>
            <a:schemeClr val="tx1">
              <a:lumMod val="95000"/>
              <a:lumOff val="5000"/>
            </a:schemeClr>
          </a:solidFill>
        </p:spPr>
        <p:txBody>
          <a:bodyPr/>
          <a:lstStyle/>
          <a:p>
            <a:fld id="{19B51A1E-902D-48AF-9020-955120F399B6}" type="slidenum">
              <a:rPr lang="en-US" smtClean="0"/>
              <a:pPr/>
              <a:t>3</a:t>
            </a:fld>
            <a:endParaRPr lang="en-US" dirty="0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609C990A-E7E5-5B80-C081-8F46B29A86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0160" y="0"/>
            <a:ext cx="12192000" cy="3449320"/>
          </a:xfrm>
          <a:prstGeom prst="rect">
            <a:avLst/>
          </a:prstGeom>
        </p:spPr>
      </p:pic>
      <p:sp>
        <p:nvSpPr>
          <p:cNvPr id="29" name="Arrow: Pentagon 28">
            <a:extLst>
              <a:ext uri="{FF2B5EF4-FFF2-40B4-BE49-F238E27FC236}">
                <a16:creationId xmlns:a16="http://schemas.microsoft.com/office/drawing/2014/main" id="{DD51E3E8-80BF-35FE-C75E-2D48565E2D3E}"/>
              </a:ext>
            </a:extLst>
          </p:cNvPr>
          <p:cNvSpPr/>
          <p:nvPr/>
        </p:nvSpPr>
        <p:spPr>
          <a:xfrm>
            <a:off x="-4064" y="3593592"/>
            <a:ext cx="2295144" cy="2593192"/>
          </a:xfrm>
          <a:prstGeom prst="homePlat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 PERSONAL SWOT ANALYSIS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2B6BC94A-EB5A-764B-57CE-28A445CA610C}"/>
              </a:ext>
            </a:extLst>
          </p:cNvPr>
          <p:cNvSpPr/>
          <p:nvPr/>
        </p:nvSpPr>
        <p:spPr>
          <a:xfrm>
            <a:off x="0" y="6371351"/>
            <a:ext cx="12192000" cy="46632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3D13A61-0E2B-BD0F-8A3A-9E4D768D3043}"/>
              </a:ext>
            </a:extLst>
          </p:cNvPr>
          <p:cNvSpPr txBox="1"/>
          <p:nvPr/>
        </p:nvSpPr>
        <p:spPr>
          <a:xfrm>
            <a:off x="144234" y="6448399"/>
            <a:ext cx="11832275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>
                <a:solidFill>
                  <a:schemeClr val="accent5">
                    <a:lumMod val="90000"/>
                    <a:lumOff val="10000"/>
                  </a:schemeClr>
                </a:solidFill>
                <a:latin typeface="Arial"/>
                <a:ea typeface="+mn-lt"/>
                <a:cs typeface="Arial"/>
              </a:rPr>
              <a:t>(Social Work England, 2019).</a:t>
            </a:r>
            <a:endParaRPr lang="en-US" sz="1400">
              <a:solidFill>
                <a:schemeClr val="accent5">
                  <a:lumMod val="90000"/>
                  <a:lumOff val="10000"/>
                </a:schemeClr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7220987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D5A594-D852-43BB-B591-E9D9027253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solidFill>
            <a:schemeClr val="tx1">
              <a:lumMod val="95000"/>
              <a:lumOff val="5000"/>
            </a:schemeClr>
          </a:solidFill>
        </p:spPr>
        <p:txBody>
          <a:bodyPr/>
          <a:lstStyle/>
          <a:p>
            <a:fld id="{19B51A1E-902D-48AF-9020-955120F399B6}" type="slidenum">
              <a:rPr lang="en-US" smtClean="0"/>
              <a:pPr/>
              <a:t>4</a:t>
            </a:fld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E201563-2EFB-58C6-D997-15D64A51902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6183"/>
          <a:stretch>
            <a:fillRect/>
          </a:stretch>
        </p:blipFill>
        <p:spPr>
          <a:xfrm>
            <a:off x="6949440" y="1"/>
            <a:ext cx="5242560" cy="6858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03959E4-007F-D454-85C7-8E77F2013A2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60" y="0"/>
            <a:ext cx="6939280" cy="2103120"/>
          </a:xfrm>
          <a:prstGeom prst="rect">
            <a:avLst/>
          </a:prstGeom>
        </p:spPr>
      </p:pic>
      <p:sp>
        <p:nvSpPr>
          <p:cNvPr id="22" name="Rectangle: Diagonal Corners Rounded 21">
            <a:extLst>
              <a:ext uri="{FF2B5EF4-FFF2-40B4-BE49-F238E27FC236}">
                <a16:creationId xmlns:a16="http://schemas.microsoft.com/office/drawing/2014/main" id="{4E908431-1182-E1FA-3D66-A118C5025BBD}"/>
              </a:ext>
            </a:extLst>
          </p:cNvPr>
          <p:cNvSpPr/>
          <p:nvPr/>
        </p:nvSpPr>
        <p:spPr>
          <a:xfrm>
            <a:off x="8128" y="3391930"/>
            <a:ext cx="6868160" cy="2858008"/>
          </a:xfrm>
          <a:prstGeom prst="round2DiagRect">
            <a:avLst/>
          </a:prstGeom>
          <a:solidFill>
            <a:srgbClr val="449E9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Using Strengths for Development</a:t>
            </a:r>
          </a:p>
          <a:p>
            <a:pPr algn="ctr"/>
            <a:endParaRPr lang="en-US" b="1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algn="ctr">
              <a:buFont typeface="Arial"/>
              <a:buChar char="•"/>
            </a:pPr>
            <a:r>
              <a:rPr lang="en-GB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Organisation</a:t>
            </a:r>
            <a:r>
              <a:rPr lang="en-US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 → develop casework skills</a:t>
            </a:r>
          </a:p>
          <a:p>
            <a:pPr algn="ctr">
              <a:buFont typeface="Arial"/>
              <a:buChar char="•"/>
            </a:pPr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Compassion → support children &amp; families</a:t>
            </a:r>
            <a:endParaRPr lang="en-US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algn="ctr">
              <a:buFont typeface="Arial"/>
              <a:buChar char="•"/>
            </a:pPr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Resilience → manage emotional demands</a:t>
            </a:r>
            <a:endParaRPr lang="en-US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algn="ctr">
              <a:buFont typeface="Arial"/>
              <a:buChar char="•"/>
            </a:pPr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Training &amp; supervision → build professional knowledge</a:t>
            </a:r>
            <a:endParaRPr lang="en-US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marL="285750" indent="-285750" algn="ctr">
              <a:buFont typeface="Arial"/>
              <a:buChar char="•"/>
            </a:pPr>
            <a:endParaRPr lang="en-US" sz="1100" dirty="0">
              <a:solidFill>
                <a:schemeClr val="tx1"/>
              </a:solidFill>
              <a:latin typeface="Segoe UI"/>
              <a:cs typeface="Segoe UI"/>
            </a:endParaRPr>
          </a:p>
        </p:txBody>
      </p:sp>
      <p:sp>
        <p:nvSpPr>
          <p:cNvPr id="26" name="Callout: Down Arrow 25">
            <a:extLst>
              <a:ext uri="{FF2B5EF4-FFF2-40B4-BE49-F238E27FC236}">
                <a16:creationId xmlns:a16="http://schemas.microsoft.com/office/drawing/2014/main" id="{B76F018B-B288-92DA-61BC-BC1A6E7E6BAB}"/>
              </a:ext>
            </a:extLst>
          </p:cNvPr>
          <p:cNvSpPr/>
          <p:nvPr/>
        </p:nvSpPr>
        <p:spPr>
          <a:xfrm>
            <a:off x="10160" y="2124236"/>
            <a:ext cx="6949440" cy="1267968"/>
          </a:xfrm>
          <a:prstGeom prst="downArrowCallout">
            <a:avLst/>
          </a:prstGeom>
          <a:solidFill>
            <a:srgbClr val="4C747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CONNECTING MY SWOT TO PRACTICAL ACTION </a:t>
            </a:r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0DB912F6-C21E-9E08-57DD-62B7F2EA636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6949440" y="0"/>
            <a:ext cx="2543175" cy="1790700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4CB52D25-E827-75D0-3ACE-6FABB4F71B08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6931152" y="5321011"/>
            <a:ext cx="3028950" cy="1514475"/>
          </a:xfrm>
          <a:prstGeom prst="rect">
            <a:avLst/>
          </a:prstGeom>
        </p:spPr>
      </p:pic>
      <p:sp>
        <p:nvSpPr>
          <p:cNvPr id="3" name="Rectangle: Top Corners Snipped 2">
            <a:extLst>
              <a:ext uri="{FF2B5EF4-FFF2-40B4-BE49-F238E27FC236}">
                <a16:creationId xmlns:a16="http://schemas.microsoft.com/office/drawing/2014/main" id="{DEE83CCC-5651-A834-E864-4FB435AD5D96}"/>
              </a:ext>
            </a:extLst>
          </p:cNvPr>
          <p:cNvSpPr/>
          <p:nvPr/>
        </p:nvSpPr>
        <p:spPr>
          <a:xfrm>
            <a:off x="15190" y="6247935"/>
            <a:ext cx="6938317" cy="592163"/>
          </a:xfrm>
          <a:prstGeom prst="snip2Same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b="1">
                <a:solidFill>
                  <a:schemeClr val="accent5"/>
                </a:solidFill>
                <a:latin typeface="Arial"/>
                <a:ea typeface="+mn-lt"/>
                <a:cs typeface="Arial"/>
              </a:rPr>
              <a:t>(Department for Education, 2026; Social Work England, 2019; Information Commissioner’s Office, n.d.).</a:t>
            </a:r>
            <a:endParaRPr lang="en-US" sz="1200" b="1">
              <a:solidFill>
                <a:schemeClr val="accent5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0916746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Placeholder 22" descr="Woman on laptop smiling">
            <a:extLst>
              <a:ext uri="{FF2B5EF4-FFF2-40B4-BE49-F238E27FC236}">
                <a16:creationId xmlns:a16="http://schemas.microsoft.com/office/drawing/2014/main" id="{35E3CE9E-B03C-CB4B-A83A-D3265C7A0545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0711" r="7338" b="1"/>
          <a:stretch>
            <a:fillRect/>
          </a:stretch>
        </p:blipFill>
        <p:spPr>
          <a:xfrm>
            <a:off x="20" y="-1"/>
            <a:ext cx="6095980" cy="6858001"/>
          </a:xfrm>
          <a:noFill/>
        </p:spPr>
      </p:pic>
      <p:sp>
        <p:nvSpPr>
          <p:cNvPr id="12" name="Rectangle: Diagonal Corners Rounded 11">
            <a:extLst>
              <a:ext uri="{FF2B5EF4-FFF2-40B4-BE49-F238E27FC236}">
                <a16:creationId xmlns:a16="http://schemas.microsoft.com/office/drawing/2014/main" id="{58EF4623-39A0-91AB-B668-899D1A831AAF}"/>
              </a:ext>
            </a:extLst>
          </p:cNvPr>
          <p:cNvSpPr/>
          <p:nvPr/>
        </p:nvSpPr>
        <p:spPr>
          <a:xfrm>
            <a:off x="6085840" y="2623312"/>
            <a:ext cx="6106140" cy="2217928"/>
          </a:xfrm>
          <a:prstGeom prst="round2DiagRect">
            <a:avLst/>
          </a:prstGeom>
          <a:solidFill>
            <a:srgbClr val="3B6E8C">
              <a:alpha val="84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buFont typeface="Arial"/>
              <a:buChar char="•"/>
            </a:pPr>
            <a:endParaRPr lang="en-US" sz="1600" b="1" dirty="0">
              <a:solidFill>
                <a:schemeClr val="tx1"/>
              </a:solidFill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endParaRPr lang="en-US" sz="1600" b="1" dirty="0">
              <a:solidFill>
                <a:schemeClr val="tx1"/>
              </a:solidFill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endParaRPr lang="en-US" sz="1600" b="1" dirty="0">
              <a:solidFill>
                <a:schemeClr val="tx1"/>
              </a:solidFill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US" sz="1600" b="1">
                <a:solidFill>
                  <a:srgbClr val="002060"/>
                </a:solidFill>
                <a:latin typeface="Arial"/>
                <a:cs typeface="Arial"/>
              </a:rPr>
              <a:t>Strong foundation for professional growth</a:t>
            </a:r>
            <a:endParaRPr lang="en-US" sz="1600">
              <a:solidFill>
                <a:srgbClr val="002060"/>
              </a:solidFill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US" sz="1600" b="1">
                <a:solidFill>
                  <a:srgbClr val="002060"/>
                </a:solidFill>
                <a:latin typeface="Arial"/>
                <a:cs typeface="Arial"/>
              </a:rPr>
              <a:t>Building knowledge, confidence and practice</a:t>
            </a:r>
            <a:endParaRPr lang="en-US" sz="1600">
              <a:solidFill>
                <a:srgbClr val="002060"/>
              </a:solidFill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US" sz="1600" b="1">
                <a:solidFill>
                  <a:srgbClr val="002060"/>
                </a:solidFill>
                <a:latin typeface="Arial"/>
                <a:cs typeface="Arial"/>
              </a:rPr>
              <a:t>Developing into an effective Social Work Assistant</a:t>
            </a:r>
            <a:endParaRPr lang="en-US" sz="1600">
              <a:solidFill>
                <a:srgbClr val="002060"/>
              </a:solidFill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US" sz="1600" b="1">
                <a:solidFill>
                  <a:srgbClr val="002060"/>
                </a:solidFill>
                <a:latin typeface="Arial"/>
                <a:cs typeface="Arial"/>
              </a:rPr>
              <a:t>Turning strengths into professional development</a:t>
            </a:r>
          </a:p>
          <a:p>
            <a:pPr>
              <a:buFont typeface="Arial"/>
              <a:buChar char="•"/>
            </a:pPr>
            <a:r>
              <a:rPr lang="en-US" sz="1600" b="1">
                <a:solidFill>
                  <a:srgbClr val="002060"/>
                </a:solidFill>
                <a:latin typeface="Arial"/>
                <a:cs typeface="Arial"/>
              </a:rPr>
              <a:t>Using strengths to support positive outcomes</a:t>
            </a:r>
            <a:endParaRPr lang="en-US" sz="1600">
              <a:solidFill>
                <a:srgbClr val="002060"/>
              </a:solidFill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US" sz="1600" b="1">
                <a:solidFill>
                  <a:srgbClr val="002060"/>
                </a:solidFill>
                <a:latin typeface="Arial"/>
                <a:cs typeface="Arial"/>
              </a:rPr>
              <a:t>Prepared to grow within Children's Services</a:t>
            </a:r>
            <a:endParaRPr lang="en-US" sz="1600">
              <a:solidFill>
                <a:srgbClr val="002060"/>
              </a:solidFill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US" sz="1600" b="1">
                <a:solidFill>
                  <a:srgbClr val="002060"/>
                </a:solidFill>
                <a:latin typeface="Arial"/>
                <a:cs typeface="Arial"/>
              </a:rPr>
              <a:t>Committed to learning and supporting families</a:t>
            </a:r>
          </a:p>
          <a:p>
            <a:pPr marL="285750" indent="-285750">
              <a:buFont typeface="Arial"/>
              <a:buChar char="•"/>
            </a:pPr>
            <a:endParaRPr lang="en-US" sz="2000" dirty="0">
              <a:solidFill>
                <a:schemeClr val="tx1"/>
              </a:solidFill>
              <a:latin typeface="Arial"/>
              <a:cs typeface="Arial"/>
            </a:endParaRPr>
          </a:p>
          <a:p>
            <a:pPr algn="ctr"/>
            <a:endParaRPr lang="en-US" sz="1400" b="1" dirty="0">
              <a:solidFill>
                <a:schemeClr val="tx1"/>
              </a:solidFill>
              <a:latin typeface="Arial"/>
              <a:cs typeface="Arial"/>
            </a:endParaRPr>
          </a:p>
          <a:p>
            <a:pPr algn="ctr"/>
            <a:endParaRPr lang="en-US" sz="1400" b="1" dirty="0">
              <a:solidFill>
                <a:schemeClr val="tx1"/>
              </a:solidFill>
              <a:latin typeface="Arial"/>
              <a:cs typeface="Arial"/>
            </a:endParaRPr>
          </a:p>
        </p:txBody>
      </p:sp>
      <p:pic>
        <p:nvPicPr>
          <p:cNvPr id="2" name="Picture 1" descr="Conclusion Summary Images – Browse 27,445 Stock Photos ...">
            <a:extLst>
              <a:ext uri="{FF2B5EF4-FFF2-40B4-BE49-F238E27FC236}">
                <a16:creationId xmlns:a16="http://schemas.microsoft.com/office/drawing/2014/main" id="{175CE46F-6AF2-10E1-A0D4-B19AC8BD93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635" y="1270"/>
            <a:ext cx="6094730" cy="260858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63E1669-BC17-1EA5-30FF-C7B13F1132F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-451" t="897" r="618" b="11957"/>
          <a:stretch>
            <a:fillRect/>
          </a:stretch>
        </p:blipFill>
        <p:spPr>
          <a:xfrm>
            <a:off x="6094479" y="4845320"/>
            <a:ext cx="6094737" cy="20094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76954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Placeholder 11" descr="conference room">
            <a:extLst>
              <a:ext uri="{FF2B5EF4-FFF2-40B4-BE49-F238E27FC236}">
                <a16:creationId xmlns:a16="http://schemas.microsoft.com/office/drawing/2014/main" id="{8F5AE0D5-C196-A947-8AFE-449A48B26153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45" b="45"/>
          <a:stretch>
            <a:fillRect/>
          </a:stretch>
        </p:blipFill>
        <p:spPr>
          <a:xfrm>
            <a:off x="0" y="0"/>
            <a:ext cx="12192000" cy="6857999"/>
          </a:xfrm>
        </p:spPr>
      </p:pic>
      <p:sp>
        <p:nvSpPr>
          <p:cNvPr id="11" name="Title 10" hidden="1">
            <a:extLst>
              <a:ext uri="{FF2B5EF4-FFF2-40B4-BE49-F238E27FC236}">
                <a16:creationId xmlns:a16="http://schemas.microsoft.com/office/drawing/2014/main" id="{C5462610-1D7E-437B-B516-F30D9A789B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Large image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C5EB8D4B-011A-5030-CDA0-F92FC81949D3}"/>
              </a:ext>
            </a:extLst>
          </p:cNvPr>
          <p:cNvSpPr/>
          <p:nvPr/>
        </p:nvSpPr>
        <p:spPr>
          <a:xfrm>
            <a:off x="603504" y="237744"/>
            <a:ext cx="11119104" cy="6382512"/>
          </a:xfrm>
          <a:prstGeom prst="roundRect">
            <a:avLst/>
          </a:prstGeom>
          <a:solidFill>
            <a:srgbClr val="B3AC8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>
                <a:solidFill>
                  <a:schemeClr val="accent4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Department for Education (2026) Working together to safeguard children: statutory guidance. Available at: https://www.gov.uk/government/publications/working-together-to-safeguard-children--2 (Accessed: 9</a:t>
            </a:r>
            <a:r>
              <a:rPr lang="en-US" sz="1600" baseline="30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October 2026).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Information Commissioner’s Office (ICO) (n.d.) Guide to data protection. Available at: https://ico.org.uk/for-organisations/uk-gdpr-guidance-and-resources/ (Accessed: 2</a:t>
            </a:r>
            <a:r>
              <a:rPr lang="en-US" sz="1600" baseline="30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October 2026).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iWork Recruitment (2026) Social Work Assistant — Birmingham Children’s Trust. Available at: https://iworkrecruitment.careers-page.com/jobs/a95eca91-23e3-4dfa-a9b9-abbd26bef364 (Accessed: 5</a:t>
            </a:r>
            <a:r>
              <a:rPr lang="en-US" sz="1600" baseline="30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October 2026).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UK Government (1989) Children Act 1989. Available at: https://www.legislation.gov.uk/ukpga/1989/41/contents (Accessed: 14</a:t>
            </a:r>
            <a:r>
              <a:rPr lang="en-US" sz="1600" baseline="30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October 2026).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UK Government (2018) Data Protection Act 2018. Available at: https://www.legislation.gov.uk/ukpga/2018/12/contents (Accessed: 14</a:t>
            </a:r>
            <a:r>
              <a:rPr lang="en-US" sz="1600" baseline="30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October 2026).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Skills for Care (n.d.) The Care Certificate. Available at: https://www.skillsforcare.org.uk/Developing-your-workforce/Care-Certificate/Care-Certificate.aspx (Accessed: 7</a:t>
            </a:r>
            <a:r>
              <a:rPr lang="en-US" sz="1600" baseline="30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October 2026).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Work England (2019) Professional standards. Available at: https://www.socialworkengland.org.uk/standards/professional-standards/ (Accessed: 11</a:t>
            </a:r>
            <a:r>
              <a:rPr lang="en-US" sz="1600" baseline="30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October 2026).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UNICEF (1989) Convention on the Rights of the Child. Available at: https://www.unicef.org/child-rights-convention/convention-text (Accessed: 16</a:t>
            </a:r>
            <a:r>
              <a:rPr lang="en-US" sz="1600" baseline="30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October 2026).</a:t>
            </a:r>
            <a:endParaRPr lang="en-GB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52193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Picture Placeholder 31" descr="hand clapping">
            <a:extLst>
              <a:ext uri="{FF2B5EF4-FFF2-40B4-BE49-F238E27FC236}">
                <a16:creationId xmlns:a16="http://schemas.microsoft.com/office/drawing/2014/main" id="{AAB6EE12-FEF8-FB41-A909-0DA61D7725C7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0" y="0"/>
            <a:ext cx="12192000" cy="6858000"/>
          </a:xfr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A109F72C-83B2-A883-C4BE-8B6DED9433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2257" y="598714"/>
            <a:ext cx="10765971" cy="55843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3678306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Custom 129">
      <a:dk1>
        <a:sysClr val="windowText" lastClr="000000"/>
      </a:dk1>
      <a:lt1>
        <a:srgbClr val="FFFFFF"/>
      </a:lt1>
      <a:dk2>
        <a:srgbClr val="3F3F3F"/>
      </a:dk2>
      <a:lt2>
        <a:srgbClr val="F2F2F2"/>
      </a:lt2>
      <a:accent1>
        <a:srgbClr val="25C6E3"/>
      </a:accent1>
      <a:accent2>
        <a:srgbClr val="E80554"/>
      </a:accent2>
      <a:accent3>
        <a:srgbClr val="A9E26F"/>
      </a:accent3>
      <a:accent4>
        <a:srgbClr val="EAD000"/>
      </a:accent4>
      <a:accent5>
        <a:srgbClr val="1A0F49"/>
      </a:accent5>
      <a:accent6>
        <a:srgbClr val="FF4A01"/>
      </a:accent6>
      <a:hlink>
        <a:srgbClr val="25C6E3"/>
      </a:hlink>
      <a:folHlink>
        <a:srgbClr val="25C6E3"/>
      </a:folHlink>
    </a:clrScheme>
    <a:fontScheme name="Custom 149">
      <a:majorFont>
        <a:latin typeface="Corbel"/>
        <a:ea typeface=""/>
        <a:cs typeface=""/>
      </a:majorFont>
      <a:minorFont>
        <a:latin typeface="Candar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TF16411250_Bright business presentation_AAS_v3" id="{675E8371-EC70-4345-8B64-A71003B56298}" vid="{0F92AA19-00D6-4C71-B13F-219D7994A0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7" ma:contentTypeDescription="Create a new document." ma:contentTypeScope="" ma:versionID="c6f9a84f66a9c8b9a21755b9ffafb945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27df39e3e7036dff54f89ddd5805ce72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F90D0D0-7C1D-47FF-A2F0-9937AA567A3D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B8E15EA0-2F38-456B-B156-038699A5D17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C245E38-7A2C-4D38-96FA-24EAC5F220C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Bright business presentation</Template>
  <TotalTime>145</TotalTime>
  <Words>717</Words>
  <Application>Microsoft Office PowerPoint</Application>
  <PresentationFormat>Widescreen</PresentationFormat>
  <Paragraphs>70</Paragraphs>
  <Slides>7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Custom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Large image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 Mohamed</dc:creator>
  <cp:lastModifiedBy>R Mohamed</cp:lastModifiedBy>
  <cp:revision>336</cp:revision>
  <dcterms:created xsi:type="dcterms:W3CDTF">2026-10-18T13:41:26Z</dcterms:created>
  <dcterms:modified xsi:type="dcterms:W3CDTF">2026-10-18T22:11:39Z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