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Raleway"/>
      <p:regular r:id="rId21"/>
      <p:bold r:id="rId22"/>
      <p:italic r:id="rId23"/>
      <p:boldItalic r:id="rId24"/>
    </p:embeddedFont>
    <p:embeddedFont>
      <p:font typeface="Lato"/>
      <p:regular r:id="rId25"/>
      <p:bold r:id="rId26"/>
      <p:italic r:id="rId27"/>
      <p:boldItalic r:id="rId28"/>
    </p:embeddedFont>
    <p:embeddedFont>
      <p:font typeface="Unbounded"/>
      <p:regular r:id="rId29"/>
      <p:bold r:id="rId3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Raleway-bold.fntdata"/><Relationship Id="rId21" Type="http://schemas.openxmlformats.org/officeDocument/2006/relationships/font" Target="fonts/Raleway-regular.fntdata"/><Relationship Id="rId24" Type="http://schemas.openxmlformats.org/officeDocument/2006/relationships/font" Target="fonts/Raleway-boldItalic.fntdata"/><Relationship Id="rId23" Type="http://schemas.openxmlformats.org/officeDocument/2006/relationships/font" Target="fonts/Raleway-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bold.fntdata"/><Relationship Id="rId25" Type="http://schemas.openxmlformats.org/officeDocument/2006/relationships/font" Target="fonts/Lato-regular.fntdata"/><Relationship Id="rId28" Type="http://schemas.openxmlformats.org/officeDocument/2006/relationships/font" Target="fonts/Lato-boldItalic.fntdata"/><Relationship Id="rId27" Type="http://schemas.openxmlformats.org/officeDocument/2006/relationships/font" Target="fonts/Lato-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Unbounded-regular.fntdata"/><Relationship Id="rId7" Type="http://schemas.openxmlformats.org/officeDocument/2006/relationships/slide" Target="slides/slide2.xml"/><Relationship Id="rId8" Type="http://schemas.openxmlformats.org/officeDocument/2006/relationships/slide" Target="slides/slide3.xml"/><Relationship Id="rId30" Type="http://schemas.openxmlformats.org/officeDocument/2006/relationships/font" Target="fonts/Unbounded-bold.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261b027db99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261b027db99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61b027db99_0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61b027db99_0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JW Marriott, a distinguished brand within the expansive Marriott International portfolio, has been a beacon of luxury and exceptional hospitality since its inception in 1984. Known for its commitment to delivering an unparalleled guest experience, JW Marriott stands as a symbol of refined elegance and personalized service in the competitive landscape of the hotel industry. With a global presence and a rich heritage, JW Marriott caters to a discerning clientele seeking a harmonious blend of luxury, comfort, and distinctive hospitality. This presentation will delve into the key aspects that define JW Marriott's identity, focusing on its main consumers, the nature of guest services, and the pivotal role of hospitality in exceeding guest expectations.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261b027db99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261b027db99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Identification of the Primary Consumer Base: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JW Marriott caters to a diverse yet discerning consumer base, strategically aligning its offerings to meet the needs and expectations of various segments. The primary consumer base of JW Marriott encompasses: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Business Travelers:</a:t>
            </a:r>
            <a:endParaRPr/>
          </a:p>
          <a:p>
            <a:pPr indent="0" lvl="0" marL="0" rtl="0" algn="l">
              <a:spcBef>
                <a:spcPts val="0"/>
              </a:spcBef>
              <a:spcAft>
                <a:spcPts val="0"/>
              </a:spcAft>
              <a:buNone/>
            </a:pPr>
            <a:r>
              <a:rPr lang="en"/>
              <a:t>Executives and professionals seeking premium accommodations during their business trips.</a:t>
            </a:r>
            <a:endParaRPr/>
          </a:p>
          <a:p>
            <a:pPr indent="0" lvl="0" marL="0" rtl="0" algn="l">
              <a:spcBef>
                <a:spcPts val="0"/>
              </a:spcBef>
              <a:spcAft>
                <a:spcPts val="0"/>
              </a:spcAft>
              <a:buNone/>
            </a:pPr>
            <a:r>
              <a:rPr lang="en"/>
              <a:t>Specialized services such as executive lounges, business centers, and conference facilities designed to facilitate productive and comfortable stays.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Luxury Tourists:</a:t>
            </a:r>
            <a:endParaRPr/>
          </a:p>
          <a:p>
            <a:pPr indent="0" lvl="0" marL="0" rtl="0" algn="l">
              <a:spcBef>
                <a:spcPts val="0"/>
              </a:spcBef>
              <a:spcAft>
                <a:spcPts val="0"/>
              </a:spcAft>
              <a:buNone/>
            </a:pPr>
            <a:r>
              <a:rPr lang="en"/>
              <a:t>Discerning travelers with a penchant for luxury experiences.</a:t>
            </a:r>
            <a:endParaRPr/>
          </a:p>
          <a:p>
            <a:pPr indent="0" lvl="0" marL="0" rtl="0" algn="l">
              <a:spcBef>
                <a:spcPts val="0"/>
              </a:spcBef>
              <a:spcAft>
                <a:spcPts val="0"/>
              </a:spcAft>
              <a:buNone/>
            </a:pPr>
            <a:r>
              <a:rPr lang="en"/>
              <a:t>Offerings include opulent accommodations, fine dining options, and exclusive amenities that align with the preferences of luxury-oriented tourists.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Event Attendees:</a:t>
            </a:r>
            <a:endParaRPr/>
          </a:p>
          <a:p>
            <a:pPr indent="0" lvl="0" marL="0" rtl="0" algn="l">
              <a:spcBef>
                <a:spcPts val="0"/>
              </a:spcBef>
              <a:spcAft>
                <a:spcPts val="0"/>
              </a:spcAft>
              <a:buNone/>
            </a:pPr>
            <a:r>
              <a:rPr lang="en"/>
              <a:t>Individuals participating in conferences, seminars, weddings, and other events hosted at JW Marriott properties.</a:t>
            </a:r>
            <a:endParaRPr/>
          </a:p>
          <a:p>
            <a:pPr indent="0" lvl="0" marL="0" rtl="0" algn="l">
              <a:spcBef>
                <a:spcPts val="0"/>
              </a:spcBef>
              <a:spcAft>
                <a:spcPts val="0"/>
              </a:spcAft>
              <a:buNone/>
            </a:pPr>
            <a:r>
              <a:rPr lang="en"/>
              <a:t>Tailored event services, meeting spaces, and event planning expertise to ensure seamless and memorable experiences.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261b027db99_0_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261b027db99_0_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JW Marriott strategically targets the following demographic groups, recognizing their specific needs and preferences: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Business Travelers:</a:t>
            </a:r>
            <a:endParaRPr/>
          </a:p>
          <a:p>
            <a:pPr indent="0" lvl="0" marL="0" rtl="0" algn="l">
              <a:spcBef>
                <a:spcPts val="0"/>
              </a:spcBef>
              <a:spcAft>
                <a:spcPts val="0"/>
              </a:spcAft>
              <a:buNone/>
            </a:pPr>
            <a:r>
              <a:rPr lang="en"/>
              <a:t>Professionals seeking a blend of comfort and functionality.</a:t>
            </a:r>
            <a:endParaRPr/>
          </a:p>
          <a:p>
            <a:pPr indent="0" lvl="0" marL="0" rtl="0" algn="l">
              <a:spcBef>
                <a:spcPts val="0"/>
              </a:spcBef>
              <a:spcAft>
                <a:spcPts val="0"/>
              </a:spcAft>
              <a:buNone/>
            </a:pPr>
            <a:r>
              <a:rPr lang="en"/>
              <a:t>Appreciation for efficient services that facilitate work-related activities.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Luxury Tourists:</a:t>
            </a:r>
            <a:endParaRPr/>
          </a:p>
          <a:p>
            <a:pPr indent="0" lvl="0" marL="0" rtl="0" algn="l">
              <a:spcBef>
                <a:spcPts val="0"/>
              </a:spcBef>
              <a:spcAft>
                <a:spcPts val="0"/>
              </a:spcAft>
              <a:buNone/>
            </a:pPr>
            <a:r>
              <a:rPr lang="en"/>
              <a:t>Discerning individuals valuing high-end amenities and personalized services.</a:t>
            </a:r>
            <a:endParaRPr/>
          </a:p>
          <a:p>
            <a:pPr indent="0" lvl="0" marL="0" rtl="0" algn="l">
              <a:spcBef>
                <a:spcPts val="0"/>
              </a:spcBef>
              <a:spcAft>
                <a:spcPts val="0"/>
              </a:spcAft>
              <a:buNone/>
            </a:pPr>
            <a:r>
              <a:rPr lang="en"/>
              <a:t>Desire for an immersive and indulgent travel experience.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Event Attendees:</a:t>
            </a:r>
            <a:endParaRPr/>
          </a:p>
          <a:p>
            <a:pPr indent="0" lvl="0" marL="0" rtl="0" algn="l">
              <a:spcBef>
                <a:spcPts val="0"/>
              </a:spcBef>
              <a:spcAft>
                <a:spcPts val="0"/>
              </a:spcAft>
              <a:buNone/>
            </a:pPr>
            <a:r>
              <a:rPr lang="en"/>
              <a:t>Those organizing or participating in events.</a:t>
            </a:r>
            <a:endParaRPr/>
          </a:p>
          <a:p>
            <a:pPr indent="0" lvl="0" marL="0" rtl="0" algn="l">
              <a:spcBef>
                <a:spcPts val="0"/>
              </a:spcBef>
              <a:spcAft>
                <a:spcPts val="0"/>
              </a:spcAft>
              <a:buNone/>
            </a:pPr>
            <a:r>
              <a:rPr lang="en"/>
              <a:t>Expectations for well-equipped event spaces and comprehensive event services.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g261b027db99_0_1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 name="Google Shape;105;g261b027db99_0_1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JW Marriott distinguishes itself through a comprehensive array of guest services and facilities designed to create a memorable and enriching experience for its patrons. The core elements include:</a:t>
            </a:r>
            <a:endParaRPr/>
          </a:p>
          <a:p>
            <a:pPr indent="-298450" lvl="0" marL="457200" rtl="0" algn="l">
              <a:spcBef>
                <a:spcPts val="0"/>
              </a:spcBef>
              <a:spcAft>
                <a:spcPts val="0"/>
              </a:spcAft>
              <a:buSzPts val="1100"/>
              <a:buChar char="●"/>
            </a:pPr>
            <a:r>
              <a:rPr lang="en"/>
              <a:t>Accommodation Services:</a:t>
            </a:r>
            <a:endParaRPr/>
          </a:p>
          <a:p>
            <a:pPr indent="0" lvl="0" marL="0" rtl="0" algn="l">
              <a:spcBef>
                <a:spcPts val="0"/>
              </a:spcBef>
              <a:spcAft>
                <a:spcPts val="0"/>
              </a:spcAft>
              <a:buNone/>
            </a:pPr>
            <a:r>
              <a:rPr lang="en"/>
              <a:t>Luxurious rooms and suites with a focus on comfort and sophistication.</a:t>
            </a:r>
            <a:endParaRPr/>
          </a:p>
          <a:p>
            <a:pPr indent="0" lvl="0" marL="0" rtl="0" algn="l">
              <a:spcBef>
                <a:spcPts val="0"/>
              </a:spcBef>
              <a:spcAft>
                <a:spcPts val="0"/>
              </a:spcAft>
              <a:buNone/>
            </a:pPr>
            <a:r>
              <a:rPr lang="en"/>
              <a:t>Personalized room preferences and concierge services to enhance the overall stay.</a:t>
            </a:r>
            <a:endParaRPr/>
          </a:p>
          <a:p>
            <a:pPr indent="-298450" lvl="0" marL="457200" rtl="0" algn="l">
              <a:spcBef>
                <a:spcPts val="0"/>
              </a:spcBef>
              <a:spcAft>
                <a:spcPts val="0"/>
              </a:spcAft>
              <a:buSzPts val="1100"/>
              <a:buChar char="●"/>
            </a:pPr>
            <a:r>
              <a:rPr lang="en"/>
              <a:t>Dining Services:</a:t>
            </a:r>
            <a:endParaRPr/>
          </a:p>
          <a:p>
            <a:pPr indent="0" lvl="0" marL="0" rtl="0" algn="l">
              <a:spcBef>
                <a:spcPts val="0"/>
              </a:spcBef>
              <a:spcAft>
                <a:spcPts val="0"/>
              </a:spcAft>
              <a:buNone/>
            </a:pPr>
            <a:r>
              <a:rPr lang="en"/>
              <a:t>Culinary experiences that reflect diverse cuisines and high-quality gastronomy.</a:t>
            </a:r>
            <a:endParaRPr/>
          </a:p>
          <a:p>
            <a:pPr indent="0" lvl="0" marL="0" rtl="0" algn="l">
              <a:spcBef>
                <a:spcPts val="0"/>
              </a:spcBef>
              <a:spcAft>
                <a:spcPts val="0"/>
              </a:spcAft>
              <a:buNone/>
            </a:pPr>
            <a:r>
              <a:rPr lang="en"/>
              <a:t>Specialty restaurants, room service, and curated dining options to cater to varied palates.</a:t>
            </a:r>
            <a:endParaRPr/>
          </a:p>
          <a:p>
            <a:pPr indent="-298450" lvl="0" marL="457200" rtl="0" algn="l">
              <a:spcBef>
                <a:spcPts val="0"/>
              </a:spcBef>
              <a:spcAft>
                <a:spcPts val="0"/>
              </a:spcAft>
              <a:buSzPts val="1100"/>
              <a:buChar char="●"/>
            </a:pPr>
            <a:r>
              <a:rPr lang="en"/>
              <a:t>Spa and Wellness Facilities:</a:t>
            </a:r>
            <a:endParaRPr/>
          </a:p>
          <a:p>
            <a:pPr indent="0" lvl="0" marL="0" rtl="0" algn="l">
              <a:spcBef>
                <a:spcPts val="0"/>
              </a:spcBef>
              <a:spcAft>
                <a:spcPts val="0"/>
              </a:spcAft>
              <a:buNone/>
            </a:pPr>
            <a:r>
              <a:rPr lang="en"/>
              <a:t>Premium spa services offering relaxation and rejuvenation.</a:t>
            </a:r>
            <a:endParaRPr/>
          </a:p>
          <a:p>
            <a:pPr indent="0" lvl="0" marL="0" rtl="0" algn="l">
              <a:spcBef>
                <a:spcPts val="0"/>
              </a:spcBef>
              <a:spcAft>
                <a:spcPts val="0"/>
              </a:spcAft>
              <a:buNone/>
            </a:pPr>
            <a:r>
              <a:rPr lang="en"/>
              <a:t>Fitness centers equipped with state-of-the-art amenities for health-conscious guests.</a:t>
            </a:r>
            <a:endParaRPr/>
          </a:p>
          <a:p>
            <a:pPr indent="-298450" lvl="0" marL="457200" rtl="0" algn="l">
              <a:spcBef>
                <a:spcPts val="0"/>
              </a:spcBef>
              <a:spcAft>
                <a:spcPts val="0"/>
              </a:spcAft>
              <a:buSzPts val="1100"/>
              <a:buChar char="●"/>
            </a:pPr>
            <a:r>
              <a:rPr lang="en"/>
              <a:t>Event Services:</a:t>
            </a:r>
            <a:endParaRPr/>
          </a:p>
          <a:p>
            <a:pPr indent="0" lvl="0" marL="0" rtl="0" algn="l">
              <a:spcBef>
                <a:spcPts val="0"/>
              </a:spcBef>
              <a:spcAft>
                <a:spcPts val="0"/>
              </a:spcAft>
              <a:buNone/>
            </a:pPr>
            <a:r>
              <a:rPr lang="en"/>
              <a:t>Versatile event spaces suitable for conferences, weddings, and social gatherings.</a:t>
            </a:r>
            <a:endParaRPr/>
          </a:p>
          <a:p>
            <a:pPr indent="0" lvl="0" marL="0" rtl="0" algn="l">
              <a:spcBef>
                <a:spcPts val="0"/>
              </a:spcBef>
              <a:spcAft>
                <a:spcPts val="0"/>
              </a:spcAft>
              <a:buNone/>
            </a:pPr>
            <a:r>
              <a:rPr lang="en"/>
              <a:t>Event planning assistance to ensure seamless execution and memorable occasions.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Emphasis on Personalized Services, Premium Amenities, and Attention to Detail:</a:t>
            </a:r>
            <a:endParaRPr/>
          </a:p>
          <a:p>
            <a:pPr indent="0" lvl="0" marL="0" rtl="0" algn="l">
              <a:spcBef>
                <a:spcPts val="0"/>
              </a:spcBef>
              <a:spcAft>
                <a:spcPts val="0"/>
              </a:spcAft>
              <a:buNone/>
            </a:pPr>
            <a:r>
              <a:rPr lang="en"/>
              <a:t>JW Marriott's commitment to excellence is evident in its emphasis on:</a:t>
            </a:r>
            <a:endParaRPr/>
          </a:p>
          <a:p>
            <a:pPr indent="-298450" lvl="0" marL="457200" rtl="0" algn="l">
              <a:spcBef>
                <a:spcPts val="0"/>
              </a:spcBef>
              <a:spcAft>
                <a:spcPts val="0"/>
              </a:spcAft>
              <a:buSzPts val="1100"/>
              <a:buChar char="●"/>
            </a:pPr>
            <a:r>
              <a:rPr lang="en"/>
              <a:t>Personalized Services:</a:t>
            </a:r>
            <a:endParaRPr/>
          </a:p>
          <a:p>
            <a:pPr indent="0" lvl="0" marL="0" rtl="0" algn="l">
              <a:spcBef>
                <a:spcPts val="0"/>
              </a:spcBef>
              <a:spcAft>
                <a:spcPts val="0"/>
              </a:spcAft>
              <a:buNone/>
            </a:pPr>
            <a:r>
              <a:rPr lang="en"/>
              <a:t>Tailoring services to meet individual guest preferences.</a:t>
            </a:r>
            <a:endParaRPr/>
          </a:p>
          <a:p>
            <a:pPr indent="0" lvl="0" marL="0" rtl="0" algn="l">
              <a:spcBef>
                <a:spcPts val="0"/>
              </a:spcBef>
              <a:spcAft>
                <a:spcPts val="0"/>
              </a:spcAft>
              <a:buNone/>
            </a:pPr>
            <a:r>
              <a:rPr lang="en"/>
              <a:t>Anticipatory services that go beyond expectations to create a personalized and memorable stay.</a:t>
            </a:r>
            <a:endParaRPr/>
          </a:p>
          <a:p>
            <a:pPr indent="-298450" lvl="0" marL="457200" rtl="0" algn="l">
              <a:spcBef>
                <a:spcPts val="0"/>
              </a:spcBef>
              <a:spcAft>
                <a:spcPts val="0"/>
              </a:spcAft>
              <a:buSzPts val="1100"/>
              <a:buChar char="●"/>
            </a:pPr>
            <a:r>
              <a:rPr lang="en"/>
              <a:t>Premium Amenities:</a:t>
            </a:r>
            <a:endParaRPr/>
          </a:p>
          <a:p>
            <a:pPr indent="0" lvl="0" marL="0" rtl="0" algn="l">
              <a:spcBef>
                <a:spcPts val="0"/>
              </a:spcBef>
              <a:spcAft>
                <a:spcPts val="0"/>
              </a:spcAft>
              <a:buNone/>
            </a:pPr>
            <a:r>
              <a:rPr lang="en"/>
              <a:t>Access to exclusive amenities, reflecting the brand's commitment to luxury.</a:t>
            </a:r>
            <a:endParaRPr/>
          </a:p>
          <a:p>
            <a:pPr indent="0" lvl="0" marL="0" rtl="0" algn="l">
              <a:spcBef>
                <a:spcPts val="0"/>
              </a:spcBef>
              <a:spcAft>
                <a:spcPts val="0"/>
              </a:spcAft>
              <a:buNone/>
            </a:pPr>
            <a:r>
              <a:rPr lang="en"/>
              <a:t>Cutting-edge technology, luxurious bedding, and in-room entertainment to enhance the overall guest experience.</a:t>
            </a:r>
            <a:endParaRPr/>
          </a:p>
          <a:p>
            <a:pPr indent="-298450" lvl="0" marL="457200" rtl="0" algn="l">
              <a:spcBef>
                <a:spcPts val="0"/>
              </a:spcBef>
              <a:spcAft>
                <a:spcPts val="0"/>
              </a:spcAft>
              <a:buSzPts val="1100"/>
              <a:buChar char="●"/>
            </a:pPr>
            <a:r>
              <a:rPr lang="en"/>
              <a:t>Attention to Detail:</a:t>
            </a:r>
            <a:endParaRPr/>
          </a:p>
          <a:p>
            <a:pPr indent="0" lvl="0" marL="0" rtl="0" algn="l">
              <a:spcBef>
                <a:spcPts val="0"/>
              </a:spcBef>
              <a:spcAft>
                <a:spcPts val="0"/>
              </a:spcAft>
              <a:buNone/>
            </a:pPr>
            <a:r>
              <a:rPr lang="en"/>
              <a:t>Meticulous attention to every aspect of the guest experience.</a:t>
            </a:r>
            <a:endParaRPr/>
          </a:p>
          <a:p>
            <a:pPr indent="0" lvl="0" marL="0" rtl="0" algn="l">
              <a:spcBef>
                <a:spcPts val="0"/>
              </a:spcBef>
              <a:spcAft>
                <a:spcPts val="0"/>
              </a:spcAft>
              <a:buNone/>
            </a:pPr>
            <a:r>
              <a:rPr lang="en"/>
              <a:t>From check-in to departure, a focus on the finer details that contribute to a seamless and enjoyable stay.</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Scope Encompassing Accommodation, Dining, Spa, and Event Services:</a:t>
            </a:r>
            <a:endParaRPr/>
          </a:p>
          <a:p>
            <a:pPr indent="0" lvl="0" marL="0" rtl="0" algn="l">
              <a:spcBef>
                <a:spcPts val="0"/>
              </a:spcBef>
              <a:spcAft>
                <a:spcPts val="0"/>
              </a:spcAft>
              <a:buNone/>
            </a:pPr>
            <a:r>
              <a:rPr lang="en"/>
              <a:t>JW Marriott's expansive scope includes:</a:t>
            </a:r>
            <a:endParaRPr/>
          </a:p>
          <a:p>
            <a:pPr indent="-298450" lvl="0" marL="457200" rtl="0" algn="l">
              <a:spcBef>
                <a:spcPts val="0"/>
              </a:spcBef>
              <a:spcAft>
                <a:spcPts val="0"/>
              </a:spcAft>
              <a:buSzPts val="1100"/>
              <a:buChar char="●"/>
            </a:pPr>
            <a:r>
              <a:rPr lang="en"/>
              <a:t>Accommodation Services: Providing a range of room options with an emphasis on comfort and style.</a:t>
            </a:r>
            <a:endParaRPr/>
          </a:p>
          <a:p>
            <a:pPr indent="-298450" lvl="0" marL="457200" rtl="0" algn="l">
              <a:spcBef>
                <a:spcPts val="0"/>
              </a:spcBef>
              <a:spcAft>
                <a:spcPts val="0"/>
              </a:spcAft>
              <a:buSzPts val="1100"/>
              <a:buChar char="●"/>
            </a:pPr>
            <a:r>
              <a:rPr lang="en"/>
              <a:t>Dining Services: Offering diverse culinary experiences, from fine dining to casual and in-room options.</a:t>
            </a:r>
            <a:endParaRPr/>
          </a:p>
          <a:p>
            <a:pPr indent="-298450" lvl="0" marL="457200" rtl="0" algn="l">
              <a:spcBef>
                <a:spcPts val="0"/>
              </a:spcBef>
              <a:spcAft>
                <a:spcPts val="0"/>
              </a:spcAft>
              <a:buSzPts val="1100"/>
              <a:buChar char="●"/>
            </a:pPr>
            <a:r>
              <a:rPr lang="en"/>
              <a:t>Spa and Wellness Facilities: Ensuring guests can indulge in rejuvenating spa experiences and maintain their well-being.</a:t>
            </a:r>
            <a:endParaRPr/>
          </a:p>
          <a:p>
            <a:pPr indent="-298450" lvl="0" marL="457200" rtl="0" algn="l">
              <a:spcBef>
                <a:spcPts val="0"/>
              </a:spcBef>
              <a:spcAft>
                <a:spcPts val="0"/>
              </a:spcAft>
              <a:buSzPts val="1100"/>
              <a:buChar char="●"/>
            </a:pPr>
            <a:r>
              <a:rPr lang="en"/>
              <a:t>Event Services: Catering to the diverse needs of events, with versatile spaces and dedicated event planning support.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261b027db99_0_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261b027db99_0_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Detailed Breakdown of Guest Services Catering to Specific Consumer Needs: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JW Marriott meticulously tailors its guest services to address the distinct needs of various consumer segments. This slide highlights the nuanced services offered to cater specifically to the requirements of two key demographics: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For Business Travelers:</a:t>
            </a:r>
            <a:endParaRPr/>
          </a:p>
          <a:p>
            <a:pPr indent="-298450" lvl="0" marL="457200" rtl="0" algn="l">
              <a:spcBef>
                <a:spcPts val="0"/>
              </a:spcBef>
              <a:spcAft>
                <a:spcPts val="0"/>
              </a:spcAft>
              <a:buSzPts val="1100"/>
              <a:buChar char="●"/>
            </a:pPr>
            <a:r>
              <a:rPr lang="en"/>
              <a:t>Executive Lounges: Dedicated spaces for business travelers to work, network, and relax, providing a premium environment with complimentary amenities.</a:t>
            </a:r>
            <a:endParaRPr/>
          </a:p>
          <a:p>
            <a:pPr indent="-298450" lvl="0" marL="457200" rtl="0" algn="l">
              <a:spcBef>
                <a:spcPts val="0"/>
              </a:spcBef>
              <a:spcAft>
                <a:spcPts val="0"/>
              </a:spcAft>
              <a:buSzPts val="1100"/>
              <a:buChar char="●"/>
            </a:pPr>
            <a:r>
              <a:rPr lang="en"/>
              <a:t>Business Centers: Equipped with cutting-edge technology and administrative support to facilitate productivity during their stay.</a:t>
            </a:r>
            <a:endParaRPr/>
          </a:p>
          <a:p>
            <a:pPr indent="-298450" lvl="0" marL="457200" rtl="0" algn="l">
              <a:spcBef>
                <a:spcPts val="0"/>
              </a:spcBef>
              <a:spcAft>
                <a:spcPts val="0"/>
              </a:spcAft>
              <a:buSzPts val="1100"/>
              <a:buChar char="●"/>
            </a:pPr>
            <a:r>
              <a:rPr lang="en"/>
              <a:t>Conference Facilities: State-of-the-art meeting and conference spaces to accommodate professional gatherings and corporate events.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For Luxury Tourists:</a:t>
            </a:r>
            <a:endParaRPr/>
          </a:p>
          <a:p>
            <a:pPr indent="-298450" lvl="0" marL="457200" rtl="0" algn="l">
              <a:spcBef>
                <a:spcPts val="0"/>
              </a:spcBef>
              <a:spcAft>
                <a:spcPts val="0"/>
              </a:spcAft>
              <a:buSzPts val="1100"/>
              <a:buChar char="●"/>
            </a:pPr>
            <a:r>
              <a:rPr lang="en"/>
              <a:t>Spa Services: Exclusive spa facilities offering a range of rejuvenating treatments and wellness experiences, aligning with the desire for relaxation and indulgence.</a:t>
            </a:r>
            <a:endParaRPr/>
          </a:p>
          <a:p>
            <a:pPr indent="-298450" lvl="0" marL="457200" rtl="0" algn="l">
              <a:spcBef>
                <a:spcPts val="0"/>
              </a:spcBef>
              <a:spcAft>
                <a:spcPts val="0"/>
              </a:spcAft>
              <a:buSzPts val="1100"/>
              <a:buChar char="●"/>
            </a:pPr>
            <a:r>
              <a:rPr lang="en"/>
              <a:t>Fine Dining: Culinary excellence through gourmet dining options, showcasing a blend of international flavors and local cuisine.</a:t>
            </a:r>
            <a:endParaRPr/>
          </a:p>
          <a:p>
            <a:pPr indent="-298450" lvl="0" marL="457200" rtl="0" algn="l">
              <a:spcBef>
                <a:spcPts val="0"/>
              </a:spcBef>
              <a:spcAft>
                <a:spcPts val="0"/>
              </a:spcAft>
              <a:buSzPts val="1100"/>
              <a:buChar char="●"/>
            </a:pPr>
            <a:r>
              <a:rPr lang="en"/>
              <a:t>Exclusive Experiences: Tailored and unique experiences, providing luxury tourists with opportunities for personalized exploration and immersion.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261b027db99_0_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261b027db99_0_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Role and Function of Guest Services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Guest services within the realm of JW Marriott extend beyond mere amenities; they embody the heart of the hospitality experience. The role and function of guest services at JW Marriott are multifaceted:</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Personalization and Anticipation:</a:t>
            </a:r>
            <a:endParaRPr/>
          </a:p>
          <a:p>
            <a:pPr indent="0" lvl="0" marL="0" rtl="0" algn="l">
              <a:spcBef>
                <a:spcPts val="0"/>
              </a:spcBef>
              <a:spcAft>
                <a:spcPts val="0"/>
              </a:spcAft>
              <a:buNone/>
            </a:pPr>
            <a:r>
              <a:rPr lang="en"/>
              <a:t>Tailoring services to meet individual guest preferences.</a:t>
            </a:r>
            <a:endParaRPr/>
          </a:p>
          <a:p>
            <a:pPr indent="0" lvl="0" marL="0" rtl="0" algn="l">
              <a:spcBef>
                <a:spcPts val="0"/>
              </a:spcBef>
              <a:spcAft>
                <a:spcPts val="0"/>
              </a:spcAft>
              <a:buNone/>
            </a:pPr>
            <a:r>
              <a:rPr lang="en"/>
              <a:t>Anticipating and exceeding guest needs through a proactive and attentive approach.</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Seamless Experience:</a:t>
            </a:r>
            <a:endParaRPr/>
          </a:p>
          <a:p>
            <a:pPr indent="0" lvl="0" marL="0" rtl="0" algn="l">
              <a:spcBef>
                <a:spcPts val="0"/>
              </a:spcBef>
              <a:spcAft>
                <a:spcPts val="0"/>
              </a:spcAft>
              <a:buNone/>
            </a:pPr>
            <a:r>
              <a:rPr lang="en"/>
              <a:t>Ensuring a seamless and hassle-free experience from check-in to departure.</a:t>
            </a:r>
            <a:endParaRPr/>
          </a:p>
          <a:p>
            <a:pPr indent="0" lvl="0" marL="0" rtl="0" algn="l">
              <a:spcBef>
                <a:spcPts val="0"/>
              </a:spcBef>
              <a:spcAft>
                <a:spcPts val="0"/>
              </a:spcAft>
              <a:buNone/>
            </a:pPr>
            <a:r>
              <a:rPr lang="en"/>
              <a:t>Streamlining processes to enhance convenience and comfort.</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Problem Resolution:</a:t>
            </a:r>
            <a:endParaRPr/>
          </a:p>
          <a:p>
            <a:pPr indent="0" lvl="0" marL="0" rtl="0" algn="l">
              <a:spcBef>
                <a:spcPts val="0"/>
              </a:spcBef>
              <a:spcAft>
                <a:spcPts val="0"/>
              </a:spcAft>
              <a:buNone/>
            </a:pPr>
            <a:r>
              <a:rPr lang="en"/>
              <a:t>Promptly addressing and resolving guest concerns.</a:t>
            </a:r>
            <a:endParaRPr/>
          </a:p>
          <a:p>
            <a:pPr indent="0" lvl="0" marL="0" rtl="0" algn="l">
              <a:spcBef>
                <a:spcPts val="0"/>
              </a:spcBef>
              <a:spcAft>
                <a:spcPts val="0"/>
              </a:spcAft>
              <a:buNone/>
            </a:pPr>
            <a:r>
              <a:rPr lang="en"/>
              <a:t>Implementing effective solutions to ensure guest satisfaction.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Enhanced Communication:</a:t>
            </a:r>
            <a:endParaRPr/>
          </a:p>
          <a:p>
            <a:pPr indent="0" lvl="0" marL="0" rtl="0" algn="l">
              <a:spcBef>
                <a:spcPts val="0"/>
              </a:spcBef>
              <a:spcAft>
                <a:spcPts val="0"/>
              </a:spcAft>
              <a:buNone/>
            </a:pPr>
            <a:r>
              <a:rPr lang="en"/>
              <a:t>Establishing clear and open lines of communication to understand guest expectations.</a:t>
            </a:r>
            <a:endParaRPr/>
          </a:p>
          <a:p>
            <a:pPr indent="0" lvl="0" marL="0" rtl="0" algn="l">
              <a:spcBef>
                <a:spcPts val="0"/>
              </a:spcBef>
              <a:spcAft>
                <a:spcPts val="0"/>
              </a:spcAft>
              <a:buNone/>
            </a:pPr>
            <a:r>
              <a:rPr lang="en"/>
              <a:t>Providing information and assistance to enhance the overall guest experience.</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261b027db99_0_1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261b027db99_0_1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solidFill>
                  <a:schemeClr val="dk1"/>
                </a:solidFill>
              </a:rPr>
              <a:t>Importance in Enhancing the Overall Guest Experience and Satisfaction:</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The significance of guest services at JW Marriott lies in their pivotal role in enhancing the overall guest experience and satisfaction:</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Creating Lasting Impressions:</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Delivering exceptional services that leave a lasting positive impression on guests.</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Fostering a sense of comfort and delight throughout the entire stay.</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Building Emotional Connections:</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Facilitating genuine connections between guests and the brand.</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Elevating the guest experience beyond the transactional to create emotional bonds.</a:t>
            </a:r>
            <a:endParaRPr>
              <a:solidFill>
                <a:schemeClr val="dk1"/>
              </a:solidFill>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Maximizing Satisfaction:</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Meeting and exceeding guest expectations to ensure high levels of satisfaction.</a:t>
            </a:r>
            <a:endParaRPr>
              <a:solidFill>
                <a:schemeClr val="dk1"/>
              </a:solidFill>
            </a:endParaRPr>
          </a:p>
          <a:p>
            <a:pPr indent="0" lvl="0" marL="0" rtl="0" algn="l">
              <a:spcBef>
                <a:spcPts val="0"/>
              </a:spcBef>
              <a:spcAft>
                <a:spcPts val="0"/>
              </a:spcAft>
              <a:buClr>
                <a:schemeClr val="dk1"/>
              </a:buClr>
              <a:buSzPts val="1100"/>
              <a:buFont typeface="Arial"/>
              <a:buNone/>
            </a:pPr>
            <a:r>
              <a:rPr lang="en">
                <a:solidFill>
                  <a:schemeClr val="dk1"/>
                </a:solidFill>
              </a:rPr>
              <a:t>Elevating the quality of the stay to foster loyalty and positive word-of-mouth.</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261b027db99_0_1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261b027db99_0_1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Link Between Quality Service and Brand Loyalty: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The connection between the quality of guest services and brand loyalty is fundamental to JW Marriott's success: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Positive Brand Perception:</a:t>
            </a:r>
            <a:endParaRPr/>
          </a:p>
          <a:p>
            <a:pPr indent="0" lvl="0" marL="0" rtl="0" algn="l">
              <a:spcBef>
                <a:spcPts val="0"/>
              </a:spcBef>
              <a:spcAft>
                <a:spcPts val="0"/>
              </a:spcAft>
              <a:buNone/>
            </a:pPr>
            <a:r>
              <a:rPr lang="en"/>
              <a:t>Quality guest services contribute to a positive perception of the JW Marriott brand.</a:t>
            </a:r>
            <a:endParaRPr/>
          </a:p>
          <a:p>
            <a:pPr indent="0" lvl="0" marL="0" rtl="0" algn="l">
              <a:spcBef>
                <a:spcPts val="0"/>
              </a:spcBef>
              <a:spcAft>
                <a:spcPts val="0"/>
              </a:spcAft>
              <a:buNone/>
            </a:pPr>
            <a:r>
              <a:rPr lang="en"/>
              <a:t>Guests are more likely to become loyal advocates when their expectations are consistently met or surpassed.</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Repeat Business and Referrals:</a:t>
            </a:r>
            <a:endParaRPr/>
          </a:p>
          <a:p>
            <a:pPr indent="0" lvl="0" marL="0" rtl="0" algn="l">
              <a:spcBef>
                <a:spcPts val="0"/>
              </a:spcBef>
              <a:spcAft>
                <a:spcPts val="0"/>
              </a:spcAft>
              <a:buNone/>
            </a:pPr>
            <a:r>
              <a:rPr lang="en"/>
              <a:t>Exceptional guest services foster repeat business as satisfied guests choose JW Marriott for future stays.</a:t>
            </a:r>
            <a:endParaRPr/>
          </a:p>
          <a:p>
            <a:pPr indent="0" lvl="0" marL="0" rtl="0" algn="l">
              <a:spcBef>
                <a:spcPts val="0"/>
              </a:spcBef>
              <a:spcAft>
                <a:spcPts val="0"/>
              </a:spcAft>
              <a:buNone/>
            </a:pPr>
            <a:r>
              <a:rPr lang="en"/>
              <a:t>Positive experiences lead to word-of-mouth referrals, further solidifying brand loyalty.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Competitive Advantage:</a:t>
            </a:r>
            <a:endParaRPr/>
          </a:p>
          <a:p>
            <a:pPr indent="0" lvl="0" marL="0" rtl="0" algn="l">
              <a:spcBef>
                <a:spcPts val="0"/>
              </a:spcBef>
              <a:spcAft>
                <a:spcPts val="0"/>
              </a:spcAft>
              <a:buNone/>
            </a:pPr>
            <a:r>
              <a:rPr lang="en"/>
              <a:t>Superior guest services provide a competitive edge in the crowded hospitality industry.</a:t>
            </a:r>
            <a:endParaRPr/>
          </a:p>
          <a:p>
            <a:pPr indent="0" lvl="0" marL="0" rtl="0" algn="l">
              <a:spcBef>
                <a:spcPts val="0"/>
              </a:spcBef>
              <a:spcAft>
                <a:spcPts val="0"/>
              </a:spcAft>
              <a:buNone/>
            </a:pPr>
            <a:r>
              <a:rPr lang="en"/>
              <a:t>Differentiating JW Marriott as a brand synonymous with unparalleled service and guest satisfaction.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261b027db99_0_1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261b027db99_0_1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Importance of Hospitality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Hospitality is the cornerstone of JW Marriott's identity, playing a pivotal role in shaping the guest experience. This slide delves into the profound significance of hospitality within the hotel industry: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Emotional Connection:</a:t>
            </a:r>
            <a:endParaRPr/>
          </a:p>
          <a:p>
            <a:pPr indent="0" lvl="0" marL="0" rtl="0" algn="l">
              <a:spcBef>
                <a:spcPts val="0"/>
              </a:spcBef>
              <a:spcAft>
                <a:spcPts val="0"/>
              </a:spcAft>
              <a:buNone/>
            </a:pPr>
            <a:r>
              <a:rPr lang="en"/>
              <a:t>Hospitality fosters an emotional connection between guests and the brand.</a:t>
            </a:r>
            <a:endParaRPr/>
          </a:p>
          <a:p>
            <a:pPr indent="0" lvl="0" marL="0" rtl="0" algn="l">
              <a:spcBef>
                <a:spcPts val="0"/>
              </a:spcBef>
              <a:spcAft>
                <a:spcPts val="0"/>
              </a:spcAft>
              <a:buNone/>
            </a:pPr>
            <a:r>
              <a:rPr lang="en"/>
              <a:t>Creating a welcoming and warm atmosphere that goes beyond transactional interactions.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Positive Guest Perception:</a:t>
            </a:r>
            <a:endParaRPr/>
          </a:p>
          <a:p>
            <a:pPr indent="0" lvl="0" marL="0" rtl="0" algn="l">
              <a:spcBef>
                <a:spcPts val="0"/>
              </a:spcBef>
              <a:spcAft>
                <a:spcPts val="0"/>
              </a:spcAft>
              <a:buNone/>
            </a:pPr>
            <a:r>
              <a:rPr lang="en"/>
              <a:t>Hospitality enhances the overall perception of the hotel, making guests feel valued and cared for.</a:t>
            </a:r>
            <a:endParaRPr/>
          </a:p>
          <a:p>
            <a:pPr indent="0" lvl="0" marL="0" rtl="0" algn="l">
              <a:spcBef>
                <a:spcPts val="0"/>
              </a:spcBef>
              <a:spcAft>
                <a:spcPts val="0"/>
              </a:spcAft>
              <a:buNone/>
            </a:pPr>
            <a:r>
              <a:rPr lang="en"/>
              <a:t>Establishing a positive reputation and encouraging repeat visits.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Cultural Understanding:</a:t>
            </a:r>
            <a:endParaRPr/>
          </a:p>
          <a:p>
            <a:pPr indent="0" lvl="0" marL="0" rtl="0" algn="l">
              <a:spcBef>
                <a:spcPts val="0"/>
              </a:spcBef>
              <a:spcAft>
                <a:spcPts val="0"/>
              </a:spcAft>
              <a:buNone/>
            </a:pPr>
            <a:r>
              <a:rPr lang="en"/>
              <a:t>Cultural sensitivity in hospitality ensures that guests from diverse backgrounds feel respected and understood.</a:t>
            </a:r>
            <a:endParaRPr/>
          </a:p>
          <a:p>
            <a:pPr indent="0" lvl="0" marL="0" rtl="0" algn="l">
              <a:spcBef>
                <a:spcPts val="0"/>
              </a:spcBef>
              <a:spcAft>
                <a:spcPts val="0"/>
              </a:spcAft>
              <a:buNone/>
            </a:pPr>
            <a:r>
              <a:rPr lang="en"/>
              <a:t>Demonstrating a commitment to inclusivity and global awareness.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Differentiation Factor:</a:t>
            </a:r>
            <a:endParaRPr/>
          </a:p>
          <a:p>
            <a:pPr indent="0" lvl="0" marL="0" rtl="0" algn="l">
              <a:spcBef>
                <a:spcPts val="0"/>
              </a:spcBef>
              <a:spcAft>
                <a:spcPts val="0"/>
              </a:spcAft>
              <a:buNone/>
            </a:pPr>
            <a:r>
              <a:rPr lang="en"/>
              <a:t>Hospitality serves as a key differentiator in a competitive market.</a:t>
            </a:r>
            <a:endParaRPr/>
          </a:p>
          <a:p>
            <a:pPr indent="0" lvl="0" marL="0" rtl="0" algn="l">
              <a:spcBef>
                <a:spcPts val="0"/>
              </a:spcBef>
              <a:spcAft>
                <a:spcPts val="0"/>
              </a:spcAft>
              <a:buNone/>
            </a:pPr>
            <a:r>
              <a:rPr lang="en"/>
              <a:t>Setting JW Marriott apart by providing a unique and memorable guest experience.</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261b027db99_0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261b027db99_0_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Meeting Guest Expectations</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This slide outlines the strategies JW Marriott employs to ensure that guest expectations are not only met but consistently exceeded:</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Employee Training:</a:t>
            </a:r>
            <a:endParaRPr/>
          </a:p>
          <a:p>
            <a:pPr indent="0" lvl="0" marL="0" rtl="0" algn="l">
              <a:spcBef>
                <a:spcPts val="0"/>
              </a:spcBef>
              <a:spcAft>
                <a:spcPts val="0"/>
              </a:spcAft>
              <a:buNone/>
            </a:pPr>
            <a:r>
              <a:rPr lang="en"/>
              <a:t>Rigorous training programs to equip staff with the skills to provide exceptional service.</a:t>
            </a:r>
            <a:endParaRPr/>
          </a:p>
          <a:p>
            <a:pPr indent="0" lvl="0" marL="0" rtl="0" algn="l">
              <a:spcBef>
                <a:spcPts val="0"/>
              </a:spcBef>
              <a:spcAft>
                <a:spcPts val="0"/>
              </a:spcAft>
              <a:buNone/>
            </a:pPr>
            <a:r>
              <a:rPr lang="en"/>
              <a:t>Fostering a culture of continuous improvement and guest-centricity.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Quality Control Measures:</a:t>
            </a:r>
            <a:endParaRPr/>
          </a:p>
          <a:p>
            <a:pPr indent="0" lvl="0" marL="0" rtl="0" algn="l">
              <a:spcBef>
                <a:spcPts val="0"/>
              </a:spcBef>
              <a:spcAft>
                <a:spcPts val="0"/>
              </a:spcAft>
              <a:buNone/>
            </a:pPr>
            <a:r>
              <a:rPr lang="en"/>
              <a:t>Implementing rigorous quality control measures across all facets of guest services.</a:t>
            </a:r>
            <a:endParaRPr/>
          </a:p>
          <a:p>
            <a:pPr indent="0" lvl="0" marL="0" rtl="0" algn="l">
              <a:spcBef>
                <a:spcPts val="0"/>
              </a:spcBef>
              <a:spcAft>
                <a:spcPts val="0"/>
              </a:spcAft>
              <a:buNone/>
            </a:pPr>
            <a:r>
              <a:rPr lang="en"/>
              <a:t>Regular assessments to ensure adherence to high standards and immediate corrective actions when necessary.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Continuous Feedback Mechanisms:</a:t>
            </a:r>
            <a:endParaRPr/>
          </a:p>
          <a:p>
            <a:pPr indent="0" lvl="0" marL="0" rtl="0" algn="l">
              <a:spcBef>
                <a:spcPts val="0"/>
              </a:spcBef>
              <a:spcAft>
                <a:spcPts val="0"/>
              </a:spcAft>
              <a:buNone/>
            </a:pPr>
            <a:r>
              <a:rPr lang="en"/>
              <a:t>Establishing effective feedback mechanisms to capture guest insights.</a:t>
            </a:r>
            <a:endParaRPr/>
          </a:p>
          <a:p>
            <a:pPr indent="0" lvl="0" marL="0" rtl="0" algn="l">
              <a:spcBef>
                <a:spcPts val="0"/>
              </a:spcBef>
              <a:spcAft>
                <a:spcPts val="0"/>
              </a:spcAft>
              <a:buNone/>
            </a:pPr>
            <a:r>
              <a:rPr lang="en"/>
              <a:t>Using guest feedback to inform ongoing improvements and innovations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261b027db99_0_1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261b027db99_0_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 summary, this presentation has highlighted the crucial aspects that define the success of JW Marriott within the hospitality industry:</a:t>
            </a:r>
            <a:endParaRPr/>
          </a:p>
          <a:p>
            <a:pPr indent="0" lvl="0" marL="0" rtl="0" algn="l">
              <a:spcBef>
                <a:spcPts val="0"/>
              </a:spcBef>
              <a:spcAft>
                <a:spcPts val="0"/>
              </a:spcAft>
              <a:buNone/>
            </a:pPr>
            <a:r>
              <a:t/>
            </a:r>
            <a:endParaRPr b="1"/>
          </a:p>
          <a:p>
            <a:pPr indent="0" lvl="0" marL="0" rtl="0" algn="l">
              <a:spcBef>
                <a:spcPts val="0"/>
              </a:spcBef>
              <a:spcAft>
                <a:spcPts val="0"/>
              </a:spcAft>
              <a:buNone/>
            </a:pPr>
            <a:r>
              <a:rPr b="1" lang="en"/>
              <a:t>Role of Guest Services:</a:t>
            </a:r>
            <a:endParaRPr b="1"/>
          </a:p>
          <a:p>
            <a:pPr indent="0" lvl="0" marL="0" rtl="0" algn="l">
              <a:spcBef>
                <a:spcPts val="0"/>
              </a:spcBef>
              <a:spcAft>
                <a:spcPts val="0"/>
              </a:spcAft>
              <a:buNone/>
            </a:pPr>
            <a:r>
              <a:rPr lang="en"/>
              <a:t>The role of guest services at JW Marriott is multifaceted, encompassing personalization, seamless experiences, problem resolution, and enhanced communication. These services serve as the linchpin in creating a guest-centric environment.</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
              <a:t>Importance of Hospitality:</a:t>
            </a:r>
            <a:endParaRPr b="1"/>
          </a:p>
          <a:p>
            <a:pPr indent="0" lvl="0" marL="0" rtl="0" algn="l">
              <a:spcBef>
                <a:spcPts val="0"/>
              </a:spcBef>
              <a:spcAft>
                <a:spcPts val="0"/>
              </a:spcAft>
              <a:buNone/>
            </a:pPr>
            <a:r>
              <a:rPr lang="en"/>
              <a:t>Hospitality, as exemplified by JW Marriott, is not merely a transactional interaction; it forges emotional connections with guests. Creating a warm atmosphere and demonstrating cultural understanding contribute to positive guest perceptions, fostering an environment of inclusivity.</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
              <a:t>Meeting/Exceeding Guest Expectations:</a:t>
            </a:r>
            <a:endParaRPr b="1"/>
          </a:p>
          <a:p>
            <a:pPr indent="0" lvl="0" marL="0" rtl="0" algn="l">
              <a:spcBef>
                <a:spcPts val="0"/>
              </a:spcBef>
              <a:spcAft>
                <a:spcPts val="0"/>
              </a:spcAft>
              <a:buNone/>
            </a:pPr>
            <a:r>
              <a:rPr lang="en"/>
              <a:t>Strategies employed by JW Marriott, such as employee training, quality control measures, and continuous feedback mechanisms, ensure not only meeting but consistently exceeding guest expectations. This commitment to excellence has a direct impact on guest satisfaction.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These elements collectively underscore the integral role that guest services, hospitality, and exceeding guest expectations play in the success of JW Marriott. By consistently delivering personalized and anticipatory services, establishing emotional connections, and fostering a positive guest perception, JW Marriott stands as a paragon of excellence in the competitive hospitality landscape. This commitment not only ensures the satisfaction of individual guests but also contributes to the development of brand loyalty, a key determinant of the brand's enduring success.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g261b027db99_0_1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8" name="Google Shape;158;g261b027db99_0_1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g261b027db99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4" name="Google Shape;164;g261b027db99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rm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4800"/>
              <a:buNone/>
              <a:defRPr sz="4800">
                <a:solidFill>
                  <a:schemeClr val="lt1"/>
                </a:solidFill>
              </a:defRPr>
            </a:lvl2pPr>
            <a:lvl3pPr lvl="2" algn="ctr">
              <a:spcBef>
                <a:spcPts val="0"/>
              </a:spcBef>
              <a:spcAft>
                <a:spcPts val="0"/>
              </a:spcAft>
              <a:buClr>
                <a:schemeClr val="lt1"/>
              </a:buClr>
              <a:buSzPts val="4800"/>
              <a:buNone/>
              <a:defRPr sz="4800">
                <a:solidFill>
                  <a:schemeClr val="lt1"/>
                </a:solidFill>
              </a:defRPr>
            </a:lvl3pPr>
            <a:lvl4pPr lvl="3" algn="ctr">
              <a:spcBef>
                <a:spcPts val="0"/>
              </a:spcBef>
              <a:spcAft>
                <a:spcPts val="0"/>
              </a:spcAft>
              <a:buClr>
                <a:schemeClr val="lt1"/>
              </a:buClr>
              <a:buSzPts val="4800"/>
              <a:buNone/>
              <a:defRPr sz="4800">
                <a:solidFill>
                  <a:schemeClr val="lt1"/>
                </a:solidFill>
              </a:defRPr>
            </a:lvl4pPr>
            <a:lvl5pPr lvl="4" algn="ctr">
              <a:spcBef>
                <a:spcPts val="0"/>
              </a:spcBef>
              <a:spcAft>
                <a:spcPts val="0"/>
              </a:spcAft>
              <a:buClr>
                <a:schemeClr val="lt1"/>
              </a:buClr>
              <a:buSzPts val="4800"/>
              <a:buNone/>
              <a:defRPr sz="4800">
                <a:solidFill>
                  <a:schemeClr val="lt1"/>
                </a:solidFill>
              </a:defRPr>
            </a:lvl5pPr>
            <a:lvl6pPr lvl="5" algn="ctr">
              <a:spcBef>
                <a:spcPts val="0"/>
              </a:spcBef>
              <a:spcAft>
                <a:spcPts val="0"/>
              </a:spcAft>
              <a:buClr>
                <a:schemeClr val="lt1"/>
              </a:buClr>
              <a:buSzPts val="4800"/>
              <a:buNone/>
              <a:defRPr sz="4800">
                <a:solidFill>
                  <a:schemeClr val="lt1"/>
                </a:solidFill>
              </a:defRPr>
            </a:lvl6pPr>
            <a:lvl7pPr lvl="6" algn="ctr">
              <a:spcBef>
                <a:spcPts val="0"/>
              </a:spcBef>
              <a:spcAft>
                <a:spcPts val="0"/>
              </a:spcAft>
              <a:buClr>
                <a:schemeClr val="lt1"/>
              </a:buClr>
              <a:buSzPts val="4800"/>
              <a:buNone/>
              <a:defRPr sz="4800">
                <a:solidFill>
                  <a:schemeClr val="lt1"/>
                </a:solidFill>
              </a:defRPr>
            </a:lvl7pPr>
            <a:lvl8pPr lvl="7" algn="ctr">
              <a:spcBef>
                <a:spcPts val="0"/>
              </a:spcBef>
              <a:spcAft>
                <a:spcPts val="0"/>
              </a:spcAft>
              <a:buClr>
                <a:schemeClr val="lt1"/>
              </a:buClr>
              <a:buSzPts val="4800"/>
              <a:buNone/>
              <a:defRPr sz="4800">
                <a:solidFill>
                  <a:schemeClr val="lt1"/>
                </a:solidFill>
              </a:defRPr>
            </a:lvl8pPr>
            <a:lvl9pPr lvl="8"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dk1"/>
              </a:buClr>
              <a:buSzPts val="3600"/>
              <a:buNone/>
              <a:defRPr sz="3600">
                <a:solidFill>
                  <a:schemeClr val="dk1"/>
                </a:solidFill>
              </a:defRPr>
            </a:lvl1pPr>
            <a:lvl2pPr lvl="1" algn="ctr">
              <a:spcBef>
                <a:spcPts val="0"/>
              </a:spcBef>
              <a:spcAft>
                <a:spcPts val="0"/>
              </a:spcAft>
              <a:buClr>
                <a:schemeClr val="dk1"/>
              </a:buClr>
              <a:buSzPts val="3600"/>
              <a:buNone/>
              <a:defRPr sz="3600">
                <a:solidFill>
                  <a:schemeClr val="dk1"/>
                </a:solidFill>
              </a:defRPr>
            </a:lvl2pPr>
            <a:lvl3pPr lvl="2" algn="ctr">
              <a:spcBef>
                <a:spcPts val="0"/>
              </a:spcBef>
              <a:spcAft>
                <a:spcPts val="0"/>
              </a:spcAft>
              <a:buClr>
                <a:schemeClr val="dk1"/>
              </a:buClr>
              <a:buSzPts val="3600"/>
              <a:buNone/>
              <a:defRPr sz="3600">
                <a:solidFill>
                  <a:schemeClr val="dk1"/>
                </a:solidFill>
              </a:defRPr>
            </a:lvl3pPr>
            <a:lvl4pPr lvl="3" algn="ctr">
              <a:spcBef>
                <a:spcPts val="0"/>
              </a:spcBef>
              <a:spcAft>
                <a:spcPts val="0"/>
              </a:spcAft>
              <a:buClr>
                <a:schemeClr val="dk1"/>
              </a:buClr>
              <a:buSzPts val="3600"/>
              <a:buNone/>
              <a:defRPr sz="3600">
                <a:solidFill>
                  <a:schemeClr val="dk1"/>
                </a:solidFill>
              </a:defRPr>
            </a:lvl4pPr>
            <a:lvl5pPr lvl="4" algn="ctr">
              <a:spcBef>
                <a:spcPts val="0"/>
              </a:spcBef>
              <a:spcAft>
                <a:spcPts val="0"/>
              </a:spcAft>
              <a:buClr>
                <a:schemeClr val="dk1"/>
              </a:buClr>
              <a:buSzPts val="3600"/>
              <a:buNone/>
              <a:defRPr sz="3600">
                <a:solidFill>
                  <a:schemeClr val="dk1"/>
                </a:solidFill>
              </a:defRPr>
            </a:lvl5pPr>
            <a:lvl6pPr lvl="5" algn="ctr">
              <a:spcBef>
                <a:spcPts val="0"/>
              </a:spcBef>
              <a:spcAft>
                <a:spcPts val="0"/>
              </a:spcAft>
              <a:buClr>
                <a:schemeClr val="dk1"/>
              </a:buClr>
              <a:buSzPts val="3600"/>
              <a:buNone/>
              <a:defRPr sz="3600">
                <a:solidFill>
                  <a:schemeClr val="dk1"/>
                </a:solidFill>
              </a:defRPr>
            </a:lvl6pPr>
            <a:lvl7pPr lvl="6" algn="ctr">
              <a:spcBef>
                <a:spcPts val="0"/>
              </a:spcBef>
              <a:spcAft>
                <a:spcPts val="0"/>
              </a:spcAft>
              <a:buClr>
                <a:schemeClr val="dk1"/>
              </a:buClr>
              <a:buSzPts val="3600"/>
              <a:buNone/>
              <a:defRPr sz="3600">
                <a:solidFill>
                  <a:schemeClr val="dk1"/>
                </a:solidFill>
              </a:defRPr>
            </a:lvl7pPr>
            <a:lvl8pPr lvl="7" algn="ctr">
              <a:spcBef>
                <a:spcPts val="0"/>
              </a:spcBef>
              <a:spcAft>
                <a:spcPts val="0"/>
              </a:spcAft>
              <a:buClr>
                <a:schemeClr val="dk1"/>
              </a:buClr>
              <a:buSzPts val="3600"/>
              <a:buNone/>
              <a:defRPr sz="3600">
                <a:solidFill>
                  <a:schemeClr val="dk1"/>
                </a:solidFill>
              </a:defRPr>
            </a:lvl8pPr>
            <a:lvl9pPr lvl="8"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3"/>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b="0" lang="en" sz="2620">
                <a:latin typeface="Unbounded"/>
                <a:ea typeface="Unbounded"/>
                <a:cs typeface="Unbounded"/>
                <a:sym typeface="Unbounded"/>
              </a:rPr>
              <a:t>Quality Service, Hospitality, and Guest Services in the Hospitality Industry: </a:t>
            </a:r>
            <a:endParaRPr b="0" sz="2620">
              <a:latin typeface="Unbounded"/>
              <a:ea typeface="Unbounded"/>
              <a:cs typeface="Unbounded"/>
              <a:sym typeface="Unbounded"/>
            </a:endParaRPr>
          </a:p>
          <a:p>
            <a:pPr indent="0" lvl="0" marL="0" rtl="0" algn="l">
              <a:spcBef>
                <a:spcPts val="0"/>
              </a:spcBef>
              <a:spcAft>
                <a:spcPts val="0"/>
              </a:spcAft>
              <a:buSzPts val="990"/>
              <a:buNone/>
            </a:pPr>
            <a:r>
              <a:rPr lang="en" sz="2620">
                <a:latin typeface="Unbounded"/>
                <a:ea typeface="Unbounded"/>
                <a:cs typeface="Unbounded"/>
                <a:sym typeface="Unbounded"/>
              </a:rPr>
              <a:t>A Case Study of JW Marriott</a:t>
            </a:r>
            <a:endParaRPr sz="2620">
              <a:latin typeface="Unbounded"/>
              <a:ea typeface="Unbounded"/>
              <a:cs typeface="Unbounded"/>
              <a:sym typeface="Unbounded"/>
            </a:endParaRPr>
          </a:p>
        </p:txBody>
      </p:sp>
      <p:sp>
        <p:nvSpPr>
          <p:cNvPr id="73" name="Google Shape;73;p13"/>
          <p:cNvSpPr txBox="1"/>
          <p:nvPr>
            <p:ph idx="1" type="subTitle"/>
          </p:nvPr>
        </p:nvSpPr>
        <p:spPr>
          <a:xfrm>
            <a:off x="2390267" y="3238450"/>
            <a:ext cx="6331500" cy="12417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Student ID: 2209548</a:t>
            </a:r>
            <a:endParaRPr/>
          </a:p>
          <a:p>
            <a:pPr indent="0" lvl="0" marL="0" rtl="0" algn="l">
              <a:spcBef>
                <a:spcPts val="0"/>
              </a:spcBef>
              <a:spcAft>
                <a:spcPts val="0"/>
              </a:spcAft>
              <a:buNone/>
            </a:pPr>
            <a:r>
              <a:rPr lang="en"/>
              <a:t>Name: Md Shiplu Uddin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4"/>
          <p:cNvSpPr txBox="1"/>
          <p:nvPr>
            <p:ph type="title"/>
          </p:nvPr>
        </p:nvSpPr>
        <p:spPr>
          <a:xfrm>
            <a:off x="3168000" y="467975"/>
            <a:ext cx="2808000" cy="7557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sz="2800">
                <a:solidFill>
                  <a:schemeClr val="dk1"/>
                </a:solidFill>
              </a:rPr>
              <a:t>Contents</a:t>
            </a:r>
            <a:endParaRPr sz="2800">
              <a:solidFill>
                <a:schemeClr val="dk1"/>
              </a:solidFill>
            </a:endParaRPr>
          </a:p>
        </p:txBody>
      </p:sp>
      <p:sp>
        <p:nvSpPr>
          <p:cNvPr id="79" name="Google Shape;79;p14"/>
          <p:cNvSpPr txBox="1"/>
          <p:nvPr>
            <p:ph idx="1" type="body"/>
          </p:nvPr>
        </p:nvSpPr>
        <p:spPr>
          <a:xfrm>
            <a:off x="2943000" y="1286725"/>
            <a:ext cx="3258000" cy="3564000"/>
          </a:xfrm>
          <a:prstGeom prst="rect">
            <a:avLst/>
          </a:prstGeom>
        </p:spPr>
        <p:txBody>
          <a:bodyPr anchorCtr="0" anchor="t" bIns="91425" lIns="91425" spcFirstLastPara="1" rIns="91425" wrap="square" tIns="91425">
            <a:normAutofit fontScale="77500" lnSpcReduction="10000"/>
          </a:bodyPr>
          <a:lstStyle/>
          <a:p>
            <a:pPr indent="0" lvl="0" marL="0" rtl="0" algn="ctr">
              <a:spcBef>
                <a:spcPts val="0"/>
              </a:spcBef>
              <a:spcAft>
                <a:spcPts val="0"/>
              </a:spcAft>
              <a:buNone/>
            </a:pPr>
            <a:r>
              <a:rPr lang="en" sz="1700"/>
              <a:t>Introduction</a:t>
            </a:r>
            <a:endParaRPr sz="1700"/>
          </a:p>
          <a:p>
            <a:pPr indent="0" lvl="0" marL="0" rtl="0" algn="ctr">
              <a:spcBef>
                <a:spcPts val="1200"/>
              </a:spcBef>
              <a:spcAft>
                <a:spcPts val="0"/>
              </a:spcAft>
              <a:buNone/>
            </a:pPr>
            <a:r>
              <a:rPr lang="en" sz="1700"/>
              <a:t>Main Consumers</a:t>
            </a:r>
            <a:endParaRPr sz="1700"/>
          </a:p>
          <a:p>
            <a:pPr indent="0" lvl="0" marL="0" rtl="0" algn="ctr">
              <a:spcBef>
                <a:spcPts val="1200"/>
              </a:spcBef>
              <a:spcAft>
                <a:spcPts val="0"/>
              </a:spcAft>
              <a:buNone/>
            </a:pPr>
            <a:r>
              <a:rPr lang="en" sz="1700"/>
              <a:t>Target Demographic</a:t>
            </a:r>
            <a:endParaRPr sz="1700"/>
          </a:p>
          <a:p>
            <a:pPr indent="0" lvl="0" marL="0" rtl="0" algn="ctr">
              <a:spcBef>
                <a:spcPts val="1200"/>
              </a:spcBef>
              <a:spcAft>
                <a:spcPts val="0"/>
              </a:spcAft>
              <a:buNone/>
            </a:pPr>
            <a:r>
              <a:rPr lang="en" sz="1700"/>
              <a:t>Nature, Scope, and Role of Guest Services</a:t>
            </a:r>
            <a:endParaRPr sz="1700"/>
          </a:p>
          <a:p>
            <a:pPr indent="0" lvl="0" marL="0" rtl="0" algn="ctr">
              <a:spcBef>
                <a:spcPts val="1200"/>
              </a:spcBef>
              <a:spcAft>
                <a:spcPts val="0"/>
              </a:spcAft>
              <a:buNone/>
            </a:pPr>
            <a:r>
              <a:rPr lang="en" sz="1700"/>
              <a:t>Guest Services for Specific Consumer Needs</a:t>
            </a:r>
            <a:endParaRPr sz="1700"/>
          </a:p>
          <a:p>
            <a:pPr indent="0" lvl="0" marL="0" rtl="0" algn="ctr">
              <a:spcBef>
                <a:spcPts val="1200"/>
              </a:spcBef>
              <a:spcAft>
                <a:spcPts val="0"/>
              </a:spcAft>
              <a:buNone/>
            </a:pPr>
            <a:r>
              <a:rPr lang="en" sz="1700"/>
              <a:t>Importance of Hospitality</a:t>
            </a:r>
            <a:endParaRPr sz="1700"/>
          </a:p>
          <a:p>
            <a:pPr indent="0" lvl="0" marL="0" rtl="0" algn="ctr">
              <a:spcBef>
                <a:spcPts val="1200"/>
              </a:spcBef>
              <a:spcAft>
                <a:spcPts val="0"/>
              </a:spcAft>
              <a:buNone/>
            </a:pPr>
            <a:r>
              <a:rPr lang="en" sz="1700"/>
              <a:t>Meeting Guest Expectations</a:t>
            </a:r>
            <a:endParaRPr sz="1700"/>
          </a:p>
          <a:p>
            <a:pPr indent="0" lvl="0" marL="0" rtl="0" algn="ctr">
              <a:spcBef>
                <a:spcPts val="1200"/>
              </a:spcBef>
              <a:spcAft>
                <a:spcPts val="0"/>
              </a:spcAft>
              <a:buNone/>
            </a:pPr>
            <a:r>
              <a:rPr lang="en" sz="1700"/>
              <a:t>Conclusion</a:t>
            </a:r>
            <a:endParaRPr sz="1700"/>
          </a:p>
          <a:p>
            <a:pPr indent="0" lvl="0" marL="0" rtl="0" algn="ctr">
              <a:spcBef>
                <a:spcPts val="1200"/>
              </a:spcBef>
              <a:spcAft>
                <a:spcPts val="1200"/>
              </a:spcAft>
              <a:buNone/>
            </a:pPr>
            <a:r>
              <a:rPr lang="en" sz="1700"/>
              <a:t>References</a:t>
            </a:r>
            <a:endParaRPr sz="17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5"/>
          <p:cNvSpPr txBox="1"/>
          <p:nvPr>
            <p:ph type="title"/>
          </p:nvPr>
        </p:nvSpPr>
        <p:spPr>
          <a:xfrm>
            <a:off x="844325" y="575950"/>
            <a:ext cx="78774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Introduction</a:t>
            </a:r>
            <a:endParaRPr>
              <a:solidFill>
                <a:schemeClr val="dk1"/>
              </a:solidFill>
            </a:endParaRPr>
          </a:p>
        </p:txBody>
      </p:sp>
      <p:sp>
        <p:nvSpPr>
          <p:cNvPr id="85" name="Google Shape;85;p15"/>
          <p:cNvSpPr txBox="1"/>
          <p:nvPr>
            <p:ph idx="1" type="body"/>
          </p:nvPr>
        </p:nvSpPr>
        <p:spPr>
          <a:xfrm>
            <a:off x="363376" y="1462175"/>
            <a:ext cx="5672700" cy="30024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SzPts val="1500"/>
              <a:buChar char="●"/>
            </a:pPr>
            <a:r>
              <a:rPr lang="en" sz="1500"/>
              <a:t>JW Marriott is a distinguished brand within the Marriott International portfolio, established in 1984 (Jones, R., &amp; White, L., 2022).</a:t>
            </a:r>
            <a:endParaRPr sz="1500"/>
          </a:p>
          <a:p>
            <a:pPr indent="-323850" lvl="0" marL="457200" rtl="0" algn="l">
              <a:spcBef>
                <a:spcPts val="1000"/>
              </a:spcBef>
              <a:spcAft>
                <a:spcPts val="0"/>
              </a:spcAft>
              <a:buSzPts val="1500"/>
              <a:buChar char="●"/>
            </a:pPr>
            <a:r>
              <a:rPr lang="en" sz="1500"/>
              <a:t>The brand is renowned for providing a high standard of luxury and exceptional hospitality services to its guests.</a:t>
            </a:r>
            <a:endParaRPr sz="1500"/>
          </a:p>
          <a:p>
            <a:pPr indent="-323850" lvl="0" marL="457200" rtl="0" algn="l">
              <a:spcBef>
                <a:spcPts val="1000"/>
              </a:spcBef>
              <a:spcAft>
                <a:spcPts val="1000"/>
              </a:spcAft>
              <a:buSzPts val="1500"/>
              <a:buChar char="●"/>
            </a:pPr>
            <a:r>
              <a:rPr lang="en" sz="1500"/>
              <a:t>JW Marriott has a global presence, contributing to its recognition and influence in the hotel industry</a:t>
            </a:r>
            <a:r>
              <a:rPr lang="en" sz="1500"/>
              <a:t>.</a:t>
            </a:r>
            <a:endParaRPr sz="1500"/>
          </a:p>
        </p:txBody>
      </p:sp>
      <p:pic>
        <p:nvPicPr>
          <p:cNvPr id="86" name="Google Shape;86;p15"/>
          <p:cNvPicPr preferRelativeResize="0"/>
          <p:nvPr/>
        </p:nvPicPr>
        <p:blipFill>
          <a:blip r:embed="rId3">
            <a:alphaModFix/>
          </a:blip>
          <a:stretch>
            <a:fillRect/>
          </a:stretch>
        </p:blipFill>
        <p:spPr>
          <a:xfrm>
            <a:off x="6684987" y="709125"/>
            <a:ext cx="2154214" cy="1689291"/>
          </a:xfrm>
          <a:prstGeom prst="rect">
            <a:avLst/>
          </a:prstGeom>
          <a:noFill/>
          <a:ln>
            <a:noFill/>
          </a:ln>
        </p:spPr>
      </p:pic>
      <p:pic>
        <p:nvPicPr>
          <p:cNvPr id="87" name="Google Shape;87;p15"/>
          <p:cNvPicPr preferRelativeResize="0"/>
          <p:nvPr/>
        </p:nvPicPr>
        <p:blipFill>
          <a:blip r:embed="rId4">
            <a:alphaModFix/>
          </a:blip>
          <a:stretch>
            <a:fillRect/>
          </a:stretch>
        </p:blipFill>
        <p:spPr>
          <a:xfrm>
            <a:off x="5667363" y="3459288"/>
            <a:ext cx="3171825" cy="11144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6"/>
          <p:cNvSpPr txBox="1"/>
          <p:nvPr>
            <p:ph type="title"/>
          </p:nvPr>
        </p:nvSpPr>
        <p:spPr>
          <a:xfrm>
            <a:off x="583325" y="629375"/>
            <a:ext cx="63216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Main Consumers of JW Marriott</a:t>
            </a:r>
            <a:endParaRPr>
              <a:solidFill>
                <a:schemeClr val="dk1"/>
              </a:solidFill>
            </a:endParaRPr>
          </a:p>
        </p:txBody>
      </p:sp>
      <p:sp>
        <p:nvSpPr>
          <p:cNvPr id="93" name="Google Shape;93;p16"/>
          <p:cNvSpPr txBox="1"/>
          <p:nvPr>
            <p:ph idx="1" type="body"/>
          </p:nvPr>
        </p:nvSpPr>
        <p:spPr>
          <a:xfrm>
            <a:off x="583325" y="1368025"/>
            <a:ext cx="7293600" cy="3216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300"/>
              <a:t>Identification of the Primary Consumer Base:</a:t>
            </a:r>
            <a:endParaRPr sz="1300"/>
          </a:p>
          <a:p>
            <a:pPr indent="0" lvl="0" marL="0" rtl="0" algn="l">
              <a:spcBef>
                <a:spcPts val="1200"/>
              </a:spcBef>
              <a:spcAft>
                <a:spcPts val="0"/>
              </a:spcAft>
              <a:buNone/>
            </a:pPr>
            <a:r>
              <a:rPr lang="en" sz="1300"/>
              <a:t>JW Marriott caters to a diverse yet discerning consumer base, strategically aligning its offerings to meet the needs and expectations of various segments (Jones, R., &amp; White, L., 2022).. The primary consumer base of JW Marriott encompasses:</a:t>
            </a:r>
            <a:endParaRPr sz="1300"/>
          </a:p>
          <a:p>
            <a:pPr indent="-311150" lvl="0" marL="457200" rtl="0" algn="l">
              <a:lnSpc>
                <a:spcPct val="100000"/>
              </a:lnSpc>
              <a:spcBef>
                <a:spcPts val="1200"/>
              </a:spcBef>
              <a:spcAft>
                <a:spcPts val="0"/>
              </a:spcAft>
              <a:buSzPts val="1300"/>
              <a:buChar char="❖"/>
            </a:pPr>
            <a:r>
              <a:rPr lang="en" sz="1300"/>
              <a:t>Business Travelers</a:t>
            </a:r>
            <a:endParaRPr sz="1300"/>
          </a:p>
          <a:p>
            <a:pPr indent="-311150" lvl="0" marL="457200" rtl="0" algn="l">
              <a:lnSpc>
                <a:spcPct val="100000"/>
              </a:lnSpc>
              <a:spcBef>
                <a:spcPts val="1000"/>
              </a:spcBef>
              <a:spcAft>
                <a:spcPts val="0"/>
              </a:spcAft>
              <a:buSzPts val="1300"/>
              <a:buChar char="❖"/>
            </a:pPr>
            <a:r>
              <a:rPr lang="en" sz="1300"/>
              <a:t>Luxury Tourists</a:t>
            </a:r>
            <a:endParaRPr sz="1300"/>
          </a:p>
          <a:p>
            <a:pPr indent="-311150" lvl="0" marL="457200" rtl="0" algn="l">
              <a:lnSpc>
                <a:spcPct val="100000"/>
              </a:lnSpc>
              <a:spcBef>
                <a:spcPts val="1000"/>
              </a:spcBef>
              <a:spcAft>
                <a:spcPts val="1000"/>
              </a:spcAft>
              <a:buSzPts val="1300"/>
              <a:buChar char="❖"/>
            </a:pPr>
            <a:r>
              <a:rPr lang="en" sz="1300"/>
              <a:t>Event Attendees</a:t>
            </a:r>
            <a:endParaRPr sz="1300"/>
          </a:p>
        </p:txBody>
      </p:sp>
      <p:pic>
        <p:nvPicPr>
          <p:cNvPr id="94" name="Google Shape;94;p16"/>
          <p:cNvPicPr preferRelativeResize="0"/>
          <p:nvPr/>
        </p:nvPicPr>
        <p:blipFill>
          <a:blip r:embed="rId3">
            <a:alphaModFix/>
          </a:blip>
          <a:stretch>
            <a:fillRect/>
          </a:stretch>
        </p:blipFill>
        <p:spPr>
          <a:xfrm>
            <a:off x="5477424" y="2442625"/>
            <a:ext cx="3119450" cy="20758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17"/>
          <p:cNvSpPr txBox="1"/>
          <p:nvPr>
            <p:ph type="title"/>
          </p:nvPr>
        </p:nvSpPr>
        <p:spPr>
          <a:xfrm>
            <a:off x="2400250" y="575950"/>
            <a:ext cx="63216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Target Demographic</a:t>
            </a:r>
            <a:endParaRPr>
              <a:solidFill>
                <a:schemeClr val="dk1"/>
              </a:solidFill>
            </a:endParaRPr>
          </a:p>
        </p:txBody>
      </p:sp>
      <p:sp>
        <p:nvSpPr>
          <p:cNvPr id="100" name="Google Shape;100;p17"/>
          <p:cNvSpPr txBox="1"/>
          <p:nvPr>
            <p:ph idx="1" type="body"/>
          </p:nvPr>
        </p:nvSpPr>
        <p:spPr>
          <a:xfrm>
            <a:off x="422150" y="1602675"/>
            <a:ext cx="2566500" cy="3002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b="1" lang="en" sz="1600">
                <a:latin typeface="Arial"/>
                <a:ea typeface="Arial"/>
                <a:cs typeface="Arial"/>
                <a:sym typeface="Arial"/>
              </a:rPr>
              <a:t>Business Travelers:</a:t>
            </a:r>
            <a:endParaRPr b="1" sz="16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t/>
            </a:r>
            <a:endParaRPr sz="1600">
              <a:latin typeface="Arial"/>
              <a:ea typeface="Arial"/>
              <a:cs typeface="Arial"/>
              <a:sym typeface="Arial"/>
            </a:endParaRPr>
          </a:p>
          <a:p>
            <a:pPr indent="-330200" lvl="0" marL="457200" rtl="0" algn="l">
              <a:lnSpc>
                <a:spcPct val="100000"/>
              </a:lnSpc>
              <a:spcBef>
                <a:spcPts val="0"/>
              </a:spcBef>
              <a:spcAft>
                <a:spcPts val="0"/>
              </a:spcAft>
              <a:buSzPts val="1600"/>
              <a:buFont typeface="Arial"/>
              <a:buChar char="●"/>
            </a:pPr>
            <a:r>
              <a:rPr lang="en" sz="1600">
                <a:latin typeface="Arial"/>
                <a:ea typeface="Arial"/>
                <a:cs typeface="Arial"/>
                <a:sym typeface="Arial"/>
              </a:rPr>
              <a:t>Professionals seeking a blend of comfort and functionality.</a:t>
            </a:r>
            <a:endParaRPr sz="1600">
              <a:latin typeface="Arial"/>
              <a:ea typeface="Arial"/>
              <a:cs typeface="Arial"/>
              <a:sym typeface="Arial"/>
            </a:endParaRPr>
          </a:p>
          <a:p>
            <a:pPr indent="-330200" lvl="0" marL="457200" rtl="0" algn="l">
              <a:lnSpc>
                <a:spcPct val="100000"/>
              </a:lnSpc>
              <a:spcBef>
                <a:spcPts val="1000"/>
              </a:spcBef>
              <a:spcAft>
                <a:spcPts val="1000"/>
              </a:spcAft>
              <a:buSzPts val="1600"/>
              <a:buFont typeface="Arial"/>
              <a:buChar char="●"/>
            </a:pPr>
            <a:r>
              <a:rPr lang="en" sz="1600">
                <a:latin typeface="Arial"/>
                <a:ea typeface="Arial"/>
                <a:cs typeface="Arial"/>
                <a:sym typeface="Arial"/>
              </a:rPr>
              <a:t>Appreciation for efficient services that facilitate work-related activities.</a:t>
            </a:r>
            <a:endParaRPr sz="1900"/>
          </a:p>
        </p:txBody>
      </p:sp>
      <p:sp>
        <p:nvSpPr>
          <p:cNvPr id="101" name="Google Shape;101;p17"/>
          <p:cNvSpPr txBox="1"/>
          <p:nvPr>
            <p:ph idx="1" type="body"/>
          </p:nvPr>
        </p:nvSpPr>
        <p:spPr>
          <a:xfrm>
            <a:off x="3288750" y="1602675"/>
            <a:ext cx="2566500" cy="3002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b="1" lang="en" sz="1600">
                <a:latin typeface="Arial"/>
                <a:ea typeface="Arial"/>
                <a:cs typeface="Arial"/>
                <a:sym typeface="Arial"/>
              </a:rPr>
              <a:t>Luxury Tourists:</a:t>
            </a:r>
            <a:endParaRPr b="1" sz="16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t/>
            </a:r>
            <a:endParaRPr sz="1600">
              <a:latin typeface="Arial"/>
              <a:ea typeface="Arial"/>
              <a:cs typeface="Arial"/>
              <a:sym typeface="Arial"/>
            </a:endParaRPr>
          </a:p>
          <a:p>
            <a:pPr indent="-330200" lvl="0" marL="457200" rtl="0" algn="l">
              <a:lnSpc>
                <a:spcPct val="100000"/>
              </a:lnSpc>
              <a:spcBef>
                <a:spcPts val="0"/>
              </a:spcBef>
              <a:spcAft>
                <a:spcPts val="0"/>
              </a:spcAft>
              <a:buSzPts val="1600"/>
              <a:buFont typeface="Arial"/>
              <a:buChar char="●"/>
            </a:pPr>
            <a:r>
              <a:rPr lang="en" sz="1600">
                <a:latin typeface="Arial"/>
                <a:ea typeface="Arial"/>
                <a:cs typeface="Arial"/>
                <a:sym typeface="Arial"/>
              </a:rPr>
              <a:t>Discerning individuals valuing high-end amenities and personalized services.</a:t>
            </a:r>
            <a:endParaRPr sz="1600">
              <a:latin typeface="Arial"/>
              <a:ea typeface="Arial"/>
              <a:cs typeface="Arial"/>
              <a:sym typeface="Arial"/>
            </a:endParaRPr>
          </a:p>
          <a:p>
            <a:pPr indent="-330200" lvl="0" marL="457200" rtl="0" algn="l">
              <a:lnSpc>
                <a:spcPct val="100000"/>
              </a:lnSpc>
              <a:spcBef>
                <a:spcPts val="1000"/>
              </a:spcBef>
              <a:spcAft>
                <a:spcPts val="1000"/>
              </a:spcAft>
              <a:buSzPts val="1600"/>
              <a:buFont typeface="Arial"/>
              <a:buChar char="●"/>
            </a:pPr>
            <a:r>
              <a:rPr lang="en" sz="1600">
                <a:latin typeface="Arial"/>
                <a:ea typeface="Arial"/>
                <a:cs typeface="Arial"/>
                <a:sym typeface="Arial"/>
              </a:rPr>
              <a:t>Desire for an immersive and indulgent travel experience.</a:t>
            </a:r>
            <a:endParaRPr sz="1600"/>
          </a:p>
        </p:txBody>
      </p:sp>
      <p:sp>
        <p:nvSpPr>
          <p:cNvPr id="102" name="Google Shape;102;p17"/>
          <p:cNvSpPr txBox="1"/>
          <p:nvPr>
            <p:ph idx="1" type="body"/>
          </p:nvPr>
        </p:nvSpPr>
        <p:spPr>
          <a:xfrm>
            <a:off x="6155350" y="1602675"/>
            <a:ext cx="2566500" cy="3002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b="1" lang="en" sz="1600">
                <a:latin typeface="Arial"/>
                <a:ea typeface="Arial"/>
                <a:cs typeface="Arial"/>
                <a:sym typeface="Arial"/>
              </a:rPr>
              <a:t>Event Attendees:</a:t>
            </a:r>
            <a:endParaRPr b="1" sz="16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t/>
            </a:r>
            <a:endParaRPr sz="1600">
              <a:latin typeface="Arial"/>
              <a:ea typeface="Arial"/>
              <a:cs typeface="Arial"/>
              <a:sym typeface="Arial"/>
            </a:endParaRPr>
          </a:p>
          <a:p>
            <a:pPr indent="-330200" lvl="0" marL="457200" rtl="0" algn="l">
              <a:lnSpc>
                <a:spcPct val="100000"/>
              </a:lnSpc>
              <a:spcBef>
                <a:spcPts val="0"/>
              </a:spcBef>
              <a:spcAft>
                <a:spcPts val="0"/>
              </a:spcAft>
              <a:buSzPts val="1600"/>
              <a:buFont typeface="Arial"/>
              <a:buChar char="●"/>
            </a:pPr>
            <a:r>
              <a:rPr lang="en" sz="1600">
                <a:latin typeface="Arial"/>
                <a:ea typeface="Arial"/>
                <a:cs typeface="Arial"/>
                <a:sym typeface="Arial"/>
              </a:rPr>
              <a:t>Those organizing or participating in events.</a:t>
            </a:r>
            <a:endParaRPr sz="1600">
              <a:latin typeface="Arial"/>
              <a:ea typeface="Arial"/>
              <a:cs typeface="Arial"/>
              <a:sym typeface="Arial"/>
            </a:endParaRPr>
          </a:p>
          <a:p>
            <a:pPr indent="-330200" lvl="0" marL="457200" rtl="0" algn="l">
              <a:lnSpc>
                <a:spcPct val="100000"/>
              </a:lnSpc>
              <a:spcBef>
                <a:spcPts val="1000"/>
              </a:spcBef>
              <a:spcAft>
                <a:spcPts val="1000"/>
              </a:spcAft>
              <a:buSzPts val="1600"/>
              <a:buFont typeface="Arial"/>
              <a:buChar char="●"/>
            </a:pPr>
            <a:r>
              <a:rPr lang="en" sz="1600">
                <a:latin typeface="Arial"/>
                <a:ea typeface="Arial"/>
                <a:cs typeface="Arial"/>
                <a:sym typeface="Arial"/>
              </a:rPr>
              <a:t>Expectations for well-equipped event spaces and comprehensive event services.</a:t>
            </a:r>
            <a:endParaRPr sz="16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18"/>
          <p:cNvSpPr txBox="1"/>
          <p:nvPr>
            <p:ph type="title"/>
          </p:nvPr>
        </p:nvSpPr>
        <p:spPr>
          <a:xfrm>
            <a:off x="422150" y="575950"/>
            <a:ext cx="8299500" cy="6354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solidFill>
                  <a:schemeClr val="dk1"/>
                </a:solidFill>
              </a:rPr>
              <a:t>Nature, Scope, and Role of Guest Services</a:t>
            </a:r>
            <a:endParaRPr>
              <a:solidFill>
                <a:schemeClr val="dk1"/>
              </a:solidFill>
            </a:endParaRPr>
          </a:p>
        </p:txBody>
      </p:sp>
      <p:sp>
        <p:nvSpPr>
          <p:cNvPr id="108" name="Google Shape;108;p18"/>
          <p:cNvSpPr txBox="1"/>
          <p:nvPr>
            <p:ph idx="1" type="body"/>
          </p:nvPr>
        </p:nvSpPr>
        <p:spPr>
          <a:xfrm>
            <a:off x="422150" y="1602675"/>
            <a:ext cx="2566500" cy="3002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b="1" lang="en" sz="1600">
                <a:latin typeface="Arial"/>
                <a:ea typeface="Arial"/>
                <a:cs typeface="Arial"/>
                <a:sym typeface="Arial"/>
              </a:rPr>
              <a:t>Guest Services</a:t>
            </a:r>
            <a:endParaRPr b="1" sz="1600">
              <a:latin typeface="Arial"/>
              <a:ea typeface="Arial"/>
              <a:cs typeface="Arial"/>
              <a:sym typeface="Arial"/>
            </a:endParaRPr>
          </a:p>
          <a:p>
            <a:pPr indent="0" lvl="0" marL="0" rtl="0" algn="l">
              <a:lnSpc>
                <a:spcPct val="100000"/>
              </a:lnSpc>
              <a:spcBef>
                <a:spcPts val="0"/>
              </a:spcBef>
              <a:spcAft>
                <a:spcPts val="0"/>
              </a:spcAft>
              <a:buNone/>
            </a:pPr>
            <a:r>
              <a:t/>
            </a:r>
            <a:endParaRPr sz="1600">
              <a:latin typeface="Arial"/>
              <a:ea typeface="Arial"/>
              <a:cs typeface="Arial"/>
              <a:sym typeface="Arial"/>
            </a:endParaRPr>
          </a:p>
          <a:p>
            <a:pPr indent="-330200" lvl="0" marL="457200" rtl="0" algn="l">
              <a:lnSpc>
                <a:spcPct val="100000"/>
              </a:lnSpc>
              <a:spcBef>
                <a:spcPts val="0"/>
              </a:spcBef>
              <a:spcAft>
                <a:spcPts val="0"/>
              </a:spcAft>
              <a:buSzPts val="1600"/>
              <a:buFont typeface="Arial"/>
              <a:buChar char="●"/>
            </a:pPr>
            <a:r>
              <a:rPr lang="en" sz="1600">
                <a:latin typeface="Arial"/>
                <a:ea typeface="Arial"/>
                <a:cs typeface="Arial"/>
                <a:sym typeface="Arial"/>
              </a:rPr>
              <a:t>Accommodation Services</a:t>
            </a:r>
            <a:endParaRPr sz="1600">
              <a:latin typeface="Arial"/>
              <a:ea typeface="Arial"/>
              <a:cs typeface="Arial"/>
              <a:sym typeface="Arial"/>
            </a:endParaRPr>
          </a:p>
          <a:p>
            <a:pPr indent="-330200" lvl="0" marL="457200" rtl="0" algn="l">
              <a:lnSpc>
                <a:spcPct val="100000"/>
              </a:lnSpc>
              <a:spcBef>
                <a:spcPts val="1000"/>
              </a:spcBef>
              <a:spcAft>
                <a:spcPts val="0"/>
              </a:spcAft>
              <a:buSzPts val="1600"/>
              <a:buFont typeface="Arial"/>
              <a:buChar char="●"/>
            </a:pPr>
            <a:r>
              <a:rPr lang="en" sz="1600">
                <a:latin typeface="Arial"/>
                <a:ea typeface="Arial"/>
                <a:cs typeface="Arial"/>
                <a:sym typeface="Arial"/>
              </a:rPr>
              <a:t>Dining Services</a:t>
            </a:r>
            <a:endParaRPr sz="1600">
              <a:latin typeface="Arial"/>
              <a:ea typeface="Arial"/>
              <a:cs typeface="Arial"/>
              <a:sym typeface="Arial"/>
            </a:endParaRPr>
          </a:p>
          <a:p>
            <a:pPr indent="-330200" lvl="0" marL="457200" rtl="0" algn="l">
              <a:lnSpc>
                <a:spcPct val="100000"/>
              </a:lnSpc>
              <a:spcBef>
                <a:spcPts val="1000"/>
              </a:spcBef>
              <a:spcAft>
                <a:spcPts val="0"/>
              </a:spcAft>
              <a:buSzPts val="1600"/>
              <a:buFont typeface="Arial"/>
              <a:buChar char="●"/>
            </a:pPr>
            <a:r>
              <a:rPr lang="en" sz="1600">
                <a:latin typeface="Arial"/>
                <a:ea typeface="Arial"/>
                <a:cs typeface="Arial"/>
                <a:sym typeface="Arial"/>
              </a:rPr>
              <a:t>Spa and Wellness Facilities</a:t>
            </a:r>
            <a:endParaRPr sz="1600">
              <a:latin typeface="Arial"/>
              <a:ea typeface="Arial"/>
              <a:cs typeface="Arial"/>
              <a:sym typeface="Arial"/>
            </a:endParaRPr>
          </a:p>
          <a:p>
            <a:pPr indent="-330200" lvl="0" marL="457200" rtl="0" algn="l">
              <a:lnSpc>
                <a:spcPct val="100000"/>
              </a:lnSpc>
              <a:spcBef>
                <a:spcPts val="1000"/>
              </a:spcBef>
              <a:spcAft>
                <a:spcPts val="1000"/>
              </a:spcAft>
              <a:buSzPts val="1600"/>
              <a:buFont typeface="Arial"/>
              <a:buChar char="●"/>
            </a:pPr>
            <a:r>
              <a:rPr lang="en" sz="1600">
                <a:latin typeface="Arial"/>
                <a:ea typeface="Arial"/>
                <a:cs typeface="Arial"/>
                <a:sym typeface="Arial"/>
              </a:rPr>
              <a:t>Event Services</a:t>
            </a:r>
            <a:endParaRPr sz="1600">
              <a:latin typeface="Arial"/>
              <a:ea typeface="Arial"/>
              <a:cs typeface="Arial"/>
              <a:sym typeface="Arial"/>
            </a:endParaRPr>
          </a:p>
        </p:txBody>
      </p:sp>
      <p:sp>
        <p:nvSpPr>
          <p:cNvPr id="109" name="Google Shape;109;p18"/>
          <p:cNvSpPr txBox="1"/>
          <p:nvPr>
            <p:ph idx="1" type="body"/>
          </p:nvPr>
        </p:nvSpPr>
        <p:spPr>
          <a:xfrm>
            <a:off x="3288750" y="1602675"/>
            <a:ext cx="2566500" cy="3002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b="1" lang="en" sz="1600">
                <a:latin typeface="Arial"/>
                <a:ea typeface="Arial"/>
                <a:cs typeface="Arial"/>
                <a:sym typeface="Arial"/>
              </a:rPr>
              <a:t>Nature</a:t>
            </a:r>
            <a:endParaRPr b="1" sz="1600">
              <a:latin typeface="Arial"/>
              <a:ea typeface="Arial"/>
              <a:cs typeface="Arial"/>
              <a:sym typeface="Arial"/>
            </a:endParaRPr>
          </a:p>
          <a:p>
            <a:pPr indent="0" lvl="0" marL="0" rtl="0" algn="l">
              <a:lnSpc>
                <a:spcPct val="100000"/>
              </a:lnSpc>
              <a:spcBef>
                <a:spcPts val="0"/>
              </a:spcBef>
              <a:spcAft>
                <a:spcPts val="0"/>
              </a:spcAft>
              <a:buNone/>
            </a:pPr>
            <a:r>
              <a:t/>
            </a:r>
            <a:endParaRPr sz="1600">
              <a:latin typeface="Arial"/>
              <a:ea typeface="Arial"/>
              <a:cs typeface="Arial"/>
              <a:sym typeface="Arial"/>
            </a:endParaRPr>
          </a:p>
          <a:p>
            <a:pPr indent="-330200" lvl="0" marL="457200" rtl="0" algn="l">
              <a:lnSpc>
                <a:spcPct val="100000"/>
              </a:lnSpc>
              <a:spcBef>
                <a:spcPts val="0"/>
              </a:spcBef>
              <a:spcAft>
                <a:spcPts val="0"/>
              </a:spcAft>
              <a:buSzPts val="1600"/>
              <a:buFont typeface="Arial"/>
              <a:buChar char="●"/>
            </a:pPr>
            <a:r>
              <a:rPr lang="en" sz="1600">
                <a:latin typeface="Arial"/>
                <a:ea typeface="Arial"/>
                <a:cs typeface="Arial"/>
                <a:sym typeface="Arial"/>
              </a:rPr>
              <a:t>Personalized Services</a:t>
            </a:r>
            <a:endParaRPr sz="1600">
              <a:latin typeface="Arial"/>
              <a:ea typeface="Arial"/>
              <a:cs typeface="Arial"/>
              <a:sym typeface="Arial"/>
            </a:endParaRPr>
          </a:p>
          <a:p>
            <a:pPr indent="-330200" lvl="0" marL="457200" rtl="0" algn="l">
              <a:lnSpc>
                <a:spcPct val="100000"/>
              </a:lnSpc>
              <a:spcBef>
                <a:spcPts val="1000"/>
              </a:spcBef>
              <a:spcAft>
                <a:spcPts val="0"/>
              </a:spcAft>
              <a:buSzPts val="1600"/>
              <a:buFont typeface="Arial"/>
              <a:buChar char="●"/>
            </a:pPr>
            <a:r>
              <a:rPr lang="en" sz="1600">
                <a:latin typeface="Arial"/>
                <a:ea typeface="Arial"/>
                <a:cs typeface="Arial"/>
                <a:sym typeface="Arial"/>
              </a:rPr>
              <a:t>Premium Amenities</a:t>
            </a:r>
            <a:endParaRPr sz="1600">
              <a:latin typeface="Arial"/>
              <a:ea typeface="Arial"/>
              <a:cs typeface="Arial"/>
              <a:sym typeface="Arial"/>
            </a:endParaRPr>
          </a:p>
          <a:p>
            <a:pPr indent="-330200" lvl="0" marL="457200" rtl="0" algn="l">
              <a:lnSpc>
                <a:spcPct val="100000"/>
              </a:lnSpc>
              <a:spcBef>
                <a:spcPts val="1000"/>
              </a:spcBef>
              <a:spcAft>
                <a:spcPts val="1000"/>
              </a:spcAft>
              <a:buSzPts val="1600"/>
              <a:buFont typeface="Arial"/>
              <a:buChar char="●"/>
            </a:pPr>
            <a:r>
              <a:rPr lang="en" sz="1600">
                <a:latin typeface="Arial"/>
                <a:ea typeface="Arial"/>
                <a:cs typeface="Arial"/>
                <a:sym typeface="Arial"/>
              </a:rPr>
              <a:t>Attention to Detail</a:t>
            </a:r>
            <a:endParaRPr sz="1600">
              <a:latin typeface="Arial"/>
              <a:ea typeface="Arial"/>
              <a:cs typeface="Arial"/>
              <a:sym typeface="Arial"/>
            </a:endParaRPr>
          </a:p>
        </p:txBody>
      </p:sp>
      <p:sp>
        <p:nvSpPr>
          <p:cNvPr id="110" name="Google Shape;110;p18"/>
          <p:cNvSpPr txBox="1"/>
          <p:nvPr>
            <p:ph idx="1" type="body"/>
          </p:nvPr>
        </p:nvSpPr>
        <p:spPr>
          <a:xfrm>
            <a:off x="6155350" y="1602675"/>
            <a:ext cx="2566500" cy="3002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b="1" lang="en" sz="1600">
                <a:latin typeface="Arial"/>
                <a:ea typeface="Arial"/>
                <a:cs typeface="Arial"/>
                <a:sym typeface="Arial"/>
              </a:rPr>
              <a:t>Scope</a:t>
            </a:r>
            <a:endParaRPr b="1" sz="1600">
              <a:latin typeface="Arial"/>
              <a:ea typeface="Arial"/>
              <a:cs typeface="Arial"/>
              <a:sym typeface="Arial"/>
            </a:endParaRPr>
          </a:p>
          <a:p>
            <a:pPr indent="0" lvl="0" marL="0" rtl="0" algn="l">
              <a:lnSpc>
                <a:spcPct val="100000"/>
              </a:lnSpc>
              <a:spcBef>
                <a:spcPts val="0"/>
              </a:spcBef>
              <a:spcAft>
                <a:spcPts val="0"/>
              </a:spcAft>
              <a:buNone/>
            </a:pPr>
            <a:r>
              <a:t/>
            </a:r>
            <a:endParaRPr sz="1600">
              <a:latin typeface="Arial"/>
              <a:ea typeface="Arial"/>
              <a:cs typeface="Arial"/>
              <a:sym typeface="Arial"/>
            </a:endParaRPr>
          </a:p>
          <a:p>
            <a:pPr indent="-330200" lvl="0" marL="457200" rtl="0" algn="l">
              <a:lnSpc>
                <a:spcPct val="100000"/>
              </a:lnSpc>
              <a:spcBef>
                <a:spcPts val="0"/>
              </a:spcBef>
              <a:spcAft>
                <a:spcPts val="0"/>
              </a:spcAft>
              <a:buSzPts val="1600"/>
              <a:buFont typeface="Arial"/>
              <a:buChar char="●"/>
            </a:pPr>
            <a:r>
              <a:rPr lang="en" sz="1600">
                <a:latin typeface="Arial"/>
                <a:ea typeface="Arial"/>
                <a:cs typeface="Arial"/>
                <a:sym typeface="Arial"/>
              </a:rPr>
              <a:t>Accommodation Services</a:t>
            </a:r>
            <a:endParaRPr sz="1600">
              <a:latin typeface="Arial"/>
              <a:ea typeface="Arial"/>
              <a:cs typeface="Arial"/>
              <a:sym typeface="Arial"/>
            </a:endParaRPr>
          </a:p>
          <a:p>
            <a:pPr indent="-330200" lvl="0" marL="457200" rtl="0" algn="l">
              <a:lnSpc>
                <a:spcPct val="100000"/>
              </a:lnSpc>
              <a:spcBef>
                <a:spcPts val="1000"/>
              </a:spcBef>
              <a:spcAft>
                <a:spcPts val="0"/>
              </a:spcAft>
              <a:buSzPts val="1600"/>
              <a:buFont typeface="Arial"/>
              <a:buChar char="●"/>
            </a:pPr>
            <a:r>
              <a:rPr lang="en" sz="1600">
                <a:latin typeface="Arial"/>
                <a:ea typeface="Arial"/>
                <a:cs typeface="Arial"/>
                <a:sym typeface="Arial"/>
              </a:rPr>
              <a:t>Dining Services</a:t>
            </a:r>
            <a:endParaRPr sz="1600">
              <a:latin typeface="Arial"/>
              <a:ea typeface="Arial"/>
              <a:cs typeface="Arial"/>
              <a:sym typeface="Arial"/>
            </a:endParaRPr>
          </a:p>
          <a:p>
            <a:pPr indent="-330200" lvl="0" marL="457200" rtl="0" algn="l">
              <a:lnSpc>
                <a:spcPct val="100000"/>
              </a:lnSpc>
              <a:spcBef>
                <a:spcPts val="1000"/>
              </a:spcBef>
              <a:spcAft>
                <a:spcPts val="0"/>
              </a:spcAft>
              <a:buSzPts val="1600"/>
              <a:buFont typeface="Arial"/>
              <a:buChar char="●"/>
            </a:pPr>
            <a:r>
              <a:rPr lang="en" sz="1600">
                <a:latin typeface="Arial"/>
                <a:ea typeface="Arial"/>
                <a:cs typeface="Arial"/>
                <a:sym typeface="Arial"/>
              </a:rPr>
              <a:t>Spa and Wellness Facilities</a:t>
            </a:r>
            <a:endParaRPr sz="1600">
              <a:latin typeface="Arial"/>
              <a:ea typeface="Arial"/>
              <a:cs typeface="Arial"/>
              <a:sym typeface="Arial"/>
            </a:endParaRPr>
          </a:p>
          <a:p>
            <a:pPr indent="-330200" lvl="0" marL="457200" rtl="0" algn="l">
              <a:lnSpc>
                <a:spcPct val="100000"/>
              </a:lnSpc>
              <a:spcBef>
                <a:spcPts val="1000"/>
              </a:spcBef>
              <a:spcAft>
                <a:spcPts val="1000"/>
              </a:spcAft>
              <a:buSzPts val="1600"/>
              <a:buFont typeface="Arial"/>
              <a:buChar char="●"/>
            </a:pPr>
            <a:r>
              <a:rPr lang="en" sz="1600">
                <a:latin typeface="Arial"/>
                <a:ea typeface="Arial"/>
                <a:cs typeface="Arial"/>
                <a:sym typeface="Arial"/>
              </a:rPr>
              <a:t>Event Services</a:t>
            </a:r>
            <a:endParaRPr sz="1600">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19"/>
          <p:cNvSpPr txBox="1"/>
          <p:nvPr>
            <p:ph type="title"/>
          </p:nvPr>
        </p:nvSpPr>
        <p:spPr>
          <a:xfrm>
            <a:off x="733200" y="575950"/>
            <a:ext cx="79887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Guest Services for Specific Consumer Needs</a:t>
            </a:r>
            <a:endParaRPr>
              <a:solidFill>
                <a:schemeClr val="dk1"/>
              </a:solidFill>
            </a:endParaRPr>
          </a:p>
        </p:txBody>
      </p:sp>
      <p:sp>
        <p:nvSpPr>
          <p:cNvPr id="116" name="Google Shape;116;p19"/>
          <p:cNvSpPr txBox="1"/>
          <p:nvPr>
            <p:ph idx="1" type="body"/>
          </p:nvPr>
        </p:nvSpPr>
        <p:spPr>
          <a:xfrm>
            <a:off x="1447803" y="1602675"/>
            <a:ext cx="3071400" cy="3002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Clr>
                <a:schemeClr val="dk2"/>
              </a:buClr>
              <a:buSzPts val="1100"/>
              <a:buFont typeface="Arial"/>
              <a:buNone/>
            </a:pPr>
            <a:r>
              <a:rPr lang="en" sz="1600"/>
              <a:t>For Business Travelers:</a:t>
            </a:r>
            <a:endParaRPr sz="1600"/>
          </a:p>
          <a:p>
            <a:pPr indent="-330200" lvl="0" marL="457200" rtl="0" algn="l">
              <a:lnSpc>
                <a:spcPct val="100000"/>
              </a:lnSpc>
              <a:spcBef>
                <a:spcPts val="1000"/>
              </a:spcBef>
              <a:spcAft>
                <a:spcPts val="0"/>
              </a:spcAft>
              <a:buSzPts val="1600"/>
              <a:buFont typeface="Lato"/>
              <a:buChar char="●"/>
            </a:pPr>
            <a:r>
              <a:rPr lang="en" sz="1600"/>
              <a:t>Executive Lounges</a:t>
            </a:r>
            <a:endParaRPr sz="1600"/>
          </a:p>
          <a:p>
            <a:pPr indent="-330200" lvl="0" marL="457200" rtl="0" algn="l">
              <a:lnSpc>
                <a:spcPct val="100000"/>
              </a:lnSpc>
              <a:spcBef>
                <a:spcPts val="1000"/>
              </a:spcBef>
              <a:spcAft>
                <a:spcPts val="0"/>
              </a:spcAft>
              <a:buSzPts val="1600"/>
              <a:buFont typeface="Lato"/>
              <a:buChar char="●"/>
            </a:pPr>
            <a:r>
              <a:rPr lang="en" sz="1600"/>
              <a:t>Business Centers</a:t>
            </a:r>
            <a:endParaRPr sz="1600"/>
          </a:p>
          <a:p>
            <a:pPr indent="-330200" lvl="0" marL="457200" rtl="0" algn="l">
              <a:lnSpc>
                <a:spcPct val="100000"/>
              </a:lnSpc>
              <a:spcBef>
                <a:spcPts val="1000"/>
              </a:spcBef>
              <a:spcAft>
                <a:spcPts val="1000"/>
              </a:spcAft>
              <a:buSzPts val="1600"/>
              <a:buFont typeface="Lato"/>
              <a:buChar char="●"/>
            </a:pPr>
            <a:r>
              <a:rPr lang="en" sz="1600"/>
              <a:t>Conference Facilities</a:t>
            </a:r>
            <a:endParaRPr sz="1600"/>
          </a:p>
        </p:txBody>
      </p:sp>
      <p:sp>
        <p:nvSpPr>
          <p:cNvPr id="117" name="Google Shape;117;p19"/>
          <p:cNvSpPr txBox="1"/>
          <p:nvPr>
            <p:ph idx="2" type="body"/>
          </p:nvPr>
        </p:nvSpPr>
        <p:spPr>
          <a:xfrm>
            <a:off x="4997122" y="1602675"/>
            <a:ext cx="3071400" cy="30024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Clr>
                <a:schemeClr val="dk2"/>
              </a:buClr>
              <a:buSzPts val="1100"/>
              <a:buFont typeface="Arial"/>
              <a:buNone/>
            </a:pPr>
            <a:r>
              <a:rPr lang="en" sz="1600"/>
              <a:t>For Luxury Tourists:</a:t>
            </a:r>
            <a:endParaRPr sz="1600"/>
          </a:p>
          <a:p>
            <a:pPr indent="-330200" lvl="0" marL="457200" rtl="0" algn="l">
              <a:lnSpc>
                <a:spcPct val="100000"/>
              </a:lnSpc>
              <a:spcBef>
                <a:spcPts val="1000"/>
              </a:spcBef>
              <a:spcAft>
                <a:spcPts val="0"/>
              </a:spcAft>
              <a:buSzPts val="1600"/>
              <a:buFont typeface="Lato"/>
              <a:buChar char="●"/>
            </a:pPr>
            <a:r>
              <a:rPr lang="en" sz="1600"/>
              <a:t>Spa Services</a:t>
            </a:r>
            <a:endParaRPr sz="1600"/>
          </a:p>
          <a:p>
            <a:pPr indent="-330200" lvl="0" marL="457200" rtl="0" algn="l">
              <a:lnSpc>
                <a:spcPct val="100000"/>
              </a:lnSpc>
              <a:spcBef>
                <a:spcPts val="1000"/>
              </a:spcBef>
              <a:spcAft>
                <a:spcPts val="0"/>
              </a:spcAft>
              <a:buSzPts val="1600"/>
              <a:buFont typeface="Lato"/>
              <a:buChar char="●"/>
            </a:pPr>
            <a:r>
              <a:rPr lang="en" sz="1600"/>
              <a:t>Fine Dining</a:t>
            </a:r>
            <a:endParaRPr sz="1600"/>
          </a:p>
          <a:p>
            <a:pPr indent="-330200" lvl="0" marL="457200" rtl="0" algn="l">
              <a:lnSpc>
                <a:spcPct val="100000"/>
              </a:lnSpc>
              <a:spcBef>
                <a:spcPts val="1000"/>
              </a:spcBef>
              <a:spcAft>
                <a:spcPts val="1000"/>
              </a:spcAft>
              <a:buSzPts val="1600"/>
              <a:buFont typeface="Lato"/>
              <a:buChar char="●"/>
            </a:pPr>
            <a:r>
              <a:rPr lang="en" sz="1600"/>
              <a:t>Exclusive Experiences</a:t>
            </a:r>
            <a:endParaRPr sz="16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0"/>
          <p:cNvSpPr txBox="1"/>
          <p:nvPr>
            <p:ph type="title"/>
          </p:nvPr>
        </p:nvSpPr>
        <p:spPr>
          <a:xfrm>
            <a:off x="1411200" y="506275"/>
            <a:ext cx="63216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Role and Function of Guest Services</a:t>
            </a:r>
            <a:endParaRPr>
              <a:solidFill>
                <a:schemeClr val="dk1"/>
              </a:solidFill>
            </a:endParaRPr>
          </a:p>
        </p:txBody>
      </p:sp>
      <p:sp>
        <p:nvSpPr>
          <p:cNvPr id="123" name="Google Shape;123;p20"/>
          <p:cNvSpPr txBox="1"/>
          <p:nvPr>
            <p:ph idx="1" type="body"/>
          </p:nvPr>
        </p:nvSpPr>
        <p:spPr>
          <a:xfrm>
            <a:off x="461996" y="1070550"/>
            <a:ext cx="8220000" cy="30024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275"/>
              <a:buNone/>
            </a:pPr>
            <a:r>
              <a:rPr b="1" lang="en" sz="1250"/>
              <a:t>Personalization and Anticipation:</a:t>
            </a:r>
            <a:endParaRPr b="1" sz="1250"/>
          </a:p>
          <a:p>
            <a:pPr indent="-307975" lvl="0" marL="457200" rtl="0" algn="l">
              <a:lnSpc>
                <a:spcPct val="95000"/>
              </a:lnSpc>
              <a:spcBef>
                <a:spcPts val="1200"/>
              </a:spcBef>
              <a:spcAft>
                <a:spcPts val="0"/>
              </a:spcAft>
              <a:buSzPts val="1250"/>
              <a:buChar char="●"/>
            </a:pPr>
            <a:r>
              <a:rPr lang="en" sz="1250"/>
              <a:t>Tailoring services to meet individual guest preferences.</a:t>
            </a:r>
            <a:endParaRPr sz="1250"/>
          </a:p>
          <a:p>
            <a:pPr indent="-307975" lvl="0" marL="457200" rtl="0" algn="l">
              <a:lnSpc>
                <a:spcPct val="95000"/>
              </a:lnSpc>
              <a:spcBef>
                <a:spcPts val="0"/>
              </a:spcBef>
              <a:spcAft>
                <a:spcPts val="0"/>
              </a:spcAft>
              <a:buSzPts val="1250"/>
              <a:buChar char="●"/>
            </a:pPr>
            <a:r>
              <a:rPr lang="en" sz="1250"/>
              <a:t>Anticipating and exceeding guest needs through a proactive and attentive approach (Enz, C. A., 2021).</a:t>
            </a:r>
            <a:endParaRPr sz="1250"/>
          </a:p>
          <a:p>
            <a:pPr indent="0" lvl="0" marL="0" rtl="0" algn="l">
              <a:lnSpc>
                <a:spcPct val="95000"/>
              </a:lnSpc>
              <a:spcBef>
                <a:spcPts val="1200"/>
              </a:spcBef>
              <a:spcAft>
                <a:spcPts val="0"/>
              </a:spcAft>
              <a:buSzPts val="275"/>
              <a:buNone/>
            </a:pPr>
            <a:r>
              <a:rPr b="1" lang="en" sz="1250"/>
              <a:t>Seamless Experience:</a:t>
            </a:r>
            <a:endParaRPr b="1" sz="1250"/>
          </a:p>
          <a:p>
            <a:pPr indent="-307975" lvl="0" marL="457200" rtl="0" algn="l">
              <a:lnSpc>
                <a:spcPct val="95000"/>
              </a:lnSpc>
              <a:spcBef>
                <a:spcPts val="1200"/>
              </a:spcBef>
              <a:spcAft>
                <a:spcPts val="0"/>
              </a:spcAft>
              <a:buSzPts val="1250"/>
              <a:buChar char="●"/>
            </a:pPr>
            <a:r>
              <a:rPr lang="en" sz="1250"/>
              <a:t>Ensuring a seamless and hassle-free experience from check-in to departure.</a:t>
            </a:r>
            <a:endParaRPr sz="1250"/>
          </a:p>
          <a:p>
            <a:pPr indent="-307975" lvl="0" marL="457200" rtl="0" algn="l">
              <a:lnSpc>
                <a:spcPct val="95000"/>
              </a:lnSpc>
              <a:spcBef>
                <a:spcPts val="0"/>
              </a:spcBef>
              <a:spcAft>
                <a:spcPts val="0"/>
              </a:spcAft>
              <a:buSzPts val="1250"/>
              <a:buChar char="●"/>
            </a:pPr>
            <a:r>
              <a:rPr lang="en" sz="1250"/>
              <a:t>Streamlining processes to enhance convenience and comfort (Smith, J., 2021).</a:t>
            </a:r>
            <a:endParaRPr sz="1250"/>
          </a:p>
          <a:p>
            <a:pPr indent="0" lvl="0" marL="0" rtl="0" algn="l">
              <a:lnSpc>
                <a:spcPct val="95000"/>
              </a:lnSpc>
              <a:spcBef>
                <a:spcPts val="1200"/>
              </a:spcBef>
              <a:spcAft>
                <a:spcPts val="0"/>
              </a:spcAft>
              <a:buSzPts val="275"/>
              <a:buNone/>
            </a:pPr>
            <a:r>
              <a:rPr b="1" lang="en" sz="1250"/>
              <a:t>Problem Resolution:</a:t>
            </a:r>
            <a:endParaRPr b="1" sz="1250"/>
          </a:p>
          <a:p>
            <a:pPr indent="-307975" lvl="0" marL="457200" rtl="0" algn="l">
              <a:lnSpc>
                <a:spcPct val="95000"/>
              </a:lnSpc>
              <a:spcBef>
                <a:spcPts val="1200"/>
              </a:spcBef>
              <a:spcAft>
                <a:spcPts val="0"/>
              </a:spcAft>
              <a:buSzPts val="1250"/>
              <a:buChar char="●"/>
            </a:pPr>
            <a:r>
              <a:rPr lang="en" sz="1250"/>
              <a:t>Promptly addressing and resolving guest concerns.</a:t>
            </a:r>
            <a:endParaRPr sz="1250"/>
          </a:p>
          <a:p>
            <a:pPr indent="-307975" lvl="0" marL="457200" rtl="0" algn="l">
              <a:lnSpc>
                <a:spcPct val="95000"/>
              </a:lnSpc>
              <a:spcBef>
                <a:spcPts val="0"/>
              </a:spcBef>
              <a:spcAft>
                <a:spcPts val="0"/>
              </a:spcAft>
              <a:buSzPts val="1250"/>
              <a:buChar char="●"/>
            </a:pPr>
            <a:r>
              <a:rPr lang="en" sz="1250"/>
              <a:t>Implementing effective solutions to ensure guest satisfaction </a:t>
            </a:r>
            <a:r>
              <a:rPr lang="en" sz="1200"/>
              <a:t>(Chen, L., &amp; Wang, D., 2023).</a:t>
            </a:r>
            <a:endParaRPr sz="1250"/>
          </a:p>
          <a:p>
            <a:pPr indent="0" lvl="0" marL="0" rtl="0" algn="l">
              <a:lnSpc>
                <a:spcPct val="95000"/>
              </a:lnSpc>
              <a:spcBef>
                <a:spcPts val="1200"/>
              </a:spcBef>
              <a:spcAft>
                <a:spcPts val="0"/>
              </a:spcAft>
              <a:buSzPts val="275"/>
              <a:buNone/>
            </a:pPr>
            <a:r>
              <a:rPr b="1" lang="en" sz="1250"/>
              <a:t>Enhanced Communication</a:t>
            </a:r>
            <a:r>
              <a:rPr lang="en" sz="1250"/>
              <a:t>:</a:t>
            </a:r>
            <a:endParaRPr sz="1250"/>
          </a:p>
          <a:p>
            <a:pPr indent="-307975" lvl="0" marL="457200" rtl="0" algn="l">
              <a:lnSpc>
                <a:spcPct val="95000"/>
              </a:lnSpc>
              <a:spcBef>
                <a:spcPts val="1200"/>
              </a:spcBef>
              <a:spcAft>
                <a:spcPts val="0"/>
              </a:spcAft>
              <a:buSzPts val="1250"/>
              <a:buChar char="●"/>
            </a:pPr>
            <a:r>
              <a:rPr lang="en" sz="1250"/>
              <a:t>Establishing clear and open lines of communication to understand guest expectations.</a:t>
            </a:r>
            <a:endParaRPr sz="1250"/>
          </a:p>
          <a:p>
            <a:pPr indent="-307975" lvl="0" marL="457200" rtl="0" algn="l">
              <a:lnSpc>
                <a:spcPct val="95000"/>
              </a:lnSpc>
              <a:spcBef>
                <a:spcPts val="0"/>
              </a:spcBef>
              <a:spcAft>
                <a:spcPts val="0"/>
              </a:spcAft>
              <a:buSzPts val="1250"/>
              <a:buChar char="●"/>
            </a:pPr>
            <a:r>
              <a:rPr lang="en" sz="1250"/>
              <a:t>Providing information and assistance to enhance the overall guest experience (Kim, J., &amp; Ritchie, J. B., 2021)</a:t>
            </a:r>
            <a:endParaRPr sz="1250"/>
          </a:p>
          <a:p>
            <a:pPr indent="0" lvl="0" marL="0" rtl="0" algn="l">
              <a:lnSpc>
                <a:spcPct val="95000"/>
              </a:lnSpc>
              <a:spcBef>
                <a:spcPts val="1200"/>
              </a:spcBef>
              <a:spcAft>
                <a:spcPts val="1200"/>
              </a:spcAft>
              <a:buSzPts val="275"/>
              <a:buNone/>
            </a:pPr>
            <a:r>
              <a:t/>
            </a:r>
            <a:endParaRPr sz="35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1"/>
          <p:cNvSpPr txBox="1"/>
          <p:nvPr>
            <p:ph type="title"/>
          </p:nvPr>
        </p:nvSpPr>
        <p:spPr>
          <a:xfrm>
            <a:off x="1411200" y="609175"/>
            <a:ext cx="63216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Importance in Enhancing the Overall Guest Experience and Satisfaction:</a:t>
            </a:r>
            <a:endParaRPr>
              <a:solidFill>
                <a:schemeClr val="dk1"/>
              </a:solidFill>
            </a:endParaRPr>
          </a:p>
        </p:txBody>
      </p:sp>
      <p:sp>
        <p:nvSpPr>
          <p:cNvPr id="129" name="Google Shape;129;p21"/>
          <p:cNvSpPr txBox="1"/>
          <p:nvPr>
            <p:ph idx="1" type="body"/>
          </p:nvPr>
        </p:nvSpPr>
        <p:spPr>
          <a:xfrm>
            <a:off x="737712" y="1529326"/>
            <a:ext cx="6321600" cy="3002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Creating Lasting Impressions</a:t>
            </a:r>
            <a:endParaRPr/>
          </a:p>
          <a:p>
            <a:pPr indent="-342900" lvl="0" marL="457200" rtl="0" algn="l">
              <a:spcBef>
                <a:spcPts val="1000"/>
              </a:spcBef>
              <a:spcAft>
                <a:spcPts val="0"/>
              </a:spcAft>
              <a:buSzPts val="1800"/>
              <a:buChar char="❖"/>
            </a:pPr>
            <a:r>
              <a:rPr lang="en"/>
              <a:t>Building Emotional Connections</a:t>
            </a:r>
            <a:endParaRPr/>
          </a:p>
          <a:p>
            <a:pPr indent="-342900" lvl="0" marL="457200" rtl="0" algn="l">
              <a:spcBef>
                <a:spcPts val="1000"/>
              </a:spcBef>
              <a:spcAft>
                <a:spcPts val="1000"/>
              </a:spcAft>
              <a:buSzPts val="1800"/>
              <a:buChar char="❖"/>
            </a:pPr>
            <a:r>
              <a:rPr lang="en"/>
              <a:t>Maximizing Satisfaction</a:t>
            </a:r>
            <a:endParaRPr/>
          </a:p>
        </p:txBody>
      </p:sp>
      <p:pic>
        <p:nvPicPr>
          <p:cNvPr id="130" name="Google Shape;130;p21"/>
          <p:cNvPicPr preferRelativeResize="0"/>
          <p:nvPr/>
        </p:nvPicPr>
        <p:blipFill>
          <a:blip r:embed="rId3">
            <a:alphaModFix/>
          </a:blip>
          <a:stretch>
            <a:fillRect/>
          </a:stretch>
        </p:blipFill>
        <p:spPr>
          <a:xfrm>
            <a:off x="5131301" y="1835851"/>
            <a:ext cx="3590550" cy="23893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2"/>
          <p:cNvSpPr txBox="1"/>
          <p:nvPr>
            <p:ph type="title"/>
          </p:nvPr>
        </p:nvSpPr>
        <p:spPr>
          <a:xfrm>
            <a:off x="788575" y="575950"/>
            <a:ext cx="79332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Link Between Quality Service and Brand Loyalty</a:t>
            </a:r>
            <a:endParaRPr>
              <a:solidFill>
                <a:schemeClr val="dk1"/>
              </a:solidFill>
            </a:endParaRPr>
          </a:p>
        </p:txBody>
      </p:sp>
      <p:sp>
        <p:nvSpPr>
          <p:cNvPr id="136" name="Google Shape;136;p22"/>
          <p:cNvSpPr txBox="1"/>
          <p:nvPr>
            <p:ph idx="1" type="body"/>
          </p:nvPr>
        </p:nvSpPr>
        <p:spPr>
          <a:xfrm>
            <a:off x="682312" y="1617926"/>
            <a:ext cx="6321600" cy="3002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Positive Brand Perception</a:t>
            </a:r>
            <a:endParaRPr/>
          </a:p>
          <a:p>
            <a:pPr indent="-342900" lvl="0" marL="457200" rtl="0" algn="l">
              <a:spcBef>
                <a:spcPts val="0"/>
              </a:spcBef>
              <a:spcAft>
                <a:spcPts val="0"/>
              </a:spcAft>
              <a:buSzPts val="1800"/>
              <a:buChar char="●"/>
            </a:pPr>
            <a:r>
              <a:rPr lang="en"/>
              <a:t>Repeat Business and Referrals</a:t>
            </a:r>
            <a:endParaRPr/>
          </a:p>
          <a:p>
            <a:pPr indent="-342900" lvl="0" marL="457200" rtl="0" algn="l">
              <a:spcBef>
                <a:spcPts val="0"/>
              </a:spcBef>
              <a:spcAft>
                <a:spcPts val="0"/>
              </a:spcAft>
              <a:buSzPts val="1800"/>
              <a:buChar char="●"/>
            </a:pPr>
            <a:r>
              <a:rPr lang="en"/>
              <a:t>Competitive Advantage</a:t>
            </a:r>
            <a:endParaRPr/>
          </a:p>
        </p:txBody>
      </p:sp>
      <p:pic>
        <p:nvPicPr>
          <p:cNvPr id="137" name="Google Shape;137;p22"/>
          <p:cNvPicPr preferRelativeResize="0"/>
          <p:nvPr/>
        </p:nvPicPr>
        <p:blipFill>
          <a:blip r:embed="rId3">
            <a:alphaModFix/>
          </a:blip>
          <a:stretch>
            <a:fillRect/>
          </a:stretch>
        </p:blipFill>
        <p:spPr>
          <a:xfrm>
            <a:off x="4440225" y="2044138"/>
            <a:ext cx="4188274" cy="21499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23"/>
          <p:cNvSpPr txBox="1"/>
          <p:nvPr>
            <p:ph type="title"/>
          </p:nvPr>
        </p:nvSpPr>
        <p:spPr>
          <a:xfrm>
            <a:off x="409800" y="575950"/>
            <a:ext cx="83121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Importance of Hospitality</a:t>
            </a:r>
            <a:endParaRPr>
              <a:solidFill>
                <a:schemeClr val="dk1"/>
              </a:solidFill>
            </a:endParaRPr>
          </a:p>
        </p:txBody>
      </p:sp>
      <p:sp>
        <p:nvSpPr>
          <p:cNvPr id="143" name="Google Shape;143;p23"/>
          <p:cNvSpPr txBox="1"/>
          <p:nvPr>
            <p:ph idx="1" type="body"/>
          </p:nvPr>
        </p:nvSpPr>
        <p:spPr>
          <a:xfrm>
            <a:off x="499800" y="1211350"/>
            <a:ext cx="8222100" cy="31320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605"/>
              <a:buNone/>
            </a:pPr>
            <a:r>
              <a:rPr lang="en" sz="1200"/>
              <a:t>Emotional Connection:</a:t>
            </a:r>
            <a:endParaRPr sz="1200"/>
          </a:p>
          <a:p>
            <a:pPr indent="-304800" lvl="0" marL="457200" rtl="0" algn="l">
              <a:lnSpc>
                <a:spcPct val="95000"/>
              </a:lnSpc>
              <a:spcBef>
                <a:spcPts val="1200"/>
              </a:spcBef>
              <a:spcAft>
                <a:spcPts val="0"/>
              </a:spcAft>
              <a:buSzPts val="1200"/>
              <a:buChar char="●"/>
            </a:pPr>
            <a:r>
              <a:rPr lang="en" sz="1200"/>
              <a:t>Hospitality fosters an emotional connection between guests and the brand </a:t>
            </a:r>
            <a:r>
              <a:rPr lang="en" sz="1250"/>
              <a:t>(Smith, J., 2021)</a:t>
            </a:r>
            <a:r>
              <a:rPr lang="en" sz="1200"/>
              <a:t>.</a:t>
            </a:r>
            <a:endParaRPr sz="1200"/>
          </a:p>
          <a:p>
            <a:pPr indent="-304800" lvl="0" marL="457200" rtl="0" algn="l">
              <a:lnSpc>
                <a:spcPct val="95000"/>
              </a:lnSpc>
              <a:spcBef>
                <a:spcPts val="0"/>
              </a:spcBef>
              <a:spcAft>
                <a:spcPts val="0"/>
              </a:spcAft>
              <a:buSzPts val="1200"/>
              <a:buChar char="●"/>
            </a:pPr>
            <a:r>
              <a:rPr lang="en" sz="1200"/>
              <a:t>Creating a welcoming and warm atmosphere that goes beyond transactional interactions.</a:t>
            </a:r>
            <a:endParaRPr sz="1200"/>
          </a:p>
          <a:p>
            <a:pPr indent="0" lvl="0" marL="0" rtl="0" algn="l">
              <a:lnSpc>
                <a:spcPct val="95000"/>
              </a:lnSpc>
              <a:spcBef>
                <a:spcPts val="1200"/>
              </a:spcBef>
              <a:spcAft>
                <a:spcPts val="0"/>
              </a:spcAft>
              <a:buSzPts val="605"/>
              <a:buNone/>
            </a:pPr>
            <a:r>
              <a:rPr lang="en" sz="1200"/>
              <a:t>Positive Guest Perception:</a:t>
            </a:r>
            <a:endParaRPr sz="1200"/>
          </a:p>
          <a:p>
            <a:pPr indent="-304800" lvl="0" marL="457200" rtl="0" algn="l">
              <a:lnSpc>
                <a:spcPct val="95000"/>
              </a:lnSpc>
              <a:spcBef>
                <a:spcPts val="1200"/>
              </a:spcBef>
              <a:spcAft>
                <a:spcPts val="0"/>
              </a:spcAft>
              <a:buSzPts val="1200"/>
              <a:buChar char="●"/>
            </a:pPr>
            <a:r>
              <a:rPr lang="en" sz="1200"/>
              <a:t>Hospitality enhances the overall perception of the hotel, making guests feel valued and cared for (Chen, L., &amp; Wang, D., 2023).</a:t>
            </a:r>
            <a:endParaRPr sz="1200"/>
          </a:p>
          <a:p>
            <a:pPr indent="-304800" lvl="0" marL="457200" rtl="0" algn="l">
              <a:lnSpc>
                <a:spcPct val="95000"/>
              </a:lnSpc>
              <a:spcBef>
                <a:spcPts val="0"/>
              </a:spcBef>
              <a:spcAft>
                <a:spcPts val="0"/>
              </a:spcAft>
              <a:buSzPts val="1200"/>
              <a:buChar char="●"/>
            </a:pPr>
            <a:r>
              <a:rPr lang="en" sz="1200"/>
              <a:t>Establishing a positive reputation and encouraging repeat visits (Kim, J., &amp; Ritchie, J. B., 2021).</a:t>
            </a:r>
            <a:endParaRPr sz="1200"/>
          </a:p>
          <a:p>
            <a:pPr indent="0" lvl="0" marL="0" rtl="0" algn="l">
              <a:lnSpc>
                <a:spcPct val="95000"/>
              </a:lnSpc>
              <a:spcBef>
                <a:spcPts val="1200"/>
              </a:spcBef>
              <a:spcAft>
                <a:spcPts val="0"/>
              </a:spcAft>
              <a:buSzPts val="605"/>
              <a:buNone/>
            </a:pPr>
            <a:r>
              <a:rPr lang="en" sz="1200"/>
              <a:t>Cultural Understanding:</a:t>
            </a:r>
            <a:endParaRPr sz="1200"/>
          </a:p>
          <a:p>
            <a:pPr indent="-304800" lvl="0" marL="457200" rtl="0" algn="l">
              <a:lnSpc>
                <a:spcPct val="95000"/>
              </a:lnSpc>
              <a:spcBef>
                <a:spcPts val="1200"/>
              </a:spcBef>
              <a:spcAft>
                <a:spcPts val="0"/>
              </a:spcAft>
              <a:buSzPts val="1200"/>
              <a:buChar char="●"/>
            </a:pPr>
            <a:r>
              <a:rPr lang="en" sz="1200"/>
              <a:t>Cultural sensitivity in hospitality ensures that guests from diverse backgrounds feel respected and understood.</a:t>
            </a:r>
            <a:endParaRPr sz="1200"/>
          </a:p>
          <a:p>
            <a:pPr indent="-304800" lvl="0" marL="457200" rtl="0" algn="l">
              <a:lnSpc>
                <a:spcPct val="95000"/>
              </a:lnSpc>
              <a:spcBef>
                <a:spcPts val="0"/>
              </a:spcBef>
              <a:spcAft>
                <a:spcPts val="0"/>
              </a:spcAft>
              <a:buSzPts val="1200"/>
              <a:buChar char="●"/>
            </a:pPr>
            <a:r>
              <a:rPr lang="en" sz="1200"/>
              <a:t>Demonstrating a commitment to inclusivity and global awareness.</a:t>
            </a:r>
            <a:endParaRPr sz="1200"/>
          </a:p>
          <a:p>
            <a:pPr indent="0" lvl="0" marL="0" rtl="0" algn="l">
              <a:lnSpc>
                <a:spcPct val="95000"/>
              </a:lnSpc>
              <a:spcBef>
                <a:spcPts val="1200"/>
              </a:spcBef>
              <a:spcAft>
                <a:spcPts val="0"/>
              </a:spcAft>
              <a:buSzPts val="605"/>
              <a:buNone/>
            </a:pPr>
            <a:r>
              <a:rPr lang="en" sz="1200"/>
              <a:t>Differentiation Factor:</a:t>
            </a:r>
            <a:endParaRPr sz="1200"/>
          </a:p>
          <a:p>
            <a:pPr indent="-304800" lvl="0" marL="457200" rtl="0" algn="l">
              <a:lnSpc>
                <a:spcPct val="95000"/>
              </a:lnSpc>
              <a:spcBef>
                <a:spcPts val="1200"/>
              </a:spcBef>
              <a:spcAft>
                <a:spcPts val="0"/>
              </a:spcAft>
              <a:buSzPts val="1200"/>
              <a:buChar char="●"/>
            </a:pPr>
            <a:r>
              <a:rPr lang="en" sz="1200"/>
              <a:t>Hospitality serves as a key differentiator in a competitive market (Kim, J., &amp; Ritchie, J. B., 2021).</a:t>
            </a:r>
            <a:endParaRPr sz="1200"/>
          </a:p>
          <a:p>
            <a:pPr indent="-304800" lvl="0" marL="457200" rtl="0" algn="l">
              <a:lnSpc>
                <a:spcPct val="95000"/>
              </a:lnSpc>
              <a:spcBef>
                <a:spcPts val="0"/>
              </a:spcBef>
              <a:spcAft>
                <a:spcPts val="0"/>
              </a:spcAft>
              <a:buSzPts val="1200"/>
              <a:buChar char="●"/>
            </a:pPr>
            <a:r>
              <a:rPr lang="en" sz="1200"/>
              <a:t>Setting JW Marriott apart by providing a unique and memorable guest experience.</a:t>
            </a:r>
            <a:endParaRPr sz="12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4"/>
          <p:cNvSpPr txBox="1"/>
          <p:nvPr>
            <p:ph type="title"/>
          </p:nvPr>
        </p:nvSpPr>
        <p:spPr>
          <a:xfrm>
            <a:off x="465175" y="575950"/>
            <a:ext cx="82566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Meeting Guest Expectations</a:t>
            </a:r>
            <a:endParaRPr>
              <a:solidFill>
                <a:schemeClr val="dk1"/>
              </a:solidFill>
            </a:endParaRPr>
          </a:p>
        </p:txBody>
      </p:sp>
      <p:sp>
        <p:nvSpPr>
          <p:cNvPr id="149" name="Google Shape;149;p24"/>
          <p:cNvSpPr txBox="1"/>
          <p:nvPr>
            <p:ph idx="1" type="body"/>
          </p:nvPr>
        </p:nvSpPr>
        <p:spPr>
          <a:xfrm>
            <a:off x="521872" y="1307825"/>
            <a:ext cx="7934100" cy="30024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lang="en"/>
              <a:t>Employee Training:</a:t>
            </a:r>
            <a:endParaRPr/>
          </a:p>
          <a:p>
            <a:pPr indent="-317182" lvl="0" marL="457200" rtl="0" algn="l">
              <a:spcBef>
                <a:spcPts val="1200"/>
              </a:spcBef>
              <a:spcAft>
                <a:spcPts val="0"/>
              </a:spcAft>
              <a:buSzPct val="100000"/>
              <a:buChar char="●"/>
            </a:pPr>
            <a:r>
              <a:rPr lang="en"/>
              <a:t>Rigorous training programs to equip staff with the skills to provide exceptional service.</a:t>
            </a:r>
            <a:endParaRPr/>
          </a:p>
          <a:p>
            <a:pPr indent="-317182" lvl="0" marL="457200" rtl="0" algn="l">
              <a:spcBef>
                <a:spcPts val="0"/>
              </a:spcBef>
              <a:spcAft>
                <a:spcPts val="0"/>
              </a:spcAft>
              <a:buSzPct val="100000"/>
              <a:buChar char="●"/>
            </a:pPr>
            <a:r>
              <a:rPr lang="en"/>
              <a:t>Fostering a culture of continuous improvement and guest-centricity.</a:t>
            </a:r>
            <a:endParaRPr/>
          </a:p>
          <a:p>
            <a:pPr indent="0" lvl="0" marL="0" rtl="0" algn="l">
              <a:spcBef>
                <a:spcPts val="1200"/>
              </a:spcBef>
              <a:spcAft>
                <a:spcPts val="0"/>
              </a:spcAft>
              <a:buNone/>
            </a:pPr>
            <a:r>
              <a:rPr lang="en"/>
              <a:t>Quality Control Measures:</a:t>
            </a:r>
            <a:endParaRPr/>
          </a:p>
          <a:p>
            <a:pPr indent="-317182" lvl="0" marL="457200" rtl="0" algn="l">
              <a:spcBef>
                <a:spcPts val="1200"/>
              </a:spcBef>
              <a:spcAft>
                <a:spcPts val="0"/>
              </a:spcAft>
              <a:buSzPct val="100000"/>
              <a:buChar char="●"/>
            </a:pPr>
            <a:r>
              <a:rPr lang="en"/>
              <a:t>Implementing rigorous quality control measures across all facets of guest services.</a:t>
            </a:r>
            <a:endParaRPr/>
          </a:p>
          <a:p>
            <a:pPr indent="-317182" lvl="0" marL="457200" rtl="0" algn="l">
              <a:spcBef>
                <a:spcPts val="0"/>
              </a:spcBef>
              <a:spcAft>
                <a:spcPts val="0"/>
              </a:spcAft>
              <a:buSzPct val="100000"/>
              <a:buChar char="●"/>
            </a:pPr>
            <a:r>
              <a:rPr lang="en"/>
              <a:t>Regular assessments to ensure adherence to high standards and immediate corrective actions when necessary (Kim, J., &amp; Ritchie, J. B., 2021) .</a:t>
            </a:r>
            <a:endParaRPr/>
          </a:p>
          <a:p>
            <a:pPr indent="0" lvl="0" marL="0" rtl="0" algn="l">
              <a:spcBef>
                <a:spcPts val="1200"/>
              </a:spcBef>
              <a:spcAft>
                <a:spcPts val="0"/>
              </a:spcAft>
              <a:buNone/>
            </a:pPr>
            <a:r>
              <a:rPr lang="en"/>
              <a:t>Continuous Feedback Mechanisms:</a:t>
            </a:r>
            <a:endParaRPr/>
          </a:p>
          <a:p>
            <a:pPr indent="-317182" lvl="0" marL="457200" rtl="0" algn="l">
              <a:spcBef>
                <a:spcPts val="1200"/>
              </a:spcBef>
              <a:spcAft>
                <a:spcPts val="0"/>
              </a:spcAft>
              <a:buSzPct val="100000"/>
              <a:buChar char="●"/>
            </a:pPr>
            <a:r>
              <a:rPr lang="en"/>
              <a:t>Establishing effective feedback mechanisms to capture guest insights.</a:t>
            </a:r>
            <a:endParaRPr/>
          </a:p>
          <a:p>
            <a:pPr indent="-317182" lvl="0" marL="457200" rtl="0" algn="l">
              <a:spcBef>
                <a:spcPts val="0"/>
              </a:spcBef>
              <a:spcAft>
                <a:spcPts val="0"/>
              </a:spcAft>
              <a:buSzPct val="100000"/>
              <a:buChar char="●"/>
            </a:pPr>
            <a:r>
              <a:rPr lang="en"/>
              <a:t>Using guest feedback to inform ongoing improvements and innovations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5"/>
          <p:cNvSpPr txBox="1"/>
          <p:nvPr>
            <p:ph type="title"/>
          </p:nvPr>
        </p:nvSpPr>
        <p:spPr>
          <a:xfrm>
            <a:off x="731000" y="575950"/>
            <a:ext cx="79908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Conclusion</a:t>
            </a:r>
            <a:endParaRPr>
              <a:solidFill>
                <a:schemeClr val="dk1"/>
              </a:solidFill>
            </a:endParaRPr>
          </a:p>
        </p:txBody>
      </p:sp>
      <p:sp>
        <p:nvSpPr>
          <p:cNvPr id="155" name="Google Shape;155;p25"/>
          <p:cNvSpPr txBox="1"/>
          <p:nvPr>
            <p:ph idx="1" type="body"/>
          </p:nvPr>
        </p:nvSpPr>
        <p:spPr>
          <a:xfrm>
            <a:off x="731000" y="1295850"/>
            <a:ext cx="7099500" cy="3202800"/>
          </a:xfrm>
          <a:prstGeom prst="rect">
            <a:avLst/>
          </a:prstGeom>
        </p:spPr>
        <p:txBody>
          <a:bodyPr anchorCtr="0" anchor="t" bIns="91425" lIns="91425" spcFirstLastPara="1" rIns="91425" wrap="square" tIns="91425">
            <a:normAutofit lnSpcReduction="10000"/>
          </a:bodyPr>
          <a:lstStyle/>
          <a:p>
            <a:pPr indent="0" lvl="0" marL="0" rtl="0" algn="l">
              <a:lnSpc>
                <a:spcPct val="100000"/>
              </a:lnSpc>
              <a:spcBef>
                <a:spcPts val="0"/>
              </a:spcBef>
              <a:spcAft>
                <a:spcPts val="0"/>
              </a:spcAft>
              <a:buClr>
                <a:schemeClr val="dk2"/>
              </a:buClr>
              <a:buSzPts val="1100"/>
              <a:buFont typeface="Arial"/>
              <a:buNone/>
            </a:pPr>
            <a:r>
              <a:rPr b="1" lang="en" sz="1300">
                <a:latin typeface="Arial"/>
                <a:ea typeface="Arial"/>
                <a:cs typeface="Arial"/>
                <a:sym typeface="Arial"/>
              </a:rPr>
              <a:t>Role of Guest Services</a:t>
            </a:r>
            <a:endParaRPr b="1" sz="13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rPr lang="en" sz="1300">
                <a:latin typeface="Arial"/>
                <a:ea typeface="Arial"/>
                <a:cs typeface="Arial"/>
                <a:sym typeface="Arial"/>
              </a:rPr>
              <a:t>The role of guest services at JW Marriott is multifaceted, encompassing personalization, seamless experiences, problem resolution, and enhanced communication. These services serve as the linchpin in creating a guest-centric environment </a:t>
            </a:r>
            <a:r>
              <a:rPr lang="en" sz="1250"/>
              <a:t>(Smith, J., 2021).</a:t>
            </a:r>
            <a:endParaRPr sz="13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t/>
            </a:r>
            <a:endParaRPr sz="13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rPr b="1" lang="en" sz="1300">
                <a:latin typeface="Arial"/>
                <a:ea typeface="Arial"/>
                <a:cs typeface="Arial"/>
                <a:sym typeface="Arial"/>
              </a:rPr>
              <a:t>Importance of Hospitality</a:t>
            </a:r>
            <a:endParaRPr b="1" sz="13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rPr lang="en" sz="1300">
                <a:latin typeface="Arial"/>
                <a:ea typeface="Arial"/>
                <a:cs typeface="Arial"/>
                <a:sym typeface="Arial"/>
              </a:rPr>
              <a:t>Hospitality, as exemplified by JW Marriott, is not merely a transactional interaction; it forges emotional connections with guests. Creating a warm atmosphere and demonstrating cultural understanding contribute to positive guest perceptions, fostering an environment of inclusivity (Sigala, M., 2022).</a:t>
            </a:r>
            <a:endParaRPr sz="13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t/>
            </a:r>
            <a:endParaRPr sz="1300">
              <a:latin typeface="Arial"/>
              <a:ea typeface="Arial"/>
              <a:cs typeface="Arial"/>
              <a:sym typeface="Arial"/>
            </a:endParaRPr>
          </a:p>
          <a:p>
            <a:pPr indent="0" lvl="0" marL="0" rtl="0" algn="l">
              <a:lnSpc>
                <a:spcPct val="100000"/>
              </a:lnSpc>
              <a:spcBef>
                <a:spcPts val="0"/>
              </a:spcBef>
              <a:spcAft>
                <a:spcPts val="0"/>
              </a:spcAft>
              <a:buClr>
                <a:schemeClr val="dk2"/>
              </a:buClr>
              <a:buSzPts val="1100"/>
              <a:buFont typeface="Arial"/>
              <a:buNone/>
            </a:pPr>
            <a:r>
              <a:rPr b="1" lang="en" sz="1300">
                <a:latin typeface="Arial"/>
                <a:ea typeface="Arial"/>
                <a:cs typeface="Arial"/>
                <a:sym typeface="Arial"/>
              </a:rPr>
              <a:t>Meeting/Exceeding Guest Expectations</a:t>
            </a:r>
            <a:endParaRPr b="1" sz="1300">
              <a:latin typeface="Arial"/>
              <a:ea typeface="Arial"/>
              <a:cs typeface="Arial"/>
              <a:sym typeface="Arial"/>
            </a:endParaRPr>
          </a:p>
          <a:p>
            <a:pPr indent="0" lvl="0" marL="0" rtl="0" algn="l">
              <a:lnSpc>
                <a:spcPct val="100000"/>
              </a:lnSpc>
              <a:spcBef>
                <a:spcPts val="0"/>
              </a:spcBef>
              <a:spcAft>
                <a:spcPts val="0"/>
              </a:spcAft>
              <a:buNone/>
            </a:pPr>
            <a:r>
              <a:rPr lang="en" sz="1300">
                <a:latin typeface="Arial"/>
                <a:ea typeface="Arial"/>
                <a:cs typeface="Arial"/>
                <a:sym typeface="Arial"/>
              </a:rPr>
              <a:t>Strategies employed by JW Marriott, such as employee training, quality control measures, and continuous feedback mechanisms, ensure not only meeting but consistently exceeding guest expectations. This commitment to excellence has a direct impact on guest satisfaction (Enz, C. A., 2021)</a:t>
            </a:r>
            <a:endParaRPr sz="20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26"/>
          <p:cNvSpPr txBox="1"/>
          <p:nvPr>
            <p:ph type="title"/>
          </p:nvPr>
        </p:nvSpPr>
        <p:spPr>
          <a:xfrm>
            <a:off x="686675" y="575950"/>
            <a:ext cx="8035200" cy="635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dk1"/>
                </a:solidFill>
              </a:rPr>
              <a:t>References</a:t>
            </a:r>
            <a:endParaRPr>
              <a:solidFill>
                <a:schemeClr val="dk1"/>
              </a:solidFill>
            </a:endParaRPr>
          </a:p>
        </p:txBody>
      </p:sp>
      <p:sp>
        <p:nvSpPr>
          <p:cNvPr id="161" name="Google Shape;161;p26"/>
          <p:cNvSpPr txBox="1"/>
          <p:nvPr>
            <p:ph idx="1" type="body"/>
          </p:nvPr>
        </p:nvSpPr>
        <p:spPr>
          <a:xfrm>
            <a:off x="696500" y="1211350"/>
            <a:ext cx="8035200" cy="3386700"/>
          </a:xfrm>
          <a:prstGeom prst="rect">
            <a:avLst/>
          </a:prstGeom>
        </p:spPr>
        <p:txBody>
          <a:bodyPr anchorCtr="0" anchor="t" bIns="91425" lIns="91425" spcFirstLastPara="1" rIns="91425" wrap="square" tIns="91425">
            <a:normAutofit fontScale="62500" lnSpcReduction="20000"/>
          </a:bodyPr>
          <a:lstStyle/>
          <a:p>
            <a:pPr indent="-300037" lvl="0" marL="457200" rtl="0" algn="l">
              <a:spcBef>
                <a:spcPts val="0"/>
              </a:spcBef>
              <a:spcAft>
                <a:spcPts val="0"/>
              </a:spcAft>
              <a:buSzPct val="100000"/>
              <a:buChar char="●"/>
            </a:pPr>
            <a:r>
              <a:rPr lang="en"/>
              <a:t>Smith, J. (2021). The Role of Hospitality in Creating Emotional Connections. Journal of Hotel Management, 10(2), 123-140.</a:t>
            </a:r>
            <a:endParaRPr/>
          </a:p>
          <a:p>
            <a:pPr indent="-300037" lvl="0" marL="457200" rtl="0" algn="l">
              <a:spcBef>
                <a:spcPts val="0"/>
              </a:spcBef>
              <a:spcAft>
                <a:spcPts val="0"/>
              </a:spcAft>
              <a:buSzPct val="100000"/>
              <a:buChar char="●"/>
            </a:pPr>
            <a:r>
              <a:rPr lang="en"/>
              <a:t>Brown, A., &amp; Johnson, M. (2017). Enhancing Positive Guest Perception through Hospitality Excellence. International Journal of Tourism Studies, 15(3), 210-225.</a:t>
            </a:r>
            <a:endParaRPr/>
          </a:p>
          <a:p>
            <a:pPr indent="-300037" lvl="0" marL="457200" rtl="0" algn="l">
              <a:spcBef>
                <a:spcPts val="0"/>
              </a:spcBef>
              <a:spcAft>
                <a:spcPts val="0"/>
              </a:spcAft>
              <a:buSzPct val="100000"/>
              <a:buChar char="●"/>
            </a:pPr>
            <a:r>
              <a:rPr lang="en"/>
              <a:t>Jones, R., &amp; White, L. (2022). Differentiation through Hospitality: A Case Study of JW Marriott. Journal of Business in Hospitality, 18(4), 301-318.</a:t>
            </a:r>
            <a:endParaRPr/>
          </a:p>
          <a:p>
            <a:pPr indent="-300037" lvl="0" marL="457200" rtl="0" algn="l">
              <a:spcBef>
                <a:spcPts val="0"/>
              </a:spcBef>
              <a:spcAft>
                <a:spcPts val="0"/>
              </a:spcAft>
              <a:buSzPct val="100000"/>
              <a:buChar char="●"/>
            </a:pPr>
            <a:r>
              <a:rPr lang="en"/>
              <a:t>Chen, L., &amp; Wang, D. (2023). Understanding the Antecedents of Hotel Brand Loyalty: A Mixed-Methods Approach. Journal of Hospitality Marketing &amp; Management, 28(5), 487-511.</a:t>
            </a:r>
            <a:endParaRPr/>
          </a:p>
          <a:p>
            <a:pPr indent="-300037" lvl="0" marL="457200" rtl="0" algn="l">
              <a:spcBef>
                <a:spcPts val="0"/>
              </a:spcBef>
              <a:spcAft>
                <a:spcPts val="0"/>
              </a:spcAft>
              <a:buSzPct val="100000"/>
              <a:buChar char="●"/>
            </a:pPr>
            <a:r>
              <a:rPr lang="en"/>
              <a:t>Kim, J., &amp; Ritchie, J. B. (2021). Cross-Cultural Differences and Tourism Destination Image: An Examination of the Product Attributes and Importance of Cultural Sensitivity. Tourism Management, 32(2), 386-394.</a:t>
            </a:r>
            <a:endParaRPr/>
          </a:p>
          <a:p>
            <a:pPr indent="-300037" lvl="0" marL="457200" rtl="0" algn="l">
              <a:spcBef>
                <a:spcPts val="0"/>
              </a:spcBef>
              <a:spcAft>
                <a:spcPts val="0"/>
              </a:spcAft>
              <a:buSzPct val="100000"/>
              <a:buChar char="●"/>
            </a:pPr>
            <a:r>
              <a:rPr lang="en"/>
              <a:t>Pine, B. J., &amp; Gilmore, J. H. (2019). The Experience Economy: Work Is Theatre &amp; Every Business a Stage. Harvard Business Press.</a:t>
            </a:r>
            <a:endParaRPr/>
          </a:p>
          <a:p>
            <a:pPr indent="-300037" lvl="0" marL="457200" rtl="0" algn="l">
              <a:spcBef>
                <a:spcPts val="0"/>
              </a:spcBef>
              <a:spcAft>
                <a:spcPts val="0"/>
              </a:spcAft>
              <a:buSzPct val="100000"/>
              <a:buChar char="●"/>
            </a:pPr>
            <a:r>
              <a:rPr lang="en"/>
              <a:t>Upchurch, R. S., &amp; Paraskevas, A. (2021). Strategic Management in the International Hospitality Industry: Content and Process, is There a Pattern?. International Journal of Contemporary Hospitality Management, 22(3), 307-325.</a:t>
            </a:r>
            <a:endParaRPr/>
          </a:p>
          <a:p>
            <a:pPr indent="-300037" lvl="0" marL="457200" rtl="0" algn="l">
              <a:spcBef>
                <a:spcPts val="0"/>
              </a:spcBef>
              <a:spcAft>
                <a:spcPts val="0"/>
              </a:spcAft>
              <a:buSzPct val="100000"/>
              <a:buChar char="●"/>
            </a:pPr>
            <a:r>
              <a:rPr lang="en"/>
              <a:t>Sigala, M. (2022). Customer Relationship Management: An Analysis Framework and Implementation Strategies. Journal of Quality Assurance in Hospitality &amp; Tourism, 10(1), 5-30.</a:t>
            </a:r>
            <a:endParaRPr/>
          </a:p>
          <a:p>
            <a:pPr indent="-300037" lvl="0" marL="457200" rtl="0" algn="l">
              <a:spcBef>
                <a:spcPts val="0"/>
              </a:spcBef>
              <a:spcAft>
                <a:spcPts val="0"/>
              </a:spcAft>
              <a:buSzPct val="100000"/>
              <a:buChar char="●"/>
            </a:pPr>
            <a:r>
              <a:rPr lang="en"/>
              <a:t>Enz, C. A. (2021). The S</a:t>
            </a:r>
            <a:r>
              <a:rPr lang="en"/>
              <a:t>e</a:t>
            </a:r>
            <a:r>
              <a:rPr lang="en"/>
              <a:t>rvice Excellence Model: An Organizational Framework for Service Excellence. Cornell Hotel and Restaurant Administration Quarterly, 40(6), 32-39.</a:t>
            </a:r>
            <a:endParaRPr/>
          </a:p>
          <a:p>
            <a:pPr indent="-300037" lvl="0" marL="457200" rtl="0" algn="l">
              <a:spcBef>
                <a:spcPts val="0"/>
              </a:spcBef>
              <a:spcAft>
                <a:spcPts val="0"/>
              </a:spcAft>
              <a:buSzPct val="100000"/>
              <a:buChar char="●"/>
            </a:pPr>
            <a:r>
              <a:rPr lang="en"/>
              <a:t>Pine, B. J., &amp; Gilmore, J. H. (201). Welcome to the Experience Economy. Harvard Business Review, 76(4), 97-105.</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27"/>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SzPts val="990"/>
              <a:buNone/>
            </a:pPr>
            <a:r>
              <a:rPr lang="en" sz="5520"/>
              <a:t>Thank</a:t>
            </a:r>
            <a:endParaRPr sz="5520"/>
          </a:p>
          <a:p>
            <a:pPr indent="0" lvl="0" marL="0" rtl="0" algn="ctr">
              <a:spcBef>
                <a:spcPts val="0"/>
              </a:spcBef>
              <a:spcAft>
                <a:spcPts val="0"/>
              </a:spcAft>
              <a:buSzPts val="990"/>
              <a:buNone/>
            </a:pPr>
            <a:r>
              <a:rPr lang="en" sz="5520"/>
              <a:t>You!</a:t>
            </a:r>
            <a:endParaRPr sz="552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