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handoutMasterIdLst>
    <p:handoutMasterId r:id="rId13"/>
  </p:handoutMasterIdLst>
  <p:sldIdLst>
    <p:sldId id="256" r:id="rId2"/>
    <p:sldId id="257" r:id="rId3"/>
    <p:sldId id="260" r:id="rId4"/>
    <p:sldId id="263" r:id="rId5"/>
    <p:sldId id="265" r:id="rId6"/>
    <p:sldId id="258" r:id="rId7"/>
    <p:sldId id="259" r:id="rId8"/>
    <p:sldId id="264" r:id="rId9"/>
    <p:sldId id="262" r:id="rId10"/>
    <p:sldId id="261" r:id="rId11"/>
  </p:sldIdLst>
  <p:sldSz cx="9144000" cy="6858000" type="screen4x3"/>
  <p:notesSz cx="6669088" cy="9753600"/>
  <p:defaultTextStyle>
    <a:defPPr>
      <a:defRPr lang="en-GB"/>
    </a:defPPr>
    <a:lvl1pPr algn="l" rtl="0" fontAlgn="base">
      <a:spcBef>
        <a:spcPct val="0"/>
      </a:spcBef>
      <a:spcAft>
        <a:spcPct val="0"/>
      </a:spcAft>
      <a:defRPr sz="2400" kern="1200">
        <a:solidFill>
          <a:schemeClr val="tx1"/>
        </a:solidFill>
        <a:latin typeface="Century Gothic" pitchFamily="34" charset="0"/>
        <a:ea typeface="+mn-ea"/>
        <a:cs typeface="+mn-cs"/>
      </a:defRPr>
    </a:lvl1pPr>
    <a:lvl2pPr marL="457200" algn="l" rtl="0" fontAlgn="base">
      <a:spcBef>
        <a:spcPct val="0"/>
      </a:spcBef>
      <a:spcAft>
        <a:spcPct val="0"/>
      </a:spcAft>
      <a:defRPr sz="2400" kern="1200">
        <a:solidFill>
          <a:schemeClr val="tx1"/>
        </a:solidFill>
        <a:latin typeface="Century Gothic" pitchFamily="34" charset="0"/>
        <a:ea typeface="+mn-ea"/>
        <a:cs typeface="+mn-cs"/>
      </a:defRPr>
    </a:lvl2pPr>
    <a:lvl3pPr marL="914400" algn="l" rtl="0" fontAlgn="base">
      <a:spcBef>
        <a:spcPct val="0"/>
      </a:spcBef>
      <a:spcAft>
        <a:spcPct val="0"/>
      </a:spcAft>
      <a:defRPr sz="2400" kern="1200">
        <a:solidFill>
          <a:schemeClr val="tx1"/>
        </a:solidFill>
        <a:latin typeface="Century Gothic" pitchFamily="34" charset="0"/>
        <a:ea typeface="+mn-ea"/>
        <a:cs typeface="+mn-cs"/>
      </a:defRPr>
    </a:lvl3pPr>
    <a:lvl4pPr marL="1371600" algn="l" rtl="0" fontAlgn="base">
      <a:spcBef>
        <a:spcPct val="0"/>
      </a:spcBef>
      <a:spcAft>
        <a:spcPct val="0"/>
      </a:spcAft>
      <a:defRPr sz="2400" kern="1200">
        <a:solidFill>
          <a:schemeClr val="tx1"/>
        </a:solidFill>
        <a:latin typeface="Century Gothic" pitchFamily="34" charset="0"/>
        <a:ea typeface="+mn-ea"/>
        <a:cs typeface="+mn-cs"/>
      </a:defRPr>
    </a:lvl4pPr>
    <a:lvl5pPr marL="1828800" algn="l" rtl="0" fontAlgn="base">
      <a:spcBef>
        <a:spcPct val="0"/>
      </a:spcBef>
      <a:spcAft>
        <a:spcPct val="0"/>
      </a:spcAft>
      <a:defRPr sz="2400" kern="1200">
        <a:solidFill>
          <a:schemeClr val="tx1"/>
        </a:solidFill>
        <a:latin typeface="Century Gothic" pitchFamily="34" charset="0"/>
        <a:ea typeface="+mn-ea"/>
        <a:cs typeface="+mn-cs"/>
      </a:defRPr>
    </a:lvl5pPr>
    <a:lvl6pPr marL="2286000" algn="l" defTabSz="914400" rtl="0" eaLnBrk="1" latinLnBrk="0" hangingPunct="1">
      <a:defRPr sz="2400" kern="1200">
        <a:solidFill>
          <a:schemeClr val="tx1"/>
        </a:solidFill>
        <a:latin typeface="Century Gothic" pitchFamily="34" charset="0"/>
        <a:ea typeface="+mn-ea"/>
        <a:cs typeface="+mn-cs"/>
      </a:defRPr>
    </a:lvl6pPr>
    <a:lvl7pPr marL="2743200" algn="l" defTabSz="914400" rtl="0" eaLnBrk="1" latinLnBrk="0" hangingPunct="1">
      <a:defRPr sz="2400" kern="1200">
        <a:solidFill>
          <a:schemeClr val="tx1"/>
        </a:solidFill>
        <a:latin typeface="Century Gothic" pitchFamily="34" charset="0"/>
        <a:ea typeface="+mn-ea"/>
        <a:cs typeface="+mn-cs"/>
      </a:defRPr>
    </a:lvl7pPr>
    <a:lvl8pPr marL="3200400" algn="l" defTabSz="914400" rtl="0" eaLnBrk="1" latinLnBrk="0" hangingPunct="1">
      <a:defRPr sz="2400" kern="1200">
        <a:solidFill>
          <a:schemeClr val="tx1"/>
        </a:solidFill>
        <a:latin typeface="Century Gothic" pitchFamily="34" charset="0"/>
        <a:ea typeface="+mn-ea"/>
        <a:cs typeface="+mn-cs"/>
      </a:defRPr>
    </a:lvl8pPr>
    <a:lvl9pPr marL="3657600" algn="l" defTabSz="914400" rtl="0" eaLnBrk="1" latinLnBrk="0" hangingPunct="1">
      <a:defRPr sz="2400" kern="1200">
        <a:solidFill>
          <a:schemeClr val="tx1"/>
        </a:solidFill>
        <a:latin typeface="Century Gothic"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9324B"/>
    <a:srgbClr val="254B71"/>
    <a:srgbClr val="004846"/>
    <a:srgbClr val="003366"/>
    <a:srgbClr val="003A00"/>
    <a:srgbClr val="002E00"/>
    <a:srgbClr val="004C00"/>
    <a:srgbClr val="006600"/>
    <a:srgbClr val="FFFF99"/>
    <a:srgbClr val="0074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488" autoAdjust="0"/>
    <p:restoredTop sz="94660"/>
  </p:normalViewPr>
  <p:slideViewPr>
    <p:cSldViewPr>
      <p:cViewPr varScale="1">
        <p:scale>
          <a:sx n="82" d="100"/>
          <a:sy n="82" d="100"/>
        </p:scale>
        <p:origin x="1338" y="96"/>
      </p:cViewPr>
      <p:guideLst>
        <p:guide orient="horz" pos="2160"/>
        <p:guide pos="2880"/>
      </p:guideLst>
    </p:cSldViewPr>
  </p:slideViewPr>
  <p:notesTextViewPr>
    <p:cViewPr>
      <p:scale>
        <a:sx n="100" d="100"/>
        <a:sy n="100" d="100"/>
      </p:scale>
      <p:origin x="0" y="0"/>
    </p:cViewPr>
  </p:notesTextViewPr>
  <p:sorterViewPr>
    <p:cViewPr>
      <p:scale>
        <a:sx n="150" d="100"/>
        <a:sy n="150" d="100"/>
      </p:scale>
      <p:origin x="0" y="-13236"/>
    </p:cViewPr>
  </p:sorterViewPr>
  <p:notesViewPr>
    <p:cSldViewPr>
      <p:cViewPr varScale="1">
        <p:scale>
          <a:sx n="51" d="100"/>
          <a:sy n="51" d="100"/>
        </p:scale>
        <p:origin x="-1980" y="-10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6866" y="0"/>
            <a:ext cx="2890665" cy="488226"/>
          </a:xfrm>
          <a:prstGeom prst="rect">
            <a:avLst/>
          </a:prstGeom>
        </p:spPr>
        <p:txBody>
          <a:bodyPr vert="horz" lIns="89785" tIns="44892" rIns="89785" bIns="44892" rtlCol="0"/>
          <a:lstStyle>
            <a:lvl1pPr algn="r">
              <a:defRPr sz="1200"/>
            </a:lvl1pPr>
          </a:lstStyle>
          <a:p>
            <a:fld id="{4872FCE8-7133-4207-8E3D-EEA27519BC57}" type="datetimeFigureOut">
              <a:rPr lang="en-GB" smtClean="0"/>
              <a:t>23/10/2019</a:t>
            </a:fld>
            <a:endParaRPr lang="en-GB"/>
          </a:p>
        </p:txBody>
      </p:sp>
      <p:sp>
        <p:nvSpPr>
          <p:cNvPr id="4" name="Footer Placeholder 3"/>
          <p:cNvSpPr>
            <a:spLocks noGrp="1"/>
          </p:cNvSpPr>
          <p:nvPr>
            <p:ph type="ftr" sz="quarter" idx="2"/>
          </p:nvPr>
        </p:nvSpPr>
        <p:spPr>
          <a:xfrm>
            <a:off x="0" y="9265374"/>
            <a:ext cx="2890665" cy="488226"/>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6866" y="9265374"/>
            <a:ext cx="2890665" cy="488226"/>
          </a:xfrm>
          <a:prstGeom prst="rect">
            <a:avLst/>
          </a:prstGeom>
        </p:spPr>
        <p:txBody>
          <a:bodyPr vert="horz" lIns="89785" tIns="44892" rIns="89785" bIns="44892" rtlCol="0" anchor="b"/>
          <a:lstStyle>
            <a:lvl1pPr algn="r">
              <a:defRPr sz="1200"/>
            </a:lvl1pPr>
          </a:lstStyle>
          <a:p>
            <a:fld id="{475F5EE0-A4F5-4A01-A5DA-0510C1CAFB1F}" type="slidenum">
              <a:rPr lang="en-GB" smtClean="0"/>
              <a:t>‹#›</a:t>
            </a:fld>
            <a:endParaRPr lang="en-GB"/>
          </a:p>
        </p:txBody>
      </p:sp>
    </p:spTree>
    <p:extLst>
      <p:ext uri="{BB962C8B-B14F-4D97-AF65-F5344CB8AC3E}">
        <p14:creationId xmlns:p14="http://schemas.microsoft.com/office/powerpoint/2010/main" val="3220721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6866" y="0"/>
            <a:ext cx="2890665" cy="488226"/>
          </a:xfrm>
          <a:prstGeom prst="rect">
            <a:avLst/>
          </a:prstGeom>
        </p:spPr>
        <p:txBody>
          <a:bodyPr vert="horz" lIns="89785" tIns="44892" rIns="89785" bIns="44892" rtlCol="0"/>
          <a:lstStyle>
            <a:lvl1pPr algn="r">
              <a:defRPr sz="1200"/>
            </a:lvl1pPr>
          </a:lstStyle>
          <a:p>
            <a:fld id="{B3BABB47-9F9F-4003-8CA3-CFD771AED36A}" type="datetimeFigureOut">
              <a:rPr lang="en-GB" smtClean="0"/>
              <a:t>23/10/2019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598" y="4632687"/>
            <a:ext cx="5335893" cy="4389354"/>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3815"/>
            <a:ext cx="2890665" cy="488225"/>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6866" y="9263815"/>
            <a:ext cx="2890665" cy="488225"/>
          </a:xfrm>
          <a:prstGeom prst="rect">
            <a:avLst/>
          </a:prstGeom>
        </p:spPr>
        <p:txBody>
          <a:bodyPr vert="horz" lIns="89785" tIns="44892" rIns="89785" bIns="44892" rtlCol="0" anchor="b"/>
          <a:lstStyle>
            <a:lvl1pPr algn="r">
              <a:defRPr sz="1200"/>
            </a:lvl1pPr>
          </a:lstStyle>
          <a:p>
            <a:fld id="{7E167531-D454-4679-BEE9-11C254B79681}" type="slidenum">
              <a:rPr lang="en-GB" smtClean="0"/>
              <a:t>‹#›</a:t>
            </a:fld>
            <a:endParaRPr lang="en-GB"/>
          </a:p>
        </p:txBody>
      </p:sp>
    </p:spTree>
    <p:extLst>
      <p:ext uri="{BB962C8B-B14F-4D97-AF65-F5344CB8AC3E}">
        <p14:creationId xmlns:p14="http://schemas.microsoft.com/office/powerpoint/2010/main" val="1742362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43913A5D-C802-4C01-8092-85D03BEE09DB}"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188C21AA-9267-4969-A1CA-28ACD7EDD63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B6E1F827-E974-4D0C-9D63-C6053B8242F2}"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FF2CFF13-94E9-42C1-857F-1652DA62F2D6}"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a:p>
        </p:txBody>
      </p:sp>
      <p:sp>
        <p:nvSpPr>
          <p:cNvPr id="8" name="Rectangle 5"/>
          <p:cNvSpPr>
            <a:spLocks noGrp="1" noChangeArrowheads="1"/>
          </p:cNvSpPr>
          <p:nvPr>
            <p:ph type="ftr" sz="quarter" idx="11"/>
          </p:nvPr>
        </p:nvSpPr>
        <p:spPr>
          <a:ln/>
        </p:spPr>
        <p:txBody>
          <a:bodyPr/>
          <a:lstStyle>
            <a:lvl1pPr>
              <a:defRPr/>
            </a:lvl1pPr>
          </a:lstStyle>
          <a:p>
            <a:pPr>
              <a:defRPr/>
            </a:pPr>
            <a:endParaRPr lang="en-GB"/>
          </a:p>
        </p:txBody>
      </p:sp>
      <p:sp>
        <p:nvSpPr>
          <p:cNvPr id="9" name="Rectangle 6"/>
          <p:cNvSpPr>
            <a:spLocks noGrp="1" noChangeArrowheads="1"/>
          </p:cNvSpPr>
          <p:nvPr>
            <p:ph type="sldNum" sz="quarter" idx="12"/>
          </p:nvPr>
        </p:nvSpPr>
        <p:spPr>
          <a:ln/>
        </p:spPr>
        <p:txBody>
          <a:bodyPr/>
          <a:lstStyle>
            <a:lvl1pPr>
              <a:defRPr/>
            </a:lvl1pPr>
          </a:lstStyle>
          <a:p>
            <a:pPr>
              <a:defRPr/>
            </a:pPr>
            <a:fld id="{41D1CAC4-206F-4FB0-8142-E7137511F956}"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85755DA8-260F-4FD6-9665-410C29079663}"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a:p>
        </p:txBody>
      </p:sp>
      <p:sp>
        <p:nvSpPr>
          <p:cNvPr id="3" name="Rectangle 5"/>
          <p:cNvSpPr>
            <a:spLocks noGrp="1" noChangeArrowheads="1"/>
          </p:cNvSpPr>
          <p:nvPr>
            <p:ph type="ftr" sz="quarter" idx="11"/>
          </p:nvPr>
        </p:nvSpPr>
        <p:spPr>
          <a:ln/>
        </p:spPr>
        <p:txBody>
          <a:bodyPr/>
          <a:lstStyle>
            <a:lvl1pPr>
              <a:defRPr/>
            </a:lvl1pPr>
          </a:lstStyle>
          <a:p>
            <a:pPr>
              <a:defRPr/>
            </a:pPr>
            <a:endParaRPr lang="en-GB"/>
          </a:p>
        </p:txBody>
      </p:sp>
      <p:sp>
        <p:nvSpPr>
          <p:cNvPr id="4" name="Rectangle 6"/>
          <p:cNvSpPr>
            <a:spLocks noGrp="1" noChangeArrowheads="1"/>
          </p:cNvSpPr>
          <p:nvPr>
            <p:ph type="sldNum" sz="quarter" idx="12"/>
          </p:nvPr>
        </p:nvSpPr>
        <p:spPr>
          <a:ln/>
        </p:spPr>
        <p:txBody>
          <a:bodyPr/>
          <a:lstStyle>
            <a:lvl1pPr>
              <a:defRPr/>
            </a:lvl1pPr>
          </a:lstStyle>
          <a:p>
            <a:pPr>
              <a:defRPr/>
            </a:pPr>
            <a:fld id="{2D5BB9C6-75A9-4827-B501-7318FBDCA53D}"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5D4CB527-4C1D-473D-81BE-D79104558222}"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pPr>
              <a:defRPr/>
            </a:pPr>
            <a:fld id="{3516D0CE-2C9E-424D-AE60-8435C7C48304}"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C6A21DD-9ADC-401A-9DCF-8311F96B460C}"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a:p>
        </p:txBody>
      </p:sp>
      <p:sp>
        <p:nvSpPr>
          <p:cNvPr id="5" name="Rectangle 5"/>
          <p:cNvSpPr>
            <a:spLocks noGrp="1" noChangeArrowheads="1"/>
          </p:cNvSpPr>
          <p:nvPr>
            <p:ph type="ftr" sz="quarter" idx="11"/>
          </p:nvPr>
        </p:nvSpPr>
        <p:spPr>
          <a:ln/>
        </p:spPr>
        <p:txBody>
          <a:bodyPr/>
          <a:lstStyle>
            <a:lvl1pPr>
              <a:defRPr/>
            </a:lvl1pPr>
          </a:lstStyle>
          <a:p>
            <a:pPr>
              <a:defRPr/>
            </a:pPr>
            <a:endParaRPr lang="en-GB"/>
          </a:p>
        </p:txBody>
      </p:sp>
      <p:sp>
        <p:nvSpPr>
          <p:cNvPr id="6" name="Rectangle 6"/>
          <p:cNvSpPr>
            <a:spLocks noGrp="1" noChangeArrowheads="1"/>
          </p:cNvSpPr>
          <p:nvPr>
            <p:ph type="sldNum" sz="quarter" idx="12"/>
          </p:nvPr>
        </p:nvSpPr>
        <p:spPr>
          <a:ln/>
        </p:spPr>
        <p:txBody>
          <a:bodyPr/>
          <a:lstStyle>
            <a:lvl1pPr>
              <a:defRPr/>
            </a:lvl1pPr>
          </a:lstStyle>
          <a:p>
            <a:pPr>
              <a:defRPr/>
            </a:pPr>
            <a:fld id="{750E9893-040A-4000-9401-DBC1A63A8CD3}"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3A00"/>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defRPr sz="1400">
                <a:latin typeface="+mn-lt"/>
              </a:defRPr>
            </a:lvl1pPr>
          </a:lstStyle>
          <a:p>
            <a:pPr>
              <a:defRPr/>
            </a:pPr>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a:defRPr sz="1400">
                <a:latin typeface="+mn-lt"/>
              </a:defRPr>
            </a:lvl1pPr>
          </a:lstStyle>
          <a:p>
            <a:pPr>
              <a:defRPr/>
            </a:pPr>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a:defRPr sz="1400">
                <a:latin typeface="+mn-lt"/>
              </a:defRPr>
            </a:lvl1pPr>
          </a:lstStyle>
          <a:p>
            <a:pPr>
              <a:defRPr/>
            </a:pPr>
            <a:fld id="{9626193C-BFBB-470E-89F4-58290F7B7DDC}" type="slidenum">
              <a:rPr lang="en-GB"/>
              <a:pPr>
                <a:defRPr/>
              </a:pPr>
              <a:t>‹#›</a:t>
            </a:fld>
            <a:endParaRPr lang="en-GB"/>
          </a:p>
        </p:txBody>
      </p:sp>
    </p:spTree>
  </p:cSld>
  <p:clrMap bg1="dk2" tx1="lt1" bg2="dk1"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Felix Titling" pitchFamily="82" charset="0"/>
        </a:defRPr>
      </a:lvl2pPr>
      <a:lvl3pPr algn="ctr" rtl="0" eaLnBrk="0" fontAlgn="base" hangingPunct="0">
        <a:spcBef>
          <a:spcPct val="0"/>
        </a:spcBef>
        <a:spcAft>
          <a:spcPct val="0"/>
        </a:spcAft>
        <a:defRPr sz="4400">
          <a:solidFill>
            <a:schemeClr val="tx2"/>
          </a:solidFill>
          <a:latin typeface="Felix Titling" pitchFamily="82" charset="0"/>
        </a:defRPr>
      </a:lvl3pPr>
      <a:lvl4pPr algn="ctr" rtl="0" eaLnBrk="0" fontAlgn="base" hangingPunct="0">
        <a:spcBef>
          <a:spcPct val="0"/>
        </a:spcBef>
        <a:spcAft>
          <a:spcPct val="0"/>
        </a:spcAft>
        <a:defRPr sz="4400">
          <a:solidFill>
            <a:schemeClr val="tx2"/>
          </a:solidFill>
          <a:latin typeface="Felix Titling" pitchFamily="82" charset="0"/>
        </a:defRPr>
      </a:lvl4pPr>
      <a:lvl5pPr algn="ctr" rtl="0" eaLnBrk="0" fontAlgn="base" hangingPunct="0">
        <a:spcBef>
          <a:spcPct val="0"/>
        </a:spcBef>
        <a:spcAft>
          <a:spcPct val="0"/>
        </a:spcAft>
        <a:defRPr sz="4400">
          <a:solidFill>
            <a:schemeClr val="tx2"/>
          </a:solidFill>
          <a:latin typeface="Felix Titling" pitchFamily="82"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6048419" y="460664"/>
            <a:ext cx="2916067" cy="1312152"/>
          </a:xfrm>
        </p:spPr>
        <p:txBody>
          <a:bodyPr/>
          <a:lstStyle/>
          <a:p>
            <a:pPr algn="l" eaLnBrk="1" hangingPunct="1"/>
            <a:r>
              <a:rPr lang="en-GB" sz="2400" dirty="0" err="1">
                <a:solidFill>
                  <a:schemeClr val="tx1"/>
                </a:solidFill>
              </a:rPr>
              <a:t>Hpen</a:t>
            </a:r>
            <a:r>
              <a:rPr lang="en-GB" sz="2400" dirty="0">
                <a:solidFill>
                  <a:schemeClr val="tx1"/>
                </a:solidFill>
              </a:rPr>
              <a:t> 7003: 19</a:t>
            </a:r>
            <a:r>
              <a:rPr lang="en-GB" sz="2400" baseline="30000" dirty="0">
                <a:solidFill>
                  <a:schemeClr val="tx1"/>
                </a:solidFill>
              </a:rPr>
              <a:t>th</a:t>
            </a:r>
            <a:r>
              <a:rPr lang="en-GB" sz="2400" dirty="0">
                <a:solidFill>
                  <a:schemeClr val="tx1"/>
                </a:solidFill>
              </a:rPr>
              <a:t> c </a:t>
            </a:r>
            <a:r>
              <a:rPr lang="en-GB" sz="2400" dirty="0" smtClean="0">
                <a:solidFill>
                  <a:schemeClr val="tx1"/>
                </a:solidFill>
              </a:rPr>
              <a:t>prose:</a:t>
            </a:r>
            <a:r>
              <a:rPr lang="en-GB" sz="2400" i="1" dirty="0"/>
              <a:t> Middlemarch</a:t>
            </a:r>
            <a:endParaRPr lang="en-GB" sz="2400" dirty="0">
              <a:solidFill>
                <a:schemeClr val="tx1"/>
              </a:solidFill>
            </a:endParaRPr>
          </a:p>
        </p:txBody>
      </p:sp>
      <p:sp>
        <p:nvSpPr>
          <p:cNvPr id="2051" name="Rectangle 3"/>
          <p:cNvSpPr>
            <a:spLocks noGrp="1" noChangeArrowheads="1"/>
          </p:cNvSpPr>
          <p:nvPr>
            <p:ph type="subTitle" idx="1"/>
          </p:nvPr>
        </p:nvSpPr>
        <p:spPr>
          <a:xfrm>
            <a:off x="6048418" y="3573016"/>
            <a:ext cx="2916068" cy="3024336"/>
          </a:xfrm>
        </p:spPr>
        <p:txBody>
          <a:bodyPr/>
          <a:lstStyle/>
          <a:p>
            <a:pPr algn="l" eaLnBrk="1" hangingPunct="1"/>
            <a:r>
              <a:rPr lang="en-GB" sz="2400" dirty="0" smtClean="0">
                <a:latin typeface="+mj-lt"/>
              </a:rPr>
              <a:t>THE </a:t>
            </a:r>
            <a:r>
              <a:rPr lang="en-GB" sz="2400" dirty="0">
                <a:latin typeface="+mj-lt"/>
              </a:rPr>
              <a:t>QUEST FOR HAPPINESS</a:t>
            </a:r>
          </a:p>
          <a:p>
            <a:pPr algn="l" eaLnBrk="1" hangingPunct="1"/>
            <a:r>
              <a:rPr lang="en-GB" sz="2000" dirty="0" smtClean="0"/>
              <a:t>The </a:t>
            </a:r>
            <a:r>
              <a:rPr lang="en-GB" sz="2000" dirty="0"/>
              <a:t>Significance of the Will: Inheritance, Adultery and the health of society (</a:t>
            </a:r>
            <a:r>
              <a:rPr lang="en-GB" sz="2000" i="1" dirty="0" smtClean="0"/>
              <a:t>Middlemarch</a:t>
            </a:r>
            <a:r>
              <a:rPr lang="en-GB" sz="2000" dirty="0" smtClean="0"/>
              <a:t> &amp; the beauty of the ordinary)</a:t>
            </a:r>
            <a:endParaRPr lang="en-GB" sz="2400" dirty="0">
              <a:latin typeface="Garamond" pitchFamily="18" charset="0"/>
            </a:endParaRPr>
          </a:p>
        </p:txBody>
      </p:sp>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251520" y="296533"/>
            <a:ext cx="5498599" cy="6165304"/>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solidFill>
                  <a:srgbClr val="FFC000"/>
                </a:solidFill>
              </a:rPr>
              <a:t>Inheritance and value</a:t>
            </a:r>
            <a:endParaRPr lang="en-GB" sz="3600" dirty="0">
              <a:solidFill>
                <a:srgbClr val="FFC000"/>
              </a:solidFill>
            </a:endParaRPr>
          </a:p>
        </p:txBody>
      </p:sp>
      <p:sp>
        <p:nvSpPr>
          <p:cNvPr id="3" name="Content Placeholder 2"/>
          <p:cNvSpPr>
            <a:spLocks noGrp="1"/>
          </p:cNvSpPr>
          <p:nvPr>
            <p:ph idx="1"/>
          </p:nvPr>
        </p:nvSpPr>
        <p:spPr/>
        <p:txBody>
          <a:bodyPr/>
          <a:lstStyle/>
          <a:p>
            <a:pPr marL="0" indent="0">
              <a:buNone/>
            </a:pPr>
            <a:r>
              <a:rPr lang="en-GB" sz="2400" dirty="0"/>
              <a:t>Dorothea herself is a beautiful woman with a beautiful voice who instinctively enjoys beautiful emeralds</a:t>
            </a:r>
            <a:r>
              <a:rPr lang="en-GB" sz="2400" dirty="0" smtClean="0"/>
              <a:t>. </a:t>
            </a:r>
            <a:r>
              <a:rPr lang="en-GB" sz="2400" dirty="0"/>
              <a:t>She is also a woman who, because she yearns to be practical, habitually dwells but little on aesthetic objects. When Celia induces Dorothea to divide their mother's jewellery, she takes Dorothea away from working on plans for the rebuilding of cottages on tenant farms</a:t>
            </a:r>
            <a:r>
              <a:rPr lang="en-GB" sz="2400" dirty="0" smtClean="0"/>
              <a:t>.</a:t>
            </a:r>
          </a:p>
          <a:p>
            <a:pPr marL="363538" indent="0">
              <a:buNone/>
            </a:pPr>
            <a:r>
              <a:rPr lang="en-GB" sz="2000" dirty="0"/>
              <a:t>Joseph </a:t>
            </a:r>
            <a:r>
              <a:rPr lang="en-GB" sz="2000" dirty="0" err="1"/>
              <a:t>Wiesenfarth</a:t>
            </a:r>
            <a:r>
              <a:rPr lang="en-GB" sz="2000" dirty="0"/>
              <a:t>, ‘</a:t>
            </a:r>
            <a:r>
              <a:rPr lang="en-GB" sz="2000" i="1" dirty="0"/>
              <a:t>Middlemarch</a:t>
            </a:r>
            <a:r>
              <a:rPr lang="en-GB" sz="2000" dirty="0"/>
              <a:t>: The Language of Art’, </a:t>
            </a:r>
            <a:r>
              <a:rPr lang="en-GB" sz="2000" i="1" dirty="0"/>
              <a:t>PMLA</a:t>
            </a:r>
            <a:r>
              <a:rPr lang="en-GB" sz="2000" dirty="0"/>
              <a:t>, Vol. 97, No. 3 (May, 1982), </a:t>
            </a:r>
            <a:r>
              <a:rPr lang="en-GB" sz="2000" dirty="0" smtClean="0"/>
              <a:t>363-377: </a:t>
            </a:r>
            <a:r>
              <a:rPr lang="en-GB" sz="2000" dirty="0"/>
              <a:t>364</a:t>
            </a:r>
          </a:p>
          <a:p>
            <a:pPr marL="0" indent="0">
              <a:buNone/>
            </a:pPr>
            <a:endParaRPr lang="en-GB" sz="2400" dirty="0"/>
          </a:p>
        </p:txBody>
      </p:sp>
    </p:spTree>
    <p:extLst>
      <p:ext uri="{BB962C8B-B14F-4D97-AF65-F5344CB8AC3E}">
        <p14:creationId xmlns:p14="http://schemas.microsoft.com/office/powerpoint/2010/main" val="1883605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0384" y="332656"/>
            <a:ext cx="8064896" cy="1143000"/>
          </a:xfrm>
        </p:spPr>
        <p:txBody>
          <a:bodyPr/>
          <a:lstStyle/>
          <a:p>
            <a:r>
              <a:rPr lang="en-GB" sz="3200" dirty="0" smtClean="0">
                <a:solidFill>
                  <a:srgbClr val="FFC000"/>
                </a:solidFill>
              </a:rPr>
              <a:t>The march of the middle classes: a society of self interest</a:t>
            </a:r>
            <a:endParaRPr lang="en-GB" sz="3200" dirty="0">
              <a:solidFill>
                <a:srgbClr val="FFC000"/>
              </a:solidFill>
            </a:endParaRPr>
          </a:p>
        </p:txBody>
      </p:sp>
      <p:sp>
        <p:nvSpPr>
          <p:cNvPr id="3" name="Content Placeholder 2"/>
          <p:cNvSpPr>
            <a:spLocks noGrp="1"/>
          </p:cNvSpPr>
          <p:nvPr>
            <p:ph idx="1"/>
          </p:nvPr>
        </p:nvSpPr>
        <p:spPr>
          <a:xfrm>
            <a:off x="457200" y="1600200"/>
            <a:ext cx="8291264" cy="4853136"/>
          </a:xfrm>
        </p:spPr>
        <p:txBody>
          <a:bodyPr/>
          <a:lstStyle/>
          <a:p>
            <a:pPr marL="0" indent="0">
              <a:buNone/>
            </a:pPr>
            <a:r>
              <a:rPr lang="en-GB" sz="2400" dirty="0"/>
              <a:t>We call it a Society; and go about professing openly the </a:t>
            </a:r>
            <a:r>
              <a:rPr lang="en-GB" sz="2400" dirty="0" err="1"/>
              <a:t>totalest</a:t>
            </a:r>
            <a:r>
              <a:rPr lang="en-GB" sz="2400" dirty="0"/>
              <a:t> separation, isolation. Our life is not a mutual helpfulness; but rather, </a:t>
            </a:r>
            <a:r>
              <a:rPr lang="en-GB" sz="2400" dirty="0" smtClean="0"/>
              <a:t>cloaked under </a:t>
            </a:r>
            <a:r>
              <a:rPr lang="en-GB" sz="2400" dirty="0"/>
              <a:t>due laws-of-war, named “fair-competition” and so forth, it is </a:t>
            </a:r>
            <a:r>
              <a:rPr lang="en-GB" sz="2400" dirty="0" smtClean="0"/>
              <a:t>a mutual </a:t>
            </a:r>
            <a:r>
              <a:rPr lang="en-GB" sz="2400" dirty="0"/>
              <a:t>hostility. We have profoundly forgotten everywhere that </a:t>
            </a:r>
            <a:r>
              <a:rPr lang="en-GB" sz="2400" dirty="0" smtClean="0"/>
              <a:t>Cash payment </a:t>
            </a:r>
            <a:r>
              <a:rPr lang="en-GB" sz="2400" dirty="0"/>
              <a:t>is not the sole relation of human beings; we think, </a:t>
            </a:r>
            <a:r>
              <a:rPr lang="en-GB" sz="2400" dirty="0" smtClean="0"/>
              <a:t>nothing doubting</a:t>
            </a:r>
            <a:r>
              <a:rPr lang="en-GB" sz="2400" dirty="0"/>
              <a:t>, that it absolves and liquidates all the engagements of man.</a:t>
            </a:r>
          </a:p>
          <a:p>
            <a:pPr marL="0" indent="0">
              <a:buNone/>
            </a:pPr>
            <a:r>
              <a:rPr lang="en-GB" sz="2400" dirty="0" smtClean="0"/>
              <a:t>		</a:t>
            </a:r>
            <a:r>
              <a:rPr lang="en-GB" sz="2000" dirty="0" smtClean="0"/>
              <a:t>—</a:t>
            </a:r>
            <a:r>
              <a:rPr lang="en-GB" sz="2000" dirty="0"/>
              <a:t>Thomas Carlyle, Past and Present (1843</a:t>
            </a:r>
            <a:r>
              <a:rPr lang="en-GB" sz="2000" dirty="0" smtClean="0"/>
              <a:t>)</a:t>
            </a:r>
          </a:p>
          <a:p>
            <a:pPr marL="176213" indent="0">
              <a:buNone/>
            </a:pPr>
            <a:r>
              <a:rPr lang="en-GB" sz="2000" dirty="0" err="1" smtClean="0"/>
              <a:t>Qtd</a:t>
            </a:r>
            <a:r>
              <a:rPr lang="en-GB" sz="2000" dirty="0"/>
              <a:t>. </a:t>
            </a:r>
            <a:r>
              <a:rPr lang="en-GB" sz="2000" dirty="0" smtClean="0"/>
              <a:t>Anna </a:t>
            </a:r>
            <a:r>
              <a:rPr lang="en-GB" sz="2000" dirty="0" err="1" smtClean="0"/>
              <a:t>Kornblu</a:t>
            </a:r>
            <a:r>
              <a:rPr lang="en-GB" sz="2000" dirty="0" smtClean="0"/>
              <a:t>, ‘The </a:t>
            </a:r>
            <a:r>
              <a:rPr lang="en-GB" sz="2000" dirty="0"/>
              <a:t>Economic Problem of Sympathy: </a:t>
            </a:r>
            <a:r>
              <a:rPr lang="en-GB" sz="2000" dirty="0" err="1"/>
              <a:t>parabasis</a:t>
            </a:r>
            <a:r>
              <a:rPr lang="en-GB" sz="2000" dirty="0"/>
              <a:t>, interest, and realist form in </a:t>
            </a:r>
            <a:r>
              <a:rPr lang="en-GB" sz="2000" dirty="0" smtClean="0"/>
              <a:t>Middlemarch</a:t>
            </a:r>
            <a:r>
              <a:rPr lang="en-GB" sz="2000" dirty="0"/>
              <a:t>’ </a:t>
            </a:r>
            <a:r>
              <a:rPr lang="en-GB" sz="2000" i="1" dirty="0"/>
              <a:t>ELH</a:t>
            </a:r>
            <a:r>
              <a:rPr lang="en-GB" sz="2000" dirty="0"/>
              <a:t>, </a:t>
            </a:r>
            <a:r>
              <a:rPr lang="en-GB" sz="2000" dirty="0" smtClean="0"/>
              <a:t>vol. </a:t>
            </a:r>
            <a:r>
              <a:rPr lang="en-GB" sz="2000" dirty="0"/>
              <a:t>77, </a:t>
            </a:r>
            <a:r>
              <a:rPr lang="en-GB" sz="2000" dirty="0" smtClean="0"/>
              <a:t>No. </a:t>
            </a:r>
            <a:r>
              <a:rPr lang="en-GB" sz="2000" dirty="0"/>
              <a:t>4, </a:t>
            </a:r>
            <a:r>
              <a:rPr lang="en-GB" sz="2000" dirty="0" smtClean="0"/>
              <a:t>(Winter 2010), 941-967: 941</a:t>
            </a:r>
            <a:endParaRPr lang="en-GB" sz="2000" dirty="0"/>
          </a:p>
        </p:txBody>
      </p:sp>
    </p:spTree>
    <p:extLst>
      <p:ext uri="{BB962C8B-B14F-4D97-AF65-F5344CB8AC3E}">
        <p14:creationId xmlns:p14="http://schemas.microsoft.com/office/powerpoint/2010/main" val="25881009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smtClean="0">
                <a:solidFill>
                  <a:srgbClr val="FFC000"/>
                </a:solidFill>
              </a:rPr>
              <a:t>Realism, and The languages of art</a:t>
            </a:r>
            <a:endParaRPr lang="en-GB" sz="3200" dirty="0">
              <a:solidFill>
                <a:srgbClr val="FFC000"/>
              </a:solidFill>
            </a:endParaRPr>
          </a:p>
        </p:txBody>
      </p:sp>
      <p:sp>
        <p:nvSpPr>
          <p:cNvPr id="3" name="Content Placeholder 2"/>
          <p:cNvSpPr>
            <a:spLocks noGrp="1"/>
          </p:cNvSpPr>
          <p:nvPr>
            <p:ph idx="1"/>
          </p:nvPr>
        </p:nvSpPr>
        <p:spPr>
          <a:xfrm>
            <a:off x="457200" y="1916832"/>
            <a:ext cx="8229600" cy="4209331"/>
          </a:xfrm>
        </p:spPr>
        <p:txBody>
          <a:bodyPr/>
          <a:lstStyle/>
          <a:p>
            <a:pPr marL="0" indent="0">
              <a:buNone/>
            </a:pPr>
            <a:r>
              <a:rPr lang="en-GB" sz="2400" dirty="0"/>
              <a:t>In </a:t>
            </a:r>
            <a:r>
              <a:rPr lang="en-GB" sz="2400" i="1" dirty="0"/>
              <a:t>Middlemarch</a:t>
            </a:r>
            <a:r>
              <a:rPr lang="en-GB" sz="2400" dirty="0"/>
              <a:t> Dorothea undergoes an </a:t>
            </a:r>
            <a:r>
              <a:rPr lang="en-GB" sz="2400" dirty="0" smtClean="0"/>
              <a:t>education </a:t>
            </a:r>
            <a:r>
              <a:rPr lang="en-GB" sz="2400" dirty="0"/>
              <a:t>in the language of art, but she assimilates that language to a more encompassing experience of life; Dorothea, therefore, demands a realistic art that equals its subject in power and that relates to the culture in which it is </a:t>
            </a:r>
            <a:r>
              <a:rPr lang="en-GB" sz="2400" dirty="0" smtClean="0"/>
              <a:t>appreciated</a:t>
            </a:r>
            <a:r>
              <a:rPr lang="en-GB" sz="2400" dirty="0"/>
              <a:t>, instead of standing apart from that culture, mocking the hard actualities of human existence</a:t>
            </a:r>
            <a:r>
              <a:rPr lang="en-GB" sz="2400" dirty="0" smtClean="0"/>
              <a:t>.</a:t>
            </a:r>
          </a:p>
          <a:p>
            <a:pPr marL="0" indent="0">
              <a:buNone/>
            </a:pPr>
            <a:r>
              <a:rPr lang="en-GB" sz="2000" dirty="0" smtClean="0"/>
              <a:t>			</a:t>
            </a:r>
            <a:r>
              <a:rPr lang="en-GB" sz="2000" dirty="0" err="1" smtClean="0"/>
              <a:t>Wiesenfarth</a:t>
            </a:r>
            <a:r>
              <a:rPr lang="en-GB" sz="2000" dirty="0"/>
              <a:t>, </a:t>
            </a:r>
            <a:r>
              <a:rPr lang="en-GB" sz="2000" dirty="0" smtClean="0"/>
              <a:t>370</a:t>
            </a:r>
            <a:endParaRPr lang="en-GB" sz="2000" dirty="0"/>
          </a:p>
          <a:p>
            <a:pPr marL="0" indent="0">
              <a:buNone/>
            </a:pPr>
            <a:endParaRPr lang="en-GB" sz="2400" dirty="0"/>
          </a:p>
        </p:txBody>
      </p:sp>
    </p:spTree>
    <p:extLst>
      <p:ext uri="{BB962C8B-B14F-4D97-AF65-F5344CB8AC3E}">
        <p14:creationId xmlns:p14="http://schemas.microsoft.com/office/powerpoint/2010/main" val="4931036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22114"/>
          </a:xfrm>
        </p:spPr>
        <p:txBody>
          <a:bodyPr/>
          <a:lstStyle/>
          <a:p>
            <a:r>
              <a:rPr lang="en-GB" sz="3200" dirty="0" smtClean="0">
                <a:solidFill>
                  <a:srgbClr val="FFC000"/>
                </a:solidFill>
              </a:rPr>
              <a:t>The Outside &amp; the in</a:t>
            </a:r>
            <a:endParaRPr lang="en-GB" sz="3200" dirty="0">
              <a:solidFill>
                <a:srgbClr val="FFC000"/>
              </a:solidFill>
            </a:endParaRPr>
          </a:p>
        </p:txBody>
      </p:sp>
      <p:sp>
        <p:nvSpPr>
          <p:cNvPr id="3" name="Content Placeholder 2"/>
          <p:cNvSpPr>
            <a:spLocks noGrp="1"/>
          </p:cNvSpPr>
          <p:nvPr>
            <p:ph idx="1"/>
          </p:nvPr>
        </p:nvSpPr>
        <p:spPr>
          <a:xfrm>
            <a:off x="457200" y="764704"/>
            <a:ext cx="8435280" cy="6237312"/>
          </a:xfrm>
        </p:spPr>
        <p:txBody>
          <a:bodyPr/>
          <a:lstStyle/>
          <a:p>
            <a:pPr marL="0" indent="0">
              <a:buNone/>
            </a:pPr>
            <a:r>
              <a:rPr lang="en-GB" sz="2000" dirty="0" smtClean="0"/>
              <a:t>…even </a:t>
            </a:r>
            <a:r>
              <a:rPr lang="en-GB" sz="2000" dirty="0"/>
              <a:t>Milton, looking for his portrait in a spoon, must submit to have the facial angle of a bumpkin. Moreover, if Mr. Casaubon, speaking for himself, has rather a chilling rhetoric, it is not therefore certain that there is no good work or fine feeling in him. Did not an immortal physicist and interpreter of hieroglyphs write detestable verses? Has the theory of the solar system been advanced by graceful manners and conversational tact? </a:t>
            </a:r>
            <a:r>
              <a:rPr lang="en-GB" sz="2000" dirty="0">
                <a:solidFill>
                  <a:srgbClr val="FFC000"/>
                </a:solidFill>
              </a:rPr>
              <a:t>Suppose we turn from outside estimates of a man, to wonder, with keener interest, what is the report of his own consciousness about his doings or capacity: with what hindrances he is carrying on his daily </a:t>
            </a:r>
            <a:r>
              <a:rPr lang="en-GB" sz="2000" dirty="0" err="1">
                <a:solidFill>
                  <a:srgbClr val="FFC000"/>
                </a:solidFill>
              </a:rPr>
              <a:t>labors</a:t>
            </a:r>
            <a:r>
              <a:rPr lang="en-GB" sz="2000" dirty="0">
                <a:solidFill>
                  <a:srgbClr val="FFC000"/>
                </a:solidFill>
              </a:rPr>
              <a:t>; what fading of hopes, or what deeper fixity of self-delusion the years are marking off within him; and with what spirit he wrestles against universal pressure, which will one day be too heavy for him, and bring his heart to its final pause. </a:t>
            </a:r>
            <a:r>
              <a:rPr lang="en-GB" sz="2000" dirty="0" smtClean="0"/>
              <a:t>…Mr</a:t>
            </a:r>
            <a:r>
              <a:rPr lang="en-GB" sz="2000" dirty="0"/>
              <a:t>. Casaubon, too, was the centre of his own world; if he was liable to think that others were providentially made for him, and especially to consider them in the light of their fitness for the author of a "Key to all Mythologies," this trait is not quite alien to us, and, like the other mendicant hopes of mortals, claims some of our pity</a:t>
            </a:r>
            <a:r>
              <a:rPr lang="en-GB" sz="2000" dirty="0" smtClean="0"/>
              <a:t>. (chap 10)</a:t>
            </a:r>
            <a:endParaRPr lang="en-GB" sz="2400" dirty="0"/>
          </a:p>
        </p:txBody>
      </p:sp>
    </p:spTree>
    <p:extLst>
      <p:ext uri="{BB962C8B-B14F-4D97-AF65-F5344CB8AC3E}">
        <p14:creationId xmlns:p14="http://schemas.microsoft.com/office/powerpoint/2010/main" val="618499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solidFill>
                  <a:srgbClr val="FFC000"/>
                </a:solidFill>
              </a:rPr>
              <a:t>Self interest and delusion</a:t>
            </a:r>
            <a:endParaRPr lang="en-GB" sz="3600" dirty="0">
              <a:solidFill>
                <a:srgbClr val="FFC000"/>
              </a:solidFill>
            </a:endParaRPr>
          </a:p>
        </p:txBody>
      </p:sp>
      <p:sp>
        <p:nvSpPr>
          <p:cNvPr id="3" name="Content Placeholder 2"/>
          <p:cNvSpPr>
            <a:spLocks noGrp="1"/>
          </p:cNvSpPr>
          <p:nvPr>
            <p:ph idx="1"/>
          </p:nvPr>
        </p:nvSpPr>
        <p:spPr/>
        <p:txBody>
          <a:bodyPr/>
          <a:lstStyle/>
          <a:p>
            <a:pPr marL="0" indent="0">
              <a:buNone/>
            </a:pPr>
            <a:r>
              <a:rPr lang="en-GB" sz="2000" dirty="0" smtClean="0"/>
              <a:t>…Your </a:t>
            </a:r>
            <a:r>
              <a:rPr lang="en-GB" sz="2000" dirty="0"/>
              <a:t>pier-glass or extensive surface of polished steel made to be rubbed by a housemaid, will be minutely and multitudinously scratched in all directions; but place now against it a lighted candle as a centre of illumination, and lo! the scratches will seem to arrange themselves in a fine series of concentric circles round that little sun. It is demonstrable that the scratches are going everywhere impartially and it is only your candle which produces the flattering illusion of a concentric arrangement, its light falling with an exclusive optical selection. </a:t>
            </a:r>
            <a:r>
              <a:rPr lang="en-GB" sz="2000" dirty="0">
                <a:solidFill>
                  <a:srgbClr val="FFC000"/>
                </a:solidFill>
              </a:rPr>
              <a:t>These things are a parable</a:t>
            </a:r>
            <a:r>
              <a:rPr lang="en-GB" sz="2000" dirty="0"/>
              <a:t>. The scratches are events, and the candle is the egoism of any person now absent—of Miss </a:t>
            </a:r>
            <a:r>
              <a:rPr lang="en-GB" sz="2000" dirty="0" err="1"/>
              <a:t>Vincy</a:t>
            </a:r>
            <a:r>
              <a:rPr lang="en-GB" sz="2000" dirty="0"/>
              <a:t>, for example. Rosamond had a Providence of her own who had kindly made her more charming than other girls, and who seemed to have arranged Fred's illness and Mr. Wrench's mistake in order to bring her and Lydgate within effective proximity</a:t>
            </a:r>
            <a:r>
              <a:rPr lang="en-GB" sz="2000" dirty="0" smtClean="0"/>
              <a:t>.. (chap 27)</a:t>
            </a:r>
            <a:endParaRPr lang="en-GB" sz="2000" dirty="0"/>
          </a:p>
        </p:txBody>
      </p:sp>
    </p:spTree>
    <p:extLst>
      <p:ext uri="{BB962C8B-B14F-4D97-AF65-F5344CB8AC3E}">
        <p14:creationId xmlns:p14="http://schemas.microsoft.com/office/powerpoint/2010/main" val="15338158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620" y="116632"/>
            <a:ext cx="8229600" cy="1143000"/>
          </a:xfrm>
        </p:spPr>
        <p:txBody>
          <a:bodyPr/>
          <a:lstStyle/>
          <a:p>
            <a:r>
              <a:rPr lang="en-GB" sz="4000" dirty="0" smtClean="0">
                <a:solidFill>
                  <a:srgbClr val="FFC000"/>
                </a:solidFill>
              </a:rPr>
              <a:t>The need for vocation</a:t>
            </a:r>
            <a:endParaRPr lang="en-GB" sz="4000" dirty="0">
              <a:solidFill>
                <a:srgbClr val="FFC000"/>
              </a:solidFill>
            </a:endParaRPr>
          </a:p>
        </p:txBody>
      </p:sp>
      <p:sp>
        <p:nvSpPr>
          <p:cNvPr id="3" name="Content Placeholder 2"/>
          <p:cNvSpPr>
            <a:spLocks noGrp="1"/>
          </p:cNvSpPr>
          <p:nvPr>
            <p:ph idx="1"/>
          </p:nvPr>
        </p:nvSpPr>
        <p:spPr>
          <a:xfrm>
            <a:off x="465620" y="1259632"/>
            <a:ext cx="8426860" cy="5409728"/>
          </a:xfrm>
        </p:spPr>
        <p:txBody>
          <a:bodyPr/>
          <a:lstStyle/>
          <a:p>
            <a:pPr marL="0" indent="0">
              <a:buNone/>
            </a:pPr>
            <a:r>
              <a:rPr lang="en-GB" sz="2000" dirty="0"/>
              <a:t>here was the stifling oppression of that gentlewoman's world, where everything was done for her and none asked for her aid—where the sense of connection with a manifold pregnant existence had to be kept up painfully as an inward vision, instead of coming from without in claims that would have shaped her energies.— "</a:t>
            </a:r>
            <a:r>
              <a:rPr lang="en-GB" sz="2000" dirty="0">
                <a:solidFill>
                  <a:srgbClr val="FFC000"/>
                </a:solidFill>
              </a:rPr>
              <a:t>What shall I do?" "Whatever you please, my dear</a:t>
            </a:r>
            <a:r>
              <a:rPr lang="en-GB" sz="2000" dirty="0"/>
              <a:t>:" that had been her brief history since she had left off learning morning lessons and practising silly rhythms on the hated piano. </a:t>
            </a:r>
            <a:r>
              <a:rPr lang="en-GB" sz="2000" dirty="0">
                <a:solidFill>
                  <a:srgbClr val="FFC000"/>
                </a:solidFill>
              </a:rPr>
              <a:t>Marriage, which was to bring guidance into worthy and imperative occupation, had not yet freed her from the gentlewoman's oppressive liberty</a:t>
            </a:r>
            <a:r>
              <a:rPr lang="en-GB" sz="2000" dirty="0"/>
              <a:t>: it had not even filled her leisure with the ruminant joy of unchecked tenderness. Her blooming full-pulsed youth stood there in a moral imprisonment which made itself one with the chill, </a:t>
            </a:r>
            <a:r>
              <a:rPr lang="en-GB" sz="2000" dirty="0" err="1"/>
              <a:t>colorless</a:t>
            </a:r>
            <a:r>
              <a:rPr lang="en-GB" sz="2000" dirty="0"/>
              <a:t>, narrowed landscape, with the shrunken furniture, the never-read books, and the ghostly stag in a pale fantastic world that seemed to be vanishing from the daylight</a:t>
            </a:r>
            <a:r>
              <a:rPr lang="en-GB" sz="2000" dirty="0" smtClean="0"/>
              <a:t>.</a:t>
            </a:r>
          </a:p>
          <a:p>
            <a:pPr marL="0" indent="0">
              <a:buNone/>
            </a:pPr>
            <a:r>
              <a:rPr lang="en-GB" sz="2000" dirty="0" smtClean="0"/>
              <a:t>(chap 28)</a:t>
            </a:r>
            <a:endParaRPr lang="en-GB" sz="2000" dirty="0"/>
          </a:p>
        </p:txBody>
      </p:sp>
    </p:spTree>
    <p:extLst>
      <p:ext uri="{BB962C8B-B14F-4D97-AF65-F5344CB8AC3E}">
        <p14:creationId xmlns:p14="http://schemas.microsoft.com/office/powerpoint/2010/main" val="14218619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4122"/>
          </a:xfrm>
        </p:spPr>
        <p:txBody>
          <a:bodyPr/>
          <a:lstStyle/>
          <a:p>
            <a:r>
              <a:rPr lang="en-GB" sz="3600" dirty="0" smtClean="0">
                <a:solidFill>
                  <a:srgbClr val="FFC000"/>
                </a:solidFill>
              </a:rPr>
              <a:t>The function of writing</a:t>
            </a:r>
            <a:endParaRPr lang="en-GB" sz="3600" dirty="0">
              <a:solidFill>
                <a:srgbClr val="FFC000"/>
              </a:solidFill>
            </a:endParaRPr>
          </a:p>
        </p:txBody>
      </p:sp>
      <p:sp>
        <p:nvSpPr>
          <p:cNvPr id="3" name="Content Placeholder 2"/>
          <p:cNvSpPr>
            <a:spLocks noGrp="1"/>
          </p:cNvSpPr>
          <p:nvPr>
            <p:ph idx="1"/>
          </p:nvPr>
        </p:nvSpPr>
        <p:spPr>
          <a:xfrm>
            <a:off x="457200" y="1417638"/>
            <a:ext cx="8435280" cy="4637112"/>
          </a:xfrm>
        </p:spPr>
        <p:txBody>
          <a:bodyPr/>
          <a:lstStyle/>
          <a:p>
            <a:pPr marL="0" indent="0">
              <a:buNone/>
            </a:pPr>
            <a:r>
              <a:rPr lang="en-GB" sz="2400" i="1" dirty="0"/>
              <a:t>Middlemarch</a:t>
            </a:r>
            <a:r>
              <a:rPr lang="en-GB" sz="2400" dirty="0"/>
              <a:t> has been called the greatest English novel of the nineteenth century: indeed, "in some respects," says Arnold Kettle, it is "</a:t>
            </a:r>
            <a:r>
              <a:rPr lang="en-GB" sz="2400" dirty="0">
                <a:solidFill>
                  <a:srgbClr val="FFC000"/>
                </a:solidFill>
              </a:rPr>
              <a:t>the most impressive novel in our language, and one which it is not ridiculous to compare with the novels of Tolstoy . . </a:t>
            </a:r>
            <a:r>
              <a:rPr lang="en-GB" sz="2400" dirty="0"/>
              <a:t>." (1:160). What makes </a:t>
            </a:r>
            <a:r>
              <a:rPr lang="en-GB" sz="2400" i="1" dirty="0"/>
              <a:t>Middlemarch</a:t>
            </a:r>
            <a:r>
              <a:rPr lang="en-GB" sz="2400" dirty="0"/>
              <a:t> so impressive is what, in Ruskin's view, makes art great: "It compasses and calls forth the entire human spirit, whereas any other kind of art, being more or less narrow, </a:t>
            </a:r>
            <a:r>
              <a:rPr lang="en-GB" sz="2400" dirty="0" smtClean="0"/>
              <a:t>compasses </a:t>
            </a:r>
            <a:r>
              <a:rPr lang="en-GB" sz="2400" dirty="0"/>
              <a:t>and calls forth only part of the human spirit."'1 </a:t>
            </a:r>
            <a:r>
              <a:rPr lang="en-GB" sz="2400" i="1" dirty="0">
                <a:solidFill>
                  <a:srgbClr val="FFC000"/>
                </a:solidFill>
              </a:rPr>
              <a:t>Middlemarch</a:t>
            </a:r>
            <a:r>
              <a:rPr lang="en-GB" sz="2400" dirty="0">
                <a:solidFill>
                  <a:srgbClr val="FFC000"/>
                </a:solidFill>
              </a:rPr>
              <a:t>, moreover, engages our moral sense, our love of beauty, our sense of truth, and our historical memory</a:t>
            </a:r>
            <a:r>
              <a:rPr lang="en-GB" sz="2400" dirty="0"/>
              <a:t>-Ruskin's composites of the entire human spirit-without sacrificing realism </a:t>
            </a:r>
            <a:r>
              <a:rPr lang="en-GB" sz="2400" dirty="0" smtClean="0"/>
              <a:t> (</a:t>
            </a:r>
            <a:r>
              <a:rPr lang="en-GB" sz="2400" dirty="0" err="1"/>
              <a:t>Wiesenfarth</a:t>
            </a:r>
            <a:r>
              <a:rPr lang="en-GB" sz="2400" dirty="0"/>
              <a:t> </a:t>
            </a:r>
            <a:r>
              <a:rPr lang="en-GB" sz="2400" dirty="0" smtClean="0"/>
              <a:t>374)</a:t>
            </a:r>
            <a:endParaRPr lang="en-GB" sz="2400" dirty="0"/>
          </a:p>
          <a:p>
            <a:pPr marL="0" indent="0">
              <a:buNone/>
            </a:pPr>
            <a:endParaRPr lang="en-GB" sz="2400" dirty="0"/>
          </a:p>
        </p:txBody>
      </p:sp>
    </p:spTree>
    <p:extLst>
      <p:ext uri="{BB962C8B-B14F-4D97-AF65-F5344CB8AC3E}">
        <p14:creationId xmlns:p14="http://schemas.microsoft.com/office/powerpoint/2010/main" val="35935374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1195" y="0"/>
            <a:ext cx="8229600" cy="634082"/>
          </a:xfrm>
        </p:spPr>
        <p:txBody>
          <a:bodyPr/>
          <a:lstStyle/>
          <a:p>
            <a:r>
              <a:rPr lang="en-GB" sz="3600" dirty="0" smtClean="0">
                <a:solidFill>
                  <a:srgbClr val="FFC000"/>
                </a:solidFill>
              </a:rPr>
              <a:t>The importance of sympathy</a:t>
            </a:r>
            <a:endParaRPr lang="en-GB" sz="3600" dirty="0">
              <a:solidFill>
                <a:srgbClr val="FFC000"/>
              </a:solidFill>
            </a:endParaRPr>
          </a:p>
        </p:txBody>
      </p:sp>
      <p:sp>
        <p:nvSpPr>
          <p:cNvPr id="3" name="Content Placeholder 2"/>
          <p:cNvSpPr>
            <a:spLocks noGrp="1"/>
          </p:cNvSpPr>
          <p:nvPr>
            <p:ph idx="1"/>
          </p:nvPr>
        </p:nvSpPr>
        <p:spPr>
          <a:xfrm>
            <a:off x="179511" y="634082"/>
            <a:ext cx="8712967" cy="4525963"/>
          </a:xfrm>
        </p:spPr>
        <p:txBody>
          <a:bodyPr/>
          <a:lstStyle/>
          <a:p>
            <a:pPr marL="0" indent="0">
              <a:buNone/>
            </a:pPr>
            <a:r>
              <a:rPr lang="en-GB" sz="2000" dirty="0"/>
              <a:t>"Can you not see, Rosamond," he began again, trying to be simply grave and not bitter, "that nothing can be so fatal as a want of openness and confidence between us? It has happened again and again that I have expressed a decided wish, and you have seemed to assent, yet after that you have secretly disobeyed my wish. In that way I can never know what I have to trust to. There would be some hope for us if you would admit this. Am I such an unreasonable, furious brute? Why should you not be open with me?" Still silence.</a:t>
            </a:r>
          </a:p>
          <a:p>
            <a:pPr marL="0" indent="0">
              <a:buNone/>
            </a:pPr>
            <a:r>
              <a:rPr lang="en-GB" sz="2000" dirty="0" smtClean="0"/>
              <a:t>….</a:t>
            </a:r>
            <a:endParaRPr lang="en-GB" sz="2000" dirty="0"/>
          </a:p>
          <a:p>
            <a:pPr marL="0" indent="0">
              <a:buNone/>
            </a:pPr>
            <a:r>
              <a:rPr lang="en-GB" sz="2000" dirty="0" smtClean="0"/>
              <a:t>"</a:t>
            </a:r>
            <a:r>
              <a:rPr lang="en-GB" sz="2000" dirty="0"/>
              <a:t>I cannot possibly make admissions or promises in answer to such words as you have used towards me. I have not been accustomed to language of that kind. You have spoken of my 'secret meddling,' and my 'interfering ignorance,' and my 'false assent.' I have never expressed myself in that way to you, and I think that you ought to apologize. You spoke of its being impossible to live with me. Certainly you have not made my life pleasant to me of late. I think it was to be expected that I should try to avert some of the hardships which our marriage has brought on me." Another tear fell as Rosamond ceased speaking, and she pressed it away as quietly as the first</a:t>
            </a:r>
            <a:r>
              <a:rPr lang="en-GB" sz="2000" dirty="0" smtClean="0"/>
              <a:t>. (chap 65)</a:t>
            </a:r>
            <a:endParaRPr lang="en-GB" sz="2000" dirty="0"/>
          </a:p>
        </p:txBody>
      </p:sp>
    </p:spTree>
    <p:extLst>
      <p:ext uri="{BB962C8B-B14F-4D97-AF65-F5344CB8AC3E}">
        <p14:creationId xmlns:p14="http://schemas.microsoft.com/office/powerpoint/2010/main" val="2067232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solidFill>
                  <a:srgbClr val="FFC000"/>
                </a:solidFill>
              </a:rPr>
              <a:t>The value of art and the value of compassion</a:t>
            </a:r>
            <a:endParaRPr lang="en-GB" sz="3600" dirty="0">
              <a:solidFill>
                <a:srgbClr val="FFC000"/>
              </a:solidFill>
            </a:endParaRPr>
          </a:p>
        </p:txBody>
      </p:sp>
      <p:sp>
        <p:nvSpPr>
          <p:cNvPr id="3" name="Content Placeholder 2"/>
          <p:cNvSpPr>
            <a:spLocks noGrp="1"/>
          </p:cNvSpPr>
          <p:nvPr>
            <p:ph idx="1"/>
          </p:nvPr>
        </p:nvSpPr>
        <p:spPr>
          <a:xfrm>
            <a:off x="457200" y="2420888"/>
            <a:ext cx="8229600" cy="3705275"/>
          </a:xfrm>
        </p:spPr>
        <p:txBody>
          <a:bodyPr/>
          <a:lstStyle/>
          <a:p>
            <a:pPr marL="0" indent="0">
              <a:buNone/>
            </a:pPr>
            <a:r>
              <a:rPr lang="en-GB" sz="2400" dirty="0"/>
              <a:t>But the effect of her being on those around her was </a:t>
            </a:r>
            <a:r>
              <a:rPr lang="en-GB" sz="2400" dirty="0" smtClean="0"/>
              <a:t>incalculably diffusive</a:t>
            </a:r>
            <a:r>
              <a:rPr lang="en-GB" sz="2400" dirty="0"/>
              <a:t>: for the growing good of the world is partly dependent </a:t>
            </a:r>
            <a:r>
              <a:rPr lang="en-GB" sz="2400" dirty="0" smtClean="0"/>
              <a:t>on </a:t>
            </a:r>
            <a:r>
              <a:rPr lang="en-GB" sz="2400" dirty="0" err="1" smtClean="0"/>
              <a:t>unhistoric</a:t>
            </a:r>
            <a:r>
              <a:rPr lang="en-GB" sz="2400" dirty="0" smtClean="0"/>
              <a:t> </a:t>
            </a:r>
            <a:r>
              <a:rPr lang="en-GB" sz="2400" dirty="0"/>
              <a:t>acts; and that things are not so ill with you and me as </a:t>
            </a:r>
            <a:r>
              <a:rPr lang="en-GB" sz="2400" dirty="0" smtClean="0"/>
              <a:t>they might </a:t>
            </a:r>
            <a:r>
              <a:rPr lang="en-GB" sz="2400" dirty="0"/>
              <a:t>have been, is half owing to the number who lived faithfully </a:t>
            </a:r>
            <a:r>
              <a:rPr lang="en-GB" sz="2400" dirty="0" smtClean="0"/>
              <a:t>a hidden </a:t>
            </a:r>
            <a:r>
              <a:rPr lang="en-GB" sz="2400" dirty="0"/>
              <a:t>life, and rest in unvisited tombs. </a:t>
            </a:r>
            <a:endParaRPr lang="en-GB" sz="2400" dirty="0" smtClean="0"/>
          </a:p>
          <a:p>
            <a:pPr marL="0" indent="0">
              <a:buNone/>
            </a:pPr>
            <a:r>
              <a:rPr lang="en-GB" sz="2400" dirty="0" smtClean="0"/>
              <a:t>				(Finale)</a:t>
            </a:r>
            <a:endParaRPr lang="en-GB" sz="2400" dirty="0"/>
          </a:p>
        </p:txBody>
      </p:sp>
    </p:spTree>
    <p:extLst>
      <p:ext uri="{BB962C8B-B14F-4D97-AF65-F5344CB8AC3E}">
        <p14:creationId xmlns:p14="http://schemas.microsoft.com/office/powerpoint/2010/main" val="3933551410"/>
      </p:ext>
    </p:extLst>
  </p:cSld>
  <p:clrMapOvr>
    <a:masterClrMapping/>
  </p:clrMapOvr>
</p:sld>
</file>

<file path=ppt/theme/theme1.xml><?xml version="1.0" encoding="utf-8"?>
<a:theme xmlns:a="http://schemas.openxmlformats.org/drawingml/2006/main" name="Default Design">
  <a:themeElements>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fontScheme name="Custom 2">
      <a:majorFont>
        <a:latin typeface="Felix Titling"/>
        <a:ea typeface=""/>
        <a:cs typeface=""/>
      </a:majorFont>
      <a:minorFont>
        <a:latin typeface="Century Gothic"/>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1039</TotalTime>
  <Words>1407</Words>
  <Application>Microsoft Office PowerPoint</Application>
  <PresentationFormat>On-screen Show (4:3)</PresentationFormat>
  <Paragraphs>29</Paragraphs>
  <Slides>10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Felix Titling</vt:lpstr>
      <vt:lpstr>Garamond</vt:lpstr>
      <vt:lpstr>Default Design</vt:lpstr>
      <vt:lpstr>Hpen 7003: 19th c prose: Middlemarch</vt:lpstr>
      <vt:lpstr>Inheritance and value</vt:lpstr>
      <vt:lpstr>The march of the middle classes: a society of self interest</vt:lpstr>
      <vt:lpstr>Realism, and The languages of art</vt:lpstr>
      <vt:lpstr>The Outside &amp; the in</vt:lpstr>
      <vt:lpstr>Self interest and delusion</vt:lpstr>
      <vt:lpstr>The need for vocation</vt:lpstr>
      <vt:lpstr>The function of writing</vt:lpstr>
      <vt:lpstr>The importance of sympathy</vt:lpstr>
      <vt:lpstr>The value of art and the value of compassion</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CAH 575 The Rational World</dc:title>
  <dc:creator>IT</dc:creator>
  <cp:lastModifiedBy>Jeni Williams</cp:lastModifiedBy>
  <cp:revision>57</cp:revision>
  <cp:lastPrinted>2019-01-22T09:34:42Z</cp:lastPrinted>
  <dcterms:created xsi:type="dcterms:W3CDTF">2009-03-04T17:06:12Z</dcterms:created>
  <dcterms:modified xsi:type="dcterms:W3CDTF">2019-10-23T08:56:09Z</dcterms:modified>
</cp:coreProperties>
</file>