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10693400" cy="7562850"/>
  <p:notesSz cx="10693400" cy="7562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72" y="-7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481" y="2344483"/>
            <a:ext cx="9094788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962" y="4235196"/>
            <a:ext cx="7489825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987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10371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12" Type="http://schemas.openxmlformats.org/officeDocument/2006/relationships/image" Target="../media/image6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-49"/>
            <a:ext cx="10695990" cy="756282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87442" y="895997"/>
            <a:ext cx="4357050" cy="43560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0" y="2983326"/>
            <a:ext cx="3755778" cy="444130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027042" y="5862298"/>
            <a:ext cx="3669532" cy="170055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7425794" y="0"/>
            <a:ext cx="2579200" cy="93177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8402568" y="33157"/>
            <a:ext cx="2294006" cy="86710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5248" y="58889"/>
            <a:ext cx="5949252" cy="8769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5340" y="3492277"/>
            <a:ext cx="4377055" cy="28117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7915" y="7033450"/>
            <a:ext cx="3423920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987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703820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digital.nhs.uk/publications/statistical/national-diabetes-audit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abetes.org.uk/professionals/position-statements-reports/statistics" TargetMode="Externa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976" y="58889"/>
            <a:ext cx="5724525" cy="876935"/>
          </a:xfrm>
          <a:prstGeom prst="rect">
            <a:avLst/>
          </a:prstGeom>
          <a:ln w="38114">
            <a:solidFill>
              <a:srgbClr val="ACACAB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685800" marR="52705" indent="-626110">
              <a:lnSpc>
                <a:spcPct val="115700"/>
              </a:lnSpc>
              <a:spcBef>
                <a:spcPts val="325"/>
              </a:spcBef>
            </a:pPr>
            <a:r>
              <a:rPr dirty="0"/>
              <a:t>Digital</a:t>
            </a:r>
            <a:r>
              <a:rPr spc="-75" dirty="0"/>
              <a:t> </a:t>
            </a:r>
            <a:r>
              <a:rPr dirty="0"/>
              <a:t>Health</a:t>
            </a:r>
            <a:r>
              <a:rPr spc="-70" dirty="0"/>
              <a:t> </a:t>
            </a:r>
            <a:r>
              <a:rPr dirty="0"/>
              <a:t>Intervention</a:t>
            </a:r>
            <a:r>
              <a:rPr spc="-75" dirty="0"/>
              <a:t> </a:t>
            </a:r>
            <a:r>
              <a:rPr dirty="0"/>
              <a:t>for</a:t>
            </a:r>
            <a:r>
              <a:rPr spc="-70" dirty="0"/>
              <a:t> </a:t>
            </a:r>
            <a:r>
              <a:rPr dirty="0"/>
              <a:t>Elderly</a:t>
            </a:r>
            <a:r>
              <a:rPr spc="-75" dirty="0"/>
              <a:t> </a:t>
            </a:r>
            <a:r>
              <a:rPr spc="-10" dirty="0"/>
              <a:t>Diabetes </a:t>
            </a:r>
            <a:r>
              <a:rPr dirty="0"/>
              <a:t>Management</a:t>
            </a:r>
            <a:r>
              <a:rPr spc="-70" dirty="0"/>
              <a:t> </a:t>
            </a:r>
            <a:r>
              <a:rPr dirty="0"/>
              <a:t>Using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70" dirty="0"/>
              <a:t> </a:t>
            </a:r>
            <a:r>
              <a:rPr spc="-10" dirty="0"/>
              <a:t>mySugr</a:t>
            </a:r>
            <a:r>
              <a:rPr spc="-125" dirty="0"/>
              <a:t> </a:t>
            </a:r>
            <a:r>
              <a:rPr spc="-25" dirty="0"/>
              <a:t>App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535902" y="1084684"/>
            <a:ext cx="3863975" cy="6372860"/>
            <a:chOff x="4535902" y="1084684"/>
            <a:chExt cx="3863975" cy="637286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00071" y="1084684"/>
              <a:ext cx="1934303" cy="208676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40541" y="3325064"/>
              <a:ext cx="3859078" cy="240120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35902" y="1084684"/>
              <a:ext cx="1791374" cy="208676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5902" y="5808613"/>
              <a:ext cx="3792378" cy="1648445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8389868" y="941690"/>
            <a:ext cx="2190750" cy="65430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600" b="1" spc="-10" dirty="0">
                <a:solidFill>
                  <a:srgbClr val="FFFFFF"/>
                </a:solidFill>
                <a:latin typeface="Arial"/>
                <a:cs typeface="Arial"/>
              </a:rPr>
              <a:t>REFERENCES</a:t>
            </a:r>
            <a:endParaRPr sz="600">
              <a:latin typeface="Arial"/>
              <a:cs typeface="Arial"/>
            </a:endParaRPr>
          </a:p>
          <a:p>
            <a:pPr marL="12700" marR="508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Arnhold,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Quade,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Kirch,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(2014)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'Mobile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diabetics: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expert-based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usability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evaluation',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JMIR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uHealth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2(2),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e11.</a:t>
            </a:r>
            <a:endParaRPr sz="600">
              <a:latin typeface="Arial MT"/>
              <a:cs typeface="Arial MT"/>
            </a:endParaRPr>
          </a:p>
          <a:p>
            <a:pPr marL="12700" marR="55244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Bandura,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(1986)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foundations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thought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action: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social cognitive</a:t>
            </a:r>
            <a:r>
              <a:rPr sz="600" i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theory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Englewood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Cliffs,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NJ: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Prentice-Hall.</a:t>
            </a:r>
            <a:endParaRPr sz="600">
              <a:latin typeface="Arial MT"/>
              <a:cs typeface="Arial MT"/>
            </a:endParaRPr>
          </a:p>
          <a:p>
            <a:pPr marL="12700" marR="1714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UK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statistics: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Facts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figures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r>
              <a:rPr sz="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at:</a:t>
            </a:r>
            <a:r>
              <a:rPr sz="6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6"/>
              </a:rPr>
              <a:t>https://www.diabetes.org.uk/professionals/position-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6"/>
              </a:rPr>
              <a:t>statements-reports/statistics</a:t>
            </a:r>
            <a:r>
              <a:rPr sz="6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(Accessed: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30</a:t>
            </a:r>
            <a:r>
              <a:rPr sz="6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October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2025).</a:t>
            </a:r>
            <a:endParaRPr sz="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Fleming,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Petrie,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J.R.,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Bergenstal,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Holl,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R.W.,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Peters,</a:t>
            </a:r>
            <a:endParaRPr sz="600">
              <a:latin typeface="Arial MT"/>
              <a:cs typeface="Arial MT"/>
            </a:endParaRPr>
          </a:p>
          <a:p>
            <a:pPr marL="12700" marR="1079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A.L.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Heinemann,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(2020)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'Diabetes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technology: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Benefits, challenges,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recommendations',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43(1), pp.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250-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260.</a:t>
            </a:r>
            <a:endParaRPr sz="600">
              <a:latin typeface="Arial MT"/>
              <a:cs typeface="Arial MT"/>
            </a:endParaRPr>
          </a:p>
          <a:p>
            <a:pPr marL="12700" marR="9207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Greenwood,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Gee,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Fatkin,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K.J.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Peeples,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(2017)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'A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evaluating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technology-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enabled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education',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Journal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Science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11(5),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1015-1027.</a:t>
            </a:r>
            <a:endParaRPr sz="600">
              <a:latin typeface="Arial MT"/>
              <a:cs typeface="Arial MT"/>
            </a:endParaRPr>
          </a:p>
          <a:p>
            <a:pPr marL="12700" marR="8953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Jeffrey,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Bagala,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Creighton,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Leavey,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Nicholls,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Wood,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Longman,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phone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diabetes: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review',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5,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1-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10.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Kumar,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Moseson,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Uppal,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Juusola,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J.L.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'A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reduces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A1c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individuals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5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diabetes',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Educator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44(3),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226-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236.</a:t>
            </a:r>
            <a:endParaRPr sz="600">
              <a:latin typeface="Arial MT"/>
              <a:cs typeface="Arial MT"/>
            </a:endParaRPr>
          </a:p>
          <a:p>
            <a:pPr marL="12700" marR="5778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Lee,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Greenfield,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Pappas,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'The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impact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telehealth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glycemic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systematic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review',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BMC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Services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Research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18(1),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495.</a:t>
            </a:r>
            <a:endParaRPr sz="600">
              <a:latin typeface="Arial MT"/>
              <a:cs typeface="Arial MT"/>
            </a:endParaRPr>
          </a:p>
          <a:p>
            <a:pPr marL="12700" marR="110489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(2023)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National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Audit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Report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2022-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23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Available</a:t>
            </a:r>
            <a:r>
              <a:rPr sz="6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at: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7"/>
              </a:rPr>
              <a:t>https://digital.nhs.uk/publications/statistical/national-diabetes-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u="sng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Arial MT"/>
                <a:cs typeface="Arial MT"/>
                <a:hlinkClick r:id="rId7"/>
              </a:rPr>
              <a:t>audit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(Accessed: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30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October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2025).</a:t>
            </a:r>
            <a:endParaRPr sz="600">
              <a:latin typeface="Arial MT"/>
              <a:cs typeface="Arial MT"/>
            </a:endParaRPr>
          </a:p>
          <a:p>
            <a:pPr marL="12700" marR="9779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NICE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(2022)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Type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adults: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Management</a:t>
            </a:r>
            <a:r>
              <a:rPr sz="600" i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(NG28)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London: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National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Institute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Care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Excellence.</a:t>
            </a:r>
            <a:endParaRPr sz="600">
              <a:latin typeface="Arial MT"/>
              <a:cs typeface="Arial MT"/>
            </a:endParaRPr>
          </a:p>
          <a:p>
            <a:pPr marL="12700" marR="9525">
              <a:lnSpc>
                <a:spcPct val="125000"/>
              </a:lnSpc>
              <a:spcBef>
                <a:spcPts val="5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Quinn,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C.C.,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Shardell,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M.D.,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Terrin,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M.L.,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Barr,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E.A.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Gruber-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Baldini,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A.L.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(2021)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phone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behavioral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blood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control',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34(9),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1934-1942.</a:t>
            </a:r>
            <a:endParaRPr sz="600">
              <a:latin typeface="Arial MT"/>
              <a:cs typeface="Arial MT"/>
            </a:endParaRPr>
          </a:p>
          <a:p>
            <a:pPr marL="12700" marR="1524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Rollo,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M.E.,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Aguiar,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Williams,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R.L.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(2016)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'eHealth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technologies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Diabetes,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Metabolic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Syndrome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Obesity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9,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381-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390.</a:t>
            </a:r>
            <a:endParaRPr sz="600">
              <a:latin typeface="Arial MT"/>
              <a:cs typeface="Arial MT"/>
            </a:endParaRPr>
          </a:p>
          <a:p>
            <a:pPr marL="12700" marR="6604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Shan,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Sarkar,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Martin,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S.S.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'Digital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technology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Diabetologia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62(6),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877-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887.</a:t>
            </a:r>
            <a:endParaRPr sz="600">
              <a:latin typeface="Arial MT"/>
              <a:cs typeface="Arial MT"/>
            </a:endParaRPr>
          </a:p>
          <a:p>
            <a:pPr marL="12700" marR="5143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Veazie,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Winchell,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K.,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Gilbert,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Paynter,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R.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Eden,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K.B.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applications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for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self-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diabetes',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AHRQ Publication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No.</a:t>
            </a:r>
            <a:r>
              <a:rPr sz="6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18-EHC010-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EF.</a:t>
            </a:r>
            <a:endParaRPr sz="600">
              <a:latin typeface="Arial MT"/>
              <a:cs typeface="Arial MT"/>
            </a:endParaRPr>
          </a:p>
          <a:p>
            <a:pPr marL="12700" marR="309880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WHO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(2021)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Ottawa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Charter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600" i="1" spc="-10" dirty="0">
                <a:solidFill>
                  <a:srgbClr val="FFFFFF"/>
                </a:solidFill>
                <a:latin typeface="Arial"/>
                <a:cs typeface="Arial"/>
              </a:rPr>
              <a:t> Promotion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Geneva: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World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Organization.</a:t>
            </a:r>
            <a:endParaRPr sz="600">
              <a:latin typeface="Arial MT"/>
              <a:cs typeface="Arial MT"/>
            </a:endParaRPr>
          </a:p>
          <a:p>
            <a:pPr marL="12700" marR="1968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Wu,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Yao,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X.,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Vespasiani,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Nicolucci,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Dong,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Y.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(2019)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'Mobile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app-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interventions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support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management',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sz="600" i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&amp;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Therapeutics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19(2),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 pp.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69-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78.</a:t>
            </a:r>
            <a:endParaRPr sz="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Yoshida,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Boren,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S.A.,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Soares,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J.,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Popescu,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M.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Simoes,</a:t>
            </a:r>
            <a:endParaRPr sz="600">
              <a:latin typeface="Arial MT"/>
              <a:cs typeface="Arial MT"/>
            </a:endParaRPr>
          </a:p>
          <a:p>
            <a:pPr marL="12700" marR="11747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E.J.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(2020)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'Effect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information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technologies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5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glycemic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control',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Current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Diabetes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Reports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20(11),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pp.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130-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138.</a:t>
            </a:r>
            <a:endParaRPr sz="600">
              <a:latin typeface="Arial MT"/>
              <a:cs typeface="Arial MT"/>
            </a:endParaRPr>
          </a:p>
          <a:p>
            <a:pPr marL="12700" marR="132715">
              <a:lnSpc>
                <a:spcPct val="125000"/>
              </a:lnSpc>
            </a:pP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Zhang,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Y.,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Li,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X.,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Luo,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S.,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Liu,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C.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Zhou,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Z.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(2018)</a:t>
            </a:r>
            <a:r>
              <a:rPr sz="6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'Users'</a:t>
            </a:r>
            <a:r>
              <a:rPr sz="600" spc="5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perspectives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1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apps',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JMIR</a:t>
            </a:r>
            <a:r>
              <a:rPr sz="600" i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mHealth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600" i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600" i="1" dirty="0">
                <a:solidFill>
                  <a:srgbClr val="FFFFFF"/>
                </a:solidFill>
                <a:latin typeface="Arial"/>
                <a:cs typeface="Arial"/>
              </a:rPr>
              <a:t>uHealth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,</a:t>
            </a:r>
            <a:r>
              <a:rPr sz="6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dirty="0">
                <a:solidFill>
                  <a:srgbClr val="FFFFFF"/>
                </a:solidFill>
                <a:latin typeface="Arial MT"/>
                <a:cs typeface="Arial MT"/>
              </a:rPr>
              <a:t>6(9),</a:t>
            </a:r>
            <a:r>
              <a:rPr sz="6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600" spc="-10" dirty="0">
                <a:solidFill>
                  <a:srgbClr val="FFFFFF"/>
                </a:solidFill>
                <a:latin typeface="Arial MT"/>
                <a:cs typeface="Arial MT"/>
              </a:rPr>
              <a:t>e11400.</a:t>
            </a:r>
            <a:endParaRPr sz="6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340" y="96095"/>
            <a:ext cx="2504636" cy="908582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Student</a:t>
            </a:r>
            <a:r>
              <a:rPr sz="1000" b="1" spc="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10" dirty="0" err="1">
                <a:solidFill>
                  <a:srgbClr val="FFFFFF"/>
                </a:solidFill>
                <a:latin typeface="Arial"/>
                <a:cs typeface="Arial"/>
              </a:rPr>
              <a:t>Name:</a:t>
            </a:r>
            <a:r>
              <a:rPr lang="en-US" sz="1000" spc="-10" dirty="0" err="1">
                <a:solidFill>
                  <a:srgbClr val="FFFFFF"/>
                </a:solidFill>
                <a:latin typeface="Arial"/>
                <a:cs typeface="Arial"/>
              </a:rPr>
              <a:t>MOHAMMEDASHRAF</a:t>
            </a:r>
            <a:r>
              <a:rPr lang="en-US" sz="1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10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Module:</a:t>
            </a:r>
            <a:r>
              <a:rPr sz="1000" b="1" spc="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Population</a:t>
            </a:r>
            <a:r>
              <a:rPr sz="1000" spc="1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1000" spc="1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1000" spc="1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Digital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10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FFFF"/>
                </a:solidFill>
                <a:latin typeface="Arial MT"/>
                <a:cs typeface="Arial MT"/>
              </a:rPr>
              <a:t>Promotion</a:t>
            </a:r>
            <a:r>
              <a:rPr sz="10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 MT"/>
                <a:cs typeface="Arial MT"/>
              </a:rPr>
              <a:t>(LCHS7009) </a:t>
            </a:r>
            <a:endParaRPr lang="en-US" sz="1000" spc="-10" dirty="0">
              <a:solidFill>
                <a:srgbClr val="FFFFFF"/>
              </a:solidFill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</a:pPr>
            <a:r>
              <a:rPr sz="1000" b="1" dirty="0">
                <a:solidFill>
                  <a:srgbClr val="FFFFFF"/>
                </a:solidFill>
                <a:latin typeface="Arial"/>
                <a:cs typeface="Arial"/>
              </a:rPr>
              <a:t>Lecturer's</a:t>
            </a:r>
            <a:r>
              <a:rPr sz="1000" b="1" spc="1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20" err="1">
                <a:solidFill>
                  <a:srgbClr val="FFFFFF"/>
                </a:solidFill>
                <a:latin typeface="Arial"/>
                <a:cs typeface="Arial"/>
              </a:rPr>
              <a:t>name</a:t>
            </a:r>
            <a:r>
              <a:rPr sz="1000" spc="-20">
                <a:solidFill>
                  <a:srgbClr val="FFFFFF"/>
                </a:solidFill>
                <a:latin typeface="Arial"/>
                <a:cs typeface="Arial"/>
              </a:rPr>
              <a:t>:</a:t>
            </a:r>
            <a:r>
              <a:rPr lang="en-US" sz="1000" spc="-20">
                <a:solidFill>
                  <a:srgbClr val="FFFFFF"/>
                </a:solidFill>
                <a:latin typeface="Arial"/>
                <a:cs typeface="Arial"/>
              </a:rPr>
              <a:t> DR </a:t>
            </a:r>
            <a:r>
              <a:rPr lang="en-US" sz="1000" spc="-20" dirty="0">
                <a:solidFill>
                  <a:srgbClr val="FFFFFF"/>
                </a:solidFill>
                <a:latin typeface="Arial"/>
                <a:cs typeface="Arial"/>
              </a:rPr>
              <a:t>PING WU</a:t>
            </a:r>
            <a:endParaRPr sz="1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1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Background</a:t>
            </a:r>
            <a:endParaRPr sz="8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5340" y="1034351"/>
            <a:ext cx="4377055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1200"/>
              </a:lnSpc>
              <a:spcBef>
                <a:spcPts val="100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UK,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type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diabetes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among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adults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aged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65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more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than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1.2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million</a:t>
            </a:r>
            <a:r>
              <a:rPr sz="800" spc="4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over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25%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adults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aged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over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75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years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(Diabetes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UK,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Inadequate</a:t>
            </a:r>
            <a:r>
              <a:rPr sz="800" spc="1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glycaemic</a:t>
            </a:r>
            <a:r>
              <a:rPr sz="800" spc="1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management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results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exploration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costing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PS10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billion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yearly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(NHS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Face-to-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face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was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successfully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served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previous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(Quinn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2021),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well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paper-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 monitoring logs (Fleming et al., 2020).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There are opportunities with digital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solutions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such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continuous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monitors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(Lee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mySugr</a:t>
            </a:r>
            <a:r>
              <a:rPr sz="800" spc="1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application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provides</a:t>
            </a:r>
            <a:r>
              <a:rPr sz="800" spc="9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full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glucose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monitoring,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medication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therapy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reminders,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games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tailored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elderly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audience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(Kumar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2023).</a:t>
            </a:r>
            <a:endParaRPr sz="800" dirty="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340" y="2195554"/>
            <a:ext cx="4377055" cy="124523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2.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Promotion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Values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Principles</a:t>
            </a:r>
            <a:endParaRPr sz="800" dirty="0">
              <a:latin typeface="Arial"/>
              <a:cs typeface="Arial"/>
            </a:endParaRPr>
          </a:p>
          <a:p>
            <a:pPr marL="12700" marR="5080" algn="just">
              <a:lnSpc>
                <a:spcPct val="111200"/>
              </a:lnSpc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Principles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promotion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on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empowerment,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participation,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1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equity</a:t>
            </a:r>
            <a:r>
              <a:rPr sz="800" spc="1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(WHO,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2021).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MySugr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enables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self-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autonomy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(Greenwood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2017)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enhances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literacy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through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educational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modules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(Veazie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app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solves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issue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equity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by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providing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free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features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(Zhang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It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represents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holistic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methods</a:t>
            </a:r>
            <a:r>
              <a:rPr sz="800" spc="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monitoring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physical,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dietary,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emotional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(Rollo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2016).</a:t>
            </a:r>
            <a:r>
              <a:rPr sz="800" spc="2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aspects</a:t>
            </a:r>
            <a:r>
              <a:rPr sz="800" spc="24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participation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are</a:t>
            </a:r>
            <a:r>
              <a:rPr sz="800" spc="6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community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forums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(Shan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integration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healthcare</a:t>
            </a:r>
            <a:r>
              <a:rPr sz="800" spc="6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providers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(NICE,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2022).</a:t>
            </a:r>
            <a:r>
              <a:rPr sz="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This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will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lessen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divide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management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without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interfering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individual</a:t>
            </a:r>
            <a:r>
              <a:rPr sz="8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choice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cultural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diversity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(Yoshida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2020).</a:t>
            </a:r>
            <a:endParaRPr sz="800" dirty="0">
              <a:latin typeface="Arial MT"/>
              <a:cs typeface="Arial M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5730" indent="-113030">
              <a:lnSpc>
                <a:spcPct val="100000"/>
              </a:lnSpc>
              <a:spcBef>
                <a:spcPts val="204"/>
              </a:spcBef>
              <a:buAutoNum type="arabicPeriod" startAt="3"/>
              <a:tabLst>
                <a:tab pos="125730" algn="l"/>
              </a:tabLst>
            </a:pPr>
            <a:r>
              <a:rPr dirty="0"/>
              <a:t>Behavioural</a:t>
            </a:r>
            <a:r>
              <a:rPr spc="-40" dirty="0"/>
              <a:t> </a:t>
            </a:r>
            <a:r>
              <a:rPr dirty="0"/>
              <a:t>Change</a:t>
            </a:r>
            <a:r>
              <a:rPr spc="-40" dirty="0"/>
              <a:t> </a:t>
            </a:r>
            <a:r>
              <a:rPr spc="-10" dirty="0"/>
              <a:t>Theory</a:t>
            </a:r>
          </a:p>
          <a:p>
            <a:pPr marL="12700" marR="5080" algn="just">
              <a:lnSpc>
                <a:spcPct val="111200"/>
              </a:lnSpc>
            </a:pPr>
            <a:r>
              <a:rPr b="0" dirty="0">
                <a:latin typeface="Arial MT"/>
                <a:cs typeface="Arial MT"/>
              </a:rPr>
              <a:t>MySugr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Social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Cognitive</a:t>
            </a:r>
            <a:r>
              <a:rPr b="0" spc="10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Theory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(Bandura,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1986)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when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targeting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ageing </a:t>
            </a:r>
            <a:r>
              <a:rPr b="0" dirty="0">
                <a:latin typeface="Arial MT"/>
                <a:cs typeface="Arial MT"/>
              </a:rPr>
              <a:t>population.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SCT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insists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reciprocal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determinism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personal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factors,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environmental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and</a:t>
            </a:r>
            <a:r>
              <a:rPr b="0" dirty="0">
                <a:latin typeface="Arial MT"/>
                <a:cs typeface="Arial MT"/>
              </a:rPr>
              <a:t> behaviour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(Bandura,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1986).</a:t>
            </a:r>
            <a:r>
              <a:rPr b="0" spc="10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application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uses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self-</a:t>
            </a:r>
            <a:r>
              <a:rPr b="0" dirty="0">
                <a:latin typeface="Arial MT"/>
                <a:cs typeface="Arial MT"/>
              </a:rPr>
              <a:t>efficacy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concept</a:t>
            </a:r>
            <a:r>
              <a:rPr b="0" spc="114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providing</a:t>
            </a:r>
            <a:r>
              <a:rPr b="0" spc="11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goals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patients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can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realistically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achieve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gamification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diabetes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monster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(Kumar</a:t>
            </a:r>
            <a:r>
              <a:rPr b="0" spc="-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spc="-20" dirty="0">
                <a:latin typeface="Arial MT"/>
                <a:cs typeface="Arial MT"/>
              </a:rPr>
              <a:t>al., </a:t>
            </a:r>
            <a:r>
              <a:rPr b="0" dirty="0">
                <a:latin typeface="Arial MT"/>
                <a:cs typeface="Arial MT"/>
              </a:rPr>
              <a:t>2023).</a:t>
            </a:r>
            <a:r>
              <a:rPr b="0" spc="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process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observation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learning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peer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stories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(Greenwood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2017).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behavioural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capability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developed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because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tutorials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designed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meet</a:t>
            </a:r>
            <a:r>
              <a:rPr b="0" spc="1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needs</a:t>
            </a:r>
            <a:r>
              <a:rPr b="0" spc="13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of</a:t>
            </a:r>
            <a:r>
              <a:rPr b="0" dirty="0">
                <a:latin typeface="Arial MT"/>
                <a:cs typeface="Arial MT"/>
              </a:rPr>
              <a:t> elderly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users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(Wu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2019).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app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also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takes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into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consideration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outcome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expectations </a:t>
            </a:r>
            <a:r>
              <a:rPr b="0" dirty="0">
                <a:latin typeface="Arial MT"/>
                <a:cs typeface="Arial MT"/>
              </a:rPr>
              <a:t>as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allows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visualising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improvement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HbA1c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(Fleming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2020).</a:t>
            </a:r>
            <a:r>
              <a:rPr b="0" spc="4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Medication</a:t>
            </a:r>
            <a:r>
              <a:rPr b="0" spc="4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reminders </a:t>
            </a:r>
            <a:r>
              <a:rPr b="0" dirty="0">
                <a:latin typeface="Arial MT"/>
                <a:cs typeface="Arial MT"/>
              </a:rPr>
              <a:t>(Veazie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2018)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features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sharing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with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relatives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(Jeffrey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</a:t>
            </a:r>
            <a:r>
              <a:rPr b="0" spc="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examples</a:t>
            </a:r>
            <a:r>
              <a:rPr b="0" spc="1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of</a:t>
            </a:r>
            <a:r>
              <a:rPr b="0" dirty="0">
                <a:latin typeface="Arial MT"/>
                <a:cs typeface="Arial MT"/>
              </a:rPr>
              <a:t> environmental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factors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adjusted.</a:t>
            </a:r>
            <a:r>
              <a:rPr b="0" spc="13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Pattern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recognition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algorithms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help</a:t>
            </a:r>
            <a:r>
              <a:rPr b="0" spc="1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</a:t>
            </a:r>
            <a:r>
              <a:rPr b="0" spc="13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self-regulation </a:t>
            </a:r>
            <a:r>
              <a:rPr b="0" dirty="0">
                <a:latin typeface="Arial MT"/>
                <a:cs typeface="Arial MT"/>
              </a:rPr>
              <a:t>(Shan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2019).</a:t>
            </a:r>
            <a:r>
              <a:rPr b="0" spc="5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alignment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theory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needs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elderly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users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adapt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6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new</a:t>
            </a:r>
            <a:r>
              <a:rPr b="0" dirty="0">
                <a:latin typeface="Arial MT"/>
                <a:cs typeface="Arial MT"/>
              </a:rPr>
              <a:t> technology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through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gradual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skill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building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(Arnhold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2014).</a:t>
            </a:r>
          </a:p>
          <a:p>
            <a:pPr marL="125730" indent="-113030">
              <a:lnSpc>
                <a:spcPct val="100000"/>
              </a:lnSpc>
              <a:spcBef>
                <a:spcPts val="705"/>
              </a:spcBef>
              <a:buAutoNum type="arabicPeriod" startAt="4"/>
              <a:tabLst>
                <a:tab pos="125730" algn="l"/>
              </a:tabLst>
            </a:pPr>
            <a:r>
              <a:rPr dirty="0"/>
              <a:t>Expected</a:t>
            </a:r>
            <a:r>
              <a:rPr spc="-40" dirty="0"/>
              <a:t> </a:t>
            </a:r>
            <a:r>
              <a:rPr spc="-10" dirty="0"/>
              <a:t>Outcome</a:t>
            </a:r>
          </a:p>
          <a:p>
            <a:pPr marL="12700" marR="5080" algn="just">
              <a:lnSpc>
                <a:spcPct val="111200"/>
              </a:lnSpc>
            </a:pPr>
            <a:r>
              <a:rPr b="0" dirty="0">
                <a:latin typeface="Arial MT"/>
                <a:cs typeface="Arial MT"/>
              </a:rPr>
              <a:t>The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mySugr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intervention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that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based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SCT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should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increase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HbA1c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0.5-</a:t>
            </a:r>
            <a:r>
              <a:rPr b="0" dirty="0">
                <a:latin typeface="Arial MT"/>
                <a:cs typeface="Arial MT"/>
              </a:rPr>
              <a:t>0.8%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in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six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months </a:t>
            </a:r>
            <a:r>
              <a:rPr b="0" dirty="0">
                <a:latin typeface="Arial MT"/>
                <a:cs typeface="Arial MT"/>
              </a:rPr>
              <a:t>(Kumar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2023).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Glycemic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monitoring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compliance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rises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to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75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percent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40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percent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(Quinn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et</a:t>
            </a:r>
            <a:r>
              <a:rPr b="0" dirty="0">
                <a:latin typeface="Arial MT"/>
                <a:cs typeface="Arial MT"/>
              </a:rPr>
              <a:t> al., 2021). Gamification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predetermines 60 maintained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engagement (Fleming et</a:t>
            </a:r>
            <a:r>
              <a:rPr b="0" spc="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 2020). </a:t>
            </a:r>
            <a:r>
              <a:rPr b="0" spc="-10" dirty="0">
                <a:latin typeface="Arial MT"/>
                <a:cs typeface="Arial MT"/>
              </a:rPr>
              <a:t>Social </a:t>
            </a:r>
            <a:r>
              <a:rPr b="0" dirty="0">
                <a:latin typeface="Arial MT"/>
                <a:cs typeface="Arial MT"/>
              </a:rPr>
              <a:t>characteristics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decrease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the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diabetes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distress</a:t>
            </a:r>
            <a:r>
              <a:rPr b="0" spc="27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30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per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cent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(Greenwood</a:t>
            </a:r>
            <a:r>
              <a:rPr b="0" spc="27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26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2017). </a:t>
            </a:r>
            <a:r>
              <a:rPr b="0" dirty="0">
                <a:latin typeface="Arial MT"/>
                <a:cs typeface="Arial MT"/>
              </a:rPr>
              <a:t>Nevertheless,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adoption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blocked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by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digital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literacy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issues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against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half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of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elderly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patients</a:t>
            </a:r>
            <a:r>
              <a:rPr b="0" spc="-1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(Lee</a:t>
            </a:r>
            <a:r>
              <a:rPr b="0" spc="-15" dirty="0">
                <a:latin typeface="Arial MT"/>
                <a:cs typeface="Arial MT"/>
              </a:rPr>
              <a:t> </a:t>
            </a:r>
            <a:r>
              <a:rPr b="0" spc="-25" dirty="0">
                <a:latin typeface="Arial MT"/>
                <a:cs typeface="Arial MT"/>
              </a:rPr>
              <a:t>et</a:t>
            </a:r>
            <a:r>
              <a:rPr b="0" dirty="0">
                <a:latin typeface="Arial MT"/>
                <a:cs typeface="Arial MT"/>
              </a:rPr>
              <a:t> al.,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2018),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support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procedures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and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models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are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needed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(Wu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et</a:t>
            </a:r>
            <a:r>
              <a:rPr b="0" spc="-20" dirty="0">
                <a:latin typeface="Arial MT"/>
                <a:cs typeface="Arial MT"/>
              </a:rPr>
              <a:t> </a:t>
            </a:r>
            <a:r>
              <a:rPr b="0" dirty="0">
                <a:latin typeface="Arial MT"/>
                <a:cs typeface="Arial MT"/>
              </a:rPr>
              <a:t>al.,</a:t>
            </a:r>
            <a:r>
              <a:rPr b="0" spc="-25" dirty="0">
                <a:latin typeface="Arial MT"/>
                <a:cs typeface="Arial MT"/>
              </a:rPr>
              <a:t> </a:t>
            </a:r>
            <a:r>
              <a:rPr b="0" spc="-10" dirty="0">
                <a:latin typeface="Arial MT"/>
                <a:cs typeface="Arial MT"/>
              </a:rPr>
              <a:t>2019).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5340" y="6371518"/>
            <a:ext cx="4377055" cy="110998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5.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Conclusion</a:t>
            </a:r>
            <a:endParaRPr sz="800">
              <a:latin typeface="Arial"/>
              <a:cs typeface="Arial"/>
            </a:endParaRPr>
          </a:p>
          <a:p>
            <a:pPr marL="12700" marR="5080" algn="just">
              <a:lnSpc>
                <a:spcPct val="111200"/>
              </a:lnSpc>
            </a:pP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This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intervention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educates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NHS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strategies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(NHS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Digital,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2023)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NICE</a:t>
            </a:r>
            <a:r>
              <a:rPr sz="800" spc="5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guidelines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(NICE,</a:t>
            </a:r>
            <a:r>
              <a:rPr sz="800" spc="1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2022).</a:t>
            </a:r>
            <a:r>
              <a:rPr sz="800" spc="1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There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need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integrate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literacy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educational</a:t>
            </a:r>
            <a:r>
              <a:rPr sz="800" spc="18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structures</a:t>
            </a:r>
            <a:r>
              <a:rPr sz="800" spc="1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via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 community-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programs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(Yoshida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et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 2020).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Studies need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 be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aimed at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measuring</a:t>
            </a:r>
            <a:r>
              <a:rPr sz="800" spc="-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long-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term</a:t>
            </a:r>
            <a:r>
              <a:rPr sz="800" spc="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efficacy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(Shan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cost-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benefit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analysis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(Veazie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personalisation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algorithms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(Zhang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2018).</a:t>
            </a:r>
            <a:r>
              <a:rPr sz="8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topics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AI-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based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analytics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(Jeffrey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2019)</a:t>
            </a:r>
            <a:r>
              <a:rPr sz="800" spc="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voice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interfaces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(Arnhold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et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al.,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2014)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investigated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in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future.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Digital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divides</a:t>
            </a:r>
            <a:r>
              <a:rPr sz="800" spc="7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should</a:t>
            </a:r>
            <a:r>
              <a:rPr sz="800" spc="7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be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 solved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with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help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policy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provisions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of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subsidised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devices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connectivity</a:t>
            </a:r>
            <a:r>
              <a:rPr sz="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FFFFFF"/>
                </a:solidFill>
                <a:latin typeface="Arial MT"/>
                <a:cs typeface="Arial MT"/>
              </a:rPr>
              <a:t>(WHO,</a:t>
            </a:r>
            <a:r>
              <a:rPr sz="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 MT"/>
                <a:cs typeface="Arial MT"/>
              </a:rPr>
              <a:t>2021).</a:t>
            </a:r>
            <a:endParaRPr sz="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1468</Words>
  <Application>Microsoft Office PowerPoint</Application>
  <PresentationFormat>Custom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Arial MT</vt:lpstr>
      <vt:lpstr>Office Theme</vt:lpstr>
      <vt:lpstr>Digital Health Intervention for Elderly Diabetes Management Using the mySugr App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Mysugr app</dc:title>
  <dc:creator>Elite Academia</dc:creator>
  <cp:keywords>DAG3pwQIdTE,BAGovXUk4cA,0</cp:keywords>
  <cp:lastModifiedBy>Ashraf patel</cp:lastModifiedBy>
  <cp:revision>3</cp:revision>
  <dcterms:created xsi:type="dcterms:W3CDTF">2025-11-07T11:32:32Z</dcterms:created>
  <dcterms:modified xsi:type="dcterms:W3CDTF">2025-11-23T14:49:12Z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2025-11-03T00:00:00Z</vt:filetime>
  </property>
  <property fmtid="{D5CDD505-2E9C-101B-9397-08002B2CF9AE}" pid="3" name="Creator">
    <vt:lpwstr>Canva</vt:lpwstr>
  </property>
  <property fmtid="{D5CDD505-2E9C-101B-9397-08002B2CF9AE}" pid="4" name="LastSaved">
    <vt:filetime>2025-11-07T00:00:00Z</vt:filetime>
  </property>
  <property fmtid="{D5CDD505-2E9C-101B-9397-08002B2CF9AE}" pid="5" name="Producer">
    <vt:lpwstr>Canva</vt:lpwstr>
  </property>
</Properties>
</file>