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403"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81B93C-11DA-438E-B806-5B288AFE394A}" v="156" dt="2026-03-16T11:07:56.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380" y="3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16/03/2026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16/03/2026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16/03/2026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16/03/2026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16/03/2026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16/03/2026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16/03/2026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16/03/2026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16/03/2026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16/03/2026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16/03/2026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16/03/2026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ollegenp.com/uploads/2023/06/Communication-Skills.jpg" TargetMode="External"/><Relationship Id="rId2" Type="http://schemas.openxmlformats.org/officeDocument/2006/relationships/hyperlink" Target="https://carelearning.org.uk/qualifications/level-3-extended-hsc/hsc-cm4/1-1-explain-the-use-of-communication-in-health-and-social-care-settings/#g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16/03/2026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a:t>
            </a:r>
            <a:r>
              <a:rPr lang="en-GB" altLang="en-US" b="1" i="1" dirty="0" err="1"/>
              <a:t>Racqueal</a:t>
            </a:r>
            <a:r>
              <a:rPr lang="en-GB" altLang="en-US" b="1" i="1" dirty="0"/>
              <a:t> Abigail Collins</a:t>
            </a:r>
          </a:p>
          <a:p>
            <a:r>
              <a:rPr lang="en-GB" altLang="en-US" u="sng" dirty="0"/>
              <a:t>Student ID: 2442244</a:t>
            </a:r>
            <a:endParaRPr lang="en-GB" altLang="en-US" b="1" i="1" dirty="0"/>
          </a:p>
          <a:p>
            <a:r>
              <a:rPr lang="en-GB" altLang="en-US" u="sng" dirty="0"/>
              <a:t>Lecturer’s Name</a:t>
            </a:r>
            <a:r>
              <a:rPr lang="en-GB" altLang="en-US" b="1" i="1" dirty="0"/>
              <a:t>: Dr Christopher </a:t>
            </a:r>
            <a:r>
              <a:rPr lang="en-GB" altLang="en-US" b="1" i="1" dirty="0" err="1"/>
              <a:t>mafuva</a:t>
            </a:r>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a:t>I can confirm that I have not used AI for my research.</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16/03/2026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DC1E9-BF51-BD14-1BD0-DA3C1A79D2B0}"/>
              </a:ext>
            </a:extLst>
          </p:cNvPr>
          <p:cNvSpPr>
            <a:spLocks noGrp="1"/>
          </p:cNvSpPr>
          <p:nvPr>
            <p:ph type="title"/>
          </p:nvPr>
        </p:nvSpPr>
        <p:spPr/>
        <p:txBody>
          <a:bodyPr/>
          <a:lstStyle/>
          <a:p>
            <a:r>
              <a:rPr lang="en-GB" b="1" dirty="0"/>
              <a:t>Introduction </a:t>
            </a:r>
          </a:p>
        </p:txBody>
      </p:sp>
      <p:sp>
        <p:nvSpPr>
          <p:cNvPr id="3" name="Content Placeholder 2">
            <a:extLst>
              <a:ext uri="{FF2B5EF4-FFF2-40B4-BE49-F238E27FC236}">
                <a16:creationId xmlns:a16="http://schemas.microsoft.com/office/drawing/2014/main" id="{8F0E0CC1-428D-4AA2-B05E-2B81CAED8871}"/>
              </a:ext>
            </a:extLst>
          </p:cNvPr>
          <p:cNvSpPr>
            <a:spLocks noGrp="1"/>
          </p:cNvSpPr>
          <p:nvPr>
            <p:ph idx="1"/>
          </p:nvPr>
        </p:nvSpPr>
        <p:spPr/>
        <p:txBody>
          <a:bodyPr/>
          <a:lstStyle/>
          <a:p>
            <a:pPr marL="0" indent="0">
              <a:buNone/>
              <a:defRPr/>
            </a:pPr>
            <a:r>
              <a:rPr lang="en-GB" sz="2200" dirty="0"/>
              <a:t>My name is </a:t>
            </a:r>
            <a:r>
              <a:rPr lang="en-GB" sz="2200" dirty="0" err="1"/>
              <a:t>Racqueal</a:t>
            </a:r>
            <a:r>
              <a:rPr lang="en-GB" sz="2200" dirty="0"/>
              <a:t> and in my spare time I enjoy socialising. My profession is a domiciliary carer. I have a passion to care for others.</a:t>
            </a:r>
          </a:p>
          <a:p>
            <a:pPr marL="0" indent="0">
              <a:buNone/>
              <a:defRPr/>
            </a:pPr>
            <a:endParaRPr lang="en-GB" sz="2200" dirty="0"/>
          </a:p>
          <a:p>
            <a:pPr marL="0" indent="0">
              <a:buNone/>
              <a:defRPr/>
            </a:pPr>
            <a:r>
              <a:rPr lang="en-GB" sz="2200" dirty="0"/>
              <a:t>Today I will </a:t>
            </a:r>
            <a:r>
              <a:rPr lang="en-GB" sz="2000" dirty="0"/>
              <a:t>be</a:t>
            </a:r>
            <a:r>
              <a:rPr lang="en-GB" sz="2200" dirty="0"/>
              <a:t> presenting to you on the topic communication.</a:t>
            </a:r>
            <a:endParaRPr lang="en-GB" altLang="en-US" sz="2200" dirty="0"/>
          </a:p>
          <a:p>
            <a:pPr>
              <a:defRPr/>
            </a:pPr>
            <a:r>
              <a:rPr lang="en-GB" altLang="en-US" sz="2200" dirty="0"/>
              <a:t>What is communication</a:t>
            </a:r>
          </a:p>
          <a:p>
            <a:pPr>
              <a:defRPr/>
            </a:pPr>
            <a:r>
              <a:rPr lang="en-GB" altLang="en-US" sz="2200" dirty="0"/>
              <a:t>Importance of communication</a:t>
            </a:r>
          </a:p>
          <a:p>
            <a:pPr>
              <a:defRPr/>
            </a:pPr>
            <a:r>
              <a:rPr lang="en-GB" altLang="en-US" sz="2200" dirty="0"/>
              <a:t>Applying communication in health care</a:t>
            </a:r>
          </a:p>
          <a:p>
            <a:pPr>
              <a:defRPr/>
            </a:pPr>
            <a:r>
              <a:rPr lang="en-GB" altLang="en-US" sz="2200" dirty="0"/>
              <a:t>How communication support my future career</a:t>
            </a:r>
          </a:p>
          <a:p>
            <a:pPr>
              <a:defRPr/>
            </a:pPr>
            <a:r>
              <a:rPr lang="en-GB" altLang="en-US" sz="2200" dirty="0"/>
              <a:t>Conclusion</a:t>
            </a:r>
          </a:p>
          <a:p>
            <a:pPr>
              <a:defRPr/>
            </a:pPr>
            <a:r>
              <a:rPr lang="en-GB" altLang="en-US" sz="2200" dirty="0"/>
              <a:t>References</a:t>
            </a:r>
          </a:p>
          <a:p>
            <a:endParaRPr lang="en-GB" dirty="0"/>
          </a:p>
        </p:txBody>
      </p:sp>
      <p:sp>
        <p:nvSpPr>
          <p:cNvPr id="4" name="Date Placeholder 3">
            <a:extLst>
              <a:ext uri="{FF2B5EF4-FFF2-40B4-BE49-F238E27FC236}">
                <a16:creationId xmlns:a16="http://schemas.microsoft.com/office/drawing/2014/main" id="{8A4BC91F-7C07-BB87-E44F-1E5AFC721BFD}"/>
              </a:ext>
            </a:extLst>
          </p:cNvPr>
          <p:cNvSpPr>
            <a:spLocks noGrp="1"/>
          </p:cNvSpPr>
          <p:nvPr>
            <p:ph type="dt" sz="half" idx="10"/>
          </p:nvPr>
        </p:nvSpPr>
        <p:spPr/>
        <p:txBody>
          <a:bodyPr/>
          <a:lstStyle/>
          <a:p>
            <a:pPr>
              <a:defRPr/>
            </a:pPr>
            <a:fld id="{30226994-B490-4403-8CE4-43D4FD570BBD}" type="datetime1">
              <a:rPr lang="en-GB" altLang="en-US" smtClean="0"/>
              <a:pPr>
                <a:defRPr/>
              </a:pPr>
              <a:t>16/03/2026</a:t>
            </a:fld>
            <a:endParaRPr lang="en-GB" altLang="en-US"/>
          </a:p>
        </p:txBody>
      </p:sp>
      <p:sp>
        <p:nvSpPr>
          <p:cNvPr id="5" name="Slide Number Placeholder 4">
            <a:extLst>
              <a:ext uri="{FF2B5EF4-FFF2-40B4-BE49-F238E27FC236}">
                <a16:creationId xmlns:a16="http://schemas.microsoft.com/office/drawing/2014/main" id="{B701E678-532C-CF99-F086-D9DE00750A33}"/>
              </a:ext>
            </a:extLst>
          </p:cNvPr>
          <p:cNvSpPr>
            <a:spLocks noGrp="1"/>
          </p:cNvSpPr>
          <p:nvPr>
            <p:ph type="sldNum" sz="quarter" idx="12"/>
          </p:nvPr>
        </p:nvSpPr>
        <p:spPr/>
        <p:txBody>
          <a:bodyPr/>
          <a:lstStyle/>
          <a:p>
            <a:pPr>
              <a:defRPr/>
            </a:pPr>
            <a:fld id="{9AFB928A-D6AD-4F2A-B2DD-923741E90643}" type="slidenum">
              <a:rPr lang="en-GB" altLang="en-US" smtClean="0"/>
              <a:pPr>
                <a:defRPr/>
              </a:pPr>
              <a:t>3</a:t>
            </a:fld>
            <a:endParaRPr lang="en-GB" altLang="en-US"/>
          </a:p>
        </p:txBody>
      </p:sp>
    </p:spTree>
    <p:extLst>
      <p:ext uri="{BB962C8B-B14F-4D97-AF65-F5344CB8AC3E}">
        <p14:creationId xmlns:p14="http://schemas.microsoft.com/office/powerpoint/2010/main" val="483473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90057" y="0"/>
            <a:ext cx="6061166" cy="670559"/>
          </a:xfrm>
        </p:spPr>
        <p:txBody>
          <a:bodyPr/>
          <a:lstStyle/>
          <a:p>
            <a:r>
              <a:rPr lang="en-GB" altLang="en-US" sz="2800" i="1" dirty="0">
                <a:latin typeface="ADLaM Display" panose="02010000000000000000" pitchFamily="2" charset="0"/>
                <a:ea typeface="ADLaM Display" panose="02010000000000000000" pitchFamily="2" charset="0"/>
                <a:cs typeface="ADLaM Display" panose="02010000000000000000" pitchFamily="2" charset="0"/>
              </a:rPr>
              <a:t>Communication</a:t>
            </a:r>
            <a:br>
              <a:rPr lang="en-GB" altLang="en-US" sz="2800" i="1" dirty="0">
                <a:solidFill>
                  <a:srgbClr val="FF0000"/>
                </a:solidFill>
                <a:latin typeface="ADLaM Display" panose="02010000000000000000" pitchFamily="2" charset="0"/>
                <a:ea typeface="ADLaM Display" panose="02010000000000000000" pitchFamily="2" charset="0"/>
                <a:cs typeface="ADLaM Display" panose="02010000000000000000" pitchFamily="2" charset="0"/>
              </a:rPr>
            </a:br>
            <a:endParaRPr lang="en-GB" altLang="en-US" sz="2800" i="1" dirty="0">
              <a:solidFill>
                <a:srgbClr val="FF0000"/>
              </a:solidFill>
              <a:latin typeface="ADLaM Display" panose="02010000000000000000" pitchFamily="2" charset="0"/>
              <a:ea typeface="ADLaM Display" panose="02010000000000000000" pitchFamily="2" charset="0"/>
              <a:cs typeface="ADLaM Display" panose="02010000000000000000" pitchFamily="2" charset="0"/>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a:solidFill>
                <a:srgbClr val="000000"/>
              </a:solidFill>
            </a:endParaRPr>
          </a:p>
          <a:p>
            <a:pPr>
              <a:defRPr/>
            </a:pPr>
            <a:endParaRPr lang="en-GB" altLang="en-US"/>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16/03/2026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78379" y="335279"/>
            <a:ext cx="6679474" cy="7155805"/>
          </a:xfrm>
          <a:prstGeom prst="rect">
            <a:avLst/>
          </a:prstGeom>
          <a:noFill/>
        </p:spPr>
        <p:txBody>
          <a:bodyPr wrap="square">
            <a:spAutoFit/>
          </a:bodyPr>
          <a:lstStyle/>
          <a:p>
            <a:r>
              <a:rPr lang="en-GB" sz="2000" dirty="0"/>
              <a:t>Communication is a very effective and essential part of a caring relationship, it enables the building of a relationship between workers, family members and the service user  providing the right care and support in healthcare Sector,  which can come in different forms which includes verbal, non-verbal written and visual.</a:t>
            </a:r>
          </a:p>
          <a:p>
            <a:r>
              <a:rPr lang="en-GB" sz="2000" dirty="0"/>
              <a:t>According to Care Learning, 2024.</a:t>
            </a:r>
          </a:p>
          <a:p>
            <a:pPr marL="742950" lvl="1" indent="-285750">
              <a:buFont typeface="Arial" panose="020B0604020202020204" pitchFamily="34" charset="0"/>
              <a:buChar char="•"/>
            </a:pPr>
            <a:r>
              <a:rPr lang="en-GB" sz="2000" dirty="0"/>
              <a:t>Communicating ensures the care provided is person centred.</a:t>
            </a:r>
          </a:p>
          <a:p>
            <a:pPr marL="742950" lvl="1" indent="-285750">
              <a:buFont typeface="Arial" panose="020B0604020202020204" pitchFamily="34" charset="0"/>
              <a:buChar char="•"/>
            </a:pPr>
            <a:r>
              <a:rPr lang="en-GB" sz="2000" dirty="0"/>
              <a:t>Relationships are built between health professionals, service users and families</a:t>
            </a:r>
          </a:p>
          <a:p>
            <a:pPr marL="742950" lvl="1" indent="-285750">
              <a:buFont typeface="Arial" panose="020B0604020202020204" pitchFamily="34" charset="0"/>
              <a:buChar char="•"/>
            </a:pPr>
            <a:r>
              <a:rPr lang="en-GB" sz="2000" dirty="0"/>
              <a:t>Ensures the sharing of information are secured and accurate</a:t>
            </a:r>
          </a:p>
          <a:p>
            <a:pPr marL="742950" lvl="1" indent="-285750">
              <a:buFont typeface="Arial" panose="020B0604020202020204" pitchFamily="34" charset="0"/>
              <a:buChar char="•"/>
            </a:pPr>
            <a:r>
              <a:rPr lang="en-GB" sz="2000" dirty="0"/>
              <a:t>Communication provides emotional support and reassurance</a:t>
            </a:r>
          </a:p>
          <a:p>
            <a:pPr marL="742950" lvl="1" indent="-285750">
              <a:buFont typeface="Arial" panose="020B0604020202020204" pitchFamily="34" charset="0"/>
              <a:buChar char="•"/>
            </a:pPr>
            <a:r>
              <a:rPr lang="en-GB" sz="2000" dirty="0"/>
              <a:t>Assess individual needs and monitor progress</a:t>
            </a:r>
          </a:p>
          <a:p>
            <a:pPr marL="742950" lvl="1" indent="-285750">
              <a:buFont typeface="Arial" panose="020B0604020202020204" pitchFamily="34" charset="0"/>
              <a:buChar char="•"/>
            </a:pPr>
            <a:r>
              <a:rPr lang="en-GB" sz="2000" dirty="0"/>
              <a:t>Communication involves active listening, understanding, trust and collaboration.</a:t>
            </a:r>
          </a:p>
          <a:p>
            <a:pPr marL="742950" lvl="1" indent="-285750">
              <a:buFont typeface="Arial" panose="020B0604020202020204" pitchFamily="34" charset="0"/>
              <a:buChar char="•"/>
            </a:pPr>
            <a:endParaRPr lang="en-GB" sz="2000" dirty="0"/>
          </a:p>
          <a:p>
            <a:pPr lvl="1"/>
            <a:endParaRPr lang="en-GB" sz="2000" dirty="0"/>
          </a:p>
          <a:p>
            <a:pPr lvl="1"/>
            <a:endParaRPr lang="en-GB" sz="2400" dirty="0"/>
          </a:p>
          <a:p>
            <a:endParaRPr lang="en-GB" sz="1100" b="1" i="1" dirty="0"/>
          </a:p>
          <a:p>
            <a:pPr>
              <a:buNone/>
            </a:pPr>
            <a:endParaRPr lang="en-GB" sz="2400" i="1" dirty="0"/>
          </a:p>
        </p:txBody>
      </p:sp>
      <p:pic>
        <p:nvPicPr>
          <p:cNvPr id="2" name="Picture 1">
            <a:extLst>
              <a:ext uri="{FF2B5EF4-FFF2-40B4-BE49-F238E27FC236}">
                <a16:creationId xmlns:a16="http://schemas.microsoft.com/office/drawing/2014/main" id="{D7A518B0-01AE-FADC-0230-02CD6E1EA2F8}"/>
              </a:ext>
            </a:extLst>
          </p:cNvPr>
          <p:cNvPicPr>
            <a:picLocks noChangeAspect="1"/>
          </p:cNvPicPr>
          <p:nvPr/>
        </p:nvPicPr>
        <p:blipFill>
          <a:blip r:embed="rId2"/>
          <a:stretch>
            <a:fillRect/>
          </a:stretch>
        </p:blipFill>
        <p:spPr>
          <a:xfrm>
            <a:off x="7355834" y="2023092"/>
            <a:ext cx="4548782" cy="358859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16/03/2026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02081" y="-139337"/>
            <a:ext cx="8300720" cy="1248470"/>
          </a:xfrm>
        </p:spPr>
        <p:txBody>
          <a:bodyPr/>
          <a:lstStyle/>
          <a:p>
            <a:r>
              <a:rPr lang="en-GB" sz="2800" b="1" dirty="0"/>
              <a:t>Importance of communication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748937" y="862149"/>
            <a:ext cx="10675619" cy="5016758"/>
          </a:xfrm>
          <a:prstGeom prst="rect">
            <a:avLst/>
          </a:prstGeom>
          <a:noFill/>
        </p:spPr>
        <p:txBody>
          <a:bodyPr wrap="square">
            <a:spAutoFit/>
          </a:bodyPr>
          <a:lstStyle/>
          <a:p>
            <a:pPr marL="285750" indent="-285750">
              <a:buFont typeface="Arial" panose="020B0604020202020204" pitchFamily="34" charset="0"/>
              <a:buChar char="•"/>
            </a:pPr>
            <a:r>
              <a:rPr lang="en-GB" sz="2000" dirty="0"/>
              <a:t>Effective communication ensures safe and high-quality care by enabling clear information sharing between staff and service users, reducing mistakes and helping professionals understand individual needs (NHS England, 2023).</a:t>
            </a:r>
          </a:p>
          <a:p>
            <a:pPr marL="285750" indent="-285750">
              <a:buFont typeface="Arial" panose="020B0604020202020204" pitchFamily="34" charset="0"/>
              <a:buChar char="•"/>
            </a:pPr>
            <a:r>
              <a:rPr lang="en-GB" sz="2000" dirty="0"/>
              <a:t>  It improves outcomes because service users feel listened to, involved and confident in their care, which strengthens trust and well-being (CQC, 2026). </a:t>
            </a:r>
          </a:p>
          <a:p>
            <a:pPr marL="285750" indent="-285750">
              <a:buFont typeface="Arial" panose="020B0604020202020204" pitchFamily="34" charset="0"/>
              <a:buChar char="•"/>
            </a:pPr>
            <a:r>
              <a:rPr lang="en-GB" sz="2000" dirty="0"/>
              <a:t>Strong communication benefits everyone; service users receive clear, respectful information; staff experience better teamwork and fewer misunderstandings; and organisations see fewer incidents, higher care standards unimproved reputation (Skills for Care, 2020).</a:t>
            </a:r>
          </a:p>
          <a:p>
            <a:pPr marL="285750" indent="-285750">
              <a:buFontTx/>
              <a:buChar char="-"/>
            </a:pPr>
            <a:r>
              <a:rPr lang="en-GB" sz="2000" dirty="0"/>
              <a:t>Poor communication can lead to serious risks, including medication errors, missed symptoms, delays, duplicated work and poor decision-making. </a:t>
            </a:r>
          </a:p>
          <a:p>
            <a:pPr marL="285750" indent="-285750">
              <a:buFontTx/>
              <a:buChar char="-"/>
            </a:pPr>
            <a:r>
              <a:rPr lang="en-GB" sz="2000" dirty="0"/>
              <a:t>It can leave service users feeling ignored or unsafe. For example, unclear handovers may cause critical information to be missed, while clear reporting of changes in a person’s condition supports early intervention and prevents harm (NHS England, 2023). </a:t>
            </a:r>
          </a:p>
          <a:p>
            <a:pPr marL="285750" indent="-285750">
              <a:buFontTx/>
              <a:buChar char="-"/>
            </a:pPr>
            <a:r>
              <a:rPr lang="en-GB" sz="2000" dirty="0"/>
              <a:t>Incorrect communication around equipment use, such as hoists, can also put service users at risk.</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Model linked to Communication: Gibbs’ Reflective Cycle</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sz="half" idx="1"/>
          </p:nvPr>
        </p:nvSpPr>
        <p:spPr>
          <a:xfrm>
            <a:off x="609600" y="1288869"/>
            <a:ext cx="6827520" cy="4300372"/>
          </a:xfrm>
        </p:spPr>
        <p:txBody>
          <a:bodyPr wrap="square" anchor="t">
            <a:noAutofit/>
          </a:bodyPr>
          <a:lstStyle/>
          <a:p>
            <a:pPr marL="0" indent="0">
              <a:lnSpc>
                <a:spcPct val="90000"/>
              </a:lnSpc>
              <a:buNone/>
            </a:pPr>
            <a:r>
              <a:rPr lang="en-GB" sz="1600" dirty="0"/>
              <a:t> Gibbs Reflective Cycle is a six-stage framework that helps professionals learn from experience to improve future practice (Gibbs, 1988). </a:t>
            </a:r>
          </a:p>
          <a:p>
            <a:pPr>
              <a:lnSpc>
                <a:spcPct val="90000"/>
              </a:lnSpc>
            </a:pPr>
            <a:endParaRPr lang="en-GB" sz="1600" dirty="0"/>
          </a:p>
          <a:p>
            <a:pPr>
              <a:lnSpc>
                <a:spcPct val="90000"/>
              </a:lnSpc>
            </a:pPr>
            <a:r>
              <a:rPr lang="en-GB" sz="1600" dirty="0"/>
              <a:t>The key stages are:</a:t>
            </a:r>
          </a:p>
          <a:p>
            <a:pPr>
              <a:lnSpc>
                <a:spcPct val="90000"/>
              </a:lnSpc>
            </a:pPr>
            <a:r>
              <a:rPr lang="en-GB" sz="1600" dirty="0"/>
              <a:t> Description: What happed?</a:t>
            </a:r>
          </a:p>
          <a:p>
            <a:pPr>
              <a:lnSpc>
                <a:spcPct val="90000"/>
              </a:lnSpc>
            </a:pPr>
            <a:r>
              <a:rPr lang="en-GB" sz="1600" dirty="0"/>
              <a:t>Feelings: What were you thinking/feeling?</a:t>
            </a:r>
          </a:p>
          <a:p>
            <a:pPr>
              <a:lnSpc>
                <a:spcPct val="90000"/>
              </a:lnSpc>
            </a:pPr>
            <a:r>
              <a:rPr lang="en-GB" sz="1600" dirty="0"/>
              <a:t>Evaluation: What went well or badly?</a:t>
            </a:r>
          </a:p>
          <a:p>
            <a:pPr>
              <a:lnSpc>
                <a:spcPct val="90000"/>
              </a:lnSpc>
            </a:pPr>
            <a:r>
              <a:rPr lang="en-GB" sz="1600" dirty="0"/>
              <a:t>Analysis: Why did it happen?</a:t>
            </a:r>
          </a:p>
          <a:p>
            <a:pPr>
              <a:lnSpc>
                <a:spcPct val="90000"/>
              </a:lnSpc>
            </a:pPr>
            <a:r>
              <a:rPr lang="en-GB" sz="1600" dirty="0"/>
              <a:t>Conclusion: what could be improved?</a:t>
            </a:r>
          </a:p>
          <a:p>
            <a:pPr>
              <a:lnSpc>
                <a:spcPct val="90000"/>
              </a:lnSpc>
            </a:pPr>
            <a:r>
              <a:rPr lang="en-GB" sz="1600" dirty="0"/>
              <a:t>Action Plan: what will you do differently next time?</a:t>
            </a:r>
          </a:p>
          <a:p>
            <a:pPr marL="0" indent="0">
              <a:lnSpc>
                <a:spcPct val="90000"/>
              </a:lnSpc>
              <a:buNone/>
            </a:pPr>
            <a:endParaRPr lang="en-GB" sz="1600" dirty="0"/>
          </a:p>
          <a:p>
            <a:pPr>
              <a:lnSpc>
                <a:spcPct val="90000"/>
              </a:lnSpc>
            </a:pPr>
            <a:r>
              <a:rPr lang="en-GB" sz="1600" dirty="0"/>
              <a:t>The model supports good communication practice by helping staff reflect on real interactions, identifying what caused misunderstandings and recognise how their tone, clarity or body language affected others (Jasper, 2013). By analysing communication strengths and weaknesses, professionals develop clearer, more empathetic and </a:t>
            </a:r>
            <a:r>
              <a:rPr lang="en-GB" sz="1600" dirty="0" err="1"/>
              <a:t>personcentred</a:t>
            </a:r>
            <a:r>
              <a:rPr lang="en-GB" sz="1600" dirty="0"/>
              <a:t> communication skills (Bulman and Schutz, 2013). This reflection leads to better teamwork, safer information sharing and improved outcomes for service users.   </a:t>
            </a:r>
          </a:p>
        </p:txBody>
      </p:sp>
      <p:pic>
        <p:nvPicPr>
          <p:cNvPr id="6" name="Picture 5">
            <a:extLst>
              <a:ext uri="{FF2B5EF4-FFF2-40B4-BE49-F238E27FC236}">
                <a16:creationId xmlns:a16="http://schemas.microsoft.com/office/drawing/2014/main" id="{FF7216D9-C914-CE76-B9CC-0C6376FC086C}"/>
              </a:ext>
            </a:extLst>
          </p:cNvPr>
          <p:cNvPicPr>
            <a:picLocks noChangeAspect="1"/>
          </p:cNvPicPr>
          <p:nvPr/>
        </p:nvPicPr>
        <p:blipFill>
          <a:blip r:embed="rId2"/>
          <a:srcRect t="12581" b="14081"/>
          <a:stretch>
            <a:fillRect/>
          </a:stretch>
        </p:blipFill>
        <p:spPr>
          <a:xfrm>
            <a:off x="7646126" y="1600201"/>
            <a:ext cx="3936274" cy="3989040"/>
          </a:xfrm>
          <a:prstGeom prst="rect">
            <a:avLst/>
          </a:prstGeom>
          <a:noFill/>
        </p:spPr>
      </p:pic>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16/03/2026</a:t>
            </a:fld>
            <a:endParaRPr lang="en-GB" altLang="en-US" sz="900"/>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a:t>Applying communication in practice in the health and social care</a:t>
            </a:r>
            <a:br>
              <a:rPr lang="en-GB" sz="2800"/>
            </a:br>
            <a:endParaRPr lang="en-GB" sz="2800" b="1"/>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0" y="1262743"/>
            <a:ext cx="12186557" cy="5595257"/>
          </a:xfrm>
        </p:spPr>
        <p:txBody>
          <a:bodyPr/>
          <a:lstStyle/>
          <a:p>
            <a:pPr marL="0" indent="0">
              <a:buNone/>
            </a:pPr>
            <a:r>
              <a:rPr lang="en-GB" sz="2000" dirty="0"/>
              <a:t>Personal Upkeep </a:t>
            </a:r>
          </a:p>
          <a:p>
            <a:pPr marL="0" indent="0">
              <a:buNone/>
            </a:pPr>
            <a:r>
              <a:rPr lang="en-GB" sz="2000" dirty="0"/>
              <a:t>As a domiciliary carer communication is a very important part in the health sector which enables and encourages clear and concise understanding amongst care professionals, service users and other health care professionals. </a:t>
            </a:r>
            <a:br>
              <a:rPr lang="en-GB" sz="2000" dirty="0"/>
            </a:br>
            <a:endParaRPr lang="en-GB" sz="2000" dirty="0"/>
          </a:p>
          <a:p>
            <a:pPr marL="0" indent="0">
              <a:buNone/>
            </a:pPr>
            <a:r>
              <a:rPr lang="en-GB" sz="2000" dirty="0"/>
              <a:t>On arrival to a service user’s home/living environment, </a:t>
            </a:r>
            <a:r>
              <a:rPr lang="en-GB" sz="2000" i="0" u="none" strike="noStrike" dirty="0">
                <a:solidFill>
                  <a:srgbClr val="000000"/>
                </a:solidFill>
                <a:effectLst/>
              </a:rPr>
              <a:t>effective communication supports </a:t>
            </a:r>
            <a:r>
              <a:rPr lang="en-GB" sz="2000" i="0" dirty="0">
                <a:solidFill>
                  <a:srgbClr val="000000"/>
                </a:solidFill>
                <a:effectLst/>
              </a:rPr>
              <a:t>person‑centred care</a:t>
            </a:r>
            <a:r>
              <a:rPr lang="en-GB" sz="2000" i="0" u="none" strike="noStrike" dirty="0">
                <a:solidFill>
                  <a:srgbClr val="000000"/>
                </a:solidFill>
                <a:effectLst/>
              </a:rPr>
              <a:t>, helping the carer understand the individual’s needs and preferences. It is used throughout key tasks such as </a:t>
            </a:r>
            <a:r>
              <a:rPr lang="en-GB" sz="2000" i="0" dirty="0">
                <a:solidFill>
                  <a:srgbClr val="000000"/>
                </a:solidFill>
                <a:effectLst/>
              </a:rPr>
              <a:t>personal care, medication administration, meal preparation and domestic support</a:t>
            </a:r>
            <a:r>
              <a:rPr lang="en-GB" sz="2000" i="0" u="none" strike="noStrike" dirty="0">
                <a:solidFill>
                  <a:srgbClr val="000000"/>
                </a:solidFill>
                <a:effectLst/>
              </a:rPr>
              <a:t>, helping the service user feel safe, respected and comfortable through clear explanations and active listening.</a:t>
            </a:r>
            <a:r>
              <a:rPr lang="en-GB" sz="2000" dirty="0"/>
              <a:t> </a:t>
            </a:r>
          </a:p>
          <a:p>
            <a:pPr marL="0" indent="0">
              <a:buNone/>
            </a:pPr>
            <a:endParaRPr lang="en-GB" sz="2000" dirty="0"/>
          </a:p>
          <a:p>
            <a:pPr marL="0" indent="0">
              <a:buNone/>
            </a:pPr>
            <a:r>
              <a:rPr lang="en-GB" sz="2000" i="0" u="none" strike="noStrike" dirty="0">
                <a:solidFill>
                  <a:srgbClr val="000000"/>
                </a:solidFill>
                <a:effectLst/>
              </a:rPr>
              <a:t>When needs cannot be met or concerns arise, carers must </a:t>
            </a:r>
            <a:r>
              <a:rPr lang="en-GB" sz="2000" i="0" dirty="0">
                <a:solidFill>
                  <a:srgbClr val="000000"/>
                </a:solidFill>
                <a:effectLst/>
              </a:rPr>
              <a:t>record and report</a:t>
            </a:r>
            <a:r>
              <a:rPr lang="en-GB" sz="2000" i="0" u="none" strike="noStrike" dirty="0">
                <a:solidFill>
                  <a:srgbClr val="000000"/>
                </a:solidFill>
                <a:effectLst/>
              </a:rPr>
              <a:t> issues promptly so they can be addressed quickly, ensuring safe and consistent care.</a:t>
            </a:r>
            <a:endParaRPr lang="en-GB" sz="2000" i="1" dirty="0"/>
          </a:p>
          <a:p>
            <a:pPr marL="0" indent="0">
              <a:buNone/>
            </a:pPr>
            <a:endParaRPr lang="en-GB" sz="20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16/03/2026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a:t>How Communication Support my Future Career?</a:t>
            </a:r>
            <a:br>
              <a:rPr lang="en-GB" sz="2800"/>
            </a:br>
            <a:endParaRPr lang="en-GB" altLang="en-US" sz="2800" b="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2515" y="1448780"/>
            <a:ext cx="11310257" cy="3960440"/>
          </a:xfrm>
        </p:spPr>
        <p:txBody>
          <a:bodyPr/>
          <a:lstStyle/>
          <a:p>
            <a:r>
              <a:rPr lang="en-GB" sz="2000" i="0">
                <a:solidFill>
                  <a:srgbClr val="000000"/>
                </a:solidFill>
                <a:effectLst/>
              </a:rPr>
              <a:t>Communication supports my future career because domiciliary carers rely on clear, respectful communication to deliver safe, person‑centred care. It strengthens employability by showing I can understand service users’ needs, follow instructions, share information accurately and work well with other professionals.</a:t>
            </a:r>
          </a:p>
          <a:p>
            <a:r>
              <a:rPr lang="en-GB" sz="2000" i="0">
                <a:solidFill>
                  <a:srgbClr val="000000"/>
                </a:solidFill>
                <a:effectLst/>
              </a:rPr>
              <a:t>In future roles, strong communication will help me build trust, follow care plans correctly, report concerns quickly and maintain consistent, high‑quality care.</a:t>
            </a:r>
          </a:p>
          <a:p>
            <a:r>
              <a:rPr lang="en-GB" sz="2000" i="0">
                <a:solidFill>
                  <a:srgbClr val="000000"/>
                </a:solidFill>
                <a:effectLst/>
              </a:rPr>
              <a:t>It is a current strength for me, but I want to keep developing it, especially adapting my communication to different service users and communicating confidently with professionals.</a:t>
            </a:r>
          </a:p>
          <a:p>
            <a:r>
              <a:rPr lang="en-GB" sz="2000" i="0">
                <a:solidFill>
                  <a:srgbClr val="000000"/>
                </a:solidFill>
                <a:effectLst/>
              </a:rPr>
              <a:t>This links directly to the learning outcomes because it shows readiness for practice, supports personal development, and builds the core skills needed for career planning in health and social care.</a:t>
            </a:r>
          </a:p>
          <a:p>
            <a:pPr marL="0" indent="0" algn="ctr">
              <a:buNone/>
            </a:pPr>
            <a:endParaRPr lang="en-GB" altLang="en-US" sz="240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16/03/2026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2394857" y="-130629"/>
            <a:ext cx="6787243" cy="2016579"/>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550127" y="1885950"/>
            <a:ext cx="8802188" cy="3108723"/>
          </a:xfrm>
        </p:spPr>
        <p:txBody>
          <a:bodyPr/>
          <a:lstStyle/>
          <a:p>
            <a:r>
              <a:rPr lang="en-GB" sz="1800" b="0" i="0" u="none" strike="noStrike" dirty="0">
                <a:solidFill>
                  <a:srgbClr val="000000"/>
                </a:solidFill>
                <a:effectLst/>
              </a:rPr>
              <a:t>Communication is central to effective practice in health and social care, and I have shown how it shapes every part of a domiciliary carer’s role; from understanding service users’ needs to working safely with other professionals. </a:t>
            </a:r>
          </a:p>
          <a:p>
            <a:r>
              <a:rPr lang="en-GB" sz="1800" dirty="0">
                <a:solidFill>
                  <a:srgbClr val="000000"/>
                </a:solidFill>
              </a:rPr>
              <a:t>C</a:t>
            </a:r>
            <a:r>
              <a:rPr lang="en-GB" sz="1800" b="0" i="0" u="none" strike="noStrike" dirty="0">
                <a:solidFill>
                  <a:srgbClr val="000000"/>
                </a:solidFill>
                <a:effectLst/>
              </a:rPr>
              <a:t>ommunication appears as the foundation for person‑centred care, accurate information sharing, strong relationships and confident decision‑making. </a:t>
            </a:r>
          </a:p>
          <a:p>
            <a:r>
              <a:rPr lang="en-GB" sz="1800" b="0" i="0" u="none" strike="noStrike" dirty="0">
                <a:solidFill>
                  <a:srgbClr val="000000"/>
                </a:solidFill>
                <a:effectLst/>
              </a:rPr>
              <a:t>Reflecting on communication through models like Gibbs’ Reflective Cycle also supports ongoing development, helping carers recognise strengths, improve interactions and maintain high standards.</a:t>
            </a:r>
          </a:p>
          <a:p>
            <a:r>
              <a:rPr lang="en-GB" sz="1800" b="0" i="0" u="none" strike="noStrike" dirty="0">
                <a:solidFill>
                  <a:srgbClr val="000000"/>
                </a:solidFill>
                <a:effectLst/>
              </a:rPr>
              <a:t> Altogether, communication strengthens readiness for practice, supports personal growth and builds the core professional skills needed for a successful future career in health and social care.</a:t>
            </a:r>
            <a:endParaRPr lang="en-GB" altLang="en-US" sz="18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16/03/2026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142999" y="1600200"/>
            <a:ext cx="9699171" cy="3472543"/>
          </a:xfrm>
        </p:spPr>
        <p:txBody>
          <a:bodyPr/>
          <a:lstStyle/>
          <a:p>
            <a:pPr marL="457200" indent="-457200" algn="just">
              <a:buFont typeface="+mj-lt"/>
              <a:buAutoNum type="arabicPeriod"/>
            </a:pPr>
            <a:r>
              <a:rPr lang="en-GB" sz="2000" dirty="0">
                <a:solidFill>
                  <a:srgbClr val="000000"/>
                </a:solidFill>
              </a:rPr>
              <a:t>Bulman, C. and Schutz, S. (2013) </a:t>
            </a:r>
            <a:r>
              <a:rPr lang="en-GB" sz="2000" i="1" dirty="0">
                <a:solidFill>
                  <a:srgbClr val="000000"/>
                </a:solidFill>
              </a:rPr>
              <a:t>Reflective Practice in Nursing</a:t>
            </a:r>
            <a:r>
              <a:rPr lang="en-GB" sz="2000" dirty="0">
                <a:solidFill>
                  <a:srgbClr val="000000"/>
                </a:solidFill>
              </a:rPr>
              <a:t>. Wiley‑Blackwell. </a:t>
            </a:r>
          </a:p>
          <a:p>
            <a:pPr marL="457200" indent="-457200" algn="just">
              <a:buFont typeface="+mj-lt"/>
              <a:buAutoNum type="arabicPeriod"/>
            </a:pPr>
            <a:r>
              <a:rPr lang="en-GB" sz="2000" dirty="0"/>
              <a:t>CQC (2026) Effective, Caring and Responsive Services Standards</a:t>
            </a:r>
          </a:p>
          <a:p>
            <a:pPr marL="457200" indent="-457200" algn="just">
              <a:buFont typeface="+mj-lt"/>
              <a:buAutoNum type="arabicPeriod"/>
            </a:pPr>
            <a:r>
              <a:rPr lang="en-GB" sz="2000" dirty="0">
                <a:solidFill>
                  <a:srgbClr val="000000"/>
                </a:solidFill>
              </a:rPr>
              <a:t>Gibbs, G. (1988) </a:t>
            </a:r>
            <a:r>
              <a:rPr lang="en-GB" sz="2000" i="1" dirty="0">
                <a:solidFill>
                  <a:srgbClr val="000000"/>
                </a:solidFill>
              </a:rPr>
              <a:t>Learning by Doing</a:t>
            </a:r>
            <a:r>
              <a:rPr lang="en-GB" sz="2000" dirty="0">
                <a:solidFill>
                  <a:srgbClr val="000000"/>
                </a:solidFill>
              </a:rPr>
              <a:t>. Oxford Polytechnic.</a:t>
            </a:r>
          </a:p>
          <a:p>
            <a:pPr marL="457200" indent="-457200" algn="just">
              <a:buFont typeface="+mj-lt"/>
              <a:buAutoNum type="arabicPeriod"/>
            </a:pPr>
            <a:r>
              <a:rPr lang="en-GB" altLang="en-US" sz="2000" dirty="0">
                <a:hlinkClick r:id="rId2"/>
              </a:rPr>
              <a:t>https://carelearning.org.uk/qualifications/level-3-extended-hsc/hsc-cm4/1-1-explain-the-use-of-communication-in-health-and-social-care-settings/#go</a:t>
            </a:r>
            <a:endParaRPr lang="en-GB" altLang="en-US" sz="2000" dirty="0"/>
          </a:p>
          <a:p>
            <a:pPr marL="457200" indent="-457200" algn="just">
              <a:buFont typeface="+mj-lt"/>
              <a:buAutoNum type="arabicPeriod"/>
            </a:pPr>
            <a:r>
              <a:rPr lang="en-GB" sz="2000" dirty="0">
                <a:hlinkClick r:id="rId3"/>
              </a:rPr>
              <a:t>https://www.collegenp.com/uploads/2023/06/Communication-Skills.jpg</a:t>
            </a:r>
            <a:r>
              <a:rPr lang="en-GB" sz="2000" dirty="0"/>
              <a:t> </a:t>
            </a:r>
          </a:p>
          <a:p>
            <a:pPr marL="457200" indent="-457200" algn="just">
              <a:buFont typeface="+mj-lt"/>
              <a:buAutoNum type="arabicPeriod"/>
            </a:pPr>
            <a:r>
              <a:rPr lang="en-GB" sz="2000" dirty="0">
                <a:solidFill>
                  <a:srgbClr val="000000"/>
                </a:solidFill>
              </a:rPr>
              <a:t>Jasper, M. (2013) </a:t>
            </a:r>
            <a:r>
              <a:rPr lang="en-GB" sz="2000" i="1" dirty="0">
                <a:solidFill>
                  <a:srgbClr val="000000"/>
                </a:solidFill>
              </a:rPr>
              <a:t>Beginning Reflective Practice</a:t>
            </a:r>
            <a:r>
              <a:rPr lang="en-GB" sz="2000" dirty="0">
                <a:solidFill>
                  <a:srgbClr val="000000"/>
                </a:solidFill>
              </a:rPr>
              <a:t>. Cengage Learning.</a:t>
            </a:r>
            <a:endParaRPr lang="en-GB" sz="2000" dirty="0"/>
          </a:p>
          <a:p>
            <a:pPr marL="457200" indent="-457200" algn="just">
              <a:buFont typeface="+mj-lt"/>
              <a:buAutoNum type="arabicPeriod"/>
            </a:pPr>
            <a:r>
              <a:rPr lang="en-GB" sz="2000" dirty="0"/>
              <a:t>NHS England (2023) Principles of Effective Communication in Health and Care</a:t>
            </a:r>
          </a:p>
          <a:p>
            <a:pPr marL="457200" indent="-457200" algn="just">
              <a:buFont typeface="+mj-lt"/>
              <a:buAutoNum type="arabicPeriod"/>
            </a:pPr>
            <a:r>
              <a:rPr lang="en-GB" sz="2000" dirty="0"/>
              <a:t>Skills for Care (2022) Communication Skills for Care Workers</a:t>
            </a:r>
          </a:p>
          <a:p>
            <a:pPr marL="0" indent="0" algn="ctr">
              <a:buNone/>
            </a:pPr>
            <a:endParaRPr lang="en-GB" altLang="en-US" sz="2000" dirty="0"/>
          </a:p>
          <a:p>
            <a:pPr marL="0" indent="0" algn="ctr">
              <a:buNone/>
            </a:pPr>
            <a:endParaRPr lang="en-GB" altLang="en-US" sz="20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16/03/2026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91</TotalTime>
  <Words>1132</Words>
  <Application>Microsoft Office PowerPoint</Application>
  <PresentationFormat>Widescreen</PresentationFormat>
  <Paragraphs>94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ADLaM Display</vt:lpstr>
      <vt:lpstr>Arial</vt:lpstr>
      <vt:lpstr>Myriad Pro</vt:lpstr>
      <vt:lpstr>20140311PresentationUWTSDTemplate</vt:lpstr>
      <vt:lpstr>PowerPoint Presentation</vt:lpstr>
      <vt:lpstr>Acknowledge use of AI</vt:lpstr>
      <vt:lpstr>Introduction </vt:lpstr>
      <vt:lpstr>Communication </vt:lpstr>
      <vt:lpstr>Importance of communication in professional practice</vt:lpstr>
      <vt:lpstr>Model linked to Communication: Gibbs’ Reflective Cycle</vt:lpstr>
      <vt:lpstr>Applying communication in practice in the health and social care </vt:lpstr>
      <vt:lpstr>How Communication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lastModifiedBy>R C</cp:lastModifiedBy>
  <cp:revision>2</cp:revision>
  <dcterms:created xsi:type="dcterms:W3CDTF">2025-02-21T18:28:54Z</dcterms:created>
  <dcterms:modified xsi:type="dcterms:W3CDTF">2026-03-16T11:10:33Z</dcterms:modified>
</cp:coreProperties>
</file>