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Lst>
  <p:sldSz cx="12801600" cy="9601200" type="A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4EC19C-3430-8E31-525D-76F0A9C13603}" v="8338" dt="2019-10-11T09:06:11.254"/>
    <p1510:client id="{12DA0D67-8060-CBF5-A7F9-B403BB547ECA}" v="480" dt="2019-10-11T12:35:26.573"/>
    <p1510:client id="{24597D93-5C43-9F77-26A9-2AF09FA76B73}" v="1748" dt="2019-10-09T13:49:10.977"/>
    <p1510:client id="{5F516597-5B97-C418-B84F-1C89D5299625}" v="142" dt="2019-10-07T11:34:10.015"/>
    <p1510:client id="{C582E183-9A54-A47B-BA85-FCED52DD0FC4}" v="124" dt="2019-10-07T13:28:30.002"/>
    <p1510:client id="{E2961222-F24A-CF59-3E5B-B21C260864D9}" v="608" dt="2019-10-11T09:30:05.168"/>
    <p1510:client id="{EC97F352-9ED1-438B-842D-D65260056A23}" v="120" dt="2019-10-10T14:26:58.064"/>
    <p1510:client id="{FD1E3F74-432C-EB74-43B9-D1416CB448C3}" v="12" dt="2019-10-07T10:54:26.800"/>
    <p1510:client id="{FF414EFF-6AB1-4D4C-9C52-29BBEC41FD5E}" v="3" dt="2019-10-10T15:07:21.0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000"/>
            </a:lvl1pPr>
          </a:lstStyle>
          <a:p>
            <a:r>
              <a:rPr lang="en-US" dirty="0"/>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63717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9407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000"/>
            </a:lvl1pPr>
          </a:lstStyle>
          <a:p>
            <a:r>
              <a:rPr lang="en-US" dirty="0"/>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66524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61992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dirty="0"/>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05180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31689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68510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267"/>
            </a:lvl1pPr>
          </a:lstStyle>
          <a:p>
            <a:r>
              <a:rPr lang="en-US" dirty="0"/>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72959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267"/>
            </a:lvl1pPr>
          </a:lstStyle>
          <a:p>
            <a:r>
              <a:rPr lang="en-US" dirty="0"/>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33724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04180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31397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00">
                <a:solidFill>
                  <a:schemeClr val="tx1">
                    <a:tint val="75000"/>
                  </a:schemeClr>
                </a:solidFill>
              </a:defRPr>
            </a:lvl1pPr>
          </a:lstStyle>
          <a:p>
            <a:fld id="{C764DE79-268F-4C1A-8933-263129D2AF90}" type="datetimeFigureOut">
              <a:rPr lang="en-US" dirty="0"/>
              <a:t>10/11/2019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284922693"/>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mrbrunnersmythology.blogspot.com/2011/04/dionysus-god-of-wine.html" TargetMode="External"/><Relationship Id="rId5" Type="http://schemas.openxmlformats.org/officeDocument/2006/relationships/hyperlink" Target="https://www.archaeology.org/issues/353-1909/trenches/7928-trenches-italy-rome-dionysus-head" TargetMode="Externa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74751" y="-1616667"/>
            <a:ext cx="12566546" cy="2542343"/>
          </a:xfrm>
        </p:spPr>
        <p:txBody>
          <a:bodyPr>
            <a:noAutofit/>
          </a:bodyPr>
          <a:lstStyle>
            <a:defPPr>
              <a:defRPr lang="en-GB"/>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a:lstStyle>
          <a:p>
            <a:r>
              <a:rPr lang="en-GB" sz="4800" dirty="0">
                <a:solidFill>
                  <a:schemeClr val="bg1"/>
                </a:solidFill>
                <a:latin typeface="Helvetica"/>
                <a:cs typeface="Calibri Light"/>
              </a:rPr>
              <a:t>Understanding Gender in Ancient Greece</a:t>
            </a:r>
          </a:p>
        </p:txBody>
      </p:sp>
      <p:sp>
        <p:nvSpPr>
          <p:cNvPr id="3" name="Subtitle 2"/>
          <p:cNvSpPr>
            <a:spLocks noGrp="1"/>
          </p:cNvSpPr>
          <p:nvPr>
            <p:ph type="subTitle" idx="1"/>
          </p:nvPr>
        </p:nvSpPr>
        <p:spPr>
          <a:xfrm>
            <a:off x="244019" y="1396756"/>
            <a:ext cx="2469818" cy="8934398"/>
          </a:xfrm>
        </p:spPr>
        <p:txBody>
          <a:bodyPr vert="horz" lIns="91440" tIns="45720" rIns="91440" bIns="45720" rtlCol="0" anchor="t">
            <a:normAutofit/>
          </a:bodyPr>
          <a:lstStyle>
            <a:defPPr>
              <a:defRPr lang="en-GB"/>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a:lstStyle>
          <a:p>
            <a:r>
              <a:rPr lang="en-GB" sz="2800" b="1" dirty="0">
                <a:solidFill>
                  <a:schemeClr val="bg1"/>
                </a:solidFill>
                <a:latin typeface="Helvetica"/>
                <a:cs typeface="Calibri"/>
              </a:rPr>
              <a:t>"Gender" in </a:t>
            </a:r>
            <a:endParaRPr lang="en-US" sz="2800">
              <a:solidFill>
                <a:schemeClr val="bg1"/>
              </a:solidFill>
              <a:cs typeface="Calibri"/>
            </a:endParaRPr>
          </a:p>
          <a:p>
            <a:r>
              <a:rPr lang="en-GB" sz="2800" b="1">
                <a:solidFill>
                  <a:schemeClr val="bg1"/>
                </a:solidFill>
                <a:latin typeface="Helvetica"/>
                <a:cs typeface="Calibri"/>
              </a:rPr>
              <a:t>Archaeology</a:t>
            </a:r>
            <a:endParaRPr lang="en-GB" sz="2800">
              <a:solidFill>
                <a:schemeClr val="bg1"/>
              </a:solidFill>
            </a:endParaRPr>
          </a:p>
          <a:p>
            <a:r>
              <a:rPr lang="en-GB" sz="1400" b="1">
                <a:solidFill>
                  <a:schemeClr val="bg1"/>
                </a:solidFill>
                <a:latin typeface="Helvetica"/>
                <a:ea typeface="+mn-lt"/>
                <a:cs typeface="+mn-lt"/>
              </a:rPr>
              <a:t>Gender in the current age </a:t>
            </a:r>
            <a:r>
              <a:rPr lang="en-GB" sz="1400" b="1" dirty="0">
                <a:solidFill>
                  <a:schemeClr val="bg1"/>
                </a:solidFill>
                <a:latin typeface="Helvetica"/>
                <a:ea typeface="+mn-lt"/>
                <a:cs typeface="+mn-lt"/>
              </a:rPr>
              <a:t>has had its achievements and new advancements but these are usually forgotten, this is a genealogical lapsus. </a:t>
            </a:r>
          </a:p>
          <a:p>
            <a:r>
              <a:rPr lang="en-GB" sz="1400" b="1" dirty="0">
                <a:solidFill>
                  <a:schemeClr val="bg1"/>
                </a:solidFill>
                <a:latin typeface="Helvetica"/>
                <a:ea typeface="+mn-lt"/>
                <a:cs typeface="+mn-lt"/>
              </a:rPr>
              <a:t>The development of gender came from feminism, but now some archaeologists who specialize in gender have avoided mentioning feminism. </a:t>
            </a:r>
            <a:endParaRPr lang="en-GB" sz="1400" b="1" dirty="0">
              <a:solidFill>
                <a:schemeClr val="bg1"/>
              </a:solidFill>
              <a:latin typeface="Helvetica"/>
              <a:cs typeface="Calibri" panose="020F0502020204030204"/>
            </a:endParaRPr>
          </a:p>
          <a:p>
            <a:r>
              <a:rPr lang="en-GB" sz="1400" b="1" dirty="0">
                <a:solidFill>
                  <a:schemeClr val="bg1"/>
                </a:solidFill>
                <a:latin typeface="Helvetica"/>
                <a:ea typeface="+mn-lt"/>
                <a:cs typeface="+mn-lt"/>
              </a:rPr>
              <a:t>Gender has been a debate </a:t>
            </a:r>
            <a:r>
              <a:rPr lang="en-GB" sz="1400" b="1">
                <a:solidFill>
                  <a:schemeClr val="bg1"/>
                </a:solidFill>
                <a:latin typeface="Helvetica"/>
                <a:ea typeface="+mn-lt"/>
                <a:cs typeface="+mn-lt"/>
              </a:rPr>
              <a:t>for three and a half decades </a:t>
            </a:r>
            <a:r>
              <a:rPr lang="en-GB" sz="1400" b="1" dirty="0">
                <a:solidFill>
                  <a:schemeClr val="bg1"/>
                </a:solidFill>
                <a:latin typeface="Helvetica"/>
                <a:ea typeface="+mn-lt"/>
                <a:cs typeface="+mn-lt"/>
              </a:rPr>
              <a:t>and is still a highly debated subject.</a:t>
            </a:r>
            <a:endParaRPr lang="en-GB" b="1" dirty="0">
              <a:solidFill>
                <a:schemeClr val="bg1"/>
              </a:solidFill>
              <a:latin typeface="Helvetica"/>
            </a:endParaRPr>
          </a:p>
          <a:p>
            <a:endParaRPr lang="en-GB" sz="1400" b="1" dirty="0">
              <a:solidFill>
                <a:schemeClr val="bg1"/>
              </a:solidFill>
              <a:latin typeface="Helvetica"/>
              <a:cs typeface="Helvetica"/>
            </a:endParaRPr>
          </a:p>
          <a:p>
            <a:endParaRPr lang="en-GB" sz="1100" b="1" dirty="0">
              <a:solidFill>
                <a:schemeClr val="bg1"/>
              </a:solidFill>
              <a:latin typeface="Helvetica"/>
              <a:cs typeface="Calibri"/>
            </a:endParaRPr>
          </a:p>
          <a:p>
            <a:endParaRPr lang="en-GB" sz="1100" b="1" dirty="0">
              <a:solidFill>
                <a:schemeClr val="bg1"/>
              </a:solidFill>
              <a:latin typeface="Helvetica"/>
              <a:cs typeface="Calibri"/>
            </a:endParaRPr>
          </a:p>
        </p:txBody>
      </p:sp>
      <p:sp>
        <p:nvSpPr>
          <p:cNvPr id="4" name="TextBox 3">
            <a:extLst>
              <a:ext uri="{FF2B5EF4-FFF2-40B4-BE49-F238E27FC236}">
                <a16:creationId xmlns:a16="http://schemas.microsoft.com/office/drawing/2014/main" id="{2024971D-E57D-44D3-8378-911E0475A962}"/>
              </a:ext>
            </a:extLst>
          </p:cNvPr>
          <p:cNvSpPr txBox="1"/>
          <p:nvPr/>
        </p:nvSpPr>
        <p:spPr>
          <a:xfrm>
            <a:off x="3205576" y="4803667"/>
            <a:ext cx="3299942"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dirty="0">
                <a:solidFill>
                  <a:schemeClr val="bg1"/>
                </a:solidFill>
                <a:latin typeface="Helvetica"/>
                <a:cs typeface="Helvetica"/>
              </a:rPr>
              <a:t>Dionysus</a:t>
            </a:r>
          </a:p>
          <a:p>
            <a:endParaRPr lang="en-GB" sz="2400" b="1" dirty="0">
              <a:solidFill>
                <a:schemeClr val="bg1"/>
              </a:solidFill>
              <a:latin typeface="Helvetica"/>
              <a:cs typeface="Helvetica"/>
            </a:endParaRPr>
          </a:p>
          <a:p>
            <a:endParaRPr lang="en-GB" sz="2400" b="1" dirty="0">
              <a:solidFill>
                <a:schemeClr val="bg1"/>
              </a:solidFill>
              <a:latin typeface="Helvetica"/>
              <a:cs typeface="Helvetica"/>
            </a:endParaRPr>
          </a:p>
        </p:txBody>
      </p:sp>
      <p:pic>
        <p:nvPicPr>
          <p:cNvPr id="7" name="Picture 7" descr="A picture containing knife, table&#10;&#10;Description generated with very high confidence">
            <a:extLst>
              <a:ext uri="{FF2B5EF4-FFF2-40B4-BE49-F238E27FC236}">
                <a16:creationId xmlns:a16="http://schemas.microsoft.com/office/drawing/2014/main" id="{F597289E-0013-4303-BDB5-A8570CF10F4C}"/>
              </a:ext>
            </a:extLst>
          </p:cNvPr>
          <p:cNvPicPr>
            <a:picLocks noChangeAspect="1"/>
          </p:cNvPicPr>
          <p:nvPr/>
        </p:nvPicPr>
        <p:blipFill>
          <a:blip r:embed="rId3"/>
          <a:stretch>
            <a:fillRect/>
          </a:stretch>
        </p:blipFill>
        <p:spPr>
          <a:xfrm>
            <a:off x="10851241" y="9000454"/>
            <a:ext cx="1952068" cy="619120"/>
          </a:xfrm>
          <a:prstGeom prst="rect">
            <a:avLst/>
          </a:prstGeom>
        </p:spPr>
      </p:pic>
      <p:sp>
        <p:nvSpPr>
          <p:cNvPr id="10" name="TextBox 9">
            <a:extLst>
              <a:ext uri="{FF2B5EF4-FFF2-40B4-BE49-F238E27FC236}">
                <a16:creationId xmlns:a16="http://schemas.microsoft.com/office/drawing/2014/main" id="{B8AD154B-14CA-4AF4-A77A-F9EB1BF9FFA2}"/>
              </a:ext>
            </a:extLst>
          </p:cNvPr>
          <p:cNvSpPr txBox="1"/>
          <p:nvPr/>
        </p:nvSpPr>
        <p:spPr>
          <a:xfrm>
            <a:off x="10460239" y="8043463"/>
            <a:ext cx="2743199"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err="1">
                <a:solidFill>
                  <a:schemeClr val="bg1"/>
                </a:solidFill>
                <a:latin typeface="Helvetica"/>
                <a:cs typeface="Helvetica"/>
              </a:rPr>
              <a:t>Ceilyn</a:t>
            </a:r>
            <a:r>
              <a:rPr lang="en-GB" sz="1600" dirty="0">
                <a:solidFill>
                  <a:schemeClr val="bg1"/>
                </a:solidFill>
                <a:latin typeface="Helvetica"/>
                <a:cs typeface="Helvetica"/>
              </a:rPr>
              <a:t> Williams</a:t>
            </a:r>
            <a:endParaRPr lang="en-US" sz="1600">
              <a:solidFill>
                <a:schemeClr val="bg1"/>
              </a:solidFill>
              <a:cs typeface="Calibri"/>
            </a:endParaRPr>
          </a:p>
          <a:p>
            <a:pPr algn="ctr"/>
            <a:r>
              <a:rPr lang="en-GB" sz="1600">
                <a:solidFill>
                  <a:schemeClr val="bg1"/>
                </a:solidFill>
                <a:latin typeface="Helvetica"/>
                <a:cs typeface="Calibri"/>
              </a:rPr>
              <a:t>HPAR5010</a:t>
            </a:r>
            <a:endParaRPr lang="en-GB" sz="1600" dirty="0">
              <a:solidFill>
                <a:schemeClr val="bg1"/>
              </a:solidFill>
              <a:latin typeface="Helvetica"/>
              <a:cs typeface="Calibri"/>
            </a:endParaRPr>
          </a:p>
          <a:p>
            <a:pPr algn="ctr"/>
            <a:r>
              <a:rPr lang="en-GB" sz="1600" dirty="0">
                <a:solidFill>
                  <a:schemeClr val="bg1"/>
                </a:solidFill>
                <a:latin typeface="Helvetica"/>
                <a:cs typeface="Calibri"/>
              </a:rPr>
              <a:t>1801550</a:t>
            </a:r>
          </a:p>
          <a:p>
            <a:pPr algn="ctr"/>
            <a:endParaRPr lang="en-GB" dirty="0">
              <a:cs typeface="Calibri"/>
            </a:endParaRPr>
          </a:p>
        </p:txBody>
      </p:sp>
      <p:pic>
        <p:nvPicPr>
          <p:cNvPr id="16" name="Picture 16" descr="A person sitting on a rock&#10;&#10;Description generated with high confidence">
            <a:extLst>
              <a:ext uri="{FF2B5EF4-FFF2-40B4-BE49-F238E27FC236}">
                <a16:creationId xmlns:a16="http://schemas.microsoft.com/office/drawing/2014/main" id="{54E5A8A1-5DA4-46FA-A6D0-D86A8D8D3941}"/>
              </a:ext>
            </a:extLst>
          </p:cNvPr>
          <p:cNvPicPr>
            <a:picLocks noChangeAspect="1"/>
          </p:cNvPicPr>
          <p:nvPr/>
        </p:nvPicPr>
        <p:blipFill>
          <a:blip r:embed="rId4"/>
          <a:stretch>
            <a:fillRect/>
          </a:stretch>
        </p:blipFill>
        <p:spPr>
          <a:xfrm>
            <a:off x="2781879" y="1103668"/>
            <a:ext cx="3314223" cy="3473809"/>
          </a:xfrm>
          <a:prstGeom prst="rect">
            <a:avLst/>
          </a:prstGeom>
        </p:spPr>
      </p:pic>
      <p:sp>
        <p:nvSpPr>
          <p:cNvPr id="5" name="TextBox 4">
            <a:extLst>
              <a:ext uri="{FF2B5EF4-FFF2-40B4-BE49-F238E27FC236}">
                <a16:creationId xmlns:a16="http://schemas.microsoft.com/office/drawing/2014/main" id="{035C0DD3-6B5B-4DF6-8F81-4723AEEFF32F}"/>
              </a:ext>
            </a:extLst>
          </p:cNvPr>
          <p:cNvSpPr txBox="1"/>
          <p:nvPr/>
        </p:nvSpPr>
        <p:spPr>
          <a:xfrm>
            <a:off x="3209885" y="5129745"/>
            <a:ext cx="2504166"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b="1" dirty="0">
              <a:solidFill>
                <a:schemeClr val="bg1"/>
              </a:solidFill>
              <a:latin typeface="Helvetica"/>
              <a:cs typeface="Helvetica"/>
            </a:endParaRPr>
          </a:p>
          <a:p>
            <a:r>
              <a:rPr lang="en-US" sz="1400" b="1" dirty="0">
                <a:solidFill>
                  <a:schemeClr val="bg1"/>
                </a:solidFill>
                <a:latin typeface="Helvetica"/>
                <a:ea typeface="+mn-lt"/>
                <a:cs typeface="+mn-lt"/>
              </a:rPr>
              <a:t>The background is the Dionysus theatre in Athens to the south of the Acropolis. Here is where the first Greek plays were presented. In the 5th century BC plays from Sophocles, Aeschylus, Euripides, and Aristophanes was seen.</a:t>
            </a:r>
            <a:endParaRPr lang="en-US" sz="1400" b="1" dirty="0">
              <a:solidFill>
                <a:schemeClr val="bg1"/>
              </a:solidFill>
              <a:latin typeface="Helvetica"/>
              <a:cs typeface="Calibri"/>
            </a:endParaRPr>
          </a:p>
          <a:p>
            <a:endParaRPr lang="en-US" sz="1400" b="1" dirty="0">
              <a:solidFill>
                <a:schemeClr val="bg1"/>
              </a:solidFill>
              <a:latin typeface="Helvetica"/>
              <a:ea typeface="+mn-lt"/>
              <a:cs typeface="+mn-lt"/>
            </a:endParaRPr>
          </a:p>
          <a:p>
            <a:endParaRPr lang="en-US" sz="1400" b="1" dirty="0">
              <a:solidFill>
                <a:schemeClr val="bg1"/>
              </a:solidFill>
              <a:latin typeface="Helvetica"/>
              <a:cs typeface="Calibri"/>
            </a:endParaRPr>
          </a:p>
          <a:p>
            <a:endParaRPr lang="en-GB" sz="1200" b="1" dirty="0">
              <a:solidFill>
                <a:schemeClr val="bg1"/>
              </a:solidFill>
              <a:latin typeface="Helvetica"/>
              <a:cs typeface="Helvetica"/>
            </a:endParaRPr>
          </a:p>
        </p:txBody>
      </p:sp>
      <p:sp>
        <p:nvSpPr>
          <p:cNvPr id="6" name="TextBox 5">
            <a:extLst>
              <a:ext uri="{FF2B5EF4-FFF2-40B4-BE49-F238E27FC236}">
                <a16:creationId xmlns:a16="http://schemas.microsoft.com/office/drawing/2014/main" id="{D67A0797-31DC-41CC-AB14-DA3E7CE66053}"/>
              </a:ext>
            </a:extLst>
          </p:cNvPr>
          <p:cNvSpPr txBox="1"/>
          <p:nvPr/>
        </p:nvSpPr>
        <p:spPr>
          <a:xfrm>
            <a:off x="3209886" y="7692722"/>
            <a:ext cx="2504166"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bg1"/>
                </a:solidFill>
                <a:latin typeface="Helvetica"/>
                <a:cs typeface="Helvetica"/>
              </a:rPr>
              <a:t>"Dionysus is the only God who </a:t>
            </a:r>
            <a:r>
              <a:rPr lang="en-US" sz="1400" b="1">
                <a:solidFill>
                  <a:schemeClr val="bg1"/>
                </a:solidFill>
                <a:latin typeface="Helvetica"/>
                <a:cs typeface="Helvetica"/>
              </a:rPr>
              <a:t>had a mortal parent" his </a:t>
            </a:r>
            <a:r>
              <a:rPr lang="en-US" sz="1400" b="1" dirty="0">
                <a:solidFill>
                  <a:schemeClr val="bg1"/>
                </a:solidFill>
                <a:latin typeface="Helvetica"/>
                <a:cs typeface="Helvetica"/>
              </a:rPr>
              <a:t>mother was Samele (or Persephone in some versions of the myth). And his father was the God Zeus.</a:t>
            </a:r>
          </a:p>
        </p:txBody>
      </p:sp>
      <p:sp>
        <p:nvSpPr>
          <p:cNvPr id="8" name="TextBox 7">
            <a:extLst>
              <a:ext uri="{FF2B5EF4-FFF2-40B4-BE49-F238E27FC236}">
                <a16:creationId xmlns:a16="http://schemas.microsoft.com/office/drawing/2014/main" id="{280CF602-ECA1-473F-93E0-E2595BC08710}"/>
              </a:ext>
            </a:extLst>
          </p:cNvPr>
          <p:cNvSpPr txBox="1"/>
          <p:nvPr/>
        </p:nvSpPr>
        <p:spPr>
          <a:xfrm>
            <a:off x="6503242" y="4585279"/>
            <a:ext cx="2809599"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sz="1400" b="1" dirty="0">
                <a:solidFill>
                  <a:schemeClr val="bg1"/>
                </a:solidFill>
                <a:latin typeface="Helvetica"/>
                <a:ea typeface="+mn-lt"/>
                <a:cs typeface="+mn-lt"/>
              </a:rPr>
              <a:t> </a:t>
            </a:r>
            <a:endParaRPr lang="en-GB" sz="1400" b="1">
              <a:solidFill>
                <a:schemeClr val="bg1"/>
              </a:solidFill>
              <a:latin typeface="Helvetica"/>
              <a:cs typeface="Calibri"/>
            </a:endParaRPr>
          </a:p>
          <a:p>
            <a:r>
              <a:rPr lang="en-GB" sz="1400" b="1">
                <a:solidFill>
                  <a:schemeClr val="bg1"/>
                </a:solidFill>
                <a:latin typeface="Helvetica"/>
                <a:ea typeface="+mn-lt"/>
                <a:cs typeface="+mn-lt"/>
              </a:rPr>
              <a:t>Dionysus (or Bacchus in Roman mythology) is known as the God of the grape harvest, of wine and winemaking, fertility, ritual madness, and religious ecstasy, also theatre in ancient Greek religion and myth.</a:t>
            </a:r>
            <a:endParaRPr lang="en-GB" sz="1400" b="1">
              <a:solidFill>
                <a:schemeClr val="bg1"/>
              </a:solidFill>
              <a:latin typeface="Helvetica"/>
            </a:endParaRPr>
          </a:p>
          <a:p>
            <a:endParaRPr lang="en-GB" sz="1200" b="1" dirty="0">
              <a:solidFill>
                <a:schemeClr val="bg1"/>
              </a:solidFill>
              <a:latin typeface="Helvetica"/>
              <a:cs typeface="Helvetica"/>
            </a:endParaRPr>
          </a:p>
          <a:p>
            <a:endParaRPr lang="en-GB" sz="1200" b="1" dirty="0">
              <a:solidFill>
                <a:schemeClr val="bg1"/>
              </a:solidFill>
              <a:latin typeface="Helvetica"/>
              <a:cs typeface="Helvetica"/>
            </a:endParaRPr>
          </a:p>
        </p:txBody>
      </p:sp>
      <p:sp>
        <p:nvSpPr>
          <p:cNvPr id="12" name="TextBox 11">
            <a:extLst>
              <a:ext uri="{FF2B5EF4-FFF2-40B4-BE49-F238E27FC236}">
                <a16:creationId xmlns:a16="http://schemas.microsoft.com/office/drawing/2014/main" id="{7D5050C5-2943-4C23-9333-17ABC46C8923}"/>
              </a:ext>
            </a:extLst>
          </p:cNvPr>
          <p:cNvSpPr txBox="1"/>
          <p:nvPr/>
        </p:nvSpPr>
        <p:spPr>
          <a:xfrm>
            <a:off x="9849719" y="3735380"/>
            <a:ext cx="2902557" cy="47705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b="1" dirty="0">
              <a:solidFill>
                <a:schemeClr val="bg1"/>
              </a:solidFill>
              <a:latin typeface="Helvetica"/>
              <a:cs typeface="Helvetica"/>
            </a:endParaRPr>
          </a:p>
          <a:p>
            <a:endParaRPr lang="en-GB" sz="1400" b="1" dirty="0">
              <a:solidFill>
                <a:schemeClr val="bg1"/>
              </a:solidFill>
              <a:latin typeface="Helvetica"/>
              <a:cs typeface="Calibri"/>
            </a:endParaRPr>
          </a:p>
          <a:p>
            <a:r>
              <a:rPr lang="en-GB" sz="1400" b="1" dirty="0">
                <a:solidFill>
                  <a:schemeClr val="bg1"/>
                </a:solidFill>
                <a:latin typeface="Helvetica"/>
                <a:ea typeface="+mn-lt"/>
                <a:cs typeface="+mn-lt"/>
              </a:rPr>
              <a:t>He is the only Greek deity that possesses a gender identity that does not align with his body. Firstly assigned as male, but then lived as a female until adulthood.</a:t>
            </a:r>
            <a:endParaRPr lang="en-GB" b="1" dirty="0">
              <a:solidFill>
                <a:schemeClr val="bg1"/>
              </a:solidFill>
              <a:latin typeface="Helvetica"/>
              <a:ea typeface="+mn-lt"/>
              <a:cs typeface="Helvetica"/>
            </a:endParaRPr>
          </a:p>
          <a:p>
            <a:endParaRPr lang="en-GB" sz="1400" b="1" dirty="0">
              <a:solidFill>
                <a:schemeClr val="bg1"/>
              </a:solidFill>
              <a:latin typeface="Helvetica"/>
              <a:ea typeface="+mn-lt"/>
              <a:cs typeface="+mn-lt"/>
            </a:endParaRPr>
          </a:p>
          <a:p>
            <a:r>
              <a:rPr lang="en-GB" sz="1400" b="1" dirty="0">
                <a:solidFill>
                  <a:schemeClr val="bg1"/>
                </a:solidFill>
                <a:latin typeface="Helvetica"/>
                <a:ea typeface="+mn-lt"/>
                <a:cs typeface="+mn-lt"/>
              </a:rPr>
              <a:t>He eventually rejected both binaries which caused anxiety for the Greeks.</a:t>
            </a:r>
            <a:endParaRPr lang="en-GB" b="1" dirty="0">
              <a:solidFill>
                <a:schemeClr val="bg1"/>
              </a:solidFill>
              <a:latin typeface="Helvetica"/>
              <a:ea typeface="+mn-lt"/>
              <a:cs typeface="Helvetica"/>
            </a:endParaRPr>
          </a:p>
          <a:p>
            <a:r>
              <a:rPr lang="en-GB" sz="1400" b="1" dirty="0">
                <a:solidFill>
                  <a:schemeClr val="bg1"/>
                </a:solidFill>
                <a:latin typeface="Helvetica"/>
                <a:ea typeface="+mn-lt"/>
                <a:cs typeface="+mn-lt"/>
              </a:rPr>
              <a:t>The Greek people were aware that some men were not "real" or "complete men" because of </a:t>
            </a:r>
            <a:r>
              <a:rPr lang="en-GB" sz="1400" b="1">
                <a:solidFill>
                  <a:schemeClr val="bg1"/>
                </a:solidFill>
                <a:latin typeface="Helvetica"/>
                <a:ea typeface="+mn-lt"/>
                <a:cs typeface="+mn-lt"/>
              </a:rPr>
              <a:t>feminine elements in their soul. He embraced both the masculine and feminine side which made him seem like a threat.</a:t>
            </a:r>
            <a:endParaRPr lang="en-GB" b="1" dirty="0">
              <a:solidFill>
                <a:schemeClr val="bg1"/>
              </a:solidFill>
              <a:latin typeface="Helvetica"/>
              <a:ea typeface="+mn-lt"/>
              <a:cs typeface="Helvetica"/>
            </a:endParaRPr>
          </a:p>
          <a:p>
            <a:endParaRPr lang="en-GB" sz="1200" b="1" dirty="0">
              <a:solidFill>
                <a:schemeClr val="bg1"/>
              </a:solidFill>
              <a:latin typeface="Helvetica"/>
              <a:ea typeface="+mn-lt"/>
              <a:cs typeface="Helvetica"/>
            </a:endParaRPr>
          </a:p>
          <a:p>
            <a:endParaRPr lang="en-GB" sz="1200" b="1" dirty="0">
              <a:solidFill>
                <a:schemeClr val="bg1"/>
              </a:solidFill>
              <a:latin typeface="Helvetica"/>
              <a:cs typeface="Helvetica"/>
            </a:endParaRPr>
          </a:p>
        </p:txBody>
      </p:sp>
      <p:sp>
        <p:nvSpPr>
          <p:cNvPr id="13" name="TextBox 12">
            <a:extLst>
              <a:ext uri="{FF2B5EF4-FFF2-40B4-BE49-F238E27FC236}">
                <a16:creationId xmlns:a16="http://schemas.microsoft.com/office/drawing/2014/main" id="{EF790505-2C5F-48EA-81ED-3F7AF18EC360}"/>
              </a:ext>
            </a:extLst>
          </p:cNvPr>
          <p:cNvSpPr txBox="1"/>
          <p:nvPr/>
        </p:nvSpPr>
        <p:spPr>
          <a:xfrm>
            <a:off x="49323" y="603276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sp>
        <p:nvSpPr>
          <p:cNvPr id="14" name="TextBox 13">
            <a:extLst>
              <a:ext uri="{FF2B5EF4-FFF2-40B4-BE49-F238E27FC236}">
                <a16:creationId xmlns:a16="http://schemas.microsoft.com/office/drawing/2014/main" id="{697E3E5D-C4E2-4DA5-AB29-A94D1B883570}"/>
              </a:ext>
            </a:extLst>
          </p:cNvPr>
          <p:cNvSpPr txBox="1"/>
          <p:nvPr/>
        </p:nvSpPr>
        <p:spPr>
          <a:xfrm>
            <a:off x="-3795" y="6524111"/>
            <a:ext cx="3154869"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solidFill>
                  <a:schemeClr val="bg1"/>
                </a:solidFill>
                <a:ea typeface="+mn-lt"/>
                <a:cs typeface="+mn-lt"/>
              </a:rPr>
              <a:t>Bibliography:</a:t>
            </a:r>
            <a:endParaRPr lang="en-US">
              <a:cs typeface="Calibri" panose="020F0502020204030204"/>
            </a:endParaRPr>
          </a:p>
          <a:p>
            <a:endParaRPr lang="en-US" sz="800" dirty="0">
              <a:solidFill>
                <a:schemeClr val="bg1"/>
              </a:solidFill>
              <a:ea typeface="+mn-lt"/>
              <a:cs typeface="+mn-lt"/>
            </a:endParaRPr>
          </a:p>
          <a:p>
            <a:r>
              <a:rPr lang="en-US" sz="800" dirty="0">
                <a:solidFill>
                  <a:schemeClr val="bg1"/>
                </a:solidFill>
                <a:ea typeface="+mn-lt"/>
                <a:cs typeface="+mn-lt"/>
              </a:rPr>
              <a:t>MEROLA, M. (2019). </a:t>
            </a:r>
            <a:r>
              <a:rPr lang="en-US" sz="800" i="1" dirty="0">
                <a:solidFill>
                  <a:schemeClr val="bg1"/>
                </a:solidFill>
                <a:ea typeface="+mn-lt"/>
                <a:cs typeface="+mn-lt"/>
              </a:rPr>
              <a:t>A God Goes Shopping - Archaeology Magazine</a:t>
            </a:r>
            <a:r>
              <a:rPr lang="en-US" sz="800" dirty="0">
                <a:solidFill>
                  <a:schemeClr val="bg1"/>
                </a:solidFill>
                <a:ea typeface="+mn-lt"/>
                <a:cs typeface="+mn-lt"/>
              </a:rPr>
              <a:t>. [online] Archaeology.org. Available at: </a:t>
            </a:r>
            <a:r>
              <a:rPr lang="en-US" sz="800" dirty="0">
                <a:solidFill>
                  <a:schemeClr val="bg1"/>
                </a:solidFill>
                <a:ea typeface="+mn-lt"/>
                <a:cs typeface="+mn-lt"/>
                <a:hlinkClick r:id="rId5"/>
              </a:rPr>
              <a:t>https://www.archaeology.org/issues/353-1909/trenches/7928-trenches-italy-rome-dionysus-head</a:t>
            </a:r>
            <a:r>
              <a:rPr lang="en-US" sz="800" dirty="0">
                <a:solidFill>
                  <a:schemeClr val="bg1"/>
                </a:solidFill>
                <a:ea typeface="+mn-lt"/>
                <a:cs typeface="+mn-lt"/>
              </a:rPr>
              <a:t> [Accessed 6 Oct. </a:t>
            </a:r>
            <a:r>
              <a:rPr lang="en-US" sz="800">
                <a:solidFill>
                  <a:schemeClr val="bg1"/>
                </a:solidFill>
                <a:ea typeface="+mn-lt"/>
                <a:cs typeface="+mn-lt"/>
              </a:rPr>
              <a:t>2019].</a:t>
            </a:r>
            <a:endParaRPr lang="en-US" sz="800">
              <a:solidFill>
                <a:schemeClr val="bg1"/>
              </a:solidFill>
              <a:cs typeface="Calibri"/>
            </a:endParaRPr>
          </a:p>
          <a:p>
            <a:endParaRPr lang="en-US" sz="800" dirty="0">
              <a:solidFill>
                <a:schemeClr val="bg1"/>
              </a:solidFill>
              <a:ea typeface="+mn-lt"/>
              <a:cs typeface="+mn-lt"/>
            </a:endParaRPr>
          </a:p>
          <a:p>
            <a:r>
              <a:rPr lang="en-US" sz="800" dirty="0">
                <a:solidFill>
                  <a:schemeClr val="bg1"/>
                </a:solidFill>
                <a:ea typeface="+mn-lt"/>
                <a:cs typeface="+mn-lt"/>
              </a:rPr>
              <a:t>Brunner, M. (2019). </a:t>
            </a:r>
            <a:r>
              <a:rPr lang="en-US" sz="800" i="1" dirty="0">
                <a:solidFill>
                  <a:schemeClr val="bg1"/>
                </a:solidFill>
                <a:ea typeface="+mn-lt"/>
                <a:cs typeface="+mn-lt"/>
              </a:rPr>
              <a:t>Dionysus, the God of Wine</a:t>
            </a:r>
            <a:r>
              <a:rPr lang="en-US" sz="800" dirty="0">
                <a:solidFill>
                  <a:schemeClr val="bg1"/>
                </a:solidFill>
                <a:ea typeface="+mn-lt"/>
                <a:cs typeface="+mn-lt"/>
              </a:rPr>
              <a:t>. [online] Mrbrunnersmythology.blogspot.com. Available at: </a:t>
            </a:r>
            <a:r>
              <a:rPr lang="en-US" sz="800" dirty="0">
                <a:solidFill>
                  <a:schemeClr val="bg1"/>
                </a:solidFill>
                <a:ea typeface="+mn-lt"/>
                <a:cs typeface="+mn-lt"/>
                <a:hlinkClick r:id="rId6"/>
              </a:rPr>
              <a:t>https://mrbrunnersmythology.blogspot.com/2011/04/dionysus-god-of-wine.html</a:t>
            </a:r>
            <a:r>
              <a:rPr lang="en-US" sz="800">
                <a:solidFill>
                  <a:schemeClr val="bg1"/>
                </a:solidFill>
                <a:ea typeface="+mn-lt"/>
                <a:cs typeface="+mn-lt"/>
              </a:rPr>
              <a:t>[Accessed 6 Oct. 2019].</a:t>
            </a:r>
            <a:endParaRPr lang="en-US" sz="800">
              <a:solidFill>
                <a:schemeClr val="bg1"/>
              </a:solidFill>
              <a:cs typeface="Calibri"/>
            </a:endParaRPr>
          </a:p>
          <a:p>
            <a:endParaRPr lang="en-US" sz="800" dirty="0">
              <a:solidFill>
                <a:schemeClr val="bg1"/>
              </a:solidFill>
              <a:cs typeface="Calibri"/>
            </a:endParaRPr>
          </a:p>
          <a:p>
            <a:r>
              <a:rPr lang="en-GB" sz="800" dirty="0">
                <a:solidFill>
                  <a:schemeClr val="bg1"/>
                </a:solidFill>
                <a:cs typeface="Calibri"/>
              </a:rPr>
              <a:t>Bulfinch, T. (1981). </a:t>
            </a:r>
            <a:r>
              <a:rPr lang="en-GB" sz="800" i="1" dirty="0">
                <a:solidFill>
                  <a:schemeClr val="bg1"/>
                </a:solidFill>
                <a:cs typeface="Calibri"/>
              </a:rPr>
              <a:t> Myths of Greece and Rome. </a:t>
            </a:r>
            <a:r>
              <a:rPr lang="en-GB" sz="800" dirty="0">
                <a:solidFill>
                  <a:schemeClr val="bg1"/>
                </a:solidFill>
                <a:cs typeface="Calibri"/>
              </a:rPr>
              <a:t>2nd </a:t>
            </a:r>
            <a:r>
              <a:rPr lang="en-GB" sz="800" err="1">
                <a:solidFill>
                  <a:schemeClr val="bg1"/>
                </a:solidFill>
                <a:cs typeface="Calibri"/>
              </a:rPr>
              <a:t>edn</a:t>
            </a:r>
            <a:r>
              <a:rPr lang="en-GB" sz="800" dirty="0">
                <a:solidFill>
                  <a:schemeClr val="bg1"/>
                </a:solidFill>
                <a:cs typeface="Calibri"/>
              </a:rPr>
              <a:t>. Penguin Group, </a:t>
            </a:r>
            <a:r>
              <a:rPr lang="en-GB" sz="800">
                <a:solidFill>
                  <a:schemeClr val="bg1"/>
                </a:solidFill>
                <a:cs typeface="Calibri"/>
              </a:rPr>
              <a:t>America. pp 32-33.</a:t>
            </a:r>
          </a:p>
          <a:p>
            <a:endParaRPr lang="en-GB" sz="800" dirty="0">
              <a:solidFill>
                <a:schemeClr val="bg1"/>
              </a:solidFill>
              <a:cs typeface="Calibri"/>
            </a:endParaRPr>
          </a:p>
          <a:p>
            <a:r>
              <a:rPr lang="en-GB" sz="800" dirty="0">
                <a:solidFill>
                  <a:schemeClr val="bg1"/>
                </a:solidFill>
                <a:cs typeface="Calibri"/>
              </a:rPr>
              <a:t>Rubio, S.L. (2011). </a:t>
            </a:r>
            <a:r>
              <a:rPr lang="en-GB" sz="800" i="1" dirty="0">
                <a:solidFill>
                  <a:schemeClr val="bg1"/>
                </a:solidFill>
                <a:cs typeface="Calibri"/>
              </a:rPr>
              <a:t>Gender Thinking in the Making. </a:t>
            </a:r>
            <a:r>
              <a:rPr lang="en-GB" sz="800" dirty="0">
                <a:solidFill>
                  <a:schemeClr val="bg1"/>
                </a:solidFill>
                <a:cs typeface="Calibri"/>
              </a:rPr>
              <a:t>1st </a:t>
            </a:r>
            <a:r>
              <a:rPr lang="en-GB" sz="800" err="1">
                <a:solidFill>
                  <a:schemeClr val="bg1"/>
                </a:solidFill>
                <a:cs typeface="Calibri"/>
              </a:rPr>
              <a:t>edn</a:t>
            </a:r>
            <a:r>
              <a:rPr lang="en-GB" sz="800" dirty="0">
                <a:solidFill>
                  <a:schemeClr val="bg1"/>
                </a:solidFill>
                <a:cs typeface="Calibri"/>
              </a:rPr>
              <a:t>. Norwegian </a:t>
            </a:r>
            <a:r>
              <a:rPr lang="en-GB" sz="800">
                <a:solidFill>
                  <a:schemeClr val="bg1"/>
                </a:solidFill>
                <a:cs typeface="Calibri"/>
              </a:rPr>
              <a:t>Archaeological Review: Routledge.</a:t>
            </a:r>
            <a:endParaRPr lang="en-GB" sz="800" i="1">
              <a:solidFill>
                <a:schemeClr val="bg1"/>
              </a:solidFill>
              <a:cs typeface="Calibri"/>
            </a:endParaRPr>
          </a:p>
          <a:p>
            <a:endParaRPr lang="en-GB" sz="800" dirty="0">
              <a:solidFill>
                <a:schemeClr val="bg1"/>
              </a:solidFill>
              <a:cs typeface="Calibri"/>
            </a:endParaRPr>
          </a:p>
          <a:p>
            <a:r>
              <a:rPr lang="en-GB" sz="800" dirty="0">
                <a:solidFill>
                  <a:schemeClr val="bg1"/>
                </a:solidFill>
                <a:cs typeface="Calibri"/>
              </a:rPr>
              <a:t>Engelstad, E. (2007). </a:t>
            </a:r>
            <a:r>
              <a:rPr lang="en-GB" sz="800" i="1" dirty="0">
                <a:solidFill>
                  <a:schemeClr val="bg1"/>
                </a:solidFill>
                <a:cs typeface="Calibri"/>
              </a:rPr>
              <a:t>Much More than Gender. </a:t>
            </a:r>
            <a:r>
              <a:rPr lang="en-GB" sz="800" dirty="0">
                <a:solidFill>
                  <a:schemeClr val="bg1"/>
                </a:solidFill>
                <a:cs typeface="Calibri"/>
              </a:rPr>
              <a:t>1st </a:t>
            </a:r>
            <a:r>
              <a:rPr lang="en-GB" sz="800" err="1">
                <a:solidFill>
                  <a:schemeClr val="bg1"/>
                </a:solidFill>
                <a:cs typeface="Calibri"/>
              </a:rPr>
              <a:t>edn</a:t>
            </a:r>
            <a:r>
              <a:rPr lang="en-GB" sz="800" dirty="0">
                <a:solidFill>
                  <a:schemeClr val="bg1"/>
                </a:solidFill>
                <a:cs typeface="Calibri"/>
              </a:rPr>
              <a:t>. (Published online: J </a:t>
            </a:r>
            <a:r>
              <a:rPr lang="en-GB" sz="800" err="1">
                <a:solidFill>
                  <a:schemeClr val="bg1"/>
                </a:solidFill>
                <a:cs typeface="Calibri"/>
              </a:rPr>
              <a:t>Archaol</a:t>
            </a:r>
            <a:r>
              <a:rPr lang="en-GB" sz="800">
                <a:solidFill>
                  <a:schemeClr val="bg1"/>
                </a:solidFill>
                <a:cs typeface="Calibri"/>
              </a:rPr>
              <a:t>  Method Theory. pp 218-219.</a:t>
            </a:r>
          </a:p>
          <a:p>
            <a:endParaRPr lang="en-GB" sz="800" dirty="0">
              <a:solidFill>
                <a:schemeClr val="bg1"/>
              </a:solidFill>
              <a:ea typeface="+mn-lt"/>
              <a:cs typeface="+mn-lt"/>
            </a:endParaRPr>
          </a:p>
          <a:p>
            <a:r>
              <a:rPr lang="en-GB" sz="1000" i="1">
                <a:solidFill>
                  <a:schemeClr val="bg1"/>
                </a:solidFill>
                <a:ea typeface="+mn-lt"/>
                <a:cs typeface="+mn-lt"/>
              </a:rPr>
              <a:t>The Death of Pentheus</a:t>
            </a:r>
            <a:r>
              <a:rPr lang="en-GB" sz="1000">
                <a:solidFill>
                  <a:schemeClr val="bg1"/>
                </a:solidFill>
                <a:ea typeface="+mn-lt"/>
                <a:cs typeface="+mn-lt"/>
              </a:rPr>
              <a:t>, fresco in Casa dei Vettii, Pompeii, Italy, c. 79.</a:t>
            </a:r>
            <a:endParaRPr lang="en-GB">
              <a:solidFill>
                <a:schemeClr val="bg1"/>
              </a:solidFill>
            </a:endParaRPr>
          </a:p>
          <a:p>
            <a:endParaRPr lang="en-GB" sz="1000" dirty="0">
              <a:solidFill>
                <a:schemeClr val="bg1"/>
              </a:solidFill>
              <a:cs typeface="Calibri"/>
            </a:endParaRPr>
          </a:p>
          <a:p>
            <a:endParaRPr lang="en-GB" sz="1000" dirty="0">
              <a:solidFill>
                <a:schemeClr val="bg1"/>
              </a:solidFill>
              <a:cs typeface="Calibri"/>
            </a:endParaRPr>
          </a:p>
          <a:p>
            <a:endParaRPr lang="en-GB" sz="1000" dirty="0">
              <a:solidFill>
                <a:schemeClr val="bg1"/>
              </a:solidFill>
              <a:cs typeface="Calibri"/>
            </a:endParaRPr>
          </a:p>
          <a:p>
            <a:endParaRPr lang="en-GB" sz="1000" dirty="0">
              <a:solidFill>
                <a:schemeClr val="bg1"/>
              </a:solidFill>
              <a:cs typeface="Calibri"/>
            </a:endParaRPr>
          </a:p>
        </p:txBody>
      </p:sp>
      <p:sp>
        <p:nvSpPr>
          <p:cNvPr id="17" name="TextBox 16">
            <a:extLst>
              <a:ext uri="{FF2B5EF4-FFF2-40B4-BE49-F238E27FC236}">
                <a16:creationId xmlns:a16="http://schemas.microsoft.com/office/drawing/2014/main" id="{8D101442-2F15-46D6-9C5F-5FD66898CEF4}"/>
              </a:ext>
            </a:extLst>
          </p:cNvPr>
          <p:cNvSpPr txBox="1"/>
          <p:nvPr/>
        </p:nvSpPr>
        <p:spPr>
          <a:xfrm>
            <a:off x="9849718" y="1039610"/>
            <a:ext cx="2822878"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400" b="1" dirty="0">
              <a:solidFill>
                <a:schemeClr val="bg1"/>
              </a:solidFill>
              <a:latin typeface="Helvetica"/>
              <a:cs typeface="Helvetica"/>
            </a:endParaRPr>
          </a:p>
          <a:p>
            <a:endParaRPr lang="en-US" sz="1400" b="1" dirty="0">
              <a:solidFill>
                <a:schemeClr val="bg1"/>
              </a:solidFill>
              <a:latin typeface="Helvetica"/>
              <a:cs typeface="Helvetica"/>
            </a:endParaRPr>
          </a:p>
          <a:p>
            <a:r>
              <a:rPr lang="en-US" sz="1400" b="1" dirty="0">
                <a:solidFill>
                  <a:schemeClr val="bg1"/>
                </a:solidFill>
                <a:latin typeface="Helvetica"/>
                <a:cs typeface="Helvetica"/>
              </a:rPr>
              <a:t>Ancient Greeks believed that all women possessed an "animal state". These women were drunk and sexually aggressive, were even liable eat anything that would cross </a:t>
            </a:r>
            <a:r>
              <a:rPr lang="en-US" sz="1400" b="1">
                <a:solidFill>
                  <a:schemeClr val="bg1"/>
                </a:solidFill>
                <a:latin typeface="Helvetica"/>
                <a:cs typeface="Helvetica"/>
              </a:rPr>
              <a:t>their paths, from lions to their child. </a:t>
            </a:r>
            <a:endParaRPr lang="en-US">
              <a:solidFill>
                <a:schemeClr val="bg1"/>
              </a:solidFill>
              <a:latin typeface="Calibri" panose="020F0502020204030204"/>
              <a:cs typeface="Calibri"/>
            </a:endParaRPr>
          </a:p>
        </p:txBody>
      </p:sp>
      <p:pic>
        <p:nvPicPr>
          <p:cNvPr id="18" name="Picture 18" descr="A picture containing drawing&#10;&#10;Description generated with very high confidence">
            <a:extLst>
              <a:ext uri="{FF2B5EF4-FFF2-40B4-BE49-F238E27FC236}">
                <a16:creationId xmlns:a16="http://schemas.microsoft.com/office/drawing/2014/main" id="{C1321CB3-5D5B-4714-AC53-B4D586859CA2}"/>
              </a:ext>
            </a:extLst>
          </p:cNvPr>
          <p:cNvPicPr>
            <a:picLocks noChangeAspect="1"/>
          </p:cNvPicPr>
          <p:nvPr/>
        </p:nvPicPr>
        <p:blipFill>
          <a:blip r:embed="rId7"/>
          <a:stretch>
            <a:fillRect/>
          </a:stretch>
        </p:blipFill>
        <p:spPr>
          <a:xfrm>
            <a:off x="6264210" y="1099983"/>
            <a:ext cx="3433742" cy="3497010"/>
          </a:xfrm>
          <a:prstGeom prst="rect">
            <a:avLst/>
          </a:prstGeom>
        </p:spPr>
      </p:pic>
      <p:sp>
        <p:nvSpPr>
          <p:cNvPr id="20" name="TextBox 19">
            <a:extLst>
              <a:ext uri="{FF2B5EF4-FFF2-40B4-BE49-F238E27FC236}">
                <a16:creationId xmlns:a16="http://schemas.microsoft.com/office/drawing/2014/main" id="{D0595C8F-DF45-4228-BDA9-BC7C75B38BE2}"/>
              </a:ext>
            </a:extLst>
          </p:cNvPr>
          <p:cNvSpPr txBox="1"/>
          <p:nvPr/>
        </p:nvSpPr>
        <p:spPr>
          <a:xfrm>
            <a:off x="6529802" y="7493524"/>
            <a:ext cx="2915836" cy="18026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400" b="1" i="0" u="none" strike="noStrike">
                <a:solidFill>
                  <a:srgbClr val="FFFFFF"/>
                </a:solidFill>
                <a:latin typeface="Helvetica"/>
              </a:rPr>
              <a:t>Dionysus travelled followed by satires and mortal women. These women are called Maenads and some would have given up their families and social positions to follow him, they would give themselves to him. </a:t>
            </a:r>
            <a:endParaRPr lang="en-GB" sz="1400">
              <a:cs typeface="Calibri"/>
            </a:endParaRPr>
          </a:p>
        </p:txBody>
      </p:sp>
      <p:sp>
        <p:nvSpPr>
          <p:cNvPr id="21" name="TextBox 20">
            <a:extLst>
              <a:ext uri="{FF2B5EF4-FFF2-40B4-BE49-F238E27FC236}">
                <a16:creationId xmlns:a16="http://schemas.microsoft.com/office/drawing/2014/main" id="{3D11FF2C-754E-4345-B2FE-A6066B1FC385}"/>
              </a:ext>
            </a:extLst>
          </p:cNvPr>
          <p:cNvSpPr txBox="1"/>
          <p:nvPr/>
        </p:nvSpPr>
        <p:spPr>
          <a:xfrm>
            <a:off x="9846518" y="3559543"/>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solidFill>
                  <a:schemeClr val="bg1"/>
                </a:solidFill>
                <a:latin typeface="Helvetica"/>
                <a:cs typeface="Calibri"/>
              </a:rPr>
              <a:t>Non-Binary</a:t>
            </a:r>
            <a:endParaRPr lang="en-GB" sz="2800" b="1" dirty="0">
              <a:solidFill>
                <a:schemeClr val="bg1"/>
              </a:solidFill>
              <a:latin typeface="Helvetica"/>
              <a:cs typeface="Calibri"/>
            </a:endParaRPr>
          </a:p>
        </p:txBody>
      </p:sp>
      <p:sp>
        <p:nvSpPr>
          <p:cNvPr id="22" name="TextBox 21">
            <a:extLst>
              <a:ext uri="{FF2B5EF4-FFF2-40B4-BE49-F238E27FC236}">
                <a16:creationId xmlns:a16="http://schemas.microsoft.com/office/drawing/2014/main" id="{7E817059-D1B4-48C3-8388-959FBD84EB3C}"/>
              </a:ext>
            </a:extLst>
          </p:cNvPr>
          <p:cNvSpPr txBox="1"/>
          <p:nvPr/>
        </p:nvSpPr>
        <p:spPr>
          <a:xfrm>
            <a:off x="6496840" y="692937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b="1">
                <a:solidFill>
                  <a:schemeClr val="bg1"/>
                </a:solidFill>
                <a:latin typeface="Helvetica"/>
                <a:cs typeface="Calibri"/>
              </a:rPr>
              <a:t>Maenads</a:t>
            </a:r>
            <a:endParaRPr lang="en-GB" sz="2800" dirty="0">
              <a:solidFill>
                <a:schemeClr val="bg1"/>
              </a:solidFill>
              <a:latin typeface="Helvetica"/>
              <a:cs typeface="Calibri"/>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A3 Paper (297x420 mm)</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Understanding Gender in Ancient Greece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1956</cp:revision>
  <dcterms:created xsi:type="dcterms:W3CDTF">2013-07-15T20:26:40Z</dcterms:created>
  <dcterms:modified xsi:type="dcterms:W3CDTF">2019-10-11T12:35:36Z</dcterms:modified>
</cp:coreProperties>
</file>