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 id="257" r:id="rId3"/>
    <p:sldId id="271" r:id="rId4"/>
    <p:sldId id="258" r:id="rId5"/>
    <p:sldId id="260" r:id="rId6"/>
    <p:sldId id="259" r:id="rId7"/>
    <p:sldId id="261" r:id="rId8"/>
    <p:sldId id="262" r:id="rId9"/>
    <p:sldId id="263" r:id="rId10"/>
    <p:sldId id="264" r:id="rId11"/>
    <p:sldId id="265" r:id="rId12"/>
    <p:sldId id="272" r:id="rId13"/>
    <p:sldId id="267" r:id="rId14"/>
    <p:sldId id="268" r:id="rId15"/>
    <p:sldId id="270" r:id="rId16"/>
    <p:sldId id="269" r:id="rId17"/>
  </p:sldIdLst>
  <p:sldSz cx="18288000" cy="10287000"/>
  <p:notesSz cx="6858000" cy="9144000"/>
  <p:embeddedFontLst>
    <p:embeddedFont>
      <p:font typeface="Barlow" panose="00000500000000000000" pitchFamily="2" charset="0"/>
      <p:regular r:id="rId18"/>
      <p:bold r:id="rId19"/>
    </p:embeddedFont>
    <p:embeddedFont>
      <p:font typeface="Barlow Bold" panose="00000800000000000000" pitchFamily="2" charset="0"/>
      <p:bold r:id="rId20"/>
    </p:embeddedFont>
    <p:embeddedFont>
      <p:font typeface="Clear Sans" panose="020B0604020202020204" charset="0"/>
      <p:regular r:id="rId21"/>
    </p:embeddedFont>
    <p:embeddedFont>
      <p:font typeface="Clear Sans Bold" panose="020B0604020202020204" charset="0"/>
      <p:regular r:id="rId22"/>
    </p:embeddedFont>
    <p:embeddedFont>
      <p:font typeface="Clear Sans Medium" panose="020B0604020202020204" charset="0"/>
      <p:regular r:id="rId23"/>
    </p:embeddedFont>
    <p:embeddedFont>
      <p:font typeface="Tenor Sans" panose="020B0604020202020204" charset="0"/>
      <p:regular r:id="rId24"/>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60" d="100"/>
          <a:sy n="60" d="100"/>
        </p:scale>
        <p:origin x="370" y="9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1.fntdata"/><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font" Target="fonts/font4.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3.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7.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6.fntdata"/><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font" Target="fonts/font2.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5.fntdata"/><Relationship Id="rId27"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10/12/2025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10/12/2025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10/12/2025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10/12/2025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7.xml"/><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7" Type="http://schemas.openxmlformats.org/officeDocument/2006/relationships/image" Target="../media/image13.jpeg"/><Relationship Id="rId2" Type="http://schemas.openxmlformats.org/officeDocument/2006/relationships/image" Target="../media/image8.jpeg"/><Relationship Id="rId1" Type="http://schemas.openxmlformats.org/officeDocument/2006/relationships/slideLayout" Target="../slideLayouts/slideLayout7.xml"/><Relationship Id="rId6" Type="http://schemas.openxmlformats.org/officeDocument/2006/relationships/image" Target="../media/image12.jpeg"/><Relationship Id="rId5" Type="http://schemas.openxmlformats.org/officeDocument/2006/relationships/image" Target="../media/image11.jpeg"/><Relationship Id="rId4" Type="http://schemas.openxmlformats.org/officeDocument/2006/relationships/image" Target="../media/image10.jpeg"/></Relationships>
</file>

<file path=ppt/slides/_rels/slide7.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jpeg"/><Relationship Id="rId1" Type="http://schemas.openxmlformats.org/officeDocument/2006/relationships/slideLayout" Target="../slideLayouts/slideLayout7.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23.jpeg"/></Relationships>
</file>

<file path=ppt/slides/_rels/slide14.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hyperlink" Target="https://eur01.safelinks.protection.outlook.com/?url=https%3A%2F%2Fgdpr-info.eu%2F&amp;data=05%7C02%7C2329830%40student.uwtsd.ac.uk%7Ca3672c0bacf241d6f82608de07491d9d%7C4e0f11f9046e45059cb8db2152311e21%7C0%7C0%7C638956207793218502%7CUnknown%7CTWFpbGZsb3d8eyJFbXB0eU1hcGkiOnRydWUsIlYiOiIwLjAuMDAwMCIsIlAiOiJXaW4zMiIsIkFOIjoiTWFpbCIsIldUIjoyfQ%3D%3D%7C0%7C%7C%7C&amp;sdata=V0Z9sRq2NbBZKaRaB6vLIXF3XSAqCgYGAyFUKThBDT0%3D&amp;reserved=0" TargetMode="External"/><Relationship Id="rId2" Type="http://schemas.openxmlformats.org/officeDocument/2006/relationships/hyperlink" Target="https://eur01.safelinks.protection.outlook.com/?url=https%3A%2F%2Fwww.britishairways.com%2F&amp;data=05%7C02%7C2329830%40student.uwtsd.ac.uk%7Ca3672c0bacf241d6f82608de07491d9d%7C4e0f11f9046e45059cb8db2152311e21%7C0%7C0%7C638956207793173020%7CUnknown%7CTWFpbGZsb3d8eyJFbXB0eU1hcGkiOnRydWUsIlYiOiIwLjAuMDAwMCIsIlAiOiJXaW4zMiIsIkFOIjoiTWFpbCIsIldUIjoyfQ%3D%3D%7C0%7C%7C%7C&amp;sdata=vglwoJiedz%2FEMAXYLGOCJ9W7TlvGjjIPDJSoa%2BfFBs8%3D&amp;reserved=0" TargetMode="External"/><Relationship Id="rId1" Type="http://schemas.openxmlformats.org/officeDocument/2006/relationships/slideLayout" Target="../slideLayouts/slideLayout7.xml"/><Relationship Id="rId6" Type="http://schemas.openxmlformats.org/officeDocument/2006/relationships/hyperlink" Target="https://eur01.safelinks.protection.outlook.com/?url=https%3A%2F%2Fglobal.toyota%2Fen%2Fsustainability%2Freport%2F&amp;data=05%7C02%7C2329830%40student.uwtsd.ac.uk%7Ca3672c0bacf241d6f82608de07491d9d%7C4e0f11f9046e45059cb8db2152311e21%7C0%7C0%7C638956207793325702%7CUnknown%7CTWFpbGZsb3d8eyJFbXB0eU1hcGkiOnRydWUsIlYiOiIwLjAuMDAwMCIsIlAiOiJXaW4zMiIsIkFOIjoiTWFpbCIsIldUIjoyfQ%3D%3D%7C0%7C%7C%7C&amp;sdata=dcaY4qBb2i3E7oWo57%2FmMxObgXl6Sthx4ADMKfUMjI4%3D&amp;reserved=0" TargetMode="External"/><Relationship Id="rId5" Type="http://schemas.openxmlformats.org/officeDocument/2006/relationships/hyperlink" Target="https://eur01.safelinks.protection.outlook.com/?url=https%3A%2F%2Fnetflixtechblog.com%2F&amp;data=05%7C02%7C2329830%40student.uwtsd.ac.uk%7Ca3672c0bacf241d6f82608de07491d9d%7C4e0f11f9046e45059cb8db2152311e21%7C0%7C0%7C638956207793294173%7CUnknown%7CTWFpbGZsb3d8eyJFbXB0eU1hcGkiOnRydWUsIlYiOiIwLjAuMDAwMCIsIlAiOiJXaW4zMiIsIkFOIjoiTWFpbCIsIldUIjoyfQ%3D%3D%7C0%7C%7C%7C&amp;sdata=1y8n1NjuKoAoenr2QmBaf1u6kPW%2FqMJjAli7VHtE6D4%3D&amp;reserved=0" TargetMode="External"/><Relationship Id="rId4" Type="http://schemas.openxmlformats.org/officeDocument/2006/relationships/hyperlink" Target="https://eur01.safelinks.protection.outlook.com/?url=https%3A%2F%2Fwww.about.sainsburys.co.uk%2Freports&amp;data=05%7C02%7C2329830%40student.uwtsd.ac.uk%7Ca3672c0bacf241d6f82608de07491d9d%7C4e0f11f9046e45059cb8db2152311e21%7C0%7C0%7C638956207793259243%7CUnknown%7CTWFpbGZsb3d8eyJFbXB0eU1hcGkiOnRydWUsIlYiOiIwLjAuMDAwMCIsIlAiOiJXaW4zMiIsIkFOIjoiTWFpbCIsIldUIjoyfQ%3D%3D%7C0%7C%7C%7C&amp;sdata=zchT6Xn9wEJ8j84N4%2BdFqeqvHLTfz%2BeyuZ2Cp5HMCsU%3D&amp;reserved=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14344B"/>
        </a:solidFill>
        <a:effectLst/>
      </p:bgPr>
    </p:bg>
    <p:spTree>
      <p:nvGrpSpPr>
        <p:cNvPr id="1" name=""/>
        <p:cNvGrpSpPr/>
        <p:nvPr/>
      </p:nvGrpSpPr>
      <p:grpSpPr>
        <a:xfrm>
          <a:off x="0" y="0"/>
          <a:ext cx="0" cy="0"/>
          <a:chOff x="0" y="0"/>
          <a:chExt cx="0" cy="0"/>
        </a:xfrm>
      </p:grpSpPr>
      <p:grpSp>
        <p:nvGrpSpPr>
          <p:cNvPr id="2" name="Group 2"/>
          <p:cNvGrpSpPr/>
          <p:nvPr/>
        </p:nvGrpSpPr>
        <p:grpSpPr>
          <a:xfrm>
            <a:off x="630141" y="675921"/>
            <a:ext cx="12467288" cy="3983976"/>
            <a:chOff x="0" y="209551"/>
            <a:chExt cx="16623051" cy="5311967"/>
          </a:xfrm>
        </p:grpSpPr>
        <p:sp>
          <p:nvSpPr>
            <p:cNvPr id="3" name="TextBox 3"/>
            <p:cNvSpPr txBox="1"/>
            <p:nvPr/>
          </p:nvSpPr>
          <p:spPr>
            <a:xfrm>
              <a:off x="0" y="209551"/>
              <a:ext cx="14008839" cy="1624462"/>
            </a:xfrm>
            <a:prstGeom prst="rect">
              <a:avLst/>
            </a:prstGeom>
          </p:spPr>
          <p:txBody>
            <a:bodyPr lIns="0" tIns="0" rIns="0" bIns="0" rtlCol="0" anchor="t">
              <a:spAutoFit/>
            </a:bodyPr>
            <a:lstStyle/>
            <a:p>
              <a:pPr marL="0" lvl="0" indent="0" algn="ctr">
                <a:lnSpc>
                  <a:spcPts val="11299"/>
                </a:lnSpc>
              </a:pPr>
              <a:r>
                <a:rPr lang="en-US" sz="4000" b="1" u="sng" spc="-225" dirty="0" err="1">
                  <a:solidFill>
                    <a:srgbClr val="FFFFFF"/>
                  </a:solidFill>
                  <a:latin typeface="Tenor Sans"/>
                  <a:ea typeface="Tenor Sans"/>
                  <a:cs typeface="Tenor Sans"/>
                  <a:sym typeface="Tenor Sans"/>
                </a:rPr>
                <a:t>Modernising</a:t>
              </a:r>
              <a:r>
                <a:rPr lang="en-US" sz="4000" b="1" u="sng" spc="-225" dirty="0">
                  <a:solidFill>
                    <a:srgbClr val="FFFFFF"/>
                  </a:solidFill>
                  <a:latin typeface="Tenor Sans"/>
                  <a:ea typeface="Tenor Sans"/>
                  <a:cs typeface="Tenor Sans"/>
                  <a:sym typeface="Tenor Sans"/>
                </a:rPr>
                <a:t> Business Information Systems</a:t>
              </a:r>
            </a:p>
          </p:txBody>
        </p:sp>
        <p:sp>
          <p:nvSpPr>
            <p:cNvPr id="4" name="TextBox 4"/>
            <p:cNvSpPr txBox="1"/>
            <p:nvPr/>
          </p:nvSpPr>
          <p:spPr>
            <a:xfrm>
              <a:off x="2614212" y="3941598"/>
              <a:ext cx="14008839" cy="1579920"/>
            </a:xfrm>
            <a:prstGeom prst="rect">
              <a:avLst/>
            </a:prstGeom>
          </p:spPr>
          <p:txBody>
            <a:bodyPr lIns="0" tIns="0" rIns="0" bIns="0" rtlCol="0" anchor="t">
              <a:spAutoFit/>
            </a:bodyPr>
            <a:lstStyle/>
            <a:p>
              <a:pPr marL="0" lvl="0" indent="0" algn="l">
                <a:lnSpc>
                  <a:spcPts val="4821"/>
                </a:lnSpc>
                <a:spcBef>
                  <a:spcPct val="0"/>
                </a:spcBef>
              </a:pPr>
              <a:r>
                <a:rPr lang="en-US" sz="3443" dirty="0">
                  <a:solidFill>
                    <a:srgbClr val="FFFFFF"/>
                  </a:solidFill>
                  <a:latin typeface="Clear Sans"/>
                  <a:ea typeface="Clear Sans"/>
                  <a:cs typeface="Clear Sans"/>
                  <a:sym typeface="Clear Sans"/>
                </a:rPr>
                <a:t>LCLM5004 – Managing Business Information</a:t>
              </a:r>
            </a:p>
            <a:p>
              <a:pPr marL="0" lvl="0" indent="0" algn="l">
                <a:lnSpc>
                  <a:spcPts val="4821"/>
                </a:lnSpc>
                <a:spcBef>
                  <a:spcPct val="0"/>
                </a:spcBef>
              </a:pPr>
              <a:r>
                <a:rPr lang="en-US" sz="3443" dirty="0">
                  <a:solidFill>
                    <a:srgbClr val="FFFFFF"/>
                  </a:solidFill>
                  <a:latin typeface="Clear Sans"/>
                  <a:ea typeface="Clear Sans"/>
                  <a:cs typeface="Clear Sans"/>
                  <a:sym typeface="Clear Sans"/>
                </a:rPr>
                <a:t>Lecturer: Olu Adegbite</a:t>
              </a:r>
            </a:p>
          </p:txBody>
        </p:sp>
      </p:grpSp>
      <p:grpSp>
        <p:nvGrpSpPr>
          <p:cNvPr id="5" name="Group 5"/>
          <p:cNvGrpSpPr/>
          <p:nvPr/>
        </p:nvGrpSpPr>
        <p:grpSpPr>
          <a:xfrm>
            <a:off x="12172950" y="0"/>
            <a:ext cx="6115050" cy="10287000"/>
            <a:chOff x="0" y="0"/>
            <a:chExt cx="947381" cy="1593725"/>
          </a:xfrm>
        </p:grpSpPr>
        <p:sp>
          <p:nvSpPr>
            <p:cNvPr id="6" name="Freeform 6"/>
            <p:cNvSpPr/>
            <p:nvPr/>
          </p:nvSpPr>
          <p:spPr>
            <a:xfrm>
              <a:off x="0" y="0"/>
              <a:ext cx="947381" cy="1593725"/>
            </a:xfrm>
            <a:custGeom>
              <a:avLst/>
              <a:gdLst/>
              <a:ahLst/>
              <a:cxnLst/>
              <a:rect l="l" t="t" r="r" b="b"/>
              <a:pathLst>
                <a:path w="947381" h="1593725">
                  <a:moveTo>
                    <a:pt x="0" y="0"/>
                  </a:moveTo>
                  <a:lnTo>
                    <a:pt x="947381" y="0"/>
                  </a:lnTo>
                  <a:lnTo>
                    <a:pt x="947381" y="1593725"/>
                  </a:lnTo>
                  <a:lnTo>
                    <a:pt x="0" y="1593725"/>
                  </a:lnTo>
                  <a:close/>
                </a:path>
              </a:pathLst>
            </a:custGeom>
            <a:blipFill>
              <a:blip r:embed="rId2"/>
              <a:stretch>
                <a:fillRect t="-58" b="-58"/>
              </a:stretch>
            </a:blipFill>
          </p:spPr>
          <p:txBody>
            <a:bodyPr/>
            <a:lstStyle/>
            <a:p>
              <a:endParaRPr lang="en-GB"/>
            </a:p>
          </p:txBody>
        </p:sp>
      </p:grpSp>
      <p:sp>
        <p:nvSpPr>
          <p:cNvPr id="8" name="TextBox 8"/>
          <p:cNvSpPr txBox="1"/>
          <p:nvPr/>
        </p:nvSpPr>
        <p:spPr>
          <a:xfrm>
            <a:off x="0" y="5156200"/>
            <a:ext cx="11353800" cy="3054426"/>
          </a:xfrm>
          <a:prstGeom prst="rect">
            <a:avLst/>
          </a:prstGeom>
        </p:spPr>
        <p:txBody>
          <a:bodyPr wrap="square" lIns="0" tIns="0" rIns="0" bIns="0" rtlCol="0" anchor="t">
            <a:spAutoFit/>
          </a:bodyPr>
          <a:lstStyle/>
          <a:p>
            <a:pPr algn="ctr">
              <a:lnSpc>
                <a:spcPts val="8399"/>
              </a:lnSpc>
              <a:spcBef>
                <a:spcPct val="0"/>
              </a:spcBef>
            </a:pPr>
            <a:r>
              <a:rPr lang="en-US" sz="2800" spc="-139" dirty="0">
                <a:solidFill>
                  <a:srgbClr val="FFFFFF"/>
                </a:solidFill>
                <a:latin typeface="Tenor Sans"/>
                <a:ea typeface="Tenor Sans"/>
                <a:cs typeface="Tenor Sans"/>
                <a:sym typeface="Tenor Sans"/>
              </a:rPr>
              <a:t>Azar Hussain (2329830) – </a:t>
            </a:r>
            <a:r>
              <a:rPr lang="en-US" sz="2800" spc="-139" dirty="0" err="1">
                <a:solidFill>
                  <a:srgbClr val="FFFFFF"/>
                </a:solidFill>
                <a:latin typeface="Tenor Sans"/>
                <a:ea typeface="Tenor Sans"/>
                <a:cs typeface="Tenor Sans"/>
                <a:sym typeface="Tenor Sans"/>
              </a:rPr>
              <a:t>Ashtiaq</a:t>
            </a:r>
            <a:r>
              <a:rPr lang="en-US" sz="2800" spc="-139" dirty="0">
                <a:solidFill>
                  <a:srgbClr val="FFFFFF"/>
                </a:solidFill>
                <a:latin typeface="Tenor Sans"/>
                <a:ea typeface="Tenor Sans"/>
                <a:cs typeface="Tenor Sans"/>
                <a:sym typeface="Tenor Sans"/>
              </a:rPr>
              <a:t> Hussain (2327959) </a:t>
            </a:r>
          </a:p>
          <a:p>
            <a:pPr algn="ctr">
              <a:lnSpc>
                <a:spcPts val="8399"/>
              </a:lnSpc>
              <a:spcBef>
                <a:spcPct val="0"/>
              </a:spcBef>
            </a:pPr>
            <a:r>
              <a:rPr lang="en-US" sz="2800" spc="-139" dirty="0">
                <a:solidFill>
                  <a:srgbClr val="FFFFFF"/>
                </a:solidFill>
                <a:latin typeface="Tenor Sans"/>
                <a:ea typeface="Tenor Sans"/>
                <a:cs typeface="Tenor Sans"/>
                <a:sym typeface="Tenor Sans"/>
              </a:rPr>
              <a:t>Raja Muhammed Ejaz Khan (2331800) – Junaid Hussain (2329602)</a:t>
            </a:r>
          </a:p>
          <a:p>
            <a:pPr algn="ctr">
              <a:lnSpc>
                <a:spcPts val="8399"/>
              </a:lnSpc>
              <a:spcBef>
                <a:spcPct val="0"/>
              </a:spcBef>
            </a:pPr>
            <a:r>
              <a:rPr lang="en-US" sz="2800" spc="-139" dirty="0">
                <a:solidFill>
                  <a:srgbClr val="FFFFFF"/>
                </a:solidFill>
                <a:latin typeface="Tenor Sans"/>
                <a:ea typeface="Tenor Sans"/>
                <a:cs typeface="Tenor Sans"/>
                <a:sym typeface="Tenor Sans"/>
              </a:rPr>
              <a:t>Asim Riaz (2331868) – Khaled Abdelhadi (2241680)</a:t>
            </a:r>
          </a:p>
        </p:txBody>
      </p:sp>
    </p:spTree>
  </p:cSld>
  <p:clrMapOvr>
    <a:masterClrMapping/>
  </p:clrMapOvr>
  <p:transition spd="med">
    <p:pull/>
  </p:transition>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14344B"/>
        </a:solidFill>
        <a:effectLst/>
      </p:bgPr>
    </p:bg>
    <p:spTree>
      <p:nvGrpSpPr>
        <p:cNvPr id="1" name=""/>
        <p:cNvGrpSpPr/>
        <p:nvPr/>
      </p:nvGrpSpPr>
      <p:grpSpPr>
        <a:xfrm>
          <a:off x="0" y="0"/>
          <a:ext cx="0" cy="0"/>
          <a:chOff x="0" y="0"/>
          <a:chExt cx="0" cy="0"/>
        </a:xfrm>
      </p:grpSpPr>
      <p:grpSp>
        <p:nvGrpSpPr>
          <p:cNvPr id="2" name="Group 2"/>
          <p:cNvGrpSpPr/>
          <p:nvPr/>
        </p:nvGrpSpPr>
        <p:grpSpPr>
          <a:xfrm>
            <a:off x="535845" y="144323"/>
            <a:ext cx="9913080" cy="4241201"/>
            <a:chOff x="-199940" y="-467969"/>
            <a:chExt cx="13217440" cy="5654934"/>
          </a:xfrm>
        </p:grpSpPr>
        <p:sp>
          <p:nvSpPr>
            <p:cNvPr id="3" name="TextBox 3"/>
            <p:cNvSpPr txBox="1"/>
            <p:nvPr/>
          </p:nvSpPr>
          <p:spPr>
            <a:xfrm>
              <a:off x="-199940" y="-467969"/>
              <a:ext cx="13017500" cy="1384140"/>
            </a:xfrm>
            <a:prstGeom prst="rect">
              <a:avLst/>
            </a:prstGeom>
          </p:spPr>
          <p:txBody>
            <a:bodyPr lIns="0" tIns="0" rIns="0" bIns="0" rtlCol="0" anchor="t">
              <a:spAutoFit/>
            </a:bodyPr>
            <a:lstStyle/>
            <a:p>
              <a:pPr marL="0" lvl="0" indent="0" algn="l">
                <a:lnSpc>
                  <a:spcPts val="8399"/>
                </a:lnSpc>
              </a:pPr>
              <a:r>
                <a:rPr lang="en-US" sz="6999" spc="-139" dirty="0">
                  <a:solidFill>
                    <a:srgbClr val="FFFFFF"/>
                  </a:solidFill>
                  <a:latin typeface="Tenor Sans"/>
                  <a:ea typeface="Tenor Sans"/>
                  <a:cs typeface="Tenor Sans"/>
                  <a:sym typeface="Tenor Sans"/>
                </a:rPr>
                <a:t>Overview </a:t>
              </a:r>
            </a:p>
          </p:txBody>
        </p:sp>
        <p:sp>
          <p:nvSpPr>
            <p:cNvPr id="5" name="TextBox 5"/>
            <p:cNvSpPr txBox="1"/>
            <p:nvPr/>
          </p:nvSpPr>
          <p:spPr>
            <a:xfrm>
              <a:off x="0" y="4727522"/>
              <a:ext cx="13017500" cy="459443"/>
            </a:xfrm>
            <a:prstGeom prst="rect">
              <a:avLst/>
            </a:prstGeom>
          </p:spPr>
          <p:txBody>
            <a:bodyPr lIns="0" tIns="0" rIns="0" bIns="0" rtlCol="0" anchor="t">
              <a:spAutoFit/>
            </a:bodyPr>
            <a:lstStyle/>
            <a:p>
              <a:pPr marL="0" lvl="0" indent="0" algn="l">
                <a:lnSpc>
                  <a:spcPts val="2939"/>
                </a:lnSpc>
                <a:spcBef>
                  <a:spcPct val="0"/>
                </a:spcBef>
              </a:pPr>
              <a:endParaRPr lang="en-US" sz="2099" dirty="0">
                <a:solidFill>
                  <a:srgbClr val="FFFFFF"/>
                </a:solidFill>
                <a:latin typeface="Clear Sans"/>
                <a:ea typeface="Clear Sans"/>
                <a:cs typeface="Clear Sans"/>
                <a:sym typeface="Clear Sans"/>
              </a:endParaRPr>
            </a:p>
          </p:txBody>
        </p:sp>
      </p:grpSp>
      <p:sp>
        <p:nvSpPr>
          <p:cNvPr id="13" name="Rectangle 4">
            <a:extLst>
              <a:ext uri="{FF2B5EF4-FFF2-40B4-BE49-F238E27FC236}">
                <a16:creationId xmlns:a16="http://schemas.microsoft.com/office/drawing/2014/main" id="{C4CE5AD2-4375-0C62-897A-34E90F0EA34B}"/>
              </a:ext>
            </a:extLst>
          </p:cNvPr>
          <p:cNvSpPr>
            <a:spLocks noChangeArrowheads="1"/>
          </p:cNvSpPr>
          <p:nvPr/>
        </p:nvSpPr>
        <p:spPr bwMode="auto">
          <a:xfrm>
            <a:off x="5832259" y="951595"/>
            <a:ext cx="5267083"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i="0" u="none" strike="noStrike" cap="none" normalizeH="0" baseline="0" dirty="0">
                <a:ln>
                  <a:noFill/>
                </a:ln>
                <a:solidFill>
                  <a:schemeClr val="bg2"/>
                </a:solidFill>
                <a:effectLst/>
                <a:latin typeface="Clear Sans" panose="020B0604020202020204" charset="0"/>
                <a:cs typeface="Clear Sans" panose="020B0604020202020204" charset="0"/>
              </a:rPr>
              <a:t>In This Presentation We Will Discuss:</a:t>
            </a:r>
          </a:p>
        </p:txBody>
      </p:sp>
      <p:sp>
        <p:nvSpPr>
          <p:cNvPr id="15" name="TextBox 14">
            <a:extLst>
              <a:ext uri="{FF2B5EF4-FFF2-40B4-BE49-F238E27FC236}">
                <a16:creationId xmlns:a16="http://schemas.microsoft.com/office/drawing/2014/main" id="{CDEC79AD-E15F-99DF-7556-B6C41C800716}"/>
              </a:ext>
            </a:extLst>
          </p:cNvPr>
          <p:cNvSpPr txBox="1"/>
          <p:nvPr/>
        </p:nvSpPr>
        <p:spPr>
          <a:xfrm>
            <a:off x="1066800" y="1877076"/>
            <a:ext cx="10711542" cy="6863417"/>
          </a:xfrm>
          <a:prstGeom prst="rect">
            <a:avLst/>
          </a:prstGeom>
          <a:noFill/>
        </p:spPr>
        <p:txBody>
          <a:bodyPr wrap="square">
            <a:spAutoFit/>
          </a:bodyPr>
          <a:lstStyle/>
          <a:p>
            <a:pPr algn="l" fontAlgn="base">
              <a:buNone/>
            </a:pPr>
            <a:r>
              <a:rPr lang="en-GB" sz="2000" b="0" i="0" dirty="0">
                <a:solidFill>
                  <a:schemeClr val="bg2"/>
                </a:solidFill>
                <a:effectLst/>
                <a:latin typeface="Clear Sans" panose="020B0604020202020204" charset="0"/>
                <a:cs typeface="Clear Sans" panose="020B0604020202020204" charset="0"/>
              </a:rPr>
              <a:t>1. Introduction and Importance of Information Systems</a:t>
            </a:r>
          </a:p>
          <a:p>
            <a:pPr algn="l" fontAlgn="base">
              <a:buNone/>
            </a:pPr>
            <a:r>
              <a:rPr lang="en-GB" sz="2000" b="0" i="0" dirty="0">
                <a:solidFill>
                  <a:schemeClr val="bg2"/>
                </a:solidFill>
                <a:effectLst/>
                <a:latin typeface="Clear Sans" panose="020B0604020202020204" charset="0"/>
                <a:cs typeface="Clear Sans" panose="020B0604020202020204" charset="0"/>
              </a:rPr>
              <a:t>– Why IS are essential for modern business success.</a:t>
            </a:r>
          </a:p>
          <a:p>
            <a:pPr algn="l" fontAlgn="base">
              <a:buNone/>
            </a:pPr>
            <a:endParaRPr lang="en-GB" sz="2000" b="0" i="0" dirty="0">
              <a:solidFill>
                <a:schemeClr val="bg2"/>
              </a:solidFill>
              <a:effectLst/>
              <a:latin typeface="Clear Sans" panose="020B0604020202020204" charset="0"/>
              <a:cs typeface="Clear Sans" panose="020B0604020202020204" charset="0"/>
            </a:endParaRPr>
          </a:p>
          <a:p>
            <a:pPr algn="l" fontAlgn="base">
              <a:buNone/>
            </a:pPr>
            <a:r>
              <a:rPr lang="en-GB" sz="2000" b="0" i="0" dirty="0">
                <a:solidFill>
                  <a:schemeClr val="bg2"/>
                </a:solidFill>
                <a:effectLst/>
                <a:latin typeface="Clear Sans" panose="020B0604020202020204" charset="0"/>
                <a:cs typeface="Clear Sans" panose="020B0604020202020204" charset="0"/>
              </a:rPr>
              <a:t>2. Understanding Information Systems</a:t>
            </a:r>
          </a:p>
          <a:p>
            <a:pPr algn="l" fontAlgn="base">
              <a:buNone/>
            </a:pPr>
            <a:r>
              <a:rPr lang="en-GB" sz="2000" b="0" i="0" dirty="0">
                <a:solidFill>
                  <a:schemeClr val="bg2"/>
                </a:solidFill>
                <a:effectLst/>
                <a:latin typeface="Clear Sans" panose="020B0604020202020204" charset="0"/>
                <a:cs typeface="Clear Sans" panose="020B0604020202020204" charset="0"/>
              </a:rPr>
              <a:t>– Key components and how they support operations.</a:t>
            </a:r>
          </a:p>
          <a:p>
            <a:pPr algn="l" fontAlgn="base">
              <a:buNone/>
            </a:pPr>
            <a:endParaRPr lang="en-GB" sz="2000" b="0" i="0" dirty="0">
              <a:solidFill>
                <a:schemeClr val="bg2"/>
              </a:solidFill>
              <a:effectLst/>
              <a:latin typeface="Clear Sans" panose="020B0604020202020204" charset="0"/>
              <a:cs typeface="Clear Sans" panose="020B0604020202020204" charset="0"/>
            </a:endParaRPr>
          </a:p>
          <a:p>
            <a:pPr algn="l" fontAlgn="base">
              <a:buNone/>
            </a:pPr>
            <a:r>
              <a:rPr lang="en-GB" sz="2000" b="0" i="0" dirty="0">
                <a:solidFill>
                  <a:schemeClr val="bg2"/>
                </a:solidFill>
                <a:effectLst/>
                <a:latin typeface="Clear Sans" panose="020B0604020202020204" charset="0"/>
                <a:cs typeface="Clear Sans" panose="020B0604020202020204" charset="0"/>
              </a:rPr>
              <a:t>3. Types of Information Systems</a:t>
            </a:r>
          </a:p>
          <a:p>
            <a:pPr algn="l" fontAlgn="base">
              <a:buNone/>
            </a:pPr>
            <a:r>
              <a:rPr lang="en-GB" sz="2000" b="0" i="0" dirty="0">
                <a:solidFill>
                  <a:schemeClr val="bg2"/>
                </a:solidFill>
                <a:effectLst/>
                <a:latin typeface="Clear Sans" panose="020B0604020202020204" charset="0"/>
                <a:cs typeface="Clear Sans" panose="020B0604020202020204" charset="0"/>
              </a:rPr>
              <a:t>– TPS, MIS, DSS, ERP, CRM, and KMS explained briefly.</a:t>
            </a:r>
            <a:br>
              <a:rPr lang="en-GB" sz="2000" b="0" i="0" dirty="0">
                <a:solidFill>
                  <a:schemeClr val="bg2"/>
                </a:solidFill>
                <a:effectLst/>
                <a:latin typeface="Clear Sans" panose="020B0604020202020204" charset="0"/>
                <a:cs typeface="Clear Sans" panose="020B0604020202020204" charset="0"/>
              </a:rPr>
            </a:br>
            <a:endParaRPr lang="en-GB" sz="2000" b="0" i="0" dirty="0">
              <a:solidFill>
                <a:schemeClr val="bg2"/>
              </a:solidFill>
              <a:effectLst/>
              <a:latin typeface="Clear Sans" panose="020B0604020202020204" charset="0"/>
              <a:cs typeface="Clear Sans" panose="020B0604020202020204" charset="0"/>
            </a:endParaRPr>
          </a:p>
          <a:p>
            <a:pPr algn="l" fontAlgn="base">
              <a:buNone/>
            </a:pPr>
            <a:r>
              <a:rPr lang="en-GB" sz="2000" b="0" i="0" dirty="0">
                <a:solidFill>
                  <a:schemeClr val="bg2"/>
                </a:solidFill>
                <a:effectLst/>
                <a:latin typeface="Clear Sans" panose="020B0604020202020204" charset="0"/>
                <a:cs typeface="Clear Sans" panose="020B0604020202020204" charset="0"/>
              </a:rPr>
              <a:t>4. ERP and CRM in Practice</a:t>
            </a:r>
          </a:p>
          <a:p>
            <a:pPr algn="l" fontAlgn="base">
              <a:buNone/>
            </a:pPr>
            <a:r>
              <a:rPr lang="en-GB" sz="2000" b="0" i="0" dirty="0">
                <a:solidFill>
                  <a:schemeClr val="bg2"/>
                </a:solidFill>
                <a:effectLst/>
                <a:latin typeface="Clear Sans" panose="020B0604020202020204" charset="0"/>
                <a:cs typeface="Clear Sans" panose="020B0604020202020204" charset="0"/>
              </a:rPr>
              <a:t>– Case studies: Sainsbury’s ERP and British Airways CRM.</a:t>
            </a:r>
          </a:p>
          <a:p>
            <a:pPr algn="l" fontAlgn="base">
              <a:buNone/>
            </a:pPr>
            <a:endParaRPr lang="en-GB" sz="2000" b="0" i="0" dirty="0">
              <a:solidFill>
                <a:schemeClr val="bg2"/>
              </a:solidFill>
              <a:effectLst/>
              <a:latin typeface="Clear Sans" panose="020B0604020202020204" charset="0"/>
              <a:cs typeface="Clear Sans" panose="020B0604020202020204" charset="0"/>
            </a:endParaRPr>
          </a:p>
          <a:p>
            <a:pPr algn="l" fontAlgn="base">
              <a:buNone/>
            </a:pPr>
            <a:r>
              <a:rPr lang="en-GB" sz="2000" b="0" i="0" dirty="0">
                <a:solidFill>
                  <a:schemeClr val="bg2"/>
                </a:solidFill>
                <a:effectLst/>
                <a:latin typeface="Clear Sans" panose="020B0604020202020204" charset="0"/>
                <a:cs typeface="Clear Sans" panose="020B0604020202020204" charset="0"/>
              </a:rPr>
              <a:t>5. Business Intelligence and Decision Support Systems</a:t>
            </a:r>
          </a:p>
          <a:p>
            <a:pPr algn="l" fontAlgn="base">
              <a:buNone/>
            </a:pPr>
            <a:r>
              <a:rPr lang="en-GB" sz="2000" b="0" i="0" dirty="0">
                <a:solidFill>
                  <a:schemeClr val="bg2"/>
                </a:solidFill>
                <a:effectLst/>
                <a:latin typeface="Clear Sans" panose="020B0604020202020204" charset="0"/>
                <a:cs typeface="Clear Sans" panose="020B0604020202020204" charset="0"/>
              </a:rPr>
              <a:t>– How data improves forecasting and performance.</a:t>
            </a:r>
            <a:br>
              <a:rPr lang="en-GB" sz="2000" b="0" i="0" dirty="0">
                <a:solidFill>
                  <a:schemeClr val="bg2"/>
                </a:solidFill>
                <a:effectLst/>
                <a:latin typeface="Clear Sans" panose="020B0604020202020204" charset="0"/>
                <a:cs typeface="Clear Sans" panose="020B0604020202020204" charset="0"/>
              </a:rPr>
            </a:br>
            <a:endParaRPr lang="en-GB" sz="2000" b="0" i="0" dirty="0">
              <a:solidFill>
                <a:schemeClr val="bg2"/>
              </a:solidFill>
              <a:effectLst/>
              <a:latin typeface="Clear Sans" panose="020B0604020202020204" charset="0"/>
              <a:cs typeface="Clear Sans" panose="020B0604020202020204" charset="0"/>
            </a:endParaRPr>
          </a:p>
          <a:p>
            <a:pPr algn="l" fontAlgn="base">
              <a:buNone/>
            </a:pPr>
            <a:r>
              <a:rPr lang="en-GB" sz="2000" b="0" i="0" dirty="0">
                <a:solidFill>
                  <a:schemeClr val="bg2"/>
                </a:solidFill>
                <a:effectLst/>
                <a:latin typeface="Clear Sans" panose="020B0604020202020204" charset="0"/>
                <a:cs typeface="Clear Sans" panose="020B0604020202020204" charset="0"/>
              </a:rPr>
              <a:t>6. Ethical and Legal Considerations</a:t>
            </a:r>
          </a:p>
          <a:p>
            <a:pPr algn="l" fontAlgn="base">
              <a:buNone/>
            </a:pPr>
            <a:r>
              <a:rPr lang="en-GB" sz="2000" b="0" i="0" dirty="0">
                <a:solidFill>
                  <a:schemeClr val="bg2"/>
                </a:solidFill>
                <a:effectLst/>
                <a:latin typeface="Clear Sans" panose="020B0604020202020204" charset="0"/>
                <a:cs typeface="Clear Sans" panose="020B0604020202020204" charset="0"/>
              </a:rPr>
              <a:t>– GDPR, privacy, and responsible use of data.</a:t>
            </a:r>
          </a:p>
          <a:p>
            <a:pPr algn="l" fontAlgn="base">
              <a:buNone/>
            </a:pPr>
            <a:endParaRPr lang="en-GB" sz="2000" b="0" i="0" dirty="0">
              <a:solidFill>
                <a:schemeClr val="bg2"/>
              </a:solidFill>
              <a:effectLst/>
              <a:latin typeface="Clear Sans" panose="020B0604020202020204" charset="0"/>
              <a:cs typeface="Clear Sans" panose="020B0604020202020204" charset="0"/>
            </a:endParaRPr>
          </a:p>
          <a:p>
            <a:pPr algn="l" fontAlgn="base">
              <a:buNone/>
            </a:pPr>
            <a:r>
              <a:rPr lang="en-GB" sz="2000" b="0" i="0" dirty="0">
                <a:solidFill>
                  <a:schemeClr val="bg2"/>
                </a:solidFill>
                <a:effectLst/>
                <a:latin typeface="Clear Sans" panose="020B0604020202020204" charset="0"/>
                <a:cs typeface="Clear Sans" panose="020B0604020202020204" charset="0"/>
              </a:rPr>
              <a:t>7. Recommendations and Conclusion</a:t>
            </a:r>
          </a:p>
          <a:p>
            <a:pPr algn="l" fontAlgn="base">
              <a:buNone/>
            </a:pPr>
            <a:r>
              <a:rPr lang="en-GB" sz="2000" b="0" i="0" dirty="0">
                <a:solidFill>
                  <a:schemeClr val="bg2"/>
                </a:solidFill>
                <a:effectLst/>
                <a:latin typeface="Clear Sans" panose="020B0604020202020204" charset="0"/>
                <a:cs typeface="Clear Sans" panose="020B0604020202020204" charset="0"/>
              </a:rPr>
              <a:t>– Summary of findings and key improvement suggestions.</a:t>
            </a:r>
          </a:p>
          <a:p>
            <a:pPr algn="l" fontAlgn="base">
              <a:buNone/>
            </a:pPr>
            <a:endParaRPr lang="en-GB" sz="2000" dirty="0">
              <a:solidFill>
                <a:schemeClr val="bg2"/>
              </a:solidFill>
              <a:latin typeface="Clear Sans" panose="020B0604020202020204" charset="0"/>
              <a:cs typeface="Clear Sans" panose="020B0604020202020204" charset="0"/>
            </a:endParaRPr>
          </a:p>
          <a:p>
            <a:pPr algn="l" fontAlgn="base">
              <a:buNone/>
            </a:pPr>
            <a:r>
              <a:rPr lang="en-GB" sz="2000" b="0" i="0" dirty="0">
                <a:solidFill>
                  <a:schemeClr val="bg2"/>
                </a:solidFill>
                <a:effectLst/>
                <a:latin typeface="Clear Sans" panose="020B0604020202020204" charset="0"/>
                <a:cs typeface="Clear Sans" panose="020B0604020202020204" charset="0"/>
              </a:rPr>
              <a:t>8. References.</a:t>
            </a:r>
          </a:p>
        </p:txBody>
      </p:sp>
      <p:pic>
        <p:nvPicPr>
          <p:cNvPr id="7" name="Picture 6" descr="Close up of checklist">
            <a:extLst>
              <a:ext uri="{FF2B5EF4-FFF2-40B4-BE49-F238E27FC236}">
                <a16:creationId xmlns:a16="http://schemas.microsoft.com/office/drawing/2014/main" id="{EE4CB726-C89F-4FD8-6B6C-757CC9510180}"/>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686800" y="2200160"/>
            <a:ext cx="8340090" cy="5560060"/>
          </a:xfrm>
          <a:prstGeom prst="rect">
            <a:avLst/>
          </a:prstGeom>
        </p:spPr>
      </p:pic>
    </p:spTree>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500"/>
                                        <p:tgtEl>
                                          <p:spTgt spid="13"/>
                                        </p:tgtEl>
                                      </p:cBhvr>
                                    </p:animEffect>
                                  </p:childTnLst>
                                </p:cTn>
                              </p:par>
                              <p:par>
                                <p:cTn id="8" presetID="10" presetClass="entr" presetSubtype="0" fill="hold" nodeType="withEffect">
                                  <p:stCondLst>
                                    <p:cond delay="0"/>
                                  </p:stCondLst>
                                  <p:childTnLst>
                                    <p:set>
                                      <p:cBhvr>
                                        <p:cTn id="9" dur="1" fill="hold">
                                          <p:stCondLst>
                                            <p:cond delay="0"/>
                                          </p:stCondLst>
                                        </p:cTn>
                                        <p:tgtEl>
                                          <p:spTgt spid="2"/>
                                        </p:tgtEl>
                                        <p:attrNameLst>
                                          <p:attrName>style.visibility</p:attrName>
                                        </p:attrNameLst>
                                      </p:cBhvr>
                                      <p:to>
                                        <p:strVal val="visible"/>
                                      </p:to>
                                    </p:set>
                                    <p:animEffect transition="in" filter="fade">
                                      <p:cBhvr>
                                        <p:cTn id="10" dur="5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15">
                                            <p:txEl>
                                              <p:pRg st="0" end="0"/>
                                            </p:txEl>
                                          </p:spTgt>
                                        </p:tgtEl>
                                        <p:attrNameLst>
                                          <p:attrName>style.visibility</p:attrName>
                                        </p:attrNameLst>
                                      </p:cBhvr>
                                      <p:to>
                                        <p:strVal val="visible"/>
                                      </p:to>
                                    </p:set>
                                    <p:animEffect transition="in" filter="fade">
                                      <p:cBhvr>
                                        <p:cTn id="15" dur="500"/>
                                        <p:tgtEl>
                                          <p:spTgt spid="15">
                                            <p:txEl>
                                              <p:pRg st="0" end="0"/>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15">
                                            <p:txEl>
                                              <p:pRg st="1" end="1"/>
                                            </p:txEl>
                                          </p:spTgt>
                                        </p:tgtEl>
                                        <p:attrNameLst>
                                          <p:attrName>style.visibility</p:attrName>
                                        </p:attrNameLst>
                                      </p:cBhvr>
                                      <p:to>
                                        <p:strVal val="visible"/>
                                      </p:to>
                                    </p:set>
                                    <p:animEffect transition="in" filter="fade">
                                      <p:cBhvr>
                                        <p:cTn id="18" dur="500"/>
                                        <p:tgtEl>
                                          <p:spTgt spid="15">
                                            <p:txEl>
                                              <p:pRg st="1" end="1"/>
                                            </p:txEl>
                                          </p:spTgt>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15">
                                            <p:txEl>
                                              <p:pRg st="3" end="3"/>
                                            </p:txEl>
                                          </p:spTgt>
                                        </p:tgtEl>
                                        <p:attrNameLst>
                                          <p:attrName>style.visibility</p:attrName>
                                        </p:attrNameLst>
                                      </p:cBhvr>
                                      <p:to>
                                        <p:strVal val="visible"/>
                                      </p:to>
                                    </p:set>
                                    <p:animEffect transition="in" filter="fade">
                                      <p:cBhvr>
                                        <p:cTn id="21" dur="500"/>
                                        <p:tgtEl>
                                          <p:spTgt spid="15">
                                            <p:txEl>
                                              <p:pRg st="3" end="3"/>
                                            </p:txEl>
                                          </p:spTgt>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15">
                                            <p:txEl>
                                              <p:pRg st="4" end="4"/>
                                            </p:txEl>
                                          </p:spTgt>
                                        </p:tgtEl>
                                        <p:attrNameLst>
                                          <p:attrName>style.visibility</p:attrName>
                                        </p:attrNameLst>
                                      </p:cBhvr>
                                      <p:to>
                                        <p:strVal val="visible"/>
                                      </p:to>
                                    </p:set>
                                    <p:animEffect transition="in" filter="fade">
                                      <p:cBhvr>
                                        <p:cTn id="24" dur="500"/>
                                        <p:tgtEl>
                                          <p:spTgt spid="15">
                                            <p:txEl>
                                              <p:pRg st="4" end="4"/>
                                            </p:txEl>
                                          </p:spTgt>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15">
                                            <p:txEl>
                                              <p:pRg st="6" end="6"/>
                                            </p:txEl>
                                          </p:spTgt>
                                        </p:tgtEl>
                                        <p:attrNameLst>
                                          <p:attrName>style.visibility</p:attrName>
                                        </p:attrNameLst>
                                      </p:cBhvr>
                                      <p:to>
                                        <p:strVal val="visible"/>
                                      </p:to>
                                    </p:set>
                                    <p:animEffect transition="in" filter="fade">
                                      <p:cBhvr>
                                        <p:cTn id="27" dur="500"/>
                                        <p:tgtEl>
                                          <p:spTgt spid="15">
                                            <p:txEl>
                                              <p:pRg st="6" end="6"/>
                                            </p:txEl>
                                          </p:spTgt>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15">
                                            <p:txEl>
                                              <p:pRg st="7" end="7"/>
                                            </p:txEl>
                                          </p:spTgt>
                                        </p:tgtEl>
                                        <p:attrNameLst>
                                          <p:attrName>style.visibility</p:attrName>
                                        </p:attrNameLst>
                                      </p:cBhvr>
                                      <p:to>
                                        <p:strVal val="visible"/>
                                      </p:to>
                                    </p:set>
                                    <p:animEffect transition="in" filter="fade">
                                      <p:cBhvr>
                                        <p:cTn id="30" dur="500"/>
                                        <p:tgtEl>
                                          <p:spTgt spid="15">
                                            <p:txEl>
                                              <p:pRg st="7" end="7"/>
                                            </p:txEl>
                                          </p:spTgt>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15">
                                            <p:txEl>
                                              <p:pRg st="8" end="8"/>
                                            </p:txEl>
                                          </p:spTgt>
                                        </p:tgtEl>
                                        <p:attrNameLst>
                                          <p:attrName>style.visibility</p:attrName>
                                        </p:attrNameLst>
                                      </p:cBhvr>
                                      <p:to>
                                        <p:strVal val="visible"/>
                                      </p:to>
                                    </p:set>
                                    <p:animEffect transition="in" filter="fade">
                                      <p:cBhvr>
                                        <p:cTn id="33" dur="500"/>
                                        <p:tgtEl>
                                          <p:spTgt spid="15">
                                            <p:txEl>
                                              <p:pRg st="8" end="8"/>
                                            </p:txEl>
                                          </p:spTgt>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15">
                                            <p:txEl>
                                              <p:pRg st="9" end="9"/>
                                            </p:txEl>
                                          </p:spTgt>
                                        </p:tgtEl>
                                        <p:attrNameLst>
                                          <p:attrName>style.visibility</p:attrName>
                                        </p:attrNameLst>
                                      </p:cBhvr>
                                      <p:to>
                                        <p:strVal val="visible"/>
                                      </p:to>
                                    </p:set>
                                    <p:animEffect transition="in" filter="fade">
                                      <p:cBhvr>
                                        <p:cTn id="36" dur="500"/>
                                        <p:tgtEl>
                                          <p:spTgt spid="15">
                                            <p:txEl>
                                              <p:pRg st="9" end="9"/>
                                            </p:tx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15">
                                            <p:txEl>
                                              <p:pRg st="11" end="11"/>
                                            </p:txEl>
                                          </p:spTgt>
                                        </p:tgtEl>
                                        <p:attrNameLst>
                                          <p:attrName>style.visibility</p:attrName>
                                        </p:attrNameLst>
                                      </p:cBhvr>
                                      <p:to>
                                        <p:strVal val="visible"/>
                                      </p:to>
                                    </p:set>
                                    <p:animEffect transition="in" filter="fade">
                                      <p:cBhvr>
                                        <p:cTn id="39" dur="500"/>
                                        <p:tgtEl>
                                          <p:spTgt spid="15">
                                            <p:txEl>
                                              <p:pRg st="11" end="11"/>
                                            </p:txEl>
                                          </p:spTgt>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15">
                                            <p:txEl>
                                              <p:pRg st="12" end="12"/>
                                            </p:txEl>
                                          </p:spTgt>
                                        </p:tgtEl>
                                        <p:attrNameLst>
                                          <p:attrName>style.visibility</p:attrName>
                                        </p:attrNameLst>
                                      </p:cBhvr>
                                      <p:to>
                                        <p:strVal val="visible"/>
                                      </p:to>
                                    </p:set>
                                    <p:animEffect transition="in" filter="fade">
                                      <p:cBhvr>
                                        <p:cTn id="42" dur="500"/>
                                        <p:tgtEl>
                                          <p:spTgt spid="15">
                                            <p:txEl>
                                              <p:pRg st="12" end="12"/>
                                            </p:txEl>
                                          </p:spTgt>
                                        </p:tgtEl>
                                      </p:cBhvr>
                                    </p:animEffect>
                                  </p:childTnLst>
                                </p:cTn>
                              </p:par>
                              <p:par>
                                <p:cTn id="43" presetID="10" presetClass="entr" presetSubtype="0" fill="hold" grpId="0" nodeType="withEffect">
                                  <p:stCondLst>
                                    <p:cond delay="0"/>
                                  </p:stCondLst>
                                  <p:childTnLst>
                                    <p:set>
                                      <p:cBhvr>
                                        <p:cTn id="44" dur="1" fill="hold">
                                          <p:stCondLst>
                                            <p:cond delay="0"/>
                                          </p:stCondLst>
                                        </p:cTn>
                                        <p:tgtEl>
                                          <p:spTgt spid="15">
                                            <p:txEl>
                                              <p:pRg st="13" end="13"/>
                                            </p:txEl>
                                          </p:spTgt>
                                        </p:tgtEl>
                                        <p:attrNameLst>
                                          <p:attrName>style.visibility</p:attrName>
                                        </p:attrNameLst>
                                      </p:cBhvr>
                                      <p:to>
                                        <p:strVal val="visible"/>
                                      </p:to>
                                    </p:set>
                                    <p:animEffect transition="in" filter="fade">
                                      <p:cBhvr>
                                        <p:cTn id="45" dur="500"/>
                                        <p:tgtEl>
                                          <p:spTgt spid="15">
                                            <p:txEl>
                                              <p:pRg st="13" end="13"/>
                                            </p:txEl>
                                          </p:spTgt>
                                        </p:tgtEl>
                                      </p:cBhvr>
                                    </p:animEffect>
                                  </p:childTnLst>
                                </p:cTn>
                              </p:par>
                              <p:par>
                                <p:cTn id="46" presetID="10" presetClass="entr" presetSubtype="0" fill="hold" grpId="0" nodeType="withEffect">
                                  <p:stCondLst>
                                    <p:cond delay="0"/>
                                  </p:stCondLst>
                                  <p:childTnLst>
                                    <p:set>
                                      <p:cBhvr>
                                        <p:cTn id="47" dur="1" fill="hold">
                                          <p:stCondLst>
                                            <p:cond delay="0"/>
                                          </p:stCondLst>
                                        </p:cTn>
                                        <p:tgtEl>
                                          <p:spTgt spid="15">
                                            <p:txEl>
                                              <p:pRg st="14" end="14"/>
                                            </p:txEl>
                                          </p:spTgt>
                                        </p:tgtEl>
                                        <p:attrNameLst>
                                          <p:attrName>style.visibility</p:attrName>
                                        </p:attrNameLst>
                                      </p:cBhvr>
                                      <p:to>
                                        <p:strVal val="visible"/>
                                      </p:to>
                                    </p:set>
                                    <p:animEffect transition="in" filter="fade">
                                      <p:cBhvr>
                                        <p:cTn id="48" dur="500"/>
                                        <p:tgtEl>
                                          <p:spTgt spid="15">
                                            <p:txEl>
                                              <p:pRg st="14" end="14"/>
                                            </p:txEl>
                                          </p:spTgt>
                                        </p:tgtEl>
                                      </p:cBhvr>
                                    </p:animEffect>
                                  </p:childTnLst>
                                </p:cTn>
                              </p:par>
                              <p:par>
                                <p:cTn id="49" presetID="10" presetClass="entr" presetSubtype="0" fill="hold" grpId="0" nodeType="withEffect">
                                  <p:stCondLst>
                                    <p:cond delay="0"/>
                                  </p:stCondLst>
                                  <p:childTnLst>
                                    <p:set>
                                      <p:cBhvr>
                                        <p:cTn id="50" dur="1" fill="hold">
                                          <p:stCondLst>
                                            <p:cond delay="0"/>
                                          </p:stCondLst>
                                        </p:cTn>
                                        <p:tgtEl>
                                          <p:spTgt spid="15">
                                            <p:txEl>
                                              <p:pRg st="16" end="16"/>
                                            </p:txEl>
                                          </p:spTgt>
                                        </p:tgtEl>
                                        <p:attrNameLst>
                                          <p:attrName>style.visibility</p:attrName>
                                        </p:attrNameLst>
                                      </p:cBhvr>
                                      <p:to>
                                        <p:strVal val="visible"/>
                                      </p:to>
                                    </p:set>
                                    <p:animEffect transition="in" filter="fade">
                                      <p:cBhvr>
                                        <p:cTn id="51" dur="500"/>
                                        <p:tgtEl>
                                          <p:spTgt spid="15">
                                            <p:txEl>
                                              <p:pRg st="16" end="16"/>
                                            </p:txEl>
                                          </p:spTgt>
                                        </p:tgtEl>
                                      </p:cBhvr>
                                    </p:animEffect>
                                  </p:childTnLst>
                                </p:cTn>
                              </p:par>
                              <p:par>
                                <p:cTn id="52" presetID="10" presetClass="entr" presetSubtype="0" fill="hold" grpId="0" nodeType="withEffect">
                                  <p:stCondLst>
                                    <p:cond delay="0"/>
                                  </p:stCondLst>
                                  <p:childTnLst>
                                    <p:set>
                                      <p:cBhvr>
                                        <p:cTn id="53" dur="1" fill="hold">
                                          <p:stCondLst>
                                            <p:cond delay="0"/>
                                          </p:stCondLst>
                                        </p:cTn>
                                        <p:tgtEl>
                                          <p:spTgt spid="15">
                                            <p:txEl>
                                              <p:pRg st="17" end="17"/>
                                            </p:txEl>
                                          </p:spTgt>
                                        </p:tgtEl>
                                        <p:attrNameLst>
                                          <p:attrName>style.visibility</p:attrName>
                                        </p:attrNameLst>
                                      </p:cBhvr>
                                      <p:to>
                                        <p:strVal val="visible"/>
                                      </p:to>
                                    </p:set>
                                    <p:animEffect transition="in" filter="fade">
                                      <p:cBhvr>
                                        <p:cTn id="54" dur="500"/>
                                        <p:tgtEl>
                                          <p:spTgt spid="15">
                                            <p:txEl>
                                              <p:pRg st="17" end="17"/>
                                            </p:txEl>
                                          </p:spTgt>
                                        </p:tgtEl>
                                      </p:cBhvr>
                                    </p:animEffect>
                                  </p:childTnLst>
                                </p:cTn>
                              </p:par>
                              <p:par>
                                <p:cTn id="55" presetID="10" presetClass="entr" presetSubtype="0" fill="hold" grpId="0" nodeType="withEffect">
                                  <p:stCondLst>
                                    <p:cond delay="0"/>
                                  </p:stCondLst>
                                  <p:childTnLst>
                                    <p:set>
                                      <p:cBhvr>
                                        <p:cTn id="56" dur="1" fill="hold">
                                          <p:stCondLst>
                                            <p:cond delay="0"/>
                                          </p:stCondLst>
                                        </p:cTn>
                                        <p:tgtEl>
                                          <p:spTgt spid="15">
                                            <p:txEl>
                                              <p:pRg st="19" end="19"/>
                                            </p:txEl>
                                          </p:spTgt>
                                        </p:tgtEl>
                                        <p:attrNameLst>
                                          <p:attrName>style.visibility</p:attrName>
                                        </p:attrNameLst>
                                      </p:cBhvr>
                                      <p:to>
                                        <p:strVal val="visible"/>
                                      </p:to>
                                    </p:set>
                                    <p:animEffect transition="in" filter="fade">
                                      <p:cBhvr>
                                        <p:cTn id="57" dur="500"/>
                                        <p:tgtEl>
                                          <p:spTgt spid="15">
                                            <p:txEl>
                                              <p:pRg st="19" end="19"/>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42" presetClass="entr" presetSubtype="0" fill="hold" nodeType="clickEffect">
                                  <p:stCondLst>
                                    <p:cond delay="0"/>
                                  </p:stCondLst>
                                  <p:childTnLst>
                                    <p:set>
                                      <p:cBhvr>
                                        <p:cTn id="61" dur="1" fill="hold">
                                          <p:stCondLst>
                                            <p:cond delay="0"/>
                                          </p:stCondLst>
                                        </p:cTn>
                                        <p:tgtEl>
                                          <p:spTgt spid="7"/>
                                        </p:tgtEl>
                                        <p:attrNameLst>
                                          <p:attrName>style.visibility</p:attrName>
                                        </p:attrNameLst>
                                      </p:cBhvr>
                                      <p:to>
                                        <p:strVal val="visible"/>
                                      </p:to>
                                    </p:set>
                                    <p:animEffect transition="in" filter="fade">
                                      <p:cBhvr>
                                        <p:cTn id="62" dur="1000"/>
                                        <p:tgtEl>
                                          <p:spTgt spid="7"/>
                                        </p:tgtEl>
                                      </p:cBhvr>
                                    </p:animEffect>
                                    <p:anim calcmode="lin" valueType="num">
                                      <p:cBhvr>
                                        <p:cTn id="63" dur="1000" fill="hold"/>
                                        <p:tgtEl>
                                          <p:spTgt spid="7"/>
                                        </p:tgtEl>
                                        <p:attrNameLst>
                                          <p:attrName>ppt_x</p:attrName>
                                        </p:attrNameLst>
                                      </p:cBhvr>
                                      <p:tavLst>
                                        <p:tav tm="0">
                                          <p:val>
                                            <p:strVal val="#ppt_x"/>
                                          </p:val>
                                        </p:tav>
                                        <p:tav tm="100000">
                                          <p:val>
                                            <p:strVal val="#ppt_x"/>
                                          </p:val>
                                        </p:tav>
                                      </p:tavLst>
                                    </p:anim>
                                    <p:anim calcmode="lin" valueType="num">
                                      <p:cBhvr>
                                        <p:cTn id="64"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15" grpId="0" build="allAtOnce"/>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14344B"/>
        </a:solidFill>
        <a:effectLst/>
      </p:bgPr>
    </p:bg>
    <p:spTree>
      <p:nvGrpSpPr>
        <p:cNvPr id="1" name="">
          <a:extLst>
            <a:ext uri="{FF2B5EF4-FFF2-40B4-BE49-F238E27FC236}">
              <a16:creationId xmlns:a16="http://schemas.microsoft.com/office/drawing/2014/main" id="{04BE0ACA-F198-553E-FC3C-A8BD55FEA180}"/>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D656323F-FA89-EA80-2D97-9A95A4935D29}"/>
              </a:ext>
            </a:extLst>
          </p:cNvPr>
          <p:cNvGrpSpPr/>
          <p:nvPr/>
        </p:nvGrpSpPr>
        <p:grpSpPr>
          <a:xfrm>
            <a:off x="636270" y="1493776"/>
            <a:ext cx="9793605" cy="5818030"/>
            <a:chOff x="-40640" y="-91099"/>
            <a:chExt cx="13058140" cy="7757375"/>
          </a:xfrm>
        </p:grpSpPr>
        <p:sp>
          <p:nvSpPr>
            <p:cNvPr id="3" name="TextBox 3">
              <a:extLst>
                <a:ext uri="{FF2B5EF4-FFF2-40B4-BE49-F238E27FC236}">
                  <a16:creationId xmlns:a16="http://schemas.microsoft.com/office/drawing/2014/main" id="{3D3B30D8-2676-AEAD-A8A8-7EB17FEEFD4F}"/>
                </a:ext>
              </a:extLst>
            </p:cNvPr>
            <p:cNvSpPr txBox="1"/>
            <p:nvPr/>
          </p:nvSpPr>
          <p:spPr>
            <a:xfrm>
              <a:off x="-40640" y="-91099"/>
              <a:ext cx="13017500" cy="2819400"/>
            </a:xfrm>
            <a:prstGeom prst="rect">
              <a:avLst/>
            </a:prstGeom>
          </p:spPr>
          <p:txBody>
            <a:bodyPr lIns="0" tIns="0" rIns="0" bIns="0" rtlCol="0" anchor="t">
              <a:spAutoFit/>
            </a:bodyPr>
            <a:lstStyle/>
            <a:p>
              <a:pPr marL="0" lvl="0" indent="0" algn="l">
                <a:lnSpc>
                  <a:spcPts val="8399"/>
                </a:lnSpc>
              </a:pPr>
              <a:r>
                <a:rPr lang="en-US" sz="6999" spc="-139" dirty="0">
                  <a:solidFill>
                    <a:srgbClr val="FFFFFF"/>
                  </a:solidFill>
                  <a:latin typeface="Tenor Sans"/>
                  <a:ea typeface="Tenor Sans"/>
                  <a:cs typeface="Tenor Sans"/>
                  <a:sym typeface="Tenor Sans"/>
                </a:rPr>
                <a:t>The Importance of Information Systems</a:t>
              </a:r>
            </a:p>
          </p:txBody>
        </p:sp>
        <p:sp>
          <p:nvSpPr>
            <p:cNvPr id="4" name="TextBox 4">
              <a:extLst>
                <a:ext uri="{FF2B5EF4-FFF2-40B4-BE49-F238E27FC236}">
                  <a16:creationId xmlns:a16="http://schemas.microsoft.com/office/drawing/2014/main" id="{1382186F-FFD5-B301-2D9D-DC447BC7287A}"/>
                </a:ext>
              </a:extLst>
            </p:cNvPr>
            <p:cNvSpPr txBox="1"/>
            <p:nvPr/>
          </p:nvSpPr>
          <p:spPr>
            <a:xfrm>
              <a:off x="0" y="3533739"/>
              <a:ext cx="13017500" cy="536215"/>
            </a:xfrm>
            <a:prstGeom prst="rect">
              <a:avLst/>
            </a:prstGeom>
          </p:spPr>
          <p:txBody>
            <a:bodyPr lIns="0" tIns="0" rIns="0" bIns="0" rtlCol="0" anchor="t">
              <a:spAutoFit/>
            </a:bodyPr>
            <a:lstStyle/>
            <a:p>
              <a:pPr marL="0" lvl="0" indent="0" algn="l">
                <a:lnSpc>
                  <a:spcPts val="3360"/>
                </a:lnSpc>
                <a:spcBef>
                  <a:spcPct val="0"/>
                </a:spcBef>
              </a:pPr>
              <a:r>
                <a:rPr lang="en-US" sz="2400" b="1" dirty="0">
                  <a:solidFill>
                    <a:srgbClr val="FFFFFF"/>
                  </a:solidFill>
                  <a:latin typeface="Clear Sans Medium"/>
                  <a:ea typeface="Clear Sans Medium"/>
                  <a:cs typeface="Clear Sans Medium"/>
                  <a:sym typeface="Clear Sans Medium"/>
                </a:rPr>
                <a:t>CRITICAL FOR MODERN BUSINESS</a:t>
              </a:r>
            </a:p>
          </p:txBody>
        </p:sp>
        <p:sp>
          <p:nvSpPr>
            <p:cNvPr id="5" name="TextBox 5">
              <a:extLst>
                <a:ext uri="{FF2B5EF4-FFF2-40B4-BE49-F238E27FC236}">
                  <a16:creationId xmlns:a16="http://schemas.microsoft.com/office/drawing/2014/main" id="{928CEE10-C250-8925-4E96-6DE14A018370}"/>
                </a:ext>
              </a:extLst>
            </p:cNvPr>
            <p:cNvSpPr txBox="1"/>
            <p:nvPr/>
          </p:nvSpPr>
          <p:spPr>
            <a:xfrm>
              <a:off x="0" y="4727522"/>
              <a:ext cx="13017500" cy="2938754"/>
            </a:xfrm>
            <a:prstGeom prst="rect">
              <a:avLst/>
            </a:prstGeom>
          </p:spPr>
          <p:txBody>
            <a:bodyPr lIns="0" tIns="0" rIns="0" bIns="0" rtlCol="0" anchor="t">
              <a:spAutoFit/>
            </a:bodyPr>
            <a:lstStyle/>
            <a:p>
              <a:pPr marL="0" lvl="0" indent="0" algn="l">
                <a:lnSpc>
                  <a:spcPts val="2939"/>
                </a:lnSpc>
                <a:spcBef>
                  <a:spcPct val="0"/>
                </a:spcBef>
              </a:pPr>
              <a:r>
                <a:rPr lang="en-US" sz="2099" dirty="0">
                  <a:solidFill>
                    <a:srgbClr val="FFFFFF"/>
                  </a:solidFill>
                  <a:latin typeface="Clear Sans"/>
                  <a:ea typeface="Clear Sans"/>
                  <a:cs typeface="Clear Sans"/>
                  <a:sym typeface="Clear Sans"/>
                </a:rPr>
                <a:t>Information Systems (IS) are crucial for enhancing business </a:t>
              </a:r>
              <a:r>
                <a:rPr lang="en-US" sz="2099" b="1" dirty="0">
                  <a:solidFill>
                    <a:srgbClr val="FFFFFF"/>
                  </a:solidFill>
                  <a:latin typeface="Clear Sans Bold"/>
                  <a:ea typeface="Clear Sans Bold"/>
                  <a:cs typeface="Clear Sans Bold"/>
                  <a:sym typeface="Clear Sans Bold"/>
                </a:rPr>
                <a:t>efficiency</a:t>
              </a:r>
              <a:r>
                <a:rPr lang="en-US" sz="2099" dirty="0">
                  <a:solidFill>
                    <a:srgbClr val="FFFFFF"/>
                  </a:solidFill>
                  <a:latin typeface="Clear Sans"/>
                  <a:ea typeface="Clear Sans"/>
                  <a:cs typeface="Clear Sans"/>
                  <a:sym typeface="Clear Sans"/>
                </a:rPr>
                <a:t> and enabling </a:t>
              </a:r>
              <a:r>
                <a:rPr lang="en-US" sz="2099" b="1" dirty="0">
                  <a:solidFill>
                    <a:srgbClr val="FFFFFF"/>
                  </a:solidFill>
                  <a:latin typeface="Clear Sans Bold"/>
                  <a:ea typeface="Clear Sans Bold"/>
                  <a:cs typeface="Clear Sans Bold"/>
                  <a:sym typeface="Clear Sans Bold"/>
                </a:rPr>
                <a:t>strategic decision-making</a:t>
              </a:r>
              <a:r>
                <a:rPr lang="en-US" sz="2099" dirty="0">
                  <a:solidFill>
                    <a:srgbClr val="FFFFFF"/>
                  </a:solidFill>
                  <a:latin typeface="Clear Sans"/>
                  <a:ea typeface="Clear Sans"/>
                  <a:cs typeface="Clear Sans"/>
                  <a:sym typeface="Clear Sans"/>
                </a:rPr>
                <a:t>. </a:t>
              </a:r>
            </a:p>
            <a:p>
              <a:pPr marL="0" lvl="0" indent="0" algn="l">
                <a:lnSpc>
                  <a:spcPts val="2939"/>
                </a:lnSpc>
                <a:spcBef>
                  <a:spcPct val="0"/>
                </a:spcBef>
              </a:pPr>
              <a:endParaRPr lang="en-US" sz="2099" dirty="0">
                <a:solidFill>
                  <a:srgbClr val="FFFFFF"/>
                </a:solidFill>
                <a:latin typeface="Clear Sans"/>
                <a:ea typeface="Clear Sans"/>
                <a:cs typeface="Clear Sans"/>
                <a:sym typeface="Clear Sans"/>
              </a:endParaRPr>
            </a:p>
            <a:p>
              <a:pPr marL="0" lvl="0" indent="0" algn="l">
                <a:lnSpc>
                  <a:spcPts val="2939"/>
                </a:lnSpc>
                <a:spcBef>
                  <a:spcPct val="0"/>
                </a:spcBef>
              </a:pPr>
              <a:r>
                <a:rPr lang="en-US" sz="2099" dirty="0">
                  <a:solidFill>
                    <a:srgbClr val="FFFFFF"/>
                  </a:solidFill>
                  <a:latin typeface="Clear Sans"/>
                  <a:ea typeface="Clear Sans"/>
                  <a:cs typeface="Clear Sans"/>
                  <a:sym typeface="Clear Sans"/>
                </a:rPr>
                <a:t>They support data management and operational processes, ensuring that organizations respond swiftly to market changes, maintain a competitive edge, and uphold ethical standards in technology use.</a:t>
              </a:r>
            </a:p>
          </p:txBody>
        </p:sp>
      </p:grpSp>
      <p:sp>
        <p:nvSpPr>
          <p:cNvPr id="6" name="Freeform 6">
            <a:extLst>
              <a:ext uri="{FF2B5EF4-FFF2-40B4-BE49-F238E27FC236}">
                <a16:creationId xmlns:a16="http://schemas.microsoft.com/office/drawing/2014/main" id="{4D787AC4-0FB1-E50E-B65B-E6665C99E5E6}"/>
              </a:ext>
            </a:extLst>
          </p:cNvPr>
          <p:cNvSpPr/>
          <p:nvPr/>
        </p:nvSpPr>
        <p:spPr>
          <a:xfrm>
            <a:off x="15150568" y="7200900"/>
            <a:ext cx="6274865" cy="4114800"/>
          </a:xfrm>
          <a:custGeom>
            <a:avLst/>
            <a:gdLst/>
            <a:ahLst/>
            <a:cxnLst/>
            <a:rect l="l" t="t" r="r" b="b"/>
            <a:pathLst>
              <a:path w="6274865" h="4114800">
                <a:moveTo>
                  <a:pt x="0" y="0"/>
                </a:moveTo>
                <a:lnTo>
                  <a:pt x="6274864" y="0"/>
                </a:lnTo>
                <a:lnTo>
                  <a:pt x="6274864" y="4114800"/>
                </a:lnTo>
                <a:lnTo>
                  <a:pt x="0" y="4114800"/>
                </a:lnTo>
                <a:lnTo>
                  <a:pt x="0" y="0"/>
                </a:lnTo>
                <a:close/>
              </a:path>
            </a:pathLst>
          </a:custGeom>
          <a:blipFill>
            <a:blip r:embed="rId2">
              <a:extLst>
                <a:ext uri="{96DAC541-7B7A-43D3-8B79-37D633B846F1}">
                  <asvg:svgBlip xmlns:asvg="http://schemas.microsoft.com/office/drawing/2016/SVG/main" r:embed="rId3"/>
                </a:ext>
              </a:extLst>
            </a:blip>
            <a:stretch>
              <a:fillRect/>
            </a:stretch>
          </a:blipFill>
          <a:ln cap="sq">
            <a:noFill/>
            <a:prstDash val="solid"/>
            <a:miter/>
          </a:ln>
        </p:spPr>
        <p:txBody>
          <a:bodyPr/>
          <a:lstStyle/>
          <a:p>
            <a:endParaRPr lang="en-GB"/>
          </a:p>
        </p:txBody>
      </p:sp>
      <p:pic>
        <p:nvPicPr>
          <p:cNvPr id="11" name="Picture 10" descr="Glowing circuit board">
            <a:extLst>
              <a:ext uri="{FF2B5EF4-FFF2-40B4-BE49-F238E27FC236}">
                <a16:creationId xmlns:a16="http://schemas.microsoft.com/office/drawing/2014/main" id="{CE90D365-E688-55F1-359B-08A7BF4C6A1D}"/>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0591800" y="1943100"/>
            <a:ext cx="6474555" cy="4316370"/>
          </a:xfrm>
          <a:prstGeom prst="rect">
            <a:avLst/>
          </a:prstGeom>
        </p:spPr>
      </p:pic>
      <p:sp>
        <p:nvSpPr>
          <p:cNvPr id="8" name="TextBox 5">
            <a:extLst>
              <a:ext uri="{FF2B5EF4-FFF2-40B4-BE49-F238E27FC236}">
                <a16:creationId xmlns:a16="http://schemas.microsoft.com/office/drawing/2014/main" id="{12E35CB4-2F04-CCD3-BA01-F25417954D24}"/>
              </a:ext>
            </a:extLst>
          </p:cNvPr>
          <p:cNvSpPr txBox="1"/>
          <p:nvPr/>
        </p:nvSpPr>
        <p:spPr>
          <a:xfrm>
            <a:off x="3729037" y="9258300"/>
            <a:ext cx="10829925" cy="615553"/>
          </a:xfrm>
          <a:prstGeom prst="rect">
            <a:avLst/>
          </a:prstGeom>
        </p:spPr>
        <p:txBody>
          <a:bodyPr wrap="square" lIns="0" tIns="0" rIns="0" bIns="0" rtlCol="0" anchor="t">
            <a:spAutoFit/>
          </a:bodyPr>
          <a:lstStyle/>
          <a:p>
            <a:pPr fontAlgn="base"/>
            <a:r>
              <a:rPr lang="en-GB" sz="2000" dirty="0">
                <a:solidFill>
                  <a:schemeClr val="bg1"/>
                </a:solidFill>
                <a:latin typeface="Arial" panose="020B0604020202020204" pitchFamily="34" charset="0"/>
                <a:cs typeface="Arial" panose="020B0604020202020204" pitchFamily="34" charset="0"/>
              </a:rPr>
              <a:t>Information Systems enhance efficiency and enable strategic decision-making.</a:t>
            </a:r>
          </a:p>
          <a:p>
            <a:pPr fontAlgn="base"/>
            <a:r>
              <a:rPr lang="en-GB" sz="2000" dirty="0">
                <a:solidFill>
                  <a:schemeClr val="bg1"/>
                </a:solidFill>
                <a:latin typeface="Arial" panose="020B0604020202020204" pitchFamily="34" charset="0"/>
                <a:cs typeface="Arial" panose="020B0604020202020204" pitchFamily="34" charset="0"/>
              </a:rPr>
              <a:t>(Laudon and Laudon, 2020; Stair and Reynolds, 2020)</a:t>
            </a:r>
          </a:p>
        </p:txBody>
      </p:sp>
    </p:spTree>
    <p:extLst>
      <p:ext uri="{BB962C8B-B14F-4D97-AF65-F5344CB8AC3E}">
        <p14:creationId xmlns:p14="http://schemas.microsoft.com/office/powerpoint/2010/main" val="1923089662"/>
      </p:ext>
    </p:extLst>
  </p:cSld>
  <p:clrMapOvr>
    <a:masterClrMapping/>
  </p:clrMapOvr>
  <p:transition spd="med">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6" presetClass="entr" presetSubtype="16" fill="hold" nodeType="clickEffect">
                                  <p:stCondLst>
                                    <p:cond delay="0"/>
                                  </p:stCondLst>
                                  <p:childTnLst>
                                    <p:set>
                                      <p:cBhvr>
                                        <p:cTn id="12" dur="1" fill="hold">
                                          <p:stCondLst>
                                            <p:cond delay="0"/>
                                          </p:stCondLst>
                                        </p:cTn>
                                        <p:tgtEl>
                                          <p:spTgt spid="11"/>
                                        </p:tgtEl>
                                        <p:attrNameLst>
                                          <p:attrName>style.visibility</p:attrName>
                                        </p:attrNameLst>
                                      </p:cBhvr>
                                      <p:to>
                                        <p:strVal val="visible"/>
                                      </p:to>
                                    </p:set>
                                    <p:animEffect transition="in" filter="circle(in)">
                                      <p:cBhvr>
                                        <p:cTn id="13" dur="2000"/>
                                        <p:tgtEl>
                                          <p:spTgt spid="11"/>
                                        </p:tgtEl>
                                      </p:cBhvr>
                                    </p:animEffect>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grpId="0" nodeType="clickEffect">
                                  <p:stCondLst>
                                    <p:cond delay="0"/>
                                  </p:stCondLst>
                                  <p:childTnLst>
                                    <p:set>
                                      <p:cBhvr>
                                        <p:cTn id="17" dur="1" fill="hold">
                                          <p:stCondLst>
                                            <p:cond delay="0"/>
                                          </p:stCondLst>
                                        </p:cTn>
                                        <p:tgtEl>
                                          <p:spTgt spid="8"/>
                                        </p:tgtEl>
                                        <p:attrNameLst>
                                          <p:attrName>style.visibility</p:attrName>
                                        </p:attrNameLst>
                                      </p:cBhvr>
                                      <p:to>
                                        <p:strVal val="visible"/>
                                      </p:to>
                                    </p:set>
                                    <p:animEffect transition="in" filter="fade">
                                      <p:cBhvr>
                                        <p:cTn id="18" dur="1000"/>
                                        <p:tgtEl>
                                          <p:spTgt spid="8"/>
                                        </p:tgtEl>
                                      </p:cBhvr>
                                    </p:animEffect>
                                    <p:anim calcmode="lin" valueType="num">
                                      <p:cBhvr>
                                        <p:cTn id="19" dur="1000" fill="hold"/>
                                        <p:tgtEl>
                                          <p:spTgt spid="8"/>
                                        </p:tgtEl>
                                        <p:attrNameLst>
                                          <p:attrName>ppt_x</p:attrName>
                                        </p:attrNameLst>
                                      </p:cBhvr>
                                      <p:tavLst>
                                        <p:tav tm="0">
                                          <p:val>
                                            <p:strVal val="#ppt_x"/>
                                          </p:val>
                                        </p:tav>
                                        <p:tav tm="100000">
                                          <p:val>
                                            <p:strVal val="#ppt_x"/>
                                          </p:val>
                                        </p:tav>
                                      </p:tavLst>
                                    </p:anim>
                                    <p:anim calcmode="lin" valueType="num">
                                      <p:cBhvr>
                                        <p:cTn id="20"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14344B"/>
        </a:solidFill>
        <a:effectLst/>
      </p:bgPr>
    </p:bg>
    <p:spTree>
      <p:nvGrpSpPr>
        <p:cNvPr id="1" name=""/>
        <p:cNvGrpSpPr/>
        <p:nvPr/>
      </p:nvGrpSpPr>
      <p:grpSpPr>
        <a:xfrm>
          <a:off x="0" y="0"/>
          <a:ext cx="0" cy="0"/>
          <a:chOff x="0" y="0"/>
          <a:chExt cx="0" cy="0"/>
        </a:xfrm>
      </p:grpSpPr>
      <p:grpSp>
        <p:nvGrpSpPr>
          <p:cNvPr id="2" name="Group 2"/>
          <p:cNvGrpSpPr/>
          <p:nvPr/>
        </p:nvGrpSpPr>
        <p:grpSpPr>
          <a:xfrm>
            <a:off x="520700" y="495300"/>
            <a:ext cx="16841957" cy="6340445"/>
            <a:chOff x="-16933" y="0"/>
            <a:chExt cx="22455942" cy="8453929"/>
          </a:xfrm>
        </p:grpSpPr>
        <p:sp>
          <p:nvSpPr>
            <p:cNvPr id="3" name="TextBox 3"/>
            <p:cNvSpPr txBox="1"/>
            <p:nvPr/>
          </p:nvSpPr>
          <p:spPr>
            <a:xfrm>
              <a:off x="0" y="0"/>
              <a:ext cx="22439009" cy="1384140"/>
            </a:xfrm>
            <a:prstGeom prst="rect">
              <a:avLst/>
            </a:prstGeom>
          </p:spPr>
          <p:txBody>
            <a:bodyPr wrap="square" lIns="0" tIns="0" rIns="0" bIns="0" rtlCol="0" anchor="t">
              <a:spAutoFit/>
            </a:bodyPr>
            <a:lstStyle/>
            <a:p>
              <a:pPr marL="0" lvl="0" indent="0" algn="l">
                <a:lnSpc>
                  <a:spcPts val="8399"/>
                </a:lnSpc>
              </a:pPr>
              <a:r>
                <a:rPr lang="en-US" sz="6999" spc="-139" dirty="0">
                  <a:solidFill>
                    <a:srgbClr val="FFFFFF"/>
                  </a:solidFill>
                  <a:latin typeface="Tenor Sans"/>
                  <a:ea typeface="Tenor Sans"/>
                  <a:cs typeface="Tenor Sans"/>
                  <a:sym typeface="Tenor Sans"/>
                </a:rPr>
                <a:t>Understanding Information Systems</a:t>
              </a:r>
            </a:p>
          </p:txBody>
        </p:sp>
        <p:sp>
          <p:nvSpPr>
            <p:cNvPr id="4" name="TextBox 4"/>
            <p:cNvSpPr txBox="1"/>
            <p:nvPr/>
          </p:nvSpPr>
          <p:spPr>
            <a:xfrm>
              <a:off x="16934" y="1553474"/>
              <a:ext cx="13017500" cy="536215"/>
            </a:xfrm>
            <a:prstGeom prst="rect">
              <a:avLst/>
            </a:prstGeom>
          </p:spPr>
          <p:txBody>
            <a:bodyPr lIns="0" tIns="0" rIns="0" bIns="0" rtlCol="0" anchor="t">
              <a:spAutoFit/>
            </a:bodyPr>
            <a:lstStyle/>
            <a:p>
              <a:pPr marL="0" lvl="0" indent="0" algn="l">
                <a:lnSpc>
                  <a:spcPts val="3360"/>
                </a:lnSpc>
                <a:spcBef>
                  <a:spcPct val="0"/>
                </a:spcBef>
              </a:pPr>
              <a:r>
                <a:rPr lang="en-US" sz="2400" b="1" dirty="0">
                  <a:solidFill>
                    <a:srgbClr val="FFFFFF"/>
                  </a:solidFill>
                  <a:latin typeface="Clear Sans Medium"/>
                  <a:ea typeface="Clear Sans Medium"/>
                  <a:cs typeface="Clear Sans Medium"/>
                  <a:sym typeface="Clear Sans Medium"/>
                </a:rPr>
                <a:t>COMPONENTS AND TYPES</a:t>
              </a:r>
            </a:p>
          </p:txBody>
        </p:sp>
        <p:sp>
          <p:nvSpPr>
            <p:cNvPr id="5" name="TextBox 5"/>
            <p:cNvSpPr txBox="1"/>
            <p:nvPr/>
          </p:nvSpPr>
          <p:spPr>
            <a:xfrm>
              <a:off x="-16933" y="2540001"/>
              <a:ext cx="13017500" cy="5913928"/>
            </a:xfrm>
            <a:prstGeom prst="rect">
              <a:avLst/>
            </a:prstGeom>
          </p:spPr>
          <p:txBody>
            <a:bodyPr lIns="0" tIns="0" rIns="0" bIns="0" rtlCol="0" anchor="t">
              <a:spAutoFit/>
            </a:bodyPr>
            <a:lstStyle/>
            <a:p>
              <a:pPr marL="0" lvl="0" indent="0" algn="l">
                <a:lnSpc>
                  <a:spcPts val="2939"/>
                </a:lnSpc>
                <a:spcBef>
                  <a:spcPct val="0"/>
                </a:spcBef>
              </a:pPr>
              <a:r>
                <a:rPr lang="en-US" sz="2099" dirty="0">
                  <a:solidFill>
                    <a:srgbClr val="FFFFFF"/>
                  </a:solidFill>
                  <a:latin typeface="Clear Sans"/>
                  <a:ea typeface="Clear Sans"/>
                  <a:cs typeface="Clear Sans"/>
                  <a:sym typeface="Clear Sans"/>
                </a:rPr>
                <a:t>Information Systems (IS) consist of </a:t>
              </a:r>
            </a:p>
            <a:p>
              <a:pPr marL="342900" lvl="0" indent="-342900" algn="l">
                <a:lnSpc>
                  <a:spcPts val="2939"/>
                </a:lnSpc>
                <a:spcBef>
                  <a:spcPct val="0"/>
                </a:spcBef>
                <a:buFont typeface="Arial" panose="020B0604020202020204" pitchFamily="34" charset="0"/>
                <a:buChar char="•"/>
              </a:pPr>
              <a:r>
                <a:rPr lang="en-US" sz="2099" dirty="0">
                  <a:solidFill>
                    <a:srgbClr val="FFFFFF"/>
                  </a:solidFill>
                  <a:latin typeface="Clear Sans"/>
                  <a:ea typeface="Clear Sans"/>
                  <a:cs typeface="Clear Sans"/>
                  <a:sym typeface="Clear Sans"/>
                </a:rPr>
                <a:t>People </a:t>
              </a:r>
            </a:p>
            <a:p>
              <a:pPr marL="342900" lvl="0" indent="-342900" algn="l">
                <a:lnSpc>
                  <a:spcPts val="2939"/>
                </a:lnSpc>
                <a:spcBef>
                  <a:spcPct val="0"/>
                </a:spcBef>
                <a:buFont typeface="Arial" panose="020B0604020202020204" pitchFamily="34" charset="0"/>
                <a:buChar char="•"/>
              </a:pPr>
              <a:r>
                <a:rPr lang="en-US" sz="2099" dirty="0">
                  <a:solidFill>
                    <a:srgbClr val="FFFFFF"/>
                  </a:solidFill>
                  <a:latin typeface="Clear Sans"/>
                  <a:ea typeface="Clear Sans"/>
                  <a:cs typeface="Clear Sans"/>
                  <a:sym typeface="Clear Sans"/>
                </a:rPr>
                <a:t>Processes</a:t>
              </a:r>
            </a:p>
            <a:p>
              <a:pPr marL="342900" lvl="0" indent="-342900" algn="l">
                <a:lnSpc>
                  <a:spcPts val="2939"/>
                </a:lnSpc>
                <a:spcBef>
                  <a:spcPct val="0"/>
                </a:spcBef>
                <a:buFont typeface="Arial" panose="020B0604020202020204" pitchFamily="34" charset="0"/>
                <a:buChar char="•"/>
              </a:pPr>
              <a:r>
                <a:rPr lang="en-US" sz="2099" dirty="0">
                  <a:solidFill>
                    <a:srgbClr val="FFFFFF"/>
                  </a:solidFill>
                  <a:latin typeface="Clear Sans"/>
                  <a:ea typeface="Clear Sans"/>
                  <a:cs typeface="Clear Sans"/>
                  <a:sym typeface="Clear Sans"/>
                </a:rPr>
                <a:t>Technology</a:t>
              </a:r>
            </a:p>
            <a:p>
              <a:pPr marL="0" lvl="0" indent="0" algn="l">
                <a:lnSpc>
                  <a:spcPts val="2939"/>
                </a:lnSpc>
                <a:spcBef>
                  <a:spcPct val="0"/>
                </a:spcBef>
              </a:pPr>
              <a:endParaRPr lang="en-US" sz="2099" dirty="0">
                <a:solidFill>
                  <a:srgbClr val="FFFFFF"/>
                </a:solidFill>
                <a:latin typeface="Clear Sans"/>
                <a:ea typeface="Clear Sans"/>
                <a:cs typeface="Clear Sans"/>
                <a:sym typeface="Clear Sans"/>
              </a:endParaRPr>
            </a:p>
            <a:p>
              <a:pPr marL="0" lvl="0" indent="0" algn="l">
                <a:lnSpc>
                  <a:spcPts val="2939"/>
                </a:lnSpc>
                <a:spcBef>
                  <a:spcPct val="0"/>
                </a:spcBef>
              </a:pPr>
              <a:r>
                <a:rPr lang="en-US" sz="2099" dirty="0">
                  <a:solidFill>
                    <a:srgbClr val="FFFFFF"/>
                  </a:solidFill>
                  <a:latin typeface="Clear Sans"/>
                  <a:ea typeface="Clear Sans"/>
                  <a:cs typeface="Clear Sans"/>
                  <a:sym typeface="Clear Sans"/>
                </a:rPr>
                <a:t>They enable data collection, storage, processing, and distribution. </a:t>
              </a:r>
            </a:p>
            <a:p>
              <a:pPr marL="0" lvl="0" indent="0" algn="l">
                <a:lnSpc>
                  <a:spcPts val="2939"/>
                </a:lnSpc>
                <a:spcBef>
                  <a:spcPct val="0"/>
                </a:spcBef>
              </a:pPr>
              <a:endParaRPr lang="en-US" sz="2099" dirty="0">
                <a:solidFill>
                  <a:srgbClr val="FFFFFF"/>
                </a:solidFill>
                <a:latin typeface="Clear Sans"/>
                <a:ea typeface="Clear Sans"/>
                <a:cs typeface="Clear Sans"/>
                <a:sym typeface="Clear Sans"/>
              </a:endParaRPr>
            </a:p>
            <a:p>
              <a:pPr marL="0" lvl="0" indent="0" algn="l">
                <a:lnSpc>
                  <a:spcPts val="2939"/>
                </a:lnSpc>
                <a:spcBef>
                  <a:spcPct val="0"/>
                </a:spcBef>
              </a:pPr>
              <a:r>
                <a:rPr lang="en-US" sz="2099" dirty="0">
                  <a:solidFill>
                    <a:srgbClr val="FFFFFF"/>
                  </a:solidFill>
                  <a:latin typeface="Clear Sans"/>
                  <a:ea typeface="Clear Sans"/>
                  <a:cs typeface="Clear Sans"/>
                  <a:sym typeface="Clear Sans"/>
                </a:rPr>
                <a:t>Common types include:</a:t>
              </a:r>
            </a:p>
            <a:p>
              <a:pPr marL="342900" lvl="0" indent="-342900" algn="l">
                <a:lnSpc>
                  <a:spcPts val="2939"/>
                </a:lnSpc>
                <a:spcBef>
                  <a:spcPct val="0"/>
                </a:spcBef>
                <a:buFont typeface="Arial" panose="020B0604020202020204" pitchFamily="34" charset="0"/>
                <a:buChar char="•"/>
              </a:pPr>
              <a:r>
                <a:rPr lang="en-US" sz="2099" dirty="0">
                  <a:solidFill>
                    <a:srgbClr val="FFFFFF"/>
                  </a:solidFill>
                  <a:latin typeface="Clear Sans"/>
                  <a:ea typeface="Clear Sans"/>
                  <a:cs typeface="Clear Sans"/>
                  <a:sym typeface="Clear Sans"/>
                </a:rPr>
                <a:t>Transaction Processing Systems (TPS)</a:t>
              </a:r>
            </a:p>
            <a:p>
              <a:pPr marL="342900" lvl="0" indent="-342900" algn="l">
                <a:lnSpc>
                  <a:spcPts val="2939"/>
                </a:lnSpc>
                <a:spcBef>
                  <a:spcPct val="0"/>
                </a:spcBef>
                <a:buFont typeface="Arial" panose="020B0604020202020204" pitchFamily="34" charset="0"/>
                <a:buChar char="•"/>
              </a:pPr>
              <a:r>
                <a:rPr lang="en-US" sz="2099" dirty="0">
                  <a:solidFill>
                    <a:srgbClr val="FFFFFF"/>
                  </a:solidFill>
                  <a:latin typeface="Clear Sans"/>
                  <a:ea typeface="Clear Sans"/>
                  <a:cs typeface="Clear Sans"/>
                  <a:sym typeface="Clear Sans"/>
                </a:rPr>
                <a:t>Management Information Systems (MIS)</a:t>
              </a:r>
            </a:p>
            <a:p>
              <a:pPr marL="342900" lvl="0" indent="-342900" algn="l">
                <a:lnSpc>
                  <a:spcPts val="2939"/>
                </a:lnSpc>
                <a:spcBef>
                  <a:spcPct val="0"/>
                </a:spcBef>
                <a:buFont typeface="Arial" panose="020B0604020202020204" pitchFamily="34" charset="0"/>
                <a:buChar char="•"/>
              </a:pPr>
              <a:r>
                <a:rPr lang="en-US" sz="2099" dirty="0">
                  <a:solidFill>
                    <a:srgbClr val="FFFFFF"/>
                  </a:solidFill>
                  <a:latin typeface="Clear Sans"/>
                  <a:ea typeface="Clear Sans"/>
                  <a:cs typeface="Clear Sans"/>
                  <a:sym typeface="Clear Sans"/>
                </a:rPr>
                <a:t>Decision Support Systems (DSS),</a:t>
              </a:r>
            </a:p>
            <a:p>
              <a:pPr marL="342900" lvl="0" indent="-342900" algn="l">
                <a:lnSpc>
                  <a:spcPts val="2939"/>
                </a:lnSpc>
                <a:spcBef>
                  <a:spcPct val="0"/>
                </a:spcBef>
                <a:buFont typeface="Arial" panose="020B0604020202020204" pitchFamily="34" charset="0"/>
                <a:buChar char="•"/>
              </a:pPr>
              <a:r>
                <a:rPr lang="en-US" sz="2099" dirty="0">
                  <a:solidFill>
                    <a:srgbClr val="FFFFFF"/>
                  </a:solidFill>
                  <a:latin typeface="Clear Sans"/>
                  <a:ea typeface="Clear Sans"/>
                  <a:cs typeface="Clear Sans"/>
                  <a:sym typeface="Clear Sans"/>
                </a:rPr>
                <a:t>Customer Relationship Management (CRM) systems.</a:t>
              </a:r>
            </a:p>
          </p:txBody>
        </p:sp>
      </p:grpSp>
      <p:pic>
        <p:nvPicPr>
          <p:cNvPr id="8" name="Picture 7" descr="Interior of server room">
            <a:extLst>
              <a:ext uri="{FF2B5EF4-FFF2-40B4-BE49-F238E27FC236}">
                <a16:creationId xmlns:a16="http://schemas.microsoft.com/office/drawing/2014/main" id="{40855FCD-6DE1-0C2F-6763-A39D5484108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8730932" y="1673105"/>
            <a:ext cx="8912860" cy="5941906"/>
          </a:xfrm>
          <a:prstGeom prst="rect">
            <a:avLst/>
          </a:prstGeom>
        </p:spPr>
      </p:pic>
      <p:sp>
        <p:nvSpPr>
          <p:cNvPr id="7" name="TextBox 5">
            <a:extLst>
              <a:ext uri="{FF2B5EF4-FFF2-40B4-BE49-F238E27FC236}">
                <a16:creationId xmlns:a16="http://schemas.microsoft.com/office/drawing/2014/main" id="{388BD2D3-3726-D92E-B92A-A3810FC9492F}"/>
              </a:ext>
            </a:extLst>
          </p:cNvPr>
          <p:cNvSpPr txBox="1"/>
          <p:nvPr/>
        </p:nvSpPr>
        <p:spPr>
          <a:xfrm>
            <a:off x="8305800" y="9114161"/>
            <a:ext cx="9763125" cy="830997"/>
          </a:xfrm>
          <a:prstGeom prst="rect">
            <a:avLst/>
          </a:prstGeom>
        </p:spPr>
        <p:txBody>
          <a:bodyPr lIns="0" tIns="0" rIns="0" bIns="0" rtlCol="0" anchor="t">
            <a:spAutoFit/>
          </a:bodyPr>
          <a:lstStyle/>
          <a:p>
            <a:pPr fontAlgn="base"/>
            <a:r>
              <a:rPr lang="en-GB" dirty="0">
                <a:solidFill>
                  <a:schemeClr val="bg1"/>
                </a:solidFill>
                <a:latin typeface="Arial" panose="020B0604020202020204" pitchFamily="34" charset="0"/>
                <a:cs typeface="Arial" panose="020B0604020202020204" pitchFamily="34" charset="0"/>
              </a:rPr>
              <a:t>IS consist of people, processes, and technology that enable data collection and processing.</a:t>
            </a:r>
          </a:p>
          <a:p>
            <a:pPr fontAlgn="base"/>
            <a:r>
              <a:rPr lang="en-GB" dirty="0">
                <a:solidFill>
                  <a:schemeClr val="bg1"/>
                </a:solidFill>
                <a:latin typeface="Arial" panose="020B0604020202020204" pitchFamily="34" charset="0"/>
                <a:cs typeface="Arial" panose="020B0604020202020204" pitchFamily="34" charset="0"/>
              </a:rPr>
              <a:t>(</a:t>
            </a:r>
            <a:r>
              <a:rPr lang="en-GB" dirty="0" err="1">
                <a:solidFill>
                  <a:schemeClr val="bg1"/>
                </a:solidFill>
                <a:latin typeface="Arial" panose="020B0604020202020204" pitchFamily="34" charset="0"/>
                <a:cs typeface="Arial" panose="020B0604020202020204" pitchFamily="34" charset="0"/>
              </a:rPr>
              <a:t>Bocij</a:t>
            </a:r>
            <a:r>
              <a:rPr lang="en-GB" dirty="0">
                <a:solidFill>
                  <a:schemeClr val="bg1"/>
                </a:solidFill>
                <a:latin typeface="Arial" panose="020B0604020202020204" pitchFamily="34" charset="0"/>
                <a:cs typeface="Arial" panose="020B0604020202020204" pitchFamily="34" charset="0"/>
              </a:rPr>
              <a:t>, Greasley and Hickie, 2019; Stair and Reynolds, 2020)</a:t>
            </a:r>
          </a:p>
          <a:p>
            <a:pPr fontAlgn="base"/>
            <a:endParaRPr lang="en-GB" dirty="0">
              <a:solidFill>
                <a:schemeClr val="bg1"/>
              </a:solidFill>
              <a:latin typeface="Arial" panose="020B0604020202020204" pitchFamily="34" charset="0"/>
              <a:cs typeface="Arial" panose="020B0604020202020204" pitchFamily="34" charset="0"/>
            </a:endParaRPr>
          </a:p>
        </p:txBody>
      </p:sp>
    </p:spTree>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8"/>
                                        </p:tgtEl>
                                        <p:attrNameLst>
                                          <p:attrName>style.visibility</p:attrName>
                                        </p:attrNameLst>
                                      </p:cBhvr>
                                      <p:to>
                                        <p:strVal val="visible"/>
                                      </p:to>
                                    </p:set>
                                    <p:animEffect transition="in" filter="fade">
                                      <p:cBhvr>
                                        <p:cTn id="14" dur="1000"/>
                                        <p:tgtEl>
                                          <p:spTgt spid="8"/>
                                        </p:tgtEl>
                                      </p:cBhvr>
                                    </p:animEffect>
                                    <p:anim calcmode="lin" valueType="num">
                                      <p:cBhvr>
                                        <p:cTn id="15" dur="1000" fill="hold"/>
                                        <p:tgtEl>
                                          <p:spTgt spid="8"/>
                                        </p:tgtEl>
                                        <p:attrNameLst>
                                          <p:attrName>ppt_x</p:attrName>
                                        </p:attrNameLst>
                                      </p:cBhvr>
                                      <p:tavLst>
                                        <p:tav tm="0">
                                          <p:val>
                                            <p:strVal val="#ppt_x"/>
                                          </p:val>
                                        </p:tav>
                                        <p:tav tm="100000">
                                          <p:val>
                                            <p:strVal val="#ppt_x"/>
                                          </p:val>
                                        </p:tav>
                                      </p:tavLst>
                                    </p:anim>
                                    <p:anim calcmode="lin" valueType="num">
                                      <p:cBhvr>
                                        <p:cTn id="16"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7"/>
                                        </p:tgtEl>
                                        <p:attrNameLst>
                                          <p:attrName>style.visibility</p:attrName>
                                        </p:attrNameLst>
                                      </p:cBhvr>
                                      <p:to>
                                        <p:strVal val="visible"/>
                                      </p:to>
                                    </p:set>
                                    <p:animEffect transition="in" filter="fade">
                                      <p:cBhvr>
                                        <p:cTn id="21" dur="1000"/>
                                        <p:tgtEl>
                                          <p:spTgt spid="7"/>
                                        </p:tgtEl>
                                      </p:cBhvr>
                                    </p:animEffect>
                                    <p:anim calcmode="lin" valueType="num">
                                      <p:cBhvr>
                                        <p:cTn id="22" dur="1000" fill="hold"/>
                                        <p:tgtEl>
                                          <p:spTgt spid="7"/>
                                        </p:tgtEl>
                                        <p:attrNameLst>
                                          <p:attrName>ppt_x</p:attrName>
                                        </p:attrNameLst>
                                      </p:cBhvr>
                                      <p:tavLst>
                                        <p:tav tm="0">
                                          <p:val>
                                            <p:strVal val="#ppt_x"/>
                                          </p:val>
                                        </p:tav>
                                        <p:tav tm="100000">
                                          <p:val>
                                            <p:strVal val="#ppt_x"/>
                                          </p:val>
                                        </p:tav>
                                      </p:tavLst>
                                    </p:anim>
                                    <p:anim calcmode="lin" valueType="num">
                                      <p:cBhvr>
                                        <p:cTn id="23"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14344B"/>
        </a:solidFill>
        <a:effectLst/>
      </p:bgPr>
    </p:bg>
    <p:spTree>
      <p:nvGrpSpPr>
        <p:cNvPr id="1" name=""/>
        <p:cNvGrpSpPr/>
        <p:nvPr/>
      </p:nvGrpSpPr>
      <p:grpSpPr>
        <a:xfrm>
          <a:off x="0" y="0"/>
          <a:ext cx="0" cy="0"/>
          <a:chOff x="0" y="0"/>
          <a:chExt cx="0" cy="0"/>
        </a:xfrm>
      </p:grpSpPr>
      <p:grpSp>
        <p:nvGrpSpPr>
          <p:cNvPr id="2" name="Group 2"/>
          <p:cNvGrpSpPr/>
          <p:nvPr/>
        </p:nvGrpSpPr>
        <p:grpSpPr>
          <a:xfrm>
            <a:off x="666750" y="0"/>
            <a:ext cx="16783050" cy="5191731"/>
            <a:chOff x="0" y="-2082800"/>
            <a:chExt cx="22377400" cy="6922309"/>
          </a:xfrm>
        </p:grpSpPr>
        <p:sp>
          <p:nvSpPr>
            <p:cNvPr id="3" name="TextBox 3"/>
            <p:cNvSpPr txBox="1"/>
            <p:nvPr/>
          </p:nvSpPr>
          <p:spPr>
            <a:xfrm>
              <a:off x="0" y="-2082800"/>
              <a:ext cx="22377400" cy="1340283"/>
            </a:xfrm>
            <a:prstGeom prst="rect">
              <a:avLst/>
            </a:prstGeom>
          </p:spPr>
          <p:txBody>
            <a:bodyPr wrap="square" lIns="0" tIns="0" rIns="0" bIns="0" rtlCol="0" anchor="t">
              <a:spAutoFit/>
            </a:bodyPr>
            <a:lstStyle/>
            <a:p>
              <a:pPr marL="0" lvl="0" indent="0" algn="l">
                <a:lnSpc>
                  <a:spcPts val="8399"/>
                </a:lnSpc>
              </a:pPr>
              <a:r>
                <a:rPr lang="en-US" sz="6000" spc="-139" dirty="0">
                  <a:solidFill>
                    <a:srgbClr val="FFFFFF"/>
                  </a:solidFill>
                  <a:latin typeface="Tenor Sans"/>
                  <a:ea typeface="Tenor Sans"/>
                  <a:cs typeface="Tenor Sans"/>
                  <a:sym typeface="Tenor Sans"/>
                </a:rPr>
                <a:t>Strategic Importance of Information Systems</a:t>
              </a:r>
            </a:p>
          </p:txBody>
        </p:sp>
        <p:sp>
          <p:nvSpPr>
            <p:cNvPr id="4" name="TextBox 4"/>
            <p:cNvSpPr txBox="1"/>
            <p:nvPr/>
          </p:nvSpPr>
          <p:spPr>
            <a:xfrm>
              <a:off x="0" y="-18592"/>
              <a:ext cx="13017500" cy="536215"/>
            </a:xfrm>
            <a:prstGeom prst="rect">
              <a:avLst/>
            </a:prstGeom>
          </p:spPr>
          <p:txBody>
            <a:bodyPr lIns="0" tIns="0" rIns="0" bIns="0" rtlCol="0" anchor="t">
              <a:spAutoFit/>
            </a:bodyPr>
            <a:lstStyle/>
            <a:p>
              <a:pPr marL="0" lvl="0" indent="0" algn="l">
                <a:lnSpc>
                  <a:spcPts val="3360"/>
                </a:lnSpc>
                <a:spcBef>
                  <a:spcPct val="0"/>
                </a:spcBef>
              </a:pPr>
              <a:r>
                <a:rPr lang="en-US" sz="2400" b="1" dirty="0">
                  <a:solidFill>
                    <a:srgbClr val="FFFFFF"/>
                  </a:solidFill>
                  <a:latin typeface="Clear Sans Medium"/>
                  <a:ea typeface="Clear Sans Medium"/>
                  <a:cs typeface="Clear Sans Medium"/>
                  <a:sym typeface="Clear Sans Medium"/>
                </a:rPr>
                <a:t>SUPPORTING BUSINESS SUCCESS</a:t>
              </a:r>
            </a:p>
          </p:txBody>
        </p:sp>
        <p:sp>
          <p:nvSpPr>
            <p:cNvPr id="5" name="TextBox 5"/>
            <p:cNvSpPr txBox="1"/>
            <p:nvPr/>
          </p:nvSpPr>
          <p:spPr>
            <a:xfrm>
              <a:off x="0" y="909031"/>
              <a:ext cx="21158200" cy="3930478"/>
            </a:xfrm>
            <a:prstGeom prst="rect">
              <a:avLst/>
            </a:prstGeom>
          </p:spPr>
          <p:txBody>
            <a:bodyPr wrap="square" lIns="0" tIns="0" rIns="0" bIns="0" rtlCol="0" anchor="t">
              <a:spAutoFit/>
            </a:bodyPr>
            <a:lstStyle/>
            <a:p>
              <a:pPr marL="0" lvl="0" indent="0" algn="l">
                <a:lnSpc>
                  <a:spcPts val="2939"/>
                </a:lnSpc>
                <a:spcBef>
                  <a:spcPct val="0"/>
                </a:spcBef>
              </a:pPr>
              <a:r>
                <a:rPr lang="en-US" sz="2099" dirty="0">
                  <a:solidFill>
                    <a:srgbClr val="FFFFFF"/>
                  </a:solidFill>
                  <a:latin typeface="Clear Sans"/>
                  <a:ea typeface="Clear Sans"/>
                  <a:cs typeface="Clear Sans"/>
                  <a:sym typeface="Clear Sans"/>
                </a:rPr>
                <a:t>Information Systems (IS) support decision-making at both operational and strategic levels.</a:t>
              </a:r>
            </a:p>
            <a:p>
              <a:pPr marL="0" lvl="0" indent="0" algn="l">
                <a:lnSpc>
                  <a:spcPts val="2939"/>
                </a:lnSpc>
                <a:spcBef>
                  <a:spcPct val="0"/>
                </a:spcBef>
              </a:pPr>
              <a:endParaRPr lang="en-US" sz="2099" dirty="0">
                <a:solidFill>
                  <a:srgbClr val="FFFFFF"/>
                </a:solidFill>
                <a:latin typeface="Clear Sans"/>
                <a:ea typeface="Clear Sans"/>
                <a:cs typeface="Clear Sans"/>
                <a:sym typeface="Clear Sans"/>
              </a:endParaRPr>
            </a:p>
            <a:p>
              <a:pPr marL="0" lvl="0" indent="0" algn="l">
                <a:lnSpc>
                  <a:spcPts val="2939"/>
                </a:lnSpc>
                <a:spcBef>
                  <a:spcPct val="0"/>
                </a:spcBef>
              </a:pPr>
              <a:r>
                <a:rPr lang="en-US" sz="2099" dirty="0">
                  <a:solidFill>
                    <a:srgbClr val="FFFFFF"/>
                  </a:solidFill>
                  <a:latin typeface="Clear Sans"/>
                  <a:ea typeface="Clear Sans"/>
                  <a:cs typeface="Clear Sans"/>
                  <a:sym typeface="Clear Sans"/>
                </a:rPr>
                <a:t> They enable </a:t>
              </a:r>
              <a:r>
                <a:rPr lang="en-US" sz="2099" b="1" dirty="0">
                  <a:solidFill>
                    <a:srgbClr val="FFFFFF"/>
                  </a:solidFill>
                  <a:latin typeface="Clear Sans Bold"/>
                  <a:ea typeface="Clear Sans Bold"/>
                  <a:cs typeface="Clear Sans Bold"/>
                  <a:sym typeface="Clear Sans Bold"/>
                </a:rPr>
                <a:t>innovation and agility</a:t>
              </a:r>
              <a:r>
                <a:rPr lang="en-US" sz="2099" dirty="0">
                  <a:solidFill>
                    <a:srgbClr val="FFFFFF"/>
                  </a:solidFill>
                  <a:latin typeface="Clear Sans"/>
                  <a:ea typeface="Clear Sans"/>
                  <a:cs typeface="Clear Sans"/>
                  <a:sym typeface="Clear Sans"/>
                </a:rPr>
                <a:t>, providing a competitive advantage. </a:t>
              </a:r>
            </a:p>
            <a:p>
              <a:pPr marL="0" lvl="0" indent="0" algn="l">
                <a:lnSpc>
                  <a:spcPts val="2939"/>
                </a:lnSpc>
                <a:spcBef>
                  <a:spcPct val="0"/>
                </a:spcBef>
              </a:pPr>
              <a:endParaRPr lang="en-US" sz="2099" dirty="0">
                <a:solidFill>
                  <a:srgbClr val="FFFFFF"/>
                </a:solidFill>
                <a:latin typeface="Clear Sans"/>
                <a:ea typeface="Clear Sans"/>
                <a:cs typeface="Clear Sans"/>
                <a:sym typeface="Clear Sans"/>
              </a:endParaRPr>
            </a:p>
            <a:p>
              <a:pPr marL="0" lvl="0" indent="0" algn="l">
                <a:lnSpc>
                  <a:spcPts val="2939"/>
                </a:lnSpc>
                <a:spcBef>
                  <a:spcPct val="0"/>
                </a:spcBef>
              </a:pPr>
              <a:r>
                <a:rPr lang="en-US" sz="2099" dirty="0">
                  <a:solidFill>
                    <a:srgbClr val="FFFFFF"/>
                  </a:solidFill>
                  <a:latin typeface="Clear Sans"/>
                  <a:ea typeface="Clear Sans"/>
                  <a:cs typeface="Clear Sans"/>
                  <a:sym typeface="Clear Sans"/>
                </a:rPr>
                <a:t>Key roles include </a:t>
              </a:r>
            </a:p>
            <a:p>
              <a:pPr marL="342900" lvl="0" indent="-342900" algn="l">
                <a:lnSpc>
                  <a:spcPts val="2939"/>
                </a:lnSpc>
                <a:spcBef>
                  <a:spcPct val="0"/>
                </a:spcBef>
                <a:buFont typeface="Arial" panose="020B0604020202020204" pitchFamily="34" charset="0"/>
                <a:buChar char="•"/>
              </a:pPr>
              <a:r>
                <a:rPr lang="en-US" sz="2099" dirty="0">
                  <a:solidFill>
                    <a:srgbClr val="FFFFFF"/>
                  </a:solidFill>
                  <a:latin typeface="Clear Sans"/>
                  <a:ea typeface="Clear Sans"/>
                  <a:cs typeface="Clear Sans"/>
                  <a:sym typeface="Clear Sans"/>
                </a:rPr>
                <a:t>Data optimization, </a:t>
              </a:r>
            </a:p>
            <a:p>
              <a:pPr marL="342900" lvl="0" indent="-342900" algn="l">
                <a:lnSpc>
                  <a:spcPts val="2939"/>
                </a:lnSpc>
                <a:spcBef>
                  <a:spcPct val="0"/>
                </a:spcBef>
                <a:buFont typeface="Arial" panose="020B0604020202020204" pitchFamily="34" charset="0"/>
                <a:buChar char="•"/>
              </a:pPr>
              <a:r>
                <a:rPr lang="en-US" sz="2099" dirty="0">
                  <a:solidFill>
                    <a:srgbClr val="FFFFFF"/>
                  </a:solidFill>
                  <a:latin typeface="Clear Sans"/>
                  <a:ea typeface="Clear Sans"/>
                  <a:cs typeface="Clear Sans"/>
                  <a:sym typeface="Clear Sans"/>
                </a:rPr>
                <a:t>Streamlined processes</a:t>
              </a:r>
            </a:p>
            <a:p>
              <a:pPr marL="342900" lvl="0" indent="-342900" algn="l">
                <a:lnSpc>
                  <a:spcPts val="2939"/>
                </a:lnSpc>
                <a:spcBef>
                  <a:spcPct val="0"/>
                </a:spcBef>
                <a:buFont typeface="Arial" panose="020B0604020202020204" pitchFamily="34" charset="0"/>
                <a:buChar char="•"/>
              </a:pPr>
              <a:r>
                <a:rPr lang="en-US" sz="2099" dirty="0">
                  <a:solidFill>
                    <a:srgbClr val="FFFFFF"/>
                  </a:solidFill>
                  <a:latin typeface="Clear Sans"/>
                  <a:ea typeface="Clear Sans"/>
                  <a:cs typeface="Clear Sans"/>
                  <a:sym typeface="Clear Sans"/>
                </a:rPr>
                <a:t>Enhancing collaboration among teams for improved business outcomes.</a:t>
              </a:r>
            </a:p>
          </p:txBody>
        </p:sp>
      </p:grpSp>
      <p:pic>
        <p:nvPicPr>
          <p:cNvPr id="8" name="Picture 7" descr="People checking a computer">
            <a:extLst>
              <a:ext uri="{FF2B5EF4-FFF2-40B4-BE49-F238E27FC236}">
                <a16:creationId xmlns:a16="http://schemas.microsoft.com/office/drawing/2014/main" id="{35A74777-FDE2-CB9B-59D9-C3F8C248CEE4}"/>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058400" y="3143126"/>
            <a:ext cx="7040393" cy="4693595"/>
          </a:xfrm>
          <a:prstGeom prst="rect">
            <a:avLst/>
          </a:prstGeom>
        </p:spPr>
      </p:pic>
      <p:sp>
        <p:nvSpPr>
          <p:cNvPr id="7" name="TextBox 5">
            <a:extLst>
              <a:ext uri="{FF2B5EF4-FFF2-40B4-BE49-F238E27FC236}">
                <a16:creationId xmlns:a16="http://schemas.microsoft.com/office/drawing/2014/main" id="{C136D4B8-99DC-AA71-F339-377670045281}"/>
              </a:ext>
            </a:extLst>
          </p:cNvPr>
          <p:cNvSpPr txBox="1"/>
          <p:nvPr/>
        </p:nvSpPr>
        <p:spPr>
          <a:xfrm>
            <a:off x="4968512" y="9334500"/>
            <a:ext cx="9763125" cy="553998"/>
          </a:xfrm>
          <a:prstGeom prst="rect">
            <a:avLst/>
          </a:prstGeom>
        </p:spPr>
        <p:txBody>
          <a:bodyPr lIns="0" tIns="0" rIns="0" bIns="0" rtlCol="0" anchor="t">
            <a:spAutoFit/>
          </a:bodyPr>
          <a:lstStyle/>
          <a:p>
            <a:pPr fontAlgn="base"/>
            <a:r>
              <a:rPr lang="en-GB" dirty="0">
                <a:solidFill>
                  <a:schemeClr val="bg1"/>
                </a:solidFill>
                <a:latin typeface="Arial" panose="020B0604020202020204" pitchFamily="34" charset="0"/>
                <a:cs typeface="Arial" panose="020B0604020202020204" pitchFamily="34" charset="0"/>
              </a:rPr>
              <a:t>IS support innovation, agility, and collaboration to provide a competitive advantage.</a:t>
            </a:r>
          </a:p>
          <a:p>
            <a:pPr fontAlgn="base"/>
            <a:r>
              <a:rPr lang="en-GB" dirty="0">
                <a:solidFill>
                  <a:schemeClr val="bg1"/>
                </a:solidFill>
                <a:latin typeface="Arial" panose="020B0604020202020204" pitchFamily="34" charset="0"/>
                <a:cs typeface="Arial" panose="020B0604020202020204" pitchFamily="34" charset="0"/>
              </a:rPr>
              <a:t>(Laudon and Laudon, 2020)</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8"/>
                                        </p:tgtEl>
                                        <p:attrNameLst>
                                          <p:attrName>style.visibility</p:attrName>
                                        </p:attrNameLst>
                                      </p:cBhvr>
                                      <p:to>
                                        <p:strVal val="visible"/>
                                      </p:to>
                                    </p:set>
                                    <p:animEffect transition="in" filter="fade">
                                      <p:cBhvr>
                                        <p:cTn id="14" dur="1000"/>
                                        <p:tgtEl>
                                          <p:spTgt spid="8"/>
                                        </p:tgtEl>
                                      </p:cBhvr>
                                    </p:animEffect>
                                    <p:anim calcmode="lin" valueType="num">
                                      <p:cBhvr>
                                        <p:cTn id="15" dur="1000" fill="hold"/>
                                        <p:tgtEl>
                                          <p:spTgt spid="8"/>
                                        </p:tgtEl>
                                        <p:attrNameLst>
                                          <p:attrName>ppt_x</p:attrName>
                                        </p:attrNameLst>
                                      </p:cBhvr>
                                      <p:tavLst>
                                        <p:tav tm="0">
                                          <p:val>
                                            <p:strVal val="#ppt_x"/>
                                          </p:val>
                                        </p:tav>
                                        <p:tav tm="100000">
                                          <p:val>
                                            <p:strVal val="#ppt_x"/>
                                          </p:val>
                                        </p:tav>
                                      </p:tavLst>
                                    </p:anim>
                                    <p:anim calcmode="lin" valueType="num">
                                      <p:cBhvr>
                                        <p:cTn id="16"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7"/>
                                        </p:tgtEl>
                                        <p:attrNameLst>
                                          <p:attrName>style.visibility</p:attrName>
                                        </p:attrNameLst>
                                      </p:cBhvr>
                                      <p:to>
                                        <p:strVal val="visible"/>
                                      </p:to>
                                    </p:set>
                                    <p:animEffect transition="in" filter="fade">
                                      <p:cBhvr>
                                        <p:cTn id="21" dur="1000"/>
                                        <p:tgtEl>
                                          <p:spTgt spid="7"/>
                                        </p:tgtEl>
                                      </p:cBhvr>
                                    </p:animEffect>
                                    <p:anim calcmode="lin" valueType="num">
                                      <p:cBhvr>
                                        <p:cTn id="22" dur="1000" fill="hold"/>
                                        <p:tgtEl>
                                          <p:spTgt spid="7"/>
                                        </p:tgtEl>
                                        <p:attrNameLst>
                                          <p:attrName>ppt_x</p:attrName>
                                        </p:attrNameLst>
                                      </p:cBhvr>
                                      <p:tavLst>
                                        <p:tav tm="0">
                                          <p:val>
                                            <p:strVal val="#ppt_x"/>
                                          </p:val>
                                        </p:tav>
                                        <p:tav tm="100000">
                                          <p:val>
                                            <p:strVal val="#ppt_x"/>
                                          </p:val>
                                        </p:tav>
                                      </p:tavLst>
                                    </p:anim>
                                    <p:anim calcmode="lin" valueType="num">
                                      <p:cBhvr>
                                        <p:cTn id="23"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01253B"/>
        </a:solidFill>
        <a:effectLst/>
      </p:bgPr>
    </p:bg>
    <p:spTree>
      <p:nvGrpSpPr>
        <p:cNvPr id="1" name=""/>
        <p:cNvGrpSpPr/>
        <p:nvPr/>
      </p:nvGrpSpPr>
      <p:grpSpPr>
        <a:xfrm>
          <a:off x="0" y="0"/>
          <a:ext cx="0" cy="0"/>
          <a:chOff x="0" y="0"/>
          <a:chExt cx="0" cy="0"/>
        </a:xfrm>
      </p:grpSpPr>
      <p:grpSp>
        <p:nvGrpSpPr>
          <p:cNvPr id="2" name="Group 2"/>
          <p:cNvGrpSpPr/>
          <p:nvPr/>
        </p:nvGrpSpPr>
        <p:grpSpPr>
          <a:xfrm>
            <a:off x="1459437" y="1954489"/>
            <a:ext cx="3829050" cy="2364419"/>
            <a:chOff x="0" y="0"/>
            <a:chExt cx="1333267" cy="876413"/>
          </a:xfrm>
        </p:grpSpPr>
        <p:sp>
          <p:nvSpPr>
            <p:cNvPr id="3" name="Freeform 3"/>
            <p:cNvSpPr/>
            <p:nvPr/>
          </p:nvSpPr>
          <p:spPr>
            <a:xfrm>
              <a:off x="0" y="0"/>
              <a:ext cx="1333267" cy="876413"/>
            </a:xfrm>
            <a:custGeom>
              <a:avLst/>
              <a:gdLst/>
              <a:ahLst/>
              <a:cxnLst/>
              <a:rect l="l" t="t" r="r" b="b"/>
              <a:pathLst>
                <a:path w="1333267" h="876413">
                  <a:moveTo>
                    <a:pt x="0" y="0"/>
                  </a:moveTo>
                  <a:lnTo>
                    <a:pt x="1333267" y="0"/>
                  </a:lnTo>
                  <a:lnTo>
                    <a:pt x="1333267" y="876413"/>
                  </a:lnTo>
                  <a:lnTo>
                    <a:pt x="0" y="876413"/>
                  </a:lnTo>
                  <a:close/>
                </a:path>
              </a:pathLst>
            </a:custGeom>
            <a:blipFill>
              <a:blip r:embed="rId2"/>
              <a:stretch>
                <a:fillRect l="-83" r="-83"/>
              </a:stretch>
            </a:blipFill>
          </p:spPr>
          <p:txBody>
            <a:bodyPr/>
            <a:lstStyle/>
            <a:p>
              <a:endParaRPr lang="en-GB"/>
            </a:p>
          </p:txBody>
        </p:sp>
      </p:grpSp>
      <p:grpSp>
        <p:nvGrpSpPr>
          <p:cNvPr id="4" name="Group 4"/>
          <p:cNvGrpSpPr/>
          <p:nvPr/>
        </p:nvGrpSpPr>
        <p:grpSpPr>
          <a:xfrm>
            <a:off x="7212537" y="1954489"/>
            <a:ext cx="3333750" cy="2364419"/>
            <a:chOff x="0" y="0"/>
            <a:chExt cx="1333267" cy="876413"/>
          </a:xfrm>
        </p:grpSpPr>
        <p:sp>
          <p:nvSpPr>
            <p:cNvPr id="5" name="Freeform 5"/>
            <p:cNvSpPr/>
            <p:nvPr/>
          </p:nvSpPr>
          <p:spPr>
            <a:xfrm>
              <a:off x="0" y="0"/>
              <a:ext cx="1333267" cy="876413"/>
            </a:xfrm>
            <a:custGeom>
              <a:avLst/>
              <a:gdLst/>
              <a:ahLst/>
              <a:cxnLst/>
              <a:rect l="l" t="t" r="r" b="b"/>
              <a:pathLst>
                <a:path w="1333267" h="876413">
                  <a:moveTo>
                    <a:pt x="0" y="0"/>
                  </a:moveTo>
                  <a:lnTo>
                    <a:pt x="1333267" y="0"/>
                  </a:lnTo>
                  <a:lnTo>
                    <a:pt x="1333267" y="876413"/>
                  </a:lnTo>
                  <a:lnTo>
                    <a:pt x="0" y="876413"/>
                  </a:lnTo>
                  <a:close/>
                </a:path>
              </a:pathLst>
            </a:custGeom>
            <a:blipFill>
              <a:blip r:embed="rId3"/>
              <a:stretch>
                <a:fillRect l="-83" r="-83"/>
              </a:stretch>
            </a:blipFill>
          </p:spPr>
          <p:txBody>
            <a:bodyPr/>
            <a:lstStyle/>
            <a:p>
              <a:endParaRPr lang="en-GB"/>
            </a:p>
          </p:txBody>
        </p:sp>
      </p:grpSp>
      <p:grpSp>
        <p:nvGrpSpPr>
          <p:cNvPr id="6" name="Group 6"/>
          <p:cNvGrpSpPr/>
          <p:nvPr/>
        </p:nvGrpSpPr>
        <p:grpSpPr>
          <a:xfrm>
            <a:off x="12965637" y="1954489"/>
            <a:ext cx="3333750" cy="2364419"/>
            <a:chOff x="0" y="0"/>
            <a:chExt cx="1333267" cy="876413"/>
          </a:xfrm>
        </p:grpSpPr>
        <p:sp>
          <p:nvSpPr>
            <p:cNvPr id="7" name="Freeform 7"/>
            <p:cNvSpPr/>
            <p:nvPr/>
          </p:nvSpPr>
          <p:spPr>
            <a:xfrm>
              <a:off x="0" y="0"/>
              <a:ext cx="1333267" cy="876413"/>
            </a:xfrm>
            <a:custGeom>
              <a:avLst/>
              <a:gdLst/>
              <a:ahLst/>
              <a:cxnLst/>
              <a:rect l="l" t="t" r="r" b="b"/>
              <a:pathLst>
                <a:path w="1333267" h="876413">
                  <a:moveTo>
                    <a:pt x="0" y="0"/>
                  </a:moveTo>
                  <a:lnTo>
                    <a:pt x="1333267" y="0"/>
                  </a:lnTo>
                  <a:lnTo>
                    <a:pt x="1333267" y="876413"/>
                  </a:lnTo>
                  <a:lnTo>
                    <a:pt x="0" y="876413"/>
                  </a:lnTo>
                  <a:close/>
                </a:path>
              </a:pathLst>
            </a:custGeom>
            <a:blipFill>
              <a:blip r:embed="rId4"/>
              <a:stretch>
                <a:fillRect l="-83" r="-83"/>
              </a:stretch>
            </a:blipFill>
          </p:spPr>
          <p:txBody>
            <a:bodyPr/>
            <a:lstStyle/>
            <a:p>
              <a:endParaRPr lang="en-GB"/>
            </a:p>
          </p:txBody>
        </p:sp>
      </p:grpSp>
      <p:grpSp>
        <p:nvGrpSpPr>
          <p:cNvPr id="8" name="Group 8"/>
          <p:cNvGrpSpPr/>
          <p:nvPr/>
        </p:nvGrpSpPr>
        <p:grpSpPr>
          <a:xfrm>
            <a:off x="692150" y="4430315"/>
            <a:ext cx="5580628" cy="1240190"/>
            <a:chOff x="-1024835" y="-2190328"/>
            <a:chExt cx="7440838" cy="1653586"/>
          </a:xfrm>
        </p:grpSpPr>
        <p:sp>
          <p:nvSpPr>
            <p:cNvPr id="9" name="TextBox 9"/>
            <p:cNvSpPr txBox="1"/>
            <p:nvPr/>
          </p:nvSpPr>
          <p:spPr>
            <a:xfrm>
              <a:off x="-1024835" y="-2190328"/>
              <a:ext cx="7262615" cy="525145"/>
            </a:xfrm>
            <a:prstGeom prst="rect">
              <a:avLst/>
            </a:prstGeom>
          </p:spPr>
          <p:txBody>
            <a:bodyPr lIns="0" tIns="0" rIns="0" bIns="0" rtlCol="0" anchor="t">
              <a:spAutoFit/>
            </a:bodyPr>
            <a:lstStyle/>
            <a:p>
              <a:pPr marL="0" lvl="0" indent="0" algn="ctr">
                <a:lnSpc>
                  <a:spcPts val="3359"/>
                </a:lnSpc>
                <a:spcBef>
                  <a:spcPct val="0"/>
                </a:spcBef>
              </a:pPr>
              <a:r>
                <a:rPr lang="en-US" sz="2400" b="1" u="none" strike="noStrike" dirty="0">
                  <a:solidFill>
                    <a:srgbClr val="FFFFFF"/>
                  </a:solidFill>
                  <a:latin typeface="Clear Sans Medium"/>
                  <a:ea typeface="Clear Sans Medium"/>
                  <a:cs typeface="Clear Sans Medium"/>
                  <a:sym typeface="Clear Sans Medium"/>
                </a:rPr>
                <a:t>TPS</a:t>
              </a:r>
            </a:p>
          </p:txBody>
        </p:sp>
        <p:sp>
          <p:nvSpPr>
            <p:cNvPr id="10" name="TextBox 10"/>
            <p:cNvSpPr txBox="1"/>
            <p:nvPr/>
          </p:nvSpPr>
          <p:spPr>
            <a:xfrm>
              <a:off x="-846612" y="-1503847"/>
              <a:ext cx="7262615" cy="967105"/>
            </a:xfrm>
            <a:prstGeom prst="rect">
              <a:avLst/>
            </a:prstGeom>
          </p:spPr>
          <p:txBody>
            <a:bodyPr lIns="0" tIns="0" rIns="0" bIns="0" rtlCol="0" anchor="t">
              <a:spAutoFit/>
            </a:bodyPr>
            <a:lstStyle/>
            <a:p>
              <a:pPr marL="0" lvl="0" indent="0" algn="ctr">
                <a:lnSpc>
                  <a:spcPts val="2940"/>
                </a:lnSpc>
              </a:pPr>
              <a:r>
                <a:rPr lang="en-US" sz="2100" b="1" dirty="0">
                  <a:solidFill>
                    <a:srgbClr val="FFFFFF"/>
                  </a:solidFill>
                  <a:latin typeface="Clear Sans Bold"/>
                  <a:ea typeface="Clear Sans Bold"/>
                  <a:cs typeface="Clear Sans Bold"/>
                  <a:sym typeface="Clear Sans Bold"/>
                </a:rPr>
                <a:t>Processes transactions</a:t>
              </a:r>
              <a:r>
                <a:rPr lang="en-US" sz="2100" dirty="0">
                  <a:solidFill>
                    <a:srgbClr val="FFFFFF"/>
                  </a:solidFill>
                  <a:latin typeface="Clear Sans"/>
                  <a:ea typeface="Clear Sans"/>
                  <a:cs typeface="Clear Sans"/>
                  <a:sym typeface="Clear Sans"/>
                </a:rPr>
                <a:t> efficiently in real-time systems</a:t>
              </a:r>
            </a:p>
          </p:txBody>
        </p:sp>
      </p:grpSp>
      <p:grpSp>
        <p:nvGrpSpPr>
          <p:cNvPr id="11" name="Group 11"/>
          <p:cNvGrpSpPr/>
          <p:nvPr/>
        </p:nvGrpSpPr>
        <p:grpSpPr>
          <a:xfrm>
            <a:off x="6155262" y="4448538"/>
            <a:ext cx="5448300" cy="1221966"/>
            <a:chOff x="-1409700" y="-2166032"/>
            <a:chExt cx="7264400" cy="1629288"/>
          </a:xfrm>
        </p:grpSpPr>
        <p:sp>
          <p:nvSpPr>
            <p:cNvPr id="12" name="TextBox 12"/>
            <p:cNvSpPr txBox="1"/>
            <p:nvPr/>
          </p:nvSpPr>
          <p:spPr>
            <a:xfrm>
              <a:off x="-1409700" y="-2166032"/>
              <a:ext cx="7264400" cy="525145"/>
            </a:xfrm>
            <a:prstGeom prst="rect">
              <a:avLst/>
            </a:prstGeom>
          </p:spPr>
          <p:txBody>
            <a:bodyPr lIns="0" tIns="0" rIns="0" bIns="0" rtlCol="0" anchor="t">
              <a:spAutoFit/>
            </a:bodyPr>
            <a:lstStyle/>
            <a:p>
              <a:pPr marL="0" lvl="0" indent="0" algn="ctr">
                <a:lnSpc>
                  <a:spcPts val="3359"/>
                </a:lnSpc>
                <a:spcBef>
                  <a:spcPct val="0"/>
                </a:spcBef>
              </a:pPr>
              <a:r>
                <a:rPr lang="en-US" sz="2400" b="1" u="none" strike="noStrike" dirty="0">
                  <a:solidFill>
                    <a:srgbClr val="FFFFFF"/>
                  </a:solidFill>
                  <a:latin typeface="Clear Sans Medium"/>
                  <a:ea typeface="Clear Sans Medium"/>
                  <a:cs typeface="Clear Sans Medium"/>
                  <a:sym typeface="Clear Sans Medium"/>
                </a:rPr>
                <a:t>MIS</a:t>
              </a:r>
            </a:p>
          </p:txBody>
        </p:sp>
        <p:sp>
          <p:nvSpPr>
            <p:cNvPr id="13" name="TextBox 13"/>
            <p:cNvSpPr txBox="1"/>
            <p:nvPr/>
          </p:nvSpPr>
          <p:spPr>
            <a:xfrm>
              <a:off x="-1409700" y="-1503849"/>
              <a:ext cx="7264400" cy="967105"/>
            </a:xfrm>
            <a:prstGeom prst="rect">
              <a:avLst/>
            </a:prstGeom>
          </p:spPr>
          <p:txBody>
            <a:bodyPr lIns="0" tIns="0" rIns="0" bIns="0" rtlCol="0" anchor="t">
              <a:spAutoFit/>
            </a:bodyPr>
            <a:lstStyle/>
            <a:p>
              <a:pPr marL="0" lvl="0" indent="0" algn="ctr">
                <a:lnSpc>
                  <a:spcPts val="2940"/>
                </a:lnSpc>
              </a:pPr>
              <a:r>
                <a:rPr lang="en-US" sz="2100" b="1" dirty="0">
                  <a:solidFill>
                    <a:srgbClr val="FFFFFF"/>
                  </a:solidFill>
                  <a:latin typeface="Clear Sans Bold"/>
                  <a:ea typeface="Clear Sans Bold"/>
                  <a:cs typeface="Clear Sans Bold"/>
                  <a:sym typeface="Clear Sans Bold"/>
                </a:rPr>
                <a:t>Generates reports</a:t>
              </a:r>
              <a:r>
                <a:rPr lang="en-US" sz="2100" dirty="0">
                  <a:solidFill>
                    <a:srgbClr val="FFFFFF"/>
                  </a:solidFill>
                  <a:latin typeface="Clear Sans"/>
                  <a:ea typeface="Clear Sans"/>
                  <a:cs typeface="Clear Sans"/>
                  <a:sym typeface="Clear Sans"/>
                </a:rPr>
                <a:t> for management decision-making support</a:t>
              </a:r>
            </a:p>
          </p:txBody>
        </p:sp>
      </p:grpSp>
      <p:grpSp>
        <p:nvGrpSpPr>
          <p:cNvPr id="14" name="Group 14"/>
          <p:cNvGrpSpPr/>
          <p:nvPr/>
        </p:nvGrpSpPr>
        <p:grpSpPr>
          <a:xfrm>
            <a:off x="11908362" y="4448539"/>
            <a:ext cx="5448300" cy="1270354"/>
            <a:chOff x="-1409700" y="-2166099"/>
            <a:chExt cx="7264400" cy="1693805"/>
          </a:xfrm>
        </p:grpSpPr>
        <p:sp>
          <p:nvSpPr>
            <p:cNvPr id="15" name="TextBox 15"/>
            <p:cNvSpPr txBox="1"/>
            <p:nvPr/>
          </p:nvSpPr>
          <p:spPr>
            <a:xfrm>
              <a:off x="-1409700" y="-2166099"/>
              <a:ext cx="7264400" cy="525145"/>
            </a:xfrm>
            <a:prstGeom prst="rect">
              <a:avLst/>
            </a:prstGeom>
          </p:spPr>
          <p:txBody>
            <a:bodyPr lIns="0" tIns="0" rIns="0" bIns="0" rtlCol="0" anchor="t">
              <a:spAutoFit/>
            </a:bodyPr>
            <a:lstStyle/>
            <a:p>
              <a:pPr marL="0" lvl="0" indent="0" algn="ctr">
                <a:lnSpc>
                  <a:spcPts val="3359"/>
                </a:lnSpc>
                <a:spcBef>
                  <a:spcPct val="0"/>
                </a:spcBef>
              </a:pPr>
              <a:r>
                <a:rPr lang="en-US" sz="2400" b="1" u="none" strike="noStrike" dirty="0">
                  <a:solidFill>
                    <a:srgbClr val="FFFFFF"/>
                  </a:solidFill>
                  <a:latin typeface="Clear Sans Medium"/>
                  <a:ea typeface="Clear Sans Medium"/>
                  <a:cs typeface="Clear Sans Medium"/>
                  <a:sym typeface="Clear Sans Medium"/>
                </a:rPr>
                <a:t>DSS</a:t>
              </a:r>
            </a:p>
          </p:txBody>
        </p:sp>
        <p:sp>
          <p:nvSpPr>
            <p:cNvPr id="16" name="TextBox 16"/>
            <p:cNvSpPr txBox="1"/>
            <p:nvPr/>
          </p:nvSpPr>
          <p:spPr>
            <a:xfrm>
              <a:off x="-1409700" y="-1439399"/>
              <a:ext cx="7264400" cy="967105"/>
            </a:xfrm>
            <a:prstGeom prst="rect">
              <a:avLst/>
            </a:prstGeom>
          </p:spPr>
          <p:txBody>
            <a:bodyPr lIns="0" tIns="0" rIns="0" bIns="0" rtlCol="0" anchor="t">
              <a:spAutoFit/>
            </a:bodyPr>
            <a:lstStyle/>
            <a:p>
              <a:pPr marL="0" lvl="0" indent="0" algn="ctr">
                <a:lnSpc>
                  <a:spcPts val="2940"/>
                </a:lnSpc>
              </a:pPr>
              <a:r>
                <a:rPr lang="en-US" sz="2100" b="1" dirty="0">
                  <a:solidFill>
                    <a:srgbClr val="FFFFFF"/>
                  </a:solidFill>
                  <a:latin typeface="Clear Sans Bold"/>
                  <a:ea typeface="Clear Sans Bold"/>
                  <a:cs typeface="Clear Sans Bold"/>
                  <a:sym typeface="Clear Sans Bold"/>
                </a:rPr>
                <a:t>Analyzes data</a:t>
              </a:r>
              <a:r>
                <a:rPr lang="en-US" sz="2100" dirty="0">
                  <a:solidFill>
                    <a:srgbClr val="FFFFFF"/>
                  </a:solidFill>
                  <a:latin typeface="Clear Sans"/>
                  <a:ea typeface="Clear Sans"/>
                  <a:cs typeface="Clear Sans"/>
                  <a:sym typeface="Clear Sans"/>
                </a:rPr>
                <a:t> to aid complex decision processes</a:t>
              </a:r>
            </a:p>
          </p:txBody>
        </p:sp>
      </p:grpSp>
      <p:sp>
        <p:nvSpPr>
          <p:cNvPr id="17" name="TextBox 17"/>
          <p:cNvSpPr txBox="1"/>
          <p:nvPr/>
        </p:nvSpPr>
        <p:spPr>
          <a:xfrm>
            <a:off x="666750" y="266701"/>
            <a:ext cx="15182850" cy="1038105"/>
          </a:xfrm>
          <a:prstGeom prst="rect">
            <a:avLst/>
          </a:prstGeom>
        </p:spPr>
        <p:txBody>
          <a:bodyPr wrap="square" lIns="0" tIns="0" rIns="0" bIns="0" rtlCol="0" anchor="t">
            <a:spAutoFit/>
          </a:bodyPr>
          <a:lstStyle/>
          <a:p>
            <a:pPr marL="0" lvl="0" indent="0" algn="l">
              <a:lnSpc>
                <a:spcPts val="8399"/>
              </a:lnSpc>
            </a:pPr>
            <a:r>
              <a:rPr lang="en-US" sz="6999" spc="-139" dirty="0">
                <a:solidFill>
                  <a:srgbClr val="FFFFFF"/>
                </a:solidFill>
                <a:latin typeface="Tenor Sans"/>
                <a:ea typeface="Tenor Sans"/>
                <a:cs typeface="Tenor Sans"/>
                <a:sym typeface="Tenor Sans"/>
              </a:rPr>
              <a:t>Types of Information Systems:</a:t>
            </a:r>
          </a:p>
        </p:txBody>
      </p:sp>
      <p:sp>
        <p:nvSpPr>
          <p:cNvPr id="20" name="TextBox 19">
            <a:extLst>
              <a:ext uri="{FF2B5EF4-FFF2-40B4-BE49-F238E27FC236}">
                <a16:creationId xmlns:a16="http://schemas.microsoft.com/office/drawing/2014/main" id="{E9E2564E-6F77-CE0D-62D6-38B4852AFAFF}"/>
              </a:ext>
            </a:extLst>
          </p:cNvPr>
          <p:cNvSpPr txBox="1"/>
          <p:nvPr/>
        </p:nvSpPr>
        <p:spPr>
          <a:xfrm>
            <a:off x="2204003" y="8893913"/>
            <a:ext cx="9998764" cy="369332"/>
          </a:xfrm>
          <a:prstGeom prst="rect">
            <a:avLst/>
          </a:prstGeom>
          <a:noFill/>
        </p:spPr>
        <p:txBody>
          <a:bodyPr wrap="square">
            <a:spAutoFit/>
          </a:bodyPr>
          <a:lstStyle/>
          <a:p>
            <a:endParaRPr lang="en-GB" dirty="0"/>
          </a:p>
        </p:txBody>
      </p:sp>
      <p:grpSp>
        <p:nvGrpSpPr>
          <p:cNvPr id="21" name="Group 8">
            <a:extLst>
              <a:ext uri="{FF2B5EF4-FFF2-40B4-BE49-F238E27FC236}">
                <a16:creationId xmlns:a16="http://schemas.microsoft.com/office/drawing/2014/main" id="{09AC07BD-4CEE-7BF1-12EC-BEF7FDB94D41}"/>
              </a:ext>
            </a:extLst>
          </p:cNvPr>
          <p:cNvGrpSpPr/>
          <p:nvPr/>
        </p:nvGrpSpPr>
        <p:grpSpPr>
          <a:xfrm>
            <a:off x="1459437" y="5941041"/>
            <a:ext cx="3829051" cy="2303189"/>
            <a:chOff x="0" y="0"/>
            <a:chExt cx="1029283" cy="591177"/>
          </a:xfrm>
        </p:grpSpPr>
        <p:sp>
          <p:nvSpPr>
            <p:cNvPr id="22" name="Freeform 9">
              <a:extLst>
                <a:ext uri="{FF2B5EF4-FFF2-40B4-BE49-F238E27FC236}">
                  <a16:creationId xmlns:a16="http://schemas.microsoft.com/office/drawing/2014/main" id="{45DF218C-E0B3-8B5D-047F-E6CBE5254ADA}"/>
                </a:ext>
              </a:extLst>
            </p:cNvPr>
            <p:cNvSpPr/>
            <p:nvPr/>
          </p:nvSpPr>
          <p:spPr>
            <a:xfrm>
              <a:off x="0" y="0"/>
              <a:ext cx="1029283" cy="591177"/>
            </a:xfrm>
            <a:custGeom>
              <a:avLst/>
              <a:gdLst/>
              <a:ahLst/>
              <a:cxnLst/>
              <a:rect l="l" t="t" r="r" b="b"/>
              <a:pathLst>
                <a:path w="1029283" h="591177">
                  <a:moveTo>
                    <a:pt x="0" y="0"/>
                  </a:moveTo>
                  <a:lnTo>
                    <a:pt x="1029283" y="0"/>
                  </a:lnTo>
                  <a:lnTo>
                    <a:pt x="1029283" y="591177"/>
                  </a:lnTo>
                  <a:lnTo>
                    <a:pt x="0" y="591177"/>
                  </a:lnTo>
                  <a:close/>
                </a:path>
              </a:pathLst>
            </a:custGeom>
            <a:blipFill>
              <a:blip r:embed="rId5"/>
              <a:stretch>
                <a:fillRect l="-272" r="-272"/>
              </a:stretch>
            </a:blipFill>
            <a:ln cap="sq">
              <a:noFill/>
              <a:prstDash val="solid"/>
              <a:miter/>
            </a:ln>
          </p:spPr>
          <p:txBody>
            <a:bodyPr/>
            <a:lstStyle/>
            <a:p>
              <a:endParaRPr lang="en-GB"/>
            </a:p>
          </p:txBody>
        </p:sp>
      </p:grpSp>
      <p:grpSp>
        <p:nvGrpSpPr>
          <p:cNvPr id="23" name="Group 4">
            <a:extLst>
              <a:ext uri="{FF2B5EF4-FFF2-40B4-BE49-F238E27FC236}">
                <a16:creationId xmlns:a16="http://schemas.microsoft.com/office/drawing/2014/main" id="{77C414DC-313E-4CF2-47DA-94E36B669A9C}"/>
              </a:ext>
            </a:extLst>
          </p:cNvPr>
          <p:cNvGrpSpPr/>
          <p:nvPr/>
        </p:nvGrpSpPr>
        <p:grpSpPr>
          <a:xfrm>
            <a:off x="7212538" y="5854552"/>
            <a:ext cx="3333750" cy="2302164"/>
            <a:chOff x="0" y="0"/>
            <a:chExt cx="1029283" cy="590914"/>
          </a:xfrm>
        </p:grpSpPr>
        <p:sp>
          <p:nvSpPr>
            <p:cNvPr id="24" name="Freeform 5">
              <a:extLst>
                <a:ext uri="{FF2B5EF4-FFF2-40B4-BE49-F238E27FC236}">
                  <a16:creationId xmlns:a16="http://schemas.microsoft.com/office/drawing/2014/main" id="{63604B0C-F65A-BA7F-4BBB-E848CDD7DB32}"/>
                </a:ext>
              </a:extLst>
            </p:cNvPr>
            <p:cNvSpPr/>
            <p:nvPr/>
          </p:nvSpPr>
          <p:spPr>
            <a:xfrm>
              <a:off x="0" y="0"/>
              <a:ext cx="1029283" cy="590914"/>
            </a:xfrm>
            <a:custGeom>
              <a:avLst/>
              <a:gdLst/>
              <a:ahLst/>
              <a:cxnLst/>
              <a:rect l="l" t="t" r="r" b="b"/>
              <a:pathLst>
                <a:path w="1029283" h="590914">
                  <a:moveTo>
                    <a:pt x="0" y="0"/>
                  </a:moveTo>
                  <a:lnTo>
                    <a:pt x="1029283" y="0"/>
                  </a:lnTo>
                  <a:lnTo>
                    <a:pt x="1029283" y="590914"/>
                  </a:lnTo>
                  <a:lnTo>
                    <a:pt x="0" y="590914"/>
                  </a:lnTo>
                  <a:close/>
                </a:path>
              </a:pathLst>
            </a:custGeom>
            <a:blipFill>
              <a:blip r:embed="rId6"/>
              <a:stretch>
                <a:fillRect l="-249" r="-249"/>
              </a:stretch>
            </a:blipFill>
            <a:ln cap="sq">
              <a:noFill/>
              <a:prstDash val="solid"/>
              <a:miter/>
            </a:ln>
          </p:spPr>
          <p:txBody>
            <a:bodyPr/>
            <a:lstStyle/>
            <a:p>
              <a:endParaRPr lang="en-GB"/>
            </a:p>
          </p:txBody>
        </p:sp>
      </p:grpSp>
      <p:grpSp>
        <p:nvGrpSpPr>
          <p:cNvPr id="25" name="Group 6">
            <a:extLst>
              <a:ext uri="{FF2B5EF4-FFF2-40B4-BE49-F238E27FC236}">
                <a16:creationId xmlns:a16="http://schemas.microsoft.com/office/drawing/2014/main" id="{8E7046FF-E926-73F2-E321-9447D3225B16}"/>
              </a:ext>
            </a:extLst>
          </p:cNvPr>
          <p:cNvGrpSpPr/>
          <p:nvPr/>
        </p:nvGrpSpPr>
        <p:grpSpPr>
          <a:xfrm>
            <a:off x="12965637" y="5854552"/>
            <a:ext cx="3333750" cy="2302164"/>
            <a:chOff x="0" y="0"/>
            <a:chExt cx="1029283" cy="590914"/>
          </a:xfrm>
        </p:grpSpPr>
        <p:sp>
          <p:nvSpPr>
            <p:cNvPr id="26" name="Freeform 7">
              <a:extLst>
                <a:ext uri="{FF2B5EF4-FFF2-40B4-BE49-F238E27FC236}">
                  <a16:creationId xmlns:a16="http://schemas.microsoft.com/office/drawing/2014/main" id="{0466935D-DD73-80C3-FACA-8810EC53AA8F}"/>
                </a:ext>
              </a:extLst>
            </p:cNvPr>
            <p:cNvSpPr/>
            <p:nvPr/>
          </p:nvSpPr>
          <p:spPr>
            <a:xfrm>
              <a:off x="0" y="0"/>
              <a:ext cx="1029283" cy="590914"/>
            </a:xfrm>
            <a:custGeom>
              <a:avLst/>
              <a:gdLst/>
              <a:ahLst/>
              <a:cxnLst/>
              <a:rect l="l" t="t" r="r" b="b"/>
              <a:pathLst>
                <a:path w="1029283" h="590914">
                  <a:moveTo>
                    <a:pt x="0" y="0"/>
                  </a:moveTo>
                  <a:lnTo>
                    <a:pt x="1029283" y="0"/>
                  </a:lnTo>
                  <a:lnTo>
                    <a:pt x="1029283" y="590914"/>
                  </a:lnTo>
                  <a:lnTo>
                    <a:pt x="0" y="590914"/>
                  </a:lnTo>
                  <a:close/>
                </a:path>
              </a:pathLst>
            </a:custGeom>
            <a:blipFill>
              <a:blip r:embed="rId7"/>
              <a:stretch>
                <a:fillRect l="-249" r="-249"/>
              </a:stretch>
            </a:blipFill>
            <a:ln cap="sq">
              <a:noFill/>
              <a:prstDash val="solid"/>
              <a:miter/>
            </a:ln>
          </p:spPr>
          <p:txBody>
            <a:bodyPr/>
            <a:lstStyle/>
            <a:p>
              <a:endParaRPr lang="en-GB"/>
            </a:p>
          </p:txBody>
        </p:sp>
      </p:grpSp>
      <p:sp>
        <p:nvSpPr>
          <p:cNvPr id="27" name="TextBox 9">
            <a:extLst>
              <a:ext uri="{FF2B5EF4-FFF2-40B4-BE49-F238E27FC236}">
                <a16:creationId xmlns:a16="http://schemas.microsoft.com/office/drawing/2014/main" id="{0164B8AB-ACFD-C1B1-1320-B1A1A83C70D8}"/>
              </a:ext>
            </a:extLst>
          </p:cNvPr>
          <p:cNvSpPr txBox="1"/>
          <p:nvPr/>
        </p:nvSpPr>
        <p:spPr>
          <a:xfrm>
            <a:off x="533400" y="8366485"/>
            <a:ext cx="5446961" cy="402161"/>
          </a:xfrm>
          <a:prstGeom prst="rect">
            <a:avLst/>
          </a:prstGeom>
        </p:spPr>
        <p:txBody>
          <a:bodyPr lIns="0" tIns="0" rIns="0" bIns="0" rtlCol="0" anchor="t">
            <a:spAutoFit/>
          </a:bodyPr>
          <a:lstStyle/>
          <a:p>
            <a:pPr marL="0" lvl="0" indent="0" algn="ctr">
              <a:lnSpc>
                <a:spcPts val="3359"/>
              </a:lnSpc>
              <a:spcBef>
                <a:spcPct val="0"/>
              </a:spcBef>
            </a:pPr>
            <a:r>
              <a:rPr lang="en-US" sz="2400" b="1" u="none" strike="noStrike" dirty="0">
                <a:solidFill>
                  <a:srgbClr val="FFFFFF"/>
                </a:solidFill>
                <a:latin typeface="Clear Sans Medium"/>
                <a:ea typeface="Clear Sans Medium"/>
                <a:cs typeface="Clear Sans Medium"/>
                <a:sym typeface="Clear Sans Medium"/>
              </a:rPr>
              <a:t>ERP</a:t>
            </a:r>
          </a:p>
        </p:txBody>
      </p:sp>
      <p:sp>
        <p:nvSpPr>
          <p:cNvPr id="28" name="TextBox 10">
            <a:extLst>
              <a:ext uri="{FF2B5EF4-FFF2-40B4-BE49-F238E27FC236}">
                <a16:creationId xmlns:a16="http://schemas.microsoft.com/office/drawing/2014/main" id="{206C9967-08F4-AEC2-C6B9-6965C2201636}"/>
              </a:ext>
            </a:extLst>
          </p:cNvPr>
          <p:cNvSpPr txBox="1"/>
          <p:nvPr/>
        </p:nvSpPr>
        <p:spPr>
          <a:xfrm>
            <a:off x="1459437" y="8845524"/>
            <a:ext cx="5446961" cy="344646"/>
          </a:xfrm>
          <a:prstGeom prst="rect">
            <a:avLst/>
          </a:prstGeom>
        </p:spPr>
        <p:txBody>
          <a:bodyPr lIns="0" tIns="0" rIns="0" bIns="0" rtlCol="0" anchor="t">
            <a:spAutoFit/>
          </a:bodyPr>
          <a:lstStyle/>
          <a:p>
            <a:pPr lvl="0">
              <a:lnSpc>
                <a:spcPts val="2940"/>
              </a:lnSpc>
              <a:spcBef>
                <a:spcPct val="0"/>
              </a:spcBef>
            </a:pPr>
            <a:r>
              <a:rPr lang="en-US" sz="2100" dirty="0">
                <a:solidFill>
                  <a:srgbClr val="FFFFFF"/>
                </a:solidFill>
                <a:latin typeface="Clear Sans"/>
                <a:ea typeface="Clear Sans"/>
                <a:cs typeface="Clear Sans"/>
                <a:sym typeface="Clear Sans"/>
              </a:rPr>
              <a:t>Integrates all business processes</a:t>
            </a:r>
          </a:p>
        </p:txBody>
      </p:sp>
      <p:grpSp>
        <p:nvGrpSpPr>
          <p:cNvPr id="29" name="Group 19">
            <a:extLst>
              <a:ext uri="{FF2B5EF4-FFF2-40B4-BE49-F238E27FC236}">
                <a16:creationId xmlns:a16="http://schemas.microsoft.com/office/drawing/2014/main" id="{3A260EC5-00F8-8961-0F4E-FE15B0E75314}"/>
              </a:ext>
            </a:extLst>
          </p:cNvPr>
          <p:cNvGrpSpPr/>
          <p:nvPr/>
        </p:nvGrpSpPr>
        <p:grpSpPr>
          <a:xfrm>
            <a:off x="7212537" y="8328385"/>
            <a:ext cx="4010025" cy="768667"/>
            <a:chOff x="0" y="0"/>
            <a:chExt cx="5346700" cy="1024890"/>
          </a:xfrm>
        </p:grpSpPr>
        <p:sp>
          <p:nvSpPr>
            <p:cNvPr id="30" name="TextBox 20">
              <a:extLst>
                <a:ext uri="{FF2B5EF4-FFF2-40B4-BE49-F238E27FC236}">
                  <a16:creationId xmlns:a16="http://schemas.microsoft.com/office/drawing/2014/main" id="{EE1EAA2F-8273-F734-FC0B-49DD90FB48F0}"/>
                </a:ext>
              </a:extLst>
            </p:cNvPr>
            <p:cNvSpPr txBox="1"/>
            <p:nvPr/>
          </p:nvSpPr>
          <p:spPr>
            <a:xfrm>
              <a:off x="0" y="-47625"/>
              <a:ext cx="5346700" cy="525145"/>
            </a:xfrm>
            <a:prstGeom prst="rect">
              <a:avLst/>
            </a:prstGeom>
          </p:spPr>
          <p:txBody>
            <a:bodyPr lIns="0" tIns="0" rIns="0" bIns="0" rtlCol="0" anchor="t">
              <a:spAutoFit/>
            </a:bodyPr>
            <a:lstStyle/>
            <a:p>
              <a:pPr marL="0" lvl="0" indent="0" algn="l">
                <a:lnSpc>
                  <a:spcPts val="3359"/>
                </a:lnSpc>
                <a:spcBef>
                  <a:spcPct val="0"/>
                </a:spcBef>
              </a:pPr>
              <a:r>
                <a:rPr lang="en-US" sz="2400" b="1" u="none" strike="noStrike" dirty="0">
                  <a:solidFill>
                    <a:srgbClr val="FFFFFF"/>
                  </a:solidFill>
                  <a:latin typeface="Clear Sans Medium"/>
                  <a:ea typeface="Clear Sans Medium"/>
                  <a:cs typeface="Clear Sans Medium"/>
                  <a:sym typeface="Clear Sans Medium"/>
                </a:rPr>
                <a:t>CRM</a:t>
              </a:r>
            </a:p>
          </p:txBody>
        </p:sp>
        <p:sp>
          <p:nvSpPr>
            <p:cNvPr id="31" name="TextBox 21">
              <a:extLst>
                <a:ext uri="{FF2B5EF4-FFF2-40B4-BE49-F238E27FC236}">
                  <a16:creationId xmlns:a16="http://schemas.microsoft.com/office/drawing/2014/main" id="{03F9D3C4-DEE8-9F98-F226-C6E565CABABD}"/>
                </a:ext>
              </a:extLst>
            </p:cNvPr>
            <p:cNvSpPr txBox="1"/>
            <p:nvPr/>
          </p:nvSpPr>
          <p:spPr>
            <a:xfrm>
              <a:off x="16702" y="553085"/>
              <a:ext cx="5329998" cy="471805"/>
            </a:xfrm>
            <a:prstGeom prst="rect">
              <a:avLst/>
            </a:prstGeom>
          </p:spPr>
          <p:txBody>
            <a:bodyPr lIns="0" tIns="0" rIns="0" bIns="0" rtlCol="0" anchor="t">
              <a:spAutoFit/>
            </a:bodyPr>
            <a:lstStyle/>
            <a:p>
              <a:pPr marL="0" lvl="0" indent="0" algn="l">
                <a:lnSpc>
                  <a:spcPts val="2940"/>
                </a:lnSpc>
                <a:spcBef>
                  <a:spcPct val="0"/>
                </a:spcBef>
              </a:pPr>
              <a:r>
                <a:rPr lang="en-US" sz="2100">
                  <a:solidFill>
                    <a:srgbClr val="FFFFFF"/>
                  </a:solidFill>
                  <a:latin typeface="Clear Sans"/>
                  <a:ea typeface="Clear Sans"/>
                  <a:cs typeface="Clear Sans"/>
                  <a:sym typeface="Clear Sans"/>
                </a:rPr>
                <a:t>Manages customer relationships</a:t>
              </a:r>
            </a:p>
          </p:txBody>
        </p:sp>
      </p:grpSp>
      <p:grpSp>
        <p:nvGrpSpPr>
          <p:cNvPr id="32" name="Group 22">
            <a:extLst>
              <a:ext uri="{FF2B5EF4-FFF2-40B4-BE49-F238E27FC236}">
                <a16:creationId xmlns:a16="http://schemas.microsoft.com/office/drawing/2014/main" id="{3BF87E4E-9796-13F4-4B20-6D4FCB9F9427}"/>
              </a:ext>
            </a:extLst>
          </p:cNvPr>
          <p:cNvGrpSpPr/>
          <p:nvPr/>
        </p:nvGrpSpPr>
        <p:grpSpPr>
          <a:xfrm>
            <a:off x="12945400" y="8355715"/>
            <a:ext cx="4010025" cy="1140142"/>
            <a:chOff x="0" y="0"/>
            <a:chExt cx="5346700" cy="1520190"/>
          </a:xfrm>
        </p:grpSpPr>
        <p:sp>
          <p:nvSpPr>
            <p:cNvPr id="33" name="TextBox 23">
              <a:extLst>
                <a:ext uri="{FF2B5EF4-FFF2-40B4-BE49-F238E27FC236}">
                  <a16:creationId xmlns:a16="http://schemas.microsoft.com/office/drawing/2014/main" id="{F321B736-B5C7-095C-4195-A771BC66CAA4}"/>
                </a:ext>
              </a:extLst>
            </p:cNvPr>
            <p:cNvSpPr txBox="1"/>
            <p:nvPr/>
          </p:nvSpPr>
          <p:spPr>
            <a:xfrm>
              <a:off x="0" y="-47625"/>
              <a:ext cx="5346700" cy="525145"/>
            </a:xfrm>
            <a:prstGeom prst="rect">
              <a:avLst/>
            </a:prstGeom>
          </p:spPr>
          <p:txBody>
            <a:bodyPr lIns="0" tIns="0" rIns="0" bIns="0" rtlCol="0" anchor="t">
              <a:spAutoFit/>
            </a:bodyPr>
            <a:lstStyle/>
            <a:p>
              <a:pPr marL="0" lvl="0" indent="0" algn="l">
                <a:lnSpc>
                  <a:spcPts val="3359"/>
                </a:lnSpc>
                <a:spcBef>
                  <a:spcPct val="0"/>
                </a:spcBef>
              </a:pPr>
              <a:r>
                <a:rPr lang="en-US" sz="2400" b="1" u="none" strike="noStrike" dirty="0">
                  <a:solidFill>
                    <a:srgbClr val="FFFFFF"/>
                  </a:solidFill>
                  <a:latin typeface="Clear Sans Medium"/>
                  <a:ea typeface="Clear Sans Medium"/>
                  <a:cs typeface="Clear Sans Medium"/>
                  <a:sym typeface="Clear Sans Medium"/>
                </a:rPr>
                <a:t>KMS</a:t>
              </a:r>
            </a:p>
          </p:txBody>
        </p:sp>
        <p:sp>
          <p:nvSpPr>
            <p:cNvPr id="34" name="TextBox 24">
              <a:extLst>
                <a:ext uri="{FF2B5EF4-FFF2-40B4-BE49-F238E27FC236}">
                  <a16:creationId xmlns:a16="http://schemas.microsoft.com/office/drawing/2014/main" id="{EDF75445-CC1B-75C2-6EDE-EFCC8339DF4A}"/>
                </a:ext>
              </a:extLst>
            </p:cNvPr>
            <p:cNvSpPr txBox="1"/>
            <p:nvPr/>
          </p:nvSpPr>
          <p:spPr>
            <a:xfrm>
              <a:off x="16702" y="553085"/>
              <a:ext cx="5329998" cy="967105"/>
            </a:xfrm>
            <a:prstGeom prst="rect">
              <a:avLst/>
            </a:prstGeom>
          </p:spPr>
          <p:txBody>
            <a:bodyPr lIns="0" tIns="0" rIns="0" bIns="0" rtlCol="0" anchor="t">
              <a:spAutoFit/>
            </a:bodyPr>
            <a:lstStyle/>
            <a:p>
              <a:pPr marL="0" lvl="0" indent="0" algn="l">
                <a:lnSpc>
                  <a:spcPts val="2940"/>
                </a:lnSpc>
                <a:spcBef>
                  <a:spcPct val="0"/>
                </a:spcBef>
              </a:pPr>
              <a:r>
                <a:rPr lang="en-US" sz="2100" dirty="0">
                  <a:solidFill>
                    <a:srgbClr val="FFFFFF"/>
                  </a:solidFill>
                  <a:latin typeface="Clear Sans"/>
                  <a:ea typeface="Clear Sans"/>
                  <a:cs typeface="Clear Sans"/>
                  <a:sym typeface="Clear Sans"/>
                </a:rPr>
                <a:t>Stores and shares </a:t>
              </a:r>
              <a:r>
                <a:rPr lang="en-US" sz="2100" dirty="0" err="1">
                  <a:solidFill>
                    <a:srgbClr val="FFFFFF"/>
                  </a:solidFill>
                  <a:latin typeface="Clear Sans"/>
                  <a:ea typeface="Clear Sans"/>
                  <a:cs typeface="Clear Sans"/>
                  <a:sym typeface="Clear Sans"/>
                </a:rPr>
                <a:t>organisational</a:t>
              </a:r>
              <a:r>
                <a:rPr lang="en-US" sz="2100" dirty="0">
                  <a:solidFill>
                    <a:srgbClr val="FFFFFF"/>
                  </a:solidFill>
                  <a:latin typeface="Clear Sans"/>
                  <a:ea typeface="Clear Sans"/>
                  <a:cs typeface="Clear Sans"/>
                  <a:sym typeface="Clear Sans"/>
                </a:rPr>
                <a:t> knowledge</a:t>
              </a:r>
            </a:p>
          </p:txBody>
        </p:sp>
      </p:grpSp>
    </p:spTree>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fade">
                                      <p:cBhvr>
                                        <p:cTn id="7" dur="1000"/>
                                        <p:tgtEl>
                                          <p:spTgt spid="17"/>
                                        </p:tgtEl>
                                      </p:cBhvr>
                                    </p:animEffect>
                                    <p:anim calcmode="lin" valueType="num">
                                      <p:cBhvr>
                                        <p:cTn id="8" dur="1000" fill="hold"/>
                                        <p:tgtEl>
                                          <p:spTgt spid="17"/>
                                        </p:tgtEl>
                                        <p:attrNameLst>
                                          <p:attrName>ppt_x</p:attrName>
                                        </p:attrNameLst>
                                      </p:cBhvr>
                                      <p:tavLst>
                                        <p:tav tm="0">
                                          <p:val>
                                            <p:strVal val="#ppt_x"/>
                                          </p:val>
                                        </p:tav>
                                        <p:tav tm="100000">
                                          <p:val>
                                            <p:strVal val="#ppt_x"/>
                                          </p:val>
                                        </p:tav>
                                      </p:tavLst>
                                    </p:anim>
                                    <p:anim calcmode="lin" valueType="num">
                                      <p:cBhvr>
                                        <p:cTn id="9" dur="1000" fill="hold"/>
                                        <p:tgtEl>
                                          <p:spTgt spid="17"/>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2"/>
                                        </p:tgtEl>
                                        <p:attrNameLst>
                                          <p:attrName>style.visibility</p:attrName>
                                        </p:attrNameLst>
                                      </p:cBhvr>
                                      <p:to>
                                        <p:strVal val="visible"/>
                                      </p:to>
                                    </p:set>
                                    <p:animEffect transition="in" filter="fade">
                                      <p:cBhvr>
                                        <p:cTn id="14" dur="1000"/>
                                        <p:tgtEl>
                                          <p:spTgt spid="2"/>
                                        </p:tgtEl>
                                      </p:cBhvr>
                                    </p:animEffect>
                                    <p:anim calcmode="lin" valueType="num">
                                      <p:cBhvr>
                                        <p:cTn id="15" dur="1000" fill="hold"/>
                                        <p:tgtEl>
                                          <p:spTgt spid="2"/>
                                        </p:tgtEl>
                                        <p:attrNameLst>
                                          <p:attrName>ppt_x</p:attrName>
                                        </p:attrNameLst>
                                      </p:cBhvr>
                                      <p:tavLst>
                                        <p:tav tm="0">
                                          <p:val>
                                            <p:strVal val="#ppt_x"/>
                                          </p:val>
                                        </p:tav>
                                        <p:tav tm="100000">
                                          <p:val>
                                            <p:strVal val="#ppt_x"/>
                                          </p:val>
                                        </p:tav>
                                      </p:tavLst>
                                    </p:anim>
                                    <p:anim calcmode="lin" valueType="num">
                                      <p:cBhvr>
                                        <p:cTn id="16"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8"/>
                                        </p:tgtEl>
                                        <p:attrNameLst>
                                          <p:attrName>style.visibility</p:attrName>
                                        </p:attrNameLst>
                                      </p:cBhvr>
                                      <p:to>
                                        <p:strVal val="visible"/>
                                      </p:to>
                                    </p:set>
                                    <p:animEffect transition="in" filter="fade">
                                      <p:cBhvr>
                                        <p:cTn id="21" dur="1000"/>
                                        <p:tgtEl>
                                          <p:spTgt spid="8"/>
                                        </p:tgtEl>
                                      </p:cBhvr>
                                    </p:animEffect>
                                    <p:anim calcmode="lin" valueType="num">
                                      <p:cBhvr>
                                        <p:cTn id="22" dur="1000" fill="hold"/>
                                        <p:tgtEl>
                                          <p:spTgt spid="8"/>
                                        </p:tgtEl>
                                        <p:attrNameLst>
                                          <p:attrName>ppt_x</p:attrName>
                                        </p:attrNameLst>
                                      </p:cBhvr>
                                      <p:tavLst>
                                        <p:tav tm="0">
                                          <p:val>
                                            <p:strVal val="#ppt_x"/>
                                          </p:val>
                                        </p:tav>
                                        <p:tav tm="100000">
                                          <p:val>
                                            <p:strVal val="#ppt_x"/>
                                          </p:val>
                                        </p:tav>
                                      </p:tavLst>
                                    </p:anim>
                                    <p:anim calcmode="lin" valueType="num">
                                      <p:cBhvr>
                                        <p:cTn id="23"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4"/>
                                        </p:tgtEl>
                                        <p:attrNameLst>
                                          <p:attrName>style.visibility</p:attrName>
                                        </p:attrNameLst>
                                      </p:cBhvr>
                                      <p:to>
                                        <p:strVal val="visible"/>
                                      </p:to>
                                    </p:set>
                                    <p:animEffect transition="in" filter="fade">
                                      <p:cBhvr>
                                        <p:cTn id="28" dur="1000"/>
                                        <p:tgtEl>
                                          <p:spTgt spid="4"/>
                                        </p:tgtEl>
                                      </p:cBhvr>
                                    </p:animEffect>
                                    <p:anim calcmode="lin" valueType="num">
                                      <p:cBhvr>
                                        <p:cTn id="29" dur="1000" fill="hold"/>
                                        <p:tgtEl>
                                          <p:spTgt spid="4"/>
                                        </p:tgtEl>
                                        <p:attrNameLst>
                                          <p:attrName>ppt_x</p:attrName>
                                        </p:attrNameLst>
                                      </p:cBhvr>
                                      <p:tavLst>
                                        <p:tav tm="0">
                                          <p:val>
                                            <p:strVal val="#ppt_x"/>
                                          </p:val>
                                        </p:tav>
                                        <p:tav tm="100000">
                                          <p:val>
                                            <p:strVal val="#ppt_x"/>
                                          </p:val>
                                        </p:tav>
                                      </p:tavLst>
                                    </p:anim>
                                    <p:anim calcmode="lin" valueType="num">
                                      <p:cBhvr>
                                        <p:cTn id="30"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11"/>
                                        </p:tgtEl>
                                        <p:attrNameLst>
                                          <p:attrName>style.visibility</p:attrName>
                                        </p:attrNameLst>
                                      </p:cBhvr>
                                      <p:to>
                                        <p:strVal val="visible"/>
                                      </p:to>
                                    </p:set>
                                    <p:animEffect transition="in" filter="fade">
                                      <p:cBhvr>
                                        <p:cTn id="35" dur="1000"/>
                                        <p:tgtEl>
                                          <p:spTgt spid="11"/>
                                        </p:tgtEl>
                                      </p:cBhvr>
                                    </p:animEffect>
                                    <p:anim calcmode="lin" valueType="num">
                                      <p:cBhvr>
                                        <p:cTn id="36" dur="1000" fill="hold"/>
                                        <p:tgtEl>
                                          <p:spTgt spid="11"/>
                                        </p:tgtEl>
                                        <p:attrNameLst>
                                          <p:attrName>ppt_x</p:attrName>
                                        </p:attrNameLst>
                                      </p:cBhvr>
                                      <p:tavLst>
                                        <p:tav tm="0">
                                          <p:val>
                                            <p:strVal val="#ppt_x"/>
                                          </p:val>
                                        </p:tav>
                                        <p:tav tm="100000">
                                          <p:val>
                                            <p:strVal val="#ppt_x"/>
                                          </p:val>
                                        </p:tav>
                                      </p:tavLst>
                                    </p:anim>
                                    <p:anim calcmode="lin" valueType="num">
                                      <p:cBhvr>
                                        <p:cTn id="37"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6"/>
                                        </p:tgtEl>
                                        <p:attrNameLst>
                                          <p:attrName>style.visibility</p:attrName>
                                        </p:attrNameLst>
                                      </p:cBhvr>
                                      <p:to>
                                        <p:strVal val="visible"/>
                                      </p:to>
                                    </p:set>
                                    <p:animEffect transition="in" filter="fade">
                                      <p:cBhvr>
                                        <p:cTn id="42" dur="1000"/>
                                        <p:tgtEl>
                                          <p:spTgt spid="6"/>
                                        </p:tgtEl>
                                      </p:cBhvr>
                                    </p:animEffect>
                                    <p:anim calcmode="lin" valueType="num">
                                      <p:cBhvr>
                                        <p:cTn id="43" dur="1000" fill="hold"/>
                                        <p:tgtEl>
                                          <p:spTgt spid="6"/>
                                        </p:tgtEl>
                                        <p:attrNameLst>
                                          <p:attrName>ppt_x</p:attrName>
                                        </p:attrNameLst>
                                      </p:cBhvr>
                                      <p:tavLst>
                                        <p:tav tm="0">
                                          <p:val>
                                            <p:strVal val="#ppt_x"/>
                                          </p:val>
                                        </p:tav>
                                        <p:tav tm="100000">
                                          <p:val>
                                            <p:strVal val="#ppt_x"/>
                                          </p:val>
                                        </p:tav>
                                      </p:tavLst>
                                    </p:anim>
                                    <p:anim calcmode="lin" valueType="num">
                                      <p:cBhvr>
                                        <p:cTn id="44"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14"/>
                                        </p:tgtEl>
                                        <p:attrNameLst>
                                          <p:attrName>style.visibility</p:attrName>
                                        </p:attrNameLst>
                                      </p:cBhvr>
                                      <p:to>
                                        <p:strVal val="visible"/>
                                      </p:to>
                                    </p:set>
                                    <p:animEffect transition="in" filter="fade">
                                      <p:cBhvr>
                                        <p:cTn id="49" dur="1000"/>
                                        <p:tgtEl>
                                          <p:spTgt spid="14"/>
                                        </p:tgtEl>
                                      </p:cBhvr>
                                    </p:animEffect>
                                    <p:anim calcmode="lin" valueType="num">
                                      <p:cBhvr>
                                        <p:cTn id="50" dur="1000" fill="hold"/>
                                        <p:tgtEl>
                                          <p:spTgt spid="14"/>
                                        </p:tgtEl>
                                        <p:attrNameLst>
                                          <p:attrName>ppt_x</p:attrName>
                                        </p:attrNameLst>
                                      </p:cBhvr>
                                      <p:tavLst>
                                        <p:tav tm="0">
                                          <p:val>
                                            <p:strVal val="#ppt_x"/>
                                          </p:val>
                                        </p:tav>
                                        <p:tav tm="100000">
                                          <p:val>
                                            <p:strVal val="#ppt_x"/>
                                          </p:val>
                                        </p:tav>
                                      </p:tavLst>
                                    </p:anim>
                                    <p:anim calcmode="lin" valueType="num">
                                      <p:cBhvr>
                                        <p:cTn id="51"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nodeType="clickEffect">
                                  <p:stCondLst>
                                    <p:cond delay="0"/>
                                  </p:stCondLst>
                                  <p:childTnLst>
                                    <p:set>
                                      <p:cBhvr>
                                        <p:cTn id="55" dur="1" fill="hold">
                                          <p:stCondLst>
                                            <p:cond delay="0"/>
                                          </p:stCondLst>
                                        </p:cTn>
                                        <p:tgtEl>
                                          <p:spTgt spid="21"/>
                                        </p:tgtEl>
                                        <p:attrNameLst>
                                          <p:attrName>style.visibility</p:attrName>
                                        </p:attrNameLst>
                                      </p:cBhvr>
                                      <p:to>
                                        <p:strVal val="visible"/>
                                      </p:to>
                                    </p:set>
                                    <p:animEffect transition="in" filter="fade">
                                      <p:cBhvr>
                                        <p:cTn id="56" dur="1000"/>
                                        <p:tgtEl>
                                          <p:spTgt spid="21"/>
                                        </p:tgtEl>
                                      </p:cBhvr>
                                    </p:animEffect>
                                    <p:anim calcmode="lin" valueType="num">
                                      <p:cBhvr>
                                        <p:cTn id="57" dur="1000" fill="hold"/>
                                        <p:tgtEl>
                                          <p:spTgt spid="21"/>
                                        </p:tgtEl>
                                        <p:attrNameLst>
                                          <p:attrName>ppt_x</p:attrName>
                                        </p:attrNameLst>
                                      </p:cBhvr>
                                      <p:tavLst>
                                        <p:tav tm="0">
                                          <p:val>
                                            <p:strVal val="#ppt_x"/>
                                          </p:val>
                                        </p:tav>
                                        <p:tav tm="100000">
                                          <p:val>
                                            <p:strVal val="#ppt_x"/>
                                          </p:val>
                                        </p:tav>
                                      </p:tavLst>
                                    </p:anim>
                                    <p:anim calcmode="lin" valueType="num">
                                      <p:cBhvr>
                                        <p:cTn id="58" dur="1000" fill="hold"/>
                                        <p:tgtEl>
                                          <p:spTgt spid="21"/>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grpId="0" nodeType="clickEffect">
                                  <p:stCondLst>
                                    <p:cond delay="0"/>
                                  </p:stCondLst>
                                  <p:childTnLst>
                                    <p:set>
                                      <p:cBhvr>
                                        <p:cTn id="62" dur="1" fill="hold">
                                          <p:stCondLst>
                                            <p:cond delay="0"/>
                                          </p:stCondLst>
                                        </p:cTn>
                                        <p:tgtEl>
                                          <p:spTgt spid="27"/>
                                        </p:tgtEl>
                                        <p:attrNameLst>
                                          <p:attrName>style.visibility</p:attrName>
                                        </p:attrNameLst>
                                      </p:cBhvr>
                                      <p:to>
                                        <p:strVal val="visible"/>
                                      </p:to>
                                    </p:set>
                                    <p:animEffect transition="in" filter="fade">
                                      <p:cBhvr>
                                        <p:cTn id="63" dur="1000"/>
                                        <p:tgtEl>
                                          <p:spTgt spid="27"/>
                                        </p:tgtEl>
                                      </p:cBhvr>
                                    </p:animEffect>
                                    <p:anim calcmode="lin" valueType="num">
                                      <p:cBhvr>
                                        <p:cTn id="64" dur="1000" fill="hold"/>
                                        <p:tgtEl>
                                          <p:spTgt spid="27"/>
                                        </p:tgtEl>
                                        <p:attrNameLst>
                                          <p:attrName>ppt_x</p:attrName>
                                        </p:attrNameLst>
                                      </p:cBhvr>
                                      <p:tavLst>
                                        <p:tav tm="0">
                                          <p:val>
                                            <p:strVal val="#ppt_x"/>
                                          </p:val>
                                        </p:tav>
                                        <p:tav tm="100000">
                                          <p:val>
                                            <p:strVal val="#ppt_x"/>
                                          </p:val>
                                        </p:tav>
                                      </p:tavLst>
                                    </p:anim>
                                    <p:anim calcmode="lin" valueType="num">
                                      <p:cBhvr>
                                        <p:cTn id="65" dur="1000" fill="hold"/>
                                        <p:tgtEl>
                                          <p:spTgt spid="27"/>
                                        </p:tgtEl>
                                        <p:attrNameLst>
                                          <p:attrName>ppt_y</p:attrName>
                                        </p:attrNameLst>
                                      </p:cBhvr>
                                      <p:tavLst>
                                        <p:tav tm="0">
                                          <p:val>
                                            <p:strVal val="#ppt_y+.1"/>
                                          </p:val>
                                        </p:tav>
                                        <p:tav tm="100000">
                                          <p:val>
                                            <p:strVal val="#ppt_y"/>
                                          </p:val>
                                        </p:tav>
                                      </p:tavLst>
                                    </p:anim>
                                  </p:childTnLst>
                                </p:cTn>
                              </p:par>
                              <p:par>
                                <p:cTn id="66" presetID="42" presetClass="entr" presetSubtype="0" fill="hold" grpId="0" nodeType="withEffect">
                                  <p:stCondLst>
                                    <p:cond delay="0"/>
                                  </p:stCondLst>
                                  <p:childTnLst>
                                    <p:set>
                                      <p:cBhvr>
                                        <p:cTn id="67" dur="1" fill="hold">
                                          <p:stCondLst>
                                            <p:cond delay="0"/>
                                          </p:stCondLst>
                                        </p:cTn>
                                        <p:tgtEl>
                                          <p:spTgt spid="28"/>
                                        </p:tgtEl>
                                        <p:attrNameLst>
                                          <p:attrName>style.visibility</p:attrName>
                                        </p:attrNameLst>
                                      </p:cBhvr>
                                      <p:to>
                                        <p:strVal val="visible"/>
                                      </p:to>
                                    </p:set>
                                    <p:animEffect transition="in" filter="fade">
                                      <p:cBhvr>
                                        <p:cTn id="68" dur="1000"/>
                                        <p:tgtEl>
                                          <p:spTgt spid="28"/>
                                        </p:tgtEl>
                                      </p:cBhvr>
                                    </p:animEffect>
                                    <p:anim calcmode="lin" valueType="num">
                                      <p:cBhvr>
                                        <p:cTn id="69" dur="1000" fill="hold"/>
                                        <p:tgtEl>
                                          <p:spTgt spid="28"/>
                                        </p:tgtEl>
                                        <p:attrNameLst>
                                          <p:attrName>ppt_x</p:attrName>
                                        </p:attrNameLst>
                                      </p:cBhvr>
                                      <p:tavLst>
                                        <p:tav tm="0">
                                          <p:val>
                                            <p:strVal val="#ppt_x"/>
                                          </p:val>
                                        </p:tav>
                                        <p:tav tm="100000">
                                          <p:val>
                                            <p:strVal val="#ppt_x"/>
                                          </p:val>
                                        </p:tav>
                                      </p:tavLst>
                                    </p:anim>
                                    <p:anim calcmode="lin" valueType="num">
                                      <p:cBhvr>
                                        <p:cTn id="70" dur="1000" fill="hold"/>
                                        <p:tgtEl>
                                          <p:spTgt spid="28"/>
                                        </p:tgtEl>
                                        <p:attrNameLst>
                                          <p:attrName>ppt_y</p:attrName>
                                        </p:attrNameLst>
                                      </p:cBhvr>
                                      <p:tavLst>
                                        <p:tav tm="0">
                                          <p:val>
                                            <p:strVal val="#ppt_y+.1"/>
                                          </p:val>
                                        </p:tav>
                                        <p:tav tm="100000">
                                          <p:val>
                                            <p:strVal val="#ppt_y"/>
                                          </p:val>
                                        </p:tav>
                                      </p:tavLst>
                                    </p:anim>
                                  </p:childTnLst>
                                </p:cTn>
                              </p:par>
                            </p:childTnLst>
                          </p:cTn>
                        </p:par>
                      </p:childTnLst>
                    </p:cTn>
                  </p:par>
                  <p:par>
                    <p:cTn id="71" fill="hold">
                      <p:stCondLst>
                        <p:cond delay="indefinite"/>
                      </p:stCondLst>
                      <p:childTnLst>
                        <p:par>
                          <p:cTn id="72" fill="hold">
                            <p:stCondLst>
                              <p:cond delay="0"/>
                            </p:stCondLst>
                            <p:childTnLst>
                              <p:par>
                                <p:cTn id="73" presetID="42" presetClass="entr" presetSubtype="0" fill="hold" nodeType="clickEffect">
                                  <p:stCondLst>
                                    <p:cond delay="0"/>
                                  </p:stCondLst>
                                  <p:childTnLst>
                                    <p:set>
                                      <p:cBhvr>
                                        <p:cTn id="74" dur="1" fill="hold">
                                          <p:stCondLst>
                                            <p:cond delay="0"/>
                                          </p:stCondLst>
                                        </p:cTn>
                                        <p:tgtEl>
                                          <p:spTgt spid="23"/>
                                        </p:tgtEl>
                                        <p:attrNameLst>
                                          <p:attrName>style.visibility</p:attrName>
                                        </p:attrNameLst>
                                      </p:cBhvr>
                                      <p:to>
                                        <p:strVal val="visible"/>
                                      </p:to>
                                    </p:set>
                                    <p:animEffect transition="in" filter="fade">
                                      <p:cBhvr>
                                        <p:cTn id="75" dur="1000"/>
                                        <p:tgtEl>
                                          <p:spTgt spid="23"/>
                                        </p:tgtEl>
                                      </p:cBhvr>
                                    </p:animEffect>
                                    <p:anim calcmode="lin" valueType="num">
                                      <p:cBhvr>
                                        <p:cTn id="76" dur="1000" fill="hold"/>
                                        <p:tgtEl>
                                          <p:spTgt spid="23"/>
                                        </p:tgtEl>
                                        <p:attrNameLst>
                                          <p:attrName>ppt_x</p:attrName>
                                        </p:attrNameLst>
                                      </p:cBhvr>
                                      <p:tavLst>
                                        <p:tav tm="0">
                                          <p:val>
                                            <p:strVal val="#ppt_x"/>
                                          </p:val>
                                        </p:tav>
                                        <p:tav tm="100000">
                                          <p:val>
                                            <p:strVal val="#ppt_x"/>
                                          </p:val>
                                        </p:tav>
                                      </p:tavLst>
                                    </p:anim>
                                    <p:anim calcmode="lin" valueType="num">
                                      <p:cBhvr>
                                        <p:cTn id="77" dur="1000" fill="hold"/>
                                        <p:tgtEl>
                                          <p:spTgt spid="23"/>
                                        </p:tgtEl>
                                        <p:attrNameLst>
                                          <p:attrName>ppt_y</p:attrName>
                                        </p:attrNameLst>
                                      </p:cBhvr>
                                      <p:tavLst>
                                        <p:tav tm="0">
                                          <p:val>
                                            <p:strVal val="#ppt_y+.1"/>
                                          </p:val>
                                        </p:tav>
                                        <p:tav tm="100000">
                                          <p:val>
                                            <p:strVal val="#ppt_y"/>
                                          </p:val>
                                        </p:tav>
                                      </p:tavLst>
                                    </p:anim>
                                  </p:childTnLst>
                                </p:cTn>
                              </p:par>
                            </p:childTnLst>
                          </p:cTn>
                        </p:par>
                      </p:childTnLst>
                    </p:cTn>
                  </p:par>
                  <p:par>
                    <p:cTn id="78" fill="hold">
                      <p:stCondLst>
                        <p:cond delay="indefinite"/>
                      </p:stCondLst>
                      <p:childTnLst>
                        <p:par>
                          <p:cTn id="79" fill="hold">
                            <p:stCondLst>
                              <p:cond delay="0"/>
                            </p:stCondLst>
                            <p:childTnLst>
                              <p:par>
                                <p:cTn id="80" presetID="42" presetClass="entr" presetSubtype="0" fill="hold" nodeType="clickEffect">
                                  <p:stCondLst>
                                    <p:cond delay="0"/>
                                  </p:stCondLst>
                                  <p:childTnLst>
                                    <p:set>
                                      <p:cBhvr>
                                        <p:cTn id="81" dur="1" fill="hold">
                                          <p:stCondLst>
                                            <p:cond delay="0"/>
                                          </p:stCondLst>
                                        </p:cTn>
                                        <p:tgtEl>
                                          <p:spTgt spid="29"/>
                                        </p:tgtEl>
                                        <p:attrNameLst>
                                          <p:attrName>style.visibility</p:attrName>
                                        </p:attrNameLst>
                                      </p:cBhvr>
                                      <p:to>
                                        <p:strVal val="visible"/>
                                      </p:to>
                                    </p:set>
                                    <p:animEffect transition="in" filter="fade">
                                      <p:cBhvr>
                                        <p:cTn id="82" dur="1000"/>
                                        <p:tgtEl>
                                          <p:spTgt spid="29"/>
                                        </p:tgtEl>
                                      </p:cBhvr>
                                    </p:animEffect>
                                    <p:anim calcmode="lin" valueType="num">
                                      <p:cBhvr>
                                        <p:cTn id="83" dur="1000" fill="hold"/>
                                        <p:tgtEl>
                                          <p:spTgt spid="29"/>
                                        </p:tgtEl>
                                        <p:attrNameLst>
                                          <p:attrName>ppt_x</p:attrName>
                                        </p:attrNameLst>
                                      </p:cBhvr>
                                      <p:tavLst>
                                        <p:tav tm="0">
                                          <p:val>
                                            <p:strVal val="#ppt_x"/>
                                          </p:val>
                                        </p:tav>
                                        <p:tav tm="100000">
                                          <p:val>
                                            <p:strVal val="#ppt_x"/>
                                          </p:val>
                                        </p:tav>
                                      </p:tavLst>
                                    </p:anim>
                                    <p:anim calcmode="lin" valueType="num">
                                      <p:cBhvr>
                                        <p:cTn id="84" dur="1000" fill="hold"/>
                                        <p:tgtEl>
                                          <p:spTgt spid="29"/>
                                        </p:tgtEl>
                                        <p:attrNameLst>
                                          <p:attrName>ppt_y</p:attrName>
                                        </p:attrNameLst>
                                      </p:cBhvr>
                                      <p:tavLst>
                                        <p:tav tm="0">
                                          <p:val>
                                            <p:strVal val="#ppt_y+.1"/>
                                          </p:val>
                                        </p:tav>
                                        <p:tav tm="100000">
                                          <p:val>
                                            <p:strVal val="#ppt_y"/>
                                          </p:val>
                                        </p:tav>
                                      </p:tavLst>
                                    </p:anim>
                                  </p:childTnLst>
                                </p:cTn>
                              </p:par>
                            </p:childTnLst>
                          </p:cTn>
                        </p:par>
                      </p:childTnLst>
                    </p:cTn>
                  </p:par>
                  <p:par>
                    <p:cTn id="85" fill="hold">
                      <p:stCondLst>
                        <p:cond delay="indefinite"/>
                      </p:stCondLst>
                      <p:childTnLst>
                        <p:par>
                          <p:cTn id="86" fill="hold">
                            <p:stCondLst>
                              <p:cond delay="0"/>
                            </p:stCondLst>
                            <p:childTnLst>
                              <p:par>
                                <p:cTn id="87" presetID="42" presetClass="entr" presetSubtype="0" fill="hold" nodeType="clickEffect">
                                  <p:stCondLst>
                                    <p:cond delay="0"/>
                                  </p:stCondLst>
                                  <p:childTnLst>
                                    <p:set>
                                      <p:cBhvr>
                                        <p:cTn id="88" dur="1" fill="hold">
                                          <p:stCondLst>
                                            <p:cond delay="0"/>
                                          </p:stCondLst>
                                        </p:cTn>
                                        <p:tgtEl>
                                          <p:spTgt spid="25"/>
                                        </p:tgtEl>
                                        <p:attrNameLst>
                                          <p:attrName>style.visibility</p:attrName>
                                        </p:attrNameLst>
                                      </p:cBhvr>
                                      <p:to>
                                        <p:strVal val="visible"/>
                                      </p:to>
                                    </p:set>
                                    <p:animEffect transition="in" filter="fade">
                                      <p:cBhvr>
                                        <p:cTn id="89" dur="1000"/>
                                        <p:tgtEl>
                                          <p:spTgt spid="25"/>
                                        </p:tgtEl>
                                      </p:cBhvr>
                                    </p:animEffect>
                                    <p:anim calcmode="lin" valueType="num">
                                      <p:cBhvr>
                                        <p:cTn id="90" dur="1000" fill="hold"/>
                                        <p:tgtEl>
                                          <p:spTgt spid="25"/>
                                        </p:tgtEl>
                                        <p:attrNameLst>
                                          <p:attrName>ppt_x</p:attrName>
                                        </p:attrNameLst>
                                      </p:cBhvr>
                                      <p:tavLst>
                                        <p:tav tm="0">
                                          <p:val>
                                            <p:strVal val="#ppt_x"/>
                                          </p:val>
                                        </p:tav>
                                        <p:tav tm="100000">
                                          <p:val>
                                            <p:strVal val="#ppt_x"/>
                                          </p:val>
                                        </p:tav>
                                      </p:tavLst>
                                    </p:anim>
                                    <p:anim calcmode="lin" valueType="num">
                                      <p:cBhvr>
                                        <p:cTn id="91" dur="1000" fill="hold"/>
                                        <p:tgtEl>
                                          <p:spTgt spid="25"/>
                                        </p:tgtEl>
                                        <p:attrNameLst>
                                          <p:attrName>ppt_y</p:attrName>
                                        </p:attrNameLst>
                                      </p:cBhvr>
                                      <p:tavLst>
                                        <p:tav tm="0">
                                          <p:val>
                                            <p:strVal val="#ppt_y+.1"/>
                                          </p:val>
                                        </p:tav>
                                        <p:tav tm="100000">
                                          <p:val>
                                            <p:strVal val="#ppt_y"/>
                                          </p:val>
                                        </p:tav>
                                      </p:tavLst>
                                    </p:anim>
                                  </p:childTnLst>
                                </p:cTn>
                              </p:par>
                            </p:childTnLst>
                          </p:cTn>
                        </p:par>
                      </p:childTnLst>
                    </p:cTn>
                  </p:par>
                  <p:par>
                    <p:cTn id="92" fill="hold">
                      <p:stCondLst>
                        <p:cond delay="indefinite"/>
                      </p:stCondLst>
                      <p:childTnLst>
                        <p:par>
                          <p:cTn id="93" fill="hold">
                            <p:stCondLst>
                              <p:cond delay="0"/>
                            </p:stCondLst>
                            <p:childTnLst>
                              <p:par>
                                <p:cTn id="94" presetID="42" presetClass="entr" presetSubtype="0" fill="hold" nodeType="clickEffect">
                                  <p:stCondLst>
                                    <p:cond delay="0"/>
                                  </p:stCondLst>
                                  <p:childTnLst>
                                    <p:set>
                                      <p:cBhvr>
                                        <p:cTn id="95" dur="1" fill="hold">
                                          <p:stCondLst>
                                            <p:cond delay="0"/>
                                          </p:stCondLst>
                                        </p:cTn>
                                        <p:tgtEl>
                                          <p:spTgt spid="32"/>
                                        </p:tgtEl>
                                        <p:attrNameLst>
                                          <p:attrName>style.visibility</p:attrName>
                                        </p:attrNameLst>
                                      </p:cBhvr>
                                      <p:to>
                                        <p:strVal val="visible"/>
                                      </p:to>
                                    </p:set>
                                    <p:animEffect transition="in" filter="fade">
                                      <p:cBhvr>
                                        <p:cTn id="96" dur="1000"/>
                                        <p:tgtEl>
                                          <p:spTgt spid="32"/>
                                        </p:tgtEl>
                                      </p:cBhvr>
                                    </p:animEffect>
                                    <p:anim calcmode="lin" valueType="num">
                                      <p:cBhvr>
                                        <p:cTn id="97" dur="1000" fill="hold"/>
                                        <p:tgtEl>
                                          <p:spTgt spid="32"/>
                                        </p:tgtEl>
                                        <p:attrNameLst>
                                          <p:attrName>ppt_x</p:attrName>
                                        </p:attrNameLst>
                                      </p:cBhvr>
                                      <p:tavLst>
                                        <p:tav tm="0">
                                          <p:val>
                                            <p:strVal val="#ppt_x"/>
                                          </p:val>
                                        </p:tav>
                                        <p:tav tm="100000">
                                          <p:val>
                                            <p:strVal val="#ppt_x"/>
                                          </p:val>
                                        </p:tav>
                                      </p:tavLst>
                                    </p:anim>
                                    <p:anim calcmode="lin" valueType="num">
                                      <p:cBhvr>
                                        <p:cTn id="98" dur="1000" fill="hold"/>
                                        <p:tgtEl>
                                          <p:spTgt spid="3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p:bldP spid="27" grpId="0"/>
      <p:bldP spid="28"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14344B"/>
        </a:solidFill>
        <a:effectLst/>
      </p:bgPr>
    </p:bg>
    <p:spTree>
      <p:nvGrpSpPr>
        <p:cNvPr id="1" name=""/>
        <p:cNvGrpSpPr/>
        <p:nvPr/>
      </p:nvGrpSpPr>
      <p:grpSpPr>
        <a:xfrm>
          <a:off x="0" y="0"/>
          <a:ext cx="0" cy="0"/>
          <a:chOff x="0" y="0"/>
          <a:chExt cx="0" cy="0"/>
        </a:xfrm>
      </p:grpSpPr>
      <p:grpSp>
        <p:nvGrpSpPr>
          <p:cNvPr id="2" name="Group 2"/>
          <p:cNvGrpSpPr/>
          <p:nvPr/>
        </p:nvGrpSpPr>
        <p:grpSpPr>
          <a:xfrm>
            <a:off x="666749" y="571500"/>
            <a:ext cx="9763126" cy="6081162"/>
            <a:chOff x="-1" y="-1320800"/>
            <a:chExt cx="13017501" cy="8108214"/>
          </a:xfrm>
        </p:grpSpPr>
        <p:sp>
          <p:nvSpPr>
            <p:cNvPr id="3" name="TextBox 3"/>
            <p:cNvSpPr txBox="1"/>
            <p:nvPr/>
          </p:nvSpPr>
          <p:spPr>
            <a:xfrm>
              <a:off x="0" y="-1320800"/>
              <a:ext cx="13017500" cy="2819400"/>
            </a:xfrm>
            <a:prstGeom prst="rect">
              <a:avLst/>
            </a:prstGeom>
          </p:spPr>
          <p:txBody>
            <a:bodyPr lIns="0" tIns="0" rIns="0" bIns="0" rtlCol="0" anchor="t">
              <a:spAutoFit/>
            </a:bodyPr>
            <a:lstStyle/>
            <a:p>
              <a:pPr marL="0" lvl="0" indent="0" algn="l">
                <a:lnSpc>
                  <a:spcPts val="8399"/>
                </a:lnSpc>
              </a:pPr>
              <a:r>
                <a:rPr lang="en-US" sz="6999" spc="-139" dirty="0">
                  <a:solidFill>
                    <a:srgbClr val="FFFFFF"/>
                  </a:solidFill>
                  <a:latin typeface="Tenor Sans"/>
                  <a:ea typeface="Tenor Sans"/>
                  <a:cs typeface="Tenor Sans"/>
                  <a:sym typeface="Tenor Sans"/>
                </a:rPr>
                <a:t>Understanding ERP Systems</a:t>
              </a:r>
            </a:p>
          </p:txBody>
        </p:sp>
        <p:sp>
          <p:nvSpPr>
            <p:cNvPr id="4" name="TextBox 4"/>
            <p:cNvSpPr txBox="1"/>
            <p:nvPr/>
          </p:nvSpPr>
          <p:spPr>
            <a:xfrm>
              <a:off x="0" y="1828800"/>
              <a:ext cx="13017500" cy="530032"/>
            </a:xfrm>
            <a:prstGeom prst="rect">
              <a:avLst/>
            </a:prstGeom>
          </p:spPr>
          <p:txBody>
            <a:bodyPr lIns="0" tIns="0" rIns="0" bIns="0" rtlCol="0" anchor="t">
              <a:spAutoFit/>
            </a:bodyPr>
            <a:lstStyle/>
            <a:p>
              <a:pPr marL="0" lvl="0" indent="0" algn="l">
                <a:lnSpc>
                  <a:spcPts val="3360"/>
                </a:lnSpc>
                <a:spcBef>
                  <a:spcPct val="0"/>
                </a:spcBef>
              </a:pPr>
              <a:r>
                <a:rPr lang="en-US" sz="2400" b="1" dirty="0">
                  <a:solidFill>
                    <a:srgbClr val="FFFFFF"/>
                  </a:solidFill>
                  <a:latin typeface="Clear Sans Medium"/>
                  <a:ea typeface="Clear Sans Medium"/>
                  <a:cs typeface="Clear Sans Medium"/>
                  <a:sym typeface="Clear Sans Medium"/>
                </a:rPr>
                <a:t>DEFINITION, BENEFITS, AND DRAWBACKS</a:t>
              </a:r>
            </a:p>
          </p:txBody>
        </p:sp>
        <p:sp>
          <p:nvSpPr>
            <p:cNvPr id="5" name="TextBox 5"/>
            <p:cNvSpPr txBox="1"/>
            <p:nvPr/>
          </p:nvSpPr>
          <p:spPr>
            <a:xfrm>
              <a:off x="-1" y="3352799"/>
              <a:ext cx="13017500" cy="3434615"/>
            </a:xfrm>
            <a:prstGeom prst="rect">
              <a:avLst/>
            </a:prstGeom>
          </p:spPr>
          <p:txBody>
            <a:bodyPr lIns="0" tIns="0" rIns="0" bIns="0" rtlCol="0" anchor="t">
              <a:spAutoFit/>
            </a:bodyPr>
            <a:lstStyle/>
            <a:p>
              <a:pPr marL="0" lvl="0" indent="0" algn="l">
                <a:lnSpc>
                  <a:spcPts val="2939"/>
                </a:lnSpc>
                <a:spcBef>
                  <a:spcPct val="0"/>
                </a:spcBef>
              </a:pPr>
              <a:r>
                <a:rPr lang="en-US" sz="2099" dirty="0">
                  <a:solidFill>
                    <a:srgbClr val="FFFFFF"/>
                  </a:solidFill>
                  <a:latin typeface="Clear Sans"/>
                  <a:ea typeface="Clear Sans"/>
                  <a:cs typeface="Clear Sans"/>
                  <a:sym typeface="Clear Sans"/>
                </a:rPr>
                <a:t>ERP systems integrate core business processes into a unified system. </a:t>
              </a:r>
            </a:p>
            <a:p>
              <a:pPr marL="0" lvl="0" indent="0" algn="l">
                <a:lnSpc>
                  <a:spcPts val="2939"/>
                </a:lnSpc>
                <a:spcBef>
                  <a:spcPct val="0"/>
                </a:spcBef>
              </a:pPr>
              <a:endParaRPr lang="en-US" sz="2099" dirty="0">
                <a:solidFill>
                  <a:srgbClr val="FFFFFF"/>
                </a:solidFill>
                <a:latin typeface="Clear Sans"/>
                <a:ea typeface="Clear Sans"/>
                <a:cs typeface="Clear Sans"/>
                <a:sym typeface="Clear Sans"/>
              </a:endParaRPr>
            </a:p>
            <a:p>
              <a:pPr marL="0" lvl="0" indent="0" algn="l">
                <a:lnSpc>
                  <a:spcPts val="2939"/>
                </a:lnSpc>
                <a:spcBef>
                  <a:spcPct val="0"/>
                </a:spcBef>
              </a:pPr>
              <a:r>
                <a:rPr lang="en-US" sz="2099" dirty="0">
                  <a:solidFill>
                    <a:srgbClr val="FFFFFF"/>
                  </a:solidFill>
                  <a:latin typeface="Clear Sans"/>
                  <a:ea typeface="Clear Sans"/>
                  <a:cs typeface="Clear Sans"/>
                  <a:sym typeface="Clear Sans"/>
                </a:rPr>
                <a:t>Benefits include improved efficiency, data consistency, and streamlined workflows. </a:t>
              </a:r>
            </a:p>
            <a:p>
              <a:pPr marL="0" lvl="0" indent="0" algn="l">
                <a:lnSpc>
                  <a:spcPts val="2939"/>
                </a:lnSpc>
                <a:spcBef>
                  <a:spcPct val="0"/>
                </a:spcBef>
              </a:pPr>
              <a:endParaRPr lang="en-US" sz="2099" dirty="0">
                <a:solidFill>
                  <a:srgbClr val="FFFFFF"/>
                </a:solidFill>
                <a:latin typeface="Clear Sans"/>
                <a:ea typeface="Clear Sans"/>
                <a:cs typeface="Clear Sans"/>
                <a:sym typeface="Clear Sans"/>
              </a:endParaRPr>
            </a:p>
            <a:p>
              <a:pPr marL="0" lvl="0" indent="0" algn="l">
                <a:lnSpc>
                  <a:spcPts val="2939"/>
                </a:lnSpc>
                <a:spcBef>
                  <a:spcPct val="0"/>
                </a:spcBef>
              </a:pPr>
              <a:r>
                <a:rPr lang="en-US" sz="2099" dirty="0">
                  <a:solidFill>
                    <a:srgbClr val="FFFFFF"/>
                  </a:solidFill>
                  <a:latin typeface="Clear Sans"/>
                  <a:ea typeface="Clear Sans"/>
                  <a:cs typeface="Clear Sans"/>
                  <a:sym typeface="Clear Sans"/>
                </a:rPr>
                <a:t>However, they can be costly and complex to implement, posing challenges during deployment and user adoption. Consider these factors carefully.</a:t>
              </a:r>
            </a:p>
          </p:txBody>
        </p:sp>
      </p:grpSp>
      <p:sp>
        <p:nvSpPr>
          <p:cNvPr id="8" name="TextBox 7">
            <a:extLst>
              <a:ext uri="{FF2B5EF4-FFF2-40B4-BE49-F238E27FC236}">
                <a16:creationId xmlns:a16="http://schemas.microsoft.com/office/drawing/2014/main" id="{8CCD6E39-5CD7-FD4E-1900-98E6D0578730}"/>
              </a:ext>
            </a:extLst>
          </p:cNvPr>
          <p:cNvSpPr txBox="1"/>
          <p:nvPr/>
        </p:nvSpPr>
        <p:spPr>
          <a:xfrm>
            <a:off x="5791200" y="9258300"/>
            <a:ext cx="10711542" cy="1261884"/>
          </a:xfrm>
          <a:prstGeom prst="rect">
            <a:avLst/>
          </a:prstGeom>
          <a:noFill/>
        </p:spPr>
        <p:txBody>
          <a:bodyPr wrap="square">
            <a:spAutoFit/>
          </a:bodyPr>
          <a:lstStyle/>
          <a:p>
            <a:pPr fontAlgn="base">
              <a:buNone/>
            </a:pPr>
            <a:r>
              <a:rPr lang="en-GB" sz="2000" dirty="0">
                <a:solidFill>
                  <a:schemeClr val="bg1"/>
                </a:solidFill>
                <a:effectLst/>
                <a:latin typeface="Arial" panose="020B0604020202020204" pitchFamily="34" charset="0"/>
                <a:cs typeface="Arial" panose="020B0604020202020204" pitchFamily="34" charset="0"/>
              </a:rPr>
              <a:t>ERP systems integrate business functions into a single unified process.</a:t>
            </a:r>
          </a:p>
          <a:p>
            <a:pPr fontAlgn="base">
              <a:buNone/>
            </a:pPr>
            <a:r>
              <a:rPr lang="en-GB" sz="2000" dirty="0">
                <a:solidFill>
                  <a:schemeClr val="bg1"/>
                </a:solidFill>
                <a:effectLst/>
                <a:latin typeface="Arial" panose="020B0604020202020204" pitchFamily="34" charset="0"/>
                <a:cs typeface="Arial" panose="020B0604020202020204" pitchFamily="34" charset="0"/>
              </a:rPr>
              <a:t>(Monk and Wagner, 2012)</a:t>
            </a:r>
          </a:p>
          <a:p>
            <a:pPr>
              <a:buNone/>
            </a:pPr>
            <a:br>
              <a:rPr lang="en-GB" dirty="0">
                <a:effectLst/>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pic>
        <p:nvPicPr>
          <p:cNvPr id="9" name="Picture 8" descr="Elderly businessman stressed at work">
            <a:extLst>
              <a:ext uri="{FF2B5EF4-FFF2-40B4-BE49-F238E27FC236}">
                <a16:creationId xmlns:a16="http://schemas.microsoft.com/office/drawing/2014/main" id="{2CE710A0-C6C1-159D-1591-DB5166030CC4}"/>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134600" y="1014386"/>
            <a:ext cx="6797013" cy="4533596"/>
          </a:xfrm>
          <a:prstGeom prst="rect">
            <a:avLst/>
          </a:prstGeom>
        </p:spPr>
      </p:pic>
    </p:spTree>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1000"/>
                                        <p:tgtEl>
                                          <p:spTgt spid="9"/>
                                        </p:tgtEl>
                                      </p:cBhvr>
                                    </p:animEffect>
                                    <p:anim calcmode="lin" valueType="num">
                                      <p:cBhvr>
                                        <p:cTn id="8" dur="1000" fill="hold"/>
                                        <p:tgtEl>
                                          <p:spTgt spid="9"/>
                                        </p:tgtEl>
                                        <p:attrNameLst>
                                          <p:attrName>ppt_x</p:attrName>
                                        </p:attrNameLst>
                                      </p:cBhvr>
                                      <p:tavLst>
                                        <p:tav tm="0">
                                          <p:val>
                                            <p:strVal val="#ppt_x"/>
                                          </p:val>
                                        </p:tav>
                                        <p:tav tm="100000">
                                          <p:val>
                                            <p:strVal val="#ppt_x"/>
                                          </p:val>
                                        </p:tav>
                                      </p:tavLst>
                                    </p:anim>
                                    <p:anim calcmode="lin" valueType="num">
                                      <p:cBhvr>
                                        <p:cTn id="9"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2"/>
                                        </p:tgtEl>
                                        <p:attrNameLst>
                                          <p:attrName>style.visibility</p:attrName>
                                        </p:attrNameLst>
                                      </p:cBhvr>
                                      <p:to>
                                        <p:strVal val="visible"/>
                                      </p:to>
                                    </p:set>
                                    <p:animEffect transition="in" filter="fade">
                                      <p:cBhvr>
                                        <p:cTn id="14" dur="1000"/>
                                        <p:tgtEl>
                                          <p:spTgt spid="2"/>
                                        </p:tgtEl>
                                      </p:cBhvr>
                                    </p:animEffect>
                                    <p:anim calcmode="lin" valueType="num">
                                      <p:cBhvr>
                                        <p:cTn id="15" dur="1000" fill="hold"/>
                                        <p:tgtEl>
                                          <p:spTgt spid="2"/>
                                        </p:tgtEl>
                                        <p:attrNameLst>
                                          <p:attrName>ppt_x</p:attrName>
                                        </p:attrNameLst>
                                      </p:cBhvr>
                                      <p:tavLst>
                                        <p:tav tm="0">
                                          <p:val>
                                            <p:strVal val="#ppt_x"/>
                                          </p:val>
                                        </p:tav>
                                        <p:tav tm="100000">
                                          <p:val>
                                            <p:strVal val="#ppt_x"/>
                                          </p:val>
                                        </p:tav>
                                      </p:tavLst>
                                    </p:anim>
                                    <p:anim calcmode="lin" valueType="num">
                                      <p:cBhvr>
                                        <p:cTn id="16"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8"/>
                                        </p:tgtEl>
                                        <p:attrNameLst>
                                          <p:attrName>style.visibility</p:attrName>
                                        </p:attrNameLst>
                                      </p:cBhvr>
                                      <p:to>
                                        <p:strVal val="visible"/>
                                      </p:to>
                                    </p:set>
                                    <p:animEffect transition="in" filter="fade">
                                      <p:cBhvr>
                                        <p:cTn id="21" dur="1000"/>
                                        <p:tgtEl>
                                          <p:spTgt spid="8"/>
                                        </p:tgtEl>
                                      </p:cBhvr>
                                    </p:animEffect>
                                    <p:anim calcmode="lin" valueType="num">
                                      <p:cBhvr>
                                        <p:cTn id="22" dur="1000" fill="hold"/>
                                        <p:tgtEl>
                                          <p:spTgt spid="8"/>
                                        </p:tgtEl>
                                        <p:attrNameLst>
                                          <p:attrName>ppt_x</p:attrName>
                                        </p:attrNameLst>
                                      </p:cBhvr>
                                      <p:tavLst>
                                        <p:tav tm="0">
                                          <p:val>
                                            <p:strVal val="#ppt_x"/>
                                          </p:val>
                                        </p:tav>
                                        <p:tav tm="100000">
                                          <p:val>
                                            <p:strVal val="#ppt_x"/>
                                          </p:val>
                                        </p:tav>
                                      </p:tavLst>
                                    </p:anim>
                                    <p:anim calcmode="lin" valueType="num">
                                      <p:cBhvr>
                                        <p:cTn id="23"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01253B"/>
        </a:solidFill>
        <a:effectLst/>
      </p:bgPr>
    </p:bg>
    <p:spTree>
      <p:nvGrpSpPr>
        <p:cNvPr id="1" name=""/>
        <p:cNvGrpSpPr/>
        <p:nvPr/>
      </p:nvGrpSpPr>
      <p:grpSpPr>
        <a:xfrm>
          <a:off x="0" y="0"/>
          <a:ext cx="0" cy="0"/>
          <a:chOff x="0" y="0"/>
          <a:chExt cx="0" cy="0"/>
        </a:xfrm>
      </p:grpSpPr>
      <p:grpSp>
        <p:nvGrpSpPr>
          <p:cNvPr id="2" name="Group 2"/>
          <p:cNvGrpSpPr/>
          <p:nvPr/>
        </p:nvGrpSpPr>
        <p:grpSpPr>
          <a:xfrm>
            <a:off x="12172950" y="0"/>
            <a:ext cx="6115050" cy="10287000"/>
            <a:chOff x="0" y="0"/>
            <a:chExt cx="947381" cy="1593725"/>
          </a:xfrm>
        </p:grpSpPr>
        <p:sp>
          <p:nvSpPr>
            <p:cNvPr id="3" name="Freeform 3"/>
            <p:cNvSpPr/>
            <p:nvPr/>
          </p:nvSpPr>
          <p:spPr>
            <a:xfrm>
              <a:off x="0" y="0"/>
              <a:ext cx="947381" cy="1593725"/>
            </a:xfrm>
            <a:custGeom>
              <a:avLst/>
              <a:gdLst/>
              <a:ahLst/>
              <a:cxnLst/>
              <a:rect l="l" t="t" r="r" b="b"/>
              <a:pathLst>
                <a:path w="947381" h="1593725">
                  <a:moveTo>
                    <a:pt x="0" y="0"/>
                  </a:moveTo>
                  <a:lnTo>
                    <a:pt x="947381" y="0"/>
                  </a:lnTo>
                  <a:lnTo>
                    <a:pt x="947381" y="1593725"/>
                  </a:lnTo>
                  <a:lnTo>
                    <a:pt x="0" y="1593725"/>
                  </a:lnTo>
                  <a:close/>
                </a:path>
              </a:pathLst>
            </a:custGeom>
            <a:blipFill>
              <a:blip r:embed="rId2"/>
              <a:stretch>
                <a:fillRect t="-58" b="-58"/>
              </a:stretch>
            </a:blipFill>
          </p:spPr>
          <p:txBody>
            <a:bodyPr/>
            <a:lstStyle/>
            <a:p>
              <a:endParaRPr lang="en-GB"/>
            </a:p>
          </p:txBody>
        </p:sp>
      </p:grpSp>
      <p:grpSp>
        <p:nvGrpSpPr>
          <p:cNvPr id="4" name="Group 4"/>
          <p:cNvGrpSpPr/>
          <p:nvPr/>
        </p:nvGrpSpPr>
        <p:grpSpPr>
          <a:xfrm>
            <a:off x="666750" y="1562100"/>
            <a:ext cx="9763126" cy="5526406"/>
            <a:chOff x="0" y="0"/>
            <a:chExt cx="13017501" cy="7368540"/>
          </a:xfrm>
        </p:grpSpPr>
        <p:sp>
          <p:nvSpPr>
            <p:cNvPr id="5" name="TextBox 5"/>
            <p:cNvSpPr txBox="1"/>
            <p:nvPr/>
          </p:nvSpPr>
          <p:spPr>
            <a:xfrm>
              <a:off x="0" y="4727729"/>
              <a:ext cx="13017501" cy="525145"/>
            </a:xfrm>
            <a:prstGeom prst="rect">
              <a:avLst/>
            </a:prstGeom>
          </p:spPr>
          <p:txBody>
            <a:bodyPr lIns="0" tIns="0" rIns="0" bIns="0" rtlCol="0" anchor="t">
              <a:spAutoFit/>
            </a:bodyPr>
            <a:lstStyle/>
            <a:p>
              <a:pPr marL="0" lvl="0" indent="0" algn="l">
                <a:lnSpc>
                  <a:spcPts val="3359"/>
                </a:lnSpc>
                <a:spcBef>
                  <a:spcPct val="0"/>
                </a:spcBef>
              </a:pPr>
              <a:r>
                <a:rPr lang="en-US" sz="2400" b="1" dirty="0">
                  <a:solidFill>
                    <a:srgbClr val="FFFFFF"/>
                  </a:solidFill>
                  <a:latin typeface="Clear Sans Bold"/>
                  <a:ea typeface="Clear Sans Bold"/>
                  <a:cs typeface="Clear Sans Bold"/>
                  <a:sym typeface="Clear Sans Bold"/>
                </a:rPr>
                <a:t>ENHANCING OPERATIONAL EFFICIENCY</a:t>
              </a:r>
            </a:p>
          </p:txBody>
        </p:sp>
        <p:sp>
          <p:nvSpPr>
            <p:cNvPr id="6" name="TextBox 6"/>
            <p:cNvSpPr txBox="1"/>
            <p:nvPr/>
          </p:nvSpPr>
          <p:spPr>
            <a:xfrm>
              <a:off x="0" y="5921546"/>
              <a:ext cx="13017500" cy="1446994"/>
            </a:xfrm>
            <a:prstGeom prst="rect">
              <a:avLst/>
            </a:prstGeom>
          </p:spPr>
          <p:txBody>
            <a:bodyPr lIns="0" tIns="0" rIns="0" bIns="0" rtlCol="0" anchor="t">
              <a:spAutoFit/>
            </a:bodyPr>
            <a:lstStyle/>
            <a:p>
              <a:pPr marL="0" lvl="0" indent="0" algn="l">
                <a:lnSpc>
                  <a:spcPts val="2939"/>
                </a:lnSpc>
                <a:spcBef>
                  <a:spcPct val="0"/>
                </a:spcBef>
              </a:pPr>
              <a:r>
                <a:rPr lang="en-US" sz="2099" dirty="0">
                  <a:solidFill>
                    <a:srgbClr val="FFFFFF"/>
                  </a:solidFill>
                  <a:latin typeface="Clear Sans"/>
                  <a:ea typeface="Clear Sans"/>
                  <a:cs typeface="Clear Sans"/>
                  <a:sym typeface="Clear Sans"/>
                </a:rPr>
                <a:t>Sainsbury's implemented an ERP system to streamline operations, improve inventory management, and enhance overall supply chain efficiency across its retail environment.</a:t>
              </a:r>
            </a:p>
          </p:txBody>
        </p:sp>
        <p:sp>
          <p:nvSpPr>
            <p:cNvPr id="7" name="TextBox 7"/>
            <p:cNvSpPr txBox="1"/>
            <p:nvPr/>
          </p:nvSpPr>
          <p:spPr>
            <a:xfrm>
              <a:off x="0" y="0"/>
              <a:ext cx="13017500" cy="4223790"/>
            </a:xfrm>
            <a:prstGeom prst="rect">
              <a:avLst/>
            </a:prstGeom>
          </p:spPr>
          <p:txBody>
            <a:bodyPr lIns="0" tIns="0" rIns="0" bIns="0" rtlCol="0" anchor="t">
              <a:spAutoFit/>
            </a:bodyPr>
            <a:lstStyle/>
            <a:p>
              <a:pPr marL="0" lvl="0" indent="0" algn="l">
                <a:lnSpc>
                  <a:spcPts val="8399"/>
                </a:lnSpc>
              </a:pPr>
              <a:r>
                <a:rPr lang="en-US" sz="6999" spc="-139" dirty="0">
                  <a:solidFill>
                    <a:srgbClr val="FFFFFF"/>
                  </a:solidFill>
                  <a:latin typeface="Tenor Sans"/>
                  <a:ea typeface="Tenor Sans"/>
                  <a:cs typeface="Tenor Sans"/>
                  <a:sym typeface="Tenor Sans"/>
                </a:rPr>
                <a:t>Sainsbury’s ERP Implementation Overview</a:t>
              </a:r>
            </a:p>
          </p:txBody>
        </p:sp>
      </p:grpSp>
      <p:sp>
        <p:nvSpPr>
          <p:cNvPr id="9" name="TextBox 8">
            <a:extLst>
              <a:ext uri="{FF2B5EF4-FFF2-40B4-BE49-F238E27FC236}">
                <a16:creationId xmlns:a16="http://schemas.microsoft.com/office/drawing/2014/main" id="{AF3F9F33-BC1D-9BF9-5251-C2F300B77C4D}"/>
              </a:ext>
            </a:extLst>
          </p:cNvPr>
          <p:cNvSpPr txBox="1"/>
          <p:nvPr/>
        </p:nvSpPr>
        <p:spPr>
          <a:xfrm>
            <a:off x="1543051" y="9410700"/>
            <a:ext cx="9144000" cy="646331"/>
          </a:xfrm>
          <a:prstGeom prst="rect">
            <a:avLst/>
          </a:prstGeom>
          <a:noFill/>
        </p:spPr>
        <p:txBody>
          <a:bodyPr wrap="square">
            <a:spAutoFit/>
          </a:bodyPr>
          <a:lstStyle/>
          <a:p>
            <a:pPr algn="l" fontAlgn="base">
              <a:buNone/>
            </a:pPr>
            <a:r>
              <a:rPr lang="en-GB" b="0" i="0" dirty="0">
                <a:solidFill>
                  <a:schemeClr val="bg1"/>
                </a:solidFill>
                <a:effectLst/>
                <a:latin typeface="Arial" panose="020B0604020202020204" pitchFamily="34" charset="0"/>
                <a:cs typeface="Arial" panose="020B0604020202020204" pitchFamily="34" charset="0"/>
              </a:rPr>
              <a:t>Sainsbury’s implemented ERP to streamline inventory and enhance efficiency.</a:t>
            </a:r>
          </a:p>
          <a:p>
            <a:pPr algn="l" fontAlgn="base">
              <a:buNone/>
            </a:pPr>
            <a:r>
              <a:rPr lang="en-GB" b="0" i="0" dirty="0">
                <a:solidFill>
                  <a:schemeClr val="bg1"/>
                </a:solidFill>
                <a:effectLst/>
                <a:latin typeface="Arial" panose="020B0604020202020204" pitchFamily="34" charset="0"/>
                <a:cs typeface="Arial" panose="020B0604020202020204" pitchFamily="34" charset="0"/>
              </a:rPr>
              <a:t>(J Sainsbury plc, 2022; Monk and Wagner, 2012)</a:t>
            </a:r>
          </a:p>
        </p:txBody>
      </p:sp>
    </p:spTree>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9"/>
                                        </p:tgtEl>
                                        <p:attrNameLst>
                                          <p:attrName>style.visibility</p:attrName>
                                        </p:attrNameLst>
                                      </p:cBhvr>
                                      <p:to>
                                        <p:strVal val="visible"/>
                                      </p:to>
                                    </p:set>
                                    <p:animEffect transition="in" filter="fade">
                                      <p:cBhvr>
                                        <p:cTn id="14" dur="1000"/>
                                        <p:tgtEl>
                                          <p:spTgt spid="9"/>
                                        </p:tgtEl>
                                      </p:cBhvr>
                                    </p:animEffect>
                                    <p:anim calcmode="lin" valueType="num">
                                      <p:cBhvr>
                                        <p:cTn id="15" dur="1000" fill="hold"/>
                                        <p:tgtEl>
                                          <p:spTgt spid="9"/>
                                        </p:tgtEl>
                                        <p:attrNameLst>
                                          <p:attrName>ppt_x</p:attrName>
                                        </p:attrNameLst>
                                      </p:cBhvr>
                                      <p:tavLst>
                                        <p:tav tm="0">
                                          <p:val>
                                            <p:strVal val="#ppt_x"/>
                                          </p:val>
                                        </p:tav>
                                        <p:tav tm="100000">
                                          <p:val>
                                            <p:strVal val="#ppt_x"/>
                                          </p:val>
                                        </p:tav>
                                      </p:tavLst>
                                    </p:anim>
                                    <p:anim calcmode="lin" valueType="num">
                                      <p:cBhvr>
                                        <p:cTn id="16"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14344B"/>
        </a:solidFill>
        <a:effectLst/>
      </p:bgPr>
    </p:bg>
    <p:spTree>
      <p:nvGrpSpPr>
        <p:cNvPr id="1" name=""/>
        <p:cNvGrpSpPr/>
        <p:nvPr/>
      </p:nvGrpSpPr>
      <p:grpSpPr>
        <a:xfrm>
          <a:off x="0" y="0"/>
          <a:ext cx="0" cy="0"/>
          <a:chOff x="0" y="0"/>
          <a:chExt cx="0" cy="0"/>
        </a:xfrm>
      </p:grpSpPr>
      <p:grpSp>
        <p:nvGrpSpPr>
          <p:cNvPr id="2" name="Group 2"/>
          <p:cNvGrpSpPr/>
          <p:nvPr/>
        </p:nvGrpSpPr>
        <p:grpSpPr>
          <a:xfrm>
            <a:off x="666749" y="428919"/>
            <a:ext cx="9763126" cy="6499312"/>
            <a:chOff x="-1" y="-1510908"/>
            <a:chExt cx="13017501" cy="8665750"/>
          </a:xfrm>
        </p:grpSpPr>
        <p:sp>
          <p:nvSpPr>
            <p:cNvPr id="3" name="TextBox 3"/>
            <p:cNvSpPr txBox="1"/>
            <p:nvPr/>
          </p:nvSpPr>
          <p:spPr>
            <a:xfrm>
              <a:off x="-1" y="-1510908"/>
              <a:ext cx="13017500" cy="2819400"/>
            </a:xfrm>
            <a:prstGeom prst="rect">
              <a:avLst/>
            </a:prstGeom>
          </p:spPr>
          <p:txBody>
            <a:bodyPr lIns="0" tIns="0" rIns="0" bIns="0" rtlCol="0" anchor="t">
              <a:spAutoFit/>
            </a:bodyPr>
            <a:lstStyle/>
            <a:p>
              <a:pPr marL="0" lvl="0" indent="0" algn="l">
                <a:lnSpc>
                  <a:spcPts val="8399"/>
                </a:lnSpc>
              </a:pPr>
              <a:r>
                <a:rPr lang="en-US" sz="6999" spc="-139" dirty="0">
                  <a:solidFill>
                    <a:srgbClr val="FFFFFF"/>
                  </a:solidFill>
                  <a:latin typeface="Tenor Sans"/>
                  <a:ea typeface="Tenor Sans"/>
                  <a:cs typeface="Tenor Sans"/>
                  <a:sym typeface="Tenor Sans"/>
                </a:rPr>
                <a:t>CRM Systems Overview</a:t>
              </a:r>
            </a:p>
          </p:txBody>
        </p:sp>
        <p:sp>
          <p:nvSpPr>
            <p:cNvPr id="4" name="TextBox 4"/>
            <p:cNvSpPr txBox="1"/>
            <p:nvPr/>
          </p:nvSpPr>
          <p:spPr>
            <a:xfrm>
              <a:off x="0" y="3533739"/>
              <a:ext cx="13017500" cy="530032"/>
            </a:xfrm>
            <a:prstGeom prst="rect">
              <a:avLst/>
            </a:prstGeom>
          </p:spPr>
          <p:txBody>
            <a:bodyPr lIns="0" tIns="0" rIns="0" bIns="0" rtlCol="0" anchor="t">
              <a:spAutoFit/>
            </a:bodyPr>
            <a:lstStyle/>
            <a:p>
              <a:pPr marL="0" lvl="0" indent="0" algn="l">
                <a:lnSpc>
                  <a:spcPts val="3360"/>
                </a:lnSpc>
                <a:spcBef>
                  <a:spcPct val="0"/>
                </a:spcBef>
              </a:pPr>
              <a:r>
                <a:rPr lang="en-US" sz="2400" b="1" dirty="0">
                  <a:solidFill>
                    <a:srgbClr val="FFFFFF"/>
                  </a:solidFill>
                  <a:latin typeface="Clear Sans Medium"/>
                  <a:ea typeface="Clear Sans Medium"/>
                  <a:cs typeface="Clear Sans Medium"/>
                  <a:sym typeface="Clear Sans Medium"/>
                </a:rPr>
                <a:t>DEFINITION, BENEFITS, AND LIMITATIONS</a:t>
              </a:r>
            </a:p>
          </p:txBody>
        </p:sp>
        <p:sp>
          <p:nvSpPr>
            <p:cNvPr id="5" name="TextBox 5"/>
            <p:cNvSpPr txBox="1"/>
            <p:nvPr/>
          </p:nvSpPr>
          <p:spPr>
            <a:xfrm>
              <a:off x="0" y="4727522"/>
              <a:ext cx="13017500" cy="2427320"/>
            </a:xfrm>
            <a:prstGeom prst="rect">
              <a:avLst/>
            </a:prstGeom>
          </p:spPr>
          <p:txBody>
            <a:bodyPr lIns="0" tIns="0" rIns="0" bIns="0" rtlCol="0" anchor="t">
              <a:spAutoFit/>
            </a:bodyPr>
            <a:lstStyle/>
            <a:p>
              <a:pPr marL="0" lvl="0" indent="0" algn="l">
                <a:lnSpc>
                  <a:spcPts val="2939"/>
                </a:lnSpc>
                <a:spcBef>
                  <a:spcPct val="0"/>
                </a:spcBef>
              </a:pPr>
              <a:r>
                <a:rPr lang="en-US" sz="2099" b="1" dirty="0">
                  <a:solidFill>
                    <a:srgbClr val="FFFFFF"/>
                  </a:solidFill>
                  <a:latin typeface="Clear Sans Bold"/>
                  <a:ea typeface="Clear Sans Bold"/>
                  <a:cs typeface="Clear Sans Bold"/>
                  <a:sym typeface="Clear Sans Bold"/>
                </a:rPr>
                <a:t>Customer Relationship Management (CRM)</a:t>
              </a:r>
              <a:r>
                <a:rPr lang="en-US" sz="2099" dirty="0">
                  <a:solidFill>
                    <a:srgbClr val="FFFFFF"/>
                  </a:solidFill>
                  <a:latin typeface="Clear Sans"/>
                  <a:ea typeface="Clear Sans"/>
                  <a:cs typeface="Clear Sans"/>
                  <a:sym typeface="Clear Sans"/>
                </a:rPr>
                <a:t> systems enhance customer interactions through data management. Key benefits include improved relationships, streamlined sales processes, and insightful marketing analytics. Limitations involve data privacy concerns and challenges in user adoption across organizations.</a:t>
              </a:r>
            </a:p>
          </p:txBody>
        </p:sp>
      </p:grpSp>
      <p:sp>
        <p:nvSpPr>
          <p:cNvPr id="8" name="TextBox 7">
            <a:extLst>
              <a:ext uri="{FF2B5EF4-FFF2-40B4-BE49-F238E27FC236}">
                <a16:creationId xmlns:a16="http://schemas.microsoft.com/office/drawing/2014/main" id="{42137C8D-55D6-EA61-1E3F-9F24DFC1CB07}"/>
              </a:ext>
            </a:extLst>
          </p:cNvPr>
          <p:cNvSpPr txBox="1"/>
          <p:nvPr/>
        </p:nvSpPr>
        <p:spPr>
          <a:xfrm>
            <a:off x="4876800" y="9412467"/>
            <a:ext cx="10711542" cy="1754326"/>
          </a:xfrm>
          <a:prstGeom prst="rect">
            <a:avLst/>
          </a:prstGeom>
          <a:noFill/>
        </p:spPr>
        <p:txBody>
          <a:bodyPr wrap="square">
            <a:spAutoFit/>
          </a:bodyPr>
          <a:lstStyle/>
          <a:p>
            <a:pPr fontAlgn="base">
              <a:buNone/>
            </a:pPr>
            <a:r>
              <a:rPr lang="en-GB" dirty="0">
                <a:solidFill>
                  <a:schemeClr val="bg1"/>
                </a:solidFill>
                <a:effectLst/>
                <a:latin typeface="Arial" panose="020B0604020202020204" pitchFamily="34" charset="0"/>
                <a:cs typeface="Arial" panose="020B0604020202020204" pitchFamily="34" charset="0"/>
              </a:rPr>
              <a:t>CRM systems enhance customer relationships and data-driven marketing.</a:t>
            </a:r>
          </a:p>
          <a:p>
            <a:pPr fontAlgn="base">
              <a:buNone/>
            </a:pPr>
            <a:r>
              <a:rPr lang="en-GB" dirty="0">
                <a:solidFill>
                  <a:schemeClr val="bg1"/>
                </a:solidFill>
                <a:effectLst/>
                <a:latin typeface="Arial" panose="020B0604020202020204" pitchFamily="34" charset="0"/>
                <a:cs typeface="Arial" panose="020B0604020202020204" pitchFamily="34" charset="0"/>
              </a:rPr>
              <a:t>(Buttle and </a:t>
            </a:r>
            <a:r>
              <a:rPr lang="en-GB" dirty="0" err="1">
                <a:solidFill>
                  <a:schemeClr val="bg1"/>
                </a:solidFill>
                <a:effectLst/>
                <a:latin typeface="Arial" panose="020B0604020202020204" pitchFamily="34" charset="0"/>
                <a:cs typeface="Arial" panose="020B0604020202020204" pitchFamily="34" charset="0"/>
              </a:rPr>
              <a:t>Maklan</a:t>
            </a:r>
            <a:r>
              <a:rPr lang="en-GB" dirty="0">
                <a:solidFill>
                  <a:schemeClr val="bg1"/>
                </a:solidFill>
                <a:effectLst/>
                <a:latin typeface="Arial" panose="020B0604020202020204" pitchFamily="34" charset="0"/>
                <a:cs typeface="Arial" panose="020B0604020202020204" pitchFamily="34" charset="0"/>
              </a:rPr>
              <a:t>, 2019; </a:t>
            </a:r>
            <a:r>
              <a:rPr lang="en-GB" dirty="0" err="1">
                <a:solidFill>
                  <a:schemeClr val="bg1"/>
                </a:solidFill>
                <a:effectLst/>
                <a:latin typeface="Arial" panose="020B0604020202020204" pitchFamily="34" charset="0"/>
                <a:cs typeface="Arial" panose="020B0604020202020204" pitchFamily="34" charset="0"/>
              </a:rPr>
              <a:t>Bocij</a:t>
            </a:r>
            <a:r>
              <a:rPr lang="en-GB" dirty="0">
                <a:solidFill>
                  <a:schemeClr val="bg1"/>
                </a:solidFill>
                <a:effectLst/>
                <a:latin typeface="Arial" panose="020B0604020202020204" pitchFamily="34" charset="0"/>
                <a:cs typeface="Arial" panose="020B0604020202020204" pitchFamily="34" charset="0"/>
              </a:rPr>
              <a:t>, Greasley and Hickie, 2019)</a:t>
            </a:r>
          </a:p>
          <a:p>
            <a:pPr fontAlgn="base">
              <a:buNone/>
            </a:pPr>
            <a:br>
              <a:rPr lang="en-GB" dirty="0">
                <a:effectLst/>
                <a:latin typeface="Arial" panose="020B0604020202020204" pitchFamily="34" charset="0"/>
                <a:cs typeface="Arial" panose="020B0604020202020204" pitchFamily="34" charset="0"/>
              </a:rPr>
            </a:br>
            <a:endParaRPr lang="en-GB" dirty="0">
              <a:effectLst/>
              <a:latin typeface="Arial" panose="020B0604020202020204" pitchFamily="34" charset="0"/>
              <a:cs typeface="Arial" panose="020B0604020202020204" pitchFamily="34" charset="0"/>
            </a:endParaRPr>
          </a:p>
          <a:p>
            <a:pPr>
              <a:buNone/>
            </a:pPr>
            <a:br>
              <a:rPr lang="en-GB" dirty="0">
                <a:effectLst/>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pic>
        <p:nvPicPr>
          <p:cNvPr id="9" name="Picture 8" descr="Abstract purple and blue laser like lights">
            <a:extLst>
              <a:ext uri="{FF2B5EF4-FFF2-40B4-BE49-F238E27FC236}">
                <a16:creationId xmlns:a16="http://schemas.microsoft.com/office/drawing/2014/main" id="{F1B44A04-F1F1-AAF2-85D3-7ED32C47EC8D}"/>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753600" y="874533"/>
            <a:ext cx="7315200" cy="4114800"/>
          </a:xfrm>
          <a:prstGeom prst="rect">
            <a:avLst/>
          </a:prstGeom>
        </p:spPr>
      </p:pic>
    </p:spTree>
  </p:cSld>
  <p:clrMapOvr>
    <a:masterClrMapping/>
  </p:clrMapOvr>
  <p:transition spd="med">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9"/>
                                        </p:tgtEl>
                                        <p:attrNameLst>
                                          <p:attrName>style.visibility</p:attrName>
                                        </p:attrNameLst>
                                      </p:cBhvr>
                                      <p:to>
                                        <p:strVal val="visible"/>
                                      </p:to>
                                    </p:set>
                                    <p:animEffect transition="in" filter="fade">
                                      <p:cBhvr>
                                        <p:cTn id="14" dur="1000"/>
                                        <p:tgtEl>
                                          <p:spTgt spid="9"/>
                                        </p:tgtEl>
                                      </p:cBhvr>
                                    </p:animEffect>
                                    <p:anim calcmode="lin" valueType="num">
                                      <p:cBhvr>
                                        <p:cTn id="15" dur="1000" fill="hold"/>
                                        <p:tgtEl>
                                          <p:spTgt spid="9"/>
                                        </p:tgtEl>
                                        <p:attrNameLst>
                                          <p:attrName>ppt_x</p:attrName>
                                        </p:attrNameLst>
                                      </p:cBhvr>
                                      <p:tavLst>
                                        <p:tav tm="0">
                                          <p:val>
                                            <p:strVal val="#ppt_x"/>
                                          </p:val>
                                        </p:tav>
                                        <p:tav tm="100000">
                                          <p:val>
                                            <p:strVal val="#ppt_x"/>
                                          </p:val>
                                        </p:tav>
                                      </p:tavLst>
                                    </p:anim>
                                    <p:anim calcmode="lin" valueType="num">
                                      <p:cBhvr>
                                        <p:cTn id="16"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8"/>
                                        </p:tgtEl>
                                        <p:attrNameLst>
                                          <p:attrName>style.visibility</p:attrName>
                                        </p:attrNameLst>
                                      </p:cBhvr>
                                      <p:to>
                                        <p:strVal val="visible"/>
                                      </p:to>
                                    </p:set>
                                    <p:animEffect transition="in" filter="fade">
                                      <p:cBhvr>
                                        <p:cTn id="21" dur="1000"/>
                                        <p:tgtEl>
                                          <p:spTgt spid="8"/>
                                        </p:tgtEl>
                                      </p:cBhvr>
                                    </p:animEffect>
                                    <p:anim calcmode="lin" valueType="num">
                                      <p:cBhvr>
                                        <p:cTn id="22" dur="1000" fill="hold"/>
                                        <p:tgtEl>
                                          <p:spTgt spid="8"/>
                                        </p:tgtEl>
                                        <p:attrNameLst>
                                          <p:attrName>ppt_x</p:attrName>
                                        </p:attrNameLst>
                                      </p:cBhvr>
                                      <p:tavLst>
                                        <p:tav tm="0">
                                          <p:val>
                                            <p:strVal val="#ppt_x"/>
                                          </p:val>
                                        </p:tav>
                                        <p:tav tm="100000">
                                          <p:val>
                                            <p:strVal val="#ppt_x"/>
                                          </p:val>
                                        </p:tav>
                                      </p:tavLst>
                                    </p:anim>
                                    <p:anim calcmode="lin" valueType="num">
                                      <p:cBhvr>
                                        <p:cTn id="23"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14344B"/>
        </a:solidFill>
        <a:effectLst/>
      </p:bgPr>
    </p:bg>
    <p:spTree>
      <p:nvGrpSpPr>
        <p:cNvPr id="1" name=""/>
        <p:cNvGrpSpPr/>
        <p:nvPr/>
      </p:nvGrpSpPr>
      <p:grpSpPr>
        <a:xfrm>
          <a:off x="0" y="0"/>
          <a:ext cx="0" cy="0"/>
          <a:chOff x="0" y="0"/>
          <a:chExt cx="0" cy="0"/>
        </a:xfrm>
      </p:grpSpPr>
      <p:grpSp>
        <p:nvGrpSpPr>
          <p:cNvPr id="2" name="Group 2"/>
          <p:cNvGrpSpPr/>
          <p:nvPr/>
        </p:nvGrpSpPr>
        <p:grpSpPr>
          <a:xfrm>
            <a:off x="12172950" y="0"/>
            <a:ext cx="6115050" cy="10287000"/>
            <a:chOff x="0" y="0"/>
            <a:chExt cx="947381" cy="1593725"/>
          </a:xfrm>
        </p:grpSpPr>
        <p:sp>
          <p:nvSpPr>
            <p:cNvPr id="3" name="Freeform 3"/>
            <p:cNvSpPr/>
            <p:nvPr/>
          </p:nvSpPr>
          <p:spPr>
            <a:xfrm>
              <a:off x="0" y="0"/>
              <a:ext cx="947381" cy="1593725"/>
            </a:xfrm>
            <a:custGeom>
              <a:avLst/>
              <a:gdLst/>
              <a:ahLst/>
              <a:cxnLst/>
              <a:rect l="l" t="t" r="r" b="b"/>
              <a:pathLst>
                <a:path w="947381" h="1593725">
                  <a:moveTo>
                    <a:pt x="0" y="0"/>
                  </a:moveTo>
                  <a:lnTo>
                    <a:pt x="947381" y="0"/>
                  </a:lnTo>
                  <a:lnTo>
                    <a:pt x="947381" y="1593725"/>
                  </a:lnTo>
                  <a:lnTo>
                    <a:pt x="0" y="1593725"/>
                  </a:lnTo>
                  <a:close/>
                </a:path>
              </a:pathLst>
            </a:custGeom>
            <a:blipFill>
              <a:blip r:embed="rId2"/>
              <a:stretch>
                <a:fillRect t="-58" b="-58"/>
              </a:stretch>
            </a:blipFill>
          </p:spPr>
          <p:txBody>
            <a:bodyPr/>
            <a:lstStyle/>
            <a:p>
              <a:endParaRPr lang="en-GB"/>
            </a:p>
          </p:txBody>
        </p:sp>
      </p:grpSp>
      <p:grpSp>
        <p:nvGrpSpPr>
          <p:cNvPr id="4" name="Group 4"/>
          <p:cNvGrpSpPr/>
          <p:nvPr/>
        </p:nvGrpSpPr>
        <p:grpSpPr>
          <a:xfrm>
            <a:off x="666750" y="1562100"/>
            <a:ext cx="9763125" cy="5526406"/>
            <a:chOff x="0" y="0"/>
            <a:chExt cx="13017500" cy="7368541"/>
          </a:xfrm>
        </p:grpSpPr>
        <p:sp>
          <p:nvSpPr>
            <p:cNvPr id="5" name="TextBox 5"/>
            <p:cNvSpPr txBox="1"/>
            <p:nvPr/>
          </p:nvSpPr>
          <p:spPr>
            <a:xfrm>
              <a:off x="0" y="4727729"/>
              <a:ext cx="13017500" cy="525145"/>
            </a:xfrm>
            <a:prstGeom prst="rect">
              <a:avLst/>
            </a:prstGeom>
          </p:spPr>
          <p:txBody>
            <a:bodyPr lIns="0" tIns="0" rIns="0" bIns="0" rtlCol="0" anchor="t">
              <a:spAutoFit/>
            </a:bodyPr>
            <a:lstStyle/>
            <a:p>
              <a:pPr marL="0" lvl="0" indent="0" algn="l">
                <a:lnSpc>
                  <a:spcPts val="3359"/>
                </a:lnSpc>
                <a:spcBef>
                  <a:spcPct val="0"/>
                </a:spcBef>
              </a:pPr>
              <a:r>
                <a:rPr lang="en-US" sz="2400" b="1">
                  <a:solidFill>
                    <a:srgbClr val="FFFFFF"/>
                  </a:solidFill>
                  <a:latin typeface="Clear Sans Bold"/>
                  <a:ea typeface="Clear Sans Bold"/>
                  <a:cs typeface="Clear Sans Bold"/>
                  <a:sym typeface="Clear Sans Bold"/>
                </a:rPr>
                <a:t>ENHANCING CUSTOMER INTERACTION</a:t>
              </a:r>
            </a:p>
          </p:txBody>
        </p:sp>
        <p:sp>
          <p:nvSpPr>
            <p:cNvPr id="6" name="TextBox 6"/>
            <p:cNvSpPr txBox="1"/>
            <p:nvPr/>
          </p:nvSpPr>
          <p:spPr>
            <a:xfrm>
              <a:off x="0" y="5921547"/>
              <a:ext cx="13017500" cy="1446994"/>
            </a:xfrm>
            <a:prstGeom prst="rect">
              <a:avLst/>
            </a:prstGeom>
          </p:spPr>
          <p:txBody>
            <a:bodyPr lIns="0" tIns="0" rIns="0" bIns="0" rtlCol="0" anchor="t">
              <a:spAutoFit/>
            </a:bodyPr>
            <a:lstStyle/>
            <a:p>
              <a:pPr marL="0" lvl="0" indent="0" algn="l">
                <a:lnSpc>
                  <a:spcPts val="2939"/>
                </a:lnSpc>
                <a:spcBef>
                  <a:spcPct val="0"/>
                </a:spcBef>
              </a:pPr>
              <a:r>
                <a:rPr lang="en-US" sz="2099">
                  <a:solidFill>
                    <a:srgbClr val="FFFFFF"/>
                  </a:solidFill>
                  <a:latin typeface="Clear Sans"/>
                  <a:ea typeface="Clear Sans"/>
                  <a:cs typeface="Clear Sans"/>
                  <a:sym typeface="Clear Sans"/>
                </a:rPr>
                <a:t>British Airways utilizes a robust CRM system to improve customer relationships, streamline sales, and gain valuable marketing insights, ensuring customer satisfaction.</a:t>
              </a:r>
            </a:p>
          </p:txBody>
        </p:sp>
        <p:sp>
          <p:nvSpPr>
            <p:cNvPr id="7" name="TextBox 7"/>
            <p:cNvSpPr txBox="1"/>
            <p:nvPr/>
          </p:nvSpPr>
          <p:spPr>
            <a:xfrm>
              <a:off x="0" y="0"/>
              <a:ext cx="13017500" cy="4223790"/>
            </a:xfrm>
            <a:prstGeom prst="rect">
              <a:avLst/>
            </a:prstGeom>
          </p:spPr>
          <p:txBody>
            <a:bodyPr lIns="0" tIns="0" rIns="0" bIns="0" rtlCol="0" anchor="t">
              <a:spAutoFit/>
            </a:bodyPr>
            <a:lstStyle/>
            <a:p>
              <a:pPr marL="0" lvl="0" indent="0" algn="l">
                <a:lnSpc>
                  <a:spcPts val="8399"/>
                </a:lnSpc>
              </a:pPr>
              <a:r>
                <a:rPr lang="en-US" sz="6999" spc="-139" dirty="0">
                  <a:solidFill>
                    <a:srgbClr val="FFFFFF"/>
                  </a:solidFill>
                  <a:latin typeface="Tenor Sans"/>
                  <a:ea typeface="Tenor Sans"/>
                  <a:cs typeface="Tenor Sans"/>
                  <a:sym typeface="Tenor Sans"/>
                </a:rPr>
                <a:t>British Airways Customer Relationship Management</a:t>
              </a:r>
            </a:p>
          </p:txBody>
        </p:sp>
      </p:grpSp>
      <p:sp>
        <p:nvSpPr>
          <p:cNvPr id="9" name="TextBox 8">
            <a:extLst>
              <a:ext uri="{FF2B5EF4-FFF2-40B4-BE49-F238E27FC236}">
                <a16:creationId xmlns:a16="http://schemas.microsoft.com/office/drawing/2014/main" id="{D38135AD-DA05-8EAD-BCDB-7DE6255904B8}"/>
              </a:ext>
            </a:extLst>
          </p:cNvPr>
          <p:cNvSpPr txBox="1"/>
          <p:nvPr/>
        </p:nvSpPr>
        <p:spPr>
          <a:xfrm>
            <a:off x="2157413" y="9105900"/>
            <a:ext cx="9144000" cy="707886"/>
          </a:xfrm>
          <a:prstGeom prst="rect">
            <a:avLst/>
          </a:prstGeom>
          <a:noFill/>
        </p:spPr>
        <p:txBody>
          <a:bodyPr wrap="square">
            <a:spAutoFit/>
          </a:bodyPr>
          <a:lstStyle/>
          <a:p>
            <a:pPr algn="l" fontAlgn="base">
              <a:buNone/>
            </a:pPr>
            <a:r>
              <a:rPr lang="en-GB" sz="2000" b="0" i="0" dirty="0">
                <a:solidFill>
                  <a:schemeClr val="bg1"/>
                </a:solidFill>
                <a:effectLst/>
                <a:latin typeface="Arial" panose="020B0604020202020204" pitchFamily="34" charset="0"/>
                <a:cs typeface="Arial" panose="020B0604020202020204" pitchFamily="34" charset="0"/>
              </a:rPr>
              <a:t>British Airways utilises CRM to personalise experiences and improve satisfaction. (British Airways, 2023)</a:t>
            </a:r>
          </a:p>
        </p:txBody>
      </p:sp>
    </p:spTree>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9"/>
                                        </p:tgtEl>
                                        <p:attrNameLst>
                                          <p:attrName>style.visibility</p:attrName>
                                        </p:attrNameLst>
                                      </p:cBhvr>
                                      <p:to>
                                        <p:strVal val="visible"/>
                                      </p:to>
                                    </p:set>
                                    <p:animEffect transition="in" filter="fade">
                                      <p:cBhvr>
                                        <p:cTn id="14" dur="1000"/>
                                        <p:tgtEl>
                                          <p:spTgt spid="9"/>
                                        </p:tgtEl>
                                      </p:cBhvr>
                                    </p:animEffect>
                                    <p:anim calcmode="lin" valueType="num">
                                      <p:cBhvr>
                                        <p:cTn id="15" dur="1000" fill="hold"/>
                                        <p:tgtEl>
                                          <p:spTgt spid="9"/>
                                        </p:tgtEl>
                                        <p:attrNameLst>
                                          <p:attrName>ppt_x</p:attrName>
                                        </p:attrNameLst>
                                      </p:cBhvr>
                                      <p:tavLst>
                                        <p:tav tm="0">
                                          <p:val>
                                            <p:strVal val="#ppt_x"/>
                                          </p:val>
                                        </p:tav>
                                        <p:tav tm="100000">
                                          <p:val>
                                            <p:strVal val="#ppt_x"/>
                                          </p:val>
                                        </p:tav>
                                      </p:tavLst>
                                    </p:anim>
                                    <p:anim calcmode="lin" valueType="num">
                                      <p:cBhvr>
                                        <p:cTn id="16"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14344B"/>
        </a:solidFill>
        <a:effectLst/>
      </p:bgPr>
    </p:bg>
    <p:spTree>
      <p:nvGrpSpPr>
        <p:cNvPr id="1" name=""/>
        <p:cNvGrpSpPr/>
        <p:nvPr/>
      </p:nvGrpSpPr>
      <p:grpSpPr>
        <a:xfrm>
          <a:off x="0" y="0"/>
          <a:ext cx="0" cy="0"/>
          <a:chOff x="0" y="0"/>
          <a:chExt cx="0" cy="0"/>
        </a:xfrm>
      </p:grpSpPr>
      <p:grpSp>
        <p:nvGrpSpPr>
          <p:cNvPr id="2" name="Group 2"/>
          <p:cNvGrpSpPr/>
          <p:nvPr/>
        </p:nvGrpSpPr>
        <p:grpSpPr>
          <a:xfrm>
            <a:off x="666750" y="1562100"/>
            <a:ext cx="9763125" cy="4998509"/>
            <a:chOff x="0" y="0"/>
            <a:chExt cx="13017500" cy="6664679"/>
          </a:xfrm>
        </p:grpSpPr>
        <p:sp>
          <p:nvSpPr>
            <p:cNvPr id="3" name="TextBox 3"/>
            <p:cNvSpPr txBox="1"/>
            <p:nvPr/>
          </p:nvSpPr>
          <p:spPr>
            <a:xfrm>
              <a:off x="0" y="0"/>
              <a:ext cx="13017500" cy="2819400"/>
            </a:xfrm>
            <a:prstGeom prst="rect">
              <a:avLst/>
            </a:prstGeom>
          </p:spPr>
          <p:txBody>
            <a:bodyPr lIns="0" tIns="0" rIns="0" bIns="0" rtlCol="0" anchor="t">
              <a:spAutoFit/>
            </a:bodyPr>
            <a:lstStyle/>
            <a:p>
              <a:pPr marL="0" lvl="0" indent="0" algn="l">
                <a:lnSpc>
                  <a:spcPts val="8399"/>
                </a:lnSpc>
              </a:pPr>
              <a:r>
                <a:rPr lang="en-US" sz="6999" spc="-139" dirty="0">
                  <a:solidFill>
                    <a:srgbClr val="FFFFFF"/>
                  </a:solidFill>
                  <a:latin typeface="Tenor Sans"/>
                  <a:ea typeface="Tenor Sans"/>
                  <a:cs typeface="Tenor Sans"/>
                  <a:sym typeface="Tenor Sans"/>
                </a:rPr>
                <a:t>Business Intelligence and DSS Overview</a:t>
              </a:r>
            </a:p>
          </p:txBody>
        </p:sp>
        <p:sp>
          <p:nvSpPr>
            <p:cNvPr id="4" name="TextBox 4"/>
            <p:cNvSpPr txBox="1"/>
            <p:nvPr/>
          </p:nvSpPr>
          <p:spPr>
            <a:xfrm>
              <a:off x="0" y="3533739"/>
              <a:ext cx="13017500" cy="530032"/>
            </a:xfrm>
            <a:prstGeom prst="rect">
              <a:avLst/>
            </a:prstGeom>
          </p:spPr>
          <p:txBody>
            <a:bodyPr lIns="0" tIns="0" rIns="0" bIns="0" rtlCol="0" anchor="t">
              <a:spAutoFit/>
            </a:bodyPr>
            <a:lstStyle/>
            <a:p>
              <a:pPr marL="0" lvl="0" indent="0" algn="l">
                <a:lnSpc>
                  <a:spcPts val="3360"/>
                </a:lnSpc>
                <a:spcBef>
                  <a:spcPct val="0"/>
                </a:spcBef>
              </a:pPr>
              <a:r>
                <a:rPr lang="en-US" sz="2400" b="1">
                  <a:solidFill>
                    <a:srgbClr val="FFFFFF"/>
                  </a:solidFill>
                  <a:latin typeface="Clear Sans Medium"/>
                  <a:ea typeface="Clear Sans Medium"/>
                  <a:cs typeface="Clear Sans Medium"/>
                  <a:sym typeface="Clear Sans Medium"/>
                </a:rPr>
                <a:t>KEY FUNCTIONS AND BENEFITS</a:t>
              </a:r>
            </a:p>
          </p:txBody>
        </p:sp>
        <p:sp>
          <p:nvSpPr>
            <p:cNvPr id="5" name="TextBox 5"/>
            <p:cNvSpPr txBox="1"/>
            <p:nvPr/>
          </p:nvSpPr>
          <p:spPr>
            <a:xfrm>
              <a:off x="0" y="4727522"/>
              <a:ext cx="13017500" cy="1937157"/>
            </a:xfrm>
            <a:prstGeom prst="rect">
              <a:avLst/>
            </a:prstGeom>
          </p:spPr>
          <p:txBody>
            <a:bodyPr lIns="0" tIns="0" rIns="0" bIns="0" rtlCol="0" anchor="t">
              <a:spAutoFit/>
            </a:bodyPr>
            <a:lstStyle/>
            <a:p>
              <a:pPr marL="0" lvl="0" indent="0" algn="l">
                <a:lnSpc>
                  <a:spcPts val="2939"/>
                </a:lnSpc>
                <a:spcBef>
                  <a:spcPct val="0"/>
                </a:spcBef>
              </a:pPr>
              <a:r>
                <a:rPr lang="en-US" sz="2099" dirty="0">
                  <a:solidFill>
                    <a:srgbClr val="FFFFFF"/>
                  </a:solidFill>
                  <a:latin typeface="Clear Sans"/>
                  <a:ea typeface="Clear Sans"/>
                  <a:cs typeface="Clear Sans"/>
                  <a:sym typeface="Clear Sans"/>
                </a:rPr>
                <a:t>Business Intelligence (BI) and Decision Support Systems (DSS) enhance decision-making through data analysis and reporting. They provide improved insights, faster decisions, and effective forecasting, enabling organizations to leverage data for strategic advantages and informed choices.</a:t>
              </a:r>
            </a:p>
          </p:txBody>
        </p:sp>
      </p:grpSp>
      <p:sp>
        <p:nvSpPr>
          <p:cNvPr id="8" name="TextBox 7">
            <a:extLst>
              <a:ext uri="{FF2B5EF4-FFF2-40B4-BE49-F238E27FC236}">
                <a16:creationId xmlns:a16="http://schemas.microsoft.com/office/drawing/2014/main" id="{7D71B19D-B127-25AE-A93B-5481EC2E4DE2}"/>
              </a:ext>
            </a:extLst>
          </p:cNvPr>
          <p:cNvSpPr txBox="1"/>
          <p:nvPr/>
        </p:nvSpPr>
        <p:spPr>
          <a:xfrm>
            <a:off x="4724400" y="9410700"/>
            <a:ext cx="10711542" cy="707886"/>
          </a:xfrm>
          <a:prstGeom prst="rect">
            <a:avLst/>
          </a:prstGeom>
          <a:noFill/>
        </p:spPr>
        <p:txBody>
          <a:bodyPr wrap="square">
            <a:spAutoFit/>
          </a:bodyPr>
          <a:lstStyle/>
          <a:p>
            <a:pPr algn="l" fontAlgn="base">
              <a:buNone/>
            </a:pPr>
            <a:r>
              <a:rPr lang="en-GB" sz="2000" b="0" i="0" dirty="0">
                <a:solidFill>
                  <a:schemeClr val="bg1"/>
                </a:solidFill>
                <a:effectLst/>
                <a:latin typeface="Arial" panose="020B0604020202020204" pitchFamily="34" charset="0"/>
                <a:cs typeface="Arial" panose="020B0604020202020204" pitchFamily="34" charset="0"/>
              </a:rPr>
              <a:t>BI and DSS tools support data-driven decisions and effective forecasting.</a:t>
            </a:r>
          </a:p>
          <a:p>
            <a:pPr algn="l" fontAlgn="base">
              <a:buNone/>
            </a:pPr>
            <a:r>
              <a:rPr lang="en-GB" sz="2000" b="0" i="0" dirty="0">
                <a:solidFill>
                  <a:schemeClr val="bg1"/>
                </a:solidFill>
                <a:effectLst/>
                <a:latin typeface="Arial" panose="020B0604020202020204" pitchFamily="34" charset="0"/>
                <a:cs typeface="Arial" panose="020B0604020202020204" pitchFamily="34" charset="0"/>
              </a:rPr>
              <a:t>(Power, 2016; Laudon and Laudon, 2020)</a:t>
            </a:r>
          </a:p>
        </p:txBody>
      </p:sp>
      <p:pic>
        <p:nvPicPr>
          <p:cNvPr id="9" name="Picture 8" descr="People shaking hands">
            <a:extLst>
              <a:ext uri="{FF2B5EF4-FFF2-40B4-BE49-F238E27FC236}">
                <a16:creationId xmlns:a16="http://schemas.microsoft.com/office/drawing/2014/main" id="{2C433172-3305-1D9D-4508-BED70B28EDD3}"/>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429875" y="590445"/>
            <a:ext cx="7368684" cy="4914900"/>
          </a:xfrm>
          <a:prstGeom prst="rect">
            <a:avLst/>
          </a:prstGeom>
        </p:spPr>
      </p:pic>
      <p:sp>
        <p:nvSpPr>
          <p:cNvPr id="10" name="TextBox 5">
            <a:extLst>
              <a:ext uri="{FF2B5EF4-FFF2-40B4-BE49-F238E27FC236}">
                <a16:creationId xmlns:a16="http://schemas.microsoft.com/office/drawing/2014/main" id="{81B15656-3B63-408C-4E29-2C69A133ECD9}"/>
              </a:ext>
            </a:extLst>
          </p:cNvPr>
          <p:cNvSpPr txBox="1"/>
          <p:nvPr/>
        </p:nvSpPr>
        <p:spPr>
          <a:xfrm>
            <a:off x="533400" y="7641072"/>
            <a:ext cx="9763125" cy="344582"/>
          </a:xfrm>
          <a:prstGeom prst="rect">
            <a:avLst/>
          </a:prstGeom>
        </p:spPr>
        <p:txBody>
          <a:bodyPr lIns="0" tIns="0" rIns="0" bIns="0" rtlCol="0" anchor="t">
            <a:spAutoFit/>
          </a:bodyPr>
          <a:lstStyle/>
          <a:p>
            <a:pPr marL="0" lvl="0" indent="0" algn="l">
              <a:lnSpc>
                <a:spcPts val="2939"/>
              </a:lnSpc>
              <a:spcBef>
                <a:spcPct val="0"/>
              </a:spcBef>
            </a:pPr>
            <a:r>
              <a:rPr lang="en-US" sz="2099" dirty="0">
                <a:solidFill>
                  <a:srgbClr val="FFFFFF"/>
                </a:solidFill>
                <a:latin typeface="Clear Sans"/>
                <a:ea typeface="Clear Sans"/>
                <a:cs typeface="Clear Sans"/>
                <a:sym typeface="Clear Sans"/>
              </a:rPr>
              <a:t>DSS convert data into meaningful information for decisions (</a:t>
            </a:r>
            <a:r>
              <a:rPr lang="en-US" sz="2099" dirty="0" err="1">
                <a:solidFill>
                  <a:srgbClr val="FFFFFF"/>
                </a:solidFill>
                <a:latin typeface="Clear Sans"/>
                <a:ea typeface="Clear Sans"/>
                <a:cs typeface="Clear Sans"/>
                <a:sym typeface="Clear Sans"/>
              </a:rPr>
              <a:t>Floridi</a:t>
            </a:r>
            <a:r>
              <a:rPr lang="en-US" sz="2099" dirty="0">
                <a:solidFill>
                  <a:srgbClr val="FFFFFF"/>
                </a:solidFill>
                <a:latin typeface="Clear Sans"/>
                <a:ea typeface="Clear Sans"/>
                <a:cs typeface="Clear Sans"/>
                <a:sym typeface="Clear Sans"/>
              </a:rPr>
              <a:t>, 2019).</a:t>
            </a:r>
          </a:p>
        </p:txBody>
      </p:sp>
    </p:spTree>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10"/>
                                        </p:tgtEl>
                                        <p:attrNameLst>
                                          <p:attrName>style.visibility</p:attrName>
                                        </p:attrNameLst>
                                      </p:cBhvr>
                                      <p:to>
                                        <p:strVal val="visible"/>
                                      </p:to>
                                    </p:set>
                                    <p:animEffect transition="in" filter="fade">
                                      <p:cBhvr>
                                        <p:cTn id="14" dur="1000"/>
                                        <p:tgtEl>
                                          <p:spTgt spid="10"/>
                                        </p:tgtEl>
                                      </p:cBhvr>
                                    </p:animEffect>
                                    <p:anim calcmode="lin" valueType="num">
                                      <p:cBhvr>
                                        <p:cTn id="15" dur="1000" fill="hold"/>
                                        <p:tgtEl>
                                          <p:spTgt spid="10"/>
                                        </p:tgtEl>
                                        <p:attrNameLst>
                                          <p:attrName>ppt_x</p:attrName>
                                        </p:attrNameLst>
                                      </p:cBhvr>
                                      <p:tavLst>
                                        <p:tav tm="0">
                                          <p:val>
                                            <p:strVal val="#ppt_x"/>
                                          </p:val>
                                        </p:tav>
                                        <p:tav tm="100000">
                                          <p:val>
                                            <p:strVal val="#ppt_x"/>
                                          </p:val>
                                        </p:tav>
                                      </p:tavLst>
                                    </p:anim>
                                    <p:anim calcmode="lin" valueType="num">
                                      <p:cBhvr>
                                        <p:cTn id="16"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8"/>
                                        </p:tgtEl>
                                        <p:attrNameLst>
                                          <p:attrName>style.visibility</p:attrName>
                                        </p:attrNameLst>
                                      </p:cBhvr>
                                      <p:to>
                                        <p:strVal val="visible"/>
                                      </p:to>
                                    </p:set>
                                    <p:animEffect transition="in" filter="fade">
                                      <p:cBhvr>
                                        <p:cTn id="21" dur="1000"/>
                                        <p:tgtEl>
                                          <p:spTgt spid="8"/>
                                        </p:tgtEl>
                                      </p:cBhvr>
                                    </p:animEffect>
                                    <p:anim calcmode="lin" valueType="num">
                                      <p:cBhvr>
                                        <p:cTn id="22" dur="1000" fill="hold"/>
                                        <p:tgtEl>
                                          <p:spTgt spid="8"/>
                                        </p:tgtEl>
                                        <p:attrNameLst>
                                          <p:attrName>ppt_x</p:attrName>
                                        </p:attrNameLst>
                                      </p:cBhvr>
                                      <p:tavLst>
                                        <p:tav tm="0">
                                          <p:val>
                                            <p:strVal val="#ppt_x"/>
                                          </p:val>
                                        </p:tav>
                                        <p:tav tm="100000">
                                          <p:val>
                                            <p:strVal val="#ppt_x"/>
                                          </p:val>
                                        </p:tav>
                                      </p:tavLst>
                                    </p:anim>
                                    <p:anim calcmode="lin" valueType="num">
                                      <p:cBhvr>
                                        <p:cTn id="23"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10"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0D3B66"/>
        </a:solidFill>
        <a:effectLst/>
      </p:bgPr>
    </p:bg>
    <p:spTree>
      <p:nvGrpSpPr>
        <p:cNvPr id="1" name=""/>
        <p:cNvGrpSpPr/>
        <p:nvPr/>
      </p:nvGrpSpPr>
      <p:grpSpPr>
        <a:xfrm>
          <a:off x="0" y="0"/>
          <a:ext cx="0" cy="0"/>
          <a:chOff x="0" y="0"/>
          <a:chExt cx="0" cy="0"/>
        </a:xfrm>
      </p:grpSpPr>
      <p:sp>
        <p:nvSpPr>
          <p:cNvPr id="2" name="TextBox 2"/>
          <p:cNvSpPr txBox="1"/>
          <p:nvPr/>
        </p:nvSpPr>
        <p:spPr>
          <a:xfrm>
            <a:off x="609600" y="95128"/>
            <a:ext cx="15516225" cy="984885"/>
          </a:xfrm>
          <a:prstGeom prst="rect">
            <a:avLst/>
          </a:prstGeom>
        </p:spPr>
        <p:txBody>
          <a:bodyPr lIns="0" tIns="0" rIns="0" bIns="0" rtlCol="0" anchor="t">
            <a:spAutoFit/>
          </a:bodyPr>
          <a:lstStyle/>
          <a:p>
            <a:pPr marL="0" lvl="0" indent="0" algn="l">
              <a:lnSpc>
                <a:spcPts val="7560"/>
              </a:lnSpc>
              <a:spcBef>
                <a:spcPct val="0"/>
              </a:spcBef>
            </a:pPr>
            <a:r>
              <a:rPr lang="en-US" sz="7200" u="none" strike="noStrike" spc="-180" dirty="0">
                <a:solidFill>
                  <a:srgbClr val="FFFFFF"/>
                </a:solidFill>
                <a:latin typeface="Barlow"/>
                <a:ea typeface="Barlow"/>
                <a:cs typeface="Barlow"/>
                <a:sym typeface="Barlow"/>
              </a:rPr>
              <a:t>System Comparison Summary</a:t>
            </a:r>
          </a:p>
        </p:txBody>
      </p:sp>
      <p:graphicFrame>
        <p:nvGraphicFramePr>
          <p:cNvPr id="3" name="Table 3"/>
          <p:cNvGraphicFramePr>
            <a:graphicFrameLocks noGrp="1"/>
          </p:cNvGraphicFramePr>
          <p:nvPr>
            <p:extLst>
              <p:ext uri="{D42A27DB-BD31-4B8C-83A1-F6EECF244321}">
                <p14:modId xmlns:p14="http://schemas.microsoft.com/office/powerpoint/2010/main" val="150901910"/>
              </p:ext>
            </p:extLst>
          </p:nvPr>
        </p:nvGraphicFramePr>
        <p:xfrm>
          <a:off x="457200" y="1257300"/>
          <a:ext cx="17194255" cy="7722097"/>
        </p:xfrm>
        <a:graphic>
          <a:graphicData uri="http://schemas.openxmlformats.org/drawingml/2006/table">
            <a:tbl>
              <a:tblPr/>
              <a:tblGrid>
                <a:gridCol w="3438851">
                  <a:extLst>
                    <a:ext uri="{9D8B030D-6E8A-4147-A177-3AD203B41FA5}">
                      <a16:colId xmlns:a16="http://schemas.microsoft.com/office/drawing/2014/main" val="20000"/>
                    </a:ext>
                  </a:extLst>
                </a:gridCol>
                <a:gridCol w="3438851">
                  <a:extLst>
                    <a:ext uri="{9D8B030D-6E8A-4147-A177-3AD203B41FA5}">
                      <a16:colId xmlns:a16="http://schemas.microsoft.com/office/drawing/2014/main" val="20001"/>
                    </a:ext>
                  </a:extLst>
                </a:gridCol>
                <a:gridCol w="3438851">
                  <a:extLst>
                    <a:ext uri="{9D8B030D-6E8A-4147-A177-3AD203B41FA5}">
                      <a16:colId xmlns:a16="http://schemas.microsoft.com/office/drawing/2014/main" val="20002"/>
                    </a:ext>
                  </a:extLst>
                </a:gridCol>
                <a:gridCol w="3438851">
                  <a:extLst>
                    <a:ext uri="{9D8B030D-6E8A-4147-A177-3AD203B41FA5}">
                      <a16:colId xmlns:a16="http://schemas.microsoft.com/office/drawing/2014/main" val="20003"/>
                    </a:ext>
                  </a:extLst>
                </a:gridCol>
                <a:gridCol w="3438851">
                  <a:extLst>
                    <a:ext uri="{9D8B030D-6E8A-4147-A177-3AD203B41FA5}">
                      <a16:colId xmlns:a16="http://schemas.microsoft.com/office/drawing/2014/main" val="20004"/>
                    </a:ext>
                  </a:extLst>
                </a:gridCol>
              </a:tblGrid>
              <a:tr h="1194816">
                <a:tc>
                  <a:txBody>
                    <a:bodyPr/>
                    <a:lstStyle/>
                    <a:p>
                      <a:pPr algn="ctr">
                        <a:lnSpc>
                          <a:spcPts val="3919"/>
                        </a:lnSpc>
                        <a:defRPr/>
                      </a:pPr>
                      <a:r>
                        <a:rPr lang="en-US" sz="2799" b="1" dirty="0">
                          <a:solidFill>
                            <a:srgbClr val="FFFFFF"/>
                          </a:solidFill>
                          <a:latin typeface="Barlow Bold"/>
                          <a:ea typeface="Barlow Bold"/>
                          <a:cs typeface="Barlow Bold"/>
                          <a:sym typeface="Barlow Bold"/>
                        </a:rPr>
                        <a:t>System </a:t>
                      </a:r>
                      <a:endParaRPr lang="en-US" sz="1100" dirty="0"/>
                    </a:p>
                    <a:p>
                      <a:pPr algn="ctr">
                        <a:lnSpc>
                          <a:spcPts val="3919"/>
                        </a:lnSpc>
                      </a:pPr>
                      <a:endParaRPr lang="en-US" sz="1100" dirty="0"/>
                    </a:p>
                  </a:txBody>
                  <a:tcPr marL="171450" marR="171450" marT="171450" marB="171450" anchor="ctr">
                    <a:lnL w="28575" cap="flat" cmpd="sng" algn="ctr">
                      <a:solidFill>
                        <a:srgbClr val="FFFFFF"/>
                      </a:solidFill>
                      <a:prstDash val="solid"/>
                      <a:round/>
                      <a:headEnd type="none" w="med" len="med"/>
                      <a:tailEnd type="none" w="med" len="med"/>
                    </a:lnL>
                    <a:lnR w="28575" cap="flat" cmpd="sng" algn="ctr">
                      <a:solidFill>
                        <a:srgbClr val="FFFFFF"/>
                      </a:solidFill>
                      <a:prstDash val="solid"/>
                      <a:round/>
                      <a:headEnd type="none" w="med" len="med"/>
                      <a:tailEnd type="none" w="med" len="med"/>
                    </a:lnR>
                    <a:lnT w="28575" cap="flat" cmpd="sng" algn="ctr">
                      <a:solidFill>
                        <a:srgbClr val="FFFFFF"/>
                      </a:solidFill>
                      <a:prstDash val="solid"/>
                      <a:round/>
                      <a:headEnd type="none" w="med" len="med"/>
                      <a:tailEnd type="none" w="med" len="med"/>
                    </a:lnT>
                    <a:lnB w="28575" cap="flat" cmpd="sng" algn="ctr">
                      <a:solidFill>
                        <a:srgbClr val="FFFFFF"/>
                      </a:solidFill>
                      <a:prstDash val="solid"/>
                      <a:round/>
                      <a:headEnd type="none" w="med" len="med"/>
                      <a:tailEnd type="none" w="med" len="med"/>
                    </a:lnB>
                    <a:solidFill>
                      <a:srgbClr val="3F72AF"/>
                    </a:solidFill>
                  </a:tcPr>
                </a:tc>
                <a:tc>
                  <a:txBody>
                    <a:bodyPr/>
                    <a:lstStyle/>
                    <a:p>
                      <a:pPr algn="ctr">
                        <a:lnSpc>
                          <a:spcPts val="3919"/>
                        </a:lnSpc>
                        <a:defRPr/>
                      </a:pPr>
                      <a:r>
                        <a:rPr lang="en-US" sz="2799" b="1" dirty="0">
                          <a:solidFill>
                            <a:srgbClr val="FFFFFF"/>
                          </a:solidFill>
                          <a:latin typeface="Barlow Bold"/>
                          <a:ea typeface="Barlow Bold"/>
                          <a:cs typeface="Barlow Bold"/>
                          <a:sym typeface="Barlow Bold"/>
                        </a:rPr>
                        <a:t>Main purpose </a:t>
                      </a:r>
                      <a:endParaRPr lang="en-US" sz="1100" dirty="0"/>
                    </a:p>
                    <a:p>
                      <a:pPr algn="ctr">
                        <a:lnSpc>
                          <a:spcPts val="3919"/>
                        </a:lnSpc>
                      </a:pPr>
                      <a:endParaRPr lang="en-US" sz="1100" dirty="0"/>
                    </a:p>
                  </a:txBody>
                  <a:tcPr marL="171450" marR="171450" marT="171450" marB="171450" anchor="ctr">
                    <a:lnL w="28575" cap="flat" cmpd="sng" algn="ctr">
                      <a:solidFill>
                        <a:srgbClr val="FFFFFF"/>
                      </a:solidFill>
                      <a:prstDash val="solid"/>
                      <a:round/>
                      <a:headEnd type="none" w="med" len="med"/>
                      <a:tailEnd type="none" w="med" len="med"/>
                    </a:lnL>
                    <a:lnR w="28575" cap="flat" cmpd="sng" algn="ctr">
                      <a:solidFill>
                        <a:srgbClr val="FFFFFF"/>
                      </a:solidFill>
                      <a:prstDash val="solid"/>
                      <a:round/>
                      <a:headEnd type="none" w="med" len="med"/>
                      <a:tailEnd type="none" w="med" len="med"/>
                    </a:lnR>
                    <a:lnT w="28575" cap="flat" cmpd="sng" algn="ctr">
                      <a:solidFill>
                        <a:srgbClr val="FFFFFF"/>
                      </a:solidFill>
                      <a:prstDash val="solid"/>
                      <a:round/>
                      <a:headEnd type="none" w="med" len="med"/>
                      <a:tailEnd type="none" w="med" len="med"/>
                    </a:lnT>
                    <a:lnB w="28575" cap="flat" cmpd="sng" algn="ctr">
                      <a:solidFill>
                        <a:srgbClr val="FFFFFF"/>
                      </a:solidFill>
                      <a:prstDash val="solid"/>
                      <a:round/>
                      <a:headEnd type="none" w="med" len="med"/>
                      <a:tailEnd type="none" w="med" len="med"/>
                    </a:lnB>
                    <a:solidFill>
                      <a:srgbClr val="3F72AF"/>
                    </a:solidFill>
                  </a:tcPr>
                </a:tc>
                <a:tc>
                  <a:txBody>
                    <a:bodyPr/>
                    <a:lstStyle/>
                    <a:p>
                      <a:pPr algn="ctr">
                        <a:lnSpc>
                          <a:spcPts val="3919"/>
                        </a:lnSpc>
                        <a:defRPr/>
                      </a:pPr>
                      <a:r>
                        <a:rPr lang="en-US" sz="2799" b="1" dirty="0">
                          <a:solidFill>
                            <a:srgbClr val="FFFFFF"/>
                          </a:solidFill>
                          <a:latin typeface="Barlow Bold"/>
                          <a:ea typeface="Barlow Bold"/>
                          <a:cs typeface="Barlow Bold"/>
                          <a:sym typeface="Barlow Bold"/>
                        </a:rPr>
                        <a:t>Benefits </a:t>
                      </a:r>
                      <a:endParaRPr lang="en-US" sz="1100" dirty="0"/>
                    </a:p>
                    <a:p>
                      <a:pPr algn="ctr">
                        <a:lnSpc>
                          <a:spcPts val="3919"/>
                        </a:lnSpc>
                      </a:pPr>
                      <a:endParaRPr lang="en-US" sz="1100" dirty="0"/>
                    </a:p>
                  </a:txBody>
                  <a:tcPr marL="171450" marR="171450" marT="171450" marB="171450" anchor="ctr">
                    <a:lnL w="28575" cap="flat" cmpd="sng" algn="ctr">
                      <a:solidFill>
                        <a:srgbClr val="FFFFFF"/>
                      </a:solidFill>
                      <a:prstDash val="solid"/>
                      <a:round/>
                      <a:headEnd type="none" w="med" len="med"/>
                      <a:tailEnd type="none" w="med" len="med"/>
                    </a:lnL>
                    <a:lnR w="28575" cap="flat" cmpd="sng" algn="ctr">
                      <a:solidFill>
                        <a:srgbClr val="FFFFFF"/>
                      </a:solidFill>
                      <a:prstDash val="solid"/>
                      <a:round/>
                      <a:headEnd type="none" w="med" len="med"/>
                      <a:tailEnd type="none" w="med" len="med"/>
                    </a:lnR>
                    <a:lnT w="28575" cap="flat" cmpd="sng" algn="ctr">
                      <a:solidFill>
                        <a:srgbClr val="FFFFFF"/>
                      </a:solidFill>
                      <a:prstDash val="solid"/>
                      <a:round/>
                      <a:headEnd type="none" w="med" len="med"/>
                      <a:tailEnd type="none" w="med" len="med"/>
                    </a:lnT>
                    <a:lnB w="28575" cap="flat" cmpd="sng" algn="ctr">
                      <a:solidFill>
                        <a:srgbClr val="FFFFFF"/>
                      </a:solidFill>
                      <a:prstDash val="solid"/>
                      <a:round/>
                      <a:headEnd type="none" w="med" len="med"/>
                      <a:tailEnd type="none" w="med" len="med"/>
                    </a:lnB>
                    <a:solidFill>
                      <a:srgbClr val="3F72AF"/>
                    </a:solidFill>
                  </a:tcPr>
                </a:tc>
                <a:tc>
                  <a:txBody>
                    <a:bodyPr/>
                    <a:lstStyle/>
                    <a:p>
                      <a:pPr algn="ctr">
                        <a:lnSpc>
                          <a:spcPts val="3919"/>
                        </a:lnSpc>
                        <a:defRPr/>
                      </a:pPr>
                      <a:r>
                        <a:rPr lang="en-US" sz="2799" b="1" dirty="0">
                          <a:solidFill>
                            <a:srgbClr val="FFFFFF"/>
                          </a:solidFill>
                          <a:latin typeface="Barlow Bold"/>
                          <a:ea typeface="Barlow Bold"/>
                          <a:cs typeface="Barlow Bold"/>
                          <a:sym typeface="Barlow Bold"/>
                        </a:rPr>
                        <a:t>Limitations</a:t>
                      </a:r>
                      <a:endParaRPr lang="en-US" sz="1100" dirty="0"/>
                    </a:p>
                  </a:txBody>
                  <a:tcPr marL="171450" marR="171450" marT="171450" marB="171450" anchor="ctr">
                    <a:lnL w="28575" cap="flat" cmpd="sng" algn="ctr">
                      <a:solidFill>
                        <a:srgbClr val="FFFFFF"/>
                      </a:solidFill>
                      <a:prstDash val="solid"/>
                      <a:round/>
                      <a:headEnd type="none" w="med" len="med"/>
                      <a:tailEnd type="none" w="med" len="med"/>
                    </a:lnL>
                    <a:lnR w="28575" cap="flat" cmpd="sng" algn="ctr">
                      <a:solidFill>
                        <a:srgbClr val="FFFFFF"/>
                      </a:solidFill>
                      <a:prstDash val="solid"/>
                      <a:round/>
                      <a:headEnd type="none" w="med" len="med"/>
                      <a:tailEnd type="none" w="med" len="med"/>
                    </a:lnR>
                    <a:lnT w="28575" cap="flat" cmpd="sng" algn="ctr">
                      <a:solidFill>
                        <a:srgbClr val="FFFFFF"/>
                      </a:solidFill>
                      <a:prstDash val="solid"/>
                      <a:round/>
                      <a:headEnd type="none" w="med" len="med"/>
                      <a:tailEnd type="none" w="med" len="med"/>
                    </a:lnT>
                    <a:lnB w="28575" cap="flat" cmpd="sng" algn="ctr">
                      <a:solidFill>
                        <a:srgbClr val="FFFFFF"/>
                      </a:solidFill>
                      <a:prstDash val="solid"/>
                      <a:round/>
                      <a:headEnd type="none" w="med" len="med"/>
                      <a:tailEnd type="none" w="med" len="med"/>
                    </a:lnB>
                    <a:solidFill>
                      <a:srgbClr val="3F72AF"/>
                    </a:solidFill>
                  </a:tcPr>
                </a:tc>
                <a:tc>
                  <a:txBody>
                    <a:bodyPr/>
                    <a:lstStyle/>
                    <a:p>
                      <a:pPr algn="ctr">
                        <a:lnSpc>
                          <a:spcPts val="3919"/>
                        </a:lnSpc>
                        <a:defRPr/>
                      </a:pPr>
                      <a:r>
                        <a:rPr lang="en-US" sz="2799" b="1">
                          <a:solidFill>
                            <a:srgbClr val="FFFFFF"/>
                          </a:solidFill>
                          <a:latin typeface="Barlow Bold"/>
                          <a:ea typeface="Barlow Bold"/>
                          <a:cs typeface="Barlow Bold"/>
                          <a:sym typeface="Barlow Bold"/>
                        </a:rPr>
                        <a:t>Example Company</a:t>
                      </a:r>
                      <a:endParaRPr lang="en-US" sz="1100"/>
                    </a:p>
                    <a:p>
                      <a:pPr algn="ctr">
                        <a:lnSpc>
                          <a:spcPts val="3919"/>
                        </a:lnSpc>
                      </a:pPr>
                      <a:endParaRPr lang="en-US" sz="1100"/>
                    </a:p>
                  </a:txBody>
                  <a:tcPr marL="171450" marR="171450" marT="171450" marB="171450" anchor="ctr">
                    <a:lnL w="28575" cap="flat" cmpd="sng" algn="ctr">
                      <a:solidFill>
                        <a:srgbClr val="FFFFFF"/>
                      </a:solidFill>
                      <a:prstDash val="solid"/>
                      <a:round/>
                      <a:headEnd type="none" w="med" len="med"/>
                      <a:tailEnd type="none" w="med" len="med"/>
                    </a:lnL>
                    <a:lnR w="28575" cap="flat" cmpd="sng" algn="ctr">
                      <a:solidFill>
                        <a:srgbClr val="FFFFFF"/>
                      </a:solidFill>
                      <a:prstDash val="solid"/>
                      <a:round/>
                      <a:headEnd type="none" w="med" len="med"/>
                      <a:tailEnd type="none" w="med" len="med"/>
                    </a:lnR>
                    <a:lnT w="28575" cap="flat" cmpd="sng" algn="ctr">
                      <a:solidFill>
                        <a:srgbClr val="FFFFFF"/>
                      </a:solidFill>
                      <a:prstDash val="solid"/>
                      <a:round/>
                      <a:headEnd type="none" w="med" len="med"/>
                      <a:tailEnd type="none" w="med" len="med"/>
                    </a:lnT>
                    <a:lnB w="28575" cap="flat" cmpd="sng" algn="ctr">
                      <a:solidFill>
                        <a:srgbClr val="FFFFFF"/>
                      </a:solidFill>
                      <a:prstDash val="solid"/>
                      <a:round/>
                      <a:headEnd type="none" w="med" len="med"/>
                      <a:tailEnd type="none" w="med" len="med"/>
                    </a:lnB>
                    <a:solidFill>
                      <a:srgbClr val="3F72AF"/>
                    </a:solidFill>
                  </a:tcPr>
                </a:tc>
                <a:extLst>
                  <a:ext uri="{0D108BD9-81ED-4DB2-BD59-A6C34878D82A}">
                    <a16:rowId xmlns:a16="http://schemas.microsoft.com/office/drawing/2014/main" val="10000"/>
                  </a:ext>
                </a:extLst>
              </a:tr>
              <a:tr h="1431564">
                <a:tc>
                  <a:txBody>
                    <a:bodyPr/>
                    <a:lstStyle/>
                    <a:p>
                      <a:pPr algn="ctr">
                        <a:lnSpc>
                          <a:spcPts val="2800"/>
                        </a:lnSpc>
                        <a:defRPr/>
                      </a:pPr>
                      <a:endParaRPr lang="en-US" sz="2000" b="1" dirty="0">
                        <a:solidFill>
                          <a:srgbClr val="FFFFFF"/>
                        </a:solidFill>
                        <a:latin typeface="Barlow Bold"/>
                        <a:ea typeface="Barlow Bold"/>
                        <a:cs typeface="Barlow Bold"/>
                        <a:sym typeface="Barlow Bold"/>
                      </a:endParaRPr>
                    </a:p>
                    <a:p>
                      <a:pPr algn="ctr">
                        <a:lnSpc>
                          <a:spcPts val="2800"/>
                        </a:lnSpc>
                        <a:defRPr/>
                      </a:pPr>
                      <a:r>
                        <a:rPr lang="en-US" sz="2000" b="1" dirty="0">
                          <a:solidFill>
                            <a:srgbClr val="FFFFFF"/>
                          </a:solidFill>
                          <a:latin typeface="Barlow Bold"/>
                          <a:ea typeface="Barlow Bold"/>
                          <a:cs typeface="Barlow Bold"/>
                          <a:sym typeface="Barlow Bold"/>
                        </a:rPr>
                        <a:t>ERP</a:t>
                      </a:r>
                      <a:endParaRPr lang="en-US" sz="1100" dirty="0"/>
                    </a:p>
                    <a:p>
                      <a:pPr algn="ctr">
                        <a:lnSpc>
                          <a:spcPts val="2800"/>
                        </a:lnSpc>
                      </a:pPr>
                      <a:endParaRPr lang="en-US" sz="1100" dirty="0"/>
                    </a:p>
                  </a:txBody>
                  <a:tcPr marL="171450" marR="171450" marT="171450" marB="171450" anchor="ctr">
                    <a:lnL w="28575" cap="flat" cmpd="sng" algn="ctr">
                      <a:solidFill>
                        <a:srgbClr val="FFFFFF"/>
                      </a:solidFill>
                      <a:prstDash val="solid"/>
                      <a:round/>
                      <a:headEnd type="none" w="med" len="med"/>
                      <a:tailEnd type="none" w="med" len="med"/>
                    </a:lnL>
                    <a:lnR w="28575" cap="flat" cmpd="sng" algn="ctr">
                      <a:solidFill>
                        <a:srgbClr val="FFFFFF"/>
                      </a:solidFill>
                      <a:prstDash val="solid"/>
                      <a:round/>
                      <a:headEnd type="none" w="med" len="med"/>
                      <a:tailEnd type="none" w="med" len="med"/>
                    </a:lnR>
                    <a:lnT w="28575" cap="flat" cmpd="sng" algn="ctr">
                      <a:solidFill>
                        <a:srgbClr val="FFFFFF"/>
                      </a:solidFill>
                      <a:prstDash val="solid"/>
                      <a:round/>
                      <a:headEnd type="none" w="med" len="med"/>
                      <a:tailEnd type="none" w="med" len="med"/>
                    </a:lnT>
                    <a:lnB w="28575" cap="flat" cmpd="sng" algn="ctr">
                      <a:solidFill>
                        <a:srgbClr val="FFFFFF"/>
                      </a:solidFill>
                      <a:prstDash val="solid"/>
                      <a:round/>
                      <a:headEnd type="none" w="med" len="med"/>
                      <a:tailEnd type="none" w="med" len="med"/>
                    </a:lnB>
                    <a:solidFill>
                      <a:srgbClr val="0D3B66"/>
                    </a:solidFill>
                  </a:tcPr>
                </a:tc>
                <a:tc>
                  <a:txBody>
                    <a:bodyPr/>
                    <a:lstStyle/>
                    <a:p>
                      <a:pPr algn="ctr">
                        <a:lnSpc>
                          <a:spcPts val="2800"/>
                        </a:lnSpc>
                        <a:defRPr/>
                      </a:pPr>
                      <a:r>
                        <a:rPr lang="en-US" sz="2000" b="1" dirty="0">
                          <a:solidFill>
                            <a:srgbClr val="FFFFFF"/>
                          </a:solidFill>
                          <a:latin typeface="Barlow Bold"/>
                          <a:ea typeface="Barlow Bold"/>
                          <a:cs typeface="Barlow Bold"/>
                          <a:sym typeface="Barlow Bold"/>
                        </a:rPr>
                        <a:t>Integrates</a:t>
                      </a:r>
                      <a:endParaRPr lang="en-US" sz="1100" dirty="0"/>
                    </a:p>
                  </a:txBody>
                  <a:tcPr marL="171450" marR="171450" marT="171450" marB="171450" anchor="ctr">
                    <a:lnL w="28575" cap="flat" cmpd="sng" algn="ctr">
                      <a:solidFill>
                        <a:srgbClr val="FFFFFF"/>
                      </a:solidFill>
                      <a:prstDash val="solid"/>
                      <a:round/>
                      <a:headEnd type="none" w="med" len="med"/>
                      <a:tailEnd type="none" w="med" len="med"/>
                    </a:lnL>
                    <a:lnR w="28575" cap="flat" cmpd="sng" algn="ctr">
                      <a:solidFill>
                        <a:srgbClr val="FFFFFF"/>
                      </a:solidFill>
                      <a:prstDash val="solid"/>
                      <a:round/>
                      <a:headEnd type="none" w="med" len="med"/>
                      <a:tailEnd type="none" w="med" len="med"/>
                    </a:lnR>
                    <a:lnT w="28575" cap="flat" cmpd="sng" algn="ctr">
                      <a:solidFill>
                        <a:srgbClr val="FFFFFF"/>
                      </a:solidFill>
                      <a:prstDash val="solid"/>
                      <a:round/>
                      <a:headEnd type="none" w="med" len="med"/>
                      <a:tailEnd type="none" w="med" len="med"/>
                    </a:lnT>
                    <a:lnB w="28575" cap="flat" cmpd="sng" algn="ctr">
                      <a:solidFill>
                        <a:srgbClr val="FFFFFF"/>
                      </a:solidFill>
                      <a:prstDash val="solid"/>
                      <a:round/>
                      <a:headEnd type="none" w="med" len="med"/>
                      <a:tailEnd type="none" w="med" len="med"/>
                    </a:lnB>
                    <a:solidFill>
                      <a:srgbClr val="0D3B66"/>
                    </a:solidFill>
                  </a:tcPr>
                </a:tc>
                <a:tc>
                  <a:txBody>
                    <a:bodyPr/>
                    <a:lstStyle/>
                    <a:p>
                      <a:pPr algn="ctr">
                        <a:lnSpc>
                          <a:spcPts val="2800"/>
                        </a:lnSpc>
                        <a:defRPr/>
                      </a:pPr>
                      <a:endParaRPr lang="en-US" sz="2000" b="1" dirty="0">
                        <a:solidFill>
                          <a:srgbClr val="FFFFFF"/>
                        </a:solidFill>
                        <a:latin typeface="Barlow Bold"/>
                        <a:ea typeface="Barlow Bold"/>
                        <a:cs typeface="Barlow Bold"/>
                        <a:sym typeface="Barlow Bold"/>
                      </a:endParaRPr>
                    </a:p>
                    <a:p>
                      <a:pPr algn="ctr">
                        <a:lnSpc>
                          <a:spcPts val="2800"/>
                        </a:lnSpc>
                        <a:defRPr/>
                      </a:pPr>
                      <a:r>
                        <a:rPr lang="en-US" sz="2000" b="1" dirty="0">
                          <a:solidFill>
                            <a:srgbClr val="FFFFFF"/>
                          </a:solidFill>
                          <a:latin typeface="Barlow Bold"/>
                          <a:ea typeface="Barlow Bold"/>
                          <a:cs typeface="Barlow Bold"/>
                          <a:sym typeface="Barlow Bold"/>
                        </a:rPr>
                        <a:t>Operations Efficiency</a:t>
                      </a:r>
                      <a:endParaRPr lang="en-US" sz="1100" dirty="0"/>
                    </a:p>
                    <a:p>
                      <a:pPr algn="ctr">
                        <a:lnSpc>
                          <a:spcPts val="2800"/>
                        </a:lnSpc>
                      </a:pPr>
                      <a:endParaRPr lang="en-US" sz="1100" dirty="0"/>
                    </a:p>
                  </a:txBody>
                  <a:tcPr marL="171450" marR="171450" marT="171450" marB="171450" anchor="ctr">
                    <a:lnL w="28575" cap="flat" cmpd="sng" algn="ctr">
                      <a:solidFill>
                        <a:srgbClr val="FFFFFF"/>
                      </a:solidFill>
                      <a:prstDash val="solid"/>
                      <a:round/>
                      <a:headEnd type="none" w="med" len="med"/>
                      <a:tailEnd type="none" w="med" len="med"/>
                    </a:lnL>
                    <a:lnR w="28575" cap="flat" cmpd="sng" algn="ctr">
                      <a:solidFill>
                        <a:srgbClr val="FFFFFF"/>
                      </a:solidFill>
                      <a:prstDash val="solid"/>
                      <a:round/>
                      <a:headEnd type="none" w="med" len="med"/>
                      <a:tailEnd type="none" w="med" len="med"/>
                    </a:lnR>
                    <a:lnT w="28575" cap="flat" cmpd="sng" algn="ctr">
                      <a:solidFill>
                        <a:srgbClr val="FFFFFF"/>
                      </a:solidFill>
                      <a:prstDash val="solid"/>
                      <a:round/>
                      <a:headEnd type="none" w="med" len="med"/>
                      <a:tailEnd type="none" w="med" len="med"/>
                    </a:lnT>
                    <a:lnB w="28575" cap="flat" cmpd="sng" algn="ctr">
                      <a:solidFill>
                        <a:srgbClr val="FFFFFF"/>
                      </a:solidFill>
                      <a:prstDash val="solid"/>
                      <a:round/>
                      <a:headEnd type="none" w="med" len="med"/>
                      <a:tailEnd type="none" w="med" len="med"/>
                    </a:lnB>
                    <a:solidFill>
                      <a:srgbClr val="0D3B66"/>
                    </a:solidFill>
                  </a:tcPr>
                </a:tc>
                <a:tc>
                  <a:txBody>
                    <a:bodyPr/>
                    <a:lstStyle/>
                    <a:p>
                      <a:pPr marL="0" marR="0" lvl="0" indent="0" algn="ctr" defTabSz="914400" rtl="0" eaLnBrk="1" fontAlgn="auto" latinLnBrk="0" hangingPunct="1">
                        <a:lnSpc>
                          <a:spcPts val="2800"/>
                        </a:lnSpc>
                        <a:spcBef>
                          <a:spcPts val="0"/>
                        </a:spcBef>
                        <a:spcAft>
                          <a:spcPts val="0"/>
                        </a:spcAft>
                        <a:buClrTx/>
                        <a:buSzTx/>
                        <a:buFontTx/>
                        <a:buNone/>
                        <a:tabLst/>
                        <a:defRPr/>
                      </a:pPr>
                      <a:endParaRPr lang="en-GB" sz="2000" dirty="0">
                        <a:solidFill>
                          <a:schemeClr val="bg1"/>
                        </a:solidFill>
                        <a:latin typeface="Barlow Bold" panose="00000800000000000000" pitchFamily="2" charset="0"/>
                      </a:endParaRPr>
                    </a:p>
                    <a:p>
                      <a:pPr marL="0" marR="0" lvl="0" indent="0" algn="ctr" defTabSz="914400" rtl="0" eaLnBrk="1" fontAlgn="auto" latinLnBrk="0" hangingPunct="1">
                        <a:lnSpc>
                          <a:spcPts val="2800"/>
                        </a:lnSpc>
                        <a:spcBef>
                          <a:spcPts val="0"/>
                        </a:spcBef>
                        <a:spcAft>
                          <a:spcPts val="0"/>
                        </a:spcAft>
                        <a:buClrTx/>
                        <a:buSzTx/>
                        <a:buFontTx/>
                        <a:buNone/>
                        <a:tabLst/>
                        <a:defRPr/>
                      </a:pPr>
                      <a:r>
                        <a:rPr lang="en-GB" sz="2000" dirty="0">
                          <a:solidFill>
                            <a:schemeClr val="bg1"/>
                          </a:solidFill>
                          <a:latin typeface="Barlow Bold" panose="00000800000000000000" pitchFamily="2" charset="0"/>
                        </a:rPr>
                        <a:t>High cost</a:t>
                      </a:r>
                      <a:endParaRPr lang="en-US" sz="2000" dirty="0">
                        <a:solidFill>
                          <a:schemeClr val="bg1"/>
                        </a:solidFill>
                        <a:latin typeface="Barlow Bold" panose="00000800000000000000" pitchFamily="2" charset="0"/>
                      </a:endParaRPr>
                    </a:p>
                    <a:p>
                      <a:pPr algn="ctr">
                        <a:lnSpc>
                          <a:spcPts val="2800"/>
                        </a:lnSpc>
                        <a:defRPr/>
                      </a:pPr>
                      <a:endParaRPr lang="en-US" sz="1100" dirty="0"/>
                    </a:p>
                  </a:txBody>
                  <a:tcPr marL="171450" marR="171450" marT="171450" marB="171450" anchor="ctr">
                    <a:lnL w="28575" cap="flat" cmpd="sng" algn="ctr">
                      <a:solidFill>
                        <a:srgbClr val="FFFFFF"/>
                      </a:solidFill>
                      <a:prstDash val="solid"/>
                      <a:round/>
                      <a:headEnd type="none" w="med" len="med"/>
                      <a:tailEnd type="none" w="med" len="med"/>
                    </a:lnL>
                    <a:lnR w="28575" cap="flat" cmpd="sng" algn="ctr">
                      <a:solidFill>
                        <a:srgbClr val="FFFFFF"/>
                      </a:solidFill>
                      <a:prstDash val="solid"/>
                      <a:round/>
                      <a:headEnd type="none" w="med" len="med"/>
                      <a:tailEnd type="none" w="med" len="med"/>
                    </a:lnR>
                    <a:lnT w="28575" cap="flat" cmpd="sng" algn="ctr">
                      <a:solidFill>
                        <a:srgbClr val="FFFFFF"/>
                      </a:solidFill>
                      <a:prstDash val="solid"/>
                      <a:round/>
                      <a:headEnd type="none" w="med" len="med"/>
                      <a:tailEnd type="none" w="med" len="med"/>
                    </a:lnT>
                    <a:lnB w="28575" cap="flat" cmpd="sng" algn="ctr">
                      <a:solidFill>
                        <a:srgbClr val="FFFFFF"/>
                      </a:solidFill>
                      <a:prstDash val="solid"/>
                      <a:round/>
                      <a:headEnd type="none" w="med" len="med"/>
                      <a:tailEnd type="none" w="med" len="med"/>
                    </a:lnB>
                    <a:solidFill>
                      <a:srgbClr val="0D3B66"/>
                    </a:solidFill>
                  </a:tcPr>
                </a:tc>
                <a:tc>
                  <a:txBody>
                    <a:bodyPr/>
                    <a:lstStyle/>
                    <a:p>
                      <a:pPr marL="0" marR="0" lvl="0" indent="0" algn="ctr" defTabSz="914400" rtl="0" eaLnBrk="1" fontAlgn="auto" latinLnBrk="0" hangingPunct="1">
                        <a:lnSpc>
                          <a:spcPts val="2800"/>
                        </a:lnSpc>
                        <a:spcBef>
                          <a:spcPts val="0"/>
                        </a:spcBef>
                        <a:spcAft>
                          <a:spcPts val="0"/>
                        </a:spcAft>
                        <a:buClrTx/>
                        <a:buSzTx/>
                        <a:buFontTx/>
                        <a:buNone/>
                        <a:tabLst/>
                        <a:defRPr/>
                      </a:pPr>
                      <a:endParaRPr lang="en-GB" sz="2000" dirty="0">
                        <a:solidFill>
                          <a:schemeClr val="bg1"/>
                        </a:solidFill>
                        <a:latin typeface="Barlow Bold" panose="00000800000000000000" pitchFamily="2" charset="0"/>
                      </a:endParaRPr>
                    </a:p>
                    <a:p>
                      <a:pPr algn="ctr">
                        <a:lnSpc>
                          <a:spcPts val="2940"/>
                        </a:lnSpc>
                        <a:defRPr/>
                      </a:pPr>
                      <a:r>
                        <a:rPr lang="en-GB" sz="2000" dirty="0">
                          <a:solidFill>
                            <a:schemeClr val="bg1"/>
                          </a:solidFill>
                          <a:latin typeface="Barlow Bold" panose="00000800000000000000" pitchFamily="2" charset="0"/>
                        </a:rPr>
                        <a:t>Sainsbury’s</a:t>
                      </a:r>
                      <a:endParaRPr lang="en-US" sz="2000" dirty="0">
                        <a:solidFill>
                          <a:schemeClr val="bg1"/>
                        </a:solidFill>
                        <a:latin typeface="Barlow Bold" panose="00000800000000000000" pitchFamily="2" charset="0"/>
                      </a:endParaRPr>
                    </a:p>
                    <a:p>
                      <a:pPr algn="ctr">
                        <a:lnSpc>
                          <a:spcPts val="2800"/>
                        </a:lnSpc>
                        <a:defRPr/>
                      </a:pPr>
                      <a:endParaRPr lang="en-US" sz="1100" dirty="0"/>
                    </a:p>
                  </a:txBody>
                  <a:tcPr marL="171450" marR="171450" marT="171450" marB="171450" anchor="ctr">
                    <a:lnL w="28575" cap="flat" cmpd="sng" algn="ctr">
                      <a:solidFill>
                        <a:srgbClr val="FFFFFF"/>
                      </a:solidFill>
                      <a:prstDash val="solid"/>
                      <a:round/>
                      <a:headEnd type="none" w="med" len="med"/>
                      <a:tailEnd type="none" w="med" len="med"/>
                    </a:lnL>
                    <a:lnR w="28575" cap="flat" cmpd="sng" algn="ctr">
                      <a:solidFill>
                        <a:srgbClr val="FFFFFF"/>
                      </a:solidFill>
                      <a:prstDash val="solid"/>
                      <a:round/>
                      <a:headEnd type="none" w="med" len="med"/>
                      <a:tailEnd type="none" w="med" len="med"/>
                    </a:lnR>
                    <a:lnT w="28575" cap="flat" cmpd="sng" algn="ctr">
                      <a:solidFill>
                        <a:srgbClr val="FFFFFF"/>
                      </a:solidFill>
                      <a:prstDash val="solid"/>
                      <a:round/>
                      <a:headEnd type="none" w="med" len="med"/>
                      <a:tailEnd type="none" w="med" len="med"/>
                    </a:lnT>
                    <a:lnB w="28575" cap="flat" cmpd="sng" algn="ctr">
                      <a:solidFill>
                        <a:srgbClr val="FFFFFF"/>
                      </a:solidFill>
                      <a:prstDash val="solid"/>
                      <a:round/>
                      <a:headEnd type="none" w="med" len="med"/>
                      <a:tailEnd type="none" w="med" len="med"/>
                    </a:lnB>
                    <a:solidFill>
                      <a:srgbClr val="0D3B66"/>
                    </a:solidFill>
                  </a:tcPr>
                </a:tc>
                <a:extLst>
                  <a:ext uri="{0D108BD9-81ED-4DB2-BD59-A6C34878D82A}">
                    <a16:rowId xmlns:a16="http://schemas.microsoft.com/office/drawing/2014/main" val="10001"/>
                  </a:ext>
                </a:extLst>
              </a:tr>
              <a:tr h="1060091">
                <a:tc>
                  <a:txBody>
                    <a:bodyPr/>
                    <a:lstStyle/>
                    <a:p>
                      <a:pPr marL="0" marR="0" lvl="0" indent="0" algn="ctr" defTabSz="914400" rtl="0" eaLnBrk="1" fontAlgn="auto" latinLnBrk="0" hangingPunct="1">
                        <a:lnSpc>
                          <a:spcPts val="2800"/>
                        </a:lnSpc>
                        <a:spcBef>
                          <a:spcPts val="0"/>
                        </a:spcBef>
                        <a:spcAft>
                          <a:spcPts val="0"/>
                        </a:spcAft>
                        <a:buClrTx/>
                        <a:buSzTx/>
                        <a:buFontTx/>
                        <a:buNone/>
                        <a:tabLst/>
                        <a:defRPr/>
                      </a:pPr>
                      <a:r>
                        <a:rPr lang="en-GB" sz="2000" dirty="0">
                          <a:solidFill>
                            <a:schemeClr val="bg1"/>
                          </a:solidFill>
                          <a:latin typeface="Barlow Bold" panose="00000800000000000000" pitchFamily="2" charset="0"/>
                        </a:rPr>
                        <a:t>CRM</a:t>
                      </a:r>
                      <a:endParaRPr lang="en-US" sz="2000" dirty="0">
                        <a:solidFill>
                          <a:schemeClr val="bg1"/>
                        </a:solidFill>
                        <a:latin typeface="Barlow Bold" panose="00000800000000000000" pitchFamily="2" charset="0"/>
                      </a:endParaRPr>
                    </a:p>
                    <a:p>
                      <a:pPr algn="ctr">
                        <a:lnSpc>
                          <a:spcPts val="2800"/>
                        </a:lnSpc>
                        <a:defRPr/>
                      </a:pPr>
                      <a:endParaRPr lang="en-US" sz="1100" dirty="0"/>
                    </a:p>
                  </a:txBody>
                  <a:tcPr marL="171450" marR="171450" marT="171450" marB="171450" anchor="ctr">
                    <a:lnL w="28575" cap="flat" cmpd="sng" algn="ctr">
                      <a:solidFill>
                        <a:srgbClr val="FFFFFF"/>
                      </a:solidFill>
                      <a:prstDash val="solid"/>
                      <a:round/>
                      <a:headEnd type="none" w="med" len="med"/>
                      <a:tailEnd type="none" w="med" len="med"/>
                    </a:lnL>
                    <a:lnR w="28575" cap="flat" cmpd="sng" algn="ctr">
                      <a:solidFill>
                        <a:srgbClr val="FFFFFF"/>
                      </a:solidFill>
                      <a:prstDash val="solid"/>
                      <a:round/>
                      <a:headEnd type="none" w="med" len="med"/>
                      <a:tailEnd type="none" w="med" len="med"/>
                    </a:lnR>
                    <a:lnT w="28575" cap="flat" cmpd="sng" algn="ctr">
                      <a:solidFill>
                        <a:srgbClr val="FFFFFF"/>
                      </a:solidFill>
                      <a:prstDash val="solid"/>
                      <a:round/>
                      <a:headEnd type="none" w="med" len="med"/>
                      <a:tailEnd type="none" w="med" len="med"/>
                    </a:lnT>
                    <a:lnB w="28575" cap="flat" cmpd="sng" algn="ctr">
                      <a:solidFill>
                        <a:srgbClr val="FFFFFF"/>
                      </a:solidFill>
                      <a:prstDash val="solid"/>
                      <a:round/>
                      <a:headEnd type="none" w="med" len="med"/>
                      <a:tailEnd type="none" w="med" len="med"/>
                    </a:lnB>
                    <a:solidFill>
                      <a:srgbClr val="0D3B66"/>
                    </a:solidFill>
                  </a:tcPr>
                </a:tc>
                <a:tc>
                  <a:txBody>
                    <a:bodyPr/>
                    <a:lstStyle/>
                    <a:p>
                      <a:pPr algn="ctr">
                        <a:lnSpc>
                          <a:spcPts val="2940"/>
                        </a:lnSpc>
                        <a:defRPr/>
                      </a:pPr>
                      <a:r>
                        <a:rPr lang="en-GB" sz="2000" dirty="0">
                          <a:solidFill>
                            <a:schemeClr val="bg1"/>
                          </a:solidFill>
                          <a:latin typeface="Barlow Bold" panose="00000800000000000000" pitchFamily="2" charset="0"/>
                        </a:rPr>
                        <a:t>Manages customers</a:t>
                      </a:r>
                      <a:endParaRPr lang="en-US" sz="2000" dirty="0">
                        <a:solidFill>
                          <a:schemeClr val="bg1"/>
                        </a:solidFill>
                        <a:latin typeface="Barlow Bold" panose="00000800000000000000" pitchFamily="2" charset="0"/>
                      </a:endParaRPr>
                    </a:p>
                    <a:p>
                      <a:pPr algn="ctr">
                        <a:lnSpc>
                          <a:spcPts val="2800"/>
                        </a:lnSpc>
                        <a:defRPr/>
                      </a:pPr>
                      <a:endParaRPr lang="en-US" sz="1100" dirty="0"/>
                    </a:p>
                  </a:txBody>
                  <a:tcPr marL="171450" marR="171450" marT="171450" marB="171450" anchor="ctr">
                    <a:lnL w="28575" cap="flat" cmpd="sng" algn="ctr">
                      <a:solidFill>
                        <a:srgbClr val="FFFFFF"/>
                      </a:solidFill>
                      <a:prstDash val="solid"/>
                      <a:round/>
                      <a:headEnd type="none" w="med" len="med"/>
                      <a:tailEnd type="none" w="med" len="med"/>
                    </a:lnL>
                    <a:lnR w="28575" cap="flat" cmpd="sng" algn="ctr">
                      <a:solidFill>
                        <a:srgbClr val="FFFFFF"/>
                      </a:solidFill>
                      <a:prstDash val="solid"/>
                      <a:round/>
                      <a:headEnd type="none" w="med" len="med"/>
                      <a:tailEnd type="none" w="med" len="med"/>
                    </a:lnR>
                    <a:lnT w="28575" cap="flat" cmpd="sng" algn="ctr">
                      <a:solidFill>
                        <a:srgbClr val="FFFFFF"/>
                      </a:solidFill>
                      <a:prstDash val="solid"/>
                      <a:round/>
                      <a:headEnd type="none" w="med" len="med"/>
                      <a:tailEnd type="none" w="med" len="med"/>
                    </a:lnT>
                    <a:lnB w="28575" cap="flat" cmpd="sng" algn="ctr">
                      <a:solidFill>
                        <a:srgbClr val="FFFFFF"/>
                      </a:solidFill>
                      <a:prstDash val="solid"/>
                      <a:round/>
                      <a:headEnd type="none" w="med" len="med"/>
                      <a:tailEnd type="none" w="med" len="med"/>
                    </a:lnB>
                    <a:solidFill>
                      <a:srgbClr val="0D3B66"/>
                    </a:solidFill>
                  </a:tcPr>
                </a:tc>
                <a:tc>
                  <a:txBody>
                    <a:bodyPr/>
                    <a:lstStyle/>
                    <a:p>
                      <a:pPr algn="ctr">
                        <a:lnSpc>
                          <a:spcPts val="2940"/>
                        </a:lnSpc>
                        <a:defRPr/>
                      </a:pPr>
                      <a:r>
                        <a:rPr lang="en-GB" sz="2000" dirty="0">
                          <a:solidFill>
                            <a:schemeClr val="bg1"/>
                          </a:solidFill>
                          <a:latin typeface="Barlow Bold" panose="00000800000000000000" pitchFamily="2" charset="0"/>
                        </a:rPr>
                        <a:t>Loyalty</a:t>
                      </a:r>
                      <a:endParaRPr lang="en-US" sz="2000" dirty="0">
                        <a:solidFill>
                          <a:schemeClr val="bg1"/>
                        </a:solidFill>
                        <a:latin typeface="Barlow Bold" panose="00000800000000000000" pitchFamily="2" charset="0"/>
                      </a:endParaRPr>
                    </a:p>
                    <a:p>
                      <a:pPr algn="ctr">
                        <a:lnSpc>
                          <a:spcPts val="2800"/>
                        </a:lnSpc>
                        <a:defRPr/>
                      </a:pPr>
                      <a:endParaRPr lang="en-US" sz="1100" dirty="0"/>
                    </a:p>
                  </a:txBody>
                  <a:tcPr marL="171450" marR="171450" marT="171450" marB="171450" anchor="ctr">
                    <a:lnL w="28575" cap="flat" cmpd="sng" algn="ctr">
                      <a:solidFill>
                        <a:srgbClr val="FFFFFF"/>
                      </a:solidFill>
                      <a:prstDash val="solid"/>
                      <a:round/>
                      <a:headEnd type="none" w="med" len="med"/>
                      <a:tailEnd type="none" w="med" len="med"/>
                    </a:lnL>
                    <a:lnR w="28575" cap="flat" cmpd="sng" algn="ctr">
                      <a:solidFill>
                        <a:srgbClr val="FFFFFF"/>
                      </a:solidFill>
                      <a:prstDash val="solid"/>
                      <a:round/>
                      <a:headEnd type="none" w="med" len="med"/>
                      <a:tailEnd type="none" w="med" len="med"/>
                    </a:lnR>
                    <a:lnT w="28575" cap="flat" cmpd="sng" algn="ctr">
                      <a:solidFill>
                        <a:srgbClr val="FFFFFF"/>
                      </a:solidFill>
                      <a:prstDash val="solid"/>
                      <a:round/>
                      <a:headEnd type="none" w="med" len="med"/>
                      <a:tailEnd type="none" w="med" len="med"/>
                    </a:lnT>
                    <a:lnB w="28575" cap="flat" cmpd="sng" algn="ctr">
                      <a:solidFill>
                        <a:srgbClr val="FFFFFF"/>
                      </a:solidFill>
                      <a:prstDash val="solid"/>
                      <a:round/>
                      <a:headEnd type="none" w="med" len="med"/>
                      <a:tailEnd type="none" w="med" len="med"/>
                    </a:lnB>
                    <a:solidFill>
                      <a:srgbClr val="0D3B66"/>
                    </a:solidFill>
                  </a:tcPr>
                </a:tc>
                <a:tc>
                  <a:txBody>
                    <a:bodyPr/>
                    <a:lstStyle/>
                    <a:p>
                      <a:pPr algn="ctr">
                        <a:lnSpc>
                          <a:spcPts val="2940"/>
                        </a:lnSpc>
                        <a:defRPr/>
                      </a:pPr>
                      <a:r>
                        <a:rPr lang="en-GB" sz="2000" dirty="0">
                          <a:solidFill>
                            <a:schemeClr val="bg1"/>
                          </a:solidFill>
                          <a:latin typeface="Barlow Bold" panose="00000800000000000000" pitchFamily="2" charset="0"/>
                        </a:rPr>
                        <a:t>Privacy</a:t>
                      </a:r>
                      <a:endParaRPr lang="en-US" sz="2000" dirty="0">
                        <a:solidFill>
                          <a:schemeClr val="bg1"/>
                        </a:solidFill>
                        <a:latin typeface="Barlow Bold" panose="00000800000000000000" pitchFamily="2" charset="0"/>
                      </a:endParaRPr>
                    </a:p>
                    <a:p>
                      <a:pPr algn="ctr">
                        <a:lnSpc>
                          <a:spcPts val="2800"/>
                        </a:lnSpc>
                        <a:defRPr/>
                      </a:pPr>
                      <a:endParaRPr lang="en-US" sz="1100" dirty="0"/>
                    </a:p>
                  </a:txBody>
                  <a:tcPr marL="171450" marR="171450" marT="171450" marB="171450" anchor="ctr">
                    <a:lnL w="28575" cap="flat" cmpd="sng" algn="ctr">
                      <a:solidFill>
                        <a:srgbClr val="FFFFFF"/>
                      </a:solidFill>
                      <a:prstDash val="solid"/>
                      <a:round/>
                      <a:headEnd type="none" w="med" len="med"/>
                      <a:tailEnd type="none" w="med" len="med"/>
                    </a:lnL>
                    <a:lnR w="28575" cap="flat" cmpd="sng" algn="ctr">
                      <a:solidFill>
                        <a:srgbClr val="FFFFFF"/>
                      </a:solidFill>
                      <a:prstDash val="solid"/>
                      <a:round/>
                      <a:headEnd type="none" w="med" len="med"/>
                      <a:tailEnd type="none" w="med" len="med"/>
                    </a:lnR>
                    <a:lnT w="28575" cap="flat" cmpd="sng" algn="ctr">
                      <a:solidFill>
                        <a:srgbClr val="FFFFFF"/>
                      </a:solidFill>
                      <a:prstDash val="solid"/>
                      <a:round/>
                      <a:headEnd type="none" w="med" len="med"/>
                      <a:tailEnd type="none" w="med" len="med"/>
                    </a:lnT>
                    <a:lnB w="28575" cap="flat" cmpd="sng" algn="ctr">
                      <a:solidFill>
                        <a:srgbClr val="FFFFFF"/>
                      </a:solidFill>
                      <a:prstDash val="solid"/>
                      <a:round/>
                      <a:headEnd type="none" w="med" len="med"/>
                      <a:tailEnd type="none" w="med" len="med"/>
                    </a:lnB>
                    <a:solidFill>
                      <a:srgbClr val="0D3B66"/>
                    </a:solidFill>
                  </a:tcPr>
                </a:tc>
                <a:tc>
                  <a:txBody>
                    <a:bodyPr/>
                    <a:lstStyle/>
                    <a:p>
                      <a:pPr marL="0" marR="0" lvl="0" indent="0" algn="ctr" defTabSz="914400" rtl="0" eaLnBrk="1" fontAlgn="auto" latinLnBrk="0" hangingPunct="1">
                        <a:lnSpc>
                          <a:spcPts val="2800"/>
                        </a:lnSpc>
                        <a:spcBef>
                          <a:spcPts val="0"/>
                        </a:spcBef>
                        <a:spcAft>
                          <a:spcPts val="0"/>
                        </a:spcAft>
                        <a:buClrTx/>
                        <a:buSzTx/>
                        <a:buFontTx/>
                        <a:buNone/>
                        <a:tabLst/>
                        <a:defRPr/>
                      </a:pPr>
                      <a:r>
                        <a:rPr lang="en-GB" sz="2000" dirty="0">
                          <a:solidFill>
                            <a:schemeClr val="bg1"/>
                          </a:solidFill>
                          <a:latin typeface="Barlow Bold" panose="00000800000000000000" pitchFamily="2" charset="0"/>
                        </a:rPr>
                        <a:t>British Airways</a:t>
                      </a:r>
                      <a:endParaRPr lang="en-US" sz="2000" dirty="0">
                        <a:solidFill>
                          <a:schemeClr val="bg1"/>
                        </a:solidFill>
                        <a:latin typeface="Barlow Bold" panose="00000800000000000000" pitchFamily="2" charset="0"/>
                      </a:endParaRPr>
                    </a:p>
                    <a:p>
                      <a:pPr algn="ctr">
                        <a:lnSpc>
                          <a:spcPts val="2800"/>
                        </a:lnSpc>
                        <a:defRPr/>
                      </a:pPr>
                      <a:endParaRPr lang="en-US" sz="1100" dirty="0"/>
                    </a:p>
                  </a:txBody>
                  <a:tcPr marL="171450" marR="171450" marT="171450" marB="171450" anchor="ctr">
                    <a:lnL w="28575" cap="flat" cmpd="sng" algn="ctr">
                      <a:solidFill>
                        <a:srgbClr val="FFFFFF"/>
                      </a:solidFill>
                      <a:prstDash val="solid"/>
                      <a:round/>
                      <a:headEnd type="none" w="med" len="med"/>
                      <a:tailEnd type="none" w="med" len="med"/>
                    </a:lnL>
                    <a:lnR w="28575" cap="flat" cmpd="sng" algn="ctr">
                      <a:solidFill>
                        <a:srgbClr val="FFFFFF"/>
                      </a:solidFill>
                      <a:prstDash val="solid"/>
                      <a:round/>
                      <a:headEnd type="none" w="med" len="med"/>
                      <a:tailEnd type="none" w="med" len="med"/>
                    </a:lnR>
                    <a:lnT w="28575" cap="flat" cmpd="sng" algn="ctr">
                      <a:solidFill>
                        <a:srgbClr val="FFFFFF"/>
                      </a:solidFill>
                      <a:prstDash val="solid"/>
                      <a:round/>
                      <a:headEnd type="none" w="med" len="med"/>
                      <a:tailEnd type="none" w="med" len="med"/>
                    </a:lnT>
                    <a:lnB w="28575" cap="flat" cmpd="sng" algn="ctr">
                      <a:solidFill>
                        <a:srgbClr val="FFFFFF"/>
                      </a:solidFill>
                      <a:prstDash val="solid"/>
                      <a:round/>
                      <a:headEnd type="none" w="med" len="med"/>
                      <a:tailEnd type="none" w="med" len="med"/>
                    </a:lnB>
                    <a:solidFill>
                      <a:srgbClr val="0D3B66"/>
                    </a:solidFill>
                  </a:tcPr>
                </a:tc>
                <a:extLst>
                  <a:ext uri="{0D108BD9-81ED-4DB2-BD59-A6C34878D82A}">
                    <a16:rowId xmlns:a16="http://schemas.microsoft.com/office/drawing/2014/main" val="10002"/>
                  </a:ext>
                </a:extLst>
              </a:tr>
              <a:tr h="935873">
                <a:tc>
                  <a:txBody>
                    <a:bodyPr/>
                    <a:lstStyle/>
                    <a:p>
                      <a:pPr algn="ctr">
                        <a:lnSpc>
                          <a:spcPts val="2800"/>
                        </a:lnSpc>
                        <a:defRPr/>
                      </a:pPr>
                      <a:r>
                        <a:rPr lang="en-GB" sz="2000" dirty="0">
                          <a:solidFill>
                            <a:schemeClr val="bg1"/>
                          </a:solidFill>
                          <a:latin typeface="Barlow Bold" panose="00000800000000000000" pitchFamily="2" charset="0"/>
                        </a:rPr>
                        <a:t>DSS</a:t>
                      </a:r>
                      <a:endParaRPr lang="en-US" sz="2000" dirty="0">
                        <a:solidFill>
                          <a:schemeClr val="bg1"/>
                        </a:solidFill>
                        <a:latin typeface="Barlow Bold" panose="00000800000000000000" pitchFamily="2" charset="0"/>
                      </a:endParaRPr>
                    </a:p>
                  </a:txBody>
                  <a:tcPr marL="171450" marR="171450" marT="171450" marB="171450" anchor="ctr">
                    <a:lnL w="28575" cap="flat" cmpd="sng" algn="ctr">
                      <a:solidFill>
                        <a:srgbClr val="FFFFFF"/>
                      </a:solidFill>
                      <a:prstDash val="solid"/>
                      <a:round/>
                      <a:headEnd type="none" w="med" len="med"/>
                      <a:tailEnd type="none" w="med" len="med"/>
                    </a:lnL>
                    <a:lnR w="28575" cap="flat" cmpd="sng" algn="ctr">
                      <a:solidFill>
                        <a:srgbClr val="FFFFFF"/>
                      </a:solidFill>
                      <a:prstDash val="solid"/>
                      <a:round/>
                      <a:headEnd type="none" w="med" len="med"/>
                      <a:tailEnd type="none" w="med" len="med"/>
                    </a:lnR>
                    <a:lnT w="28575" cap="flat" cmpd="sng" algn="ctr">
                      <a:solidFill>
                        <a:srgbClr val="FFFFFF"/>
                      </a:solidFill>
                      <a:prstDash val="solid"/>
                      <a:round/>
                      <a:headEnd type="none" w="med" len="med"/>
                      <a:tailEnd type="none" w="med" len="med"/>
                    </a:lnT>
                    <a:lnB w="28575" cap="flat" cmpd="sng" algn="ctr">
                      <a:solidFill>
                        <a:srgbClr val="FFFFFF"/>
                      </a:solidFill>
                      <a:prstDash val="solid"/>
                      <a:round/>
                      <a:headEnd type="none" w="med" len="med"/>
                      <a:tailEnd type="none" w="med" len="med"/>
                    </a:lnB>
                    <a:solidFill>
                      <a:srgbClr val="0D3B66"/>
                    </a:solidFill>
                  </a:tcPr>
                </a:tc>
                <a:tc>
                  <a:txBody>
                    <a:bodyPr/>
                    <a:lstStyle/>
                    <a:p>
                      <a:pPr marL="0" marR="0" lvl="0" indent="0" algn="ctr" defTabSz="914400" rtl="0" eaLnBrk="1" fontAlgn="auto" latinLnBrk="0" hangingPunct="1">
                        <a:lnSpc>
                          <a:spcPts val="2800"/>
                        </a:lnSpc>
                        <a:spcBef>
                          <a:spcPts val="0"/>
                        </a:spcBef>
                        <a:spcAft>
                          <a:spcPts val="0"/>
                        </a:spcAft>
                        <a:buClrTx/>
                        <a:buSzTx/>
                        <a:buFontTx/>
                        <a:buNone/>
                        <a:tabLst/>
                        <a:defRPr/>
                      </a:pPr>
                      <a:r>
                        <a:rPr lang="en-GB" sz="2000" dirty="0">
                          <a:solidFill>
                            <a:schemeClr val="bg1"/>
                          </a:solidFill>
                          <a:latin typeface="Barlow Bold" panose="00000800000000000000" pitchFamily="2" charset="0"/>
                        </a:rPr>
                        <a:t>Decision-making</a:t>
                      </a:r>
                      <a:endParaRPr lang="en-US" sz="2000" dirty="0">
                        <a:solidFill>
                          <a:schemeClr val="bg1"/>
                        </a:solidFill>
                        <a:latin typeface="Barlow Bold" panose="00000800000000000000" pitchFamily="2" charset="0"/>
                      </a:endParaRPr>
                    </a:p>
                  </a:txBody>
                  <a:tcPr marL="171450" marR="171450" marT="171450" marB="171450" anchor="ctr">
                    <a:lnL w="28575" cap="flat" cmpd="sng" algn="ctr">
                      <a:solidFill>
                        <a:srgbClr val="FFFFFF"/>
                      </a:solidFill>
                      <a:prstDash val="solid"/>
                      <a:round/>
                      <a:headEnd type="none" w="med" len="med"/>
                      <a:tailEnd type="none" w="med" len="med"/>
                    </a:lnL>
                    <a:lnR w="28575" cap="flat" cmpd="sng" algn="ctr">
                      <a:solidFill>
                        <a:srgbClr val="FFFFFF"/>
                      </a:solidFill>
                      <a:prstDash val="solid"/>
                      <a:round/>
                      <a:headEnd type="none" w="med" len="med"/>
                      <a:tailEnd type="none" w="med" len="med"/>
                    </a:lnR>
                    <a:lnT w="28575" cap="flat" cmpd="sng" algn="ctr">
                      <a:solidFill>
                        <a:srgbClr val="FFFFFF"/>
                      </a:solidFill>
                      <a:prstDash val="solid"/>
                      <a:round/>
                      <a:headEnd type="none" w="med" len="med"/>
                      <a:tailEnd type="none" w="med" len="med"/>
                    </a:lnT>
                    <a:lnB w="28575" cap="flat" cmpd="sng" algn="ctr">
                      <a:solidFill>
                        <a:srgbClr val="FFFFFF"/>
                      </a:solidFill>
                      <a:prstDash val="solid"/>
                      <a:round/>
                      <a:headEnd type="none" w="med" len="med"/>
                      <a:tailEnd type="none" w="med" len="med"/>
                    </a:lnB>
                    <a:solidFill>
                      <a:srgbClr val="0D3B66"/>
                    </a:solidFill>
                  </a:tcPr>
                </a:tc>
                <a:tc>
                  <a:txBody>
                    <a:bodyPr/>
                    <a:lstStyle/>
                    <a:p>
                      <a:pPr marL="0" marR="0" lvl="0" indent="0" algn="ctr" defTabSz="914400" rtl="0" eaLnBrk="1" fontAlgn="auto" latinLnBrk="0" hangingPunct="1">
                        <a:lnSpc>
                          <a:spcPts val="2800"/>
                        </a:lnSpc>
                        <a:spcBef>
                          <a:spcPts val="0"/>
                        </a:spcBef>
                        <a:spcAft>
                          <a:spcPts val="0"/>
                        </a:spcAft>
                        <a:buClrTx/>
                        <a:buSzTx/>
                        <a:buFontTx/>
                        <a:buNone/>
                        <a:tabLst/>
                        <a:defRPr/>
                      </a:pPr>
                      <a:r>
                        <a:rPr lang="en-GB" sz="2000" dirty="0">
                          <a:solidFill>
                            <a:schemeClr val="bg1"/>
                          </a:solidFill>
                          <a:latin typeface="Barlow Bold" panose="00000800000000000000" pitchFamily="2" charset="0"/>
                        </a:rPr>
                        <a:t>Better forecast</a:t>
                      </a:r>
                      <a:endParaRPr lang="en-US" sz="2000" dirty="0">
                        <a:solidFill>
                          <a:schemeClr val="bg1"/>
                        </a:solidFill>
                        <a:latin typeface="Barlow Bold" panose="00000800000000000000" pitchFamily="2" charset="0"/>
                      </a:endParaRPr>
                    </a:p>
                  </a:txBody>
                  <a:tcPr marL="171450" marR="171450" marT="171450" marB="171450" anchor="ctr">
                    <a:lnL w="28575" cap="flat" cmpd="sng" algn="ctr">
                      <a:solidFill>
                        <a:srgbClr val="FFFFFF"/>
                      </a:solidFill>
                      <a:prstDash val="solid"/>
                      <a:round/>
                      <a:headEnd type="none" w="med" len="med"/>
                      <a:tailEnd type="none" w="med" len="med"/>
                    </a:lnL>
                    <a:lnR w="28575" cap="flat" cmpd="sng" algn="ctr">
                      <a:solidFill>
                        <a:srgbClr val="FFFFFF"/>
                      </a:solidFill>
                      <a:prstDash val="solid"/>
                      <a:round/>
                      <a:headEnd type="none" w="med" len="med"/>
                      <a:tailEnd type="none" w="med" len="med"/>
                    </a:lnR>
                    <a:lnT w="28575" cap="flat" cmpd="sng" algn="ctr">
                      <a:solidFill>
                        <a:srgbClr val="FFFFFF"/>
                      </a:solidFill>
                      <a:prstDash val="solid"/>
                      <a:round/>
                      <a:headEnd type="none" w="med" len="med"/>
                      <a:tailEnd type="none" w="med" len="med"/>
                    </a:lnT>
                    <a:lnB w="28575" cap="flat" cmpd="sng" algn="ctr">
                      <a:solidFill>
                        <a:srgbClr val="FFFFFF"/>
                      </a:solidFill>
                      <a:prstDash val="solid"/>
                      <a:round/>
                      <a:headEnd type="none" w="med" len="med"/>
                      <a:tailEnd type="none" w="med" len="med"/>
                    </a:lnB>
                    <a:solidFill>
                      <a:srgbClr val="0D3B66"/>
                    </a:solidFill>
                  </a:tcPr>
                </a:tc>
                <a:tc>
                  <a:txBody>
                    <a:bodyPr/>
                    <a:lstStyle/>
                    <a:p>
                      <a:pPr marL="0" marR="0" lvl="0" indent="0" algn="ctr" defTabSz="914400" rtl="0" eaLnBrk="1" fontAlgn="auto" latinLnBrk="0" hangingPunct="1">
                        <a:lnSpc>
                          <a:spcPts val="2800"/>
                        </a:lnSpc>
                        <a:spcBef>
                          <a:spcPts val="0"/>
                        </a:spcBef>
                        <a:spcAft>
                          <a:spcPts val="0"/>
                        </a:spcAft>
                        <a:buClrTx/>
                        <a:buSzTx/>
                        <a:buFontTx/>
                        <a:buNone/>
                        <a:tabLst/>
                        <a:defRPr/>
                      </a:pPr>
                      <a:r>
                        <a:rPr lang="en-GB" sz="2000" dirty="0">
                          <a:solidFill>
                            <a:schemeClr val="bg1"/>
                          </a:solidFill>
                          <a:latin typeface="Barlow Bold" panose="00000800000000000000" pitchFamily="2" charset="0"/>
                        </a:rPr>
                        <a:t>Complexity</a:t>
                      </a:r>
                      <a:endParaRPr lang="en-US" sz="2000" dirty="0">
                        <a:solidFill>
                          <a:schemeClr val="bg1"/>
                        </a:solidFill>
                        <a:latin typeface="Barlow Bold" panose="00000800000000000000" pitchFamily="2" charset="0"/>
                      </a:endParaRPr>
                    </a:p>
                  </a:txBody>
                  <a:tcPr marL="171450" marR="171450" marT="171450" marB="171450" anchor="ctr">
                    <a:lnL w="28575" cap="flat" cmpd="sng" algn="ctr">
                      <a:solidFill>
                        <a:srgbClr val="FFFFFF"/>
                      </a:solidFill>
                      <a:prstDash val="solid"/>
                      <a:round/>
                      <a:headEnd type="none" w="med" len="med"/>
                      <a:tailEnd type="none" w="med" len="med"/>
                    </a:lnL>
                    <a:lnR w="28575" cap="flat" cmpd="sng" algn="ctr">
                      <a:solidFill>
                        <a:srgbClr val="FFFFFF"/>
                      </a:solidFill>
                      <a:prstDash val="solid"/>
                      <a:round/>
                      <a:headEnd type="none" w="med" len="med"/>
                      <a:tailEnd type="none" w="med" len="med"/>
                    </a:lnR>
                    <a:lnT w="28575" cap="flat" cmpd="sng" algn="ctr">
                      <a:solidFill>
                        <a:srgbClr val="FFFFFF"/>
                      </a:solidFill>
                      <a:prstDash val="solid"/>
                      <a:round/>
                      <a:headEnd type="none" w="med" len="med"/>
                      <a:tailEnd type="none" w="med" len="med"/>
                    </a:lnT>
                    <a:lnB w="28575" cap="flat" cmpd="sng" algn="ctr">
                      <a:solidFill>
                        <a:srgbClr val="FFFFFF"/>
                      </a:solidFill>
                      <a:prstDash val="solid"/>
                      <a:round/>
                      <a:headEnd type="none" w="med" len="med"/>
                      <a:tailEnd type="none" w="med" len="med"/>
                    </a:lnB>
                    <a:solidFill>
                      <a:srgbClr val="0D3B66"/>
                    </a:solidFill>
                  </a:tcPr>
                </a:tc>
                <a:tc>
                  <a:txBody>
                    <a:bodyPr/>
                    <a:lstStyle/>
                    <a:p>
                      <a:pPr algn="ctr">
                        <a:lnSpc>
                          <a:spcPts val="2800"/>
                        </a:lnSpc>
                        <a:defRPr/>
                      </a:pPr>
                      <a:r>
                        <a:rPr lang="en-US" sz="2000" dirty="0">
                          <a:solidFill>
                            <a:schemeClr val="bg1"/>
                          </a:solidFill>
                          <a:latin typeface="Barlow Bold" panose="00000800000000000000" pitchFamily="2" charset="0"/>
                        </a:rPr>
                        <a:t>Netflix</a:t>
                      </a:r>
                    </a:p>
                  </a:txBody>
                  <a:tcPr marL="171450" marR="171450" marT="171450" marB="171450" anchor="ctr">
                    <a:lnL w="28575" cap="flat" cmpd="sng" algn="ctr">
                      <a:solidFill>
                        <a:srgbClr val="FFFFFF"/>
                      </a:solidFill>
                      <a:prstDash val="solid"/>
                      <a:round/>
                      <a:headEnd type="none" w="med" len="med"/>
                      <a:tailEnd type="none" w="med" len="med"/>
                    </a:lnL>
                    <a:lnR w="28575" cap="flat" cmpd="sng" algn="ctr">
                      <a:solidFill>
                        <a:srgbClr val="FFFFFF"/>
                      </a:solidFill>
                      <a:prstDash val="solid"/>
                      <a:round/>
                      <a:headEnd type="none" w="med" len="med"/>
                      <a:tailEnd type="none" w="med" len="med"/>
                    </a:lnR>
                    <a:lnT w="28575" cap="flat" cmpd="sng" algn="ctr">
                      <a:solidFill>
                        <a:srgbClr val="FFFFFF"/>
                      </a:solidFill>
                      <a:prstDash val="solid"/>
                      <a:round/>
                      <a:headEnd type="none" w="med" len="med"/>
                      <a:tailEnd type="none" w="med" len="med"/>
                    </a:lnT>
                    <a:lnB w="28575" cap="flat" cmpd="sng" algn="ctr">
                      <a:solidFill>
                        <a:srgbClr val="FFFFFF"/>
                      </a:solidFill>
                      <a:prstDash val="solid"/>
                      <a:round/>
                      <a:headEnd type="none" w="med" len="med"/>
                      <a:tailEnd type="none" w="med" len="med"/>
                    </a:lnB>
                    <a:solidFill>
                      <a:srgbClr val="0D3B66"/>
                    </a:solidFill>
                  </a:tcPr>
                </a:tc>
                <a:extLst>
                  <a:ext uri="{0D108BD9-81ED-4DB2-BD59-A6C34878D82A}">
                    <a16:rowId xmlns:a16="http://schemas.microsoft.com/office/drawing/2014/main" val="10003"/>
                  </a:ext>
                </a:extLst>
              </a:tr>
              <a:tr h="973819">
                <a:tc>
                  <a:txBody>
                    <a:bodyPr/>
                    <a:lstStyle/>
                    <a:p>
                      <a:pPr algn="ctr">
                        <a:lnSpc>
                          <a:spcPts val="2800"/>
                        </a:lnSpc>
                        <a:defRPr/>
                      </a:pPr>
                      <a:r>
                        <a:rPr lang="en-US" sz="2000" dirty="0">
                          <a:solidFill>
                            <a:schemeClr val="bg1"/>
                          </a:solidFill>
                          <a:latin typeface="Barlow Bold" panose="00000800000000000000" pitchFamily="2" charset="0"/>
                        </a:rPr>
                        <a:t>TPS</a:t>
                      </a:r>
                    </a:p>
                  </a:txBody>
                  <a:tcPr marL="171450" marR="171450" marT="171450" marB="171450" anchor="ctr">
                    <a:lnL w="28575" cap="flat" cmpd="sng" algn="ctr">
                      <a:solidFill>
                        <a:srgbClr val="FFFFFF"/>
                      </a:solidFill>
                      <a:prstDash val="solid"/>
                      <a:round/>
                      <a:headEnd type="none" w="med" len="med"/>
                      <a:tailEnd type="none" w="med" len="med"/>
                    </a:lnL>
                    <a:lnR w="28575" cap="flat" cmpd="sng" algn="ctr">
                      <a:solidFill>
                        <a:srgbClr val="FFFFFF"/>
                      </a:solidFill>
                      <a:prstDash val="solid"/>
                      <a:round/>
                      <a:headEnd type="none" w="med" len="med"/>
                      <a:tailEnd type="none" w="med" len="med"/>
                    </a:lnR>
                    <a:lnT w="28575" cap="flat" cmpd="sng" algn="ctr">
                      <a:solidFill>
                        <a:srgbClr val="FFFFFF"/>
                      </a:solidFill>
                      <a:prstDash val="solid"/>
                      <a:round/>
                      <a:headEnd type="none" w="med" len="med"/>
                      <a:tailEnd type="none" w="med" len="med"/>
                    </a:lnT>
                    <a:lnB w="28575" cap="flat" cmpd="sng" algn="ctr">
                      <a:solidFill>
                        <a:srgbClr val="FFFFFF"/>
                      </a:solidFill>
                      <a:prstDash val="solid"/>
                      <a:round/>
                      <a:headEnd type="none" w="med" len="med"/>
                      <a:tailEnd type="none" w="med" len="med"/>
                    </a:lnB>
                    <a:solidFill>
                      <a:srgbClr val="0D3B66"/>
                    </a:solidFill>
                  </a:tcPr>
                </a:tc>
                <a:tc>
                  <a:txBody>
                    <a:bodyPr/>
                    <a:lstStyle/>
                    <a:p>
                      <a:pPr algn="ctr">
                        <a:lnSpc>
                          <a:spcPts val="2800"/>
                        </a:lnSpc>
                        <a:defRPr/>
                      </a:pPr>
                      <a:r>
                        <a:rPr lang="en-US" sz="2000" dirty="0">
                          <a:solidFill>
                            <a:schemeClr val="bg1"/>
                          </a:solidFill>
                          <a:latin typeface="Barlow Bold" panose="00000800000000000000" pitchFamily="2" charset="0"/>
                        </a:rPr>
                        <a:t>Records daily business transactions </a:t>
                      </a:r>
                    </a:p>
                  </a:txBody>
                  <a:tcPr marL="171450" marR="171450" marT="171450" marB="171450" anchor="ctr">
                    <a:lnL w="28575" cap="flat" cmpd="sng" algn="ctr">
                      <a:solidFill>
                        <a:srgbClr val="FFFFFF"/>
                      </a:solidFill>
                      <a:prstDash val="solid"/>
                      <a:round/>
                      <a:headEnd type="none" w="med" len="med"/>
                      <a:tailEnd type="none" w="med" len="med"/>
                    </a:lnL>
                    <a:lnR w="28575" cap="flat" cmpd="sng" algn="ctr">
                      <a:solidFill>
                        <a:srgbClr val="FFFFFF"/>
                      </a:solidFill>
                      <a:prstDash val="solid"/>
                      <a:round/>
                      <a:headEnd type="none" w="med" len="med"/>
                      <a:tailEnd type="none" w="med" len="med"/>
                    </a:lnR>
                    <a:lnT w="28575" cap="flat" cmpd="sng" algn="ctr">
                      <a:solidFill>
                        <a:srgbClr val="FFFFFF"/>
                      </a:solidFill>
                      <a:prstDash val="solid"/>
                      <a:round/>
                      <a:headEnd type="none" w="med" len="med"/>
                      <a:tailEnd type="none" w="med" len="med"/>
                    </a:lnT>
                    <a:lnB w="28575" cap="flat" cmpd="sng" algn="ctr">
                      <a:solidFill>
                        <a:srgbClr val="FFFFFF"/>
                      </a:solidFill>
                      <a:prstDash val="solid"/>
                      <a:round/>
                      <a:headEnd type="none" w="med" len="med"/>
                      <a:tailEnd type="none" w="med" len="med"/>
                    </a:lnB>
                    <a:solidFill>
                      <a:srgbClr val="0D3B66"/>
                    </a:solidFill>
                  </a:tcPr>
                </a:tc>
                <a:tc>
                  <a:txBody>
                    <a:bodyPr/>
                    <a:lstStyle/>
                    <a:p>
                      <a:pPr algn="ctr">
                        <a:lnSpc>
                          <a:spcPts val="2800"/>
                        </a:lnSpc>
                        <a:defRPr/>
                      </a:pPr>
                      <a:r>
                        <a:rPr lang="en-US" sz="2000" dirty="0">
                          <a:solidFill>
                            <a:schemeClr val="bg1"/>
                          </a:solidFill>
                          <a:latin typeface="Barlow Bold" panose="00000800000000000000" pitchFamily="2" charset="0"/>
                        </a:rPr>
                        <a:t>Speed and accuracy in processing </a:t>
                      </a:r>
                    </a:p>
                  </a:txBody>
                  <a:tcPr marL="171450" marR="171450" marT="171450" marB="171450" anchor="ctr">
                    <a:lnL w="28575" cap="flat" cmpd="sng" algn="ctr">
                      <a:solidFill>
                        <a:srgbClr val="FFFFFF"/>
                      </a:solidFill>
                      <a:prstDash val="solid"/>
                      <a:round/>
                      <a:headEnd type="none" w="med" len="med"/>
                      <a:tailEnd type="none" w="med" len="med"/>
                    </a:lnL>
                    <a:lnR w="28575" cap="flat" cmpd="sng" algn="ctr">
                      <a:solidFill>
                        <a:srgbClr val="FFFFFF"/>
                      </a:solidFill>
                      <a:prstDash val="solid"/>
                      <a:round/>
                      <a:headEnd type="none" w="med" len="med"/>
                      <a:tailEnd type="none" w="med" len="med"/>
                    </a:lnR>
                    <a:lnT w="28575" cap="flat" cmpd="sng" algn="ctr">
                      <a:solidFill>
                        <a:srgbClr val="FFFFFF"/>
                      </a:solidFill>
                      <a:prstDash val="solid"/>
                      <a:round/>
                      <a:headEnd type="none" w="med" len="med"/>
                      <a:tailEnd type="none" w="med" len="med"/>
                    </a:lnT>
                    <a:lnB w="28575" cap="flat" cmpd="sng" algn="ctr">
                      <a:solidFill>
                        <a:srgbClr val="FFFFFF"/>
                      </a:solidFill>
                      <a:prstDash val="solid"/>
                      <a:round/>
                      <a:headEnd type="none" w="med" len="med"/>
                      <a:tailEnd type="none" w="med" len="med"/>
                    </a:lnB>
                    <a:solidFill>
                      <a:srgbClr val="0D3B66"/>
                    </a:solidFill>
                  </a:tcPr>
                </a:tc>
                <a:tc>
                  <a:txBody>
                    <a:bodyPr/>
                    <a:lstStyle/>
                    <a:p>
                      <a:pPr algn="ctr">
                        <a:lnSpc>
                          <a:spcPts val="2800"/>
                        </a:lnSpc>
                        <a:defRPr/>
                      </a:pPr>
                      <a:r>
                        <a:rPr lang="en-US" sz="2000" dirty="0">
                          <a:solidFill>
                            <a:schemeClr val="bg1"/>
                          </a:solidFill>
                          <a:latin typeface="Barlow Bold" panose="00000800000000000000" pitchFamily="2" charset="0"/>
                        </a:rPr>
                        <a:t>Data duplication and overload risk</a:t>
                      </a:r>
                    </a:p>
                  </a:txBody>
                  <a:tcPr marL="171450" marR="171450" marT="171450" marB="171450" anchor="ctr">
                    <a:lnL w="28575" cap="flat" cmpd="sng" algn="ctr">
                      <a:solidFill>
                        <a:srgbClr val="FFFFFF"/>
                      </a:solidFill>
                      <a:prstDash val="solid"/>
                      <a:round/>
                      <a:headEnd type="none" w="med" len="med"/>
                      <a:tailEnd type="none" w="med" len="med"/>
                    </a:lnL>
                    <a:lnR w="28575" cap="flat" cmpd="sng" algn="ctr">
                      <a:solidFill>
                        <a:srgbClr val="FFFFFF"/>
                      </a:solidFill>
                      <a:prstDash val="solid"/>
                      <a:round/>
                      <a:headEnd type="none" w="med" len="med"/>
                      <a:tailEnd type="none" w="med" len="med"/>
                    </a:lnR>
                    <a:lnT w="28575" cap="flat" cmpd="sng" algn="ctr">
                      <a:solidFill>
                        <a:srgbClr val="FFFFFF"/>
                      </a:solidFill>
                      <a:prstDash val="solid"/>
                      <a:round/>
                      <a:headEnd type="none" w="med" len="med"/>
                      <a:tailEnd type="none" w="med" len="med"/>
                    </a:lnT>
                    <a:lnB w="28575" cap="flat" cmpd="sng" algn="ctr">
                      <a:solidFill>
                        <a:srgbClr val="FFFFFF"/>
                      </a:solidFill>
                      <a:prstDash val="solid"/>
                      <a:round/>
                      <a:headEnd type="none" w="med" len="med"/>
                      <a:tailEnd type="none" w="med" len="med"/>
                    </a:lnB>
                    <a:solidFill>
                      <a:srgbClr val="0D3B66"/>
                    </a:solidFill>
                  </a:tcPr>
                </a:tc>
                <a:tc>
                  <a:txBody>
                    <a:bodyPr/>
                    <a:lstStyle/>
                    <a:p>
                      <a:pPr algn="ctr">
                        <a:lnSpc>
                          <a:spcPts val="2800"/>
                        </a:lnSpc>
                        <a:defRPr/>
                      </a:pPr>
                      <a:r>
                        <a:rPr lang="en-US" sz="2000" dirty="0">
                          <a:solidFill>
                            <a:schemeClr val="bg1"/>
                          </a:solidFill>
                          <a:latin typeface="Barlow Bold" panose="00000800000000000000" pitchFamily="2" charset="0"/>
                        </a:rPr>
                        <a:t>Tesco</a:t>
                      </a:r>
                    </a:p>
                  </a:txBody>
                  <a:tcPr marL="171450" marR="171450" marT="171450" marB="171450" anchor="ctr">
                    <a:lnL w="28575" cap="flat" cmpd="sng" algn="ctr">
                      <a:solidFill>
                        <a:srgbClr val="FFFFFF"/>
                      </a:solidFill>
                      <a:prstDash val="solid"/>
                      <a:round/>
                      <a:headEnd type="none" w="med" len="med"/>
                      <a:tailEnd type="none" w="med" len="med"/>
                    </a:lnL>
                    <a:lnR w="28575" cap="flat" cmpd="sng" algn="ctr">
                      <a:solidFill>
                        <a:srgbClr val="FFFFFF"/>
                      </a:solidFill>
                      <a:prstDash val="solid"/>
                      <a:round/>
                      <a:headEnd type="none" w="med" len="med"/>
                      <a:tailEnd type="none" w="med" len="med"/>
                    </a:lnR>
                    <a:lnT w="28575" cap="flat" cmpd="sng" algn="ctr">
                      <a:solidFill>
                        <a:srgbClr val="FFFFFF"/>
                      </a:solidFill>
                      <a:prstDash val="solid"/>
                      <a:round/>
                      <a:headEnd type="none" w="med" len="med"/>
                      <a:tailEnd type="none" w="med" len="med"/>
                    </a:lnT>
                    <a:lnB w="28575" cap="flat" cmpd="sng" algn="ctr">
                      <a:solidFill>
                        <a:srgbClr val="FFFFFF"/>
                      </a:solidFill>
                      <a:prstDash val="solid"/>
                      <a:round/>
                      <a:headEnd type="none" w="med" len="med"/>
                      <a:tailEnd type="none" w="med" len="med"/>
                    </a:lnB>
                    <a:solidFill>
                      <a:srgbClr val="0D3B66"/>
                    </a:solidFill>
                  </a:tcPr>
                </a:tc>
                <a:extLst>
                  <a:ext uri="{0D108BD9-81ED-4DB2-BD59-A6C34878D82A}">
                    <a16:rowId xmlns:a16="http://schemas.microsoft.com/office/drawing/2014/main" val="10004"/>
                  </a:ext>
                </a:extLst>
              </a:tr>
              <a:tr h="973819">
                <a:tc>
                  <a:txBody>
                    <a:bodyPr/>
                    <a:lstStyle/>
                    <a:p>
                      <a:pPr algn="ctr">
                        <a:lnSpc>
                          <a:spcPts val="2800"/>
                        </a:lnSpc>
                        <a:defRPr/>
                      </a:pPr>
                      <a:r>
                        <a:rPr lang="en-US" sz="2000" dirty="0">
                          <a:solidFill>
                            <a:schemeClr val="bg1"/>
                          </a:solidFill>
                          <a:latin typeface="Barlow Bold" panose="00000800000000000000" pitchFamily="2" charset="0"/>
                        </a:rPr>
                        <a:t>MIS</a:t>
                      </a:r>
                    </a:p>
                  </a:txBody>
                  <a:tcPr marL="171450" marR="171450" marT="171450" marB="171450" anchor="ctr">
                    <a:lnL w="28575" cap="flat" cmpd="sng" algn="ctr">
                      <a:solidFill>
                        <a:srgbClr val="FFFFFF"/>
                      </a:solidFill>
                      <a:prstDash val="solid"/>
                      <a:round/>
                      <a:headEnd type="none" w="med" len="med"/>
                      <a:tailEnd type="none" w="med" len="med"/>
                    </a:lnL>
                    <a:lnR w="28575" cap="flat" cmpd="sng" algn="ctr">
                      <a:solidFill>
                        <a:srgbClr val="FFFFFF"/>
                      </a:solidFill>
                      <a:prstDash val="solid"/>
                      <a:round/>
                      <a:headEnd type="none" w="med" len="med"/>
                      <a:tailEnd type="none" w="med" len="med"/>
                    </a:lnR>
                    <a:lnT w="28575" cap="flat" cmpd="sng" algn="ctr">
                      <a:solidFill>
                        <a:srgbClr val="FFFFFF"/>
                      </a:solidFill>
                      <a:prstDash val="solid"/>
                      <a:round/>
                      <a:headEnd type="none" w="med" len="med"/>
                      <a:tailEnd type="none" w="med" len="med"/>
                    </a:lnT>
                    <a:lnB w="28575" cap="flat" cmpd="sng" algn="ctr">
                      <a:solidFill>
                        <a:srgbClr val="FFFFFF"/>
                      </a:solidFill>
                      <a:prstDash val="solid"/>
                      <a:round/>
                      <a:headEnd type="none" w="med" len="med"/>
                      <a:tailEnd type="none" w="med" len="med"/>
                    </a:lnB>
                    <a:solidFill>
                      <a:srgbClr val="0D3B66"/>
                    </a:solidFill>
                  </a:tcPr>
                </a:tc>
                <a:tc>
                  <a:txBody>
                    <a:bodyPr/>
                    <a:lstStyle/>
                    <a:p>
                      <a:pPr algn="ctr">
                        <a:lnSpc>
                          <a:spcPts val="2800"/>
                        </a:lnSpc>
                        <a:defRPr/>
                      </a:pPr>
                      <a:r>
                        <a:rPr lang="en-US" sz="2000" dirty="0">
                          <a:solidFill>
                            <a:schemeClr val="bg1"/>
                          </a:solidFill>
                          <a:latin typeface="Barlow Bold" panose="00000800000000000000" pitchFamily="2" charset="0"/>
                        </a:rPr>
                        <a:t>Produces management reports </a:t>
                      </a:r>
                    </a:p>
                  </a:txBody>
                  <a:tcPr marL="171450" marR="171450" marT="171450" marB="171450" anchor="ctr">
                    <a:lnL w="28575" cap="flat" cmpd="sng" algn="ctr">
                      <a:solidFill>
                        <a:srgbClr val="FFFFFF"/>
                      </a:solidFill>
                      <a:prstDash val="solid"/>
                      <a:round/>
                      <a:headEnd type="none" w="med" len="med"/>
                      <a:tailEnd type="none" w="med" len="med"/>
                    </a:lnL>
                    <a:lnR w="28575" cap="flat" cmpd="sng" algn="ctr">
                      <a:solidFill>
                        <a:srgbClr val="FFFFFF"/>
                      </a:solidFill>
                      <a:prstDash val="solid"/>
                      <a:round/>
                      <a:headEnd type="none" w="med" len="med"/>
                      <a:tailEnd type="none" w="med" len="med"/>
                    </a:lnR>
                    <a:lnT w="28575" cap="flat" cmpd="sng" algn="ctr">
                      <a:solidFill>
                        <a:srgbClr val="FFFFFF"/>
                      </a:solidFill>
                      <a:prstDash val="solid"/>
                      <a:round/>
                      <a:headEnd type="none" w="med" len="med"/>
                      <a:tailEnd type="none" w="med" len="med"/>
                    </a:lnT>
                    <a:lnB w="28575" cap="flat" cmpd="sng" algn="ctr">
                      <a:solidFill>
                        <a:srgbClr val="FFFFFF"/>
                      </a:solidFill>
                      <a:prstDash val="solid"/>
                      <a:round/>
                      <a:headEnd type="none" w="med" len="med"/>
                      <a:tailEnd type="none" w="med" len="med"/>
                    </a:lnB>
                    <a:solidFill>
                      <a:srgbClr val="0D3B66"/>
                    </a:solidFill>
                  </a:tcPr>
                </a:tc>
                <a:tc>
                  <a:txBody>
                    <a:bodyPr/>
                    <a:lstStyle/>
                    <a:p>
                      <a:pPr algn="ctr">
                        <a:lnSpc>
                          <a:spcPts val="2800"/>
                        </a:lnSpc>
                        <a:defRPr/>
                      </a:pPr>
                      <a:r>
                        <a:rPr lang="en-US" sz="2000" dirty="0">
                          <a:solidFill>
                            <a:schemeClr val="bg1"/>
                          </a:solidFill>
                          <a:latin typeface="Barlow Bold" panose="00000800000000000000" pitchFamily="2" charset="0"/>
                        </a:rPr>
                        <a:t>Informed planning and performance tracking </a:t>
                      </a:r>
                    </a:p>
                  </a:txBody>
                  <a:tcPr marL="171450" marR="171450" marT="171450" marB="171450" anchor="ctr">
                    <a:lnL w="28575" cap="flat" cmpd="sng" algn="ctr">
                      <a:solidFill>
                        <a:srgbClr val="FFFFFF"/>
                      </a:solidFill>
                      <a:prstDash val="solid"/>
                      <a:round/>
                      <a:headEnd type="none" w="med" len="med"/>
                      <a:tailEnd type="none" w="med" len="med"/>
                    </a:lnL>
                    <a:lnR w="28575" cap="flat" cmpd="sng" algn="ctr">
                      <a:solidFill>
                        <a:srgbClr val="FFFFFF"/>
                      </a:solidFill>
                      <a:prstDash val="solid"/>
                      <a:round/>
                      <a:headEnd type="none" w="med" len="med"/>
                      <a:tailEnd type="none" w="med" len="med"/>
                    </a:lnR>
                    <a:lnT w="28575" cap="flat" cmpd="sng" algn="ctr">
                      <a:solidFill>
                        <a:srgbClr val="FFFFFF"/>
                      </a:solidFill>
                      <a:prstDash val="solid"/>
                      <a:round/>
                      <a:headEnd type="none" w="med" len="med"/>
                      <a:tailEnd type="none" w="med" len="med"/>
                    </a:lnT>
                    <a:lnB w="28575" cap="flat" cmpd="sng" algn="ctr">
                      <a:solidFill>
                        <a:srgbClr val="FFFFFF"/>
                      </a:solidFill>
                      <a:prstDash val="solid"/>
                      <a:round/>
                      <a:headEnd type="none" w="med" len="med"/>
                      <a:tailEnd type="none" w="med" len="med"/>
                    </a:lnB>
                    <a:solidFill>
                      <a:srgbClr val="0D3B66"/>
                    </a:solidFill>
                  </a:tcPr>
                </a:tc>
                <a:tc>
                  <a:txBody>
                    <a:bodyPr/>
                    <a:lstStyle/>
                    <a:p>
                      <a:pPr algn="ctr">
                        <a:lnSpc>
                          <a:spcPts val="2800"/>
                        </a:lnSpc>
                        <a:defRPr/>
                      </a:pPr>
                      <a:r>
                        <a:rPr lang="en-US" sz="2000" dirty="0">
                          <a:solidFill>
                            <a:schemeClr val="bg1"/>
                          </a:solidFill>
                          <a:latin typeface="Barlow Bold" panose="00000800000000000000" pitchFamily="2" charset="0"/>
                        </a:rPr>
                        <a:t>Can provide outdated or static data </a:t>
                      </a:r>
                    </a:p>
                  </a:txBody>
                  <a:tcPr marL="171450" marR="171450" marT="171450" marB="171450" anchor="ctr">
                    <a:lnL w="28575" cap="flat" cmpd="sng" algn="ctr">
                      <a:solidFill>
                        <a:srgbClr val="FFFFFF"/>
                      </a:solidFill>
                      <a:prstDash val="solid"/>
                      <a:round/>
                      <a:headEnd type="none" w="med" len="med"/>
                      <a:tailEnd type="none" w="med" len="med"/>
                    </a:lnL>
                    <a:lnR w="28575" cap="flat" cmpd="sng" algn="ctr">
                      <a:solidFill>
                        <a:srgbClr val="FFFFFF"/>
                      </a:solidFill>
                      <a:prstDash val="solid"/>
                      <a:round/>
                      <a:headEnd type="none" w="med" len="med"/>
                      <a:tailEnd type="none" w="med" len="med"/>
                    </a:lnR>
                    <a:lnT w="28575" cap="flat" cmpd="sng" algn="ctr">
                      <a:solidFill>
                        <a:srgbClr val="FFFFFF"/>
                      </a:solidFill>
                      <a:prstDash val="solid"/>
                      <a:round/>
                      <a:headEnd type="none" w="med" len="med"/>
                      <a:tailEnd type="none" w="med" len="med"/>
                    </a:lnT>
                    <a:lnB w="28575" cap="flat" cmpd="sng" algn="ctr">
                      <a:solidFill>
                        <a:srgbClr val="FFFFFF"/>
                      </a:solidFill>
                      <a:prstDash val="solid"/>
                      <a:round/>
                      <a:headEnd type="none" w="med" len="med"/>
                      <a:tailEnd type="none" w="med" len="med"/>
                    </a:lnB>
                    <a:solidFill>
                      <a:srgbClr val="0D3B66"/>
                    </a:solidFill>
                  </a:tcPr>
                </a:tc>
                <a:tc>
                  <a:txBody>
                    <a:bodyPr/>
                    <a:lstStyle/>
                    <a:p>
                      <a:pPr marL="0" marR="0" lvl="0" indent="0" algn="ctr" defTabSz="914400" rtl="0" eaLnBrk="1" fontAlgn="auto" latinLnBrk="0" hangingPunct="1">
                        <a:lnSpc>
                          <a:spcPts val="2800"/>
                        </a:lnSpc>
                        <a:spcBef>
                          <a:spcPts val="0"/>
                        </a:spcBef>
                        <a:spcAft>
                          <a:spcPts val="0"/>
                        </a:spcAft>
                        <a:buClrTx/>
                        <a:buSzTx/>
                        <a:buFontTx/>
                        <a:buNone/>
                        <a:tabLst/>
                        <a:defRPr/>
                      </a:pPr>
                      <a:r>
                        <a:rPr lang="en-GB" sz="2000" dirty="0">
                          <a:solidFill>
                            <a:schemeClr val="bg1"/>
                          </a:solidFill>
                          <a:latin typeface="Barlow Bold" panose="00000800000000000000" pitchFamily="2" charset="0"/>
                        </a:rPr>
                        <a:t>Sainsbury’s</a:t>
                      </a:r>
                      <a:endParaRPr lang="en-US" sz="2000" dirty="0">
                        <a:solidFill>
                          <a:schemeClr val="bg1"/>
                        </a:solidFill>
                        <a:latin typeface="Barlow Bold" panose="00000800000000000000" pitchFamily="2" charset="0"/>
                      </a:endParaRPr>
                    </a:p>
                    <a:p>
                      <a:pPr algn="ctr">
                        <a:lnSpc>
                          <a:spcPts val="2800"/>
                        </a:lnSpc>
                        <a:defRPr/>
                      </a:pPr>
                      <a:endParaRPr lang="en-US" sz="1100" dirty="0"/>
                    </a:p>
                  </a:txBody>
                  <a:tcPr marL="171450" marR="171450" marT="171450" marB="171450" anchor="ctr">
                    <a:lnL w="28575" cap="flat" cmpd="sng" algn="ctr">
                      <a:solidFill>
                        <a:srgbClr val="FFFFFF"/>
                      </a:solidFill>
                      <a:prstDash val="solid"/>
                      <a:round/>
                      <a:headEnd type="none" w="med" len="med"/>
                      <a:tailEnd type="none" w="med" len="med"/>
                    </a:lnL>
                    <a:lnR w="28575" cap="flat" cmpd="sng" algn="ctr">
                      <a:solidFill>
                        <a:srgbClr val="FFFFFF"/>
                      </a:solidFill>
                      <a:prstDash val="solid"/>
                      <a:round/>
                      <a:headEnd type="none" w="med" len="med"/>
                      <a:tailEnd type="none" w="med" len="med"/>
                    </a:lnR>
                    <a:lnT w="28575" cap="flat" cmpd="sng" algn="ctr">
                      <a:solidFill>
                        <a:srgbClr val="FFFFFF"/>
                      </a:solidFill>
                      <a:prstDash val="solid"/>
                      <a:round/>
                      <a:headEnd type="none" w="med" len="med"/>
                      <a:tailEnd type="none" w="med" len="med"/>
                    </a:lnT>
                    <a:lnB w="28575" cap="flat" cmpd="sng" algn="ctr">
                      <a:solidFill>
                        <a:srgbClr val="FFFFFF"/>
                      </a:solidFill>
                      <a:prstDash val="solid"/>
                      <a:round/>
                      <a:headEnd type="none" w="med" len="med"/>
                      <a:tailEnd type="none" w="med" len="med"/>
                    </a:lnB>
                    <a:solidFill>
                      <a:srgbClr val="0D3B66"/>
                    </a:solidFill>
                  </a:tcPr>
                </a:tc>
                <a:extLst>
                  <a:ext uri="{0D108BD9-81ED-4DB2-BD59-A6C34878D82A}">
                    <a16:rowId xmlns:a16="http://schemas.microsoft.com/office/drawing/2014/main" val="10005"/>
                  </a:ext>
                </a:extLst>
              </a:tr>
              <a:tr h="973819">
                <a:tc>
                  <a:txBody>
                    <a:bodyPr/>
                    <a:lstStyle/>
                    <a:p>
                      <a:pPr algn="ctr">
                        <a:lnSpc>
                          <a:spcPts val="2800"/>
                        </a:lnSpc>
                        <a:defRPr/>
                      </a:pPr>
                      <a:r>
                        <a:rPr lang="en-US" sz="2000" dirty="0">
                          <a:solidFill>
                            <a:schemeClr val="bg1"/>
                          </a:solidFill>
                          <a:latin typeface="Barlow Bold" panose="00000800000000000000" pitchFamily="2" charset="0"/>
                        </a:rPr>
                        <a:t>KMS</a:t>
                      </a:r>
                    </a:p>
                  </a:txBody>
                  <a:tcPr marL="171450" marR="171450" marT="171450" marB="171450" anchor="ctr">
                    <a:lnL w="28575" cap="flat" cmpd="sng" algn="ctr">
                      <a:solidFill>
                        <a:srgbClr val="FFFFFF"/>
                      </a:solidFill>
                      <a:prstDash val="solid"/>
                      <a:round/>
                      <a:headEnd type="none" w="med" len="med"/>
                      <a:tailEnd type="none" w="med" len="med"/>
                    </a:lnL>
                    <a:lnR w="28575" cap="flat" cmpd="sng" algn="ctr">
                      <a:solidFill>
                        <a:srgbClr val="FFFFFF"/>
                      </a:solidFill>
                      <a:prstDash val="solid"/>
                      <a:round/>
                      <a:headEnd type="none" w="med" len="med"/>
                      <a:tailEnd type="none" w="med" len="med"/>
                    </a:lnR>
                    <a:lnT w="28575" cap="flat" cmpd="sng" algn="ctr">
                      <a:solidFill>
                        <a:srgbClr val="FFFFFF"/>
                      </a:solidFill>
                      <a:prstDash val="solid"/>
                      <a:round/>
                      <a:headEnd type="none" w="med" len="med"/>
                      <a:tailEnd type="none" w="med" len="med"/>
                    </a:lnT>
                    <a:lnB w="28575" cap="flat" cmpd="sng" algn="ctr">
                      <a:solidFill>
                        <a:srgbClr val="FFFFFF"/>
                      </a:solidFill>
                      <a:prstDash val="solid"/>
                      <a:round/>
                      <a:headEnd type="none" w="med" len="med"/>
                      <a:tailEnd type="none" w="med" len="med"/>
                    </a:lnB>
                    <a:solidFill>
                      <a:srgbClr val="0D3B66"/>
                    </a:solidFill>
                  </a:tcPr>
                </a:tc>
                <a:tc>
                  <a:txBody>
                    <a:bodyPr/>
                    <a:lstStyle/>
                    <a:p>
                      <a:pPr algn="ctr">
                        <a:lnSpc>
                          <a:spcPts val="2800"/>
                        </a:lnSpc>
                        <a:defRPr/>
                      </a:pPr>
                      <a:r>
                        <a:rPr lang="en-US" sz="2000" dirty="0">
                          <a:solidFill>
                            <a:schemeClr val="bg1"/>
                          </a:solidFill>
                          <a:latin typeface="Barlow Bold" panose="00000800000000000000" pitchFamily="2" charset="0"/>
                        </a:rPr>
                        <a:t>Captures and shares organizational knowledge</a:t>
                      </a:r>
                    </a:p>
                  </a:txBody>
                  <a:tcPr marL="171450" marR="171450" marT="171450" marB="171450" anchor="ctr">
                    <a:lnL w="28575" cap="flat" cmpd="sng" algn="ctr">
                      <a:solidFill>
                        <a:srgbClr val="FFFFFF"/>
                      </a:solidFill>
                      <a:prstDash val="solid"/>
                      <a:round/>
                      <a:headEnd type="none" w="med" len="med"/>
                      <a:tailEnd type="none" w="med" len="med"/>
                    </a:lnL>
                    <a:lnR w="28575" cap="flat" cmpd="sng" algn="ctr">
                      <a:solidFill>
                        <a:srgbClr val="FFFFFF"/>
                      </a:solidFill>
                      <a:prstDash val="solid"/>
                      <a:round/>
                      <a:headEnd type="none" w="med" len="med"/>
                      <a:tailEnd type="none" w="med" len="med"/>
                    </a:lnR>
                    <a:lnT w="28575" cap="flat" cmpd="sng" algn="ctr">
                      <a:solidFill>
                        <a:srgbClr val="FFFFFF"/>
                      </a:solidFill>
                      <a:prstDash val="solid"/>
                      <a:round/>
                      <a:headEnd type="none" w="med" len="med"/>
                      <a:tailEnd type="none" w="med" len="med"/>
                    </a:lnT>
                    <a:lnB w="28575" cap="flat" cmpd="sng" algn="ctr">
                      <a:solidFill>
                        <a:srgbClr val="FFFFFF"/>
                      </a:solidFill>
                      <a:prstDash val="solid"/>
                      <a:round/>
                      <a:headEnd type="none" w="med" len="med"/>
                      <a:tailEnd type="none" w="med" len="med"/>
                    </a:lnB>
                    <a:solidFill>
                      <a:srgbClr val="0D3B66"/>
                    </a:solidFill>
                  </a:tcPr>
                </a:tc>
                <a:tc>
                  <a:txBody>
                    <a:bodyPr/>
                    <a:lstStyle/>
                    <a:p>
                      <a:pPr algn="ctr">
                        <a:lnSpc>
                          <a:spcPts val="2800"/>
                        </a:lnSpc>
                        <a:defRPr/>
                      </a:pPr>
                      <a:r>
                        <a:rPr lang="en-US" sz="2000" dirty="0">
                          <a:solidFill>
                            <a:schemeClr val="bg1"/>
                          </a:solidFill>
                          <a:latin typeface="Barlow Bold" panose="00000800000000000000" pitchFamily="2" charset="0"/>
                        </a:rPr>
                        <a:t>Collaboration and innovation </a:t>
                      </a:r>
                    </a:p>
                  </a:txBody>
                  <a:tcPr marL="171450" marR="171450" marT="171450" marB="171450" anchor="ctr">
                    <a:lnL w="28575" cap="flat" cmpd="sng" algn="ctr">
                      <a:solidFill>
                        <a:srgbClr val="FFFFFF"/>
                      </a:solidFill>
                      <a:prstDash val="solid"/>
                      <a:round/>
                      <a:headEnd type="none" w="med" len="med"/>
                      <a:tailEnd type="none" w="med" len="med"/>
                    </a:lnL>
                    <a:lnR w="28575" cap="flat" cmpd="sng" algn="ctr">
                      <a:solidFill>
                        <a:srgbClr val="FFFFFF"/>
                      </a:solidFill>
                      <a:prstDash val="solid"/>
                      <a:round/>
                      <a:headEnd type="none" w="med" len="med"/>
                      <a:tailEnd type="none" w="med" len="med"/>
                    </a:lnR>
                    <a:lnT w="28575" cap="flat" cmpd="sng" algn="ctr">
                      <a:solidFill>
                        <a:srgbClr val="FFFFFF"/>
                      </a:solidFill>
                      <a:prstDash val="solid"/>
                      <a:round/>
                      <a:headEnd type="none" w="med" len="med"/>
                      <a:tailEnd type="none" w="med" len="med"/>
                    </a:lnT>
                    <a:lnB w="28575" cap="flat" cmpd="sng" algn="ctr">
                      <a:solidFill>
                        <a:srgbClr val="FFFFFF"/>
                      </a:solidFill>
                      <a:prstDash val="solid"/>
                      <a:round/>
                      <a:headEnd type="none" w="med" len="med"/>
                      <a:tailEnd type="none" w="med" len="med"/>
                    </a:lnB>
                    <a:solidFill>
                      <a:srgbClr val="0D3B66"/>
                    </a:solidFill>
                  </a:tcPr>
                </a:tc>
                <a:tc>
                  <a:txBody>
                    <a:bodyPr/>
                    <a:lstStyle/>
                    <a:p>
                      <a:pPr algn="ctr">
                        <a:lnSpc>
                          <a:spcPts val="2800"/>
                        </a:lnSpc>
                        <a:defRPr/>
                      </a:pPr>
                      <a:r>
                        <a:rPr lang="en-US" sz="2000" dirty="0">
                          <a:solidFill>
                            <a:schemeClr val="bg1"/>
                          </a:solidFill>
                          <a:latin typeface="Barlow Bold" panose="00000800000000000000" pitchFamily="2" charset="0"/>
                        </a:rPr>
                        <a:t>Information security challenges </a:t>
                      </a:r>
                    </a:p>
                  </a:txBody>
                  <a:tcPr marL="171450" marR="171450" marT="171450" marB="171450" anchor="ctr">
                    <a:lnL w="28575" cap="flat" cmpd="sng" algn="ctr">
                      <a:solidFill>
                        <a:srgbClr val="FFFFFF"/>
                      </a:solidFill>
                      <a:prstDash val="solid"/>
                      <a:round/>
                      <a:headEnd type="none" w="med" len="med"/>
                      <a:tailEnd type="none" w="med" len="med"/>
                    </a:lnL>
                    <a:lnR w="28575" cap="flat" cmpd="sng" algn="ctr">
                      <a:solidFill>
                        <a:srgbClr val="FFFFFF"/>
                      </a:solidFill>
                      <a:prstDash val="solid"/>
                      <a:round/>
                      <a:headEnd type="none" w="med" len="med"/>
                      <a:tailEnd type="none" w="med" len="med"/>
                    </a:lnR>
                    <a:lnT w="28575" cap="flat" cmpd="sng" algn="ctr">
                      <a:solidFill>
                        <a:srgbClr val="FFFFFF"/>
                      </a:solidFill>
                      <a:prstDash val="solid"/>
                      <a:round/>
                      <a:headEnd type="none" w="med" len="med"/>
                      <a:tailEnd type="none" w="med" len="med"/>
                    </a:lnT>
                    <a:lnB w="28575" cap="flat" cmpd="sng" algn="ctr">
                      <a:solidFill>
                        <a:srgbClr val="FFFFFF"/>
                      </a:solidFill>
                      <a:prstDash val="solid"/>
                      <a:round/>
                      <a:headEnd type="none" w="med" len="med"/>
                      <a:tailEnd type="none" w="med" len="med"/>
                    </a:lnB>
                    <a:solidFill>
                      <a:srgbClr val="0D3B66"/>
                    </a:solidFill>
                  </a:tcPr>
                </a:tc>
                <a:tc>
                  <a:txBody>
                    <a:bodyPr/>
                    <a:lstStyle/>
                    <a:p>
                      <a:pPr algn="ctr">
                        <a:lnSpc>
                          <a:spcPts val="2800"/>
                        </a:lnSpc>
                        <a:defRPr/>
                      </a:pPr>
                      <a:r>
                        <a:rPr lang="en-US" sz="2000" dirty="0">
                          <a:solidFill>
                            <a:schemeClr val="bg1"/>
                          </a:solidFill>
                          <a:latin typeface="Barlow Bold" panose="00000800000000000000" pitchFamily="2" charset="0"/>
                        </a:rPr>
                        <a:t>Toyota</a:t>
                      </a:r>
                      <a:r>
                        <a:rPr lang="en-US" sz="2000" dirty="0">
                          <a:latin typeface="Barlow Bold" panose="00000800000000000000" pitchFamily="2" charset="0"/>
                        </a:rPr>
                        <a:t> </a:t>
                      </a:r>
                    </a:p>
                  </a:txBody>
                  <a:tcPr marL="171450" marR="171450" marT="171450" marB="171450" anchor="ctr">
                    <a:lnL w="28575" cap="flat" cmpd="sng" algn="ctr">
                      <a:solidFill>
                        <a:srgbClr val="FFFFFF"/>
                      </a:solidFill>
                      <a:prstDash val="solid"/>
                      <a:round/>
                      <a:headEnd type="none" w="med" len="med"/>
                      <a:tailEnd type="none" w="med" len="med"/>
                    </a:lnL>
                    <a:lnR w="28575" cap="flat" cmpd="sng" algn="ctr">
                      <a:solidFill>
                        <a:srgbClr val="FFFFFF"/>
                      </a:solidFill>
                      <a:prstDash val="solid"/>
                      <a:round/>
                      <a:headEnd type="none" w="med" len="med"/>
                      <a:tailEnd type="none" w="med" len="med"/>
                    </a:lnR>
                    <a:lnT w="28575" cap="flat" cmpd="sng" algn="ctr">
                      <a:solidFill>
                        <a:srgbClr val="FFFFFF"/>
                      </a:solidFill>
                      <a:prstDash val="solid"/>
                      <a:round/>
                      <a:headEnd type="none" w="med" len="med"/>
                      <a:tailEnd type="none" w="med" len="med"/>
                    </a:lnT>
                    <a:lnB w="28575" cap="flat" cmpd="sng" algn="ctr">
                      <a:solidFill>
                        <a:srgbClr val="FFFFFF"/>
                      </a:solidFill>
                      <a:prstDash val="solid"/>
                      <a:round/>
                      <a:headEnd type="none" w="med" len="med"/>
                      <a:tailEnd type="none" w="med" len="med"/>
                    </a:lnB>
                    <a:solidFill>
                      <a:srgbClr val="0D3B66"/>
                    </a:solidFill>
                  </a:tcPr>
                </a:tc>
                <a:extLst>
                  <a:ext uri="{0D108BD9-81ED-4DB2-BD59-A6C34878D82A}">
                    <a16:rowId xmlns:a16="http://schemas.microsoft.com/office/drawing/2014/main" val="10006"/>
                  </a:ext>
                </a:extLst>
              </a:tr>
            </a:tbl>
          </a:graphicData>
        </a:graphic>
      </p:graphicFrame>
      <p:grpSp>
        <p:nvGrpSpPr>
          <p:cNvPr id="4" name="Group 4"/>
          <p:cNvGrpSpPr/>
          <p:nvPr/>
        </p:nvGrpSpPr>
        <p:grpSpPr>
          <a:xfrm>
            <a:off x="16487775" y="-2403632"/>
            <a:ext cx="19746125" cy="3965732"/>
            <a:chOff x="0" y="0"/>
            <a:chExt cx="5200626" cy="1044473"/>
          </a:xfrm>
        </p:grpSpPr>
        <p:sp>
          <p:nvSpPr>
            <p:cNvPr id="5" name="Freeform 5"/>
            <p:cNvSpPr/>
            <p:nvPr/>
          </p:nvSpPr>
          <p:spPr>
            <a:xfrm>
              <a:off x="0" y="0"/>
              <a:ext cx="5200626" cy="1044473"/>
            </a:xfrm>
            <a:custGeom>
              <a:avLst/>
              <a:gdLst/>
              <a:ahLst/>
              <a:cxnLst/>
              <a:rect l="l" t="t" r="r" b="b"/>
              <a:pathLst>
                <a:path w="5200626" h="1044473">
                  <a:moveTo>
                    <a:pt x="14507" y="0"/>
                  </a:moveTo>
                  <a:lnTo>
                    <a:pt x="5186119" y="0"/>
                  </a:lnTo>
                  <a:cubicBezTo>
                    <a:pt x="5189966" y="0"/>
                    <a:pt x="5193656" y="1528"/>
                    <a:pt x="5196377" y="4249"/>
                  </a:cubicBezTo>
                  <a:cubicBezTo>
                    <a:pt x="5199097" y="6969"/>
                    <a:pt x="5200626" y="10659"/>
                    <a:pt x="5200626" y="14507"/>
                  </a:cubicBezTo>
                  <a:lnTo>
                    <a:pt x="5200626" y="1029966"/>
                  </a:lnTo>
                  <a:cubicBezTo>
                    <a:pt x="5200626" y="1033813"/>
                    <a:pt x="5199097" y="1037503"/>
                    <a:pt x="5196377" y="1040224"/>
                  </a:cubicBezTo>
                  <a:cubicBezTo>
                    <a:pt x="5193656" y="1042944"/>
                    <a:pt x="5189966" y="1044473"/>
                    <a:pt x="5186119" y="1044473"/>
                  </a:cubicBezTo>
                  <a:lnTo>
                    <a:pt x="14507" y="1044473"/>
                  </a:lnTo>
                  <a:cubicBezTo>
                    <a:pt x="10659" y="1044473"/>
                    <a:pt x="6969" y="1042944"/>
                    <a:pt x="4249" y="1040224"/>
                  </a:cubicBezTo>
                  <a:cubicBezTo>
                    <a:pt x="1528" y="1037503"/>
                    <a:pt x="0" y="1033813"/>
                    <a:pt x="0" y="1029966"/>
                  </a:cubicBezTo>
                  <a:lnTo>
                    <a:pt x="0" y="14507"/>
                  </a:lnTo>
                  <a:cubicBezTo>
                    <a:pt x="0" y="10659"/>
                    <a:pt x="1528" y="6969"/>
                    <a:pt x="4249" y="4249"/>
                  </a:cubicBezTo>
                  <a:cubicBezTo>
                    <a:pt x="6969" y="1528"/>
                    <a:pt x="10659" y="0"/>
                    <a:pt x="14507" y="0"/>
                  </a:cubicBezTo>
                  <a:close/>
                </a:path>
              </a:pathLst>
            </a:custGeom>
            <a:solidFill>
              <a:srgbClr val="3F72AF"/>
            </a:solidFill>
            <a:ln cap="rnd">
              <a:noFill/>
              <a:prstDash val="solid"/>
              <a:round/>
            </a:ln>
          </p:spPr>
          <p:txBody>
            <a:bodyPr/>
            <a:lstStyle/>
            <a:p>
              <a:endParaRPr lang="en-GB"/>
            </a:p>
          </p:txBody>
        </p:sp>
        <p:sp>
          <p:nvSpPr>
            <p:cNvPr id="6" name="TextBox 6"/>
            <p:cNvSpPr txBox="1"/>
            <p:nvPr/>
          </p:nvSpPr>
          <p:spPr>
            <a:xfrm>
              <a:off x="0" y="-57150"/>
              <a:ext cx="5200626" cy="1101623"/>
            </a:xfrm>
            <a:prstGeom prst="rect">
              <a:avLst/>
            </a:prstGeom>
          </p:spPr>
          <p:txBody>
            <a:bodyPr lIns="50800" tIns="50800" rIns="50800" bIns="50800" rtlCol="0" anchor="ctr"/>
            <a:lstStyle/>
            <a:p>
              <a:pPr marL="0" lvl="0" indent="0" algn="ctr">
                <a:lnSpc>
                  <a:spcPts val="3359"/>
                </a:lnSpc>
                <a:spcBef>
                  <a:spcPct val="0"/>
                </a:spcBef>
              </a:pPr>
              <a:endParaRPr/>
            </a:p>
          </p:txBody>
        </p:sp>
      </p:grpSp>
      <p:sp>
        <p:nvSpPr>
          <p:cNvPr id="7" name="Freeform 7"/>
          <p:cNvSpPr/>
          <p:nvPr/>
        </p:nvSpPr>
        <p:spPr>
          <a:xfrm flipH="1" flipV="1">
            <a:off x="17018302" y="666750"/>
            <a:ext cx="382242" cy="382242"/>
          </a:xfrm>
          <a:custGeom>
            <a:avLst/>
            <a:gdLst/>
            <a:ahLst/>
            <a:cxnLst/>
            <a:rect l="l" t="t" r="r" b="b"/>
            <a:pathLst>
              <a:path w="382242" h="382242">
                <a:moveTo>
                  <a:pt x="382242" y="382242"/>
                </a:moveTo>
                <a:lnTo>
                  <a:pt x="0" y="382242"/>
                </a:lnTo>
                <a:lnTo>
                  <a:pt x="0" y="0"/>
                </a:lnTo>
                <a:lnTo>
                  <a:pt x="382242" y="0"/>
                </a:lnTo>
                <a:lnTo>
                  <a:pt x="382242" y="382242"/>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8" name="TextBox 7">
            <a:extLst>
              <a:ext uri="{FF2B5EF4-FFF2-40B4-BE49-F238E27FC236}">
                <a16:creationId xmlns:a16="http://schemas.microsoft.com/office/drawing/2014/main" id="{3736576D-0720-D01C-070F-A5A4F3013851}"/>
              </a:ext>
            </a:extLst>
          </p:cNvPr>
          <p:cNvSpPr txBox="1"/>
          <p:nvPr/>
        </p:nvSpPr>
        <p:spPr>
          <a:xfrm>
            <a:off x="5638800" y="9461126"/>
            <a:ext cx="9950450" cy="707886"/>
          </a:xfrm>
          <a:prstGeom prst="rect">
            <a:avLst/>
          </a:prstGeom>
          <a:noFill/>
        </p:spPr>
        <p:txBody>
          <a:bodyPr wrap="square">
            <a:spAutoFit/>
          </a:bodyPr>
          <a:lstStyle/>
          <a:p>
            <a:pPr algn="l" fontAlgn="base">
              <a:buNone/>
            </a:pPr>
            <a:r>
              <a:rPr lang="en-GB" sz="2000" b="0" i="0" dirty="0">
                <a:solidFill>
                  <a:schemeClr val="bg1"/>
                </a:solidFill>
                <a:effectLst/>
                <a:latin typeface="Arial" panose="020B0604020202020204" pitchFamily="34" charset="0"/>
                <a:cs typeface="Arial" panose="020B0604020202020204" pitchFamily="34" charset="0"/>
              </a:rPr>
              <a:t>Comparison based on academic and organisational analysis.</a:t>
            </a:r>
          </a:p>
          <a:p>
            <a:pPr algn="l" fontAlgn="base">
              <a:buNone/>
            </a:pPr>
            <a:r>
              <a:rPr lang="en-GB" sz="2000" b="0" i="0" dirty="0">
                <a:solidFill>
                  <a:schemeClr val="bg1"/>
                </a:solidFill>
                <a:effectLst/>
                <a:latin typeface="Arial" panose="020B0604020202020204" pitchFamily="34" charset="0"/>
                <a:cs typeface="Arial" panose="020B0604020202020204" pitchFamily="34" charset="0"/>
              </a:rPr>
              <a:t>(Stair and Reynolds, 2020; </a:t>
            </a:r>
            <a:r>
              <a:rPr lang="en-GB" sz="2000" b="0" i="0" dirty="0" err="1">
                <a:solidFill>
                  <a:schemeClr val="bg1"/>
                </a:solidFill>
                <a:effectLst/>
                <a:latin typeface="Arial" panose="020B0604020202020204" pitchFamily="34" charset="0"/>
                <a:cs typeface="Arial" panose="020B0604020202020204" pitchFamily="34" charset="0"/>
              </a:rPr>
              <a:t>Bocij</a:t>
            </a:r>
            <a:r>
              <a:rPr lang="en-GB" sz="2000" b="0" i="0" dirty="0">
                <a:solidFill>
                  <a:schemeClr val="bg1"/>
                </a:solidFill>
                <a:effectLst/>
                <a:latin typeface="Arial" panose="020B0604020202020204" pitchFamily="34" charset="0"/>
                <a:cs typeface="Arial" panose="020B0604020202020204" pitchFamily="34" charset="0"/>
              </a:rPr>
              <a:t>, Greasley and Hickie, 2019)</a:t>
            </a:r>
          </a:p>
        </p:txBody>
      </p:sp>
    </p:spTree>
    <p:extLst>
      <p:ext uri="{BB962C8B-B14F-4D97-AF65-F5344CB8AC3E}">
        <p14:creationId xmlns:p14="http://schemas.microsoft.com/office/powerpoint/2010/main" val="1794935001"/>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gtEl>
                                        <p:attrNameLst>
                                          <p:attrName>style.visibility</p:attrName>
                                        </p:attrNameLst>
                                      </p:cBhvr>
                                      <p:to>
                                        <p:strVal val="visible"/>
                                      </p:to>
                                    </p:set>
                                    <p:animEffect transition="in" filter="fade">
                                      <p:cBhvr>
                                        <p:cTn id="14" dur="1000"/>
                                        <p:tgtEl>
                                          <p:spTgt spid="3"/>
                                        </p:tgtEl>
                                      </p:cBhvr>
                                    </p:animEffect>
                                    <p:anim calcmode="lin" valueType="num">
                                      <p:cBhvr>
                                        <p:cTn id="15" dur="1000" fill="hold"/>
                                        <p:tgtEl>
                                          <p:spTgt spid="3"/>
                                        </p:tgtEl>
                                        <p:attrNameLst>
                                          <p:attrName>ppt_x</p:attrName>
                                        </p:attrNameLst>
                                      </p:cBhvr>
                                      <p:tavLst>
                                        <p:tav tm="0">
                                          <p:val>
                                            <p:strVal val="#ppt_x"/>
                                          </p:val>
                                        </p:tav>
                                        <p:tav tm="100000">
                                          <p:val>
                                            <p:strVal val="#ppt_x"/>
                                          </p:val>
                                        </p:tav>
                                      </p:tavLst>
                                    </p:anim>
                                    <p:anim calcmode="lin" valueType="num">
                                      <p:cBhvr>
                                        <p:cTn id="16"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8"/>
                                        </p:tgtEl>
                                        <p:attrNameLst>
                                          <p:attrName>style.visibility</p:attrName>
                                        </p:attrNameLst>
                                      </p:cBhvr>
                                      <p:to>
                                        <p:strVal val="visible"/>
                                      </p:to>
                                    </p:set>
                                    <p:animEffect transition="in" filter="fade">
                                      <p:cBhvr>
                                        <p:cTn id="21" dur="1000"/>
                                        <p:tgtEl>
                                          <p:spTgt spid="8"/>
                                        </p:tgtEl>
                                      </p:cBhvr>
                                    </p:animEffect>
                                    <p:anim calcmode="lin" valueType="num">
                                      <p:cBhvr>
                                        <p:cTn id="22" dur="1000" fill="hold"/>
                                        <p:tgtEl>
                                          <p:spTgt spid="8"/>
                                        </p:tgtEl>
                                        <p:attrNameLst>
                                          <p:attrName>ppt_x</p:attrName>
                                        </p:attrNameLst>
                                      </p:cBhvr>
                                      <p:tavLst>
                                        <p:tav tm="0">
                                          <p:val>
                                            <p:strVal val="#ppt_x"/>
                                          </p:val>
                                        </p:tav>
                                        <p:tav tm="100000">
                                          <p:val>
                                            <p:strVal val="#ppt_x"/>
                                          </p:val>
                                        </p:tav>
                                      </p:tavLst>
                                    </p:anim>
                                    <p:anim calcmode="lin" valueType="num">
                                      <p:cBhvr>
                                        <p:cTn id="23"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8"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2D4B63"/>
        </a:solidFill>
        <a:effectLst/>
      </p:bgPr>
    </p:bg>
    <p:spTree>
      <p:nvGrpSpPr>
        <p:cNvPr id="1" name=""/>
        <p:cNvGrpSpPr/>
        <p:nvPr/>
      </p:nvGrpSpPr>
      <p:grpSpPr>
        <a:xfrm>
          <a:off x="0" y="0"/>
          <a:ext cx="0" cy="0"/>
          <a:chOff x="0" y="0"/>
          <a:chExt cx="0" cy="0"/>
        </a:xfrm>
      </p:grpSpPr>
      <p:grpSp>
        <p:nvGrpSpPr>
          <p:cNvPr id="2" name="Group 2"/>
          <p:cNvGrpSpPr/>
          <p:nvPr/>
        </p:nvGrpSpPr>
        <p:grpSpPr>
          <a:xfrm>
            <a:off x="666750" y="2857500"/>
            <a:ext cx="5448300" cy="3581400"/>
            <a:chOff x="0" y="0"/>
            <a:chExt cx="1333267" cy="876413"/>
          </a:xfrm>
        </p:grpSpPr>
        <p:sp>
          <p:nvSpPr>
            <p:cNvPr id="3" name="Freeform 3"/>
            <p:cNvSpPr/>
            <p:nvPr/>
          </p:nvSpPr>
          <p:spPr>
            <a:xfrm>
              <a:off x="0" y="0"/>
              <a:ext cx="1333267" cy="876413"/>
            </a:xfrm>
            <a:custGeom>
              <a:avLst/>
              <a:gdLst/>
              <a:ahLst/>
              <a:cxnLst/>
              <a:rect l="l" t="t" r="r" b="b"/>
              <a:pathLst>
                <a:path w="1333267" h="876413">
                  <a:moveTo>
                    <a:pt x="0" y="0"/>
                  </a:moveTo>
                  <a:lnTo>
                    <a:pt x="1333267" y="0"/>
                  </a:lnTo>
                  <a:lnTo>
                    <a:pt x="1333267" y="876413"/>
                  </a:lnTo>
                  <a:lnTo>
                    <a:pt x="0" y="876413"/>
                  </a:lnTo>
                  <a:close/>
                </a:path>
              </a:pathLst>
            </a:custGeom>
            <a:blipFill>
              <a:blip r:embed="rId2"/>
              <a:stretch>
                <a:fillRect l="-83" r="-83"/>
              </a:stretch>
            </a:blipFill>
          </p:spPr>
          <p:txBody>
            <a:bodyPr/>
            <a:lstStyle/>
            <a:p>
              <a:endParaRPr lang="en-GB"/>
            </a:p>
          </p:txBody>
        </p:sp>
      </p:grpSp>
      <p:grpSp>
        <p:nvGrpSpPr>
          <p:cNvPr id="4" name="Group 4"/>
          <p:cNvGrpSpPr/>
          <p:nvPr/>
        </p:nvGrpSpPr>
        <p:grpSpPr>
          <a:xfrm>
            <a:off x="6419850" y="2857500"/>
            <a:ext cx="5448300" cy="3581400"/>
            <a:chOff x="0" y="0"/>
            <a:chExt cx="1333267" cy="876413"/>
          </a:xfrm>
        </p:grpSpPr>
        <p:sp>
          <p:nvSpPr>
            <p:cNvPr id="5" name="Freeform 5"/>
            <p:cNvSpPr/>
            <p:nvPr/>
          </p:nvSpPr>
          <p:spPr>
            <a:xfrm>
              <a:off x="0" y="0"/>
              <a:ext cx="1333267" cy="876413"/>
            </a:xfrm>
            <a:custGeom>
              <a:avLst/>
              <a:gdLst/>
              <a:ahLst/>
              <a:cxnLst/>
              <a:rect l="l" t="t" r="r" b="b"/>
              <a:pathLst>
                <a:path w="1333267" h="876413">
                  <a:moveTo>
                    <a:pt x="0" y="0"/>
                  </a:moveTo>
                  <a:lnTo>
                    <a:pt x="1333267" y="0"/>
                  </a:lnTo>
                  <a:lnTo>
                    <a:pt x="1333267" y="876413"/>
                  </a:lnTo>
                  <a:lnTo>
                    <a:pt x="0" y="876413"/>
                  </a:lnTo>
                  <a:close/>
                </a:path>
              </a:pathLst>
            </a:custGeom>
            <a:blipFill>
              <a:blip r:embed="rId3"/>
              <a:stretch>
                <a:fillRect l="-83" r="-83"/>
              </a:stretch>
            </a:blipFill>
          </p:spPr>
          <p:txBody>
            <a:bodyPr/>
            <a:lstStyle/>
            <a:p>
              <a:endParaRPr lang="en-GB"/>
            </a:p>
          </p:txBody>
        </p:sp>
      </p:grpSp>
      <p:grpSp>
        <p:nvGrpSpPr>
          <p:cNvPr id="6" name="Group 6"/>
          <p:cNvGrpSpPr/>
          <p:nvPr/>
        </p:nvGrpSpPr>
        <p:grpSpPr>
          <a:xfrm>
            <a:off x="12172950" y="2857500"/>
            <a:ext cx="5448300" cy="3581400"/>
            <a:chOff x="0" y="0"/>
            <a:chExt cx="1333267" cy="876413"/>
          </a:xfrm>
        </p:grpSpPr>
        <p:sp>
          <p:nvSpPr>
            <p:cNvPr id="7" name="Freeform 7"/>
            <p:cNvSpPr/>
            <p:nvPr/>
          </p:nvSpPr>
          <p:spPr>
            <a:xfrm>
              <a:off x="0" y="0"/>
              <a:ext cx="1333267" cy="876413"/>
            </a:xfrm>
            <a:custGeom>
              <a:avLst/>
              <a:gdLst/>
              <a:ahLst/>
              <a:cxnLst/>
              <a:rect l="l" t="t" r="r" b="b"/>
              <a:pathLst>
                <a:path w="1333267" h="876413">
                  <a:moveTo>
                    <a:pt x="0" y="0"/>
                  </a:moveTo>
                  <a:lnTo>
                    <a:pt x="1333267" y="0"/>
                  </a:lnTo>
                  <a:lnTo>
                    <a:pt x="1333267" y="876413"/>
                  </a:lnTo>
                  <a:lnTo>
                    <a:pt x="0" y="876413"/>
                  </a:lnTo>
                  <a:close/>
                </a:path>
              </a:pathLst>
            </a:custGeom>
            <a:blipFill>
              <a:blip r:embed="rId4"/>
              <a:stretch>
                <a:fillRect l="-83" r="-83"/>
              </a:stretch>
            </a:blipFill>
          </p:spPr>
          <p:txBody>
            <a:bodyPr/>
            <a:lstStyle/>
            <a:p>
              <a:endParaRPr lang="en-GB"/>
            </a:p>
          </p:txBody>
        </p:sp>
      </p:grpSp>
      <p:grpSp>
        <p:nvGrpSpPr>
          <p:cNvPr id="8" name="Group 8"/>
          <p:cNvGrpSpPr/>
          <p:nvPr/>
        </p:nvGrpSpPr>
        <p:grpSpPr>
          <a:xfrm>
            <a:off x="668089" y="6976073"/>
            <a:ext cx="5446961" cy="1253517"/>
            <a:chOff x="0" y="0"/>
            <a:chExt cx="7262615" cy="1671356"/>
          </a:xfrm>
        </p:grpSpPr>
        <p:sp>
          <p:nvSpPr>
            <p:cNvPr id="9" name="TextBox 9"/>
            <p:cNvSpPr txBox="1"/>
            <p:nvPr/>
          </p:nvSpPr>
          <p:spPr>
            <a:xfrm>
              <a:off x="0" y="-47625"/>
              <a:ext cx="7262615" cy="525145"/>
            </a:xfrm>
            <a:prstGeom prst="rect">
              <a:avLst/>
            </a:prstGeom>
          </p:spPr>
          <p:txBody>
            <a:bodyPr lIns="0" tIns="0" rIns="0" bIns="0" rtlCol="0" anchor="t">
              <a:spAutoFit/>
            </a:bodyPr>
            <a:lstStyle/>
            <a:p>
              <a:pPr marL="0" lvl="0" indent="0" algn="ctr">
                <a:lnSpc>
                  <a:spcPts val="3359"/>
                </a:lnSpc>
                <a:spcBef>
                  <a:spcPct val="0"/>
                </a:spcBef>
              </a:pPr>
              <a:r>
                <a:rPr lang="en-US" sz="2400" b="1" u="none" strike="noStrike">
                  <a:solidFill>
                    <a:srgbClr val="FFFFFF"/>
                  </a:solidFill>
                  <a:latin typeface="Clear Sans Medium"/>
                  <a:ea typeface="Clear Sans Medium"/>
                  <a:cs typeface="Clear Sans Medium"/>
                  <a:sym typeface="Clear Sans Medium"/>
                </a:rPr>
                <a:t>TOYOTA</a:t>
              </a:r>
            </a:p>
          </p:txBody>
        </p:sp>
        <p:sp>
          <p:nvSpPr>
            <p:cNvPr id="10" name="TextBox 10"/>
            <p:cNvSpPr txBox="1"/>
            <p:nvPr/>
          </p:nvSpPr>
          <p:spPr>
            <a:xfrm>
              <a:off x="0" y="704251"/>
              <a:ext cx="7262615" cy="967105"/>
            </a:xfrm>
            <a:prstGeom prst="rect">
              <a:avLst/>
            </a:prstGeom>
          </p:spPr>
          <p:txBody>
            <a:bodyPr lIns="0" tIns="0" rIns="0" bIns="0" rtlCol="0" anchor="t">
              <a:spAutoFit/>
            </a:bodyPr>
            <a:lstStyle/>
            <a:p>
              <a:pPr marL="0" lvl="0" indent="0" algn="ctr">
                <a:lnSpc>
                  <a:spcPts val="2940"/>
                </a:lnSpc>
              </a:pPr>
              <a:r>
                <a:rPr lang="en-US" sz="2100" dirty="0">
                  <a:solidFill>
                    <a:srgbClr val="FFFFFF"/>
                  </a:solidFill>
                  <a:latin typeface="Clear Sans"/>
                  <a:ea typeface="Clear Sans"/>
                  <a:cs typeface="Clear Sans"/>
                  <a:sym typeface="Clear Sans"/>
                </a:rPr>
                <a:t>Streamlined operations through advanced ERP systems</a:t>
              </a:r>
            </a:p>
          </p:txBody>
        </p:sp>
      </p:grpSp>
      <p:grpSp>
        <p:nvGrpSpPr>
          <p:cNvPr id="11" name="Group 11"/>
          <p:cNvGrpSpPr/>
          <p:nvPr/>
        </p:nvGrpSpPr>
        <p:grpSpPr>
          <a:xfrm>
            <a:off x="6419850" y="6976073"/>
            <a:ext cx="5448300" cy="1253568"/>
            <a:chOff x="0" y="0"/>
            <a:chExt cx="7264400" cy="1671424"/>
          </a:xfrm>
        </p:grpSpPr>
        <p:sp>
          <p:nvSpPr>
            <p:cNvPr id="12" name="TextBox 12"/>
            <p:cNvSpPr txBox="1"/>
            <p:nvPr/>
          </p:nvSpPr>
          <p:spPr>
            <a:xfrm>
              <a:off x="0" y="-47625"/>
              <a:ext cx="7264400" cy="525145"/>
            </a:xfrm>
            <a:prstGeom prst="rect">
              <a:avLst/>
            </a:prstGeom>
          </p:spPr>
          <p:txBody>
            <a:bodyPr lIns="0" tIns="0" rIns="0" bIns="0" rtlCol="0" anchor="t">
              <a:spAutoFit/>
            </a:bodyPr>
            <a:lstStyle/>
            <a:p>
              <a:pPr marL="0" lvl="0" indent="0" algn="ctr">
                <a:lnSpc>
                  <a:spcPts val="3359"/>
                </a:lnSpc>
                <a:spcBef>
                  <a:spcPct val="0"/>
                </a:spcBef>
              </a:pPr>
              <a:r>
                <a:rPr lang="en-US" sz="2400" b="1" u="none" strike="noStrike">
                  <a:solidFill>
                    <a:srgbClr val="FFFFFF"/>
                  </a:solidFill>
                  <a:latin typeface="Clear Sans Medium"/>
                  <a:ea typeface="Clear Sans Medium"/>
                  <a:cs typeface="Clear Sans Medium"/>
                  <a:sym typeface="Clear Sans Medium"/>
                </a:rPr>
                <a:t>TESCO</a:t>
              </a:r>
            </a:p>
          </p:txBody>
        </p:sp>
        <p:sp>
          <p:nvSpPr>
            <p:cNvPr id="13" name="TextBox 13"/>
            <p:cNvSpPr txBox="1"/>
            <p:nvPr/>
          </p:nvSpPr>
          <p:spPr>
            <a:xfrm>
              <a:off x="0" y="704319"/>
              <a:ext cx="7264400" cy="967105"/>
            </a:xfrm>
            <a:prstGeom prst="rect">
              <a:avLst/>
            </a:prstGeom>
          </p:spPr>
          <p:txBody>
            <a:bodyPr lIns="0" tIns="0" rIns="0" bIns="0" rtlCol="0" anchor="t">
              <a:spAutoFit/>
            </a:bodyPr>
            <a:lstStyle/>
            <a:p>
              <a:pPr marL="0" lvl="0" indent="0" algn="ctr">
                <a:lnSpc>
                  <a:spcPts val="2940"/>
                </a:lnSpc>
              </a:pPr>
              <a:r>
                <a:rPr lang="en-US" sz="2100">
                  <a:solidFill>
                    <a:srgbClr val="FFFFFF"/>
                  </a:solidFill>
                  <a:latin typeface="Clear Sans"/>
                  <a:ea typeface="Clear Sans"/>
                  <a:cs typeface="Clear Sans"/>
                  <a:sym typeface="Clear Sans"/>
                </a:rPr>
                <a:t>Data-driven decisions enhance customer experiences</a:t>
              </a:r>
            </a:p>
          </p:txBody>
        </p:sp>
      </p:grpSp>
      <p:grpSp>
        <p:nvGrpSpPr>
          <p:cNvPr id="14" name="Group 14"/>
          <p:cNvGrpSpPr/>
          <p:nvPr/>
        </p:nvGrpSpPr>
        <p:grpSpPr>
          <a:xfrm>
            <a:off x="12172950" y="6976124"/>
            <a:ext cx="5448300" cy="881991"/>
            <a:chOff x="0" y="0"/>
            <a:chExt cx="7264400" cy="1175988"/>
          </a:xfrm>
        </p:grpSpPr>
        <p:sp>
          <p:nvSpPr>
            <p:cNvPr id="15" name="TextBox 15"/>
            <p:cNvSpPr txBox="1"/>
            <p:nvPr/>
          </p:nvSpPr>
          <p:spPr>
            <a:xfrm>
              <a:off x="0" y="-47625"/>
              <a:ext cx="7264400" cy="525145"/>
            </a:xfrm>
            <a:prstGeom prst="rect">
              <a:avLst/>
            </a:prstGeom>
          </p:spPr>
          <p:txBody>
            <a:bodyPr lIns="0" tIns="0" rIns="0" bIns="0" rtlCol="0" anchor="t">
              <a:spAutoFit/>
            </a:bodyPr>
            <a:lstStyle/>
            <a:p>
              <a:pPr marL="0" lvl="0" indent="0" algn="ctr">
                <a:lnSpc>
                  <a:spcPts val="3359"/>
                </a:lnSpc>
                <a:spcBef>
                  <a:spcPct val="0"/>
                </a:spcBef>
              </a:pPr>
              <a:r>
                <a:rPr lang="en-US" sz="2400" b="1" u="none" strike="noStrike">
                  <a:solidFill>
                    <a:srgbClr val="FFFFFF"/>
                  </a:solidFill>
                  <a:latin typeface="Clear Sans Medium"/>
                  <a:ea typeface="Clear Sans Medium"/>
                  <a:cs typeface="Clear Sans Medium"/>
                  <a:sym typeface="Clear Sans Medium"/>
                </a:rPr>
                <a:t>NETFLIX</a:t>
              </a:r>
            </a:p>
          </p:txBody>
        </p:sp>
        <p:sp>
          <p:nvSpPr>
            <p:cNvPr id="16" name="TextBox 16"/>
            <p:cNvSpPr txBox="1"/>
            <p:nvPr/>
          </p:nvSpPr>
          <p:spPr>
            <a:xfrm>
              <a:off x="0" y="704183"/>
              <a:ext cx="7264400" cy="471805"/>
            </a:xfrm>
            <a:prstGeom prst="rect">
              <a:avLst/>
            </a:prstGeom>
          </p:spPr>
          <p:txBody>
            <a:bodyPr lIns="0" tIns="0" rIns="0" bIns="0" rtlCol="0" anchor="t">
              <a:spAutoFit/>
            </a:bodyPr>
            <a:lstStyle/>
            <a:p>
              <a:pPr marL="0" lvl="0" indent="0" algn="ctr">
                <a:lnSpc>
                  <a:spcPts val="2940"/>
                </a:lnSpc>
              </a:pPr>
              <a:r>
                <a:rPr lang="en-US" sz="2100">
                  <a:solidFill>
                    <a:srgbClr val="FFFFFF"/>
                  </a:solidFill>
                  <a:latin typeface="Clear Sans"/>
                  <a:ea typeface="Clear Sans"/>
                  <a:cs typeface="Clear Sans"/>
                  <a:sym typeface="Clear Sans"/>
                </a:rPr>
                <a:t>Analytics optimize content delivery strategies</a:t>
              </a:r>
            </a:p>
          </p:txBody>
        </p:sp>
      </p:grpSp>
      <p:sp>
        <p:nvSpPr>
          <p:cNvPr id="17" name="TextBox 17"/>
          <p:cNvSpPr txBox="1"/>
          <p:nvPr/>
        </p:nvSpPr>
        <p:spPr>
          <a:xfrm>
            <a:off x="666750" y="506138"/>
            <a:ext cx="14077950" cy="2111895"/>
          </a:xfrm>
          <a:prstGeom prst="rect">
            <a:avLst/>
          </a:prstGeom>
        </p:spPr>
        <p:txBody>
          <a:bodyPr lIns="0" tIns="0" rIns="0" bIns="0" rtlCol="0" anchor="t">
            <a:spAutoFit/>
          </a:bodyPr>
          <a:lstStyle/>
          <a:p>
            <a:pPr marL="0" lvl="0" indent="0" algn="l">
              <a:lnSpc>
                <a:spcPts val="8399"/>
              </a:lnSpc>
            </a:pPr>
            <a:r>
              <a:rPr lang="en-US" sz="6999" spc="-139" dirty="0">
                <a:solidFill>
                  <a:srgbClr val="FFFFFF"/>
                </a:solidFill>
                <a:latin typeface="Tenor Sans"/>
                <a:ea typeface="Tenor Sans"/>
                <a:cs typeface="Tenor Sans"/>
                <a:sym typeface="Tenor Sans"/>
              </a:rPr>
              <a:t>Real-World Applications of Information Systems</a:t>
            </a:r>
          </a:p>
        </p:txBody>
      </p:sp>
      <p:sp>
        <p:nvSpPr>
          <p:cNvPr id="18" name="Freeform 18"/>
          <p:cNvSpPr/>
          <p:nvPr/>
        </p:nvSpPr>
        <p:spPr>
          <a:xfrm rot="-6723923">
            <a:off x="13666568" y="-2297777"/>
            <a:ext cx="6274865" cy="4114800"/>
          </a:xfrm>
          <a:custGeom>
            <a:avLst/>
            <a:gdLst/>
            <a:ahLst/>
            <a:cxnLst/>
            <a:rect l="l" t="t" r="r" b="b"/>
            <a:pathLst>
              <a:path w="6274865" h="4114800">
                <a:moveTo>
                  <a:pt x="0" y="0"/>
                </a:moveTo>
                <a:lnTo>
                  <a:pt x="6274865" y="0"/>
                </a:lnTo>
                <a:lnTo>
                  <a:pt x="6274865" y="4114800"/>
                </a:lnTo>
                <a:lnTo>
                  <a:pt x="0" y="4114800"/>
                </a:lnTo>
                <a:lnTo>
                  <a:pt x="0" y="0"/>
                </a:lnTo>
                <a:close/>
              </a:path>
            </a:pathLst>
          </a:custGeom>
          <a:blipFill>
            <a:blip r:embed="rId5">
              <a:extLst>
                <a:ext uri="{96DAC541-7B7A-43D3-8B79-37D633B846F1}">
                  <asvg:svgBlip xmlns:asvg="http://schemas.microsoft.com/office/drawing/2016/SVG/main" r:embed="rId6"/>
                </a:ext>
              </a:extLst>
            </a:blip>
            <a:stretch>
              <a:fillRect/>
            </a:stretch>
          </a:blipFill>
          <a:ln cap="sq">
            <a:noFill/>
            <a:prstDash val="solid"/>
            <a:miter/>
          </a:ln>
        </p:spPr>
        <p:txBody>
          <a:bodyPr/>
          <a:lstStyle/>
          <a:p>
            <a:endParaRPr lang="en-GB"/>
          </a:p>
        </p:txBody>
      </p:sp>
      <p:sp>
        <p:nvSpPr>
          <p:cNvPr id="20" name="TextBox 19">
            <a:extLst>
              <a:ext uri="{FF2B5EF4-FFF2-40B4-BE49-F238E27FC236}">
                <a16:creationId xmlns:a16="http://schemas.microsoft.com/office/drawing/2014/main" id="{7EEE8258-8556-ABCD-D888-F898115626ED}"/>
              </a:ext>
            </a:extLst>
          </p:cNvPr>
          <p:cNvSpPr txBox="1"/>
          <p:nvPr/>
        </p:nvSpPr>
        <p:spPr>
          <a:xfrm>
            <a:off x="5486400" y="9486900"/>
            <a:ext cx="9950450" cy="1261884"/>
          </a:xfrm>
          <a:prstGeom prst="rect">
            <a:avLst/>
          </a:prstGeom>
          <a:noFill/>
        </p:spPr>
        <p:txBody>
          <a:bodyPr wrap="square">
            <a:spAutoFit/>
          </a:bodyPr>
          <a:lstStyle/>
          <a:p>
            <a:pPr fontAlgn="base">
              <a:buNone/>
            </a:pPr>
            <a:r>
              <a:rPr lang="en-GB" sz="2000" dirty="0">
                <a:solidFill>
                  <a:schemeClr val="bg1"/>
                </a:solidFill>
                <a:effectLst/>
                <a:latin typeface="Arial" panose="020B0604020202020204" pitchFamily="34" charset="0"/>
                <a:cs typeface="Arial" panose="020B0604020202020204" pitchFamily="34" charset="0"/>
              </a:rPr>
              <a:t>Real-world applications include Toyota (ERP), Tesco (CRM), and Netflix (BI).</a:t>
            </a:r>
          </a:p>
          <a:p>
            <a:pPr fontAlgn="base">
              <a:buNone/>
            </a:pPr>
            <a:r>
              <a:rPr lang="en-GB" sz="2000" dirty="0">
                <a:solidFill>
                  <a:schemeClr val="bg1"/>
                </a:solidFill>
                <a:effectLst/>
                <a:latin typeface="Arial" panose="020B0604020202020204" pitchFamily="34" charset="0"/>
                <a:cs typeface="Arial" panose="020B0604020202020204" pitchFamily="34" charset="0"/>
              </a:rPr>
              <a:t>(Toyota Motor Corporation, 2022; Tesco PLC, 2023; Netflix, 2023)</a:t>
            </a:r>
          </a:p>
          <a:p>
            <a:pPr>
              <a:buNone/>
            </a:pPr>
            <a:br>
              <a:rPr lang="en-GB" dirty="0">
                <a:effectLst/>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spTree>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fade">
                                      <p:cBhvr>
                                        <p:cTn id="7" dur="1000"/>
                                        <p:tgtEl>
                                          <p:spTgt spid="17"/>
                                        </p:tgtEl>
                                      </p:cBhvr>
                                    </p:animEffect>
                                    <p:anim calcmode="lin" valueType="num">
                                      <p:cBhvr>
                                        <p:cTn id="8" dur="1000" fill="hold"/>
                                        <p:tgtEl>
                                          <p:spTgt spid="17"/>
                                        </p:tgtEl>
                                        <p:attrNameLst>
                                          <p:attrName>ppt_x</p:attrName>
                                        </p:attrNameLst>
                                      </p:cBhvr>
                                      <p:tavLst>
                                        <p:tav tm="0">
                                          <p:val>
                                            <p:strVal val="#ppt_x"/>
                                          </p:val>
                                        </p:tav>
                                        <p:tav tm="100000">
                                          <p:val>
                                            <p:strVal val="#ppt_x"/>
                                          </p:val>
                                        </p:tav>
                                      </p:tavLst>
                                    </p:anim>
                                    <p:anim calcmode="lin" valueType="num">
                                      <p:cBhvr>
                                        <p:cTn id="9" dur="1000" fill="hold"/>
                                        <p:tgtEl>
                                          <p:spTgt spid="17"/>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8"/>
                                        </p:tgtEl>
                                        <p:attrNameLst>
                                          <p:attrName>style.visibility</p:attrName>
                                        </p:attrNameLst>
                                      </p:cBhvr>
                                      <p:to>
                                        <p:strVal val="visible"/>
                                      </p:to>
                                    </p:set>
                                    <p:animEffect transition="in" filter="fade">
                                      <p:cBhvr>
                                        <p:cTn id="14" dur="1000"/>
                                        <p:tgtEl>
                                          <p:spTgt spid="8"/>
                                        </p:tgtEl>
                                      </p:cBhvr>
                                    </p:animEffect>
                                    <p:anim calcmode="lin" valueType="num">
                                      <p:cBhvr>
                                        <p:cTn id="15" dur="1000" fill="hold"/>
                                        <p:tgtEl>
                                          <p:spTgt spid="8"/>
                                        </p:tgtEl>
                                        <p:attrNameLst>
                                          <p:attrName>ppt_x</p:attrName>
                                        </p:attrNameLst>
                                      </p:cBhvr>
                                      <p:tavLst>
                                        <p:tav tm="0">
                                          <p:val>
                                            <p:strVal val="#ppt_x"/>
                                          </p:val>
                                        </p:tav>
                                        <p:tav tm="100000">
                                          <p:val>
                                            <p:strVal val="#ppt_x"/>
                                          </p:val>
                                        </p:tav>
                                      </p:tavLst>
                                    </p:anim>
                                    <p:anim calcmode="lin" valueType="num">
                                      <p:cBhvr>
                                        <p:cTn id="16" dur="1000" fill="hold"/>
                                        <p:tgtEl>
                                          <p:spTgt spid="8"/>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11"/>
                                        </p:tgtEl>
                                        <p:attrNameLst>
                                          <p:attrName>style.visibility</p:attrName>
                                        </p:attrNameLst>
                                      </p:cBhvr>
                                      <p:to>
                                        <p:strVal val="visible"/>
                                      </p:to>
                                    </p:set>
                                    <p:animEffect transition="in" filter="fade">
                                      <p:cBhvr>
                                        <p:cTn id="19" dur="1000"/>
                                        <p:tgtEl>
                                          <p:spTgt spid="11"/>
                                        </p:tgtEl>
                                      </p:cBhvr>
                                    </p:animEffect>
                                    <p:anim calcmode="lin" valueType="num">
                                      <p:cBhvr>
                                        <p:cTn id="20" dur="1000" fill="hold"/>
                                        <p:tgtEl>
                                          <p:spTgt spid="11"/>
                                        </p:tgtEl>
                                        <p:attrNameLst>
                                          <p:attrName>ppt_x</p:attrName>
                                        </p:attrNameLst>
                                      </p:cBhvr>
                                      <p:tavLst>
                                        <p:tav tm="0">
                                          <p:val>
                                            <p:strVal val="#ppt_x"/>
                                          </p:val>
                                        </p:tav>
                                        <p:tav tm="100000">
                                          <p:val>
                                            <p:strVal val="#ppt_x"/>
                                          </p:val>
                                        </p:tav>
                                      </p:tavLst>
                                    </p:anim>
                                    <p:anim calcmode="lin" valueType="num">
                                      <p:cBhvr>
                                        <p:cTn id="21" dur="1000" fill="hold"/>
                                        <p:tgtEl>
                                          <p:spTgt spid="11"/>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14"/>
                                        </p:tgtEl>
                                        <p:attrNameLst>
                                          <p:attrName>style.visibility</p:attrName>
                                        </p:attrNameLst>
                                      </p:cBhvr>
                                      <p:to>
                                        <p:strVal val="visible"/>
                                      </p:to>
                                    </p:set>
                                    <p:animEffect transition="in" filter="fade">
                                      <p:cBhvr>
                                        <p:cTn id="24" dur="1000"/>
                                        <p:tgtEl>
                                          <p:spTgt spid="14"/>
                                        </p:tgtEl>
                                      </p:cBhvr>
                                    </p:animEffect>
                                    <p:anim calcmode="lin" valueType="num">
                                      <p:cBhvr>
                                        <p:cTn id="25" dur="1000" fill="hold"/>
                                        <p:tgtEl>
                                          <p:spTgt spid="14"/>
                                        </p:tgtEl>
                                        <p:attrNameLst>
                                          <p:attrName>ppt_x</p:attrName>
                                        </p:attrNameLst>
                                      </p:cBhvr>
                                      <p:tavLst>
                                        <p:tav tm="0">
                                          <p:val>
                                            <p:strVal val="#ppt_x"/>
                                          </p:val>
                                        </p:tav>
                                        <p:tav tm="100000">
                                          <p:val>
                                            <p:strVal val="#ppt_x"/>
                                          </p:val>
                                        </p:tav>
                                      </p:tavLst>
                                    </p:anim>
                                    <p:anim calcmode="lin" valueType="num">
                                      <p:cBhvr>
                                        <p:cTn id="26"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grpId="0" nodeType="clickEffect">
                                  <p:stCondLst>
                                    <p:cond delay="0"/>
                                  </p:stCondLst>
                                  <p:childTnLst>
                                    <p:set>
                                      <p:cBhvr>
                                        <p:cTn id="30" dur="1" fill="hold">
                                          <p:stCondLst>
                                            <p:cond delay="0"/>
                                          </p:stCondLst>
                                        </p:cTn>
                                        <p:tgtEl>
                                          <p:spTgt spid="20"/>
                                        </p:tgtEl>
                                        <p:attrNameLst>
                                          <p:attrName>style.visibility</p:attrName>
                                        </p:attrNameLst>
                                      </p:cBhvr>
                                      <p:to>
                                        <p:strVal val="visible"/>
                                      </p:to>
                                    </p:set>
                                    <p:animEffect transition="in" filter="fade">
                                      <p:cBhvr>
                                        <p:cTn id="31" dur="1000"/>
                                        <p:tgtEl>
                                          <p:spTgt spid="20"/>
                                        </p:tgtEl>
                                      </p:cBhvr>
                                    </p:animEffect>
                                    <p:anim calcmode="lin" valueType="num">
                                      <p:cBhvr>
                                        <p:cTn id="32" dur="1000" fill="hold"/>
                                        <p:tgtEl>
                                          <p:spTgt spid="20"/>
                                        </p:tgtEl>
                                        <p:attrNameLst>
                                          <p:attrName>ppt_x</p:attrName>
                                        </p:attrNameLst>
                                      </p:cBhvr>
                                      <p:tavLst>
                                        <p:tav tm="0">
                                          <p:val>
                                            <p:strVal val="#ppt_x"/>
                                          </p:val>
                                        </p:tav>
                                        <p:tav tm="100000">
                                          <p:val>
                                            <p:strVal val="#ppt_x"/>
                                          </p:val>
                                        </p:tav>
                                      </p:tavLst>
                                    </p:anim>
                                    <p:anim calcmode="lin" valueType="num">
                                      <p:cBhvr>
                                        <p:cTn id="33" dur="1000" fill="hold"/>
                                        <p:tgtEl>
                                          <p:spTgt spid="2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p:bldP spid="20"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14344B"/>
        </a:solidFill>
        <a:effectLst/>
      </p:bgPr>
    </p:bg>
    <p:spTree>
      <p:nvGrpSpPr>
        <p:cNvPr id="1" name=""/>
        <p:cNvGrpSpPr/>
        <p:nvPr/>
      </p:nvGrpSpPr>
      <p:grpSpPr>
        <a:xfrm>
          <a:off x="0" y="0"/>
          <a:ext cx="0" cy="0"/>
          <a:chOff x="0" y="0"/>
          <a:chExt cx="0" cy="0"/>
        </a:xfrm>
      </p:grpSpPr>
      <p:grpSp>
        <p:nvGrpSpPr>
          <p:cNvPr id="2" name="Group 2"/>
          <p:cNvGrpSpPr/>
          <p:nvPr/>
        </p:nvGrpSpPr>
        <p:grpSpPr>
          <a:xfrm>
            <a:off x="666750" y="1562100"/>
            <a:ext cx="9763125" cy="6101376"/>
            <a:chOff x="0" y="0"/>
            <a:chExt cx="13017500" cy="8135168"/>
          </a:xfrm>
        </p:grpSpPr>
        <p:sp>
          <p:nvSpPr>
            <p:cNvPr id="3" name="TextBox 3"/>
            <p:cNvSpPr txBox="1"/>
            <p:nvPr/>
          </p:nvSpPr>
          <p:spPr>
            <a:xfrm>
              <a:off x="0" y="0"/>
              <a:ext cx="13017500" cy="2819400"/>
            </a:xfrm>
            <a:prstGeom prst="rect">
              <a:avLst/>
            </a:prstGeom>
          </p:spPr>
          <p:txBody>
            <a:bodyPr lIns="0" tIns="0" rIns="0" bIns="0" rtlCol="0" anchor="t">
              <a:spAutoFit/>
            </a:bodyPr>
            <a:lstStyle/>
            <a:p>
              <a:pPr marL="0" lvl="0" indent="0" algn="l">
                <a:lnSpc>
                  <a:spcPts val="8399"/>
                </a:lnSpc>
              </a:pPr>
              <a:r>
                <a:rPr lang="en-US" sz="6999" spc="-139" dirty="0">
                  <a:solidFill>
                    <a:srgbClr val="FFFFFF"/>
                  </a:solidFill>
                  <a:latin typeface="Tenor Sans"/>
                  <a:ea typeface="Tenor Sans"/>
                  <a:cs typeface="Tenor Sans"/>
                  <a:sym typeface="Tenor Sans"/>
                </a:rPr>
                <a:t>Ethical and Legal Issues</a:t>
              </a:r>
            </a:p>
          </p:txBody>
        </p:sp>
        <p:sp>
          <p:nvSpPr>
            <p:cNvPr id="4" name="TextBox 4"/>
            <p:cNvSpPr txBox="1"/>
            <p:nvPr/>
          </p:nvSpPr>
          <p:spPr>
            <a:xfrm>
              <a:off x="0" y="3533739"/>
              <a:ext cx="13017500" cy="530032"/>
            </a:xfrm>
            <a:prstGeom prst="rect">
              <a:avLst/>
            </a:prstGeom>
          </p:spPr>
          <p:txBody>
            <a:bodyPr lIns="0" tIns="0" rIns="0" bIns="0" rtlCol="0" anchor="t">
              <a:spAutoFit/>
            </a:bodyPr>
            <a:lstStyle/>
            <a:p>
              <a:pPr marL="0" lvl="0" indent="0" algn="l">
                <a:lnSpc>
                  <a:spcPts val="3360"/>
                </a:lnSpc>
                <a:spcBef>
                  <a:spcPct val="0"/>
                </a:spcBef>
              </a:pPr>
              <a:r>
                <a:rPr lang="en-US" sz="2400" b="1">
                  <a:solidFill>
                    <a:srgbClr val="FFFFFF"/>
                  </a:solidFill>
                  <a:latin typeface="Clear Sans Medium"/>
                  <a:ea typeface="Clear Sans Medium"/>
                  <a:cs typeface="Clear Sans Medium"/>
                  <a:sym typeface="Clear Sans Medium"/>
                </a:rPr>
                <a:t>IN BUSINESS INFORMATION SYSTEMS</a:t>
              </a:r>
            </a:p>
          </p:txBody>
        </p:sp>
        <p:sp>
          <p:nvSpPr>
            <p:cNvPr id="5" name="TextBox 5"/>
            <p:cNvSpPr txBox="1"/>
            <p:nvPr/>
          </p:nvSpPr>
          <p:spPr>
            <a:xfrm>
              <a:off x="0" y="4727522"/>
              <a:ext cx="13017500" cy="3407646"/>
            </a:xfrm>
            <a:prstGeom prst="rect">
              <a:avLst/>
            </a:prstGeom>
          </p:spPr>
          <p:txBody>
            <a:bodyPr lIns="0" tIns="0" rIns="0" bIns="0" rtlCol="0" anchor="t">
              <a:spAutoFit/>
            </a:bodyPr>
            <a:lstStyle/>
            <a:p>
              <a:pPr marL="453390" lvl="1" indent="-226695" algn="l">
                <a:lnSpc>
                  <a:spcPts val="2939"/>
                </a:lnSpc>
                <a:spcBef>
                  <a:spcPct val="0"/>
                </a:spcBef>
                <a:buFont typeface="Arial"/>
                <a:buChar char="•"/>
              </a:pPr>
              <a:r>
                <a:rPr lang="en-US" sz="2099">
                  <a:solidFill>
                    <a:srgbClr val="FFFFFF"/>
                  </a:solidFill>
                  <a:latin typeface="Clear Sans"/>
                  <a:ea typeface="Clear Sans"/>
                  <a:cs typeface="Clear Sans"/>
                  <a:sym typeface="Clear Sans"/>
                </a:rPr>
                <a:t>GDPR compliance requirements</a:t>
              </a:r>
            </a:p>
            <a:p>
              <a:pPr marL="453390" lvl="1" indent="-226695" algn="l">
                <a:lnSpc>
                  <a:spcPts val="2939"/>
                </a:lnSpc>
                <a:spcBef>
                  <a:spcPct val="0"/>
                </a:spcBef>
                <a:buFont typeface="Arial"/>
                <a:buChar char="•"/>
              </a:pPr>
              <a:r>
                <a:rPr lang="en-US" sz="2099">
                  <a:solidFill>
                    <a:srgbClr val="FFFFFF"/>
                  </a:solidFill>
                  <a:latin typeface="Clear Sans"/>
                  <a:ea typeface="Clear Sans"/>
                  <a:cs typeface="Clear Sans"/>
                  <a:sym typeface="Clear Sans"/>
                </a:rPr>
                <a:t>AI transparency mandates</a:t>
              </a:r>
            </a:p>
            <a:p>
              <a:pPr marL="453390" lvl="1" indent="-226695" algn="l">
                <a:lnSpc>
                  <a:spcPts val="2939"/>
                </a:lnSpc>
                <a:spcBef>
                  <a:spcPct val="0"/>
                </a:spcBef>
                <a:buFont typeface="Arial"/>
                <a:buChar char="•"/>
              </a:pPr>
              <a:r>
                <a:rPr lang="en-US" sz="2099">
                  <a:solidFill>
                    <a:srgbClr val="FFFFFF"/>
                  </a:solidFill>
                  <a:latin typeface="Clear Sans"/>
                  <a:ea typeface="Clear Sans"/>
                  <a:cs typeface="Clear Sans"/>
                  <a:sym typeface="Clear Sans"/>
                </a:rPr>
                <a:t>Risks of algorithmic bias</a:t>
              </a:r>
            </a:p>
            <a:p>
              <a:pPr marL="453390" lvl="1" indent="-226695" algn="l">
                <a:lnSpc>
                  <a:spcPts val="2939"/>
                </a:lnSpc>
                <a:spcBef>
                  <a:spcPct val="0"/>
                </a:spcBef>
                <a:buFont typeface="Arial"/>
                <a:buChar char="•"/>
              </a:pPr>
              <a:r>
                <a:rPr lang="en-US" sz="2099">
                  <a:solidFill>
                    <a:srgbClr val="FFFFFF"/>
                  </a:solidFill>
                  <a:latin typeface="Clear Sans"/>
                  <a:ea typeface="Clear Sans"/>
                  <a:cs typeface="Clear Sans"/>
                  <a:sym typeface="Clear Sans"/>
                </a:rPr>
                <a:t>Employee privacy protection measures</a:t>
              </a:r>
            </a:p>
            <a:p>
              <a:pPr marL="453390" lvl="1" indent="-226695" algn="l">
                <a:lnSpc>
                  <a:spcPts val="2939"/>
                </a:lnSpc>
                <a:spcBef>
                  <a:spcPct val="0"/>
                </a:spcBef>
                <a:buFont typeface="Arial"/>
                <a:buChar char="•"/>
              </a:pPr>
              <a:r>
                <a:rPr lang="en-US" sz="2099">
                  <a:solidFill>
                    <a:srgbClr val="FFFFFF"/>
                  </a:solidFill>
                  <a:latin typeface="Clear Sans"/>
                  <a:ea typeface="Clear Sans"/>
                  <a:cs typeface="Clear Sans"/>
                  <a:sym typeface="Clear Sans"/>
                </a:rPr>
                <a:t>Importance of integrating ethical frameworks for responsible IS modernization and maintaining </a:t>
              </a:r>
              <a:r>
                <a:rPr lang="en-US" sz="2099" b="1">
                  <a:solidFill>
                    <a:srgbClr val="FFFFFF"/>
                  </a:solidFill>
                  <a:latin typeface="Clear Sans Bold"/>
                  <a:ea typeface="Clear Sans Bold"/>
                  <a:cs typeface="Clear Sans Bold"/>
                  <a:sym typeface="Clear Sans Bold"/>
                </a:rPr>
                <a:t>trust</a:t>
              </a:r>
              <a:r>
                <a:rPr lang="en-US" sz="2099">
                  <a:solidFill>
                    <a:srgbClr val="FFFFFF"/>
                  </a:solidFill>
                  <a:latin typeface="Clear Sans"/>
                  <a:ea typeface="Clear Sans"/>
                  <a:cs typeface="Clear Sans"/>
                  <a:sym typeface="Clear Sans"/>
                </a:rPr>
                <a:t> among stakeholders in the digital landscape.</a:t>
              </a:r>
            </a:p>
          </p:txBody>
        </p:sp>
      </p:grpSp>
      <p:sp>
        <p:nvSpPr>
          <p:cNvPr id="8" name="TextBox 7">
            <a:extLst>
              <a:ext uri="{FF2B5EF4-FFF2-40B4-BE49-F238E27FC236}">
                <a16:creationId xmlns:a16="http://schemas.microsoft.com/office/drawing/2014/main" id="{D2A0160D-86BC-A5EE-40E4-9DB0A5DE4831}"/>
              </a:ext>
            </a:extLst>
          </p:cNvPr>
          <p:cNvSpPr txBox="1"/>
          <p:nvPr/>
        </p:nvSpPr>
        <p:spPr>
          <a:xfrm>
            <a:off x="6324600" y="9486900"/>
            <a:ext cx="10711542" cy="1200329"/>
          </a:xfrm>
          <a:prstGeom prst="rect">
            <a:avLst/>
          </a:prstGeom>
          <a:noFill/>
        </p:spPr>
        <p:txBody>
          <a:bodyPr wrap="square">
            <a:spAutoFit/>
          </a:bodyPr>
          <a:lstStyle/>
          <a:p>
            <a:pPr fontAlgn="base">
              <a:buNone/>
            </a:pPr>
            <a:r>
              <a:rPr lang="en-GB" dirty="0">
                <a:solidFill>
                  <a:schemeClr val="bg1"/>
                </a:solidFill>
                <a:effectLst/>
              </a:rPr>
              <a:t>Ethical IS implementation requires GDPR compliance and transparency.</a:t>
            </a:r>
          </a:p>
          <a:p>
            <a:pPr fontAlgn="base">
              <a:buNone/>
            </a:pPr>
            <a:r>
              <a:rPr lang="en-GB" dirty="0">
                <a:solidFill>
                  <a:schemeClr val="bg1"/>
                </a:solidFill>
                <a:effectLst/>
              </a:rPr>
              <a:t>(European Union, 2018; </a:t>
            </a:r>
            <a:r>
              <a:rPr lang="en-GB" dirty="0" err="1">
                <a:solidFill>
                  <a:schemeClr val="bg1"/>
                </a:solidFill>
                <a:effectLst/>
              </a:rPr>
              <a:t>Floridi</a:t>
            </a:r>
            <a:r>
              <a:rPr lang="en-GB" dirty="0">
                <a:solidFill>
                  <a:schemeClr val="bg1"/>
                </a:solidFill>
                <a:effectLst/>
              </a:rPr>
              <a:t>, </a:t>
            </a:r>
            <a:r>
              <a:rPr lang="en-GB" dirty="0">
                <a:solidFill>
                  <a:schemeClr val="bg1"/>
                </a:solidFill>
                <a:effectLst/>
                <a:latin typeface="Arial" panose="020B0604020202020204" pitchFamily="34" charset="0"/>
                <a:cs typeface="Arial" panose="020B0604020202020204" pitchFamily="34" charset="0"/>
              </a:rPr>
              <a:t>2019</a:t>
            </a:r>
            <a:r>
              <a:rPr lang="en-GB" dirty="0">
                <a:solidFill>
                  <a:schemeClr val="bg1"/>
                </a:solidFill>
                <a:effectLst/>
              </a:rPr>
              <a:t>)</a:t>
            </a:r>
          </a:p>
          <a:p>
            <a:pPr>
              <a:buNone/>
            </a:pPr>
            <a:br>
              <a:rPr lang="en-GB" dirty="0">
                <a:effectLst/>
              </a:rPr>
            </a:br>
            <a:endParaRPr lang="en-GB" dirty="0"/>
          </a:p>
        </p:txBody>
      </p:sp>
      <p:pic>
        <p:nvPicPr>
          <p:cNvPr id="9" name="Picture 8" descr="Hand with a gavel">
            <a:extLst>
              <a:ext uri="{FF2B5EF4-FFF2-40B4-BE49-F238E27FC236}">
                <a16:creationId xmlns:a16="http://schemas.microsoft.com/office/drawing/2014/main" id="{564B475F-BABB-587E-BB54-558B48105C3F}"/>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677400" y="1270973"/>
            <a:ext cx="7180391" cy="4786927"/>
          </a:xfrm>
          <a:prstGeom prst="rect">
            <a:avLst/>
          </a:prstGeom>
        </p:spPr>
      </p:pic>
    </p:spTree>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8"/>
                                        </p:tgtEl>
                                        <p:attrNameLst>
                                          <p:attrName>style.visibility</p:attrName>
                                        </p:attrNameLst>
                                      </p:cBhvr>
                                      <p:to>
                                        <p:strVal val="visible"/>
                                      </p:to>
                                    </p:set>
                                    <p:animEffect transition="in" filter="fade">
                                      <p:cBhvr>
                                        <p:cTn id="14" dur="1000"/>
                                        <p:tgtEl>
                                          <p:spTgt spid="8"/>
                                        </p:tgtEl>
                                      </p:cBhvr>
                                    </p:animEffect>
                                    <p:anim calcmode="lin" valueType="num">
                                      <p:cBhvr>
                                        <p:cTn id="15" dur="1000" fill="hold"/>
                                        <p:tgtEl>
                                          <p:spTgt spid="8"/>
                                        </p:tgtEl>
                                        <p:attrNameLst>
                                          <p:attrName>ppt_x</p:attrName>
                                        </p:attrNameLst>
                                      </p:cBhvr>
                                      <p:tavLst>
                                        <p:tav tm="0">
                                          <p:val>
                                            <p:strVal val="#ppt_x"/>
                                          </p:val>
                                        </p:tav>
                                        <p:tav tm="100000">
                                          <p:val>
                                            <p:strVal val="#ppt_x"/>
                                          </p:val>
                                        </p:tav>
                                      </p:tavLst>
                                    </p:anim>
                                    <p:anim calcmode="lin" valueType="num">
                                      <p:cBhvr>
                                        <p:cTn id="16"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14344B"/>
        </a:solidFill>
        <a:effectLst/>
      </p:bgPr>
    </p:bg>
    <p:spTree>
      <p:nvGrpSpPr>
        <p:cNvPr id="1" name="">
          <a:extLst>
            <a:ext uri="{FF2B5EF4-FFF2-40B4-BE49-F238E27FC236}">
              <a16:creationId xmlns:a16="http://schemas.microsoft.com/office/drawing/2014/main" id="{D63C725A-54EF-7235-3D6F-62BE7698EA62}"/>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9E6D74D4-D1AA-9268-70A5-0DB4B98E03EB}"/>
              </a:ext>
            </a:extLst>
          </p:cNvPr>
          <p:cNvGrpSpPr/>
          <p:nvPr/>
        </p:nvGrpSpPr>
        <p:grpSpPr>
          <a:xfrm>
            <a:off x="634092" y="257709"/>
            <a:ext cx="16901433" cy="4302651"/>
            <a:chOff x="-43543" y="-1739188"/>
            <a:chExt cx="22535243" cy="5736868"/>
          </a:xfrm>
        </p:grpSpPr>
        <p:sp>
          <p:nvSpPr>
            <p:cNvPr id="3" name="TextBox 3">
              <a:extLst>
                <a:ext uri="{FF2B5EF4-FFF2-40B4-BE49-F238E27FC236}">
                  <a16:creationId xmlns:a16="http://schemas.microsoft.com/office/drawing/2014/main" id="{A6B4DEEC-74F9-3316-53D6-DF31A2761223}"/>
                </a:ext>
              </a:extLst>
            </p:cNvPr>
            <p:cNvSpPr txBox="1"/>
            <p:nvPr/>
          </p:nvSpPr>
          <p:spPr>
            <a:xfrm>
              <a:off x="114301" y="-1739188"/>
              <a:ext cx="22377399" cy="1384140"/>
            </a:xfrm>
            <a:prstGeom prst="rect">
              <a:avLst/>
            </a:prstGeom>
          </p:spPr>
          <p:txBody>
            <a:bodyPr wrap="square" lIns="0" tIns="0" rIns="0" bIns="0" rtlCol="0" anchor="t">
              <a:spAutoFit/>
            </a:bodyPr>
            <a:lstStyle/>
            <a:p>
              <a:pPr marL="0" lvl="0" indent="0" algn="l">
                <a:lnSpc>
                  <a:spcPts val="8399"/>
                </a:lnSpc>
              </a:pPr>
              <a:r>
                <a:rPr lang="en-US" sz="6999" spc="-139" dirty="0">
                  <a:solidFill>
                    <a:srgbClr val="FFFFFF"/>
                  </a:solidFill>
                  <a:latin typeface="Tenor Sans"/>
                  <a:ea typeface="Tenor Sans"/>
                  <a:cs typeface="Tenor Sans"/>
                  <a:sym typeface="Tenor Sans"/>
                </a:rPr>
                <a:t>Recommendations &amp; Conclusion </a:t>
              </a:r>
            </a:p>
          </p:txBody>
        </p:sp>
        <p:sp>
          <p:nvSpPr>
            <p:cNvPr id="4" name="TextBox 4">
              <a:extLst>
                <a:ext uri="{FF2B5EF4-FFF2-40B4-BE49-F238E27FC236}">
                  <a16:creationId xmlns:a16="http://schemas.microsoft.com/office/drawing/2014/main" id="{58BB434E-8E20-1B97-DBF3-7847372A3C91}"/>
                </a:ext>
              </a:extLst>
            </p:cNvPr>
            <p:cNvSpPr txBox="1"/>
            <p:nvPr/>
          </p:nvSpPr>
          <p:spPr>
            <a:xfrm>
              <a:off x="-43543" y="-177079"/>
              <a:ext cx="13017499" cy="536215"/>
            </a:xfrm>
            <a:prstGeom prst="rect">
              <a:avLst/>
            </a:prstGeom>
          </p:spPr>
          <p:txBody>
            <a:bodyPr lIns="0" tIns="0" rIns="0" bIns="0" rtlCol="0" anchor="t">
              <a:spAutoFit/>
            </a:bodyPr>
            <a:lstStyle/>
            <a:p>
              <a:pPr marL="0" lvl="0" indent="0" algn="l">
                <a:lnSpc>
                  <a:spcPts val="3360"/>
                </a:lnSpc>
                <a:spcBef>
                  <a:spcPct val="0"/>
                </a:spcBef>
              </a:pPr>
              <a:r>
                <a:rPr lang="en-US" sz="2400" b="1" dirty="0">
                  <a:solidFill>
                    <a:srgbClr val="FFFFFF"/>
                  </a:solidFill>
                  <a:latin typeface="Clear Sans Medium"/>
                  <a:ea typeface="Clear Sans Medium"/>
                  <a:cs typeface="Clear Sans Medium"/>
                  <a:sym typeface="Clear Sans Medium"/>
                </a:rPr>
                <a:t>Recommendations</a:t>
              </a:r>
            </a:p>
          </p:txBody>
        </p:sp>
        <p:sp>
          <p:nvSpPr>
            <p:cNvPr id="5" name="TextBox 5">
              <a:extLst>
                <a:ext uri="{FF2B5EF4-FFF2-40B4-BE49-F238E27FC236}">
                  <a16:creationId xmlns:a16="http://schemas.microsoft.com/office/drawing/2014/main" id="{E46D0219-ABA2-3F3C-289E-D2F96DD4BF3E}"/>
                </a:ext>
              </a:extLst>
            </p:cNvPr>
            <p:cNvSpPr txBox="1"/>
            <p:nvPr/>
          </p:nvSpPr>
          <p:spPr>
            <a:xfrm>
              <a:off x="-43543" y="673693"/>
              <a:ext cx="19965126" cy="3323987"/>
            </a:xfrm>
            <a:prstGeom prst="rect">
              <a:avLst/>
            </a:prstGeom>
          </p:spPr>
          <p:txBody>
            <a:bodyPr wrap="square" lIns="0" tIns="0" rIns="0" bIns="0" rtlCol="0" anchor="t">
              <a:spAutoFit/>
            </a:bodyPr>
            <a:lstStyle/>
            <a:p>
              <a:pPr marL="285750" indent="-285750" fontAlgn="base">
                <a:buFont typeface="Arial" panose="020B0604020202020204" pitchFamily="34" charset="0"/>
                <a:buChar char="•"/>
              </a:pPr>
              <a:r>
                <a:rPr lang="en-GB" dirty="0">
                  <a:solidFill>
                    <a:schemeClr val="bg1"/>
                  </a:solidFill>
                  <a:latin typeface="Clear Sans" panose="020B0604020202020204" charset="0"/>
                  <a:cs typeface="Clear Sans" panose="020B0604020202020204" charset="0"/>
                </a:rPr>
                <a:t>Adopt integrated ERP and CRM systems for better efficiency and data accuracy.</a:t>
              </a:r>
            </a:p>
            <a:p>
              <a:pPr fontAlgn="base"/>
              <a:endParaRPr lang="en-GB" dirty="0">
                <a:solidFill>
                  <a:schemeClr val="bg1"/>
                </a:solidFill>
                <a:latin typeface="Clear Sans" panose="020B0604020202020204" charset="0"/>
                <a:cs typeface="Clear Sans" panose="020B0604020202020204" charset="0"/>
              </a:endParaRPr>
            </a:p>
            <a:p>
              <a:pPr marL="285750" indent="-285750" fontAlgn="base">
                <a:buFont typeface="Arial" panose="020B0604020202020204" pitchFamily="34" charset="0"/>
                <a:buChar char="•"/>
              </a:pPr>
              <a:r>
                <a:rPr lang="en-GB" dirty="0">
                  <a:solidFill>
                    <a:schemeClr val="bg1"/>
                  </a:solidFill>
                  <a:latin typeface="Clear Sans" panose="020B0604020202020204" charset="0"/>
                  <a:cs typeface="Clear Sans" panose="020B0604020202020204" charset="0"/>
                </a:rPr>
                <a:t>Provide ongoing staff training to support digital transformation.</a:t>
              </a:r>
            </a:p>
            <a:p>
              <a:pPr fontAlgn="base"/>
              <a:endParaRPr lang="en-GB" dirty="0">
                <a:solidFill>
                  <a:schemeClr val="bg1"/>
                </a:solidFill>
                <a:latin typeface="Clear Sans" panose="020B0604020202020204" charset="0"/>
                <a:cs typeface="Clear Sans" panose="020B0604020202020204" charset="0"/>
              </a:endParaRPr>
            </a:p>
            <a:p>
              <a:pPr marL="285750" indent="-285750" fontAlgn="base">
                <a:buFont typeface="Arial" panose="020B0604020202020204" pitchFamily="34" charset="0"/>
                <a:buChar char="•"/>
              </a:pPr>
              <a:r>
                <a:rPr lang="en-GB" dirty="0">
                  <a:solidFill>
                    <a:schemeClr val="bg1"/>
                  </a:solidFill>
                  <a:latin typeface="Clear Sans" panose="020B0604020202020204" charset="0"/>
                  <a:cs typeface="Clear Sans" panose="020B0604020202020204" charset="0"/>
                </a:rPr>
                <a:t>Use Business Intelligence and DSS tools for data-driven decisions.</a:t>
              </a:r>
            </a:p>
            <a:p>
              <a:pPr fontAlgn="base"/>
              <a:endParaRPr lang="en-GB" dirty="0">
                <a:solidFill>
                  <a:schemeClr val="bg1"/>
                </a:solidFill>
                <a:latin typeface="Clear Sans" panose="020B0604020202020204" charset="0"/>
                <a:cs typeface="Clear Sans" panose="020B0604020202020204" charset="0"/>
              </a:endParaRPr>
            </a:p>
            <a:p>
              <a:pPr marL="285750" indent="-285750" fontAlgn="base">
                <a:buFont typeface="Arial" panose="020B0604020202020204" pitchFamily="34" charset="0"/>
                <a:buChar char="•"/>
              </a:pPr>
              <a:r>
                <a:rPr lang="en-GB" dirty="0">
                  <a:solidFill>
                    <a:schemeClr val="bg1"/>
                  </a:solidFill>
                  <a:latin typeface="Clear Sans" panose="020B0604020202020204" charset="0"/>
                  <a:cs typeface="Clear Sans" panose="020B0604020202020204" charset="0"/>
                </a:rPr>
                <a:t>Ensure GDPR compliance and ethical data use.</a:t>
              </a:r>
            </a:p>
            <a:p>
              <a:pPr fontAlgn="base"/>
              <a:endParaRPr lang="en-GB" dirty="0">
                <a:solidFill>
                  <a:schemeClr val="bg1"/>
                </a:solidFill>
                <a:latin typeface="Clear Sans" panose="020B0604020202020204" charset="0"/>
                <a:cs typeface="Clear Sans" panose="020B0604020202020204" charset="0"/>
              </a:endParaRPr>
            </a:p>
            <a:p>
              <a:pPr marL="285750" indent="-285750" fontAlgn="base">
                <a:buFont typeface="Arial" panose="020B0604020202020204" pitchFamily="34" charset="0"/>
                <a:buChar char="•"/>
              </a:pPr>
              <a:r>
                <a:rPr lang="en-GB" dirty="0">
                  <a:solidFill>
                    <a:schemeClr val="bg1"/>
                  </a:solidFill>
                  <a:latin typeface="Clear Sans" panose="020B0604020202020204" charset="0"/>
                  <a:cs typeface="Clear Sans" panose="020B0604020202020204" charset="0"/>
                </a:rPr>
                <a:t>Encourage innovation through AI and cloud technologies.</a:t>
              </a:r>
            </a:p>
          </p:txBody>
        </p:sp>
      </p:grpSp>
      <p:sp>
        <p:nvSpPr>
          <p:cNvPr id="8" name="TextBox 7">
            <a:extLst>
              <a:ext uri="{FF2B5EF4-FFF2-40B4-BE49-F238E27FC236}">
                <a16:creationId xmlns:a16="http://schemas.microsoft.com/office/drawing/2014/main" id="{17D15647-245C-7CFF-54EE-51960CB8D7F2}"/>
              </a:ext>
            </a:extLst>
          </p:cNvPr>
          <p:cNvSpPr txBox="1"/>
          <p:nvPr/>
        </p:nvSpPr>
        <p:spPr>
          <a:xfrm>
            <a:off x="6324600" y="9486900"/>
            <a:ext cx="10711542" cy="646331"/>
          </a:xfrm>
          <a:prstGeom prst="rect">
            <a:avLst/>
          </a:prstGeom>
          <a:noFill/>
        </p:spPr>
        <p:txBody>
          <a:bodyPr wrap="square">
            <a:spAutoFit/>
          </a:bodyPr>
          <a:lstStyle/>
          <a:p>
            <a:pPr>
              <a:buNone/>
            </a:pPr>
            <a:br>
              <a:rPr lang="en-GB" dirty="0">
                <a:effectLst/>
              </a:rPr>
            </a:br>
            <a:endParaRPr lang="en-GB" dirty="0"/>
          </a:p>
        </p:txBody>
      </p:sp>
      <p:sp>
        <p:nvSpPr>
          <p:cNvPr id="7" name="Rectangle 1">
            <a:extLst>
              <a:ext uri="{FF2B5EF4-FFF2-40B4-BE49-F238E27FC236}">
                <a16:creationId xmlns:a16="http://schemas.microsoft.com/office/drawing/2014/main" id="{1EFD30F5-7669-9A95-2172-DFC9A3190FEB}"/>
              </a:ext>
            </a:extLst>
          </p:cNvPr>
          <p:cNvSpPr>
            <a:spLocks noChangeArrowheads="1"/>
          </p:cNvSpPr>
          <p:nvPr/>
        </p:nvSpPr>
        <p:spPr bwMode="auto">
          <a:xfrm>
            <a:off x="0" y="-1846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3" name="TextBox 4">
            <a:extLst>
              <a:ext uri="{FF2B5EF4-FFF2-40B4-BE49-F238E27FC236}">
                <a16:creationId xmlns:a16="http://schemas.microsoft.com/office/drawing/2014/main" id="{F1934E28-AEF0-B3F0-BCB8-ACF73D05E87C}"/>
              </a:ext>
            </a:extLst>
          </p:cNvPr>
          <p:cNvSpPr txBox="1"/>
          <p:nvPr/>
        </p:nvSpPr>
        <p:spPr>
          <a:xfrm>
            <a:off x="664572" y="6355831"/>
            <a:ext cx="9763125" cy="402161"/>
          </a:xfrm>
          <a:prstGeom prst="rect">
            <a:avLst/>
          </a:prstGeom>
        </p:spPr>
        <p:txBody>
          <a:bodyPr lIns="0" tIns="0" rIns="0" bIns="0" rtlCol="0" anchor="t">
            <a:spAutoFit/>
          </a:bodyPr>
          <a:lstStyle/>
          <a:p>
            <a:pPr marL="0" lvl="0" indent="0" algn="l">
              <a:lnSpc>
                <a:spcPts val="3360"/>
              </a:lnSpc>
              <a:spcBef>
                <a:spcPct val="0"/>
              </a:spcBef>
            </a:pPr>
            <a:r>
              <a:rPr lang="en-US" sz="2400" b="1" dirty="0">
                <a:solidFill>
                  <a:srgbClr val="FFFFFF"/>
                </a:solidFill>
                <a:latin typeface="Clear Sans Medium"/>
                <a:ea typeface="Clear Sans Medium"/>
                <a:cs typeface="Clear Sans Medium"/>
                <a:sym typeface="Clear Sans Medium"/>
              </a:rPr>
              <a:t>Recommendations</a:t>
            </a:r>
          </a:p>
        </p:txBody>
      </p:sp>
      <p:sp>
        <p:nvSpPr>
          <p:cNvPr id="14" name="TextBox 5">
            <a:extLst>
              <a:ext uri="{FF2B5EF4-FFF2-40B4-BE49-F238E27FC236}">
                <a16:creationId xmlns:a16="http://schemas.microsoft.com/office/drawing/2014/main" id="{E1E8F449-70A6-2A72-73C8-F4777D8A1F1C}"/>
              </a:ext>
            </a:extLst>
          </p:cNvPr>
          <p:cNvSpPr txBox="1"/>
          <p:nvPr/>
        </p:nvSpPr>
        <p:spPr>
          <a:xfrm>
            <a:off x="664572" y="7012236"/>
            <a:ext cx="14973845" cy="1661993"/>
          </a:xfrm>
          <a:prstGeom prst="rect">
            <a:avLst/>
          </a:prstGeom>
        </p:spPr>
        <p:txBody>
          <a:bodyPr wrap="square" lIns="0" tIns="0" rIns="0" bIns="0" rtlCol="0" anchor="t">
            <a:spAutoFit/>
          </a:bodyPr>
          <a:lstStyle/>
          <a:p>
            <a:pPr fontAlgn="base"/>
            <a:r>
              <a:rPr lang="en-GB" dirty="0">
                <a:solidFill>
                  <a:schemeClr val="bg1"/>
                </a:solidFill>
                <a:latin typeface="Clear Sans" panose="020B0604020202020204" charset="0"/>
                <a:cs typeface="Clear Sans" panose="020B0604020202020204" charset="0"/>
              </a:rPr>
              <a:t>Modernising information systems improves efficiency, innovation, and competitiveness.</a:t>
            </a:r>
          </a:p>
          <a:p>
            <a:pPr fontAlgn="base"/>
            <a:r>
              <a:rPr lang="en-GB" dirty="0">
                <a:solidFill>
                  <a:schemeClr val="bg1"/>
                </a:solidFill>
                <a:latin typeface="Clear Sans" panose="020B0604020202020204" charset="0"/>
                <a:cs typeface="Clear Sans" panose="020B0604020202020204" charset="0"/>
              </a:rPr>
              <a:t>Real examples such as Sainsbury’s ERP and British Airways’ CRM show how digital integration enhances performance and customer satisfaction.</a:t>
            </a:r>
          </a:p>
          <a:p>
            <a:pPr fontAlgn="base"/>
            <a:endParaRPr lang="en-GB" dirty="0">
              <a:solidFill>
                <a:schemeClr val="bg1"/>
              </a:solidFill>
              <a:latin typeface="Clear Sans" panose="020B0604020202020204" charset="0"/>
              <a:cs typeface="Clear Sans" panose="020B0604020202020204" charset="0"/>
            </a:endParaRPr>
          </a:p>
          <a:p>
            <a:pPr fontAlgn="base"/>
            <a:endParaRPr lang="en-GB" dirty="0">
              <a:solidFill>
                <a:schemeClr val="bg1"/>
              </a:solidFill>
              <a:latin typeface="Clear Sans" panose="020B0604020202020204" charset="0"/>
              <a:cs typeface="Clear Sans" panose="020B0604020202020204" charset="0"/>
            </a:endParaRPr>
          </a:p>
          <a:p>
            <a:pPr fontAlgn="base"/>
            <a:r>
              <a:rPr lang="en-GB" dirty="0">
                <a:solidFill>
                  <a:schemeClr val="bg1"/>
                </a:solidFill>
                <a:latin typeface="Clear Sans" panose="020B0604020202020204" charset="0"/>
                <a:cs typeface="Clear Sans" panose="020B0604020202020204" charset="0"/>
              </a:rPr>
              <a:t>(Laudon and Laudon, 2020; </a:t>
            </a:r>
            <a:r>
              <a:rPr lang="en-GB" dirty="0" err="1">
                <a:solidFill>
                  <a:schemeClr val="bg1"/>
                </a:solidFill>
                <a:latin typeface="Clear Sans" panose="020B0604020202020204" charset="0"/>
                <a:cs typeface="Clear Sans" panose="020B0604020202020204" charset="0"/>
              </a:rPr>
              <a:t>Bocij</a:t>
            </a:r>
            <a:r>
              <a:rPr lang="en-GB" dirty="0">
                <a:solidFill>
                  <a:schemeClr val="bg1"/>
                </a:solidFill>
                <a:latin typeface="Clear Sans" panose="020B0604020202020204" charset="0"/>
                <a:cs typeface="Clear Sans" panose="020B0604020202020204" charset="0"/>
              </a:rPr>
              <a:t>, Greasley and Hickie, 2019)</a:t>
            </a:r>
          </a:p>
          <a:p>
            <a:pPr fontAlgn="base"/>
            <a:endParaRPr lang="en-GB" dirty="0">
              <a:solidFill>
                <a:schemeClr val="bg1"/>
              </a:solidFill>
              <a:latin typeface="Clear Sans" panose="020B0604020202020204" charset="0"/>
              <a:cs typeface="Clear Sans" panose="020B0604020202020204" charset="0"/>
            </a:endParaRPr>
          </a:p>
        </p:txBody>
      </p:sp>
      <p:pic>
        <p:nvPicPr>
          <p:cNvPr id="10" name="Picture 9" descr="Business meeting in modern office">
            <a:extLst>
              <a:ext uri="{FF2B5EF4-FFF2-40B4-BE49-F238E27FC236}">
                <a16:creationId xmlns:a16="http://schemas.microsoft.com/office/drawing/2014/main" id="{C115E5C7-A2C1-4199-29AC-66E975BF8F56}"/>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210800" y="1940178"/>
            <a:ext cx="7021152" cy="4686300"/>
          </a:xfrm>
          <a:prstGeom prst="rect">
            <a:avLst/>
          </a:prstGeom>
        </p:spPr>
      </p:pic>
    </p:spTree>
    <p:extLst>
      <p:ext uri="{BB962C8B-B14F-4D97-AF65-F5344CB8AC3E}">
        <p14:creationId xmlns:p14="http://schemas.microsoft.com/office/powerpoint/2010/main" val="3063789608"/>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13"/>
                                        </p:tgtEl>
                                        <p:attrNameLst>
                                          <p:attrName>style.visibility</p:attrName>
                                        </p:attrNameLst>
                                      </p:cBhvr>
                                      <p:to>
                                        <p:strVal val="visible"/>
                                      </p:to>
                                    </p:set>
                                    <p:animEffect transition="in" filter="fade">
                                      <p:cBhvr>
                                        <p:cTn id="14" dur="1000"/>
                                        <p:tgtEl>
                                          <p:spTgt spid="13"/>
                                        </p:tgtEl>
                                      </p:cBhvr>
                                    </p:animEffect>
                                    <p:anim calcmode="lin" valueType="num">
                                      <p:cBhvr>
                                        <p:cTn id="15" dur="1000" fill="hold"/>
                                        <p:tgtEl>
                                          <p:spTgt spid="13"/>
                                        </p:tgtEl>
                                        <p:attrNameLst>
                                          <p:attrName>ppt_x</p:attrName>
                                        </p:attrNameLst>
                                      </p:cBhvr>
                                      <p:tavLst>
                                        <p:tav tm="0">
                                          <p:val>
                                            <p:strVal val="#ppt_x"/>
                                          </p:val>
                                        </p:tav>
                                        <p:tav tm="100000">
                                          <p:val>
                                            <p:strVal val="#ppt_x"/>
                                          </p:val>
                                        </p:tav>
                                      </p:tavLst>
                                    </p:anim>
                                    <p:anim calcmode="lin" valueType="num">
                                      <p:cBhvr>
                                        <p:cTn id="16" dur="1000" fill="hold"/>
                                        <p:tgtEl>
                                          <p:spTgt spid="13"/>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14"/>
                                        </p:tgtEl>
                                        <p:attrNameLst>
                                          <p:attrName>style.visibility</p:attrName>
                                        </p:attrNameLst>
                                      </p:cBhvr>
                                      <p:to>
                                        <p:strVal val="visible"/>
                                      </p:to>
                                    </p:set>
                                    <p:animEffect transition="in" filter="fade">
                                      <p:cBhvr>
                                        <p:cTn id="19" dur="1000"/>
                                        <p:tgtEl>
                                          <p:spTgt spid="14"/>
                                        </p:tgtEl>
                                      </p:cBhvr>
                                    </p:animEffect>
                                    <p:anim calcmode="lin" valueType="num">
                                      <p:cBhvr>
                                        <p:cTn id="20" dur="1000" fill="hold"/>
                                        <p:tgtEl>
                                          <p:spTgt spid="14"/>
                                        </p:tgtEl>
                                        <p:attrNameLst>
                                          <p:attrName>ppt_x</p:attrName>
                                        </p:attrNameLst>
                                      </p:cBhvr>
                                      <p:tavLst>
                                        <p:tav tm="0">
                                          <p:val>
                                            <p:strVal val="#ppt_x"/>
                                          </p:val>
                                        </p:tav>
                                        <p:tav tm="100000">
                                          <p:val>
                                            <p:strVal val="#ppt_x"/>
                                          </p:val>
                                        </p:tav>
                                      </p:tavLst>
                                    </p:anim>
                                    <p:anim calcmode="lin" valueType="num">
                                      <p:cBhvr>
                                        <p:cTn id="21"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14"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4"/>
          <p:cNvSpPr txBox="1"/>
          <p:nvPr/>
        </p:nvSpPr>
        <p:spPr>
          <a:xfrm>
            <a:off x="685800" y="266700"/>
            <a:ext cx="11201400" cy="913135"/>
          </a:xfrm>
          <a:prstGeom prst="rect">
            <a:avLst/>
          </a:prstGeom>
        </p:spPr>
        <p:txBody>
          <a:bodyPr lIns="0" tIns="0" rIns="0" bIns="0" rtlCol="0" anchor="t">
            <a:spAutoFit/>
          </a:bodyPr>
          <a:lstStyle/>
          <a:p>
            <a:pPr marL="0" lvl="0" indent="0" algn="l">
              <a:lnSpc>
                <a:spcPts val="8399"/>
              </a:lnSpc>
            </a:pPr>
            <a:r>
              <a:rPr lang="en-US" sz="3200" spc="-139" dirty="0">
                <a:latin typeface="Arial" panose="020B0604020202020204" pitchFamily="34" charset="0"/>
                <a:ea typeface="Tenor Sans"/>
                <a:cs typeface="Arial" panose="020B0604020202020204" pitchFamily="34" charset="0"/>
                <a:sym typeface="Tenor Sans"/>
              </a:rPr>
              <a:t>References</a:t>
            </a:r>
          </a:p>
        </p:txBody>
      </p:sp>
      <p:sp>
        <p:nvSpPr>
          <p:cNvPr id="15" name="TextBox 14">
            <a:extLst>
              <a:ext uri="{FF2B5EF4-FFF2-40B4-BE49-F238E27FC236}">
                <a16:creationId xmlns:a16="http://schemas.microsoft.com/office/drawing/2014/main" id="{3DB5B47F-890C-AB62-842F-7BB77E346FE6}"/>
              </a:ext>
            </a:extLst>
          </p:cNvPr>
          <p:cNvSpPr txBox="1"/>
          <p:nvPr/>
        </p:nvSpPr>
        <p:spPr>
          <a:xfrm>
            <a:off x="381000" y="1342905"/>
            <a:ext cx="17678400" cy="6740307"/>
          </a:xfrm>
          <a:prstGeom prst="rect">
            <a:avLst/>
          </a:prstGeom>
          <a:noFill/>
        </p:spPr>
        <p:txBody>
          <a:bodyPr wrap="square">
            <a:spAutoFit/>
          </a:bodyPr>
          <a:lstStyle/>
          <a:p>
            <a:pPr algn="l" fontAlgn="base">
              <a:buNone/>
            </a:pPr>
            <a:r>
              <a:rPr lang="en-GB" b="0" i="0" dirty="0" err="1">
                <a:solidFill>
                  <a:srgbClr val="000000"/>
                </a:solidFill>
                <a:effectLst/>
                <a:latin typeface="Arial" panose="020B0604020202020204" pitchFamily="34" charset="0"/>
                <a:cs typeface="Arial" panose="020B0604020202020204" pitchFamily="34" charset="0"/>
              </a:rPr>
              <a:t>Bocij</a:t>
            </a:r>
            <a:r>
              <a:rPr lang="en-GB" b="0" i="0" dirty="0">
                <a:solidFill>
                  <a:srgbClr val="000000"/>
                </a:solidFill>
                <a:effectLst/>
                <a:latin typeface="Arial" panose="020B0604020202020204" pitchFamily="34" charset="0"/>
                <a:cs typeface="Arial" panose="020B0604020202020204" pitchFamily="34" charset="0"/>
              </a:rPr>
              <a:t>, P., Greasley, A. and Hickie, S. (2019) </a:t>
            </a:r>
            <a:r>
              <a:rPr lang="en-GB" b="0" i="1" dirty="0">
                <a:solidFill>
                  <a:srgbClr val="000000"/>
                </a:solidFill>
                <a:effectLst/>
                <a:latin typeface="Arial" panose="020B0604020202020204" pitchFamily="34" charset="0"/>
                <a:cs typeface="Arial" panose="020B0604020202020204" pitchFamily="34" charset="0"/>
              </a:rPr>
              <a:t>Business Information Systems: Technology, Development and Management for the Modern Business</a:t>
            </a:r>
            <a:r>
              <a:rPr lang="en-GB" b="0" i="0" dirty="0">
                <a:solidFill>
                  <a:srgbClr val="000000"/>
                </a:solidFill>
                <a:effectLst/>
                <a:latin typeface="Arial" panose="020B0604020202020204" pitchFamily="34" charset="0"/>
                <a:cs typeface="Arial" panose="020B0604020202020204" pitchFamily="34" charset="0"/>
              </a:rPr>
              <a:t>. 6th </a:t>
            </a:r>
            <a:r>
              <a:rPr lang="en-GB" b="0" i="0" dirty="0" err="1">
                <a:solidFill>
                  <a:srgbClr val="000000"/>
                </a:solidFill>
                <a:effectLst/>
                <a:latin typeface="Arial" panose="020B0604020202020204" pitchFamily="34" charset="0"/>
                <a:cs typeface="Arial" panose="020B0604020202020204" pitchFamily="34" charset="0"/>
              </a:rPr>
              <a:t>edn</a:t>
            </a:r>
            <a:r>
              <a:rPr lang="en-GB" b="0" i="0" dirty="0">
                <a:solidFill>
                  <a:srgbClr val="000000"/>
                </a:solidFill>
                <a:effectLst/>
                <a:latin typeface="Arial" panose="020B0604020202020204" pitchFamily="34" charset="0"/>
                <a:cs typeface="Arial" panose="020B0604020202020204" pitchFamily="34" charset="0"/>
              </a:rPr>
              <a:t>. Harlow: Pearson Education.</a:t>
            </a:r>
          </a:p>
          <a:p>
            <a:pPr algn="l" fontAlgn="base">
              <a:buNone/>
            </a:pPr>
            <a:endParaRPr lang="en-GB" b="0" i="0" dirty="0">
              <a:solidFill>
                <a:srgbClr val="000000"/>
              </a:solidFill>
              <a:effectLst/>
              <a:latin typeface="Arial" panose="020B0604020202020204" pitchFamily="34" charset="0"/>
              <a:cs typeface="Arial" panose="020B0604020202020204" pitchFamily="34" charset="0"/>
            </a:endParaRPr>
          </a:p>
          <a:p>
            <a:pPr algn="l" fontAlgn="base">
              <a:buNone/>
            </a:pPr>
            <a:r>
              <a:rPr lang="en-GB" b="0" i="0" dirty="0">
                <a:solidFill>
                  <a:srgbClr val="000000"/>
                </a:solidFill>
                <a:effectLst/>
                <a:latin typeface="Arial" panose="020B0604020202020204" pitchFamily="34" charset="0"/>
                <a:cs typeface="Arial" panose="020B0604020202020204" pitchFamily="34" charset="0"/>
              </a:rPr>
              <a:t>British Airways (2023) </a:t>
            </a:r>
            <a:r>
              <a:rPr lang="en-GB" b="0" i="1" dirty="0">
                <a:solidFill>
                  <a:srgbClr val="000000"/>
                </a:solidFill>
                <a:effectLst/>
                <a:latin typeface="Arial" panose="020B0604020202020204" pitchFamily="34" charset="0"/>
                <a:cs typeface="Arial" panose="020B0604020202020204" pitchFamily="34" charset="0"/>
              </a:rPr>
              <a:t>How We Use Data to Enhance the Customer Experience</a:t>
            </a:r>
            <a:r>
              <a:rPr lang="en-GB" b="0" i="0" dirty="0">
                <a:solidFill>
                  <a:srgbClr val="000000"/>
                </a:solidFill>
                <a:effectLst/>
                <a:latin typeface="Arial" panose="020B0604020202020204" pitchFamily="34" charset="0"/>
                <a:cs typeface="Arial" panose="020B0604020202020204" pitchFamily="34" charset="0"/>
              </a:rPr>
              <a:t>. Available at: </a:t>
            </a:r>
            <a:r>
              <a:rPr lang="en-GB" b="0" i="0" dirty="0">
                <a:solidFill>
                  <a:srgbClr val="000000"/>
                </a:solidFill>
                <a:effectLst/>
                <a:latin typeface="Arial" panose="020B0604020202020204" pitchFamily="34" charset="0"/>
                <a:cs typeface="Arial" panose="020B0604020202020204" pitchFamily="34" charset="0"/>
                <a:hlinkClick r:id="rId2" tooltip="Original URL: https://www.britishairways.com/. Click or tap if you trust this link."/>
              </a:rPr>
              <a:t>https://www.britishairways.com</a:t>
            </a:r>
            <a:r>
              <a:rPr lang="en-GB" b="0" i="0" dirty="0">
                <a:solidFill>
                  <a:srgbClr val="000000"/>
                </a:solidFill>
                <a:effectLst/>
                <a:latin typeface="Arial" panose="020B0604020202020204" pitchFamily="34" charset="0"/>
                <a:cs typeface="Arial" panose="020B0604020202020204" pitchFamily="34" charset="0"/>
              </a:rPr>
              <a:t> (Accessed: 8 October 2025).</a:t>
            </a:r>
          </a:p>
          <a:p>
            <a:pPr algn="l" fontAlgn="base">
              <a:buNone/>
            </a:pPr>
            <a:endParaRPr lang="en-GB" b="0" i="0" dirty="0">
              <a:solidFill>
                <a:srgbClr val="000000"/>
              </a:solidFill>
              <a:effectLst/>
              <a:latin typeface="Arial" panose="020B0604020202020204" pitchFamily="34" charset="0"/>
              <a:cs typeface="Arial" panose="020B0604020202020204" pitchFamily="34" charset="0"/>
            </a:endParaRPr>
          </a:p>
          <a:p>
            <a:pPr algn="l" fontAlgn="base">
              <a:buNone/>
            </a:pPr>
            <a:r>
              <a:rPr lang="en-GB" b="0" i="0" dirty="0">
                <a:solidFill>
                  <a:srgbClr val="000000"/>
                </a:solidFill>
                <a:effectLst/>
                <a:latin typeface="Arial" panose="020B0604020202020204" pitchFamily="34" charset="0"/>
                <a:cs typeface="Arial" panose="020B0604020202020204" pitchFamily="34" charset="0"/>
              </a:rPr>
              <a:t>Buttle, F. and </a:t>
            </a:r>
            <a:r>
              <a:rPr lang="en-GB" b="0" i="0" dirty="0" err="1">
                <a:solidFill>
                  <a:srgbClr val="000000"/>
                </a:solidFill>
                <a:effectLst/>
                <a:latin typeface="Arial" panose="020B0604020202020204" pitchFamily="34" charset="0"/>
                <a:cs typeface="Arial" panose="020B0604020202020204" pitchFamily="34" charset="0"/>
              </a:rPr>
              <a:t>Maklan</a:t>
            </a:r>
            <a:r>
              <a:rPr lang="en-GB" b="0" i="0" dirty="0">
                <a:solidFill>
                  <a:srgbClr val="000000"/>
                </a:solidFill>
                <a:effectLst/>
                <a:latin typeface="Arial" panose="020B0604020202020204" pitchFamily="34" charset="0"/>
                <a:cs typeface="Arial" panose="020B0604020202020204" pitchFamily="34" charset="0"/>
              </a:rPr>
              <a:t>, S. (2019</a:t>
            </a:r>
            <a:r>
              <a:rPr lang="en-GB" b="0" i="1" dirty="0">
                <a:solidFill>
                  <a:srgbClr val="000000"/>
                </a:solidFill>
                <a:effectLst/>
                <a:latin typeface="Arial" panose="020B0604020202020204" pitchFamily="34" charset="0"/>
                <a:cs typeface="Arial" panose="020B0604020202020204" pitchFamily="34" charset="0"/>
              </a:rPr>
              <a:t>) Customer Relationship Management: Concepts and Technologies</a:t>
            </a:r>
            <a:r>
              <a:rPr lang="en-GB" b="0" i="0" dirty="0">
                <a:solidFill>
                  <a:srgbClr val="000000"/>
                </a:solidFill>
                <a:effectLst/>
                <a:latin typeface="Arial" panose="020B0604020202020204" pitchFamily="34" charset="0"/>
                <a:cs typeface="Arial" panose="020B0604020202020204" pitchFamily="34" charset="0"/>
              </a:rPr>
              <a:t>. 4th </a:t>
            </a:r>
            <a:r>
              <a:rPr lang="en-GB" b="0" i="0" dirty="0" err="1">
                <a:solidFill>
                  <a:srgbClr val="000000"/>
                </a:solidFill>
                <a:effectLst/>
                <a:latin typeface="Arial" panose="020B0604020202020204" pitchFamily="34" charset="0"/>
                <a:cs typeface="Arial" panose="020B0604020202020204" pitchFamily="34" charset="0"/>
              </a:rPr>
              <a:t>edn</a:t>
            </a:r>
            <a:r>
              <a:rPr lang="en-GB" b="0" i="0" dirty="0">
                <a:solidFill>
                  <a:srgbClr val="000000"/>
                </a:solidFill>
                <a:effectLst/>
                <a:latin typeface="Arial" panose="020B0604020202020204" pitchFamily="34" charset="0"/>
                <a:cs typeface="Arial" panose="020B0604020202020204" pitchFamily="34" charset="0"/>
              </a:rPr>
              <a:t>. Abingdon: Routledge.</a:t>
            </a:r>
          </a:p>
          <a:p>
            <a:pPr algn="l" fontAlgn="base">
              <a:buNone/>
            </a:pPr>
            <a:endParaRPr lang="en-GB" b="0" i="0" dirty="0">
              <a:solidFill>
                <a:srgbClr val="000000"/>
              </a:solidFill>
              <a:effectLst/>
              <a:latin typeface="Arial" panose="020B0604020202020204" pitchFamily="34" charset="0"/>
              <a:cs typeface="Arial" panose="020B0604020202020204" pitchFamily="34" charset="0"/>
            </a:endParaRPr>
          </a:p>
          <a:p>
            <a:pPr algn="l" fontAlgn="base">
              <a:buNone/>
            </a:pPr>
            <a:r>
              <a:rPr lang="en-GB" b="0" i="0" dirty="0">
                <a:solidFill>
                  <a:srgbClr val="000000"/>
                </a:solidFill>
                <a:effectLst/>
                <a:latin typeface="Arial" panose="020B0604020202020204" pitchFamily="34" charset="0"/>
                <a:cs typeface="Arial" panose="020B0604020202020204" pitchFamily="34" charset="0"/>
              </a:rPr>
              <a:t>European Union (2018) </a:t>
            </a:r>
            <a:r>
              <a:rPr lang="en-GB" b="0" i="1" dirty="0">
                <a:solidFill>
                  <a:srgbClr val="000000"/>
                </a:solidFill>
                <a:effectLst/>
                <a:latin typeface="Arial" panose="020B0604020202020204" pitchFamily="34" charset="0"/>
                <a:cs typeface="Arial" panose="020B0604020202020204" pitchFamily="34" charset="0"/>
              </a:rPr>
              <a:t>General Data Protection Regulation (GDPR). </a:t>
            </a:r>
            <a:r>
              <a:rPr lang="en-GB" b="0" i="0" dirty="0">
                <a:solidFill>
                  <a:srgbClr val="000000"/>
                </a:solidFill>
                <a:effectLst/>
                <a:latin typeface="Arial" panose="020B0604020202020204" pitchFamily="34" charset="0"/>
                <a:cs typeface="Arial" panose="020B0604020202020204" pitchFamily="34" charset="0"/>
              </a:rPr>
              <a:t>Available at: </a:t>
            </a:r>
            <a:r>
              <a:rPr lang="en-GB" b="0" i="0" dirty="0">
                <a:solidFill>
                  <a:srgbClr val="000000"/>
                </a:solidFill>
                <a:effectLst/>
                <a:latin typeface="Arial" panose="020B0604020202020204" pitchFamily="34" charset="0"/>
                <a:cs typeface="Arial" panose="020B0604020202020204" pitchFamily="34" charset="0"/>
                <a:hlinkClick r:id="rId3" tooltip="Original URL: https://gdpr-info.eu/. Click or tap if you trust this link."/>
              </a:rPr>
              <a:t>https://gdpr-info.eu</a:t>
            </a:r>
            <a:r>
              <a:rPr lang="en-GB" b="0" i="0" dirty="0">
                <a:solidFill>
                  <a:srgbClr val="000000"/>
                </a:solidFill>
                <a:effectLst/>
                <a:latin typeface="Arial" panose="020B0604020202020204" pitchFamily="34" charset="0"/>
                <a:cs typeface="Arial" panose="020B0604020202020204" pitchFamily="34" charset="0"/>
              </a:rPr>
              <a:t> (Accessed: 8 October 2025).</a:t>
            </a:r>
          </a:p>
          <a:p>
            <a:pPr algn="l" fontAlgn="base">
              <a:buNone/>
            </a:pPr>
            <a:endParaRPr lang="en-GB" b="0" i="0" dirty="0">
              <a:solidFill>
                <a:srgbClr val="000000"/>
              </a:solidFill>
              <a:effectLst/>
              <a:latin typeface="Arial" panose="020B0604020202020204" pitchFamily="34" charset="0"/>
              <a:cs typeface="Arial" panose="020B0604020202020204" pitchFamily="34" charset="0"/>
            </a:endParaRPr>
          </a:p>
          <a:p>
            <a:pPr algn="l" fontAlgn="base">
              <a:buNone/>
            </a:pPr>
            <a:r>
              <a:rPr lang="en-GB" b="0" i="0" dirty="0" err="1">
                <a:solidFill>
                  <a:srgbClr val="000000"/>
                </a:solidFill>
                <a:effectLst/>
                <a:latin typeface="Arial" panose="020B0604020202020204" pitchFamily="34" charset="0"/>
                <a:cs typeface="Arial" panose="020B0604020202020204" pitchFamily="34" charset="0"/>
              </a:rPr>
              <a:t>Floridi</a:t>
            </a:r>
            <a:r>
              <a:rPr lang="en-GB" b="0" i="0" dirty="0">
                <a:solidFill>
                  <a:srgbClr val="000000"/>
                </a:solidFill>
                <a:effectLst/>
                <a:latin typeface="Arial" panose="020B0604020202020204" pitchFamily="34" charset="0"/>
                <a:cs typeface="Arial" panose="020B0604020202020204" pitchFamily="34" charset="0"/>
              </a:rPr>
              <a:t>, L. (2019</a:t>
            </a:r>
            <a:r>
              <a:rPr lang="en-GB" b="0" i="1" dirty="0">
                <a:solidFill>
                  <a:srgbClr val="000000"/>
                </a:solidFill>
                <a:effectLst/>
                <a:latin typeface="Arial" panose="020B0604020202020204" pitchFamily="34" charset="0"/>
                <a:cs typeface="Arial" panose="020B0604020202020204" pitchFamily="34" charset="0"/>
              </a:rPr>
              <a:t>) The Logic of Information: A Theory of Philosophy as Conceptual Design</a:t>
            </a:r>
            <a:r>
              <a:rPr lang="en-GB" b="0" i="0" dirty="0">
                <a:solidFill>
                  <a:srgbClr val="000000"/>
                </a:solidFill>
                <a:effectLst/>
                <a:latin typeface="Arial" panose="020B0604020202020204" pitchFamily="34" charset="0"/>
                <a:cs typeface="Arial" panose="020B0604020202020204" pitchFamily="34" charset="0"/>
              </a:rPr>
              <a:t>. Oxford: Oxford University Press.</a:t>
            </a:r>
          </a:p>
          <a:p>
            <a:pPr algn="l" fontAlgn="base">
              <a:buNone/>
            </a:pPr>
            <a:endParaRPr lang="en-GB" b="0" i="0" dirty="0">
              <a:solidFill>
                <a:srgbClr val="000000"/>
              </a:solidFill>
              <a:effectLst/>
              <a:latin typeface="Arial" panose="020B0604020202020204" pitchFamily="34" charset="0"/>
              <a:cs typeface="Arial" panose="020B0604020202020204" pitchFamily="34" charset="0"/>
            </a:endParaRPr>
          </a:p>
          <a:p>
            <a:pPr algn="l" fontAlgn="base">
              <a:buNone/>
            </a:pPr>
            <a:r>
              <a:rPr lang="en-GB" b="0" i="0" dirty="0">
                <a:solidFill>
                  <a:srgbClr val="000000"/>
                </a:solidFill>
                <a:effectLst/>
                <a:latin typeface="Arial" panose="020B0604020202020204" pitchFamily="34" charset="0"/>
                <a:cs typeface="Arial" panose="020B0604020202020204" pitchFamily="34" charset="0"/>
              </a:rPr>
              <a:t>J Sainsbury plc (2022) </a:t>
            </a:r>
            <a:r>
              <a:rPr lang="en-GB" b="0" i="1" dirty="0">
                <a:solidFill>
                  <a:srgbClr val="000000"/>
                </a:solidFill>
                <a:effectLst/>
                <a:latin typeface="Arial" panose="020B0604020202020204" pitchFamily="34" charset="0"/>
                <a:cs typeface="Arial" panose="020B0604020202020204" pitchFamily="34" charset="0"/>
              </a:rPr>
              <a:t>Annual Report and Financial Statements 2022</a:t>
            </a:r>
            <a:r>
              <a:rPr lang="en-GB" b="0" i="0" dirty="0">
                <a:solidFill>
                  <a:srgbClr val="000000"/>
                </a:solidFill>
                <a:effectLst/>
                <a:latin typeface="Arial" panose="020B0604020202020204" pitchFamily="34" charset="0"/>
                <a:cs typeface="Arial" panose="020B0604020202020204" pitchFamily="34" charset="0"/>
              </a:rPr>
              <a:t>. Available at: </a:t>
            </a:r>
            <a:r>
              <a:rPr lang="en-GB" b="0" i="0" dirty="0">
                <a:solidFill>
                  <a:srgbClr val="000000"/>
                </a:solidFill>
                <a:effectLst/>
                <a:latin typeface="Arial" panose="020B0604020202020204" pitchFamily="34" charset="0"/>
                <a:cs typeface="Arial" panose="020B0604020202020204" pitchFamily="34" charset="0"/>
                <a:hlinkClick r:id="rId4" tooltip="Original URL: https://www.about.sainsburys.co.uk/reports. Click or tap if you trust this link."/>
              </a:rPr>
              <a:t>https://www.about.sainsburys.co.uk/reports</a:t>
            </a:r>
            <a:r>
              <a:rPr lang="en-GB" b="0" i="0" dirty="0">
                <a:solidFill>
                  <a:srgbClr val="000000"/>
                </a:solidFill>
                <a:effectLst/>
                <a:latin typeface="Arial" panose="020B0604020202020204" pitchFamily="34" charset="0"/>
                <a:cs typeface="Arial" panose="020B0604020202020204" pitchFamily="34" charset="0"/>
              </a:rPr>
              <a:t> (Accessed: 8 October 2025).</a:t>
            </a:r>
          </a:p>
          <a:p>
            <a:pPr algn="l" fontAlgn="base">
              <a:buNone/>
            </a:pPr>
            <a:endParaRPr lang="en-GB" b="0" i="0" dirty="0">
              <a:solidFill>
                <a:srgbClr val="000000"/>
              </a:solidFill>
              <a:effectLst/>
              <a:latin typeface="Arial" panose="020B0604020202020204" pitchFamily="34" charset="0"/>
              <a:cs typeface="Arial" panose="020B0604020202020204" pitchFamily="34" charset="0"/>
            </a:endParaRPr>
          </a:p>
          <a:p>
            <a:pPr algn="l" fontAlgn="base">
              <a:buNone/>
            </a:pPr>
            <a:r>
              <a:rPr lang="en-GB" b="0" i="0" dirty="0">
                <a:solidFill>
                  <a:srgbClr val="000000"/>
                </a:solidFill>
                <a:effectLst/>
                <a:latin typeface="Arial" panose="020B0604020202020204" pitchFamily="34" charset="0"/>
                <a:cs typeface="Arial" panose="020B0604020202020204" pitchFamily="34" charset="0"/>
              </a:rPr>
              <a:t>Laudon, K. C. and Laudon, J. P. (2020) </a:t>
            </a:r>
            <a:r>
              <a:rPr lang="en-GB" b="0" i="1" dirty="0">
                <a:solidFill>
                  <a:srgbClr val="000000"/>
                </a:solidFill>
                <a:effectLst/>
                <a:latin typeface="Arial" panose="020B0604020202020204" pitchFamily="34" charset="0"/>
                <a:cs typeface="Arial" panose="020B0604020202020204" pitchFamily="34" charset="0"/>
              </a:rPr>
              <a:t>Management Information Systems: Managing the Digital Firm</a:t>
            </a:r>
            <a:r>
              <a:rPr lang="en-GB" b="0" i="0" dirty="0">
                <a:solidFill>
                  <a:srgbClr val="000000"/>
                </a:solidFill>
                <a:effectLst/>
                <a:latin typeface="Arial" panose="020B0604020202020204" pitchFamily="34" charset="0"/>
                <a:cs typeface="Arial" panose="020B0604020202020204" pitchFamily="34" charset="0"/>
              </a:rPr>
              <a:t>. 17th </a:t>
            </a:r>
            <a:r>
              <a:rPr lang="en-GB" b="0" i="0" dirty="0" err="1">
                <a:solidFill>
                  <a:srgbClr val="000000"/>
                </a:solidFill>
                <a:effectLst/>
                <a:latin typeface="Arial" panose="020B0604020202020204" pitchFamily="34" charset="0"/>
                <a:cs typeface="Arial" panose="020B0604020202020204" pitchFamily="34" charset="0"/>
              </a:rPr>
              <a:t>edn</a:t>
            </a:r>
            <a:r>
              <a:rPr lang="en-GB" b="0" i="0" dirty="0">
                <a:solidFill>
                  <a:srgbClr val="000000"/>
                </a:solidFill>
                <a:effectLst/>
                <a:latin typeface="Arial" panose="020B0604020202020204" pitchFamily="34" charset="0"/>
                <a:cs typeface="Arial" panose="020B0604020202020204" pitchFamily="34" charset="0"/>
              </a:rPr>
              <a:t>. Harlow: Pearson Education.</a:t>
            </a:r>
            <a:br>
              <a:rPr lang="en-GB" b="0" i="0" dirty="0">
                <a:solidFill>
                  <a:srgbClr val="000000"/>
                </a:solidFill>
                <a:effectLst/>
                <a:latin typeface="Arial" panose="020B0604020202020204" pitchFamily="34" charset="0"/>
                <a:cs typeface="Arial" panose="020B0604020202020204" pitchFamily="34" charset="0"/>
              </a:rPr>
            </a:br>
            <a:endParaRPr lang="en-GB" b="0" i="0" dirty="0">
              <a:solidFill>
                <a:srgbClr val="000000"/>
              </a:solidFill>
              <a:effectLst/>
              <a:latin typeface="Arial" panose="020B0604020202020204" pitchFamily="34" charset="0"/>
              <a:cs typeface="Arial" panose="020B0604020202020204" pitchFamily="34" charset="0"/>
            </a:endParaRPr>
          </a:p>
          <a:p>
            <a:pPr algn="l" fontAlgn="base">
              <a:buNone/>
            </a:pPr>
            <a:r>
              <a:rPr lang="en-GB" b="0" i="0" dirty="0">
                <a:solidFill>
                  <a:srgbClr val="000000"/>
                </a:solidFill>
                <a:effectLst/>
                <a:latin typeface="Arial" panose="020B0604020202020204" pitchFamily="34" charset="0"/>
                <a:cs typeface="Arial" panose="020B0604020202020204" pitchFamily="34" charset="0"/>
              </a:rPr>
              <a:t>Monk, E. and Wagner, B. (2012</a:t>
            </a:r>
            <a:r>
              <a:rPr lang="en-GB" b="0" i="1" dirty="0">
                <a:solidFill>
                  <a:srgbClr val="000000"/>
                </a:solidFill>
                <a:effectLst/>
                <a:latin typeface="Arial" panose="020B0604020202020204" pitchFamily="34" charset="0"/>
                <a:cs typeface="Arial" panose="020B0604020202020204" pitchFamily="34" charset="0"/>
              </a:rPr>
              <a:t>) Concepts in Enterprise Resource Planning</a:t>
            </a:r>
            <a:r>
              <a:rPr lang="en-GB" b="0" i="0" dirty="0">
                <a:solidFill>
                  <a:srgbClr val="000000"/>
                </a:solidFill>
                <a:effectLst/>
                <a:latin typeface="Arial" panose="020B0604020202020204" pitchFamily="34" charset="0"/>
                <a:cs typeface="Arial" panose="020B0604020202020204" pitchFamily="34" charset="0"/>
              </a:rPr>
              <a:t>. 4th </a:t>
            </a:r>
            <a:r>
              <a:rPr lang="en-GB" b="0" i="0" dirty="0" err="1">
                <a:solidFill>
                  <a:srgbClr val="000000"/>
                </a:solidFill>
                <a:effectLst/>
                <a:latin typeface="Arial" panose="020B0604020202020204" pitchFamily="34" charset="0"/>
                <a:cs typeface="Arial" panose="020B0604020202020204" pitchFamily="34" charset="0"/>
              </a:rPr>
              <a:t>edn</a:t>
            </a:r>
            <a:r>
              <a:rPr lang="en-GB" b="0" i="0" dirty="0">
                <a:solidFill>
                  <a:srgbClr val="000000"/>
                </a:solidFill>
                <a:effectLst/>
                <a:latin typeface="Arial" panose="020B0604020202020204" pitchFamily="34" charset="0"/>
                <a:cs typeface="Arial" panose="020B0604020202020204" pitchFamily="34" charset="0"/>
              </a:rPr>
              <a:t>. Boston: Cengage Learning.</a:t>
            </a:r>
            <a:br>
              <a:rPr lang="en-GB" b="0" i="0" dirty="0">
                <a:solidFill>
                  <a:srgbClr val="000000"/>
                </a:solidFill>
                <a:effectLst/>
                <a:latin typeface="Arial" panose="020B0604020202020204" pitchFamily="34" charset="0"/>
                <a:cs typeface="Arial" panose="020B0604020202020204" pitchFamily="34" charset="0"/>
              </a:rPr>
            </a:br>
            <a:endParaRPr lang="en-GB" b="0" i="0" dirty="0">
              <a:solidFill>
                <a:srgbClr val="000000"/>
              </a:solidFill>
              <a:effectLst/>
              <a:latin typeface="Arial" panose="020B0604020202020204" pitchFamily="34" charset="0"/>
              <a:cs typeface="Arial" panose="020B0604020202020204" pitchFamily="34" charset="0"/>
            </a:endParaRPr>
          </a:p>
          <a:p>
            <a:pPr algn="l" fontAlgn="base">
              <a:buNone/>
            </a:pPr>
            <a:r>
              <a:rPr lang="en-GB" b="0" i="0" dirty="0">
                <a:solidFill>
                  <a:srgbClr val="000000"/>
                </a:solidFill>
                <a:effectLst/>
                <a:latin typeface="Arial" panose="020B0604020202020204" pitchFamily="34" charset="0"/>
                <a:cs typeface="Arial" panose="020B0604020202020204" pitchFamily="34" charset="0"/>
              </a:rPr>
              <a:t>Netflix (2023</a:t>
            </a:r>
            <a:r>
              <a:rPr lang="en-GB" b="0" i="1" dirty="0">
                <a:solidFill>
                  <a:srgbClr val="000000"/>
                </a:solidFill>
                <a:effectLst/>
                <a:latin typeface="Arial" panose="020B0604020202020204" pitchFamily="34" charset="0"/>
                <a:cs typeface="Arial" panose="020B0604020202020204" pitchFamily="34" charset="0"/>
              </a:rPr>
              <a:t>) Technology Blog</a:t>
            </a:r>
            <a:r>
              <a:rPr lang="en-GB" b="0" i="0" dirty="0">
                <a:solidFill>
                  <a:srgbClr val="000000"/>
                </a:solidFill>
                <a:effectLst/>
                <a:latin typeface="Arial" panose="020B0604020202020204" pitchFamily="34" charset="0"/>
                <a:cs typeface="Arial" panose="020B0604020202020204" pitchFamily="34" charset="0"/>
              </a:rPr>
              <a:t>. Available at: </a:t>
            </a:r>
            <a:r>
              <a:rPr lang="en-GB" b="0" i="0" dirty="0">
                <a:solidFill>
                  <a:srgbClr val="000000"/>
                </a:solidFill>
                <a:effectLst/>
                <a:latin typeface="Arial" panose="020B0604020202020204" pitchFamily="34" charset="0"/>
                <a:cs typeface="Arial" panose="020B0604020202020204" pitchFamily="34" charset="0"/>
                <a:hlinkClick r:id="rId5" tooltip="Original URL: https://netflixtechblog.com/. Click or tap if you trust this link."/>
              </a:rPr>
              <a:t>https://netflixtechblog.com</a:t>
            </a:r>
            <a:r>
              <a:rPr lang="en-GB" b="0" i="0" dirty="0">
                <a:solidFill>
                  <a:srgbClr val="000000"/>
                </a:solidFill>
                <a:effectLst/>
                <a:latin typeface="Arial" panose="020B0604020202020204" pitchFamily="34" charset="0"/>
                <a:cs typeface="Arial" panose="020B0604020202020204" pitchFamily="34" charset="0"/>
              </a:rPr>
              <a:t> (Accessed: 8 October 2025).</a:t>
            </a:r>
            <a:br>
              <a:rPr lang="en-GB" b="0" i="0" dirty="0">
                <a:solidFill>
                  <a:srgbClr val="000000"/>
                </a:solidFill>
                <a:effectLst/>
                <a:latin typeface="Arial" panose="020B0604020202020204" pitchFamily="34" charset="0"/>
                <a:cs typeface="Arial" panose="020B0604020202020204" pitchFamily="34" charset="0"/>
              </a:rPr>
            </a:br>
            <a:endParaRPr lang="en-GB" b="0" i="0" dirty="0">
              <a:solidFill>
                <a:srgbClr val="000000"/>
              </a:solidFill>
              <a:effectLst/>
              <a:latin typeface="Arial" panose="020B0604020202020204" pitchFamily="34" charset="0"/>
              <a:cs typeface="Arial" panose="020B0604020202020204" pitchFamily="34" charset="0"/>
            </a:endParaRPr>
          </a:p>
          <a:p>
            <a:pPr algn="l" fontAlgn="base">
              <a:buNone/>
            </a:pPr>
            <a:r>
              <a:rPr lang="en-GB" b="0" i="0" dirty="0">
                <a:solidFill>
                  <a:srgbClr val="000000"/>
                </a:solidFill>
                <a:effectLst/>
                <a:latin typeface="Arial" panose="020B0604020202020204" pitchFamily="34" charset="0"/>
                <a:cs typeface="Arial" panose="020B0604020202020204" pitchFamily="34" charset="0"/>
              </a:rPr>
              <a:t>Power, D. J. (2016) </a:t>
            </a:r>
            <a:r>
              <a:rPr lang="en-GB" b="0" i="1" dirty="0">
                <a:solidFill>
                  <a:srgbClr val="000000"/>
                </a:solidFill>
                <a:effectLst/>
                <a:latin typeface="Arial" panose="020B0604020202020204" pitchFamily="34" charset="0"/>
                <a:cs typeface="Arial" panose="020B0604020202020204" pitchFamily="34" charset="0"/>
              </a:rPr>
              <a:t>Decision Support, Analytics, and Business Intelligence</a:t>
            </a:r>
            <a:r>
              <a:rPr lang="en-GB" b="0" i="0" dirty="0">
                <a:solidFill>
                  <a:srgbClr val="000000"/>
                </a:solidFill>
                <a:effectLst/>
                <a:latin typeface="Arial" panose="020B0604020202020204" pitchFamily="34" charset="0"/>
                <a:cs typeface="Arial" panose="020B0604020202020204" pitchFamily="34" charset="0"/>
              </a:rPr>
              <a:t>. Business Expert Press.</a:t>
            </a:r>
            <a:br>
              <a:rPr lang="en-GB" b="0" i="0" dirty="0">
                <a:solidFill>
                  <a:srgbClr val="000000"/>
                </a:solidFill>
                <a:effectLst/>
                <a:latin typeface="Arial" panose="020B0604020202020204" pitchFamily="34" charset="0"/>
                <a:cs typeface="Arial" panose="020B0604020202020204" pitchFamily="34" charset="0"/>
              </a:rPr>
            </a:br>
            <a:endParaRPr lang="en-GB" b="0" i="0" dirty="0">
              <a:solidFill>
                <a:srgbClr val="000000"/>
              </a:solidFill>
              <a:effectLst/>
              <a:latin typeface="Arial" panose="020B0604020202020204" pitchFamily="34" charset="0"/>
              <a:cs typeface="Arial" panose="020B0604020202020204" pitchFamily="34" charset="0"/>
            </a:endParaRPr>
          </a:p>
          <a:p>
            <a:pPr algn="l" fontAlgn="base">
              <a:buNone/>
            </a:pPr>
            <a:r>
              <a:rPr lang="en-GB" b="0" i="0" dirty="0">
                <a:solidFill>
                  <a:srgbClr val="000000"/>
                </a:solidFill>
                <a:effectLst/>
                <a:latin typeface="Arial" panose="020B0604020202020204" pitchFamily="34" charset="0"/>
                <a:cs typeface="Arial" panose="020B0604020202020204" pitchFamily="34" charset="0"/>
              </a:rPr>
              <a:t>Stair, R. and Reynolds, G. (2020) </a:t>
            </a:r>
            <a:r>
              <a:rPr lang="en-GB" b="0" i="1" dirty="0">
                <a:solidFill>
                  <a:srgbClr val="000000"/>
                </a:solidFill>
                <a:effectLst/>
                <a:latin typeface="Arial" panose="020B0604020202020204" pitchFamily="34" charset="0"/>
                <a:cs typeface="Arial" panose="020B0604020202020204" pitchFamily="34" charset="0"/>
              </a:rPr>
              <a:t>Principles of Information Systems</a:t>
            </a:r>
            <a:r>
              <a:rPr lang="en-GB" b="0" i="0" dirty="0">
                <a:solidFill>
                  <a:srgbClr val="000000"/>
                </a:solidFill>
                <a:effectLst/>
                <a:latin typeface="Arial" panose="020B0604020202020204" pitchFamily="34" charset="0"/>
                <a:cs typeface="Arial" panose="020B0604020202020204" pitchFamily="34" charset="0"/>
              </a:rPr>
              <a:t>. 13th </a:t>
            </a:r>
            <a:r>
              <a:rPr lang="en-GB" b="0" i="0" dirty="0" err="1">
                <a:solidFill>
                  <a:srgbClr val="000000"/>
                </a:solidFill>
                <a:effectLst/>
                <a:latin typeface="Arial" panose="020B0604020202020204" pitchFamily="34" charset="0"/>
                <a:cs typeface="Arial" panose="020B0604020202020204" pitchFamily="34" charset="0"/>
              </a:rPr>
              <a:t>edn</a:t>
            </a:r>
            <a:r>
              <a:rPr lang="en-GB" b="0" i="0" dirty="0">
                <a:solidFill>
                  <a:srgbClr val="000000"/>
                </a:solidFill>
                <a:effectLst/>
                <a:latin typeface="Arial" panose="020B0604020202020204" pitchFamily="34" charset="0"/>
                <a:cs typeface="Arial" panose="020B0604020202020204" pitchFamily="34" charset="0"/>
              </a:rPr>
              <a:t>. Boston: Cengage Learning.</a:t>
            </a:r>
          </a:p>
          <a:p>
            <a:pPr algn="l" fontAlgn="base">
              <a:buNone/>
            </a:pPr>
            <a:endParaRPr lang="en-GB" b="0" i="0" dirty="0">
              <a:solidFill>
                <a:srgbClr val="000000"/>
              </a:solidFill>
              <a:effectLst/>
              <a:latin typeface="Arial" panose="020B0604020202020204" pitchFamily="34" charset="0"/>
              <a:cs typeface="Arial" panose="020B0604020202020204" pitchFamily="34" charset="0"/>
            </a:endParaRPr>
          </a:p>
          <a:p>
            <a:pPr algn="l" fontAlgn="base">
              <a:buNone/>
            </a:pPr>
            <a:r>
              <a:rPr lang="en-GB" b="0" i="0" dirty="0">
                <a:solidFill>
                  <a:srgbClr val="000000"/>
                </a:solidFill>
                <a:effectLst/>
                <a:latin typeface="Arial" panose="020B0604020202020204" pitchFamily="34" charset="0"/>
                <a:cs typeface="Arial" panose="020B0604020202020204" pitchFamily="34" charset="0"/>
              </a:rPr>
              <a:t>Toyota Motor Corporation (2022) </a:t>
            </a:r>
            <a:r>
              <a:rPr lang="en-GB" b="0" i="1" dirty="0">
                <a:solidFill>
                  <a:srgbClr val="000000"/>
                </a:solidFill>
                <a:effectLst/>
                <a:latin typeface="Arial" panose="020B0604020202020204" pitchFamily="34" charset="0"/>
                <a:cs typeface="Arial" panose="020B0604020202020204" pitchFamily="34" charset="0"/>
              </a:rPr>
              <a:t>Sustainability Data Book 2022</a:t>
            </a:r>
            <a:r>
              <a:rPr lang="en-GB" b="0" i="0" dirty="0">
                <a:solidFill>
                  <a:srgbClr val="000000"/>
                </a:solidFill>
                <a:effectLst/>
                <a:latin typeface="Arial" panose="020B0604020202020204" pitchFamily="34" charset="0"/>
                <a:cs typeface="Arial" panose="020B0604020202020204" pitchFamily="34" charset="0"/>
              </a:rPr>
              <a:t>. Available at: </a:t>
            </a:r>
            <a:r>
              <a:rPr lang="en-GB" b="0" i="0" dirty="0">
                <a:solidFill>
                  <a:srgbClr val="000000"/>
                </a:solidFill>
                <a:effectLst/>
                <a:latin typeface="Arial" panose="020B0604020202020204" pitchFamily="34" charset="0"/>
                <a:cs typeface="Arial" panose="020B0604020202020204" pitchFamily="34" charset="0"/>
                <a:hlinkClick r:id="rId6" tooltip="Original URL: https://global.toyota/en/sustainability/report/. Click or tap if you trust this link."/>
              </a:rPr>
              <a:t>https://global.toyota/en/sustainability/report/</a:t>
            </a:r>
            <a:r>
              <a:rPr lang="en-GB" b="0" i="0" dirty="0">
                <a:solidFill>
                  <a:srgbClr val="000000"/>
                </a:solidFill>
                <a:effectLst/>
                <a:latin typeface="Arial" panose="020B0604020202020204" pitchFamily="34" charset="0"/>
                <a:cs typeface="Arial" panose="020B0604020202020204" pitchFamily="34" charset="0"/>
              </a:rPr>
              <a:t> (Accessed: 8 October 2025).</a:t>
            </a:r>
          </a:p>
        </p:txBody>
      </p:sp>
    </p:spTree>
  </p:cSld>
  <p:clrMapOvr>
    <a:masterClrMapping/>
  </p:clrMapOvr>
  <p:transition spd="slow">
    <p:push dir="u"/>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1474</Words>
  <Application>Microsoft Office PowerPoint</Application>
  <PresentationFormat>Custom</PresentationFormat>
  <Paragraphs>208</Paragraphs>
  <Slides>16</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16</vt:i4>
      </vt:variant>
    </vt:vector>
  </HeadingPairs>
  <TitlesOfParts>
    <vt:vector size="25" baseType="lpstr">
      <vt:lpstr>Clear Sans Medium</vt:lpstr>
      <vt:lpstr>Clear Sans Bold</vt:lpstr>
      <vt:lpstr>Arial</vt:lpstr>
      <vt:lpstr>Calibri</vt:lpstr>
      <vt:lpstr>Tenor Sans</vt:lpstr>
      <vt:lpstr>Clear Sans</vt:lpstr>
      <vt:lpstr>Barlow Bold</vt:lpstr>
      <vt:lpstr>Barlow</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 Modernising Business Information Systems</dc:title>
  <dc:description>Presentation - Modernising Business Information Systems</dc:description>
  <cp:lastModifiedBy>Azar Hussain (2329830)</cp:lastModifiedBy>
  <cp:revision>13</cp:revision>
  <dcterms:created xsi:type="dcterms:W3CDTF">2006-08-16T00:00:00Z</dcterms:created>
  <dcterms:modified xsi:type="dcterms:W3CDTF">2025-10-12T19:14:39Z</dcterms:modified>
  <dc:identifier>DAG1Nmpmag8</dc:identifier>
</cp:coreProperties>
</file>