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4"/>
  </p:sldMasterIdLst>
  <p:notesMasterIdLst>
    <p:notesMasterId r:id="rId9"/>
  </p:notesMasterIdLst>
  <p:handoutMasterIdLst>
    <p:handoutMasterId r:id="rId10"/>
  </p:handoutMasterIdLst>
  <p:sldIdLst>
    <p:sldId id="257" r:id="rId5"/>
    <p:sldId id="259" r:id="rId6"/>
    <p:sldId id="262" r:id="rId7"/>
    <p:sldId id="258" r:id="rId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E05745-F800-41CA-8BE2-B58F6C665DFE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B6243-4D1D-455F-B093-F6A23B4999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4925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FC86F-5DA3-4169-A357-41DC0343CC14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CA7CA1-A529-4868-AC00-DA2B66454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619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86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345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4172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167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5086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7243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95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4368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647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71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5917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05767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080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42242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9183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34988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963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27B7786-501E-4612-A530-B33040A9A403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FB48950-B6CF-4C4A-ACC9-AB06DB281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05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7" y="764705"/>
            <a:ext cx="7796579" cy="1454500"/>
          </a:xfrm>
        </p:spPr>
        <p:txBody>
          <a:bodyPr>
            <a:normAutofit fontScale="90000"/>
          </a:bodyPr>
          <a:lstStyle/>
          <a:p>
            <a:r>
              <a:rPr lang="en-GB" sz="5300" dirty="0"/>
              <a:t>Leading and Managing Projects </a:t>
            </a:r>
            <a:r>
              <a:rPr lang="en-GB" sz="5300" smtClean="0"/>
              <a:t/>
            </a:r>
            <a:br>
              <a:rPr lang="en-GB" sz="5300" smtClean="0"/>
            </a:br>
            <a:r>
              <a:rPr lang="en-GB" sz="3100" smtClean="0"/>
              <a:t>Dr </a:t>
            </a:r>
            <a:r>
              <a:rPr lang="en-GB" sz="3100" dirty="0" smtClean="0"/>
              <a:t>Antje Cockrill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2508995"/>
            <a:ext cx="6798736" cy="344499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4000" dirty="0" smtClean="0"/>
              <a:t>What this module is about:</a:t>
            </a:r>
          </a:p>
          <a:p>
            <a:pPr lvl="0"/>
            <a:r>
              <a:rPr lang="en-GB" dirty="0" smtClean="0"/>
              <a:t>Being able to justify and research a project idea</a:t>
            </a:r>
          </a:p>
          <a:p>
            <a:pPr lvl="0"/>
            <a:r>
              <a:rPr lang="en-GB" dirty="0" smtClean="0"/>
              <a:t>Designing and plan viable projects using project management tools</a:t>
            </a:r>
          </a:p>
          <a:p>
            <a:pPr lvl="0"/>
            <a:r>
              <a:rPr lang="en-GB" dirty="0" smtClean="0"/>
              <a:t>Managing projects using project management tools</a:t>
            </a:r>
          </a:p>
          <a:p>
            <a:pPr lvl="0"/>
            <a:r>
              <a:rPr lang="en-GB" dirty="0" smtClean="0"/>
              <a:t>Present projects to a professional audience</a:t>
            </a:r>
            <a:endParaRPr lang="en-GB" dirty="0"/>
          </a:p>
        </p:txBody>
      </p:sp>
      <p:pic>
        <p:nvPicPr>
          <p:cNvPr id="1028" name="Picture 4" descr="C:\Users\bus-ac2\AppData\Local\Microsoft\Windows\Temporary Internet Files\Content.IE5\SKXIH3JC\gi01a2014011611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089501"/>
            <a:ext cx="1009094" cy="11542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3216191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1052736"/>
            <a:ext cx="7292032" cy="108012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you may get out of this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2490135"/>
            <a:ext cx="7488832" cy="3459145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Confidence in your own ability to conduct a ‘real’ project by yourself and in an original way</a:t>
            </a:r>
          </a:p>
          <a:p>
            <a:r>
              <a:rPr lang="en-GB" dirty="0" smtClean="0"/>
              <a:t>The ability to critically evaluate and assess complex business situations </a:t>
            </a:r>
          </a:p>
          <a:p>
            <a:pPr lvl="0"/>
            <a:r>
              <a:rPr lang="en-US" dirty="0" smtClean="0"/>
              <a:t>Understanding of project management and research </a:t>
            </a:r>
            <a:r>
              <a:rPr lang="en-US" dirty="0"/>
              <a:t>methods and their relevance to different projects; </a:t>
            </a:r>
          </a:p>
          <a:p>
            <a:pPr lvl="0"/>
            <a:r>
              <a:rPr lang="en-US" dirty="0" smtClean="0"/>
              <a:t>Time management skills</a:t>
            </a:r>
            <a:endParaRPr lang="en-GB" dirty="0" smtClean="0"/>
          </a:p>
          <a:p>
            <a:r>
              <a:rPr lang="en-GB" dirty="0" smtClean="0"/>
              <a:t>Report writing and communication skills</a:t>
            </a:r>
          </a:p>
          <a:p>
            <a:r>
              <a:rPr lang="en-GB" dirty="0" smtClean="0"/>
              <a:t>A report that could add real value to a company and can be used in job interviews or enhances your current job.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010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1845" y="374641"/>
            <a:ext cx="6795574" cy="73535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This module makes a difference!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 rot="21071362">
            <a:off x="683568" y="1628800"/>
            <a:ext cx="3744416" cy="1169551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Lucida Calligraphy" panose="03010101010101010101" pitchFamily="66" charset="0"/>
              </a:rPr>
              <a:t>“This module not only allowed me to learn a great deal more about what is required of me in my current role, but may have also given my career more direction”(2015/16 student)</a:t>
            </a:r>
            <a:endParaRPr lang="en-GB" sz="1400" dirty="0">
              <a:latin typeface="Lucida Calligraphy" panose="03010101010101010101" pitchFamily="66" charset="0"/>
            </a:endParaRPr>
          </a:p>
        </p:txBody>
      </p:sp>
      <p:sp>
        <p:nvSpPr>
          <p:cNvPr id="4" name="Rectangle 3"/>
          <p:cNvSpPr/>
          <p:nvPr/>
        </p:nvSpPr>
        <p:spPr>
          <a:xfrm rot="245111">
            <a:off x="360390" y="3658947"/>
            <a:ext cx="3775815" cy="1169551"/>
          </a:xfrm>
          <a:prstGeom prst="rect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200" dirty="0" smtClean="0">
                <a:latin typeface="Lucida Calligraphy" panose="030101010101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1400" dirty="0" smtClean="0">
                <a:latin typeface="Lucida Calligraphy" panose="030101010101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 </a:t>
            </a:r>
            <a:r>
              <a:rPr lang="en-GB" sz="1400" dirty="0">
                <a:latin typeface="Lucida Calligraphy" panose="030101010101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presented my findings to </a:t>
            </a:r>
            <a:r>
              <a:rPr lang="en-GB" sz="1400" dirty="0" smtClean="0">
                <a:latin typeface="Lucida Calligraphy" panose="030101010101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the board </a:t>
            </a:r>
            <a:r>
              <a:rPr lang="en-GB" sz="1400" dirty="0">
                <a:latin typeface="Lucida Calligraphy" panose="030101010101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of directors this week and they agree with my proposal regarding </a:t>
            </a:r>
            <a:r>
              <a:rPr lang="en-GB" sz="1400" dirty="0" smtClean="0">
                <a:latin typeface="Lucida Calligraphy" panose="030101010101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[…] . So </a:t>
            </a:r>
            <a:r>
              <a:rPr lang="en-GB" sz="1400" dirty="0">
                <a:latin typeface="Lucida Calligraphy" panose="030101010101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thrilled it has resulted in a </a:t>
            </a:r>
            <a:r>
              <a:rPr lang="en-GB" sz="1400" dirty="0" smtClean="0">
                <a:latin typeface="Lucida Calligraphy" panose="030101010101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business benefit too” (2016/17 student)</a:t>
            </a:r>
            <a:endParaRPr lang="en-GB" sz="1400" dirty="0">
              <a:latin typeface="Lucida Calligraphy" panose="03010101010101010101" pitchFamily="66" charset="0"/>
            </a:endParaRPr>
          </a:p>
        </p:txBody>
      </p:sp>
      <p:sp>
        <p:nvSpPr>
          <p:cNvPr id="7" name="TextBox 6"/>
          <p:cNvSpPr txBox="1"/>
          <p:nvPr/>
        </p:nvSpPr>
        <p:spPr>
          <a:xfrm rot="21115545">
            <a:off x="4985770" y="4548477"/>
            <a:ext cx="2678424" cy="954107"/>
          </a:xfrm>
          <a:prstGeom prst="rect">
            <a:avLst/>
          </a:prstGeom>
          <a:noFill/>
          <a:ln w="28575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Lucida Calligraphy" panose="03010101010101010101" pitchFamily="66" charset="0"/>
              </a:rPr>
              <a:t>“I have taken great elements from this module and use them in my role” (2017/18 student)</a:t>
            </a:r>
            <a:endParaRPr lang="en-GB" sz="1400" dirty="0">
              <a:latin typeface="Lucida Calligraphy" panose="03010101010101010101" pitchFamily="66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rot="464937">
            <a:off x="4835219" y="2003471"/>
            <a:ext cx="4204942" cy="1815882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en-US" sz="1400" dirty="0" smtClean="0">
                <a:latin typeface="Lucida Calligraphy" panose="03010101010101010101" pitchFamily="66" charset="0"/>
              </a:rPr>
              <a:t>It </a:t>
            </a:r>
            <a:r>
              <a:rPr lang="en-US" sz="1400" dirty="0">
                <a:latin typeface="Lucida Calligraphy" panose="03010101010101010101" pitchFamily="66" charset="0"/>
              </a:rPr>
              <a:t>is just like I am doing a real market plan and I can put my knowledge into practice</a:t>
            </a:r>
            <a:r>
              <a:rPr lang="en-US" sz="1400" dirty="0" smtClean="0">
                <a:latin typeface="Lucida Calligraphy" panose="03010101010101010101" pitchFamily="66" charset="0"/>
              </a:rPr>
              <a:t>. What </a:t>
            </a:r>
            <a:r>
              <a:rPr lang="en-US" sz="1400" dirty="0">
                <a:latin typeface="Lucida Calligraphy" panose="03010101010101010101" pitchFamily="66" charset="0"/>
              </a:rPr>
              <a:t>Antje taught is really useful and the way she taught is clear</a:t>
            </a:r>
            <a:r>
              <a:rPr lang="en-US" sz="1400" dirty="0" smtClean="0">
                <a:latin typeface="Lucida Calligraphy" panose="03010101010101010101" pitchFamily="66" charset="0"/>
              </a:rPr>
              <a:t>. After </a:t>
            </a:r>
            <a:r>
              <a:rPr lang="en-US" sz="1400" dirty="0">
                <a:latin typeface="Lucida Calligraphy" panose="03010101010101010101" pitchFamily="66" charset="0"/>
              </a:rPr>
              <a:t>she </a:t>
            </a:r>
            <a:r>
              <a:rPr lang="en-US" sz="1400" dirty="0" smtClean="0">
                <a:latin typeface="Lucida Calligraphy" panose="03010101010101010101" pitchFamily="66" charset="0"/>
              </a:rPr>
              <a:t>explained </a:t>
            </a:r>
            <a:r>
              <a:rPr lang="en-US" sz="1400" dirty="0">
                <a:latin typeface="Lucida Calligraphy" panose="03010101010101010101" pitchFamily="66" charset="0"/>
              </a:rPr>
              <a:t>a key point for us she always let us do some related activities to remember better. I love this course. </a:t>
            </a:r>
            <a:r>
              <a:rPr lang="en-US" sz="1400" dirty="0" smtClean="0">
                <a:latin typeface="Lucida Calligraphy" panose="03010101010101010101" pitchFamily="66" charset="0"/>
              </a:rPr>
              <a:t>(2018/19 student)</a:t>
            </a:r>
            <a:endParaRPr lang="en-GB" sz="1400" dirty="0"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2850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1052736"/>
            <a:ext cx="6798734" cy="857479"/>
          </a:xfrm>
        </p:spPr>
        <p:txBody>
          <a:bodyPr/>
          <a:lstStyle/>
          <a:p>
            <a:r>
              <a:rPr lang="en-GB" dirty="0" smtClean="0"/>
              <a:t>What </a:t>
            </a:r>
            <a:r>
              <a:rPr lang="en-GB" dirty="0" smtClean="0"/>
              <a:t>to expect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1" y="2490135"/>
            <a:ext cx="7416824" cy="36751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All </a:t>
            </a:r>
            <a:r>
              <a:rPr lang="en-GB" b="1" dirty="0" smtClean="0"/>
              <a:t>day sessions </a:t>
            </a:r>
            <a:r>
              <a:rPr lang="en-GB" dirty="0" smtClean="0"/>
              <a:t>on </a:t>
            </a:r>
          </a:p>
          <a:p>
            <a:pPr marL="0" indent="0">
              <a:buNone/>
            </a:pPr>
            <a:r>
              <a:rPr lang="en-GB" sz="2000" b="1" dirty="0" smtClean="0"/>
              <a:t>Friday </a:t>
            </a:r>
            <a:r>
              <a:rPr lang="en-GB" sz="2000" b="1" dirty="0" smtClean="0"/>
              <a:t>1</a:t>
            </a:r>
            <a:r>
              <a:rPr lang="en-GB" sz="2000" b="1" baseline="30000" dirty="0" smtClean="0"/>
              <a:t>st</a:t>
            </a:r>
            <a:r>
              <a:rPr lang="en-GB" sz="2000" b="1" dirty="0" smtClean="0"/>
              <a:t> November 2019    Saturday 2</a:t>
            </a:r>
            <a:r>
              <a:rPr lang="en-GB" sz="2000" b="1" baseline="30000" dirty="0" smtClean="0"/>
              <a:t>nd</a:t>
            </a:r>
            <a:r>
              <a:rPr lang="en-GB" sz="2000" b="1" dirty="0" smtClean="0"/>
              <a:t> November 2019</a:t>
            </a:r>
            <a:endParaRPr lang="en-GB" sz="2000" b="1" dirty="0"/>
          </a:p>
          <a:p>
            <a:pPr marL="0" indent="0">
              <a:buNone/>
            </a:pPr>
            <a:r>
              <a:rPr lang="en-GB" sz="2000" b="1" dirty="0" smtClean="0"/>
              <a:t>Friday </a:t>
            </a:r>
            <a:r>
              <a:rPr lang="en-GB" sz="2000" b="1" dirty="0" smtClean="0"/>
              <a:t>15</a:t>
            </a:r>
            <a:r>
              <a:rPr lang="en-GB" sz="2000" b="1" baseline="30000" dirty="0" smtClean="0"/>
              <a:t>th</a:t>
            </a:r>
            <a:r>
              <a:rPr lang="en-GB" sz="2000" b="1" dirty="0" smtClean="0"/>
              <a:t> </a:t>
            </a:r>
            <a:r>
              <a:rPr lang="en-GB" sz="2000" b="1" dirty="0"/>
              <a:t>November </a:t>
            </a:r>
            <a:r>
              <a:rPr lang="en-GB" sz="2000" b="1" dirty="0" smtClean="0"/>
              <a:t>2019  Saturday 16</a:t>
            </a:r>
            <a:r>
              <a:rPr lang="en-GB" sz="2000" b="1" baseline="30000" dirty="0" smtClean="0"/>
              <a:t>th</a:t>
            </a:r>
            <a:r>
              <a:rPr lang="en-GB" sz="2000" b="1" dirty="0" smtClean="0"/>
              <a:t> </a:t>
            </a:r>
            <a:r>
              <a:rPr lang="en-GB" sz="2000" b="1" dirty="0"/>
              <a:t>November </a:t>
            </a:r>
            <a:r>
              <a:rPr lang="en-GB" sz="2000" b="1" dirty="0" smtClean="0"/>
              <a:t>2019</a:t>
            </a:r>
            <a:endParaRPr lang="en-GB" sz="2000" b="1" dirty="0"/>
          </a:p>
          <a:p>
            <a:pPr marL="0" indent="0">
              <a:buNone/>
            </a:pPr>
            <a:r>
              <a:rPr lang="en-GB" sz="2000" b="1" dirty="0" smtClean="0"/>
              <a:t>Friday </a:t>
            </a:r>
            <a:r>
              <a:rPr lang="en-GB" sz="2000" b="1" dirty="0" smtClean="0"/>
              <a:t>29</a:t>
            </a:r>
            <a:r>
              <a:rPr lang="en-GB" sz="2000" b="1" baseline="30000" dirty="0" smtClean="0"/>
              <a:t>th</a:t>
            </a:r>
            <a:r>
              <a:rPr lang="en-GB" sz="2000" b="1" dirty="0" smtClean="0"/>
              <a:t> November 2019  Saturday 30</a:t>
            </a:r>
            <a:r>
              <a:rPr lang="en-GB" sz="2000" b="1" baseline="30000" dirty="0" smtClean="0"/>
              <a:t>th</a:t>
            </a:r>
            <a:r>
              <a:rPr lang="en-GB" sz="2000" b="1" dirty="0" smtClean="0"/>
              <a:t> November 2019</a:t>
            </a:r>
            <a:endParaRPr lang="en-GB" sz="2000" b="1" dirty="0"/>
          </a:p>
          <a:p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984404" y="4327719"/>
            <a:ext cx="699119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Project </a:t>
            </a:r>
            <a:r>
              <a:rPr lang="en-GB" dirty="0"/>
              <a:t>Initiation Document  (PID) - a plan for a viable business project  (no longer than 1000 words</a:t>
            </a:r>
            <a:r>
              <a:rPr lang="en-GB" dirty="0" smtClean="0"/>
              <a:t>). </a:t>
            </a:r>
            <a:r>
              <a:rPr lang="en-GB" b="1" dirty="0" smtClean="0"/>
              <a:t>Deadline 6</a:t>
            </a:r>
            <a:r>
              <a:rPr lang="en-GB" b="1" baseline="30000" dirty="0" smtClean="0"/>
              <a:t>th</a:t>
            </a:r>
            <a:r>
              <a:rPr lang="en-GB" b="1" dirty="0" smtClean="0"/>
              <a:t> Dec 19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4000 </a:t>
            </a:r>
            <a:r>
              <a:rPr lang="en-GB" dirty="0"/>
              <a:t>word project report that operationalises the specifics of the project aim and objectives as set out in the PID. </a:t>
            </a:r>
            <a:r>
              <a:rPr lang="en-GB" b="1" dirty="0" smtClean="0"/>
              <a:t>Deadline 15</a:t>
            </a:r>
            <a:r>
              <a:rPr lang="en-GB" b="1" baseline="30000" dirty="0" smtClean="0"/>
              <a:t>th</a:t>
            </a:r>
            <a:r>
              <a:rPr lang="en-GB" b="1" dirty="0" smtClean="0"/>
              <a:t> </a:t>
            </a:r>
            <a:r>
              <a:rPr lang="en-GB" b="1" dirty="0"/>
              <a:t>J</a:t>
            </a:r>
            <a:r>
              <a:rPr lang="en-GB" b="1" dirty="0" smtClean="0"/>
              <a:t>an 20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898141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8" ma:contentTypeDescription="Create a new document." ma:contentTypeScope="" ma:versionID="cba1ebb195aa9ea87a888403b3244515">
  <xsd:schema xmlns:xsd="http://www.w3.org/2001/XMLSchema" xmlns:xs="http://www.w3.org/2001/XMLSchema" xmlns:p="http://schemas.microsoft.com/office/2006/metadata/properties" xmlns:ns3="696490a5-0429-499a-a254-a60426c02ef0" targetNamespace="http://schemas.microsoft.com/office/2006/metadata/properties" ma:root="true" ma:fieldsID="7774afbbcee8b087f7541140ba604dc9" ns3:_=""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4294406-4575-4C01-9A32-3EEE499203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CBC1276-3EBB-4F40-BE07-A0A61EE05B6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F329187-E437-414F-B6D0-543EF81892B0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696490a5-0429-499a-a254-a60426c02ef0"/>
    <ds:schemaRef ds:uri="http://purl.org/dc/elements/1.1/"/>
    <ds:schemaRef ds:uri="http://schemas.microsoft.com/office/2006/metadata/properties"/>
    <ds:schemaRef ds:uri="http://purl.org/dc/terms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434</TotalTime>
  <Words>365</Words>
  <Application>Microsoft Office PowerPoint</Application>
  <PresentationFormat>On-screen Show (4:3)</PresentationFormat>
  <Paragraphs>26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Calibri</vt:lpstr>
      <vt:lpstr>Garamond</vt:lpstr>
      <vt:lpstr>Lucida Calligraphy</vt:lpstr>
      <vt:lpstr>Times New Roman</vt:lpstr>
      <vt:lpstr>Wingdings</vt:lpstr>
      <vt:lpstr>Organic</vt:lpstr>
      <vt:lpstr>Leading and Managing Projects  Dr Antje Cockrill</vt:lpstr>
      <vt:lpstr>What you may get out of this module</vt:lpstr>
      <vt:lpstr>This module makes a difference!</vt:lpstr>
      <vt:lpstr>What to expect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Consultancy Management</dc:title>
  <dc:creator>Administrator</dc:creator>
  <cp:lastModifiedBy>Antje Cockrill</cp:lastModifiedBy>
  <cp:revision>17</cp:revision>
  <dcterms:created xsi:type="dcterms:W3CDTF">2015-10-02T15:39:34Z</dcterms:created>
  <dcterms:modified xsi:type="dcterms:W3CDTF">2019-09-24T10:21:37Z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