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8" r:id="rId3"/>
    <p:sldId id="261" r:id="rId4"/>
    <p:sldId id="257"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80" d="100"/>
          <a:sy n="80" d="100"/>
        </p:scale>
        <p:origin x="37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A652EBA-A375-488D-B665-8EA84C18E92B}" type="datetimeFigureOut">
              <a:rPr lang="en-US" smtClean="0"/>
              <a:t>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B9AC82-59A6-4C4C-9AFD-5960BDB4195F}" type="slidenum">
              <a:rPr lang="en-US" smtClean="0"/>
              <a:t>‹#›</a:t>
            </a:fld>
            <a:endParaRPr lang="en-US"/>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6056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652EBA-A375-488D-B665-8EA84C18E92B}" type="datetimeFigureOut">
              <a:rPr lang="en-US" smtClean="0"/>
              <a:t>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B9AC82-59A6-4C4C-9AFD-5960BDB4195F}" type="slidenum">
              <a:rPr lang="en-US" smtClean="0"/>
              <a:t>‹#›</a:t>
            </a:fld>
            <a:endParaRPr lang="en-US"/>
          </a:p>
        </p:txBody>
      </p:sp>
    </p:spTree>
    <p:extLst>
      <p:ext uri="{BB962C8B-B14F-4D97-AF65-F5344CB8AC3E}">
        <p14:creationId xmlns:p14="http://schemas.microsoft.com/office/powerpoint/2010/main" val="2489682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652EBA-A375-488D-B665-8EA84C18E92B}" type="datetimeFigureOut">
              <a:rPr lang="en-US" smtClean="0"/>
              <a:t>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B9AC82-59A6-4C4C-9AFD-5960BDB4195F}" type="slidenum">
              <a:rPr lang="en-US" smtClean="0"/>
              <a:t>‹#›</a:t>
            </a:fld>
            <a:endParaRPr lang="en-US"/>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9795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A652EBA-A375-488D-B665-8EA84C18E92B}" type="datetimeFigureOut">
              <a:rPr lang="en-US" smtClean="0"/>
              <a:t>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B9AC82-59A6-4C4C-9AFD-5960BDB4195F}" type="slidenum">
              <a:rPr lang="en-US" smtClean="0"/>
              <a:t>‹#›</a:t>
            </a:fld>
            <a:endParaRPr lang="en-US"/>
          </a:p>
        </p:txBody>
      </p:sp>
    </p:spTree>
    <p:extLst>
      <p:ext uri="{BB962C8B-B14F-4D97-AF65-F5344CB8AC3E}">
        <p14:creationId xmlns:p14="http://schemas.microsoft.com/office/powerpoint/2010/main" val="1771576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652EBA-A375-488D-B665-8EA84C18E92B}" type="datetimeFigureOut">
              <a:rPr lang="en-US" smtClean="0"/>
              <a:t>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2B9AC82-59A6-4C4C-9AFD-5960BDB4195F}" type="slidenum">
              <a:rPr lang="en-US" smtClean="0"/>
              <a:t>‹#›</a:t>
            </a:fld>
            <a:endParaRPr lang="en-US"/>
          </a:p>
        </p:txBody>
      </p:sp>
    </p:spTree>
    <p:extLst>
      <p:ext uri="{BB962C8B-B14F-4D97-AF65-F5344CB8AC3E}">
        <p14:creationId xmlns:p14="http://schemas.microsoft.com/office/powerpoint/2010/main" val="1267788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A652EBA-A375-488D-B665-8EA84C18E92B}" type="datetimeFigureOut">
              <a:rPr lang="en-US" smtClean="0"/>
              <a:t>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2B9AC82-59A6-4C4C-9AFD-5960BDB4195F}" type="slidenum">
              <a:rPr lang="en-US" smtClean="0"/>
              <a:t>‹#›</a:t>
            </a:fld>
            <a:endParaRPr lang="en-US"/>
          </a:p>
        </p:txBody>
      </p:sp>
    </p:spTree>
    <p:extLst>
      <p:ext uri="{BB962C8B-B14F-4D97-AF65-F5344CB8AC3E}">
        <p14:creationId xmlns:p14="http://schemas.microsoft.com/office/powerpoint/2010/main" val="168706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652EBA-A375-488D-B665-8EA84C18E92B}" type="datetimeFigureOut">
              <a:rPr lang="en-US" smtClean="0"/>
              <a:t>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2B9AC82-59A6-4C4C-9AFD-5960BDB4195F}" type="slidenum">
              <a:rPr lang="en-US" smtClean="0"/>
              <a:t>‹#›</a:t>
            </a:fld>
            <a:endParaRPr lang="en-US"/>
          </a:p>
        </p:txBody>
      </p:sp>
    </p:spTree>
    <p:extLst>
      <p:ext uri="{BB962C8B-B14F-4D97-AF65-F5344CB8AC3E}">
        <p14:creationId xmlns:p14="http://schemas.microsoft.com/office/powerpoint/2010/main" val="3897966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A652EBA-A375-488D-B665-8EA84C18E92B}" type="datetimeFigureOut">
              <a:rPr lang="en-US" smtClean="0"/>
              <a:t>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B9AC82-59A6-4C4C-9AFD-5960BDB4195F}" type="slidenum">
              <a:rPr lang="en-US" smtClean="0"/>
              <a:t>‹#›</a:t>
            </a:fld>
            <a:endParaRPr lang="en-US"/>
          </a:p>
        </p:txBody>
      </p:sp>
    </p:spTree>
    <p:extLst>
      <p:ext uri="{BB962C8B-B14F-4D97-AF65-F5344CB8AC3E}">
        <p14:creationId xmlns:p14="http://schemas.microsoft.com/office/powerpoint/2010/main" val="1985509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652EBA-A375-488D-B665-8EA84C18E92B}" type="datetimeFigureOut">
              <a:rPr lang="en-US" smtClean="0"/>
              <a:t>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B9AC82-59A6-4C4C-9AFD-5960BDB4195F}" type="slidenum">
              <a:rPr lang="en-US" smtClean="0"/>
              <a:t>‹#›</a:t>
            </a:fld>
            <a:endParaRPr lang="en-US"/>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4420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652EBA-A375-488D-B665-8EA84C18E92B}" type="datetimeFigureOut">
              <a:rPr lang="en-US" smtClean="0"/>
              <a:t>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B9AC82-59A6-4C4C-9AFD-5960BDB4195F}" type="slidenum">
              <a:rPr lang="en-US" smtClean="0"/>
              <a:t>‹#›</a:t>
            </a:fld>
            <a:endParaRPr lang="en-US"/>
          </a:p>
        </p:txBody>
      </p:sp>
    </p:spTree>
    <p:extLst>
      <p:ext uri="{BB962C8B-B14F-4D97-AF65-F5344CB8AC3E}">
        <p14:creationId xmlns:p14="http://schemas.microsoft.com/office/powerpoint/2010/main" val="3979852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652EBA-A375-488D-B665-8EA84C18E92B}" type="datetimeFigureOut">
              <a:rPr lang="en-US" smtClean="0"/>
              <a:t>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B9AC82-59A6-4C4C-9AFD-5960BDB4195F}"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3050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FA652EBA-A375-488D-B665-8EA84C18E92B}" type="datetimeFigureOut">
              <a:rPr lang="en-US" smtClean="0"/>
              <a:t>1/5/2020</a:t>
            </a:fld>
            <a:endParaRPr lang="en-US"/>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82B9AC82-59A6-4C4C-9AFD-5960BDB4195F}"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043580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77A010-642F-48DB-946B-9CC1405E5F63}"/>
              </a:ext>
            </a:extLst>
          </p:cNvPr>
          <p:cNvSpPr>
            <a:spLocks noGrp="1"/>
          </p:cNvSpPr>
          <p:nvPr>
            <p:ph type="ctrTitle"/>
          </p:nvPr>
        </p:nvSpPr>
        <p:spPr/>
        <p:txBody>
          <a:bodyPr>
            <a:normAutofit fontScale="90000"/>
          </a:bodyPr>
          <a:lstStyle/>
          <a:p>
            <a:pPr algn="l"/>
            <a:r>
              <a:rPr lang="en-US" dirty="0"/>
              <a:t>By: Marinda Cook (</a:t>
            </a:r>
            <a:r>
              <a:rPr lang="en-US" dirty="0" smtClean="0"/>
              <a:t>1903624)</a:t>
            </a:r>
            <a:r>
              <a:rPr lang="en-US" dirty="0"/>
              <a:t/>
            </a:r>
            <a:br>
              <a:rPr lang="en-US" dirty="0"/>
            </a:br>
            <a:r>
              <a:rPr lang="en-US" dirty="0"/>
              <a:t/>
            </a:r>
            <a:br>
              <a:rPr lang="en-US" dirty="0"/>
            </a:br>
            <a:endParaRPr lang="en-US" dirty="0"/>
          </a:p>
        </p:txBody>
      </p:sp>
      <p:sp>
        <p:nvSpPr>
          <p:cNvPr id="3" name="Subtitle 2">
            <a:extLst>
              <a:ext uri="{FF2B5EF4-FFF2-40B4-BE49-F238E27FC236}">
                <a16:creationId xmlns:a16="http://schemas.microsoft.com/office/drawing/2014/main" xmlns="" id="{59E495B4-53D3-4F54-B660-7587428AA393}"/>
              </a:ext>
            </a:extLst>
          </p:cNvPr>
          <p:cNvSpPr>
            <a:spLocks noGrp="1"/>
          </p:cNvSpPr>
          <p:nvPr>
            <p:ph type="subTitle" idx="1"/>
          </p:nvPr>
        </p:nvSpPr>
        <p:spPr>
          <a:xfrm>
            <a:off x="8534400" y="4960137"/>
            <a:ext cx="3200400" cy="1463040"/>
          </a:xfrm>
        </p:spPr>
        <p:txBody>
          <a:bodyPr>
            <a:normAutofit/>
          </a:bodyPr>
          <a:lstStyle/>
          <a:p>
            <a:r>
              <a:rPr lang="en-US" dirty="0"/>
              <a:t>Individuals and Groups in Society (SJSI5018)</a:t>
            </a:r>
          </a:p>
        </p:txBody>
      </p:sp>
      <p:sp>
        <p:nvSpPr>
          <p:cNvPr id="5" name="TextBox 4">
            <a:extLst>
              <a:ext uri="{FF2B5EF4-FFF2-40B4-BE49-F238E27FC236}">
                <a16:creationId xmlns:a16="http://schemas.microsoft.com/office/drawing/2014/main" xmlns="" id="{FD90FEEC-D236-49CF-8D84-125743F7A632}"/>
              </a:ext>
            </a:extLst>
          </p:cNvPr>
          <p:cNvSpPr txBox="1"/>
          <p:nvPr/>
        </p:nvSpPr>
        <p:spPr>
          <a:xfrm>
            <a:off x="742123" y="662609"/>
            <a:ext cx="9435548" cy="3046988"/>
          </a:xfrm>
          <a:prstGeom prst="rect">
            <a:avLst/>
          </a:prstGeom>
          <a:noFill/>
        </p:spPr>
        <p:txBody>
          <a:bodyPr wrap="square" rtlCol="0">
            <a:spAutoFit/>
          </a:bodyPr>
          <a:lstStyle/>
          <a:p>
            <a:pPr algn="ctr"/>
            <a:r>
              <a:rPr lang="en-US" sz="4800" b="1" dirty="0"/>
              <a:t>‘In the 21</a:t>
            </a:r>
            <a:r>
              <a:rPr lang="en-US" sz="4800" b="1" baseline="30000" dirty="0"/>
              <a:t>st</a:t>
            </a:r>
            <a:r>
              <a:rPr lang="en-US" sz="4800" b="1" dirty="0"/>
              <a:t> Century, the rise of Social Media means </a:t>
            </a:r>
            <a:r>
              <a:rPr lang="en-US" sz="4800" b="1" dirty="0" smtClean="0"/>
              <a:t>that </a:t>
            </a:r>
            <a:r>
              <a:rPr lang="en-US" sz="4800" b="1" dirty="0"/>
              <a:t>one’s sense of ‘self’ is now more unstable than ever’.</a:t>
            </a:r>
          </a:p>
        </p:txBody>
      </p:sp>
    </p:spTree>
    <p:extLst>
      <p:ext uri="{BB962C8B-B14F-4D97-AF65-F5344CB8AC3E}">
        <p14:creationId xmlns:p14="http://schemas.microsoft.com/office/powerpoint/2010/main" val="25307405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8037364-05D9-4058-84F6-729A79CAD6BF}"/>
              </a:ext>
            </a:extLst>
          </p:cNvPr>
          <p:cNvSpPr>
            <a:spLocks noGrp="1"/>
          </p:cNvSpPr>
          <p:nvPr>
            <p:ph type="title"/>
          </p:nvPr>
        </p:nvSpPr>
        <p:spPr>
          <a:xfrm>
            <a:off x="1024128" y="585216"/>
            <a:ext cx="8018272" cy="1499616"/>
          </a:xfrm>
        </p:spPr>
        <p:txBody>
          <a:bodyPr>
            <a:normAutofit/>
          </a:bodyPr>
          <a:lstStyle/>
          <a:p>
            <a:r>
              <a:rPr lang="en-US" dirty="0"/>
              <a:t>What is Social Media today?	</a:t>
            </a:r>
          </a:p>
        </p:txBody>
      </p:sp>
      <p:sp>
        <p:nvSpPr>
          <p:cNvPr id="3" name="Content Placeholder 2">
            <a:extLst>
              <a:ext uri="{FF2B5EF4-FFF2-40B4-BE49-F238E27FC236}">
                <a16:creationId xmlns:a16="http://schemas.microsoft.com/office/drawing/2014/main" xmlns="" id="{C0E95BC7-9E39-4A38-8C4B-D2C1AEF0D5FC}"/>
              </a:ext>
            </a:extLst>
          </p:cNvPr>
          <p:cNvSpPr>
            <a:spLocks noGrp="1"/>
          </p:cNvSpPr>
          <p:nvPr>
            <p:ph idx="1"/>
          </p:nvPr>
        </p:nvSpPr>
        <p:spPr>
          <a:xfrm>
            <a:off x="1024128" y="2286000"/>
            <a:ext cx="8018271" cy="4023360"/>
          </a:xfrm>
        </p:spPr>
        <p:txBody>
          <a:bodyPr>
            <a:normAutofit fontScale="25000" lnSpcReduction="20000"/>
          </a:bodyPr>
          <a:lstStyle/>
          <a:p>
            <a:pPr marL="0" indent="0">
              <a:buNone/>
            </a:pPr>
            <a:r>
              <a:rPr lang="en-US" sz="8000" dirty="0" smtClean="0"/>
              <a:t>-Tweaking settings</a:t>
            </a:r>
          </a:p>
          <a:p>
            <a:pPr marL="0" indent="0">
              <a:buNone/>
            </a:pPr>
            <a:endParaRPr lang="en-US" sz="8000" dirty="0" smtClean="0"/>
          </a:p>
          <a:p>
            <a:pPr marL="0" indent="0">
              <a:buNone/>
            </a:pPr>
            <a:r>
              <a:rPr lang="en-US" sz="8000" dirty="0" smtClean="0"/>
              <a:t>-Editing filters</a:t>
            </a:r>
          </a:p>
          <a:p>
            <a:pPr marL="0" indent="0">
              <a:buNone/>
            </a:pPr>
            <a:endParaRPr lang="en-US" sz="8000" dirty="0" smtClean="0"/>
          </a:p>
          <a:p>
            <a:pPr marL="0" indent="0">
              <a:buNone/>
            </a:pPr>
            <a:r>
              <a:rPr lang="en-US" sz="8000" dirty="0" smtClean="0"/>
              <a:t>-Exploring and Creeping</a:t>
            </a:r>
          </a:p>
          <a:p>
            <a:pPr marL="0" indent="0">
              <a:buNone/>
            </a:pPr>
            <a:endParaRPr lang="en-US" sz="8000" dirty="0" smtClean="0"/>
          </a:p>
          <a:p>
            <a:pPr marL="0" indent="0">
              <a:buNone/>
            </a:pPr>
            <a:r>
              <a:rPr lang="en-US" sz="8000" dirty="0" smtClean="0"/>
              <a:t>-Sharing what you want to be like not what you really are.</a:t>
            </a:r>
          </a:p>
          <a:p>
            <a:pPr marL="0" indent="0">
              <a:buNone/>
            </a:pPr>
            <a:endParaRPr lang="en-US" dirty="0"/>
          </a:p>
          <a:p>
            <a:pPr marL="0" indent="0">
              <a:buNone/>
            </a:pPr>
            <a:endParaRPr lang="en-US" dirty="0" smtClean="0"/>
          </a:p>
          <a:p>
            <a:pPr marL="0" indent="0">
              <a:buNone/>
            </a:pPr>
            <a:endParaRPr lang="en-US" dirty="0"/>
          </a:p>
          <a:p>
            <a:pPr marL="0" indent="0">
              <a:buNone/>
            </a:pPr>
            <a:r>
              <a:rPr lang="en-US" dirty="0" smtClean="0"/>
              <a:t>						</a:t>
            </a:r>
            <a:r>
              <a:rPr lang="en-US" sz="8000" dirty="0" smtClean="0"/>
              <a:t>      (</a:t>
            </a:r>
            <a:r>
              <a:rPr lang="en-US" sz="8000" dirty="0"/>
              <a:t>Rousseau, 2018)</a:t>
            </a:r>
            <a:endParaRPr lang="en-US" dirty="0"/>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72749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9F951F-CD61-40FD-AC41-6FF730542393}"/>
              </a:ext>
            </a:extLst>
          </p:cNvPr>
          <p:cNvSpPr>
            <a:spLocks noGrp="1"/>
          </p:cNvSpPr>
          <p:nvPr>
            <p:ph type="title"/>
          </p:nvPr>
        </p:nvSpPr>
        <p:spPr>
          <a:xfrm>
            <a:off x="1024128" y="585216"/>
            <a:ext cx="8018272" cy="1499616"/>
          </a:xfrm>
        </p:spPr>
        <p:txBody>
          <a:bodyPr>
            <a:normAutofit/>
          </a:bodyPr>
          <a:lstStyle/>
          <a:p>
            <a:r>
              <a:rPr lang="en-US" dirty="0" smtClean="0"/>
              <a:t>Some of the effects on us do to social media: Part 1</a:t>
            </a:r>
            <a:endParaRPr lang="en-US" dirty="0"/>
          </a:p>
        </p:txBody>
      </p:sp>
      <p:sp>
        <p:nvSpPr>
          <p:cNvPr id="3" name="Content Placeholder 2">
            <a:extLst>
              <a:ext uri="{FF2B5EF4-FFF2-40B4-BE49-F238E27FC236}">
                <a16:creationId xmlns:a16="http://schemas.microsoft.com/office/drawing/2014/main" xmlns="" id="{D63D21ED-89C4-4D5F-8B43-3E704104B00E}"/>
              </a:ext>
            </a:extLst>
          </p:cNvPr>
          <p:cNvSpPr>
            <a:spLocks noGrp="1"/>
          </p:cNvSpPr>
          <p:nvPr>
            <p:ph idx="1"/>
          </p:nvPr>
        </p:nvSpPr>
        <p:spPr>
          <a:xfrm>
            <a:off x="1024128" y="2286000"/>
            <a:ext cx="8018271" cy="4023360"/>
          </a:xfrm>
        </p:spPr>
        <p:txBody>
          <a:bodyPr>
            <a:normAutofit fontScale="92500" lnSpcReduction="20000"/>
          </a:bodyPr>
          <a:lstStyle/>
          <a:p>
            <a:pPr>
              <a:buFont typeface="Wingdings" panose="05000000000000000000" pitchFamily="2" charset="2"/>
              <a:buChar char="v"/>
            </a:pPr>
            <a:r>
              <a:rPr lang="en-US" dirty="0" smtClean="0"/>
              <a:t>Anxiety</a:t>
            </a:r>
          </a:p>
          <a:p>
            <a:pPr marL="0" indent="0">
              <a:buNone/>
            </a:pPr>
            <a:r>
              <a:rPr lang="en-US" dirty="0"/>
              <a:t> </a:t>
            </a:r>
            <a:r>
              <a:rPr lang="en-US" dirty="0" smtClean="0"/>
              <a:t>  **A feeling of worry, nervousness, apprehension or </a:t>
            </a:r>
            <a:r>
              <a:rPr lang="en-US" dirty="0" err="1" smtClean="0"/>
              <a:t>uneaseness</a:t>
            </a:r>
            <a:r>
              <a:rPr lang="en-US" dirty="0" smtClean="0"/>
              <a:t>. Usually associated with an uncertain outcome. 			</a:t>
            </a:r>
            <a:r>
              <a:rPr lang="en-US" dirty="0"/>
              <a:t>(Cho, 2019)</a:t>
            </a:r>
            <a:endParaRPr lang="en-US" dirty="0" smtClean="0"/>
          </a:p>
          <a:p>
            <a:pPr>
              <a:buFont typeface="Wingdings" panose="05000000000000000000" pitchFamily="2" charset="2"/>
              <a:buChar char="v"/>
            </a:pPr>
            <a:r>
              <a:rPr lang="en-US" dirty="0" smtClean="0"/>
              <a:t>Restlessness</a:t>
            </a:r>
          </a:p>
          <a:p>
            <a:pPr marL="0" indent="0">
              <a:buNone/>
            </a:pPr>
            <a:r>
              <a:rPr lang="en-US" dirty="0"/>
              <a:t> </a:t>
            </a:r>
            <a:r>
              <a:rPr lang="en-US" dirty="0" smtClean="0"/>
              <a:t>  **One of the telltale signs of anxiety. Fidgeting, shaking your legs, unable        to sit still.						</a:t>
            </a:r>
            <a:r>
              <a:rPr lang="en-US" dirty="0"/>
              <a:t>(Cho, 2019)</a:t>
            </a:r>
            <a:endParaRPr lang="en-US" dirty="0" smtClean="0"/>
          </a:p>
          <a:p>
            <a:pPr>
              <a:buFont typeface="Wingdings" panose="05000000000000000000" pitchFamily="2" charset="2"/>
              <a:buChar char="v"/>
            </a:pPr>
            <a:r>
              <a:rPr lang="en-US" dirty="0" smtClean="0"/>
              <a:t>Crave Validation</a:t>
            </a:r>
          </a:p>
          <a:p>
            <a:pPr marL="0" indent="0">
              <a:buNone/>
            </a:pPr>
            <a:r>
              <a:rPr lang="en-US" dirty="0"/>
              <a:t> </a:t>
            </a:r>
            <a:r>
              <a:rPr lang="en-US" dirty="0" smtClean="0"/>
              <a:t>  **Wanting everyone to like what you’ve posted on Facebook, Instagram, Twitter or other media sites.				</a:t>
            </a:r>
            <a:r>
              <a:rPr lang="en-US" dirty="0"/>
              <a:t>(Cho, 2019)</a:t>
            </a:r>
            <a:endParaRPr lang="en-US" dirty="0"/>
          </a:p>
          <a:p>
            <a:pPr>
              <a:buFont typeface="Wingdings" panose="05000000000000000000" pitchFamily="2" charset="2"/>
              <a:buChar char="v"/>
            </a:pPr>
            <a:r>
              <a:rPr lang="en-US" dirty="0" smtClean="0"/>
              <a:t>Fear of Missing Out</a:t>
            </a:r>
          </a:p>
          <a:p>
            <a:pPr marL="0" indent="0">
              <a:buNone/>
            </a:pPr>
            <a:r>
              <a:rPr lang="en-US" dirty="0"/>
              <a:t> </a:t>
            </a:r>
            <a:r>
              <a:rPr lang="en-US" dirty="0" smtClean="0"/>
              <a:t>  **A form of anxiety that you get when you’re scared of missing out on the positive experiences that someone else is getting.		</a:t>
            </a:r>
            <a:r>
              <a:rPr lang="en-US" dirty="0"/>
              <a:t>(Cho, 2019)</a:t>
            </a:r>
            <a:endParaRPr lang="en-US" dirty="0" smtClean="0"/>
          </a:p>
          <a:p>
            <a:pPr marL="0" indent="0">
              <a:buNone/>
            </a:pPr>
            <a:endParaRPr lang="en-US" dirty="0"/>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56142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7398D7E-F68C-4CFC-AF80-64145F32AA2E}"/>
              </a:ext>
            </a:extLst>
          </p:cNvPr>
          <p:cNvSpPr>
            <a:spLocks noGrp="1"/>
          </p:cNvSpPr>
          <p:nvPr>
            <p:ph type="title"/>
          </p:nvPr>
        </p:nvSpPr>
        <p:spPr>
          <a:xfrm>
            <a:off x="1024128" y="585216"/>
            <a:ext cx="8018272" cy="1499616"/>
          </a:xfrm>
        </p:spPr>
        <p:txBody>
          <a:bodyPr>
            <a:normAutofit/>
          </a:bodyPr>
          <a:lstStyle/>
          <a:p>
            <a:r>
              <a:rPr lang="en-US" dirty="0" smtClean="0"/>
              <a:t>Some of the effects on us do to social media: part 2</a:t>
            </a:r>
            <a:endParaRPr lang="en-US" dirty="0"/>
          </a:p>
        </p:txBody>
      </p:sp>
      <p:sp>
        <p:nvSpPr>
          <p:cNvPr id="3" name="Content Placeholder 2">
            <a:extLst>
              <a:ext uri="{FF2B5EF4-FFF2-40B4-BE49-F238E27FC236}">
                <a16:creationId xmlns:a16="http://schemas.microsoft.com/office/drawing/2014/main" xmlns="" id="{074EFDF7-1A58-4B9F-BF5A-9942B857515A}"/>
              </a:ext>
            </a:extLst>
          </p:cNvPr>
          <p:cNvSpPr>
            <a:spLocks noGrp="1"/>
          </p:cNvSpPr>
          <p:nvPr>
            <p:ph idx="1"/>
          </p:nvPr>
        </p:nvSpPr>
        <p:spPr>
          <a:xfrm>
            <a:off x="1024128" y="2286000"/>
            <a:ext cx="8018271" cy="4023360"/>
          </a:xfrm>
        </p:spPr>
        <p:txBody>
          <a:bodyPr>
            <a:normAutofit fontScale="85000" lnSpcReduction="20000"/>
          </a:bodyPr>
          <a:lstStyle/>
          <a:p>
            <a:pPr>
              <a:buFont typeface="Wingdings" panose="05000000000000000000" pitchFamily="2" charset="2"/>
              <a:buChar char="v"/>
            </a:pPr>
            <a:r>
              <a:rPr lang="en-US" dirty="0"/>
              <a:t>Smiling Depression</a:t>
            </a:r>
          </a:p>
          <a:p>
            <a:pPr marL="0" indent="0">
              <a:buNone/>
            </a:pPr>
            <a:r>
              <a:rPr lang="en-US" dirty="0"/>
              <a:t>   **Smiling depression is a term used to describe people who are depressed but do not appear so. In America today, 6.7 percent of the population over the age of 18 suffers from major depression, and it is the leading cause of disability in the 15-44 age range</a:t>
            </a:r>
            <a:r>
              <a:rPr lang="en-US" dirty="0" smtClean="0"/>
              <a:t>.					       (</a:t>
            </a:r>
            <a:r>
              <a:rPr lang="en-US" dirty="0" err="1"/>
              <a:t>Sunstrum</a:t>
            </a:r>
            <a:r>
              <a:rPr lang="en-US" dirty="0"/>
              <a:t>, 2018)</a:t>
            </a:r>
            <a:endParaRPr lang="en-US" dirty="0"/>
          </a:p>
          <a:p>
            <a:pPr>
              <a:buFont typeface="Wingdings" panose="05000000000000000000" pitchFamily="2" charset="2"/>
              <a:buChar char="v"/>
            </a:pPr>
            <a:r>
              <a:rPr lang="en-US" dirty="0" smtClean="0"/>
              <a:t>Cyberbullying </a:t>
            </a:r>
          </a:p>
          <a:p>
            <a:pPr marL="0" indent="0">
              <a:buNone/>
            </a:pPr>
            <a:r>
              <a:rPr lang="en-US" dirty="0"/>
              <a:t> </a:t>
            </a:r>
            <a:r>
              <a:rPr lang="en-US" dirty="0" smtClean="0"/>
              <a:t>  **This happens when someone gains your trust so you’ll except them as a friend on social media and then they terrorize you in front of your peers by posting lies or making fun of you.   				       (</a:t>
            </a:r>
            <a:r>
              <a:rPr lang="en-US" dirty="0" err="1"/>
              <a:t>Sunstrum</a:t>
            </a:r>
            <a:r>
              <a:rPr lang="en-US" dirty="0"/>
              <a:t>, 2018)</a:t>
            </a:r>
            <a:endParaRPr lang="en-US" dirty="0"/>
          </a:p>
          <a:p>
            <a:pPr>
              <a:buFont typeface="Wingdings" panose="05000000000000000000" pitchFamily="2" charset="2"/>
              <a:buChar char="v"/>
            </a:pPr>
            <a:r>
              <a:rPr lang="en-US" dirty="0"/>
              <a:t>Poor </a:t>
            </a:r>
            <a:r>
              <a:rPr lang="en-US" dirty="0" smtClean="0"/>
              <a:t>Health</a:t>
            </a:r>
          </a:p>
          <a:p>
            <a:pPr marL="0" indent="0">
              <a:buNone/>
            </a:pPr>
            <a:r>
              <a:rPr lang="en-US" dirty="0"/>
              <a:t> </a:t>
            </a:r>
            <a:r>
              <a:rPr lang="en-US" dirty="0" smtClean="0"/>
              <a:t>  **Ones health is effected do to lack of exercise. Sitting in front of a computer, our phone or how ever we are connected to media prevents us from getting the exercise we need to live a healthy life. We tend to eat, mostly unhealthy foods, while engaged on media. 				        (</a:t>
            </a:r>
            <a:r>
              <a:rPr lang="en-US" dirty="0" err="1"/>
              <a:t>Sunstrum</a:t>
            </a:r>
            <a:r>
              <a:rPr lang="en-US" dirty="0"/>
              <a:t>, 2018)</a:t>
            </a:r>
          </a:p>
        </p:txBody>
      </p:sp>
      <p:sp>
        <p:nvSpPr>
          <p:cNvPr id="8" name="Rectangle 7">
            <a:extLst>
              <a:ext uri="{FF2B5EF4-FFF2-40B4-BE49-F238E27FC236}">
                <a16:creationId xmlns:a16="http://schemas.microsoft.com/office/drawing/2014/main" xmlns="" id="{77D7B666-D5E6-48CE-B26A-FB5E5C34AF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325601"/>
            <a:ext cx="2286920" cy="390807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F6EE670A-A41A-44AD-BC1C-2090365EB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83348" y="4394539"/>
            <a:ext cx="2286920" cy="2029724"/>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42463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0E6F47-B4C6-4475-AD16-66120449F4CF}"/>
              </a:ext>
            </a:extLst>
          </p:cNvPr>
          <p:cNvSpPr>
            <a:spLocks noGrp="1"/>
          </p:cNvSpPr>
          <p:nvPr>
            <p:ph type="title"/>
          </p:nvPr>
        </p:nvSpPr>
        <p:spPr>
          <a:xfrm>
            <a:off x="1024129" y="585216"/>
            <a:ext cx="10329671" cy="1499616"/>
          </a:xfrm>
        </p:spPr>
        <p:txBody>
          <a:bodyPr>
            <a:normAutofit/>
          </a:bodyPr>
          <a:lstStyle/>
          <a:p>
            <a:r>
              <a:rPr lang="en-US" dirty="0" smtClean="0">
                <a:solidFill>
                  <a:srgbClr val="FFFFFF"/>
                </a:solidFill>
              </a:rPr>
              <a:t>BIBLIAGRAPHY</a:t>
            </a:r>
            <a:endParaRPr lang="en-US" dirty="0">
              <a:solidFill>
                <a:srgbClr val="FFFFFF"/>
              </a:solidFill>
            </a:endParaRPr>
          </a:p>
        </p:txBody>
      </p:sp>
      <p:sp>
        <p:nvSpPr>
          <p:cNvPr id="3" name="Content Placeholder 2">
            <a:extLst>
              <a:ext uri="{FF2B5EF4-FFF2-40B4-BE49-F238E27FC236}">
                <a16:creationId xmlns:a16="http://schemas.microsoft.com/office/drawing/2014/main" xmlns="" id="{4016AFB8-0A33-4EEB-A587-70A1F9382A84}"/>
              </a:ext>
            </a:extLst>
          </p:cNvPr>
          <p:cNvSpPr>
            <a:spLocks noGrp="1"/>
          </p:cNvSpPr>
          <p:nvPr>
            <p:ph idx="1"/>
          </p:nvPr>
        </p:nvSpPr>
        <p:spPr>
          <a:xfrm>
            <a:off x="1024129" y="2286000"/>
            <a:ext cx="10329671" cy="3862971"/>
          </a:xfrm>
        </p:spPr>
        <p:txBody>
          <a:bodyPr>
            <a:normAutofit/>
          </a:bodyPr>
          <a:lstStyle/>
          <a:p>
            <a:pPr marL="0" indent="0">
              <a:buNone/>
            </a:pPr>
            <a:r>
              <a:rPr lang="en-US" dirty="0"/>
              <a:t>Cho, J. (2019). </a:t>
            </a:r>
            <a:r>
              <a:rPr lang="en-US" i="1" dirty="0"/>
              <a:t>How Social Media Can Affect Your Self Esteem</a:t>
            </a:r>
            <a:r>
              <a:rPr lang="en-US" dirty="0"/>
              <a:t>. [online] </a:t>
            </a:r>
            <a:r>
              <a:rPr lang="en-US" dirty="0" err="1"/>
              <a:t>HealthCorps</a:t>
            </a:r>
            <a:r>
              <a:rPr lang="en-US" dirty="0"/>
              <a:t>. Available at: https://www.healthcorps.org/how-social-media-can-affect-your-self-esteem/ [Accessed 7 Jan. 2020</a:t>
            </a:r>
            <a:r>
              <a:rPr lang="en-US" dirty="0" smtClean="0"/>
              <a:t>].</a:t>
            </a:r>
          </a:p>
          <a:p>
            <a:pPr marL="0" indent="0">
              <a:buNone/>
            </a:pPr>
            <a:r>
              <a:rPr lang="en-US" dirty="0" smtClean="0"/>
              <a:t>Rousseau</a:t>
            </a:r>
            <a:r>
              <a:rPr lang="en-US" dirty="0"/>
              <a:t>, C. (2018). </a:t>
            </a:r>
            <a:r>
              <a:rPr lang="en-US" i="1" dirty="0"/>
              <a:t>Instagram users are reporting the same strange new hack</a:t>
            </a:r>
            <a:r>
              <a:rPr lang="en-US" dirty="0"/>
              <a:t>. [online] </a:t>
            </a:r>
            <a:r>
              <a:rPr lang="en-US" dirty="0" err="1"/>
              <a:t>iMore</a:t>
            </a:r>
            <a:r>
              <a:rPr lang="en-US" dirty="0"/>
              <a:t>. Available at: https://www.imore.com/instagram [Accessed 7 Jan. 2020</a:t>
            </a:r>
            <a:r>
              <a:rPr lang="en-US" dirty="0" smtClean="0"/>
              <a:t>].</a:t>
            </a:r>
          </a:p>
          <a:p>
            <a:pPr marL="0" indent="0">
              <a:buNone/>
            </a:pPr>
            <a:r>
              <a:rPr lang="en-US" dirty="0" err="1" smtClean="0"/>
              <a:t>Sunstrum</a:t>
            </a:r>
            <a:r>
              <a:rPr lang="en-US" dirty="0"/>
              <a:t>, K. (2018). </a:t>
            </a:r>
            <a:r>
              <a:rPr lang="en-US" i="1" dirty="0"/>
              <a:t>How Social Media Affects Our Self-Perception</a:t>
            </a:r>
            <a:r>
              <a:rPr lang="en-US" dirty="0"/>
              <a:t>. [online] World of Psychology. Available at: https://psychcentral.com/blog/how-social-media-affects-our-self-perception/ [Accessed 7 Jan. 2020].</a:t>
            </a:r>
            <a:endParaRPr lang="en-US" dirty="0">
              <a:solidFill>
                <a:srgbClr val="FFFFFF"/>
              </a:solidFill>
            </a:endParaRPr>
          </a:p>
          <a:p>
            <a:endParaRPr lang="en-US" dirty="0">
              <a:solidFill>
                <a:srgbClr val="FFFFFF"/>
              </a:solidFill>
            </a:endParaRPr>
          </a:p>
        </p:txBody>
      </p:sp>
    </p:spTree>
    <p:extLst>
      <p:ext uri="{BB962C8B-B14F-4D97-AF65-F5344CB8AC3E}">
        <p14:creationId xmlns:p14="http://schemas.microsoft.com/office/powerpoint/2010/main" val="1615300806"/>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docProps/app.xml><?xml version="1.0" encoding="utf-8"?>
<Properties xmlns="http://schemas.openxmlformats.org/officeDocument/2006/extended-properties" xmlns:vt="http://schemas.openxmlformats.org/officeDocument/2006/docPropsVTypes">
  <TotalTime>2696</TotalTime>
  <Words>279</Words>
  <Application>Microsoft Office PowerPoint</Application>
  <PresentationFormat>Widescreen</PresentationFormat>
  <Paragraphs>35</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Tw Cen MT</vt:lpstr>
      <vt:lpstr>Tw Cen MT Condensed</vt:lpstr>
      <vt:lpstr>Wingdings</vt:lpstr>
      <vt:lpstr>Wingdings 3</vt:lpstr>
      <vt:lpstr>Integral</vt:lpstr>
      <vt:lpstr>By: Marinda Cook (1903624)  </vt:lpstr>
      <vt:lpstr>What is Social Media today? </vt:lpstr>
      <vt:lpstr>Some of the effects on us do to social media: Part 1</vt:lpstr>
      <vt:lpstr>Some of the effects on us do to social media: part 2</vt:lpstr>
      <vt:lpstr>BIBLIAGRAPHY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 Marinda Cook (1903642)  </dc:title>
  <dc:creator>Marinda Cook</dc:creator>
  <cp:lastModifiedBy>Marinda Cook (1903624)</cp:lastModifiedBy>
  <cp:revision>15</cp:revision>
  <dcterms:created xsi:type="dcterms:W3CDTF">2020-01-02T21:16:56Z</dcterms:created>
  <dcterms:modified xsi:type="dcterms:W3CDTF">2020-01-07T18:10:25Z</dcterms:modified>
</cp:coreProperties>
</file>