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A10576-B6E3-49E3-8550-026A56F378C9}" type="datetimeFigureOut">
              <a:rPr lang="en-GB" smtClean="0"/>
              <a:pPr/>
              <a:t>21/10/2018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9AC07-F51F-4DFB-890B-264D685980CE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philosopy.hku.hk/think/critical/ct.php" TargetMode="External"/><Relationship Id="rId3" Type="http://schemas.openxmlformats.org/officeDocument/2006/relationships/hyperlink" Target="https://globaldigitalcitazen.org/5useful-critical-thinking-flowcharts" TargetMode="External"/><Relationship Id="rId7" Type="http://schemas.openxmlformats.org/officeDocument/2006/relationships/hyperlink" Target="https://www.youtube.com/watch?v=dItUGF8GdTw" TargetMode="External"/><Relationship Id="rId2" Type="http://schemas.openxmlformats.org/officeDocument/2006/relationships/hyperlink" Target="https://globaldigitalcitazen.org/12strong-stragegies-fo-reffectively-teaching-critical-thinking-skil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penuniversity.edu/sites/www.openuniversity.edu/files/brochures/Critical-thinking-Open-University.pdf" TargetMode="External"/><Relationship Id="rId5" Type="http://schemas.openxmlformats.org/officeDocument/2006/relationships/hyperlink" Target="http://genuardis.net/reflective-cycle-gibbs.htm" TargetMode="External"/><Relationship Id="rId4" Type="http://schemas.openxmlformats.org/officeDocument/2006/relationships/hyperlink" Target="https://www.youtube.com/5A&#8217;s-of-information-fluenc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val 4"/>
          <p:cNvSpPr/>
          <p:nvPr/>
        </p:nvSpPr>
        <p:spPr>
          <a:xfrm>
            <a:off x="467544" y="764704"/>
            <a:ext cx="158417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What do I already know?</a:t>
            </a:r>
            <a:endParaRPr lang="en-GB" dirty="0"/>
          </a:p>
        </p:txBody>
      </p:sp>
      <p:sp>
        <p:nvSpPr>
          <p:cNvPr id="6" name="Right Arrow 5"/>
          <p:cNvSpPr/>
          <p:nvPr/>
        </p:nvSpPr>
        <p:spPr>
          <a:xfrm>
            <a:off x="2483768" y="90872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Oval 6"/>
          <p:cNvSpPr/>
          <p:nvPr/>
        </p:nvSpPr>
        <p:spPr>
          <a:xfrm>
            <a:off x="3923928" y="620688"/>
            <a:ext cx="141845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Explore</a:t>
            </a:r>
            <a:endParaRPr lang="en-GB" dirty="0"/>
          </a:p>
        </p:txBody>
      </p:sp>
      <p:sp>
        <p:nvSpPr>
          <p:cNvPr id="8" name="Right Arrow 7"/>
          <p:cNvSpPr/>
          <p:nvPr/>
        </p:nvSpPr>
        <p:spPr>
          <a:xfrm>
            <a:off x="5796136" y="8367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Oval 8"/>
          <p:cNvSpPr/>
          <p:nvPr/>
        </p:nvSpPr>
        <p:spPr>
          <a:xfrm>
            <a:off x="7092280" y="476672"/>
            <a:ext cx="134644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r>
              <a:rPr lang="en-GB" dirty="0" smtClean="0"/>
              <a:t>Reliable or not?</a:t>
            </a:r>
            <a:endParaRPr lang="en-GB" dirty="0"/>
          </a:p>
        </p:txBody>
      </p:sp>
      <p:sp>
        <p:nvSpPr>
          <p:cNvPr id="11" name="Down Arrow 10"/>
          <p:cNvSpPr/>
          <p:nvPr/>
        </p:nvSpPr>
        <p:spPr>
          <a:xfrm>
            <a:off x="7596336" y="1484784"/>
            <a:ext cx="484632" cy="54636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Oval 11"/>
          <p:cNvSpPr/>
          <p:nvPr/>
        </p:nvSpPr>
        <p:spPr>
          <a:xfrm>
            <a:off x="6876256" y="2132856"/>
            <a:ext cx="18002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Evidence based</a:t>
            </a:r>
            <a:endParaRPr lang="en-GB" dirty="0"/>
          </a:p>
        </p:txBody>
      </p:sp>
      <p:sp>
        <p:nvSpPr>
          <p:cNvPr id="13" name="Left Arrow 12"/>
          <p:cNvSpPr/>
          <p:nvPr/>
        </p:nvSpPr>
        <p:spPr>
          <a:xfrm>
            <a:off x="5796136" y="23488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5" name="Left Arrow 14"/>
          <p:cNvSpPr/>
          <p:nvPr/>
        </p:nvSpPr>
        <p:spPr>
          <a:xfrm>
            <a:off x="2627784" y="2348880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Oval 15"/>
          <p:cNvSpPr/>
          <p:nvPr/>
        </p:nvSpPr>
        <p:spPr>
          <a:xfrm>
            <a:off x="539552" y="2132856"/>
            <a:ext cx="1512168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Relevant info</a:t>
            </a:r>
            <a:endParaRPr lang="en-GB" dirty="0"/>
          </a:p>
        </p:txBody>
      </p:sp>
      <p:sp>
        <p:nvSpPr>
          <p:cNvPr id="17" name="Oval 16"/>
          <p:cNvSpPr/>
          <p:nvPr/>
        </p:nvSpPr>
        <p:spPr>
          <a:xfrm>
            <a:off x="3923928" y="2132856"/>
            <a:ext cx="1634480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Discard info</a:t>
            </a:r>
            <a:endParaRPr lang="en-GB" dirty="0"/>
          </a:p>
        </p:txBody>
      </p:sp>
      <p:sp>
        <p:nvSpPr>
          <p:cNvPr id="18" name="Down Arrow 17"/>
          <p:cNvSpPr/>
          <p:nvPr/>
        </p:nvSpPr>
        <p:spPr>
          <a:xfrm>
            <a:off x="1043608" y="3212976"/>
            <a:ext cx="484632" cy="6183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Oval 18"/>
          <p:cNvSpPr/>
          <p:nvPr/>
        </p:nvSpPr>
        <p:spPr>
          <a:xfrm>
            <a:off x="467544" y="3933056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Submit</a:t>
            </a:r>
            <a:endParaRPr lang="en-GB" dirty="0"/>
          </a:p>
        </p:txBody>
      </p:sp>
      <p:sp>
        <p:nvSpPr>
          <p:cNvPr id="20" name="Right Arrow 19"/>
          <p:cNvSpPr/>
          <p:nvPr/>
        </p:nvSpPr>
        <p:spPr>
          <a:xfrm>
            <a:off x="2699792" y="386104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Oval 20"/>
          <p:cNvSpPr/>
          <p:nvPr/>
        </p:nvSpPr>
        <p:spPr>
          <a:xfrm>
            <a:off x="3923928" y="3861048"/>
            <a:ext cx="16561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Feedback</a:t>
            </a:r>
            <a:endParaRPr lang="en-GB" dirty="0"/>
          </a:p>
        </p:txBody>
      </p:sp>
      <p:sp>
        <p:nvSpPr>
          <p:cNvPr id="22" name="Right Arrow 21"/>
          <p:cNvSpPr/>
          <p:nvPr/>
        </p:nvSpPr>
        <p:spPr>
          <a:xfrm>
            <a:off x="5796136" y="407707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Oval 22"/>
          <p:cNvSpPr/>
          <p:nvPr/>
        </p:nvSpPr>
        <p:spPr>
          <a:xfrm>
            <a:off x="7020272" y="3789040"/>
            <a:ext cx="165618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Reflect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1907704" y="0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solidFill>
                  <a:srgbClr val="FF0000"/>
                </a:solidFill>
              </a:rPr>
              <a:t>DEVELOPMENT OF CRITICAL THINKING IN EDUCATION.</a:t>
            </a:r>
            <a:endParaRPr lang="en-GB" sz="2000" b="1" dirty="0">
              <a:solidFill>
                <a:srgbClr val="FF0000"/>
              </a:solidFill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1403648" y="5301208"/>
            <a:ext cx="66059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 smtClean="0">
                <a:solidFill>
                  <a:srgbClr val="00B050"/>
                </a:solidFill>
              </a:rPr>
              <a:t>“Critical thinking is the ability to think clearly and rationally. </a:t>
            </a:r>
          </a:p>
          <a:p>
            <a:r>
              <a:rPr lang="en-GB" sz="2000" b="1" dirty="0" smtClean="0">
                <a:solidFill>
                  <a:srgbClr val="00B050"/>
                </a:solidFill>
              </a:rPr>
              <a:t> </a:t>
            </a:r>
            <a:r>
              <a:rPr lang="en-GB" sz="2000" b="1" dirty="0" smtClean="0">
                <a:solidFill>
                  <a:srgbClr val="00B050"/>
                </a:solidFill>
              </a:rPr>
              <a:t> To be able to consider the strengths and weaknesses....</a:t>
            </a:r>
          </a:p>
          <a:p>
            <a:r>
              <a:rPr lang="en-GB" sz="2000" b="1" dirty="0" smtClean="0">
                <a:solidFill>
                  <a:srgbClr val="00B050"/>
                </a:solidFill>
              </a:rPr>
              <a:t> </a:t>
            </a:r>
            <a:r>
              <a:rPr lang="en-GB" sz="2000" b="1" dirty="0" smtClean="0">
                <a:solidFill>
                  <a:srgbClr val="00B050"/>
                </a:solidFill>
              </a:rPr>
              <a:t>  To develop skills as an independent learner and thinker...”</a:t>
            </a:r>
            <a:endParaRPr lang="en-GB" sz="2000" b="1" dirty="0">
              <a:solidFill>
                <a:srgbClr val="00B050"/>
              </a:solidFill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602613" y="5298430"/>
            <a:ext cx="47000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400" b="1" dirty="0" smtClean="0">
                <a:solidFill>
                  <a:srgbClr val="002060"/>
                </a:solidFill>
              </a:rPr>
              <a:t>??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8799463" y="5031730"/>
            <a:ext cx="32733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GB" sz="2400" b="1" dirty="0" smtClean="0">
                <a:solidFill>
                  <a:srgbClr val="002060"/>
                </a:solidFill>
              </a:rPr>
              <a:t>?</a:t>
            </a:r>
            <a:endParaRPr lang="en-GB" sz="2400" b="1" dirty="0">
              <a:solidFill>
                <a:srgbClr val="002060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 flipH="1">
            <a:off x="8532440" y="5706418"/>
            <a:ext cx="3511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sz="2400" b="1" dirty="0" smtClean="0">
                <a:solidFill>
                  <a:srgbClr val="002060"/>
                </a:solidFill>
              </a:rPr>
              <a:t>??</a:t>
            </a:r>
            <a:endParaRPr lang="en-GB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References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sz="1600" dirty="0" smtClean="0"/>
              <a:t>Watanabe-Crockett, L (2018) “12 Strong Strategies for Effectively Teaching Critical Thinking Skills, Lee Watanabe – Crockett [blog]. 4 April. Available at:</a:t>
            </a:r>
          </a:p>
          <a:p>
            <a:pPr>
              <a:buNone/>
            </a:pPr>
            <a:r>
              <a:rPr lang="en-GB" sz="1600" dirty="0" smtClean="0">
                <a:hlinkClick r:id="rId2"/>
              </a:rPr>
              <a:t>https://globaldigitalcitazen.org/12strong-stragegies-fo-reffectively-teaching-critical-thinking-skills</a:t>
            </a: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(Accessed: 13 October 2018)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 smtClean="0"/>
              <a:t>Watanabe-Crockett, L (2018) “ 5 Useful Critical Thinking Flowcharts”, Lee Watanabe – Crockett. Available at:</a:t>
            </a:r>
          </a:p>
          <a:p>
            <a:pPr>
              <a:buNone/>
            </a:pPr>
            <a:r>
              <a:rPr lang="en-GB" sz="1600" dirty="0" smtClean="0">
                <a:hlinkClick r:id="rId3"/>
              </a:rPr>
              <a:t> https://globaldigitalcitazen.org/5useful-critical-thinking-flowcharts</a:t>
            </a: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(Accessed: 13 October 2018)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 smtClean="0"/>
              <a:t>Watanabe – Crockett (2018) 5A’s of Information Fluency, Lee Watanabe - Crockett :[Video] Available at:</a:t>
            </a:r>
          </a:p>
          <a:p>
            <a:pPr>
              <a:buNone/>
            </a:pPr>
            <a:r>
              <a:rPr lang="en-GB" sz="1600" dirty="0" smtClean="0">
                <a:hlinkClick r:id="rId4"/>
              </a:rPr>
              <a:t>https://www.youtube.com/5A’s-of-information-fluency</a:t>
            </a: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(Accessed: 13 October 2018)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 smtClean="0"/>
              <a:t>Earp, J.(2017)  “</a:t>
            </a:r>
            <a:r>
              <a:rPr lang="en-GB" sz="1600" i="1" dirty="0" smtClean="0"/>
              <a:t> The Power of Reflective Practice”. </a:t>
            </a:r>
            <a:r>
              <a:rPr lang="en-GB" sz="1600" dirty="0" smtClean="0"/>
              <a:t>Australia :Teacher</a:t>
            </a:r>
          </a:p>
          <a:p>
            <a:pPr>
              <a:buNone/>
            </a:pPr>
            <a:endParaRPr lang="en-GB" sz="1600" dirty="0"/>
          </a:p>
          <a:p>
            <a:pPr>
              <a:buNone/>
            </a:pPr>
            <a:r>
              <a:rPr lang="en-GB" sz="1600" dirty="0" smtClean="0">
                <a:hlinkClick r:id="rId5"/>
              </a:rPr>
              <a:t>http://genuardis.net/reflective-cycle-gibbs.htm</a:t>
            </a: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(Accessed 12 October 2018)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>
                <a:hlinkClick r:id="rId6"/>
              </a:rPr>
              <a:t>http://www.openuniversity.edu/sites/www.openuniversity.edu/files/brochures/Critical-thinking-Open-University.pdf</a:t>
            </a: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(Accessed 20 October 2018)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>
                <a:hlinkClick r:id="rId7"/>
              </a:rPr>
              <a:t>https://www.youtube.com/watch?v=dItUGF8GdTw</a:t>
            </a: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(Accessed  16 October 2018)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>
                <a:hlinkClick r:id="rId8"/>
              </a:rPr>
              <a:t>https://</a:t>
            </a:r>
            <a:r>
              <a:rPr lang="en-GB" sz="1600" dirty="0" smtClean="0">
                <a:hlinkClick r:id="rId8"/>
              </a:rPr>
              <a:t>philosopy.hku.hk/think/critical/ct.php</a:t>
            </a: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(Accessed 16 October 2018</a:t>
            </a:r>
            <a:r>
              <a:rPr lang="en-GB" sz="1600" dirty="0" smtClean="0"/>
              <a:t>)</a:t>
            </a:r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Wakefield ,A. (1999) ‘ MMR vaccination and autism</a:t>
            </a:r>
            <a:r>
              <a:rPr lang="en-GB" sz="1600" smtClean="0"/>
              <a:t>’, Lancet, 354, 9182,pp.949-950.</a:t>
            </a:r>
            <a:endParaRPr lang="en-GB" sz="1600" dirty="0" smtClean="0"/>
          </a:p>
          <a:p>
            <a:pPr>
              <a:buNone/>
            </a:pP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Eggertson</a:t>
            </a:r>
            <a:r>
              <a:rPr lang="en-GB" sz="1600" dirty="0" smtClean="0"/>
              <a:t>, l.(2010) ‘Lancet retracts 12 year –old article linking autism to MMR </a:t>
            </a:r>
            <a:r>
              <a:rPr lang="en-GB" sz="1600" dirty="0" smtClean="0"/>
              <a:t>vaccines’,CMAJ.JAMC</a:t>
            </a:r>
            <a:endParaRPr lang="en-GB" sz="1600" dirty="0"/>
          </a:p>
          <a:p>
            <a:pPr>
              <a:buNone/>
            </a:pPr>
            <a:r>
              <a:rPr lang="en-GB" sz="1600" dirty="0" smtClean="0"/>
              <a:t> </a:t>
            </a:r>
          </a:p>
          <a:p>
            <a:pPr>
              <a:buFontTx/>
              <a:buChar char="-"/>
            </a:pPr>
            <a:endParaRPr lang="en-GB" sz="1600" dirty="0" smtClean="0"/>
          </a:p>
          <a:p>
            <a:pPr>
              <a:buNone/>
            </a:pPr>
            <a:endParaRPr lang="en-GB" sz="1600" dirty="0"/>
          </a:p>
          <a:p>
            <a:pPr>
              <a:buNone/>
            </a:pPr>
            <a:endParaRPr lang="en-GB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261</Words>
  <Application>Microsoft Office PowerPoint</Application>
  <PresentationFormat>On-screen Show (4:3)</PresentationFormat>
  <Paragraphs>49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References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Clive Pound</dc:creator>
  <cp:lastModifiedBy>Clive Pound</cp:lastModifiedBy>
  <cp:revision>14</cp:revision>
  <dcterms:created xsi:type="dcterms:W3CDTF">2018-10-13T19:07:17Z</dcterms:created>
  <dcterms:modified xsi:type="dcterms:W3CDTF">2018-10-21T13:43:03Z</dcterms:modified>
</cp:coreProperties>
</file>