
<file path=[Content_Types].xml><?xml version="1.0" encoding="utf-8"?>
<Types xmlns="http://schemas.openxmlformats.org/package/2006/content-types">
  <Default Extension="8Yq25MOFYT7XnjRqiGtSLQHaE8" ContentType="image/jpeg"/>
  <Default Extension="fntdata" ContentType="application/x-fontdata"/>
  <Default Extension="gif" ContentType="image/gif"/>
  <Default Extension="jpeg" ContentType="image/jpeg"/>
  <Default Extension="jpg" ContentType="image/jpeg"/>
  <Default Extension="NHeFfvkLnJ6hE3NQWmemtgHaF7" ContentType="image/jpeg"/>
  <Default Extension="png" ContentType="image/png"/>
  <Default Extension="rels" ContentType="application/vnd.openxmlformats-package.relationships+xml"/>
  <Default Extension="uCwxUF3stD0xHMjfzeT-jQHaFj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58"/>
  </p:notesMasterIdLst>
  <p:sldIdLst>
    <p:sldId id="382" r:id="rId4"/>
    <p:sldId id="771" r:id="rId5"/>
    <p:sldId id="811" r:id="rId6"/>
    <p:sldId id="812" r:id="rId7"/>
    <p:sldId id="813" r:id="rId8"/>
    <p:sldId id="820" r:id="rId9"/>
    <p:sldId id="814" r:id="rId10"/>
    <p:sldId id="809" r:id="rId11"/>
    <p:sldId id="387" r:id="rId12"/>
    <p:sldId id="554" r:id="rId13"/>
    <p:sldId id="810" r:id="rId14"/>
    <p:sldId id="738" r:id="rId15"/>
    <p:sldId id="739" r:id="rId16"/>
    <p:sldId id="740" r:id="rId17"/>
    <p:sldId id="741" r:id="rId18"/>
    <p:sldId id="755" r:id="rId19"/>
    <p:sldId id="807" r:id="rId20"/>
    <p:sldId id="808" r:id="rId21"/>
    <p:sldId id="745" r:id="rId22"/>
    <p:sldId id="822" r:id="rId23"/>
    <p:sldId id="821" r:id="rId24"/>
    <p:sldId id="825" r:id="rId25"/>
    <p:sldId id="824" r:id="rId26"/>
    <p:sldId id="750" r:id="rId27"/>
    <p:sldId id="826" r:id="rId28"/>
    <p:sldId id="827" r:id="rId29"/>
    <p:sldId id="747" r:id="rId30"/>
    <p:sldId id="828" r:id="rId31"/>
    <p:sldId id="830" r:id="rId32"/>
    <p:sldId id="831" r:id="rId33"/>
    <p:sldId id="751" r:id="rId34"/>
    <p:sldId id="832" r:id="rId35"/>
    <p:sldId id="833" r:id="rId36"/>
    <p:sldId id="834" r:id="rId37"/>
    <p:sldId id="748" r:id="rId38"/>
    <p:sldId id="835" r:id="rId39"/>
    <p:sldId id="836" r:id="rId40"/>
    <p:sldId id="837" r:id="rId41"/>
    <p:sldId id="838" r:id="rId42"/>
    <p:sldId id="839" r:id="rId43"/>
    <p:sldId id="840" r:id="rId44"/>
    <p:sldId id="841" r:id="rId45"/>
    <p:sldId id="842" r:id="rId46"/>
    <p:sldId id="752" r:id="rId47"/>
    <p:sldId id="843" r:id="rId48"/>
    <p:sldId id="844" r:id="rId49"/>
    <p:sldId id="845" r:id="rId50"/>
    <p:sldId id="846" r:id="rId51"/>
    <p:sldId id="847" r:id="rId52"/>
    <p:sldId id="848" r:id="rId53"/>
    <p:sldId id="849" r:id="rId54"/>
    <p:sldId id="850" r:id="rId55"/>
    <p:sldId id="851" r:id="rId56"/>
    <p:sldId id="852" r:id="rId57"/>
  </p:sldIdLst>
  <p:sldSz cx="9144000" cy="6858000" type="screen4x3"/>
  <p:notesSz cx="6858000" cy="9144000"/>
  <p:embeddedFontLst>
    <p:embeddedFont>
      <p:font typeface="GB Pinyinok-D" panose="020B0604020202020204" charset="-122"/>
      <p:regular r:id="rId59"/>
    </p:embeddedFont>
    <p:embeddedFont>
      <p:font typeface="Calibri" panose="020F0502020204030204" pitchFamily="34" charset="0"/>
      <p:regular r:id="rId60"/>
      <p:bold r:id="rId61"/>
      <p:italic r:id="rId62"/>
      <p:boldItalic r:id="rId63"/>
    </p:embeddedFont>
    <p:embeddedFont>
      <p:font typeface="Calibri Light" panose="020F0302020204030204" pitchFamily="34" charset="0"/>
      <p:regular r:id="rId64"/>
      <p:italic r:id="rId65"/>
    </p:embeddedFont>
    <p:embeddedFont>
      <p:font typeface="Microsoft YaHei" panose="020B0503020204020204" pitchFamily="34" charset="-122"/>
      <p:regular r:id="rId66"/>
      <p:bold r:id="rId67"/>
    </p:embeddedFont>
    <p:embeddedFont>
      <p:font typeface="SimSun" panose="02010600030101010101" pitchFamily="2" charset="-122"/>
      <p:regular r:id="rId68"/>
    </p:embeddedFont>
    <p:embeddedFont>
      <p:font typeface="STKaiti" panose="02010600040101010101" pitchFamily="2" charset="-122"/>
      <p:regular r:id="rId69"/>
    </p:embeddedFont>
    <p:embeddedFont>
      <p:font typeface="Wingdings 2" panose="05020102010507070707" pitchFamily="18" charset="2"/>
      <p:regular r:id="rId70"/>
    </p:embeddedFont>
    <p:embeddedFont>
      <p:font typeface="楷体" panose="02010609060101010101" pitchFamily="49" charset="-122"/>
      <p:regular r:id="rId71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5.fntdata"/><Relationship Id="rId68" Type="http://schemas.openxmlformats.org/officeDocument/2006/relationships/font" Target="fonts/font10.fntdata"/><Relationship Id="rId7" Type="http://schemas.openxmlformats.org/officeDocument/2006/relationships/slide" Target="slides/slide4.xml"/><Relationship Id="rId71" Type="http://schemas.openxmlformats.org/officeDocument/2006/relationships/font" Target="fonts/font13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notesMaster" Target="notesMasters/notesMaster1.xml"/><Relationship Id="rId66" Type="http://schemas.openxmlformats.org/officeDocument/2006/relationships/font" Target="fonts/font8.fntdata"/><Relationship Id="rId7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font" Target="fonts/font3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2.fntdata"/><Relationship Id="rId65" Type="http://schemas.openxmlformats.org/officeDocument/2006/relationships/font" Target="fonts/font7.fntdata"/><Relationship Id="rId73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6.fntdata"/><Relationship Id="rId69" Type="http://schemas.openxmlformats.org/officeDocument/2006/relationships/font" Target="fonts/font11.fntdata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1.fntdata"/><Relationship Id="rId67" Type="http://schemas.openxmlformats.org/officeDocument/2006/relationships/font" Target="fonts/font9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4.fntdata"/><Relationship Id="rId70" Type="http://schemas.openxmlformats.org/officeDocument/2006/relationships/font" Target="fonts/font12.fntdata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随机问也可以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355590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66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6788" cy="1414957800"/>
          </a:xfrm>
        </p:spPr>
      </p:sp>
      <p:sp>
        <p:nvSpPr>
          <p:cNvPr id="276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6787" cy="1414956213"/>
          </a:xfrm>
        </p:spPr>
      </p:sp>
      <p:sp>
        <p:nvSpPr>
          <p:cNvPr id="286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老师先问一个学生，你喜欢吃英国菜吗？最好学生至少互问两个问题。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25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8945188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如果学生不会扩展，起码问两个问题，起床和休息时间。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6367025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17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根据课文</a:t>
            </a:r>
            <a:r>
              <a:rPr lang="en-US" altLang="zh-CN" dirty="0"/>
              <a:t>3</a:t>
            </a:r>
            <a:r>
              <a:rPr lang="zh-CN" altLang="en-US" dirty="0"/>
              <a:t>选择一个做替换练习。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8761233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让学生问答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70267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image" Target="../media/image15.jpeg"/><Relationship Id="rId7" Type="http://schemas.openxmlformats.org/officeDocument/2006/relationships/image" Target="../media/image19.NHeFfvkLnJ6hE3NQWmemtgHaF7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8Yq25MOFYT7XnjRqiGtSLQHaE8"/><Relationship Id="rId4" Type="http://schemas.openxmlformats.org/officeDocument/2006/relationships/image" Target="../media/image16.jpeg"/><Relationship Id="rId9" Type="http://schemas.openxmlformats.org/officeDocument/2006/relationships/image" Target="../media/image21.uCwxUF3stD0xHMjfzeT-jQHaFj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gif"/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gif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gif"/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>
                <a:solidFill>
                  <a:srgbClr val="FF6600"/>
                </a:solidFill>
              </a:rPr>
              <a:t>第</a:t>
            </a:r>
            <a:r>
              <a:rPr lang="en-US" altLang="zh-CN" sz="4800">
                <a:solidFill>
                  <a:srgbClr val="FF6600"/>
                </a:solidFill>
              </a:rPr>
              <a:t> 2 </a:t>
            </a:r>
            <a:r>
              <a:rPr lang="zh-CN" altLang="en-US" sz="4800">
                <a:solidFill>
                  <a:srgbClr val="FF6600"/>
                </a:solidFill>
              </a:rPr>
              <a:t>课</a:t>
            </a:r>
            <a:endParaRPr lang="zh-CN" alt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zh-CN" sz="5400" b="1">
                <a:solidFill>
                  <a:srgbClr val="000000"/>
                </a:solidFill>
              </a:rPr>
              <a:t>我每天六点起床</a:t>
            </a:r>
            <a:endParaRPr lang="zh-CN" altLang="zh-CN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7618" y="614363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l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ǚ yóu</a:t>
            </a: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925"/>
            <a:chOff x="0" y="0"/>
            <a:chExt cx="1338943" cy="542397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旅游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1016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juéde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觉得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1670138"/>
            <a:ext cx="62869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zuì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1699666"/>
            <a:ext cx="1339850" cy="537667"/>
            <a:chOff x="0" y="0"/>
            <a:chExt cx="1338943" cy="53716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最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587" y="1714113"/>
            <a:ext cx="21050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/>
              <a:t>wèi</a:t>
            </a:r>
            <a:r>
              <a:rPr lang="en-US" altLang="zh-CN" sz="2800" dirty="0"/>
              <a:t> </a:t>
            </a:r>
            <a:r>
              <a:rPr lang="en-US" altLang="zh-CN" sz="2800" dirty="0" err="1"/>
              <a:t>shénme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64773" y="1691684"/>
            <a:ext cx="1339850" cy="537667"/>
            <a:chOff x="0" y="0"/>
            <a:chExt cx="1338943" cy="537161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670" y="11871"/>
              <a:ext cx="1263273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为什么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710134"/>
            <a:ext cx="53412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yě</a:t>
            </a:r>
            <a:endParaRPr lang="zh-CN" altLang="en-US" dirty="0"/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768554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也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2709479"/>
            <a:ext cx="1620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y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ùn dòng</a:t>
            </a: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63185" y="2739959"/>
            <a:ext cx="1338263" cy="546100"/>
            <a:chOff x="0" y="0"/>
            <a:chExt cx="1338943" cy="545799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运动</a:t>
              </a:r>
              <a:endParaRPr lang="zh-CN" altLang="en-US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2862" y="3720602"/>
            <a:ext cx="13276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tī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</a:t>
            </a: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úqiú</a:t>
            </a: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58337" y="3750130"/>
            <a:ext cx="1370918" cy="537668"/>
            <a:chOff x="0" y="0"/>
            <a:chExt cx="1369990" cy="537162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17" y="11871"/>
              <a:ext cx="1263273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踢足球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3758837"/>
            <a:ext cx="86273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yìqǐ</a:t>
            </a:r>
            <a:r>
              <a:rPr lang="en-US" altLang="zh-CN" sz="2800" dirty="0"/>
              <a:t> 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376201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一起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512" y="4781750"/>
            <a:ext cx="8242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yào</a:t>
            </a:r>
            <a:r>
              <a:rPr lang="en-US" altLang="zh-CN" sz="2800" dirty="0"/>
              <a:t> 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58337" y="478492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要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69773" y="4754835"/>
            <a:ext cx="6511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xīn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61598" y="475801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新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86223" y="5742862"/>
            <a:ext cx="4844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tā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78048" y="574603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它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7338" y="5686275"/>
            <a:ext cx="1327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yǎnjīng</a:t>
            </a:r>
            <a:endParaRPr lang="zh-CN" altLang="en-US" dirty="0"/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36463" y="5744695"/>
            <a:ext cx="1339850" cy="536575"/>
            <a:chOff x="0" y="0"/>
            <a:chExt cx="1338943" cy="537656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眼睛</a:t>
              </a: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403089638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旅游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l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ǚ yóu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2620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最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zuì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624320" y="310663"/>
            <a:ext cx="2620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觉得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juéde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也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yě</a:t>
            </a:r>
            <a:endParaRPr lang="zh-CN" altLang="en-US" sz="3600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2753359" y="2165057"/>
            <a:ext cx="4018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为什么</a:t>
            </a:r>
            <a:r>
              <a:rPr lang="en-US" altLang="zh-CN" sz="3600" dirty="0" err="1"/>
              <a:t>wèi</a:t>
            </a:r>
            <a:r>
              <a:rPr lang="en-US" altLang="zh-CN" sz="3600" dirty="0"/>
              <a:t> </a:t>
            </a:r>
            <a:r>
              <a:rPr lang="en-US" altLang="zh-CN" sz="3600" dirty="0" err="1"/>
              <a:t>shénme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137704" y="2811388"/>
            <a:ext cx="3133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运动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y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ùn dòng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292387" y="3187898"/>
            <a:ext cx="3133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一起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yìqǐ</a:t>
            </a:r>
            <a:endParaRPr lang="zh-CN" altLang="en-US" sz="3600" dirty="0">
              <a:solidFill>
                <a:srgbClr val="7030A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68613" y="4119686"/>
            <a:ext cx="3313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踢足球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tī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úqiú</a:t>
            </a: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624320" y="3627120"/>
            <a:ext cx="2465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要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yào</a:t>
            </a:r>
            <a:endParaRPr lang="zh-CN" altLang="en-US" sz="3600" dirty="0">
              <a:solidFill>
                <a:srgbClr val="7030A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339622" y="5474285"/>
            <a:ext cx="3407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眼睛</a:t>
            </a:r>
            <a:r>
              <a:rPr lang="zh-CN" altLang="en-US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yǎnjīng</a:t>
            </a:r>
            <a:endParaRPr lang="zh-CN" altLang="en-US" sz="3600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4366506" y="5151120"/>
            <a:ext cx="23289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新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xīn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695440" y="5577840"/>
            <a:ext cx="2465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它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tā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427233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sport, to work out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3119119" y="584200"/>
            <a:ext cx="3425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play football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6924040" y="550575"/>
            <a:ext cx="1915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together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2443480" y="1994868"/>
            <a:ext cx="4257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travel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045199" y="1411665"/>
            <a:ext cx="2875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think/feel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121919" y="3874467"/>
            <a:ext cx="39177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also, too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2685322" y="3437269"/>
            <a:ext cx="2975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want to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5661113" y="3637279"/>
            <a:ext cx="2975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begin/start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4175759" y="4602480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why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6772724" y="5359460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new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356322" y="5329495"/>
            <a:ext cx="3596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it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5CEEB0B9-7592-4C64-A1DF-365ABAF23911}"/>
              </a:ext>
            </a:extLst>
          </p:cNvPr>
          <p:cNvSpPr txBox="1"/>
          <p:nvPr/>
        </p:nvSpPr>
        <p:spPr>
          <a:xfrm>
            <a:off x="4175759" y="5944235"/>
            <a:ext cx="4673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eye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5473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0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DCEC31E-673F-4E2C-B9C8-8946D4AB8A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03646"/>
            <a:ext cx="9144000" cy="4050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976196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20782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19656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shēng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bìng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生病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248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měi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每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16498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zǎoshang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0" cy="537667"/>
            <a:chOff x="0" y="0"/>
            <a:chExt cx="1338943" cy="53716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早上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123463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pǎo</a:t>
            </a:r>
            <a:r>
              <a:rPr lang="en-US" altLang="zh-CN" sz="2800" dirty="0"/>
              <a:t> 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37667"/>
            <a:chOff x="0" y="0"/>
            <a:chExt cx="1338943" cy="537161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670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跑步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6979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qǐ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chuáng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起床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2254954"/>
            <a:ext cx="7360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63185" y="2285434"/>
            <a:ext cx="1338263" cy="545810"/>
            <a:chOff x="0" y="0"/>
            <a:chExt cx="1338943" cy="545509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636" y="20014"/>
              <a:ext cx="543053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药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3124462"/>
            <a:ext cx="115127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shēntǐ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6717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身体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3643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chū</a:t>
            </a:r>
            <a:r>
              <a:rPr lang="en-US" altLang="zh-CN" sz="2800" dirty="0"/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yuàn</a:t>
            </a:r>
            <a:r>
              <a:rPr lang="en-US" altLang="zh-CN" sz="2800" dirty="0"/>
              <a:t> 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出院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8435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gāo</a:t>
            </a:r>
            <a:r>
              <a:rPr lang="en-US" altLang="zh-CN" sz="2800" dirty="0"/>
              <a:t> 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高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7229" y="4158695"/>
            <a:ext cx="65114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米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013F312E-601E-467D-BE16-B9183DBB2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5146722"/>
            <a:ext cx="121539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zhīdào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76D700F1-FD8D-48CB-A1C9-411A4302B204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5149897"/>
            <a:ext cx="1339850" cy="542413"/>
            <a:chOff x="0" y="0"/>
            <a:chExt cx="1338943" cy="541885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869682F3-9D53-4B35-A60B-6972AD667F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33C5699A-CDFA-4A4D-A4F4-4A89EDBE22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知道</a:t>
              </a:r>
              <a:endParaRPr lang="zh-CN" altLang="en-US" dirty="0"/>
            </a:p>
          </p:txBody>
        </p:sp>
      </p:grpSp>
      <p:sp>
        <p:nvSpPr>
          <p:cNvPr id="67" name="文本框 140">
            <a:extLst>
              <a:ext uri="{FF2B5EF4-FFF2-40B4-BE49-F238E27FC236}">
                <a16:creationId xmlns:a16="http://schemas.microsoft.com/office/drawing/2014/main" id="{A110C612-2316-4D1C-A350-6CF3AFE87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794" y="5090135"/>
            <a:ext cx="8643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xiūxi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68" name="组合 2">
            <a:extLst>
              <a:ext uri="{FF2B5EF4-FFF2-40B4-BE49-F238E27FC236}">
                <a16:creationId xmlns:a16="http://schemas.microsoft.com/office/drawing/2014/main" id="{86BAF30B-7A88-424D-A2F7-6E945DB41CC2}"/>
              </a:ext>
            </a:extLst>
          </p:cNvPr>
          <p:cNvGrpSpPr>
            <a:grpSpLocks/>
          </p:cNvGrpSpPr>
          <p:nvPr/>
        </p:nvGrpSpPr>
        <p:grpSpPr bwMode="auto">
          <a:xfrm>
            <a:off x="5103919" y="5148555"/>
            <a:ext cx="1339850" cy="537632"/>
            <a:chOff x="0" y="0"/>
            <a:chExt cx="1338943" cy="538715"/>
          </a:xfrm>
        </p:grpSpPr>
        <p:sp>
          <p:nvSpPr>
            <p:cNvPr id="69" name="圆角矩形 35">
              <a:extLst>
                <a:ext uri="{FF2B5EF4-FFF2-40B4-BE49-F238E27FC236}">
                  <a16:creationId xmlns:a16="http://schemas.microsoft.com/office/drawing/2014/main" id="{CF50170A-B34B-457A-9113-C472A0C91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75">
              <a:extLst>
                <a:ext uri="{FF2B5EF4-FFF2-40B4-BE49-F238E27FC236}">
                  <a16:creationId xmlns:a16="http://schemas.microsoft.com/office/drawing/2014/main" id="{078F9E6C-049E-4025-9EED-C847631987F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休息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024E9421-725C-48CE-AFD9-EA6C77ECD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3679" y="6082193"/>
            <a:ext cx="10342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máng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891ABD50-0FCB-475A-A8AA-89FAE55A319D}"/>
              </a:ext>
            </a:extLst>
          </p:cNvPr>
          <p:cNvGrpSpPr>
            <a:grpSpLocks/>
          </p:cNvGrpSpPr>
          <p:nvPr/>
        </p:nvGrpSpPr>
        <p:grpSpPr bwMode="auto">
          <a:xfrm>
            <a:off x="645504" y="6085368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16F6DB9B-4EED-4CBB-A143-220B9A3841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A7DBCB88-DCF3-4B67-9172-AF5BF2C29F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忙</a:t>
              </a:r>
              <a:endParaRPr lang="zh-CN" altLang="en-US" dirty="0"/>
            </a:p>
          </p:txBody>
        </p:sp>
      </p:grpSp>
      <p:sp>
        <p:nvSpPr>
          <p:cNvPr id="71" name="文本框 140">
            <a:extLst>
              <a:ext uri="{FF2B5EF4-FFF2-40B4-BE49-F238E27FC236}">
                <a16:creationId xmlns:a16="http://schemas.microsoft.com/office/drawing/2014/main" id="{ADEDB897-8624-4BAB-AFD7-9228599CB3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4794" y="6025606"/>
            <a:ext cx="11705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shíjiān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72" name="组合 2">
            <a:extLst>
              <a:ext uri="{FF2B5EF4-FFF2-40B4-BE49-F238E27FC236}">
                <a16:creationId xmlns:a16="http://schemas.microsoft.com/office/drawing/2014/main" id="{14404313-47AF-41D4-B52B-3F056FD45840}"/>
              </a:ext>
            </a:extLst>
          </p:cNvPr>
          <p:cNvGrpSpPr>
            <a:grpSpLocks/>
          </p:cNvGrpSpPr>
          <p:nvPr/>
        </p:nvGrpSpPr>
        <p:grpSpPr bwMode="auto">
          <a:xfrm>
            <a:off x="5103919" y="6084026"/>
            <a:ext cx="1339850" cy="537632"/>
            <a:chOff x="0" y="0"/>
            <a:chExt cx="1338943" cy="538715"/>
          </a:xfrm>
        </p:grpSpPr>
        <p:sp>
          <p:nvSpPr>
            <p:cNvPr id="73" name="圆角矩形 35">
              <a:extLst>
                <a:ext uri="{FF2B5EF4-FFF2-40B4-BE49-F238E27FC236}">
                  <a16:creationId xmlns:a16="http://schemas.microsoft.com/office/drawing/2014/main" id="{A0E4E5F3-56D9-4863-88D5-EE3751CE85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4" name="文本框 75">
              <a:extLst>
                <a:ext uri="{FF2B5EF4-FFF2-40B4-BE49-F238E27FC236}">
                  <a16:creationId xmlns:a16="http://schemas.microsoft.com/office/drawing/2014/main" id="{8FF49F2D-D9E3-4D7E-B393-7BEB2A9C75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时间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6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500"/>
                            </p:stCondLst>
                            <p:childTnLst>
                              <p:par>
                                <p:cTn id="16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7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8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文本框 138"/>
          <p:cNvSpPr>
            <a:spLocks noChangeArrowheads="1"/>
          </p:cNvSpPr>
          <p:nvPr/>
        </p:nvSpPr>
        <p:spPr bwMode="auto">
          <a:xfrm>
            <a:off x="2598738" y="1380490"/>
            <a:ext cx="1282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pǎo bù</a:t>
            </a:r>
          </a:p>
        </p:txBody>
      </p:sp>
      <p:sp>
        <p:nvSpPr>
          <p:cNvPr id="6147" name="文本框 139"/>
          <p:cNvSpPr>
            <a:spLocks noChangeArrowheads="1"/>
          </p:cNvSpPr>
          <p:nvPr/>
        </p:nvSpPr>
        <p:spPr bwMode="auto">
          <a:xfrm>
            <a:off x="2598738" y="588963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qǐ chuáng</a:t>
            </a:r>
          </a:p>
        </p:txBody>
      </p:sp>
      <p:sp>
        <p:nvSpPr>
          <p:cNvPr id="6148" name="文本框 140"/>
          <p:cNvSpPr>
            <a:spLocks noChangeArrowheads="1"/>
          </p:cNvSpPr>
          <p:nvPr/>
        </p:nvSpPr>
        <p:spPr bwMode="auto">
          <a:xfrm>
            <a:off x="2598738" y="2231390"/>
            <a:ext cx="1462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chī yào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49" name="文本框 141"/>
          <p:cNvSpPr>
            <a:spLocks noChangeArrowheads="1"/>
          </p:cNvSpPr>
          <p:nvPr/>
        </p:nvSpPr>
        <p:spPr bwMode="auto">
          <a:xfrm>
            <a:off x="2598738" y="3042603"/>
            <a:ext cx="1979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shēng bìng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50" name="文本框 142"/>
          <p:cNvSpPr>
            <a:spLocks noChangeArrowheads="1"/>
          </p:cNvSpPr>
          <p:nvPr/>
        </p:nvSpPr>
        <p:spPr bwMode="auto">
          <a:xfrm>
            <a:off x="2598738" y="3879215"/>
            <a:ext cx="1262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i</a:t>
            </a: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ū</a:t>
            </a: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 xi</a:t>
            </a:r>
          </a:p>
        </p:txBody>
      </p:sp>
      <p:sp>
        <p:nvSpPr>
          <p:cNvPr id="6151" name="文本框 148"/>
          <p:cNvSpPr>
            <a:spLocks noChangeArrowheads="1"/>
          </p:cNvSpPr>
          <p:nvPr/>
        </p:nvSpPr>
        <p:spPr bwMode="auto">
          <a:xfrm>
            <a:off x="2568258" y="4765675"/>
            <a:ext cx="1641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chū yuàn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5145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6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生病</a:t>
              </a:r>
              <a:endParaRPr lang="zh-CN" altLang="en-US"/>
            </a:p>
          </p:txBody>
        </p:sp>
      </p:grpSp>
      <p:grpSp>
        <p:nvGrpSpPr>
          <p:cNvPr id="3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5143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4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休息</a:t>
              </a:r>
              <a:endParaRPr lang="zh-CN" altLang="en-US"/>
            </a:p>
          </p:txBody>
        </p:sp>
      </p:grpSp>
      <p:grpSp>
        <p:nvGrpSpPr>
          <p:cNvPr id="4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5141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2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出院</a:t>
              </a:r>
              <a:endParaRPr lang="zh-CN" altLang="en-US"/>
            </a:p>
          </p:txBody>
        </p:sp>
      </p:grpSp>
      <p:grpSp>
        <p:nvGrpSpPr>
          <p:cNvPr id="5" name="组合 2"/>
          <p:cNvGrpSpPr>
            <a:grpSpLocks/>
          </p:cNvGrpSpPr>
          <p:nvPr/>
        </p:nvGrpSpPr>
        <p:grpSpPr bwMode="auto">
          <a:xfrm>
            <a:off x="684213" y="1430338"/>
            <a:ext cx="1339850" cy="538162"/>
            <a:chOff x="0" y="0"/>
            <a:chExt cx="1338943" cy="537656"/>
          </a:xfrm>
        </p:grpSpPr>
        <p:sp>
          <p:nvSpPr>
            <p:cNvPr id="5139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0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跑步</a:t>
              </a:r>
            </a:p>
          </p:txBody>
        </p:sp>
      </p:grpSp>
      <p:grpSp>
        <p:nvGrpSpPr>
          <p:cNvPr id="6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5137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8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起床</a:t>
              </a:r>
              <a:endParaRPr lang="zh-CN" altLang="en-US"/>
            </a:p>
          </p:txBody>
        </p:sp>
      </p:grpSp>
      <p:grpSp>
        <p:nvGrpSpPr>
          <p:cNvPr id="7" name="组合 2"/>
          <p:cNvGrpSpPr>
            <a:grpSpLocks/>
          </p:cNvGrpSpPr>
          <p:nvPr/>
        </p:nvGrpSpPr>
        <p:grpSpPr bwMode="auto">
          <a:xfrm>
            <a:off x="683578" y="2241550"/>
            <a:ext cx="1339850" cy="538163"/>
            <a:chOff x="0" y="0"/>
            <a:chExt cx="1338943" cy="537656"/>
          </a:xfrm>
        </p:grpSpPr>
        <p:sp>
          <p:nvSpPr>
            <p:cNvPr id="5135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6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吃药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ldLvl="0" autoUpdateAnimBg="0"/>
      <p:bldP spid="6146" grpId="1" bldLvl="0" autoUpdateAnimBg="0"/>
      <p:bldP spid="6146" grpId="2" bldLvl="0" autoUpdateAnimBg="0"/>
      <p:bldP spid="6146" grpId="3" bldLvl="0" autoUpdateAnimBg="0"/>
      <p:bldP spid="6146" grpId="4" bldLvl="0" autoUpdateAnimBg="0"/>
      <p:bldP spid="6147" grpId="0" bldLvl="0" autoUpdateAnimBg="0"/>
      <p:bldP spid="6147" grpId="1" bldLvl="0" autoUpdateAnimBg="0"/>
      <p:bldP spid="6147" grpId="2" bldLvl="0" autoUpdateAnimBg="0"/>
      <p:bldP spid="6147" grpId="3" bldLvl="0" autoUpdateAnimBg="0"/>
      <p:bldP spid="6147" grpId="4" bldLvl="0" autoUpdateAnimBg="0"/>
      <p:bldP spid="6148" grpId="0" bldLvl="0" autoUpdateAnimBg="0"/>
      <p:bldP spid="6148" grpId="1" bldLvl="0" autoUpdateAnimBg="0"/>
      <p:bldP spid="6148" grpId="2" bldLvl="0" autoUpdateAnimBg="0"/>
      <p:bldP spid="6148" grpId="3" bldLvl="0" autoUpdateAnimBg="0"/>
      <p:bldP spid="6148" grpId="4" bldLvl="0" autoUpdateAnimBg="0"/>
      <p:bldP spid="6149" grpId="0" bldLvl="0" autoUpdateAnimBg="0"/>
      <p:bldP spid="6149" grpId="1" bldLvl="0" autoUpdateAnimBg="0"/>
      <p:bldP spid="6149" grpId="2" bldLvl="0" autoUpdateAnimBg="0"/>
      <p:bldP spid="6149" grpId="3" bldLvl="0" autoUpdateAnimBg="0"/>
      <p:bldP spid="6149" grpId="4" bldLvl="0" autoUpdateAnimBg="0"/>
      <p:bldP spid="6150" grpId="0" bldLvl="0" autoUpdateAnimBg="0"/>
      <p:bldP spid="6150" grpId="1" bldLvl="0" autoUpdateAnimBg="0"/>
      <p:bldP spid="6150" grpId="2" bldLvl="0" autoUpdateAnimBg="0"/>
      <p:bldP spid="6150" grpId="3" bldLvl="0" autoUpdateAnimBg="0"/>
      <p:bldP spid="6150" grpId="4" bldLvl="0" autoUpdateAnimBg="0"/>
      <p:bldP spid="6151" grpId="0" bldLvl="0" autoUpdateAnimBg="0"/>
      <p:bldP spid="6151" grpId="1" bldLvl="0" autoUpdateAnimBg="0"/>
      <p:bldP spid="6151" grpId="2" bldLvl="0" autoUpdateAnimBg="0"/>
      <p:bldP spid="6151" grpId="3" bldLvl="0" autoUpdateAnimBg="0"/>
      <p:bldP spid="6151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4" name="圆角矩形 38">
            <a:extLst>
              <a:ext uri="{FF2B5EF4-FFF2-40B4-BE49-F238E27FC236}">
                <a16:creationId xmlns:a16="http://schemas.microsoft.com/office/drawing/2014/main" id="{E87CA9C8-A320-46C2-AAC8-02BBDA1875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1" y="44291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5" name="文本框 85">
            <a:extLst>
              <a:ext uri="{FF2B5EF4-FFF2-40B4-BE49-F238E27FC236}">
                <a16:creationId xmlns:a16="http://schemas.microsoft.com/office/drawing/2014/main" id="{BD3AD217-36CD-4024-AE46-E4D12F2359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5806" y="463551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生病</a:t>
            </a:r>
            <a:endParaRPr lang="zh-CN" altLang="en-US"/>
          </a:p>
        </p:txBody>
      </p:sp>
      <p:sp>
        <p:nvSpPr>
          <p:cNvPr id="18" name="AutoShape 25">
            <a:extLst>
              <a:ext uri="{FF2B5EF4-FFF2-40B4-BE49-F238E27FC236}">
                <a16:creationId xmlns:a16="http://schemas.microsoft.com/office/drawing/2014/main" id="{0A281EB1-D0B7-4EF6-87F1-3F75F4E252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8518" y="146051"/>
            <a:ext cx="6868319" cy="443611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9" name="Text Box 17">
            <a:extLst>
              <a:ext uri="{FF2B5EF4-FFF2-40B4-BE49-F238E27FC236}">
                <a16:creationId xmlns:a16="http://schemas.microsoft.com/office/drawing/2014/main" id="{F1DDA0F6-9B56-4D5D-AF4C-78E64F2F0A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6368" y="314326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生病住院</a:t>
            </a:r>
          </a:p>
        </p:txBody>
      </p:sp>
      <p:pic>
        <p:nvPicPr>
          <p:cNvPr id="20" name="Picture 18" descr="54723137[1]">
            <a:extLst>
              <a:ext uri="{FF2B5EF4-FFF2-40B4-BE49-F238E27FC236}">
                <a16:creationId xmlns:a16="http://schemas.microsoft.com/office/drawing/2014/main" id="{7BB2BBA6-5CCB-4684-AA92-AA1B20BEDD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3018" y="952501"/>
            <a:ext cx="2492375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 Box 19">
            <a:extLst>
              <a:ext uri="{FF2B5EF4-FFF2-40B4-BE49-F238E27FC236}">
                <a16:creationId xmlns:a16="http://schemas.microsoft.com/office/drawing/2014/main" id="{1627BDBF-126D-40E0-9038-F34D7DA930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58568" y="288926"/>
            <a:ext cx="2700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生病了要吃药</a:t>
            </a:r>
          </a:p>
        </p:txBody>
      </p:sp>
      <p:pic>
        <p:nvPicPr>
          <p:cNvPr id="22" name="Picture 20" descr="2011072110290640[1]">
            <a:extLst>
              <a:ext uri="{FF2B5EF4-FFF2-40B4-BE49-F238E27FC236}">
                <a16:creationId xmlns:a16="http://schemas.microsoft.com/office/drawing/2014/main" id="{D2BB3C85-025C-47AA-ACF8-AB4F58A5D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 l="14452" t="11214" r="12184" b="17875"/>
          <a:stretch>
            <a:fillRect/>
          </a:stretch>
        </p:blipFill>
        <p:spPr bwMode="auto">
          <a:xfrm>
            <a:off x="2604927" y="984251"/>
            <a:ext cx="2015859" cy="1497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 Box 19">
            <a:extLst>
              <a:ext uri="{FF2B5EF4-FFF2-40B4-BE49-F238E27FC236}">
                <a16:creationId xmlns:a16="http://schemas.microsoft.com/office/drawing/2014/main" id="{40A8209F-2473-44B5-95F9-5643002AFB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4927" y="2862899"/>
            <a:ext cx="270033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      生小孩儿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：他怎么了？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：他生病了。</a:t>
            </a:r>
          </a:p>
        </p:txBody>
      </p:sp>
      <p:sp>
        <p:nvSpPr>
          <p:cNvPr id="24" name="圆角矩形 38">
            <a:extLst>
              <a:ext uri="{FF2B5EF4-FFF2-40B4-BE49-F238E27FC236}">
                <a16:creationId xmlns:a16="http://schemas.microsoft.com/office/drawing/2014/main" id="{BE8C13B3-4CFF-467D-BFF4-F007D843C9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1" y="476440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5" name="文本框 85">
            <a:extLst>
              <a:ext uri="{FF2B5EF4-FFF2-40B4-BE49-F238E27FC236}">
                <a16:creationId xmlns:a16="http://schemas.microsoft.com/office/drawing/2014/main" id="{35F73305-CB89-4EE8-B2BE-79FF3C5C7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5806" y="478504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每</a:t>
            </a:r>
            <a:endParaRPr lang="zh-CN" altLang="en-US" dirty="0"/>
          </a:p>
        </p:txBody>
      </p:sp>
      <p:sp>
        <p:nvSpPr>
          <p:cNvPr id="26" name="AutoShape 25">
            <a:extLst>
              <a:ext uri="{FF2B5EF4-FFF2-40B4-BE49-F238E27FC236}">
                <a16:creationId xmlns:a16="http://schemas.microsoft.com/office/drawing/2014/main" id="{DC9CC13D-A486-4246-9777-106CA3D978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5681" y="4618556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1" name="Text Box 19">
            <a:extLst>
              <a:ext uri="{FF2B5EF4-FFF2-40B4-BE49-F238E27FC236}">
                <a16:creationId xmlns:a16="http://schemas.microsoft.com/office/drawing/2014/main" id="{6428CF0F-87A1-4551-8F8E-E0E636DB91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1736" y="5027962"/>
            <a:ext cx="664067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     每星期       每年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每个人  每本书   每个桌子   每个同学   每个老师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 autoUpdateAnimBg="0"/>
      <p:bldP spid="19" grpId="0" bldLvl="0" autoUpdateAnimBg="0"/>
      <p:bldP spid="26" grpId="0" bldLvl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4" name="圆角矩形 38">
            <a:extLst>
              <a:ext uri="{FF2B5EF4-FFF2-40B4-BE49-F238E27FC236}">
                <a16:creationId xmlns:a16="http://schemas.microsoft.com/office/drawing/2014/main" id="{BE8C13B3-4CFF-467D-BFF4-F007D843C9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3752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5" name="文本框 85">
            <a:extLst>
              <a:ext uri="{FF2B5EF4-FFF2-40B4-BE49-F238E27FC236}">
                <a16:creationId xmlns:a16="http://schemas.microsoft.com/office/drawing/2014/main" id="{35F73305-CB89-4EE8-B2BE-79FF3C5C7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43" y="39592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早上</a:t>
            </a:r>
            <a:endParaRPr lang="zh-CN" altLang="en-US" dirty="0"/>
          </a:p>
        </p:txBody>
      </p:sp>
      <p:sp>
        <p:nvSpPr>
          <p:cNvPr id="26" name="AutoShape 25">
            <a:extLst>
              <a:ext uri="{FF2B5EF4-FFF2-40B4-BE49-F238E27FC236}">
                <a16:creationId xmlns:a16="http://schemas.microsoft.com/office/drawing/2014/main" id="{DC9CC13D-A486-4246-9777-106CA3D978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229436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1" name="Text Box 19">
            <a:extLst>
              <a:ext uri="{FF2B5EF4-FFF2-40B4-BE49-F238E27FC236}">
                <a16:creationId xmlns:a16="http://schemas.microsoft.com/office/drawing/2014/main" id="{6428CF0F-87A1-4551-8F8E-E0E636DB91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0773" y="395924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早上   上午    中午    下午     晚上</a:t>
            </a:r>
            <a:r>
              <a:rPr lang="en-US" altLang="zh-CN" sz="2400" dirty="0" err="1">
                <a:solidFill>
                  <a:srgbClr val="0000FF"/>
                </a:solidFill>
                <a:latin typeface="py"/>
              </a:rPr>
              <a:t>wǎnsha</a:t>
            </a:r>
            <a:r>
              <a:rPr lang="en-US" altLang="zh-CN" sz="2400" b="0" i="0" u="none" strike="noStrike" dirty="0" err="1">
                <a:solidFill>
                  <a:srgbClr val="0000FF"/>
                </a:solidFill>
                <a:effectLst/>
                <a:latin typeface="py"/>
              </a:rPr>
              <a:t>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上面    下面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早饭    午饭       晚饭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B6BE719E-299D-4AE7-BC5F-A6F3B52FB2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601" y="3591878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8" name="文本框 75">
            <a:extLst>
              <a:ext uri="{FF2B5EF4-FFF2-40B4-BE49-F238E27FC236}">
                <a16:creationId xmlns:a16="http://schemas.microsoft.com/office/drawing/2014/main" id="{31279EB9-25AD-47AA-B0BB-4792C91452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3251" y="3577591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跑步</a:t>
            </a:r>
            <a:endParaRPr lang="zh-CN" altLang="en-US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0DED56C3-EE2E-4BA3-BCA9-C8FB720D6A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5350" y="3030538"/>
            <a:ext cx="6684010" cy="3598026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0" name="Text Box 13">
            <a:extLst>
              <a:ext uri="{FF2B5EF4-FFF2-40B4-BE49-F238E27FC236}">
                <a16:creationId xmlns:a16="http://schemas.microsoft.com/office/drawing/2014/main" id="{3B773183-ED84-48D5-8B9E-7351A0F4A5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14575" y="3186113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每天早上跑步</a:t>
            </a:r>
          </a:p>
        </p:txBody>
      </p:sp>
      <p:pic>
        <p:nvPicPr>
          <p:cNvPr id="32" name="Picture 14" descr="2015072815355841657[1]">
            <a:extLst>
              <a:ext uri="{FF2B5EF4-FFF2-40B4-BE49-F238E27FC236}">
                <a16:creationId xmlns:a16="http://schemas.microsoft.com/office/drawing/2014/main" id="{8D87E235-9E1F-4FA2-B362-7E8C54A81F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4575" y="3724276"/>
            <a:ext cx="2782888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 Box 15">
            <a:extLst>
              <a:ext uri="{FF2B5EF4-FFF2-40B4-BE49-F238E27FC236}">
                <a16:creationId xmlns:a16="http://schemas.microsoft.com/office/drawing/2014/main" id="{9A46C930-D9EB-48AE-98D1-5B597C7B8F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6688" y="3429000"/>
            <a:ext cx="350107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：明天早上你做什么？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：明天早上我去跑步。</a:t>
            </a:r>
          </a:p>
        </p:txBody>
      </p:sp>
      <p:sp>
        <p:nvSpPr>
          <p:cNvPr id="35" name="Text Box 15">
            <a:extLst>
              <a:ext uri="{FF2B5EF4-FFF2-40B4-BE49-F238E27FC236}">
                <a16:creationId xmlns:a16="http://schemas.microsoft.com/office/drawing/2014/main" id="{27B1E786-D157-43CB-B048-705AB095E6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5328" y="5419790"/>
            <a:ext cx="350107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跑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V.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步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N.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跑步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V. </a:t>
            </a: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去学校     跑步去学校</a:t>
            </a: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ldLvl="0" animBg="1" autoUpdateAnimBg="0"/>
      <p:bldP spid="29" grpId="0" bldLvl="0" animBg="1" autoUpdateAnimBg="0"/>
      <p:bldP spid="30" grpId="0" bldLvl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E78082BD-C109-4F1D-9C5F-3D7ED296A6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3752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EC354329-655B-489E-A01B-6681F098E8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843" y="39592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起床</a:t>
            </a:r>
            <a:endParaRPr lang="zh-CN" altLang="en-US" dirty="0"/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8BE788BC-AD08-466F-BB11-4E7A40013C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4718" y="229436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0" name="Text Box 19">
            <a:extLst>
              <a:ext uri="{FF2B5EF4-FFF2-40B4-BE49-F238E27FC236}">
                <a16:creationId xmlns:a16="http://schemas.microsoft.com/office/drawing/2014/main" id="{8C8A6DB8-543C-4652-95C8-46CD1F2519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90773" y="395924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床    桌子     椅子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起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V. to get up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早上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6:00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起床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：你早上几点起床？   （星期天你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？）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：我早上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7:00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起床。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1" name="圆角矩形 38">
            <a:extLst>
              <a:ext uri="{FF2B5EF4-FFF2-40B4-BE49-F238E27FC236}">
                <a16:creationId xmlns:a16="http://schemas.microsoft.com/office/drawing/2014/main" id="{10E7D94E-7935-49F2-9D25-423459A0F9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0368" y="328231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2" name="文本框 82">
            <a:extLst>
              <a:ext uri="{FF2B5EF4-FFF2-40B4-BE49-F238E27FC236}">
                <a16:creationId xmlns:a16="http://schemas.microsoft.com/office/drawing/2014/main" id="{CA33C299-8BDB-4A57-A7A7-D1C7925356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593" y="329025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吃药</a:t>
            </a:r>
            <a:endParaRPr lang="zh-CN" altLang="en-US"/>
          </a:p>
        </p:txBody>
      </p:sp>
      <p:sp>
        <p:nvSpPr>
          <p:cNvPr id="25" name="AutoShape 25">
            <a:extLst>
              <a:ext uri="{FF2B5EF4-FFF2-40B4-BE49-F238E27FC236}">
                <a16:creationId xmlns:a16="http://schemas.microsoft.com/office/drawing/2014/main" id="{A97B0486-3E95-4B4E-BA95-3432C9C1ED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6130" y="297910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6" name="Text Box 15">
            <a:extLst>
              <a:ext uri="{FF2B5EF4-FFF2-40B4-BE49-F238E27FC236}">
                <a16:creationId xmlns:a16="http://schemas.microsoft.com/office/drawing/2014/main" id="{68673B1E-A4AB-4BF7-BA8E-B1293CBE3535}"/>
              </a:ext>
            </a:extLst>
          </p:cNvPr>
          <p:cNvSpPr txBox="1">
            <a:spLocks noChangeArrowheads="1"/>
          </p:cNvSpPr>
          <p:nvPr/>
        </p:nvSpPr>
        <p:spPr bwMode="auto">
          <a:xfrm rot="-60000">
            <a:off x="2466180" y="3179128"/>
            <a:ext cx="1412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每天吃药</a:t>
            </a:r>
          </a:p>
        </p:txBody>
      </p:sp>
      <p:pic>
        <p:nvPicPr>
          <p:cNvPr id="28" name="Picture 17" descr="2531170_131330375175_2[1]">
            <a:extLst>
              <a:ext uri="{FF2B5EF4-FFF2-40B4-BE49-F238E27FC236}">
                <a16:creationId xmlns:a16="http://schemas.microsoft.com/office/drawing/2014/main" id="{C39122F0-DF13-4EF4-9F08-C0E9DBA900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66180" y="3648624"/>
            <a:ext cx="1754505" cy="1837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 Box 18">
            <a:extLst>
              <a:ext uri="{FF2B5EF4-FFF2-40B4-BE49-F238E27FC236}">
                <a16:creationId xmlns:a16="http://schemas.microsoft.com/office/drawing/2014/main" id="{98B9FE47-C255-4896-9EB3-38A73625E327}"/>
              </a:ext>
            </a:extLst>
          </p:cNvPr>
          <p:cNvSpPr txBox="1">
            <a:spLocks noChangeArrowheads="1"/>
          </p:cNvSpPr>
          <p:nvPr/>
        </p:nvSpPr>
        <p:spPr bwMode="auto">
          <a:xfrm rot="-60000">
            <a:off x="4344814" y="3383166"/>
            <a:ext cx="402291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：你怎么了？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：我生病了，我要吃药。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吃饭   吃米饭    吃药 吃</a:t>
            </a: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中药</a:t>
            </a:r>
            <a:endParaRPr lang="en-US" altLang="zh-CN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zh-CN" altLang="en-US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nimBg="1" autoUpdateAnimBg="0"/>
      <p:bldP spid="25" grpId="0" bldLvl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圆角矩形 38">
            <a:extLst>
              <a:ext uri="{FF2B5EF4-FFF2-40B4-BE49-F238E27FC236}">
                <a16:creationId xmlns:a16="http://schemas.microsoft.com/office/drawing/2014/main" id="{26430D21-D7F8-4E65-9E1F-E8F17B4101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795" y="3010694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9" name="圆角矩形 38">
            <a:extLst>
              <a:ext uri="{FF2B5EF4-FFF2-40B4-BE49-F238E27FC236}">
                <a16:creationId xmlns:a16="http://schemas.microsoft.com/office/drawing/2014/main" id="{972AD05E-86DD-4026-9823-1494BD8FAA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" y="33040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0" name="文本框 85">
            <a:extLst>
              <a:ext uri="{FF2B5EF4-FFF2-40B4-BE49-F238E27FC236}">
                <a16:creationId xmlns:a16="http://schemas.microsoft.com/office/drawing/2014/main" id="{4953D192-40E1-4836-92D0-9EBD6A1386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03" y="351040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身体</a:t>
            </a:r>
            <a:endParaRPr lang="zh-CN" altLang="en-US" dirty="0"/>
          </a:p>
        </p:txBody>
      </p:sp>
      <p:sp>
        <p:nvSpPr>
          <p:cNvPr id="21" name="AutoShape 25">
            <a:extLst>
              <a:ext uri="{FF2B5EF4-FFF2-40B4-BE49-F238E27FC236}">
                <a16:creationId xmlns:a16="http://schemas.microsoft.com/office/drawing/2014/main" id="{D37BED0E-8A23-40A0-9D9A-277D6ED205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478" y="184552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2" name="Text Box 19">
            <a:extLst>
              <a:ext uri="{FF2B5EF4-FFF2-40B4-BE49-F238E27FC236}">
                <a16:creationId xmlns:a16="http://schemas.microsoft.com/office/drawing/2014/main" id="{ECD9F8EC-8A74-4B20-90D8-350670735C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8533" y="351040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我身体很好        我身体不好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：你身体怎么样？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：我身体很好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不好。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3" name="文本框 107">
            <a:extLst>
              <a:ext uri="{FF2B5EF4-FFF2-40B4-BE49-F238E27FC236}">
                <a16:creationId xmlns:a16="http://schemas.microsoft.com/office/drawing/2014/main" id="{B7592D1E-40A1-42D8-BFB0-FE831359A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551" y="3014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出院</a:t>
            </a:r>
            <a:endParaRPr lang="zh-CN" altLang="en-US" dirty="0"/>
          </a:p>
        </p:txBody>
      </p:sp>
      <p:sp>
        <p:nvSpPr>
          <p:cNvPr id="24" name="AutoShape 25">
            <a:extLst>
              <a:ext uri="{FF2B5EF4-FFF2-40B4-BE49-F238E27FC236}">
                <a16:creationId xmlns:a16="http://schemas.microsoft.com/office/drawing/2014/main" id="{779E242E-80FE-4DED-9FE0-8DFEC63A73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4988" y="2701924"/>
            <a:ext cx="7258049" cy="4156076"/>
          </a:xfrm>
          <a:prstGeom prst="wedgeRoundRectCallout">
            <a:avLst>
              <a:gd name="adj1" fmla="val -55449"/>
              <a:gd name="adj2" fmla="val -21343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pic>
        <p:nvPicPr>
          <p:cNvPr id="26" name="Picture 22" descr="158466086[1]">
            <a:extLst>
              <a:ext uri="{FF2B5EF4-FFF2-40B4-BE49-F238E27FC236}">
                <a16:creationId xmlns:a16="http://schemas.microsoft.com/office/drawing/2014/main" id="{705C890E-B084-4132-98BD-1B224238D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832" y="3047364"/>
            <a:ext cx="3052953" cy="1961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 Box 24">
            <a:extLst>
              <a:ext uri="{FF2B5EF4-FFF2-40B4-BE49-F238E27FC236}">
                <a16:creationId xmlns:a16="http://schemas.microsoft.com/office/drawing/2014/main" id="{5BD3181C-095B-4EF6-AA32-6BBE21967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21785" y="2873534"/>
            <a:ext cx="3885664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：医生，我身体好了，明天能出院吗？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：明天能出院。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zh-CN" altLang="en-US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13966A3-A24A-478B-821D-DEA0B9FEFE54}"/>
              </a:ext>
            </a:extLst>
          </p:cNvPr>
          <p:cNvSpPr txBox="1"/>
          <p:nvPr/>
        </p:nvSpPr>
        <p:spPr>
          <a:xfrm>
            <a:off x="2248533" y="5181858"/>
            <a:ext cx="575056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出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V.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出去    出院    出学校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明天老师在家吗？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：老师说他要出去。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ldLvl="0" animBg="1" autoUpdateAnimBg="0"/>
      <p:bldP spid="24" grpId="0" bldLvl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2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21" name="圆角矩形 38">
            <a:extLst>
              <a:ext uri="{FF2B5EF4-FFF2-40B4-BE49-F238E27FC236}">
                <a16:creationId xmlns:a16="http://schemas.microsoft.com/office/drawing/2014/main" id="{465484E2-66B2-4E22-9BF1-02102A4426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" y="33040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2" name="文本框 85">
            <a:extLst>
              <a:ext uri="{FF2B5EF4-FFF2-40B4-BE49-F238E27FC236}">
                <a16:creationId xmlns:a16="http://schemas.microsoft.com/office/drawing/2014/main" id="{4E4E3C9C-DD18-4102-A43A-54FCDDB075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03" y="351040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高</a:t>
            </a:r>
            <a:endParaRPr lang="zh-CN" altLang="en-US" dirty="0"/>
          </a:p>
        </p:txBody>
      </p:sp>
      <p:sp>
        <p:nvSpPr>
          <p:cNvPr id="23" name="AutoShape 25">
            <a:extLst>
              <a:ext uri="{FF2B5EF4-FFF2-40B4-BE49-F238E27FC236}">
                <a16:creationId xmlns:a16="http://schemas.microsoft.com/office/drawing/2014/main" id="{CB04DFEE-FA73-48AE-87BE-8F4FB07AE1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478" y="184552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4" name="Text Box 19">
            <a:extLst>
              <a:ext uri="{FF2B5EF4-FFF2-40B4-BE49-F238E27FC236}">
                <a16:creationId xmlns:a16="http://schemas.microsoft.com/office/drawing/2014/main" id="{E332821B-98C3-4C98-B125-551D4853E4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8533" y="351040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你多大？ 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20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岁。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你多高？ 我一米七十。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他很高    他不高    英国人很高   中国人不高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24EF9984-FEA7-4E7A-AD53-C48F9C9693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" y="305328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0" name="文本框 85">
            <a:extLst>
              <a:ext uri="{FF2B5EF4-FFF2-40B4-BE49-F238E27FC236}">
                <a16:creationId xmlns:a16="http://schemas.microsoft.com/office/drawing/2014/main" id="{6A37A464-852D-4D4A-A78D-47C497DFF3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03" y="3073920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米</a:t>
            </a:r>
            <a:endParaRPr lang="zh-CN" altLang="en-US" dirty="0"/>
          </a:p>
        </p:txBody>
      </p:sp>
      <p:sp>
        <p:nvSpPr>
          <p:cNvPr id="31" name="AutoShape 25">
            <a:extLst>
              <a:ext uri="{FF2B5EF4-FFF2-40B4-BE49-F238E27FC236}">
                <a16:creationId xmlns:a16="http://schemas.microsoft.com/office/drawing/2014/main" id="{0EDF51DA-AA02-4BDC-88FB-F16AC09432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478" y="2907432"/>
            <a:ext cx="6997859" cy="231480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2" name="Text Box 19">
            <a:extLst>
              <a:ext uri="{FF2B5EF4-FFF2-40B4-BE49-F238E27FC236}">
                <a16:creationId xmlns:a16="http://schemas.microsoft.com/office/drawing/2014/main" id="{0C6B2AA8-00A5-4DE2-AA19-600A96193D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8533" y="3073920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你多高？ 我一米七十。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十米   百米    千米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1miles=1600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米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跑步   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100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米   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1000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米   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米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ldLvl="0" animBg="1" autoUpdateAnimBg="0"/>
      <p:bldP spid="31" grpId="0" bldLvl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圆角矩形 38"/>
          <p:cNvSpPr>
            <a:spLocks noChangeArrowheads="1"/>
          </p:cNvSpPr>
          <p:nvPr/>
        </p:nvSpPr>
        <p:spPr bwMode="auto">
          <a:xfrm>
            <a:off x="376078" y="3494088"/>
            <a:ext cx="1336675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0247" name="文本框 88"/>
          <p:cNvSpPr>
            <a:spLocks noChangeArrowheads="1"/>
          </p:cNvSpPr>
          <p:nvPr/>
        </p:nvSpPr>
        <p:spPr bwMode="auto">
          <a:xfrm>
            <a:off x="588803" y="35020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休息</a:t>
            </a:r>
            <a:endParaRPr lang="zh-CN" altLang="en-US"/>
          </a:p>
        </p:txBody>
      </p:sp>
      <p:cxnSp>
        <p:nvCxnSpPr>
          <p:cNvPr id="1025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372" name="AutoShape 25"/>
          <p:cNvSpPr>
            <a:spLocks noChangeArrowheads="1"/>
          </p:cNvSpPr>
          <p:nvPr/>
        </p:nvSpPr>
        <p:spPr bwMode="auto">
          <a:xfrm>
            <a:off x="2052478" y="3249613"/>
            <a:ext cx="6240463" cy="26590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5379" name="Text Box 19"/>
          <p:cNvSpPr txBox="1">
            <a:spLocks noChangeArrowheads="1"/>
          </p:cNvSpPr>
          <p:nvPr/>
        </p:nvSpPr>
        <p:spPr bwMode="auto">
          <a:xfrm>
            <a:off x="2193766" y="3416300"/>
            <a:ext cx="2054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11:00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休息</a:t>
            </a:r>
          </a:p>
        </p:txBody>
      </p:sp>
      <p:sp>
        <p:nvSpPr>
          <p:cNvPr id="15381" name="Text Box 21"/>
          <p:cNvSpPr txBox="1">
            <a:spLocks noChangeArrowheads="1"/>
          </p:cNvSpPr>
          <p:nvPr/>
        </p:nvSpPr>
        <p:spPr bwMode="auto">
          <a:xfrm>
            <a:off x="4576924" y="3691202"/>
            <a:ext cx="3773885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：我星期六休息，你呢？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：我星期天休息，星期六</a:t>
            </a:r>
            <a:r>
              <a:rPr lang="zh-CN" altLang="en-US" sz="2400" b="1" dirty="0">
                <a:solidFill>
                  <a:srgbClr val="00B05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不休息。</a:t>
            </a:r>
            <a:endParaRPr lang="en-US" altLang="zh-CN" sz="2400" b="1" dirty="0">
              <a:solidFill>
                <a:srgbClr val="00B05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你星期几休息？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星期三你休息吗？</a:t>
            </a:r>
          </a:p>
        </p:txBody>
      </p:sp>
      <p:pic>
        <p:nvPicPr>
          <p:cNvPr id="15382" name="Picture 22" descr="15226272_95791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3766" y="3967163"/>
            <a:ext cx="2373312" cy="177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圆角矩形 38">
            <a:extLst>
              <a:ext uri="{FF2B5EF4-FFF2-40B4-BE49-F238E27FC236}">
                <a16:creationId xmlns:a16="http://schemas.microsoft.com/office/drawing/2014/main" id="{2C79DA8F-7C01-4B07-9D0D-AD019BB635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" y="33040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4" name="文本框 85">
            <a:extLst>
              <a:ext uri="{FF2B5EF4-FFF2-40B4-BE49-F238E27FC236}">
                <a16:creationId xmlns:a16="http://schemas.microsoft.com/office/drawing/2014/main" id="{90394B48-94A9-4DE2-8CD9-A49C4CE863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03" y="351040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知道</a:t>
            </a:r>
            <a:endParaRPr lang="zh-CN" altLang="en-US" dirty="0"/>
          </a:p>
        </p:txBody>
      </p:sp>
      <p:sp>
        <p:nvSpPr>
          <p:cNvPr id="25" name="AutoShape 25">
            <a:extLst>
              <a:ext uri="{FF2B5EF4-FFF2-40B4-BE49-F238E27FC236}">
                <a16:creationId xmlns:a16="http://schemas.microsoft.com/office/drawing/2014/main" id="{6F1CFAAE-403D-4CB3-A8FD-4A2B032D59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478" y="184552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6" name="Text Box 19">
            <a:extLst>
              <a:ext uri="{FF2B5EF4-FFF2-40B4-BE49-F238E27FC236}">
                <a16:creationId xmlns:a16="http://schemas.microsoft.com/office/drawing/2014/main" id="{A97EA6A3-C4E5-4472-A312-E76E67119A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8533" y="351040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我知道    我不知道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你知道老师的名字吗？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你知道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Boris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住在哪儿吗？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 bldLvl="0" animBg="1" autoUpdateAnimBg="0"/>
      <p:bldP spid="15379" grpId="0" bldLvl="0" autoUpdateAnimBg="0"/>
      <p:bldP spid="15381" grpId="0" bldLvl="0" autoUpdateAnimBg="0"/>
      <p:bldP spid="25" grpId="0" bldLvl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27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25" name="圆角矩形 38">
            <a:extLst>
              <a:ext uri="{FF2B5EF4-FFF2-40B4-BE49-F238E27FC236}">
                <a16:creationId xmlns:a16="http://schemas.microsoft.com/office/drawing/2014/main" id="{FDCA690C-7D25-45CE-B694-5A5848CA43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" y="33040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26" name="文本框 85">
            <a:extLst>
              <a:ext uri="{FF2B5EF4-FFF2-40B4-BE49-F238E27FC236}">
                <a16:creationId xmlns:a16="http://schemas.microsoft.com/office/drawing/2014/main" id="{BE2F8548-C7F8-4596-958E-C137E1504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03" y="351040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忙</a:t>
            </a:r>
            <a:endParaRPr lang="zh-CN" altLang="en-US" dirty="0"/>
          </a:p>
        </p:txBody>
      </p:sp>
      <p:sp>
        <p:nvSpPr>
          <p:cNvPr id="27" name="AutoShape 25">
            <a:extLst>
              <a:ext uri="{FF2B5EF4-FFF2-40B4-BE49-F238E27FC236}">
                <a16:creationId xmlns:a16="http://schemas.microsoft.com/office/drawing/2014/main" id="{A727DA9D-EBD4-44FC-8308-48D5CA0ABA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478" y="184552"/>
            <a:ext cx="6868319" cy="219741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8" name="Text Box 19">
            <a:extLst>
              <a:ext uri="{FF2B5EF4-FFF2-40B4-BE49-F238E27FC236}">
                <a16:creationId xmlns:a16="http://schemas.microsoft.com/office/drawing/2014/main" id="{8A2FF843-9F83-4529-9418-0A35F4C3C4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8533" y="351040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我很忙    我不忙     老师很忙    老师不忙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：你忙吗？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：我很忙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我不忙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这几天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很忙       我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那几天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很忙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070F652F-5233-4AF2-95BE-AC9ABCA4F8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128" y="3165042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30" name="文本框 85">
            <a:extLst>
              <a:ext uri="{FF2B5EF4-FFF2-40B4-BE49-F238E27FC236}">
                <a16:creationId xmlns:a16="http://schemas.microsoft.com/office/drawing/2014/main" id="{E2BFB0E3-ACA2-4FBF-851D-D71912F17D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2603" y="3185680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时间</a:t>
            </a:r>
            <a:endParaRPr lang="zh-CN" altLang="en-US" dirty="0"/>
          </a:p>
        </p:txBody>
      </p:sp>
      <p:sp>
        <p:nvSpPr>
          <p:cNvPr id="31" name="AutoShape 25">
            <a:extLst>
              <a:ext uri="{FF2B5EF4-FFF2-40B4-BE49-F238E27FC236}">
                <a16:creationId xmlns:a16="http://schemas.microsoft.com/office/drawing/2014/main" id="{A9A746F6-8305-4649-8CCC-2A4841E1F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478" y="3019192"/>
            <a:ext cx="6868319" cy="24468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32" name="Text Box 19">
            <a:extLst>
              <a:ext uri="{FF2B5EF4-FFF2-40B4-BE49-F238E27FC236}">
                <a16:creationId xmlns:a16="http://schemas.microsoft.com/office/drawing/2014/main" id="{C52D67B5-73E7-46D2-8E51-DCD29E661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8533" y="3185680"/>
            <a:ext cx="66406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有时间      没有时间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：星期天你有时间吗？我们去看电影吧。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：对不起，我没有时间，我很忙。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ldLvl="0" animBg="1" autoUpdateAnimBg="0"/>
      <p:bldP spid="31" grpId="0" bldLvl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0" y="353258"/>
            <a:ext cx="3335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生病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shēng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bìng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5828480" y="1237859"/>
            <a:ext cx="3061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早上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zǎoshang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624320" y="310663"/>
            <a:ext cx="2620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每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měi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跑步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pǎo</a:t>
            </a:r>
            <a:r>
              <a:rPr lang="en-US" altLang="zh-CN" sz="3600" dirty="0"/>
              <a:t> 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bù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2FCBB15-5214-4A04-9475-D47069E902C1}"/>
              </a:ext>
            </a:extLst>
          </p:cNvPr>
          <p:cNvSpPr txBox="1"/>
          <p:nvPr/>
        </p:nvSpPr>
        <p:spPr>
          <a:xfrm>
            <a:off x="2753359" y="2165057"/>
            <a:ext cx="4018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起床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qǐ</a:t>
            </a:r>
            <a:r>
              <a:rPr lang="en-US" altLang="zh-CN" sz="36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chuáng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6137704" y="2811388"/>
            <a:ext cx="3133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药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yào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292387" y="3187898"/>
            <a:ext cx="3133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身体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shēntǐ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5410773" y="3572316"/>
            <a:ext cx="3313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出院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chū</a:t>
            </a:r>
            <a:r>
              <a:rPr lang="en-US" altLang="zh-CN" sz="3600" dirty="0"/>
              <a:t> 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yuàn</a:t>
            </a:r>
            <a:r>
              <a:rPr lang="en-US" altLang="zh-CN" sz="3600" dirty="0"/>
              <a:t> 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939280" y="4384917"/>
            <a:ext cx="1706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高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gāo</a:t>
            </a:r>
            <a:endParaRPr lang="zh-CN" altLang="en-US" sz="3600" dirty="0">
              <a:solidFill>
                <a:srgbClr val="7030A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526566" y="5790906"/>
            <a:ext cx="3407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时间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shíjiān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AD514178-63F0-4AD9-9367-E3008FBE5528}"/>
              </a:ext>
            </a:extLst>
          </p:cNvPr>
          <p:cNvSpPr txBox="1"/>
          <p:nvPr/>
        </p:nvSpPr>
        <p:spPr>
          <a:xfrm>
            <a:off x="369856" y="6004170"/>
            <a:ext cx="27048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GB Pinyinok-D" pitchFamily="2" charset="-122"/>
              </a:rPr>
              <a:t>知道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zhīdào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594B61FE-F457-48DE-B5FD-453B76A43FB9}"/>
              </a:ext>
            </a:extLst>
          </p:cNvPr>
          <p:cNvSpPr txBox="1"/>
          <p:nvPr/>
        </p:nvSpPr>
        <p:spPr>
          <a:xfrm>
            <a:off x="6939280" y="5151119"/>
            <a:ext cx="2465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</a:rPr>
              <a:t>休息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xiūxi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953DCDF4-5063-4A2A-B423-3ECB76E2C490}"/>
              </a:ext>
            </a:extLst>
          </p:cNvPr>
          <p:cNvSpPr txBox="1"/>
          <p:nvPr/>
        </p:nvSpPr>
        <p:spPr>
          <a:xfrm>
            <a:off x="170794" y="4968238"/>
            <a:ext cx="3407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米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mǐ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D5BE38CA-33DE-414F-8530-4A34FC4B7137}"/>
              </a:ext>
            </a:extLst>
          </p:cNvPr>
          <p:cNvSpPr txBox="1"/>
          <p:nvPr/>
        </p:nvSpPr>
        <p:spPr>
          <a:xfrm>
            <a:off x="2129133" y="4535269"/>
            <a:ext cx="34077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rgbClr val="7030A0"/>
                </a:solidFill>
                <a:sym typeface="Times New Roman" pitchFamily="18" charset="0"/>
              </a:rPr>
              <a:t>忙</a:t>
            </a:r>
            <a:r>
              <a:rPr lang="en-US" altLang="zh-CN" sz="36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máng</a:t>
            </a:r>
            <a:endParaRPr lang="zh-CN" altLang="en-US" sz="36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674578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1031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be sick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3119119" y="584200"/>
            <a:ext cx="3425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every, each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6924040" y="550575"/>
            <a:ext cx="1915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morning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574764" y="1757253"/>
            <a:ext cx="4257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get out of bed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045199" y="1411665"/>
            <a:ext cx="2875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jog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449035" y="3045088"/>
            <a:ext cx="39177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be discharged from hospital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5661112" y="2336195"/>
            <a:ext cx="2975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medicine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7AFB8A30-CA54-4483-AD6C-85BF4C6C7BDD}"/>
              </a:ext>
            </a:extLst>
          </p:cNvPr>
          <p:cNvSpPr txBox="1"/>
          <p:nvPr/>
        </p:nvSpPr>
        <p:spPr>
          <a:xfrm>
            <a:off x="5661113" y="3637279"/>
            <a:ext cx="29757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tall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4175759" y="4602480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meter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6782884" y="5359460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busy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EBB13E34-44EE-401F-A0C3-E098BAF5B9B1}"/>
              </a:ext>
            </a:extLst>
          </p:cNvPr>
          <p:cNvSpPr txBox="1"/>
          <p:nvPr/>
        </p:nvSpPr>
        <p:spPr>
          <a:xfrm>
            <a:off x="356322" y="5329495"/>
            <a:ext cx="3596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know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5CEEB0B9-7592-4C64-A1DF-365ABAF23911}"/>
              </a:ext>
            </a:extLst>
          </p:cNvPr>
          <p:cNvSpPr txBox="1"/>
          <p:nvPr/>
        </p:nvSpPr>
        <p:spPr>
          <a:xfrm>
            <a:off x="5871567" y="4341147"/>
            <a:ext cx="2836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to have a rest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B3057392-01F9-49B4-A731-0EAFD6D2F607}"/>
              </a:ext>
            </a:extLst>
          </p:cNvPr>
          <p:cNvSpPr txBox="1"/>
          <p:nvPr/>
        </p:nvSpPr>
        <p:spPr>
          <a:xfrm>
            <a:off x="3454762" y="5792963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time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BCD549F1-9274-4AF8-8594-24AA848A9375}"/>
              </a:ext>
            </a:extLst>
          </p:cNvPr>
          <p:cNvSpPr txBox="1"/>
          <p:nvPr/>
        </p:nvSpPr>
        <p:spPr>
          <a:xfrm>
            <a:off x="1036319" y="4341147"/>
            <a:ext cx="259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>
                <a:solidFill>
                  <a:srgbClr val="00B050"/>
                </a:solidFill>
              </a:rPr>
              <a:t>body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01402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7" grpId="0"/>
      <p:bldP spid="18" grpId="0"/>
      <p:bldP spid="1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E10BA5E-1437-44EF-9FD0-5A9C98CAD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90" y="0"/>
            <a:ext cx="9089020" cy="6858000"/>
          </a:xfrm>
          <a:prstGeom prst="rect">
            <a:avLst/>
          </a:prstGeom>
        </p:spPr>
      </p:pic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99957" y="555020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306320" y="616909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488940" y="6316672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8118157" y="547536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5547677" y="5413662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8118157" y="6316672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B9E20660-19CF-4804-B9DE-14B4122809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" y="270191"/>
            <a:ext cx="9144000" cy="5714049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261815B5-53C6-4A80-80A1-9826E5A4960C}"/>
              </a:ext>
            </a:extLst>
          </p:cNvPr>
          <p:cNvSpPr txBox="1"/>
          <p:nvPr/>
        </p:nvSpPr>
        <p:spPr>
          <a:xfrm>
            <a:off x="1747520" y="6126144"/>
            <a:ext cx="6416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doing physical exercise </a:t>
            </a:r>
            <a:r>
              <a:rPr lang="zh-CN" altLang="en-US" sz="2400" dirty="0">
                <a:solidFill>
                  <a:srgbClr val="FF0000"/>
                </a:solidFill>
              </a:rPr>
              <a:t>做运动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zuò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yùndòng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6F543B5-97F7-49BF-93B2-BEFBCAD9F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3" y="0"/>
            <a:ext cx="90824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D0CE8CE-57F3-4986-9783-1F7DBB3AF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30229"/>
            <a:ext cx="9144000" cy="4183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54C1968A-DD01-4211-944B-6C5DC5383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4660"/>
            <a:ext cx="9144000" cy="3688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440003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24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2357120" y="733425"/>
            <a:ext cx="534416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山姆    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>
                <a:solidFill>
                  <a:srgbClr val="00B0F0"/>
                </a:solidFill>
              </a:rPr>
              <a:t>年</a:t>
            </a:r>
            <a:r>
              <a:rPr lang="zh-CN" altLang="en-US" sz="2800" b="1" dirty="0">
                <a:solidFill>
                  <a:srgbClr val="FF0000"/>
                </a:solidFill>
              </a:rPr>
              <a:t>   </a:t>
            </a:r>
            <a:r>
              <a:rPr lang="zh-CN" altLang="en-US" sz="2800" b="1" dirty="0"/>
              <a:t>都去中国旅游。  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你坚持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>
                <a:solidFill>
                  <a:srgbClr val="00B0F0"/>
                </a:solidFill>
              </a:rPr>
              <a:t>天</a:t>
            </a:r>
            <a:r>
              <a:rPr lang="zh-CN" altLang="en-US" sz="2800" b="1" dirty="0">
                <a:solidFill>
                  <a:srgbClr val="FF0000"/>
                </a:solidFill>
              </a:rPr>
              <a:t>   </a:t>
            </a:r>
            <a:r>
              <a:rPr lang="zh-CN" altLang="en-US" sz="2800" b="1" dirty="0"/>
              <a:t>都去跑步吗？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我       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>
                <a:solidFill>
                  <a:srgbClr val="00B0F0"/>
                </a:solidFill>
              </a:rPr>
              <a:t>天</a:t>
            </a:r>
            <a:r>
              <a:rPr lang="zh-CN" altLang="en-US" sz="2800" b="1" dirty="0">
                <a:solidFill>
                  <a:srgbClr val="FF0000"/>
                </a:solidFill>
              </a:rPr>
              <a:t>   </a:t>
            </a:r>
            <a:r>
              <a:rPr lang="zh-CN" altLang="en-US" sz="2800" b="1" dirty="0"/>
              <a:t>六点起床。</a:t>
            </a:r>
          </a:p>
        </p:txBody>
      </p:sp>
      <p:sp>
        <p:nvSpPr>
          <p:cNvPr id="21527" name="圆角矩形 7"/>
          <p:cNvSpPr>
            <a:spLocks noChangeArrowheads="1"/>
          </p:cNvSpPr>
          <p:nvPr/>
        </p:nvSpPr>
        <p:spPr bwMode="auto">
          <a:xfrm>
            <a:off x="2468880" y="3084513"/>
            <a:ext cx="4267200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3406140" y="3148330"/>
            <a:ext cx="28336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</a:t>
            </a:r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  <a:r>
              <a:rPr lang="zh-CN" altLang="en-US" sz="2800" b="1" dirty="0"/>
              <a:t>+量词（M）</a:t>
            </a: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2468880" y="4070350"/>
            <a:ext cx="407574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</a:t>
            </a:r>
            <a:r>
              <a:rPr lang="zh-CN" altLang="en-US" sz="2800" b="1" dirty="0">
                <a:solidFill>
                  <a:srgbClr val="FF0000"/>
                </a:solidFill>
              </a:rPr>
              <a:t>每天</a:t>
            </a:r>
            <a:r>
              <a:rPr lang="zh-CN" altLang="en-US" sz="2800" b="1" dirty="0"/>
              <a:t>工作多长时间？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你</a:t>
            </a:r>
            <a:r>
              <a:rPr lang="zh-CN" altLang="en-US" sz="2800" b="1" dirty="0">
                <a:solidFill>
                  <a:srgbClr val="FF0000"/>
                </a:solidFill>
              </a:rPr>
              <a:t>每个</a:t>
            </a:r>
            <a:r>
              <a:rPr lang="zh-CN" altLang="en-US" sz="2800" b="1" dirty="0"/>
              <a:t>星期休几天假？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他</a:t>
            </a:r>
            <a:r>
              <a:rPr lang="zh-CN" altLang="en-US" sz="2800" b="1" dirty="0">
                <a:solidFill>
                  <a:srgbClr val="FF0000"/>
                </a:solidFill>
              </a:rPr>
              <a:t>每年</a:t>
            </a:r>
            <a:r>
              <a:rPr lang="zh-CN" altLang="en-US" sz="2800" b="1" dirty="0"/>
              <a:t>回一次家。</a:t>
            </a:r>
          </a:p>
        </p:txBody>
      </p:sp>
      <p:sp>
        <p:nvSpPr>
          <p:cNvPr id="11" name="矩形 10"/>
          <p:cNvSpPr/>
          <p:nvPr/>
        </p:nvSpPr>
        <p:spPr bwMode="auto">
          <a:xfrm>
            <a:off x="3549650" y="733425"/>
            <a:ext cx="991870" cy="2212975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tabLst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21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6" grpId="0" bldLvl="0" autoUpdateAnimBg="0"/>
      <p:bldP spid="21527" grpId="0" bldLvl="0" animBg="1" autoUpdateAnimBg="0"/>
      <p:bldP spid="21529" grpId="0" bldLvl="0" autoUpdateAnimBg="0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A4F799B3-1E58-47E6-8604-DF6E06DA70E0}"/>
              </a:ext>
            </a:extLst>
          </p:cNvPr>
          <p:cNvSpPr txBox="1"/>
          <p:nvPr/>
        </p:nvSpPr>
        <p:spPr>
          <a:xfrm>
            <a:off x="1371600" y="382512"/>
            <a:ext cx="69367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rgbClr val="FF0000"/>
                </a:solidFill>
              </a:rPr>
              <a:t>Ask freely with </a:t>
            </a:r>
            <a:r>
              <a:rPr lang="zh-CN" altLang="en-US" sz="4400" dirty="0">
                <a:solidFill>
                  <a:srgbClr val="FF0000"/>
                </a:solidFill>
              </a:rPr>
              <a:t>“是不是”</a:t>
            </a:r>
          </a:p>
        </p:txBody>
      </p:sp>
      <p:pic>
        <p:nvPicPr>
          <p:cNvPr id="5" name="Picture 16" descr="踢足球">
            <a:extLst>
              <a:ext uri="{FF2B5EF4-FFF2-40B4-BE49-F238E27FC236}">
                <a16:creationId xmlns:a16="http://schemas.microsoft.com/office/drawing/2014/main" id="{26500635-3A09-4ADE-9836-3195C01CBA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2096" y="1609864"/>
            <a:ext cx="2341904" cy="146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5D25D539-B241-4F3C-BA6B-65A8E168E524}"/>
              </a:ext>
            </a:extLst>
          </p:cNvPr>
          <p:cNvSpPr txBox="1"/>
          <p:nvPr/>
        </p:nvSpPr>
        <p:spPr>
          <a:xfrm>
            <a:off x="325119" y="2570480"/>
            <a:ext cx="36239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example:</a:t>
            </a:r>
          </a:p>
          <a:p>
            <a:r>
              <a:rPr lang="zh-CN" altLang="en-US" sz="2400" dirty="0">
                <a:solidFill>
                  <a:srgbClr val="00B050"/>
                </a:solidFill>
              </a:rPr>
              <a:t>你是不是喜欢</a:t>
            </a:r>
            <a:r>
              <a:rPr lang="en-US" altLang="zh-CN" sz="2400" dirty="0">
                <a:solidFill>
                  <a:srgbClr val="00B050"/>
                </a:solidFill>
              </a:rPr>
              <a:t>do </a:t>
            </a:r>
            <a:r>
              <a:rPr lang="en-US" altLang="zh-CN" sz="2400" dirty="0" err="1">
                <a:solidFill>
                  <a:srgbClr val="00B050"/>
                </a:solidFill>
              </a:rPr>
              <a:t>sth</a:t>
            </a:r>
            <a:r>
              <a:rPr lang="en-US" altLang="zh-CN" sz="2400" dirty="0">
                <a:solidFill>
                  <a:srgbClr val="00B050"/>
                </a:solidFill>
              </a:rPr>
              <a:t>?</a:t>
            </a:r>
          </a:p>
          <a:p>
            <a:r>
              <a:rPr lang="zh-CN" altLang="en-US" sz="2400" dirty="0">
                <a:solidFill>
                  <a:srgbClr val="00B050"/>
                </a:solidFill>
              </a:rPr>
              <a:t>你喜欢</a:t>
            </a:r>
            <a:r>
              <a:rPr lang="en-US" altLang="zh-CN" sz="2400" dirty="0">
                <a:solidFill>
                  <a:srgbClr val="00B050"/>
                </a:solidFill>
              </a:rPr>
              <a:t>do </a:t>
            </a:r>
            <a:r>
              <a:rPr lang="en-US" altLang="zh-CN" sz="2400" dirty="0" err="1">
                <a:solidFill>
                  <a:srgbClr val="00B050"/>
                </a:solidFill>
              </a:rPr>
              <a:t>sth</a:t>
            </a:r>
            <a:r>
              <a:rPr lang="zh-CN" altLang="en-US" sz="2400" dirty="0">
                <a:solidFill>
                  <a:srgbClr val="00B050"/>
                </a:solidFill>
              </a:rPr>
              <a:t>，是不是？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endParaRPr lang="en-US" altLang="zh-CN" sz="2400" dirty="0">
              <a:solidFill>
                <a:srgbClr val="00B050"/>
              </a:solidFill>
            </a:endParaRPr>
          </a:p>
          <a:p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是，我喜欢 </a:t>
            </a:r>
            <a:r>
              <a:rPr lang="en-US" altLang="zh-CN" sz="2400" dirty="0">
                <a:solidFill>
                  <a:srgbClr val="00B050"/>
                </a:solidFill>
              </a:rPr>
              <a:t>do </a:t>
            </a:r>
            <a:r>
              <a:rPr lang="en-US" altLang="zh-CN" sz="2400" dirty="0" err="1">
                <a:solidFill>
                  <a:srgbClr val="00B050"/>
                </a:solidFill>
              </a:rPr>
              <a:t>sth</a:t>
            </a:r>
            <a:r>
              <a:rPr lang="en-US" altLang="zh-CN" sz="2400" dirty="0">
                <a:solidFill>
                  <a:srgbClr val="00B050"/>
                </a:solidFill>
              </a:rPr>
              <a:t>.</a:t>
            </a:r>
          </a:p>
          <a:p>
            <a:r>
              <a:rPr lang="zh-CN" altLang="en-US" sz="2400" dirty="0">
                <a:solidFill>
                  <a:srgbClr val="00B050"/>
                </a:solidFill>
              </a:rPr>
              <a:t>不是，我不喜欢</a:t>
            </a:r>
            <a:r>
              <a:rPr lang="en-US" altLang="zh-CN" sz="2400" dirty="0">
                <a:solidFill>
                  <a:srgbClr val="00B050"/>
                </a:solidFill>
              </a:rPr>
              <a:t>do </a:t>
            </a:r>
            <a:r>
              <a:rPr lang="en-US" altLang="zh-CN" sz="2400" dirty="0" err="1">
                <a:solidFill>
                  <a:srgbClr val="00B050"/>
                </a:solidFill>
              </a:rPr>
              <a:t>sth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pic>
        <p:nvPicPr>
          <p:cNvPr id="7" name="Picture 5" descr="thdj005[1]">
            <a:extLst>
              <a:ext uri="{FF2B5EF4-FFF2-40B4-BE49-F238E27FC236}">
                <a16:creationId xmlns:a16="http://schemas.microsoft.com/office/drawing/2014/main" id="{D807BB35-DB35-4FE1-989C-486B2A7023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77991" y="3784283"/>
            <a:ext cx="1885045" cy="1463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22ADB548-0E06-41C9-BCA2-7DC8E450EF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1281" y="1757108"/>
            <a:ext cx="1685660" cy="1260742"/>
          </a:xfrm>
          <a:prstGeom prst="rect">
            <a:avLst/>
          </a:prstGeom>
        </p:spPr>
      </p:pic>
      <p:pic>
        <p:nvPicPr>
          <p:cNvPr id="9" name="Picture 4" descr="Img417567053">
            <a:extLst>
              <a:ext uri="{FF2B5EF4-FFF2-40B4-BE49-F238E27FC236}">
                <a16:creationId xmlns:a16="http://schemas.microsoft.com/office/drawing/2014/main" id="{AB2C738D-3B79-4129-91AE-1B6C92E90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1777" y="5374197"/>
            <a:ext cx="1859645" cy="1244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381FF578-EBCC-4A8C-A315-98BB9B0646B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1234" y="5463833"/>
            <a:ext cx="1743628" cy="1394167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0A264F6C-6379-4E66-A391-17772723C98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06077"/>
            <a:ext cx="2197100" cy="1470118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05425F7F-A3C3-49FF-A6C4-F2CFB03F4F2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361" y="5249497"/>
            <a:ext cx="1718228" cy="1285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64018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A4F799B3-1E58-47E6-8604-DF6E06DA70E0}"/>
              </a:ext>
            </a:extLst>
          </p:cNvPr>
          <p:cNvSpPr txBox="1"/>
          <p:nvPr/>
        </p:nvSpPr>
        <p:spPr>
          <a:xfrm>
            <a:off x="1371600" y="382512"/>
            <a:ext cx="69367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rgbClr val="FF0000"/>
                </a:solidFill>
              </a:rPr>
              <a:t>Ask freely with </a:t>
            </a:r>
            <a:r>
              <a:rPr lang="zh-CN" altLang="en-US" sz="4400" dirty="0">
                <a:solidFill>
                  <a:srgbClr val="FF0000"/>
                </a:solidFill>
              </a:rPr>
              <a:t>“每”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D25D539-B241-4F3C-BA6B-65A8E168E524}"/>
              </a:ext>
            </a:extLst>
          </p:cNvPr>
          <p:cNvSpPr txBox="1"/>
          <p:nvPr/>
        </p:nvSpPr>
        <p:spPr>
          <a:xfrm>
            <a:off x="2418079" y="1666240"/>
            <a:ext cx="49276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example:</a:t>
            </a:r>
          </a:p>
          <a:p>
            <a:r>
              <a:rPr lang="zh-CN" altLang="en-US" sz="2400" dirty="0">
                <a:solidFill>
                  <a:srgbClr val="00B050"/>
                </a:solidFill>
              </a:rPr>
              <a:t>你每天几点起床？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你每天几点</a:t>
            </a:r>
            <a:r>
              <a:rPr lang="zh-CN" altLang="en-US" sz="2400" dirty="0">
                <a:solidFill>
                  <a:srgbClr val="FF0000"/>
                </a:solidFill>
              </a:rPr>
              <a:t>休息？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你每天几点吃晚饭？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你每星期去</a:t>
            </a:r>
            <a:r>
              <a:rPr lang="en-US" altLang="zh-CN" sz="2400" dirty="0">
                <a:solidFill>
                  <a:srgbClr val="00B050"/>
                </a:solidFill>
              </a:rPr>
              <a:t>Swansea</a:t>
            </a:r>
            <a:r>
              <a:rPr lang="zh-CN" altLang="en-US" sz="2400" dirty="0">
                <a:solidFill>
                  <a:srgbClr val="00B050"/>
                </a:solidFill>
              </a:rPr>
              <a:t>，是不是？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你是不是每年去旅游？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我每天</a:t>
            </a:r>
            <a:r>
              <a:rPr lang="en-US" altLang="zh-CN" sz="2400" dirty="0">
                <a:solidFill>
                  <a:srgbClr val="00B050"/>
                </a:solidFill>
              </a:rPr>
              <a:t>5:00</a:t>
            </a:r>
            <a:r>
              <a:rPr lang="zh-CN" altLang="en-US" sz="2400" dirty="0">
                <a:solidFill>
                  <a:srgbClr val="00B050"/>
                </a:solidFill>
              </a:rPr>
              <a:t>起床。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我每天</a:t>
            </a:r>
            <a:r>
              <a:rPr lang="en-US" altLang="zh-CN" sz="2400" dirty="0">
                <a:solidFill>
                  <a:srgbClr val="00B050"/>
                </a:solidFill>
              </a:rPr>
              <a:t>10:00</a:t>
            </a:r>
            <a:r>
              <a:rPr lang="zh-CN" altLang="en-US" sz="2400" dirty="0">
                <a:solidFill>
                  <a:srgbClr val="00B050"/>
                </a:solidFill>
              </a:rPr>
              <a:t>休息。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我每天</a:t>
            </a:r>
            <a:r>
              <a:rPr lang="en-US" altLang="zh-CN" sz="2400" dirty="0">
                <a:solidFill>
                  <a:srgbClr val="00B050"/>
                </a:solidFill>
              </a:rPr>
              <a:t>6:00</a:t>
            </a:r>
            <a:r>
              <a:rPr lang="zh-CN" altLang="en-US" sz="2400" dirty="0">
                <a:solidFill>
                  <a:srgbClr val="00B050"/>
                </a:solidFill>
              </a:rPr>
              <a:t>吃晚饭。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zh-CN" altLang="en-US" sz="2400" dirty="0">
                <a:solidFill>
                  <a:srgbClr val="00B050"/>
                </a:solidFill>
              </a:rPr>
              <a:t>是，我每星期去</a:t>
            </a:r>
            <a:r>
              <a:rPr lang="en-US" altLang="zh-CN" sz="2400" dirty="0">
                <a:solidFill>
                  <a:srgbClr val="00B050"/>
                </a:solidFill>
              </a:rPr>
              <a:t>Swansea.</a:t>
            </a:r>
          </a:p>
          <a:p>
            <a:r>
              <a:rPr lang="zh-CN" altLang="en-US" sz="2400" dirty="0">
                <a:solidFill>
                  <a:srgbClr val="00B050"/>
                </a:solidFill>
              </a:rPr>
              <a:t>不是，我不是每年去旅游。</a:t>
            </a:r>
          </a:p>
        </p:txBody>
      </p:sp>
    </p:spTree>
    <p:extLst>
      <p:ext uri="{BB962C8B-B14F-4D97-AF65-F5344CB8AC3E}">
        <p14:creationId xmlns:p14="http://schemas.microsoft.com/office/powerpoint/2010/main" val="1166600443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0F0D36EC-824A-4B20-8196-498590B4F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2434"/>
            <a:ext cx="9144000" cy="6153132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0CF919A3-A844-4B2B-9933-F1BFD71DD33D}"/>
              </a:ext>
            </a:extLst>
          </p:cNvPr>
          <p:cNvSpPr txBox="1"/>
          <p:nvPr/>
        </p:nvSpPr>
        <p:spPr>
          <a:xfrm>
            <a:off x="1828800" y="123477"/>
            <a:ext cx="60960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Ask freely</a:t>
            </a:r>
          </a:p>
          <a:p>
            <a:r>
              <a:rPr lang="en-US" altLang="zh-CN" sz="3200" dirty="0">
                <a:solidFill>
                  <a:srgbClr val="00B050"/>
                </a:solidFill>
              </a:rPr>
              <a:t>A</a:t>
            </a:r>
            <a:r>
              <a:rPr lang="zh-CN" altLang="en-US" sz="3200" dirty="0">
                <a:solidFill>
                  <a:srgbClr val="00B050"/>
                </a:solidFill>
              </a:rPr>
              <a:t>：（你）</a:t>
            </a:r>
            <a:r>
              <a:rPr lang="en-US" altLang="zh-CN" sz="3200" dirty="0">
                <a:solidFill>
                  <a:srgbClr val="00B050"/>
                </a:solidFill>
              </a:rPr>
              <a:t>+</a:t>
            </a:r>
            <a:r>
              <a:rPr lang="en-US" altLang="zh-CN" sz="3200" dirty="0" err="1">
                <a:solidFill>
                  <a:srgbClr val="00B050"/>
                </a:solidFill>
              </a:rPr>
              <a:t>Verb+Object</a:t>
            </a:r>
            <a:r>
              <a:rPr lang="en-US" altLang="zh-CN" sz="3200" dirty="0">
                <a:solidFill>
                  <a:srgbClr val="00B050"/>
                </a:solidFill>
              </a:rPr>
              <a:t>+</a:t>
            </a:r>
            <a:r>
              <a:rPr lang="zh-CN" altLang="en-US" sz="3200" dirty="0">
                <a:solidFill>
                  <a:srgbClr val="00B050"/>
                </a:solidFill>
              </a:rPr>
              <a:t>了</a:t>
            </a:r>
            <a:r>
              <a:rPr lang="en-US" altLang="zh-CN" sz="3200" dirty="0">
                <a:solidFill>
                  <a:srgbClr val="00B050"/>
                </a:solidFill>
              </a:rPr>
              <a:t>+</a:t>
            </a:r>
            <a:r>
              <a:rPr lang="zh-CN" altLang="en-US" sz="3200" dirty="0">
                <a:solidFill>
                  <a:srgbClr val="00B050"/>
                </a:solidFill>
              </a:rPr>
              <a:t>吗？</a:t>
            </a:r>
            <a:endParaRPr lang="en-US" altLang="zh-CN" sz="3200" dirty="0">
              <a:solidFill>
                <a:srgbClr val="00B050"/>
              </a:solidFill>
            </a:endParaRPr>
          </a:p>
          <a:p>
            <a:r>
              <a:rPr lang="en-US" altLang="zh-CN" sz="3200" dirty="0">
                <a:solidFill>
                  <a:srgbClr val="00B050"/>
                </a:solidFill>
              </a:rPr>
              <a:t>B</a:t>
            </a:r>
            <a:r>
              <a:rPr lang="zh-CN" altLang="en-US" sz="3200" dirty="0">
                <a:solidFill>
                  <a:srgbClr val="00B050"/>
                </a:solidFill>
              </a:rPr>
              <a:t>：</a:t>
            </a:r>
            <a:r>
              <a:rPr lang="en-US" altLang="zh-CN" sz="3200" dirty="0">
                <a:solidFill>
                  <a:srgbClr val="00B050"/>
                </a:solidFill>
              </a:rPr>
              <a:t>Verb+</a:t>
            </a:r>
            <a:r>
              <a:rPr lang="zh-CN" altLang="en-US" sz="3200" dirty="0">
                <a:solidFill>
                  <a:srgbClr val="00B050"/>
                </a:solidFill>
              </a:rPr>
              <a:t>了。</a:t>
            </a:r>
            <a:endParaRPr lang="en-US" altLang="zh-CN" sz="3200" dirty="0">
              <a:solidFill>
                <a:srgbClr val="00B050"/>
              </a:solidFill>
            </a:endParaRPr>
          </a:p>
          <a:p>
            <a:r>
              <a:rPr lang="en-US" altLang="zh-CN" sz="3200" dirty="0">
                <a:solidFill>
                  <a:srgbClr val="00B050"/>
                </a:solidFill>
              </a:rPr>
              <a:t>A</a:t>
            </a:r>
            <a:r>
              <a:rPr lang="zh-CN" altLang="en-US" sz="3200" dirty="0">
                <a:solidFill>
                  <a:srgbClr val="00B050"/>
                </a:solidFill>
              </a:rPr>
              <a:t>：什么时候</a:t>
            </a:r>
            <a:r>
              <a:rPr lang="en-US" altLang="zh-CN" sz="3200" dirty="0">
                <a:solidFill>
                  <a:srgbClr val="00B050"/>
                </a:solidFill>
              </a:rPr>
              <a:t>+</a:t>
            </a:r>
            <a:r>
              <a:rPr lang="zh-CN" altLang="en-US" sz="3200" dirty="0">
                <a:solidFill>
                  <a:srgbClr val="00B050"/>
                </a:solidFill>
              </a:rPr>
              <a:t>能</a:t>
            </a:r>
            <a:r>
              <a:rPr lang="en-US" altLang="zh-CN" sz="3200" dirty="0">
                <a:solidFill>
                  <a:srgbClr val="00B050"/>
                </a:solidFill>
              </a:rPr>
              <a:t>+do </a:t>
            </a:r>
            <a:r>
              <a:rPr lang="en-US" altLang="zh-CN" sz="3200" dirty="0" err="1">
                <a:solidFill>
                  <a:srgbClr val="00B050"/>
                </a:solidFill>
              </a:rPr>
              <a:t>sth</a:t>
            </a:r>
            <a:r>
              <a:rPr lang="zh-CN" altLang="en-US" sz="3200" dirty="0">
                <a:solidFill>
                  <a:srgbClr val="00B050"/>
                </a:solidFill>
              </a:rPr>
              <a:t>？</a:t>
            </a:r>
            <a:endParaRPr lang="en-US" altLang="zh-CN" sz="3200" dirty="0">
              <a:solidFill>
                <a:srgbClr val="00B050"/>
              </a:solidFill>
            </a:endParaRPr>
          </a:p>
          <a:p>
            <a:r>
              <a:rPr lang="en-US" altLang="zh-CN" sz="3200" dirty="0">
                <a:solidFill>
                  <a:srgbClr val="00B050"/>
                </a:solidFill>
              </a:rPr>
              <a:t>B</a:t>
            </a:r>
            <a:r>
              <a:rPr lang="zh-CN" altLang="en-US" sz="3200" dirty="0">
                <a:solidFill>
                  <a:srgbClr val="00B050"/>
                </a:solidFill>
              </a:rPr>
              <a:t>：</a:t>
            </a:r>
            <a:r>
              <a:rPr lang="en-US" altLang="zh-CN" sz="3200" dirty="0">
                <a:solidFill>
                  <a:srgbClr val="00B050"/>
                </a:solidFill>
              </a:rPr>
              <a:t>time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B717F88-0053-4509-94EA-D89B2038597A}"/>
              </a:ext>
            </a:extLst>
          </p:cNvPr>
          <p:cNvSpPr txBox="1"/>
          <p:nvPr/>
        </p:nvSpPr>
        <p:spPr>
          <a:xfrm>
            <a:off x="423545" y="3332718"/>
            <a:ext cx="35540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70C0"/>
                </a:solidFill>
              </a:rPr>
              <a:t>example</a:t>
            </a:r>
            <a:r>
              <a:rPr lang="zh-CN" altLang="en-US" sz="2400" dirty="0">
                <a:solidFill>
                  <a:srgbClr val="0070C0"/>
                </a:solidFill>
              </a:rPr>
              <a:t>：</a:t>
            </a:r>
            <a:endParaRPr lang="en-US" altLang="zh-CN" sz="2400" dirty="0">
              <a:solidFill>
                <a:srgbClr val="0070C0"/>
              </a:solidFill>
            </a:endParaRPr>
          </a:p>
          <a:p>
            <a:r>
              <a:rPr lang="en-US" altLang="zh-CN" sz="2400" dirty="0">
                <a:solidFill>
                  <a:srgbClr val="0070C0"/>
                </a:solidFill>
              </a:rPr>
              <a:t>A</a:t>
            </a:r>
            <a:r>
              <a:rPr lang="zh-CN" altLang="en-US" sz="2400" dirty="0">
                <a:solidFill>
                  <a:srgbClr val="0070C0"/>
                </a:solidFill>
              </a:rPr>
              <a:t>：你吃午饭了吗？</a:t>
            </a:r>
            <a:endParaRPr lang="en-US" altLang="zh-CN" sz="2400" dirty="0">
              <a:solidFill>
                <a:srgbClr val="0070C0"/>
              </a:solidFill>
            </a:endParaRPr>
          </a:p>
          <a:p>
            <a:r>
              <a:rPr lang="en-US" altLang="zh-CN" sz="2400" dirty="0">
                <a:solidFill>
                  <a:srgbClr val="0070C0"/>
                </a:solidFill>
              </a:rPr>
              <a:t>B</a:t>
            </a:r>
            <a:r>
              <a:rPr lang="zh-CN" altLang="en-US" sz="2400" dirty="0">
                <a:solidFill>
                  <a:srgbClr val="0070C0"/>
                </a:solidFill>
              </a:rPr>
              <a:t>：吃了。</a:t>
            </a:r>
            <a:endParaRPr lang="en-US" altLang="zh-CN" sz="2400" dirty="0">
              <a:solidFill>
                <a:srgbClr val="0070C0"/>
              </a:solidFill>
            </a:endParaRPr>
          </a:p>
          <a:p>
            <a:r>
              <a:rPr lang="en-US" altLang="zh-CN" sz="2400" dirty="0">
                <a:solidFill>
                  <a:srgbClr val="0070C0"/>
                </a:solidFill>
              </a:rPr>
              <a:t>A</a:t>
            </a:r>
            <a:r>
              <a:rPr lang="zh-CN" altLang="en-US" sz="2400" dirty="0">
                <a:solidFill>
                  <a:srgbClr val="0070C0"/>
                </a:solidFill>
              </a:rPr>
              <a:t>：什么时候能去学校？</a:t>
            </a:r>
            <a:endParaRPr lang="en-US" altLang="zh-CN" sz="2400" dirty="0">
              <a:solidFill>
                <a:srgbClr val="0070C0"/>
              </a:solidFill>
            </a:endParaRPr>
          </a:p>
          <a:p>
            <a:r>
              <a:rPr lang="en-US" altLang="zh-CN" sz="2400" dirty="0">
                <a:solidFill>
                  <a:srgbClr val="0070C0"/>
                </a:solidFill>
              </a:rPr>
              <a:t>B</a:t>
            </a:r>
            <a:r>
              <a:rPr lang="zh-CN" altLang="en-US" sz="2400" dirty="0">
                <a:solidFill>
                  <a:srgbClr val="0070C0"/>
                </a:solidFill>
              </a:rPr>
              <a:t>：今天下午。</a:t>
            </a:r>
            <a:endParaRPr lang="en-US" altLang="zh-CN" sz="2400" dirty="0">
              <a:solidFill>
                <a:srgbClr val="0070C0"/>
              </a:solidFill>
            </a:endParaRPr>
          </a:p>
          <a:p>
            <a:endParaRPr lang="zh-CN" altLang="en-US" sz="2400" dirty="0">
              <a:solidFill>
                <a:srgbClr val="0070C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4C91A62-096F-4BEB-8562-DA090CA86E97}"/>
              </a:ext>
            </a:extLst>
          </p:cNvPr>
          <p:cNvSpPr txBox="1"/>
          <p:nvPr/>
        </p:nvSpPr>
        <p:spPr>
          <a:xfrm>
            <a:off x="3690938" y="3008211"/>
            <a:ext cx="537209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002060"/>
                </a:solidFill>
              </a:rPr>
              <a:t>Reference words</a:t>
            </a:r>
          </a:p>
          <a:p>
            <a:r>
              <a:rPr lang="zh-CN" altLang="en-US" sz="2800" dirty="0">
                <a:solidFill>
                  <a:srgbClr val="002060"/>
                </a:solidFill>
              </a:rPr>
              <a:t>咖啡   茶    早饭    午饭   晚饭</a:t>
            </a:r>
            <a:endParaRPr lang="en-US" altLang="zh-CN" sz="2800" dirty="0">
              <a:solidFill>
                <a:srgbClr val="002060"/>
              </a:solidFill>
            </a:endParaRPr>
          </a:p>
          <a:p>
            <a:r>
              <a:rPr lang="zh-CN" altLang="en-US" sz="2800" dirty="0">
                <a:solidFill>
                  <a:srgbClr val="002060"/>
                </a:solidFill>
              </a:rPr>
              <a:t>起床     休息   下雨</a:t>
            </a:r>
            <a:endParaRPr lang="en-US" altLang="zh-CN" sz="2800" dirty="0">
              <a:solidFill>
                <a:srgbClr val="002060"/>
              </a:solidFill>
            </a:endParaRPr>
          </a:p>
          <a:p>
            <a:r>
              <a:rPr lang="zh-CN" altLang="en-US" sz="2800" dirty="0">
                <a:solidFill>
                  <a:srgbClr val="002060"/>
                </a:solidFill>
              </a:rPr>
              <a:t>商店     学校    伦敦（</a:t>
            </a:r>
            <a:r>
              <a:rPr lang="en-US" altLang="zh-CN" sz="2800" b="0" i="0" dirty="0">
                <a:solidFill>
                  <a:srgbClr val="002060"/>
                </a:solidFill>
                <a:effectLst/>
                <a:latin typeface="py"/>
              </a:rPr>
              <a:t> </a:t>
            </a:r>
            <a:r>
              <a:rPr lang="en-US" altLang="zh-CN" sz="2800" b="0" i="0" dirty="0" err="1">
                <a:solidFill>
                  <a:srgbClr val="002060"/>
                </a:solidFill>
                <a:effectLst/>
                <a:latin typeface="py"/>
              </a:rPr>
              <a:t>lún</a:t>
            </a:r>
            <a:r>
              <a:rPr lang="en-US" altLang="zh-CN" sz="2800" b="0" i="0" dirty="0">
                <a:solidFill>
                  <a:srgbClr val="002060"/>
                </a:solidFill>
                <a:effectLst/>
                <a:latin typeface="py"/>
              </a:rPr>
              <a:t> </a:t>
            </a:r>
            <a:r>
              <a:rPr lang="en-US" altLang="zh-CN" sz="2800" b="0" i="0" u="none" strike="noStrike" dirty="0" err="1">
                <a:solidFill>
                  <a:srgbClr val="002060"/>
                </a:solidFill>
                <a:effectLst/>
                <a:latin typeface="py"/>
              </a:rPr>
              <a:t>dūn</a:t>
            </a:r>
            <a:r>
              <a:rPr lang="zh-CN" altLang="en-US" sz="2800" b="0" i="0" u="none" strike="noStrike" dirty="0">
                <a:solidFill>
                  <a:srgbClr val="002060"/>
                </a:solidFill>
                <a:effectLst/>
                <a:latin typeface="py"/>
              </a:rPr>
              <a:t>）  </a:t>
            </a:r>
            <a:endParaRPr lang="en-US" altLang="zh-CN" sz="2800" b="0" i="0" u="none" strike="noStrike" dirty="0">
              <a:solidFill>
                <a:srgbClr val="002060"/>
              </a:solidFill>
              <a:effectLst/>
              <a:latin typeface="py"/>
            </a:endParaRPr>
          </a:p>
          <a:p>
            <a:r>
              <a:rPr lang="zh-CN" altLang="en-US" sz="2800" dirty="0">
                <a:solidFill>
                  <a:srgbClr val="002060"/>
                </a:solidFill>
                <a:latin typeface="py"/>
              </a:rPr>
              <a:t>踢足球   看电影    </a:t>
            </a:r>
            <a:endParaRPr lang="en-US" altLang="zh-CN" sz="2800" dirty="0">
              <a:solidFill>
                <a:srgbClr val="002060"/>
              </a:solidFill>
              <a:latin typeface="py"/>
            </a:endParaRPr>
          </a:p>
          <a:p>
            <a:r>
              <a:rPr lang="zh-CN" altLang="en-US" sz="2800" dirty="0">
                <a:solidFill>
                  <a:srgbClr val="002060"/>
                </a:solidFill>
                <a:latin typeface="py"/>
              </a:rPr>
              <a:t>今天   明天    星期*  下个星期</a:t>
            </a:r>
            <a:r>
              <a:rPr lang="zh-CN" altLang="en-US" sz="2800" dirty="0">
                <a:solidFill>
                  <a:srgbClr val="002060"/>
                </a:solidFill>
              </a:rPr>
              <a:t>  </a:t>
            </a:r>
            <a:endParaRPr lang="en-US" altLang="zh-CN" sz="2800" dirty="0">
              <a:solidFill>
                <a:srgbClr val="002060"/>
              </a:solidFill>
            </a:endParaRPr>
          </a:p>
          <a:p>
            <a:r>
              <a:rPr lang="zh-CN" altLang="en-US" sz="2800" dirty="0">
                <a:solidFill>
                  <a:srgbClr val="002060"/>
                </a:solidFill>
              </a:rPr>
              <a:t>上午  中午  下午   晚上    </a:t>
            </a:r>
          </a:p>
        </p:txBody>
      </p:sp>
    </p:spTree>
    <p:extLst>
      <p:ext uri="{BB962C8B-B14F-4D97-AF65-F5344CB8AC3E}">
        <p14:creationId xmlns:p14="http://schemas.microsoft.com/office/powerpoint/2010/main" val="1386007050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2FC3221-360F-4C91-BD5A-C6E1380E62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89538"/>
            <a:ext cx="9144000" cy="527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953992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C57B5869-F95B-4C36-9835-46082A1D9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1933"/>
            <a:ext cx="9144000" cy="637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35758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43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344488" y="911225"/>
            <a:ext cx="639159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584200" y="995363"/>
            <a:ext cx="15001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b="1" dirty="0"/>
              <a:t>Subject</a:t>
            </a:r>
            <a:endParaRPr lang="zh-CN" altLang="en-US" sz="2800" b="1" dirty="0"/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2279650" y="995363"/>
            <a:ext cx="19240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 多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3821430" y="995363"/>
            <a:ext cx="27320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adj.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738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大卫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多 </a:t>
            </a:r>
            <a:r>
              <a:rPr lang="zh-CN" altLang="en-US" sz="2800" b="1" dirty="0"/>
              <a:t>               高？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他               </a:t>
            </a:r>
            <a:r>
              <a:rPr lang="zh-CN" altLang="en-US" sz="2800" b="1">
                <a:solidFill>
                  <a:srgbClr val="FF0000"/>
                </a:solidFill>
              </a:rPr>
              <a:t>多</a:t>
            </a:r>
            <a:r>
              <a:rPr lang="zh-CN" altLang="en-US" sz="2800" b="1"/>
              <a:t>                高</a:t>
            </a:r>
            <a:r>
              <a:rPr lang="zh-CN" altLang="en-US" sz="2800" b="1" dirty="0"/>
              <a:t>？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你 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多</a:t>
            </a:r>
            <a:r>
              <a:rPr lang="zh-CN" altLang="en-US" sz="2800" b="1" dirty="0">
                <a:latin typeface="宋体" pitchFamily="2" charset="-122"/>
              </a:rPr>
              <a:t>         大？     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4254500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（1）A：你多大？</a:t>
            </a:r>
          </a:p>
          <a:p>
            <a:r>
              <a:rPr lang="zh-CN" altLang="en-US" sz="2400" b="1"/>
              <a:t>         B：我16岁。</a:t>
            </a:r>
          </a:p>
          <a:p>
            <a:r>
              <a:rPr lang="zh-CN" altLang="en-US" sz="2400" b="1"/>
              <a:t>（2）A：王医生的儿子多高？</a:t>
            </a:r>
          </a:p>
          <a:p>
            <a:r>
              <a:rPr lang="zh-CN" altLang="en-US" sz="2400" b="1"/>
              <a:t>         B：他儿子一米七。</a:t>
            </a:r>
          </a:p>
        </p:txBody>
      </p:sp>
      <p:pic>
        <p:nvPicPr>
          <p:cNvPr id="23566" name="Picture 14" descr="4975704_185205932000_2[1]"/>
          <p:cNvPicPr>
            <a:picLocks noChangeAspect="1" noChangeArrowheads="1"/>
          </p:cNvPicPr>
          <p:nvPr/>
        </p:nvPicPr>
        <p:blipFill>
          <a:blip r:embed="rId3" cstate="print"/>
          <a:srcRect b="5183"/>
          <a:stretch>
            <a:fillRect/>
          </a:stretch>
        </p:blipFill>
        <p:spPr bwMode="auto">
          <a:xfrm>
            <a:off x="6092190" y="1889125"/>
            <a:ext cx="2133600" cy="435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23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23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23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4" dur="500"/>
                                        <p:tgtEl>
                                          <p:spTgt spid="23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graphicFrame>
        <p:nvGraphicFramePr>
          <p:cNvPr id="2" name="表格 2">
            <a:extLst>
              <a:ext uri="{FF2B5EF4-FFF2-40B4-BE49-F238E27FC236}">
                <a16:creationId xmlns:a16="http://schemas.microsoft.com/office/drawing/2014/main" id="{D6BD5362-7D41-437C-9F9A-84F1277F2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6768947"/>
              </p:ext>
            </p:extLst>
          </p:nvPr>
        </p:nvGraphicFramePr>
        <p:xfrm>
          <a:off x="731520" y="1361440"/>
          <a:ext cx="7424420" cy="464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6105">
                  <a:extLst>
                    <a:ext uri="{9D8B030D-6E8A-4147-A177-3AD203B41FA5}">
                      <a16:colId xmlns:a16="http://schemas.microsoft.com/office/drawing/2014/main" val="4190482165"/>
                    </a:ext>
                  </a:extLst>
                </a:gridCol>
                <a:gridCol w="1856105">
                  <a:extLst>
                    <a:ext uri="{9D8B030D-6E8A-4147-A177-3AD203B41FA5}">
                      <a16:colId xmlns:a16="http://schemas.microsoft.com/office/drawing/2014/main" val="3120839112"/>
                    </a:ext>
                  </a:extLst>
                </a:gridCol>
                <a:gridCol w="1856105">
                  <a:extLst>
                    <a:ext uri="{9D8B030D-6E8A-4147-A177-3AD203B41FA5}">
                      <a16:colId xmlns:a16="http://schemas.microsoft.com/office/drawing/2014/main" val="3009219323"/>
                    </a:ext>
                  </a:extLst>
                </a:gridCol>
                <a:gridCol w="1856105">
                  <a:extLst>
                    <a:ext uri="{9D8B030D-6E8A-4147-A177-3AD203B41FA5}">
                      <a16:colId xmlns:a16="http://schemas.microsoft.com/office/drawing/2014/main" val="2669968516"/>
                    </a:ext>
                  </a:extLst>
                </a:gridCol>
              </a:tblGrid>
              <a:tr h="774700"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>
                          <a:solidFill>
                            <a:srgbClr val="FFFF00"/>
                          </a:solidFill>
                        </a:rPr>
                        <a:t>NAME</a:t>
                      </a:r>
                      <a:endParaRPr lang="zh-CN" altLang="en-US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>
                          <a:solidFill>
                            <a:srgbClr val="FFFF00"/>
                          </a:solidFill>
                        </a:rPr>
                        <a:t>AGE</a:t>
                      </a:r>
                      <a:endParaRPr lang="zh-CN" altLang="en-US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>
                          <a:solidFill>
                            <a:srgbClr val="FFFF00"/>
                          </a:solidFill>
                        </a:rPr>
                        <a:t>HEIGHT</a:t>
                      </a:r>
                      <a:endParaRPr lang="zh-CN" altLang="en-US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>
                          <a:solidFill>
                            <a:srgbClr val="FFFF00"/>
                          </a:solidFill>
                        </a:rPr>
                        <a:t>RELATION</a:t>
                      </a:r>
                      <a:endParaRPr lang="zh-CN" altLang="en-US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821821"/>
                  </a:ext>
                </a:extLst>
              </a:tr>
              <a:tr h="774700">
                <a:tc>
                  <a:txBody>
                    <a:bodyPr/>
                    <a:lstStyle/>
                    <a:p>
                      <a:r>
                        <a:rPr lang="zh-CN" altLang="en-US" dirty="0"/>
                        <a:t>小王（</a:t>
                      </a:r>
                      <a:r>
                        <a:rPr lang="en-US" altLang="zh-CN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wáng</a:t>
                      </a:r>
                      <a:r>
                        <a:rPr lang="zh-CN" altLang="en-US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）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26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195CM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dirty="0"/>
                        <a:t>同学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7523798"/>
                  </a:ext>
                </a:extLst>
              </a:tr>
              <a:tr h="774700">
                <a:tc>
                  <a:txBody>
                    <a:bodyPr/>
                    <a:lstStyle/>
                    <a:p>
                      <a:r>
                        <a:rPr lang="en-US" altLang="zh-CN" dirty="0"/>
                        <a:t>Tom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37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176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dirty="0"/>
                        <a:t>朋友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003656"/>
                  </a:ext>
                </a:extLst>
              </a:tr>
              <a:tr h="774700">
                <a:tc>
                  <a:txBody>
                    <a:bodyPr/>
                    <a:lstStyle/>
                    <a:p>
                      <a:r>
                        <a:rPr lang="en-US" altLang="zh-CN" dirty="0"/>
                        <a:t>MR. MENG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42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174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dirty="0"/>
                        <a:t>老师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5428347"/>
                  </a:ext>
                </a:extLst>
              </a:tr>
              <a:tr h="774700">
                <a:tc>
                  <a:txBody>
                    <a:bodyPr/>
                    <a:lstStyle/>
                    <a:p>
                      <a:r>
                        <a:rPr lang="en-US" altLang="zh-CN" dirty="0"/>
                        <a:t>MR. LI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57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185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dirty="0"/>
                        <a:t>爸爸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825750"/>
                  </a:ext>
                </a:extLst>
              </a:tr>
              <a:tr h="774700">
                <a:tc>
                  <a:txBody>
                    <a:bodyPr/>
                    <a:lstStyle/>
                    <a:p>
                      <a:r>
                        <a:rPr lang="en-US" altLang="zh-CN" dirty="0"/>
                        <a:t>Nia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11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135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dirty="0"/>
                        <a:t>女儿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907730"/>
                  </a:ext>
                </a:extLst>
              </a:tr>
            </a:tbl>
          </a:graphicData>
        </a:graphic>
      </p:graphicFrame>
      <p:sp>
        <p:nvSpPr>
          <p:cNvPr id="3" name="文本框 2">
            <a:extLst>
              <a:ext uri="{FF2B5EF4-FFF2-40B4-BE49-F238E27FC236}">
                <a16:creationId xmlns:a16="http://schemas.microsoft.com/office/drawing/2014/main" id="{DA4AAEA3-1CF7-4B61-A140-FBC6C2CC862E}"/>
              </a:ext>
            </a:extLst>
          </p:cNvPr>
          <p:cNvSpPr txBox="1"/>
          <p:nvPr/>
        </p:nvSpPr>
        <p:spPr>
          <a:xfrm>
            <a:off x="2306320" y="223520"/>
            <a:ext cx="54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Substitution Exercise</a:t>
            </a:r>
            <a:endParaRPr lang="zh-CN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694679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00AD583-D89C-4FBE-BA90-9E940634D3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7731"/>
            <a:ext cx="9144000" cy="6242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564986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9D0F30A-3E9D-4CA5-908C-04CD265E04DF}"/>
              </a:ext>
            </a:extLst>
          </p:cNvPr>
          <p:cNvSpPr txBox="1"/>
          <p:nvPr/>
        </p:nvSpPr>
        <p:spPr>
          <a:xfrm>
            <a:off x="1838960" y="508000"/>
            <a:ext cx="5466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“</a:t>
            </a:r>
            <a:r>
              <a:rPr lang="zh-CN" altLang="en-US" sz="3200" dirty="0">
                <a:solidFill>
                  <a:srgbClr val="FF0000"/>
                </a:solidFill>
              </a:rPr>
              <a:t>也”</a:t>
            </a:r>
            <a:r>
              <a:rPr lang="en-US" altLang="zh-CN" sz="3200" dirty="0">
                <a:solidFill>
                  <a:srgbClr val="FF0000"/>
                </a:solidFill>
              </a:rPr>
              <a:t>+V</a:t>
            </a:r>
            <a:endParaRPr lang="zh-CN" altLang="en-US" sz="3200" dirty="0">
              <a:solidFill>
                <a:srgbClr val="FF000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07F5E26-D70D-431A-A7B1-9A1F5E764F08}"/>
              </a:ext>
            </a:extLst>
          </p:cNvPr>
          <p:cNvSpPr txBox="1"/>
          <p:nvPr/>
        </p:nvSpPr>
        <p:spPr>
          <a:xfrm>
            <a:off x="425450" y="2567761"/>
            <a:ext cx="40687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</a:t>
            </a:r>
            <a:r>
              <a:rPr lang="zh-CN" altLang="en-US" sz="2400" dirty="0">
                <a:solidFill>
                  <a:srgbClr val="00B050"/>
                </a:solidFill>
              </a:rPr>
              <a:t>：今天我</a:t>
            </a:r>
            <a:r>
              <a:rPr lang="zh-CN" altLang="en-US" sz="2400" dirty="0">
                <a:solidFill>
                  <a:srgbClr val="FF0000"/>
                </a:solidFill>
              </a:rPr>
              <a:t>吃早饭</a:t>
            </a:r>
            <a:r>
              <a:rPr lang="zh-CN" altLang="en-US" sz="2400" dirty="0">
                <a:solidFill>
                  <a:srgbClr val="00B050"/>
                </a:solidFill>
              </a:rPr>
              <a:t>了，你呢？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en-US" altLang="zh-CN" sz="2400" dirty="0">
                <a:solidFill>
                  <a:srgbClr val="00B050"/>
                </a:solidFill>
              </a:rPr>
              <a:t>B</a:t>
            </a:r>
            <a:r>
              <a:rPr lang="zh-CN" altLang="en-US" sz="2400" dirty="0">
                <a:solidFill>
                  <a:srgbClr val="00B050"/>
                </a:solidFill>
              </a:rPr>
              <a:t>：我</a:t>
            </a:r>
            <a:r>
              <a:rPr lang="zh-CN" altLang="en-US" sz="2400" dirty="0">
                <a:solidFill>
                  <a:srgbClr val="FF0000"/>
                </a:solidFill>
              </a:rPr>
              <a:t>也吃早饭</a:t>
            </a:r>
            <a:r>
              <a:rPr lang="zh-CN" altLang="en-US" sz="2400" dirty="0">
                <a:solidFill>
                  <a:srgbClr val="00B050"/>
                </a:solidFill>
              </a:rPr>
              <a:t>了。</a:t>
            </a:r>
            <a:endParaRPr lang="en-US" altLang="zh-CN" sz="2400" dirty="0">
              <a:solidFill>
                <a:srgbClr val="00B050"/>
              </a:solidFill>
            </a:endParaRPr>
          </a:p>
          <a:p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en-US" altLang="zh-CN" sz="2400" dirty="0">
                <a:solidFill>
                  <a:srgbClr val="00B050"/>
                </a:solidFill>
              </a:rPr>
              <a:t>A</a:t>
            </a:r>
            <a:r>
              <a:rPr lang="zh-CN" altLang="en-US" sz="2400" dirty="0">
                <a:solidFill>
                  <a:srgbClr val="00B050"/>
                </a:solidFill>
              </a:rPr>
              <a:t>：我</a:t>
            </a:r>
            <a:r>
              <a:rPr lang="zh-CN" altLang="en-US" sz="2400" dirty="0">
                <a:solidFill>
                  <a:srgbClr val="FF0000"/>
                </a:solidFill>
              </a:rPr>
              <a:t>不吃</a:t>
            </a:r>
            <a:r>
              <a:rPr lang="zh-CN" altLang="en-US" sz="2400" dirty="0">
                <a:solidFill>
                  <a:srgbClr val="00B050"/>
                </a:solidFill>
              </a:rPr>
              <a:t>中国菜，你呢？</a:t>
            </a:r>
            <a:endParaRPr lang="en-US" altLang="zh-CN" sz="2400" dirty="0">
              <a:solidFill>
                <a:srgbClr val="00B050"/>
              </a:solidFill>
            </a:endParaRPr>
          </a:p>
          <a:p>
            <a:r>
              <a:rPr lang="en-US" altLang="zh-CN" sz="2400" dirty="0">
                <a:solidFill>
                  <a:srgbClr val="00B050"/>
                </a:solidFill>
              </a:rPr>
              <a:t>B</a:t>
            </a:r>
            <a:r>
              <a:rPr lang="zh-CN" altLang="en-US" sz="2400" dirty="0">
                <a:solidFill>
                  <a:srgbClr val="00B050"/>
                </a:solidFill>
              </a:rPr>
              <a:t>：我</a:t>
            </a:r>
            <a:r>
              <a:rPr lang="zh-CN" altLang="en-US" sz="2400" dirty="0">
                <a:solidFill>
                  <a:srgbClr val="FF0000"/>
                </a:solidFill>
              </a:rPr>
              <a:t>也不吃</a:t>
            </a:r>
            <a:r>
              <a:rPr lang="zh-CN" altLang="en-US" sz="2400" dirty="0">
                <a:solidFill>
                  <a:srgbClr val="00B050"/>
                </a:solidFill>
              </a:rPr>
              <a:t>中国菜。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0B8E25E-8C7B-4874-A55B-088486E672E3}"/>
              </a:ext>
            </a:extLst>
          </p:cNvPr>
          <p:cNvSpPr txBox="1"/>
          <p:nvPr/>
        </p:nvSpPr>
        <p:spPr>
          <a:xfrm>
            <a:off x="4649787" y="1808480"/>
            <a:ext cx="44691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00B0F0"/>
                </a:solidFill>
              </a:rPr>
              <a:t>Better use your own words</a:t>
            </a:r>
          </a:p>
          <a:p>
            <a:r>
              <a:rPr lang="zh-CN" altLang="en-US" sz="3600" dirty="0">
                <a:solidFill>
                  <a:srgbClr val="00B0F0"/>
                </a:solidFill>
              </a:rPr>
              <a:t>星期天   星期六 </a:t>
            </a:r>
            <a:endParaRPr lang="en-US" altLang="zh-CN" sz="3600" dirty="0">
              <a:solidFill>
                <a:srgbClr val="00B0F0"/>
              </a:solidFill>
            </a:endParaRPr>
          </a:p>
          <a:p>
            <a:r>
              <a:rPr lang="zh-CN" altLang="en-US" sz="3600" dirty="0">
                <a:solidFill>
                  <a:srgbClr val="00B0F0"/>
                </a:solidFill>
              </a:rPr>
              <a:t>吃饭   喝咖啡    </a:t>
            </a:r>
            <a:endParaRPr lang="en-US" altLang="zh-CN" sz="3600" dirty="0">
              <a:solidFill>
                <a:srgbClr val="00B0F0"/>
              </a:solidFill>
            </a:endParaRPr>
          </a:p>
          <a:p>
            <a:r>
              <a:rPr lang="zh-CN" altLang="en-US" sz="3600" dirty="0">
                <a:solidFill>
                  <a:srgbClr val="00B0F0"/>
                </a:solidFill>
              </a:rPr>
              <a:t>去学校    去商店</a:t>
            </a:r>
            <a:endParaRPr lang="en-US" altLang="zh-CN" sz="3600" dirty="0">
              <a:solidFill>
                <a:srgbClr val="00B0F0"/>
              </a:solidFill>
            </a:endParaRPr>
          </a:p>
          <a:p>
            <a:r>
              <a:rPr lang="zh-CN" altLang="en-US" sz="3600" dirty="0">
                <a:solidFill>
                  <a:srgbClr val="00B0F0"/>
                </a:solidFill>
              </a:rPr>
              <a:t>买苹果    买杯子</a:t>
            </a:r>
          </a:p>
        </p:txBody>
      </p:sp>
    </p:spTree>
    <p:extLst>
      <p:ext uri="{BB962C8B-B14F-4D97-AF65-F5344CB8AC3E}">
        <p14:creationId xmlns:p14="http://schemas.microsoft.com/office/powerpoint/2010/main" val="2146589566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4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AABC42D7-44D4-4421-AB74-189F3E8CFF5B}"/>
              </a:ext>
            </a:extLst>
          </p:cNvPr>
          <p:cNvSpPr txBox="1"/>
          <p:nvPr/>
        </p:nvSpPr>
        <p:spPr>
          <a:xfrm>
            <a:off x="861060" y="3421856"/>
            <a:ext cx="7851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/>
              <a:t>Try to say </a:t>
            </a:r>
            <a:r>
              <a:rPr lang="en-US" altLang="zh-CN" sz="4000" dirty="0" err="1"/>
              <a:t>sth</a:t>
            </a:r>
            <a:r>
              <a:rPr lang="en-US" altLang="zh-CN" sz="4000" dirty="0"/>
              <a:t> about </a:t>
            </a:r>
            <a:r>
              <a:rPr lang="zh-CN" altLang="en-US" sz="4000" dirty="0"/>
              <a:t>张老师。</a:t>
            </a:r>
            <a:r>
              <a:rPr lang="en-US" altLang="zh-CN" sz="4000" dirty="0"/>
              <a:t>^_^</a:t>
            </a:r>
            <a:endParaRPr lang="zh-CN" altLang="en-US" sz="4000" dirty="0"/>
          </a:p>
        </p:txBody>
      </p:sp>
    </p:spTree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B85DD20B-6D97-4B2D-93D5-B4BA543CA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11036"/>
            <a:ext cx="9144000" cy="343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425253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35575F4-F4D5-4AE1-8DDD-08473C97B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" y="339250"/>
            <a:ext cx="9144000" cy="6000590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1C25F92C-A9FC-4021-8EBA-6AA3C0115493}"/>
              </a:ext>
            </a:extLst>
          </p:cNvPr>
          <p:cNvSpPr txBox="1"/>
          <p:nvPr/>
        </p:nvSpPr>
        <p:spPr>
          <a:xfrm>
            <a:off x="3241040" y="1524000"/>
            <a:ext cx="642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每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4FA193C2-036C-4720-BE95-0FEF02023FD6}"/>
              </a:ext>
            </a:extLst>
          </p:cNvPr>
          <p:cNvSpPr txBox="1"/>
          <p:nvPr/>
        </p:nvSpPr>
        <p:spPr>
          <a:xfrm>
            <a:off x="4143216" y="4676598"/>
            <a:ext cx="963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生病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FF103BC6-444B-42D7-BBB8-1C93C11D4945}"/>
              </a:ext>
            </a:extLst>
          </p:cNvPr>
          <p:cNvSpPr txBox="1"/>
          <p:nvPr/>
        </p:nvSpPr>
        <p:spPr>
          <a:xfrm>
            <a:off x="4607560" y="3799840"/>
            <a:ext cx="642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高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87BF5351-37B7-4E62-A8B3-601C10B865A4}"/>
              </a:ext>
            </a:extLst>
          </p:cNvPr>
          <p:cNvSpPr txBox="1"/>
          <p:nvPr/>
        </p:nvSpPr>
        <p:spPr>
          <a:xfrm>
            <a:off x="6004560" y="2344410"/>
            <a:ext cx="9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跑步</a:t>
            </a:r>
          </a:p>
        </p:txBody>
      </p:sp>
    </p:spTree>
    <p:extLst>
      <p:ext uri="{BB962C8B-B14F-4D97-AF65-F5344CB8AC3E}">
        <p14:creationId xmlns:p14="http://schemas.microsoft.com/office/powerpoint/2010/main" val="277980543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0E8ED1A-54AD-4AE1-ADEA-5A13072194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5452"/>
            <a:ext cx="9144000" cy="46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601998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D0582F9-7C21-45E2-BFD9-1058C9F81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292"/>
            <a:ext cx="9144000" cy="3853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1384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0F4BA2C-A96B-4FE6-ADC1-8B1A00A06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21797"/>
            <a:ext cx="9144000" cy="381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214799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20FAE3D1-9D9F-4574-B83C-15E68D46F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9294"/>
            <a:ext cx="9144000" cy="499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175570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19508D2-4EF2-49D5-B86E-B4B9DC61D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01" y="0"/>
            <a:ext cx="86667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312694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A4BC361-2D72-4E79-B7B5-10D4435A8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054"/>
            <a:ext cx="9144000" cy="498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978818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458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4051935" cy="2805112"/>
            <a:chOff x="0" y="0"/>
            <a:chExt cx="3648302" cy="2806209"/>
          </a:xfrm>
        </p:grpSpPr>
        <p:sp>
          <p:nvSpPr>
            <p:cNvPr id="19465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多大、多高、每天、是不是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你多大？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你很少生病，是不是喜欢运动？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29702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36274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马克：你多大？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大卫：我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马克：你多高？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大卫：我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马克：你每天几点起床？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大卫：我每天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......，你很少生病，是不是喜欢运动？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马克：我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</p:txBody>
      </p:sp>
      <p:sp>
        <p:nvSpPr>
          <p:cNvPr id="29703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两个人一组，讨论接下来可能会发生什么事。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一个人是马克，一个人是大卫。表演课文和“以后的故事”。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准备时间5分钟。</a:t>
            </a:r>
            <a:endParaRPr lang="zh-CN" altLang="en-US"/>
          </a:p>
        </p:txBody>
      </p:sp>
      <p:sp>
        <p:nvSpPr>
          <p:cNvPr id="29704" name="Text Box 11"/>
          <p:cNvSpPr>
            <a:spLocks noChangeArrowheads="1"/>
          </p:cNvSpPr>
          <p:nvPr/>
        </p:nvSpPr>
        <p:spPr bwMode="auto">
          <a:xfrm>
            <a:off x="4103688" y="330200"/>
            <a:ext cx="1250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表  演</a:t>
            </a:r>
          </a:p>
        </p:txBody>
      </p:sp>
      <p:sp>
        <p:nvSpPr>
          <p:cNvPr id="19463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19464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297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297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297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0" bldLvl="0" animBg="1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5590DD45-F339-4DFB-9196-C0290A56C9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7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FC6ADF4F-63EE-46C5-A29D-A44BACD270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89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76652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6367D46-8D3D-485C-86C3-9F09C0D12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" y="1993106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15E9838-0B7B-477D-A4EB-24695A4A5A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349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71826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44E6EA4-FCE1-4821-A01F-047E49529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70" y="214249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5F45381-2ABE-47F1-BCA7-991B3E6D68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932" y="214249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5349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0520C0C-30BA-4845-9989-7D5AF90700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29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AF9C63E8-1397-4E4E-9E3E-57E68092B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461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46370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12719A39-F2D7-47E2-925A-12CE46492B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" y="190881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9553CD8A-AC71-45A9-AC9D-BE513266AE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290" y="190881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9421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BB1FC1D-D197-4721-A699-B5DDB47582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17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AA0F5B2A-060A-4B8E-B69E-8475399E5A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397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74219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FD29340-C1AE-41E8-8040-F1FFA3302C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50" y="207137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0CC64AB8-F9BE-459B-BF4F-DD94FF34F6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8930" y="20713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3948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685866E0-2037-4EFE-99A8-F3035AB837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10" y="212217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754AE1B6-9D72-45B0-ADBD-3FC604E603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490" y="212217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177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B354E68-4B2A-4017-B20C-30FBB83DD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26233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1A07168-AAD0-4EF5-BB45-D703DC0BA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770" y="20002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89BFB09C-35A5-4747-B50A-093812A575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732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1546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Pages>0</Pages>
  <Words>1241</Words>
  <Characters>0</Characters>
  <Application>Microsoft Office PowerPoint</Application>
  <DocSecurity>0</DocSecurity>
  <PresentationFormat>全屏显示(4:3)</PresentationFormat>
  <Lines>0</Lines>
  <Paragraphs>347</Paragraphs>
  <Slides>54</Slides>
  <Notes>14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54</vt:i4>
      </vt:variant>
    </vt:vector>
  </HeadingPairs>
  <TitlesOfParts>
    <vt:vector size="68" baseType="lpstr">
      <vt:lpstr>Microsoft YaHei</vt:lpstr>
      <vt:lpstr>STKaiti</vt:lpstr>
      <vt:lpstr>Wingdings 2</vt:lpstr>
      <vt:lpstr>Arial</vt:lpstr>
      <vt:lpstr>Times New Roman</vt:lpstr>
      <vt:lpstr>Calibri Light</vt:lpstr>
      <vt:lpstr>py</vt:lpstr>
      <vt:lpstr>楷体</vt:lpstr>
      <vt:lpstr>SimSun</vt:lpstr>
      <vt:lpstr>Calibri</vt:lpstr>
      <vt:lpstr>GB Pinyinok-D</vt:lpstr>
      <vt:lpstr>默认设计模板</vt:lpstr>
      <vt:lpstr>1_A000120150209A07PWBG</vt:lpstr>
      <vt:lpstr>自定义设计方案</vt:lpstr>
      <vt:lpstr>第 2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169</cp:revision>
  <dcterms:created xsi:type="dcterms:W3CDTF">2013-01-25T01:44:00Z</dcterms:created>
  <dcterms:modified xsi:type="dcterms:W3CDTF">2021-01-07T11:39:43Z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