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99" r:id="rId5"/>
    <p:sldId id="301" r:id="rId6"/>
    <p:sldId id="300" r:id="rId7"/>
    <p:sldId id="283" r:id="rId8"/>
    <p:sldId id="297" r:id="rId9"/>
    <p:sldId id="294" r:id="rId10"/>
    <p:sldId id="284" r:id="rId11"/>
    <p:sldId id="292" r:id="rId12"/>
    <p:sldId id="293" r:id="rId13"/>
    <p:sldId id="302" r:id="rId14"/>
    <p:sldId id="303" r:id="rId15"/>
    <p:sldId id="296" r:id="rId16"/>
    <p:sldId id="25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1" autoAdjust="0"/>
    <p:restoredTop sz="94712" autoAdjust="0"/>
  </p:normalViewPr>
  <p:slideViewPr>
    <p:cSldViewPr snapToGrid="0">
      <p:cViewPr varScale="1">
        <p:scale>
          <a:sx n="65" d="100"/>
          <a:sy n="65" d="100"/>
        </p:scale>
        <p:origin x="54" y="222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21B9AE-083C-47A0-B4A4-58A0D19FAE7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677A25-DB71-41F6-8DB0-438DF5ED362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Sheraton’s history</a:t>
          </a:r>
        </a:p>
      </dgm:t>
    </dgm:pt>
    <dgm:pt modelId="{0EE18806-5119-40FE-835C-5D502CE06B52}" type="parTrans" cxnId="{FFE6A1D8-384D-4DAD-8CB5-78BDC9D98EBF}">
      <dgm:prSet/>
      <dgm:spPr/>
      <dgm:t>
        <a:bodyPr/>
        <a:lstStyle/>
        <a:p>
          <a:endParaRPr lang="en-US"/>
        </a:p>
      </dgm:t>
    </dgm:pt>
    <dgm:pt modelId="{1F3F21E9-220A-46FD-AC67-4368C716E8A7}" type="sibTrans" cxnId="{FFE6A1D8-384D-4DAD-8CB5-78BDC9D98EBF}">
      <dgm:prSet/>
      <dgm:spPr/>
      <dgm:t>
        <a:bodyPr/>
        <a:lstStyle/>
        <a:p>
          <a:endParaRPr lang="en-US"/>
        </a:p>
      </dgm:t>
    </dgm:pt>
    <dgm:pt modelId="{B1D4B3FB-097D-432C-81C7-35EFA2063A5F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 hotel’s main consumers</a:t>
          </a:r>
        </a:p>
      </dgm:t>
    </dgm:pt>
    <dgm:pt modelId="{41B982A2-07D6-420B-A87F-29E91BD325DD}" type="parTrans" cxnId="{7E663EAF-7FB2-4AB7-9F11-ECC60489D936}">
      <dgm:prSet/>
      <dgm:spPr/>
      <dgm:t>
        <a:bodyPr/>
        <a:lstStyle/>
        <a:p>
          <a:endParaRPr lang="en-US"/>
        </a:p>
      </dgm:t>
    </dgm:pt>
    <dgm:pt modelId="{94D10C24-D2A5-4B14-A2BF-E32F0CF03B7C}" type="sibTrans" cxnId="{7E663EAF-7FB2-4AB7-9F11-ECC60489D936}">
      <dgm:prSet/>
      <dgm:spPr/>
      <dgm:t>
        <a:bodyPr/>
        <a:lstStyle/>
        <a:p>
          <a:endParaRPr lang="en-US"/>
        </a:p>
      </dgm:t>
    </dgm:pt>
    <dgm:pt modelId="{8C38CBD1-0189-4965-B033-E0C7B06346F8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Sheraton’s guest services and facilities</a:t>
          </a:r>
        </a:p>
      </dgm:t>
    </dgm:pt>
    <dgm:pt modelId="{B674D7FF-B22A-4B4E-887D-8211E714CD8E}" type="parTrans" cxnId="{731243F9-F0F3-4CAB-B540-DD187E389A5D}">
      <dgm:prSet/>
      <dgm:spPr/>
      <dgm:t>
        <a:bodyPr/>
        <a:lstStyle/>
        <a:p>
          <a:endParaRPr lang="en-US"/>
        </a:p>
      </dgm:t>
    </dgm:pt>
    <dgm:pt modelId="{12097366-33F2-4475-9092-3777DB6D5EDE}" type="sibTrans" cxnId="{731243F9-F0F3-4CAB-B540-DD187E389A5D}">
      <dgm:prSet/>
      <dgm:spPr/>
      <dgm:t>
        <a:bodyPr/>
        <a:lstStyle/>
        <a:p>
          <a:endParaRPr lang="en-US"/>
        </a:p>
      </dgm:t>
    </dgm:pt>
    <dgm:pt modelId="{680F69F3-905E-4C90-ACFE-C6230F0C18B6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The role and function of guest services</a:t>
          </a:r>
        </a:p>
      </dgm:t>
    </dgm:pt>
    <dgm:pt modelId="{309C1590-75E8-4C63-AE17-5E72063C8936}" type="parTrans" cxnId="{D0F4EAC3-7DFA-4008-9644-F0A7E23F7BAF}">
      <dgm:prSet/>
      <dgm:spPr/>
      <dgm:t>
        <a:bodyPr/>
        <a:lstStyle/>
        <a:p>
          <a:endParaRPr lang="en-US"/>
        </a:p>
      </dgm:t>
    </dgm:pt>
    <dgm:pt modelId="{4326D45E-31C7-4894-8CF2-22EC7C027419}" type="sibTrans" cxnId="{D0F4EAC3-7DFA-4008-9644-F0A7E23F7BAF}">
      <dgm:prSet/>
      <dgm:spPr/>
      <dgm:t>
        <a:bodyPr/>
        <a:lstStyle/>
        <a:p>
          <a:endParaRPr lang="en-US"/>
        </a:p>
      </dgm:t>
    </dgm:pt>
    <dgm:pt modelId="{A4711528-D1E7-4A5D-A94F-05AAAD2CFB92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How Sheraton hotel meets/ exceeds guest expectations</a:t>
          </a:r>
        </a:p>
      </dgm:t>
    </dgm:pt>
    <dgm:pt modelId="{06421A17-8531-42AA-AFF1-2D932FBA02DA}" type="parTrans" cxnId="{B6978B62-A196-45F8-9C50-6E929BDC97A7}">
      <dgm:prSet/>
      <dgm:spPr/>
      <dgm:t>
        <a:bodyPr/>
        <a:lstStyle/>
        <a:p>
          <a:endParaRPr lang="en-US"/>
        </a:p>
      </dgm:t>
    </dgm:pt>
    <dgm:pt modelId="{78844A8D-7913-4EF9-AF5C-207D2E4EC9DE}" type="sibTrans" cxnId="{B6978B62-A196-45F8-9C50-6E929BDC97A7}">
      <dgm:prSet/>
      <dgm:spPr/>
      <dgm:t>
        <a:bodyPr/>
        <a:lstStyle/>
        <a:p>
          <a:endParaRPr lang="en-US"/>
        </a:p>
      </dgm:t>
    </dgm:pt>
    <dgm:pt modelId="{B3AE51FB-6C72-4526-84D8-44237A1783F3}" type="pres">
      <dgm:prSet presAssocID="{BC21B9AE-083C-47A0-B4A4-58A0D19FAE7D}" presName="vert0" presStyleCnt="0">
        <dgm:presLayoutVars>
          <dgm:dir/>
          <dgm:animOne val="branch"/>
          <dgm:animLvl val="lvl"/>
        </dgm:presLayoutVars>
      </dgm:prSet>
      <dgm:spPr/>
    </dgm:pt>
    <dgm:pt modelId="{E7A1062E-885F-4B2E-A693-5FEC7D0D14DB}" type="pres">
      <dgm:prSet presAssocID="{C4677A25-DB71-41F6-8DB0-438DF5ED362F}" presName="thickLine" presStyleLbl="alignNode1" presStyleIdx="0" presStyleCnt="5"/>
      <dgm:spPr/>
    </dgm:pt>
    <dgm:pt modelId="{5CAFABE8-F98D-4F57-92A3-ECCC0D2378B9}" type="pres">
      <dgm:prSet presAssocID="{C4677A25-DB71-41F6-8DB0-438DF5ED362F}" presName="horz1" presStyleCnt="0"/>
      <dgm:spPr/>
    </dgm:pt>
    <dgm:pt modelId="{88E49EDD-2594-4A80-B403-59C8CB5CDB35}" type="pres">
      <dgm:prSet presAssocID="{C4677A25-DB71-41F6-8DB0-438DF5ED362F}" presName="tx1" presStyleLbl="revTx" presStyleIdx="0" presStyleCnt="5"/>
      <dgm:spPr/>
    </dgm:pt>
    <dgm:pt modelId="{465ADE99-424F-436A-BA53-476525928283}" type="pres">
      <dgm:prSet presAssocID="{C4677A25-DB71-41F6-8DB0-438DF5ED362F}" presName="vert1" presStyleCnt="0"/>
      <dgm:spPr/>
    </dgm:pt>
    <dgm:pt modelId="{A53C2811-52A4-4C9C-AD12-3ED16C334A6F}" type="pres">
      <dgm:prSet presAssocID="{B1D4B3FB-097D-432C-81C7-35EFA2063A5F}" presName="thickLine" presStyleLbl="alignNode1" presStyleIdx="1" presStyleCnt="5"/>
      <dgm:spPr/>
    </dgm:pt>
    <dgm:pt modelId="{4B989BF2-2B57-4C81-88E9-165752BC395B}" type="pres">
      <dgm:prSet presAssocID="{B1D4B3FB-097D-432C-81C7-35EFA2063A5F}" presName="horz1" presStyleCnt="0"/>
      <dgm:spPr/>
    </dgm:pt>
    <dgm:pt modelId="{1CFFBB48-DA13-4781-89FC-2271E416AA35}" type="pres">
      <dgm:prSet presAssocID="{B1D4B3FB-097D-432C-81C7-35EFA2063A5F}" presName="tx1" presStyleLbl="revTx" presStyleIdx="1" presStyleCnt="5" custLinFactNeighborX="608" custLinFactNeighborY="3088"/>
      <dgm:spPr/>
    </dgm:pt>
    <dgm:pt modelId="{B8159079-D0EF-48DE-979D-A442E82CF71B}" type="pres">
      <dgm:prSet presAssocID="{B1D4B3FB-097D-432C-81C7-35EFA2063A5F}" presName="vert1" presStyleCnt="0"/>
      <dgm:spPr/>
    </dgm:pt>
    <dgm:pt modelId="{70EFBA08-74E8-47D2-BFEC-68A5AE315C7B}" type="pres">
      <dgm:prSet presAssocID="{8C38CBD1-0189-4965-B033-E0C7B06346F8}" presName="thickLine" presStyleLbl="alignNode1" presStyleIdx="2" presStyleCnt="5"/>
      <dgm:spPr/>
    </dgm:pt>
    <dgm:pt modelId="{78FCDE56-0825-44AB-9F4F-84ACD9AD8C5A}" type="pres">
      <dgm:prSet presAssocID="{8C38CBD1-0189-4965-B033-E0C7B06346F8}" presName="horz1" presStyleCnt="0"/>
      <dgm:spPr/>
    </dgm:pt>
    <dgm:pt modelId="{D8C4D13D-8AA2-411F-A7D3-670DDFD21853}" type="pres">
      <dgm:prSet presAssocID="{8C38CBD1-0189-4965-B033-E0C7B06346F8}" presName="tx1" presStyleLbl="revTx" presStyleIdx="2" presStyleCnt="5"/>
      <dgm:spPr/>
    </dgm:pt>
    <dgm:pt modelId="{62B58309-70A9-4229-B107-4BB467C25127}" type="pres">
      <dgm:prSet presAssocID="{8C38CBD1-0189-4965-B033-E0C7B06346F8}" presName="vert1" presStyleCnt="0"/>
      <dgm:spPr/>
    </dgm:pt>
    <dgm:pt modelId="{C146F52D-1818-4BAF-A9B4-91078F9D227B}" type="pres">
      <dgm:prSet presAssocID="{680F69F3-905E-4C90-ACFE-C6230F0C18B6}" presName="thickLine" presStyleLbl="alignNode1" presStyleIdx="3" presStyleCnt="5"/>
      <dgm:spPr/>
    </dgm:pt>
    <dgm:pt modelId="{064CC1B4-4352-4138-925A-C456F7C62CC0}" type="pres">
      <dgm:prSet presAssocID="{680F69F3-905E-4C90-ACFE-C6230F0C18B6}" presName="horz1" presStyleCnt="0"/>
      <dgm:spPr/>
    </dgm:pt>
    <dgm:pt modelId="{DB2DB0CF-02C7-414B-AB69-90E993BC3EF0}" type="pres">
      <dgm:prSet presAssocID="{680F69F3-905E-4C90-ACFE-C6230F0C18B6}" presName="tx1" presStyleLbl="revTx" presStyleIdx="3" presStyleCnt="5"/>
      <dgm:spPr/>
    </dgm:pt>
    <dgm:pt modelId="{5BEA9E57-DBEC-48E2-9CE3-9F9E4C8F5765}" type="pres">
      <dgm:prSet presAssocID="{680F69F3-905E-4C90-ACFE-C6230F0C18B6}" presName="vert1" presStyleCnt="0"/>
      <dgm:spPr/>
    </dgm:pt>
    <dgm:pt modelId="{41A42D86-0CF0-47E6-BEA9-EA90D3E27CD2}" type="pres">
      <dgm:prSet presAssocID="{A4711528-D1E7-4A5D-A94F-05AAAD2CFB92}" presName="thickLine" presStyleLbl="alignNode1" presStyleIdx="4" presStyleCnt="5"/>
      <dgm:spPr/>
    </dgm:pt>
    <dgm:pt modelId="{DEE79B95-B3BB-4359-91C5-E054904FBAAD}" type="pres">
      <dgm:prSet presAssocID="{A4711528-D1E7-4A5D-A94F-05AAAD2CFB92}" presName="horz1" presStyleCnt="0"/>
      <dgm:spPr/>
    </dgm:pt>
    <dgm:pt modelId="{D9EE4639-404D-44E4-8B87-0A2F4B29B4B9}" type="pres">
      <dgm:prSet presAssocID="{A4711528-D1E7-4A5D-A94F-05AAAD2CFB92}" presName="tx1" presStyleLbl="revTx" presStyleIdx="4" presStyleCnt="5"/>
      <dgm:spPr/>
    </dgm:pt>
    <dgm:pt modelId="{208D5EA1-A95D-4DF2-9B78-B7AE86F583F7}" type="pres">
      <dgm:prSet presAssocID="{A4711528-D1E7-4A5D-A94F-05AAAD2CFB92}" presName="vert1" presStyleCnt="0"/>
      <dgm:spPr/>
    </dgm:pt>
  </dgm:ptLst>
  <dgm:cxnLst>
    <dgm:cxn modelId="{5BC07C12-7C49-42E2-A54E-95EA6ED9131E}" type="presOf" srcId="{C4677A25-DB71-41F6-8DB0-438DF5ED362F}" destId="{88E49EDD-2594-4A80-B403-59C8CB5CDB35}" srcOrd="0" destOrd="0" presId="urn:microsoft.com/office/officeart/2008/layout/LinedList"/>
    <dgm:cxn modelId="{6AEF2A27-3295-4E2D-984D-BCF42F20D9E1}" type="presOf" srcId="{BC21B9AE-083C-47A0-B4A4-58A0D19FAE7D}" destId="{B3AE51FB-6C72-4526-84D8-44237A1783F3}" srcOrd="0" destOrd="0" presId="urn:microsoft.com/office/officeart/2008/layout/LinedList"/>
    <dgm:cxn modelId="{A5C8115F-B073-4DF0-BF77-41BEC6B390FF}" type="presOf" srcId="{A4711528-D1E7-4A5D-A94F-05AAAD2CFB92}" destId="{D9EE4639-404D-44E4-8B87-0A2F4B29B4B9}" srcOrd="0" destOrd="0" presId="urn:microsoft.com/office/officeart/2008/layout/LinedList"/>
    <dgm:cxn modelId="{B6978B62-A196-45F8-9C50-6E929BDC97A7}" srcId="{BC21B9AE-083C-47A0-B4A4-58A0D19FAE7D}" destId="{A4711528-D1E7-4A5D-A94F-05AAAD2CFB92}" srcOrd="4" destOrd="0" parTransId="{06421A17-8531-42AA-AFF1-2D932FBA02DA}" sibTransId="{78844A8D-7913-4EF9-AF5C-207D2E4EC9DE}"/>
    <dgm:cxn modelId="{3C02926B-7654-4643-B7B2-FD0DD48B3D17}" type="presOf" srcId="{8C38CBD1-0189-4965-B033-E0C7B06346F8}" destId="{D8C4D13D-8AA2-411F-A7D3-670DDFD21853}" srcOrd="0" destOrd="0" presId="urn:microsoft.com/office/officeart/2008/layout/LinedList"/>
    <dgm:cxn modelId="{DB37A051-C2F8-45FB-AB41-1BA5C99F2623}" type="presOf" srcId="{B1D4B3FB-097D-432C-81C7-35EFA2063A5F}" destId="{1CFFBB48-DA13-4781-89FC-2271E416AA35}" srcOrd="0" destOrd="0" presId="urn:microsoft.com/office/officeart/2008/layout/LinedList"/>
    <dgm:cxn modelId="{FF11F878-3908-4B42-8D11-173EEAEEF462}" type="presOf" srcId="{680F69F3-905E-4C90-ACFE-C6230F0C18B6}" destId="{DB2DB0CF-02C7-414B-AB69-90E993BC3EF0}" srcOrd="0" destOrd="0" presId="urn:microsoft.com/office/officeart/2008/layout/LinedList"/>
    <dgm:cxn modelId="{7E663EAF-7FB2-4AB7-9F11-ECC60489D936}" srcId="{BC21B9AE-083C-47A0-B4A4-58A0D19FAE7D}" destId="{B1D4B3FB-097D-432C-81C7-35EFA2063A5F}" srcOrd="1" destOrd="0" parTransId="{41B982A2-07D6-420B-A87F-29E91BD325DD}" sibTransId="{94D10C24-D2A5-4B14-A2BF-E32F0CF03B7C}"/>
    <dgm:cxn modelId="{D0F4EAC3-7DFA-4008-9644-F0A7E23F7BAF}" srcId="{BC21B9AE-083C-47A0-B4A4-58A0D19FAE7D}" destId="{680F69F3-905E-4C90-ACFE-C6230F0C18B6}" srcOrd="3" destOrd="0" parTransId="{309C1590-75E8-4C63-AE17-5E72063C8936}" sibTransId="{4326D45E-31C7-4894-8CF2-22EC7C027419}"/>
    <dgm:cxn modelId="{FFE6A1D8-384D-4DAD-8CB5-78BDC9D98EBF}" srcId="{BC21B9AE-083C-47A0-B4A4-58A0D19FAE7D}" destId="{C4677A25-DB71-41F6-8DB0-438DF5ED362F}" srcOrd="0" destOrd="0" parTransId="{0EE18806-5119-40FE-835C-5D502CE06B52}" sibTransId="{1F3F21E9-220A-46FD-AC67-4368C716E8A7}"/>
    <dgm:cxn modelId="{731243F9-F0F3-4CAB-B540-DD187E389A5D}" srcId="{BC21B9AE-083C-47A0-B4A4-58A0D19FAE7D}" destId="{8C38CBD1-0189-4965-B033-E0C7B06346F8}" srcOrd="2" destOrd="0" parTransId="{B674D7FF-B22A-4B4E-887D-8211E714CD8E}" sibTransId="{12097366-33F2-4475-9092-3777DB6D5EDE}"/>
    <dgm:cxn modelId="{6A9E48D5-9A8C-4E03-B30C-3C8E6EC31D81}" type="presParOf" srcId="{B3AE51FB-6C72-4526-84D8-44237A1783F3}" destId="{E7A1062E-885F-4B2E-A693-5FEC7D0D14DB}" srcOrd="0" destOrd="0" presId="urn:microsoft.com/office/officeart/2008/layout/LinedList"/>
    <dgm:cxn modelId="{56E0D230-D870-4EBC-BBF5-A2D8EE197B70}" type="presParOf" srcId="{B3AE51FB-6C72-4526-84D8-44237A1783F3}" destId="{5CAFABE8-F98D-4F57-92A3-ECCC0D2378B9}" srcOrd="1" destOrd="0" presId="urn:microsoft.com/office/officeart/2008/layout/LinedList"/>
    <dgm:cxn modelId="{3E541588-85EB-4329-B232-663DA507BE77}" type="presParOf" srcId="{5CAFABE8-F98D-4F57-92A3-ECCC0D2378B9}" destId="{88E49EDD-2594-4A80-B403-59C8CB5CDB35}" srcOrd="0" destOrd="0" presId="urn:microsoft.com/office/officeart/2008/layout/LinedList"/>
    <dgm:cxn modelId="{3380DF57-FC50-4503-B75A-663151F6A844}" type="presParOf" srcId="{5CAFABE8-F98D-4F57-92A3-ECCC0D2378B9}" destId="{465ADE99-424F-436A-BA53-476525928283}" srcOrd="1" destOrd="0" presId="urn:microsoft.com/office/officeart/2008/layout/LinedList"/>
    <dgm:cxn modelId="{7199FB1B-945D-42C5-91AC-71A12B8AA36C}" type="presParOf" srcId="{B3AE51FB-6C72-4526-84D8-44237A1783F3}" destId="{A53C2811-52A4-4C9C-AD12-3ED16C334A6F}" srcOrd="2" destOrd="0" presId="urn:microsoft.com/office/officeart/2008/layout/LinedList"/>
    <dgm:cxn modelId="{5C5216B1-CC50-4307-AA6B-9F71D525C388}" type="presParOf" srcId="{B3AE51FB-6C72-4526-84D8-44237A1783F3}" destId="{4B989BF2-2B57-4C81-88E9-165752BC395B}" srcOrd="3" destOrd="0" presId="urn:microsoft.com/office/officeart/2008/layout/LinedList"/>
    <dgm:cxn modelId="{EA77A900-29F0-4A70-B88D-1C2666066AB2}" type="presParOf" srcId="{4B989BF2-2B57-4C81-88E9-165752BC395B}" destId="{1CFFBB48-DA13-4781-89FC-2271E416AA35}" srcOrd="0" destOrd="0" presId="urn:microsoft.com/office/officeart/2008/layout/LinedList"/>
    <dgm:cxn modelId="{7344FCF1-F7D8-489D-BFC4-26784FB6D7C9}" type="presParOf" srcId="{4B989BF2-2B57-4C81-88E9-165752BC395B}" destId="{B8159079-D0EF-48DE-979D-A442E82CF71B}" srcOrd="1" destOrd="0" presId="urn:microsoft.com/office/officeart/2008/layout/LinedList"/>
    <dgm:cxn modelId="{27C3AAAB-1D5B-4E3A-BA4A-D1E7E3460421}" type="presParOf" srcId="{B3AE51FB-6C72-4526-84D8-44237A1783F3}" destId="{70EFBA08-74E8-47D2-BFEC-68A5AE315C7B}" srcOrd="4" destOrd="0" presId="urn:microsoft.com/office/officeart/2008/layout/LinedList"/>
    <dgm:cxn modelId="{390A8967-AA75-405A-8174-5A77CE2E0AED}" type="presParOf" srcId="{B3AE51FB-6C72-4526-84D8-44237A1783F3}" destId="{78FCDE56-0825-44AB-9F4F-84ACD9AD8C5A}" srcOrd="5" destOrd="0" presId="urn:microsoft.com/office/officeart/2008/layout/LinedList"/>
    <dgm:cxn modelId="{9B648391-E596-4172-8E5C-CF0BDEA94D2D}" type="presParOf" srcId="{78FCDE56-0825-44AB-9F4F-84ACD9AD8C5A}" destId="{D8C4D13D-8AA2-411F-A7D3-670DDFD21853}" srcOrd="0" destOrd="0" presId="urn:microsoft.com/office/officeart/2008/layout/LinedList"/>
    <dgm:cxn modelId="{EDE6767A-2AB0-40EE-A8AF-45BEC40AA7E7}" type="presParOf" srcId="{78FCDE56-0825-44AB-9F4F-84ACD9AD8C5A}" destId="{62B58309-70A9-4229-B107-4BB467C25127}" srcOrd="1" destOrd="0" presId="urn:microsoft.com/office/officeart/2008/layout/LinedList"/>
    <dgm:cxn modelId="{5116D590-D76A-41D2-93F5-4A624571412C}" type="presParOf" srcId="{B3AE51FB-6C72-4526-84D8-44237A1783F3}" destId="{C146F52D-1818-4BAF-A9B4-91078F9D227B}" srcOrd="6" destOrd="0" presId="urn:microsoft.com/office/officeart/2008/layout/LinedList"/>
    <dgm:cxn modelId="{86B4665E-658F-4507-B116-CACD6203DA2F}" type="presParOf" srcId="{B3AE51FB-6C72-4526-84D8-44237A1783F3}" destId="{064CC1B4-4352-4138-925A-C456F7C62CC0}" srcOrd="7" destOrd="0" presId="urn:microsoft.com/office/officeart/2008/layout/LinedList"/>
    <dgm:cxn modelId="{4760163D-CC1D-44EB-BB32-72F062C6D0CD}" type="presParOf" srcId="{064CC1B4-4352-4138-925A-C456F7C62CC0}" destId="{DB2DB0CF-02C7-414B-AB69-90E993BC3EF0}" srcOrd="0" destOrd="0" presId="urn:microsoft.com/office/officeart/2008/layout/LinedList"/>
    <dgm:cxn modelId="{4A11CB15-54ED-41BC-908A-2A2A0DAB9B56}" type="presParOf" srcId="{064CC1B4-4352-4138-925A-C456F7C62CC0}" destId="{5BEA9E57-DBEC-48E2-9CE3-9F9E4C8F5765}" srcOrd="1" destOrd="0" presId="urn:microsoft.com/office/officeart/2008/layout/LinedList"/>
    <dgm:cxn modelId="{32DCAFC6-62EB-467A-B5E2-3F1EFD7C57F9}" type="presParOf" srcId="{B3AE51FB-6C72-4526-84D8-44237A1783F3}" destId="{41A42D86-0CF0-47E6-BEA9-EA90D3E27CD2}" srcOrd="8" destOrd="0" presId="urn:microsoft.com/office/officeart/2008/layout/LinedList"/>
    <dgm:cxn modelId="{85D78F2E-32B3-4EFF-8F40-2795EAFA044B}" type="presParOf" srcId="{B3AE51FB-6C72-4526-84D8-44237A1783F3}" destId="{DEE79B95-B3BB-4359-91C5-E054904FBAAD}" srcOrd="9" destOrd="0" presId="urn:microsoft.com/office/officeart/2008/layout/LinedList"/>
    <dgm:cxn modelId="{09016973-CAEE-4E70-8308-3725BC8EAA76}" type="presParOf" srcId="{DEE79B95-B3BB-4359-91C5-E054904FBAAD}" destId="{D9EE4639-404D-44E4-8B87-0A2F4B29B4B9}" srcOrd="0" destOrd="0" presId="urn:microsoft.com/office/officeart/2008/layout/LinedList"/>
    <dgm:cxn modelId="{59FB9F01-41AC-457D-A84E-BD8046A10165}" type="presParOf" srcId="{DEE79B95-B3BB-4359-91C5-E054904FBAAD}" destId="{208D5EA1-A95D-4DF2-9B78-B7AE86F583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907182-9DBF-4BEF-8B02-8BDEE046F68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314FA2-B646-41AD-A330-C9A0D5E3F7BA}" type="pres">
      <dgm:prSet presAssocID="{AA907182-9DBF-4BEF-8B02-8BDEE046F6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7D222C74-05F6-4C83-A062-14CA403D72D9}" type="presOf" srcId="{AA907182-9DBF-4BEF-8B02-8BDEE046F687}" destId="{09314FA2-B646-41AD-A330-C9A0D5E3F7BA}" srcOrd="0" destOrd="0" presId="urn:microsoft.com/office/officeart/2005/8/layout/hierarchy1"/>
  </dgm:cxnLst>
  <dgm:bg>
    <a:blipFill>
      <a:blip xmlns:r="http://schemas.openxmlformats.org/officeDocument/2006/relationships" r:embed="rId1">
        <a:extLst>
          <a:ext uri="{28A0092B-C50C-407E-A947-70E740481C1C}">
            <a14:useLocalDpi xmlns:a14="http://schemas.microsoft.com/office/drawing/2010/main" val="0"/>
          </a:ext>
        </a:extLst>
      </a:blip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A1062E-885F-4B2E-A693-5FEC7D0D14DB}">
      <dsp:nvSpPr>
        <dsp:cNvPr id="0" name=""/>
        <dsp:cNvSpPr/>
      </dsp:nvSpPr>
      <dsp:spPr>
        <a:xfrm>
          <a:off x="0" y="657"/>
          <a:ext cx="54721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49EDD-2594-4A80-B403-59C8CB5CDB35}">
      <dsp:nvSpPr>
        <dsp:cNvPr id="0" name=""/>
        <dsp:cNvSpPr/>
      </dsp:nvSpPr>
      <dsp:spPr>
        <a:xfrm>
          <a:off x="0" y="657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Sheraton’s history</a:t>
          </a:r>
        </a:p>
      </dsp:txBody>
      <dsp:txXfrm>
        <a:off x="0" y="657"/>
        <a:ext cx="5472113" cy="1076685"/>
      </dsp:txXfrm>
    </dsp:sp>
    <dsp:sp modelId="{A53C2811-52A4-4C9C-AD12-3ED16C334A6F}">
      <dsp:nvSpPr>
        <dsp:cNvPr id="0" name=""/>
        <dsp:cNvSpPr/>
      </dsp:nvSpPr>
      <dsp:spPr>
        <a:xfrm>
          <a:off x="0" y="1077342"/>
          <a:ext cx="5472113" cy="0"/>
        </a:xfrm>
        <a:prstGeom prst="line">
          <a:avLst/>
        </a:prstGeom>
        <a:solidFill>
          <a:schemeClr val="accent2">
            <a:hueOff val="-3740719"/>
            <a:satOff val="-7325"/>
            <a:lumOff val="4902"/>
            <a:alphaOff val="0"/>
          </a:schemeClr>
        </a:solidFill>
        <a:ln w="12700" cap="flat" cmpd="sng" algn="ctr">
          <a:solidFill>
            <a:schemeClr val="accent2">
              <a:hueOff val="-3740719"/>
              <a:satOff val="-7325"/>
              <a:lumOff val="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FFBB48-DA13-4781-89FC-2271E416AA35}">
      <dsp:nvSpPr>
        <dsp:cNvPr id="0" name=""/>
        <dsp:cNvSpPr/>
      </dsp:nvSpPr>
      <dsp:spPr>
        <a:xfrm>
          <a:off x="0" y="1110590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 hotel’s main consumers</a:t>
          </a:r>
        </a:p>
      </dsp:txBody>
      <dsp:txXfrm>
        <a:off x="0" y="1110590"/>
        <a:ext cx="5472113" cy="1076685"/>
      </dsp:txXfrm>
    </dsp:sp>
    <dsp:sp modelId="{70EFBA08-74E8-47D2-BFEC-68A5AE315C7B}">
      <dsp:nvSpPr>
        <dsp:cNvPr id="0" name=""/>
        <dsp:cNvSpPr/>
      </dsp:nvSpPr>
      <dsp:spPr>
        <a:xfrm>
          <a:off x="0" y="2154028"/>
          <a:ext cx="5472113" cy="0"/>
        </a:xfrm>
        <a:prstGeom prst="line">
          <a:avLst/>
        </a:prstGeom>
        <a:solidFill>
          <a:schemeClr val="accent2">
            <a:hueOff val="-7481439"/>
            <a:satOff val="-14650"/>
            <a:lumOff val="9803"/>
            <a:alphaOff val="0"/>
          </a:schemeClr>
        </a:solidFill>
        <a:ln w="12700" cap="flat" cmpd="sng" algn="ctr">
          <a:solidFill>
            <a:schemeClr val="accent2">
              <a:hueOff val="-7481439"/>
              <a:satOff val="-14650"/>
              <a:lumOff val="98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4D13D-8AA2-411F-A7D3-670DDFD21853}">
      <dsp:nvSpPr>
        <dsp:cNvPr id="0" name=""/>
        <dsp:cNvSpPr/>
      </dsp:nvSpPr>
      <dsp:spPr>
        <a:xfrm>
          <a:off x="0" y="2154028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Sheraton’s guest services and facilities</a:t>
          </a:r>
        </a:p>
      </dsp:txBody>
      <dsp:txXfrm>
        <a:off x="0" y="2154028"/>
        <a:ext cx="5472113" cy="1076685"/>
      </dsp:txXfrm>
    </dsp:sp>
    <dsp:sp modelId="{C146F52D-1818-4BAF-A9B4-91078F9D227B}">
      <dsp:nvSpPr>
        <dsp:cNvPr id="0" name=""/>
        <dsp:cNvSpPr/>
      </dsp:nvSpPr>
      <dsp:spPr>
        <a:xfrm>
          <a:off x="0" y="3230713"/>
          <a:ext cx="5472113" cy="0"/>
        </a:xfrm>
        <a:prstGeom prst="line">
          <a:avLst/>
        </a:prstGeom>
        <a:solidFill>
          <a:schemeClr val="accent2">
            <a:hueOff val="-11222158"/>
            <a:satOff val="-21976"/>
            <a:lumOff val="14705"/>
            <a:alphaOff val="0"/>
          </a:schemeClr>
        </a:solidFill>
        <a:ln w="12700" cap="flat" cmpd="sng" algn="ctr">
          <a:solidFill>
            <a:schemeClr val="accent2">
              <a:hueOff val="-11222158"/>
              <a:satOff val="-21976"/>
              <a:lumOff val="147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DB0CF-02C7-414B-AB69-90E993BC3EF0}">
      <dsp:nvSpPr>
        <dsp:cNvPr id="0" name=""/>
        <dsp:cNvSpPr/>
      </dsp:nvSpPr>
      <dsp:spPr>
        <a:xfrm>
          <a:off x="0" y="3230713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The role and function of guest services</a:t>
          </a:r>
        </a:p>
      </dsp:txBody>
      <dsp:txXfrm>
        <a:off x="0" y="3230713"/>
        <a:ext cx="5472113" cy="1076685"/>
      </dsp:txXfrm>
    </dsp:sp>
    <dsp:sp modelId="{41A42D86-0CF0-47E6-BEA9-EA90D3E27CD2}">
      <dsp:nvSpPr>
        <dsp:cNvPr id="0" name=""/>
        <dsp:cNvSpPr/>
      </dsp:nvSpPr>
      <dsp:spPr>
        <a:xfrm>
          <a:off x="0" y="4307399"/>
          <a:ext cx="5472113" cy="0"/>
        </a:xfrm>
        <a:prstGeom prst="line">
          <a:avLst/>
        </a:prstGeom>
        <a:solidFill>
          <a:schemeClr val="accent2">
            <a:hueOff val="-14962877"/>
            <a:satOff val="-29301"/>
            <a:lumOff val="19606"/>
            <a:alphaOff val="0"/>
          </a:schemeClr>
        </a:solidFill>
        <a:ln w="12700" cap="flat" cmpd="sng" algn="ctr">
          <a:solidFill>
            <a:schemeClr val="accent2">
              <a:hueOff val="-14962877"/>
              <a:satOff val="-29301"/>
              <a:lumOff val="196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E4639-404D-44E4-8B87-0A2F4B29B4B9}">
      <dsp:nvSpPr>
        <dsp:cNvPr id="0" name=""/>
        <dsp:cNvSpPr/>
      </dsp:nvSpPr>
      <dsp:spPr>
        <a:xfrm>
          <a:off x="0" y="4307399"/>
          <a:ext cx="5472113" cy="107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How Sheraton hotel meets/ exceeds guest expectations</a:t>
          </a:r>
        </a:p>
      </dsp:txBody>
      <dsp:txXfrm>
        <a:off x="0" y="4307399"/>
        <a:ext cx="5472113" cy="10766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2/7/2023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www.tripadvisor.com/Hotel_Review-g297586-d7938626-Reviews-Sheraton_Hyderabad_Hotel-Hyderabad_Hyderabad_District_Telangan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ripadvisor.com/Hotel_Review-g297586-d7938626-Reviews-Sheraton_Hyderabad_Hotel-Hyderabad_Hyderabad_District_Telangana.html" TargetMode="External"/><Relationship Id="rId3" Type="http://schemas.openxmlformats.org/officeDocument/2006/relationships/hyperlink" Target="https://doi.org/10.5604/01.3001.0014.4313" TargetMode="External"/><Relationship Id="rId7" Type="http://schemas.openxmlformats.org/officeDocument/2006/relationships/hyperlink" Target="https://www.mojekonferencje.pl/warszawa/sheraton-grand-warsaw" TargetMode="External"/><Relationship Id="rId2" Type="http://schemas.openxmlformats.org/officeDocument/2006/relationships/hyperlink" Target="https://www.marriott.co.uk/hotels/event-planning/business-meeting/yxufp-four-points-london/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hotelsheraton.co.uk/privacy-policy/#1525852117662-2a921d25-8dde" TargetMode="External"/><Relationship Id="rId11" Type="http://schemas.openxmlformats.org/officeDocument/2006/relationships/hyperlink" Target="https://www.tripadvisor.com/ShowUserReviews-g297586-d7938626-r824292798-Sheraton_Hyderabad_Hotel-Hyderabad_Hyderabad_District_Telangana.html" TargetMode="External"/><Relationship Id="rId5" Type="http://schemas.openxmlformats.org/officeDocument/2006/relationships/hyperlink" Target="https://sheraton.marriott.com/" TargetMode="External"/><Relationship Id="rId10" Type="http://schemas.openxmlformats.org/officeDocument/2006/relationships/hyperlink" Target="https://www.marriott.co.uk/hotels/hotel-photos/yyztc-sheraton-centre-toronto-hotel/" TargetMode="External"/><Relationship Id="rId4" Type="http://schemas.openxmlformats.org/officeDocument/2006/relationships/hyperlink" Target="https://www.marriott.com/about/terms-of-use.mi" TargetMode="External"/><Relationship Id="rId9" Type="http://schemas.openxmlformats.org/officeDocument/2006/relationships/hyperlink" Target="https://www.marriott.com/en-us/hotels/hydsi-sheraton-hyderabad-hotel/overview/?scid=cf432f1f-54d2-411a-89ce-2251886303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BDAEE-576F-3677-EEBC-C6E9FA1235D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8DBC56-967F-401B-FD3A-728E498987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216000" y="5064338"/>
            <a:ext cx="5664000" cy="295062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603C97E-6601-9F36-377C-DF3123D66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000" y="2168638"/>
            <a:ext cx="11328000" cy="432000"/>
          </a:xfrm>
        </p:spPr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8" name="Picture 4" descr="Our history - Our story | Costa Coffee">
            <a:extLst>
              <a:ext uri="{FF2B5EF4-FFF2-40B4-BE49-F238E27FC236}">
                <a16:creationId xmlns:a16="http://schemas.microsoft.com/office/drawing/2014/main" id="{E8C1DFF1-3AA0-3FDD-DBEE-83808114905F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85" b="14485"/>
          <a:stretch>
            <a:fillRect/>
          </a:stretch>
        </p:blipFill>
        <p:spPr bwMode="auto">
          <a:xfrm>
            <a:off x="0" y="0"/>
            <a:ext cx="12192000" cy="637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good morning images ">
            <a:extLst>
              <a:ext uri="{FF2B5EF4-FFF2-40B4-BE49-F238E27FC236}">
                <a16:creationId xmlns:a16="http://schemas.microsoft.com/office/drawing/2014/main" id="{7AC20BCD-1AAE-A984-F671-4AB14B0DA9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722951"/>
            <a:ext cx="2822713" cy="264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044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80A461-0459-8409-BE12-7EEB81A4E5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158607"/>
            <a:ext cx="8991600" cy="293216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 name: Cristina Valentina Preda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 number: 2207491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name: Hospitality and Guest Services Management  BMIH4003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Lecturer’s name: Lisa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Date: 10/02/2023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F64204D-F6C1-2B03-687C-4C254A65E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365" y="3090774"/>
            <a:ext cx="4890052" cy="340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130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575961"/>
            <a:ext cx="8991600" cy="1261295"/>
          </a:xfrm>
        </p:spPr>
        <p:txBody>
          <a:bodyPr/>
          <a:lstStyle/>
          <a:p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role and importance of </a:t>
            </a:r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quality services,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hospitality, and guest services within the hotel industry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3837256"/>
            <a:ext cx="6580188" cy="718119"/>
          </a:xfrm>
        </p:spPr>
        <p:txBody>
          <a:bodyPr/>
          <a:lstStyle/>
          <a:p>
            <a:r>
              <a:rPr lang="en-US" sz="36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Sheraton hotels and resorts</a:t>
            </a:r>
          </a:p>
        </p:txBody>
      </p:sp>
      <p:pic>
        <p:nvPicPr>
          <p:cNvPr id="2050" name="Picture 2" descr="Image result for sheraton hotels and resorts logo">
            <a:extLst>
              <a:ext uri="{FF2B5EF4-FFF2-40B4-BE49-F238E27FC236}">
                <a16:creationId xmlns:a16="http://schemas.microsoft.com/office/drawing/2014/main" id="{647E66F3-B475-C753-2B75-D84604B242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310" y="5143500"/>
            <a:ext cx="2543968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A222AB-B380-236F-CC55-157B5908930D}"/>
              </a:ext>
            </a:extLst>
          </p:cNvPr>
          <p:cNvSpPr txBox="1">
            <a:spLocks/>
          </p:cNvSpPr>
          <p:nvPr/>
        </p:nvSpPr>
        <p:spPr>
          <a:xfrm>
            <a:off x="5976000" y="77166"/>
            <a:ext cx="6096000" cy="1780675"/>
          </a:xfrm>
          <a:prstGeom prst="rect">
            <a:avLst/>
          </a:prstGeo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ZA" sz="6000" b="1" kern="1200" spc="-3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Where the world comes together</a:t>
            </a:r>
          </a:p>
        </p:txBody>
      </p:sp>
    </p:spTree>
    <p:extLst>
      <p:ext uri="{BB962C8B-B14F-4D97-AF65-F5344CB8AC3E}">
        <p14:creationId xmlns:p14="http://schemas.microsoft.com/office/powerpoint/2010/main" val="3968694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0057307" y="-912612"/>
            <a:ext cx="6318304" cy="778776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Today’s Aim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95635C-B627-0037-D8E3-4484A4B31FB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53851751"/>
              </p:ext>
            </p:extLst>
          </p:nvPr>
        </p:nvGraphicFramePr>
        <p:xfrm>
          <a:off x="521293" y="249383"/>
          <a:ext cx="5472113" cy="5384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DF9F4842-4762-97E5-A5CA-96BEA64E4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212" y="0"/>
            <a:ext cx="4679495" cy="309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86329" y="177256"/>
            <a:ext cx="5353879" cy="1823822"/>
          </a:xfrm>
        </p:spPr>
        <p:txBody>
          <a:bodyPr/>
          <a:lstStyle/>
          <a:p>
            <a:pPr algn="ctr" fontAlgn="base"/>
            <a:r>
              <a:rPr lang="en-GB" sz="1600" b="0" i="0" u="none" strike="noStrike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THE HEART OF COMMUNITIES FOR OVER 80 YEARS</a:t>
            </a:r>
          </a:p>
          <a:p>
            <a:pPr algn="ctr" fontAlgn="base"/>
            <a:r>
              <a:rPr lang="en-GB" sz="1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Bringing people together is what Sheraton’s done since opening their first Sheraton in 1937. </a:t>
            </a:r>
          </a:p>
          <a:p>
            <a:pPr algn="ctr" fontAlgn="base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</a:t>
            </a:r>
            <a:r>
              <a:rPr lang="en-GB" sz="16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(Sheraton Hotels, 2023)</a:t>
            </a:r>
          </a:p>
          <a:p>
            <a:endParaRPr lang="en-US" dirty="0"/>
          </a:p>
        </p:txBody>
      </p:sp>
      <p:sp>
        <p:nvSpPr>
          <p:cNvPr id="9" name="AutoShape 6">
            <a:extLst>
              <a:ext uri="{FF2B5EF4-FFF2-40B4-BE49-F238E27FC236}">
                <a16:creationId xmlns:a16="http://schemas.microsoft.com/office/drawing/2014/main" id="{269D557E-EF0D-D50D-7F9E-612A52625A02}"/>
              </a:ext>
            </a:extLst>
          </p:cNvPr>
          <p:cNvSpPr>
            <a:spLocks noGrp="1" noChangeAspect="1" noChangeArrowheads="1"/>
          </p:cNvSpPr>
          <p:nvPr>
            <p:ph type="pic" sz="quarter" idx="14"/>
          </p:nvPr>
        </p:nvSpPr>
        <p:spPr bwMode="auto">
          <a:xfrm>
            <a:off x="78581" y="77167"/>
            <a:ext cx="6142541" cy="472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just" fontAlgn="base">
              <a:lnSpc>
                <a:spcPct val="150000"/>
              </a:lnSpc>
            </a:pP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Sheraton is proud to present over 435 hotels and 88 resorts by the end of 2015.</a:t>
            </a:r>
          </a:p>
          <a:p>
            <a:pPr algn="just" fontAlgn="base">
              <a:lnSpc>
                <a:spcPct val="150000"/>
              </a:lnSpc>
            </a:pPr>
            <a:r>
              <a:rPr lang="en-GB" sz="1800" b="1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2016 Marriott International completes the merger and Sheraton becomes</a:t>
            </a: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 of the world’s </a:t>
            </a:r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biggest </a:t>
            </a:r>
            <a:r>
              <a:rPr lang="en-GB" sz="1800" b="0" i="0" u="none" strike="noStrike" dirty="0">
                <a:solidFill>
                  <a:srgbClr val="49494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 company as Starwood Hotels and Resorts.</a:t>
            </a:r>
          </a:p>
          <a:p>
            <a:pPr algn="just" fontAlgn="base">
              <a:lnSpc>
                <a:spcPct val="150000"/>
              </a:lnSpc>
            </a:pPr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(Sheraton, 2023)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1D905BE-9549-5906-3EF9-A9EBF4788D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46" y="3124200"/>
            <a:ext cx="5071165" cy="2852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8CEF0B-C90C-864F-E811-815A5C00484A}"/>
              </a:ext>
            </a:extLst>
          </p:cNvPr>
          <p:cNvSpPr txBox="1"/>
          <p:nvPr/>
        </p:nvSpPr>
        <p:spPr>
          <a:xfrm>
            <a:off x="3149851" y="6175513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0" dirty="0">
                <a:solidFill>
                  <a:srgbClr val="49494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(Sheraton Toronto,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FB4D5-DA14-4F29-9320-2DE0A6B57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486" y="180508"/>
            <a:ext cx="11328000" cy="43200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Sheraton’s consumers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0486" y="824038"/>
            <a:ext cx="11339513" cy="2926328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People travel for many different reasons: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(conference/meetings)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Vacation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Leisure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Honeymooners</a:t>
            </a:r>
          </a:p>
          <a:p>
            <a:pPr algn="l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1" u="sng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Availability of Products and Services</a:t>
            </a:r>
          </a:p>
          <a:p>
            <a:pPr algn="just">
              <a:lnSpc>
                <a:spcPct val="150000"/>
              </a:lnSpc>
            </a:pPr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Based on location, Sheraton offers a wide range of services, amenities and activities. They are full services but </a:t>
            </a:r>
            <a:r>
              <a:rPr lang="en-GB" sz="1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 of them are available in all locations. Guest need to check terms and conditions of the specific hotel</a:t>
            </a:r>
            <a:r>
              <a:rPr lang="en-GB" sz="1400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before travelling.</a:t>
            </a:r>
            <a:endParaRPr lang="en-GB" sz="1400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  (Marriott, 2023)</a:t>
            </a: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the statistics approximately 41% are business travellers and</a:t>
            </a:r>
          </a:p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remaining 59% are leisure guests.</a:t>
            </a:r>
          </a:p>
          <a:p>
            <a:pPr marL="0" indent="0" algn="just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(Hayes,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Ninemeier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Miller, 2020)</a:t>
            </a:r>
          </a:p>
          <a:p>
            <a:endParaRPr lang="en-US" dirty="0"/>
          </a:p>
        </p:txBody>
      </p:sp>
      <p:pic>
        <p:nvPicPr>
          <p:cNvPr id="2050" name="Picture 2" descr="A guide to business travel insurance – Entrepreneur Handbook">
            <a:extLst>
              <a:ext uri="{FF2B5EF4-FFF2-40B4-BE49-F238E27FC236}">
                <a16:creationId xmlns:a16="http://schemas.microsoft.com/office/drawing/2014/main" id="{E1F73B1A-AABA-0B4E-4157-6D0C8A7F6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337" y="495899"/>
            <a:ext cx="3893282" cy="23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ourists vacationers Stock Photos, Royalty Free Tourists vacationers Images  | Depositphotos">
            <a:extLst>
              <a:ext uri="{FF2B5EF4-FFF2-40B4-BE49-F238E27FC236}">
                <a16:creationId xmlns:a16="http://schemas.microsoft.com/office/drawing/2014/main" id="{905AFFAD-9924-CD7F-2865-F972AB80F0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7658" y="4147931"/>
            <a:ext cx="3893282" cy="25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est honeymoon destinations around the world for the ultimate romantic  break - Mirror Online">
            <a:extLst>
              <a:ext uri="{FF2B5EF4-FFF2-40B4-BE49-F238E27FC236}">
                <a16:creationId xmlns:a16="http://schemas.microsoft.com/office/drawing/2014/main" id="{BD3894A5-A120-74E6-E0AA-A11EF1F8A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66" y="3949149"/>
            <a:ext cx="2939704" cy="170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700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2978" y="455992"/>
            <a:ext cx="5472000" cy="1492078"/>
          </a:xfrm>
        </p:spPr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0" i="0" dirty="0">
                <a:solidFill>
                  <a:srgbClr val="3337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Full service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Sheraton is located in the class “premium”</a:t>
            </a:r>
          </a:p>
          <a:p>
            <a:pPr algn="just">
              <a:lnSpc>
                <a:spcPct val="150000"/>
              </a:lnSpc>
            </a:pPr>
            <a:r>
              <a:rPr lang="en-GB" sz="1600" b="0" dirty="0">
                <a:solidFill>
                  <a:srgbClr val="3337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(George, 2021)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b="0" kern="1200" dirty="0">
              <a:solidFill>
                <a:srgbClr val="333745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600" b="0" i="0" dirty="0">
                <a:solidFill>
                  <a:srgbClr val="3337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</a:t>
            </a:r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2115" y="5201227"/>
            <a:ext cx="5472000" cy="444199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The Role &amp; Function of A Guest Services Representative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58991E3-A6FA-0286-37A1-D3C3906373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403390"/>
              </p:ext>
            </p:extLst>
          </p:nvPr>
        </p:nvGraphicFramePr>
        <p:xfrm>
          <a:off x="392978" y="1828259"/>
          <a:ext cx="2655753" cy="2117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What is the Definition of Excellent Guest Service?">
            <a:extLst>
              <a:ext uri="{FF2B5EF4-FFF2-40B4-BE49-F238E27FC236}">
                <a16:creationId xmlns:a16="http://schemas.microsoft.com/office/drawing/2014/main" id="{7FBA4265-FE0C-CCA0-7B75-5B3E37BB7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115" y="671417"/>
            <a:ext cx="3664381" cy="230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7461" y="94442"/>
            <a:ext cx="5956300" cy="1607576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en-US" sz="2400" dirty="0" err="1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b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Authenticity</a:t>
            </a:r>
            <a:b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of a kind experience</a:t>
            </a:r>
            <a:br>
              <a:rPr lang="en-US" sz="2800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909D8B-F774-EF34-49DE-82C542250D2F}"/>
              </a:ext>
            </a:extLst>
          </p:cNvPr>
          <p:cNvSpPr txBox="1"/>
          <p:nvPr/>
        </p:nvSpPr>
        <p:spPr>
          <a:xfrm>
            <a:off x="0" y="2333685"/>
            <a:ext cx="616226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Trip Sans VF"/>
              </a:rPr>
              <a:t>One of a kind experience</a:t>
            </a:r>
          </a:p>
          <a:p>
            <a:pPr algn="l"/>
            <a:endParaRPr lang="en-GB" b="1" i="0" dirty="0">
              <a:solidFill>
                <a:srgbClr val="000000"/>
              </a:solidFill>
              <a:effectLst/>
              <a:latin typeface="Trip Sans VF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Trip Sans VF"/>
              </a:rPr>
              <a:t>Review of </a:t>
            </a:r>
            <a:r>
              <a:rPr lang="en-GB" b="1" i="0" u="none" strike="noStrike" dirty="0">
                <a:solidFill>
                  <a:srgbClr val="333333"/>
                </a:solidFill>
                <a:effectLst/>
                <a:latin typeface="Trip Sans VF"/>
                <a:hlinkClick r:id="rId2"/>
              </a:rPr>
              <a:t>Sheraton Hyderabad Hotel</a:t>
            </a:r>
            <a:endParaRPr lang="en-GB" b="1" i="0" u="none" strike="noStrike" dirty="0">
              <a:solidFill>
                <a:srgbClr val="333333"/>
              </a:solidFill>
              <a:effectLst/>
              <a:latin typeface="Trip Sans VF"/>
            </a:endParaRPr>
          </a:p>
          <a:p>
            <a:pPr algn="l">
              <a:lnSpc>
                <a:spcPct val="15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Reviewed January 7, 2022 via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Trip Sans VF"/>
              </a:rPr>
              <a:t>mobileTruly</a:t>
            </a: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 5 star hotel. Everything was flawless, and they still managed to go the extra mile to keep me happy !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The staff was courteous, and accommodated any special requests that I had. The room quality was top notch.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Special thanks for Chef Abhay for the delicious breakfast &amp; dinner spread. </a:t>
            </a:r>
            <a:b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</a:br>
            <a:r>
              <a:rPr lang="en-GB" b="0" i="0" dirty="0">
                <a:solidFill>
                  <a:srgbClr val="333333"/>
                </a:solidFill>
                <a:effectLst/>
                <a:latin typeface="Trip Sans VF"/>
              </a:rPr>
              <a:t>Looking forward to coming again with friends and family</a:t>
            </a: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Trip Sans VF"/>
              </a:rPr>
              <a:t>                                                           (Customer, TripAdvisor, 2022)</a:t>
            </a:r>
            <a:endParaRPr lang="en-GB" b="0" i="0" dirty="0">
              <a:solidFill>
                <a:srgbClr val="333333"/>
              </a:solidFill>
              <a:effectLst/>
              <a:latin typeface="Trip Sans VF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DF0423-DFA3-F23A-F484-B0F533261E1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13074" y="2227295"/>
            <a:ext cx="5956300" cy="1100565"/>
          </a:xfrm>
        </p:spPr>
        <p:txBody>
          <a:bodyPr/>
          <a:lstStyle/>
          <a:p>
            <a:pPr algn="ctr"/>
            <a:r>
              <a:rPr lang="en-GB" b="0" i="0" dirty="0">
                <a:solidFill>
                  <a:srgbClr val="FFFFFF"/>
                </a:solidFill>
                <a:effectLst/>
                <a:latin typeface="GT Super Display"/>
              </a:rPr>
              <a:t>Toronto Sheraton promises an authentic stay by exploring the historical town and the vibrant night life.</a:t>
            </a:r>
          </a:p>
          <a:p>
            <a:r>
              <a:rPr lang="en-GB" dirty="0"/>
              <a:t>(Sheraton Toronto Hotel, 2023)</a:t>
            </a:r>
          </a:p>
        </p:txBody>
      </p:sp>
      <p:pic>
        <p:nvPicPr>
          <p:cNvPr id="3074" name="Picture 2" descr="Image result for Sheraton Hyderabad Hotel">
            <a:extLst>
              <a:ext uri="{FF2B5EF4-FFF2-40B4-BE49-F238E27FC236}">
                <a16:creationId xmlns:a16="http://schemas.microsoft.com/office/drawing/2014/main" id="{17D306F8-39D7-3C40-853A-88F4846992A2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6" r="5996"/>
          <a:stretch>
            <a:fillRect/>
          </a:stretch>
        </p:blipFill>
        <p:spPr bwMode="auto">
          <a:xfrm>
            <a:off x="0" y="0"/>
            <a:ext cx="3604591" cy="234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78" y="20237"/>
            <a:ext cx="4903599" cy="854591"/>
          </a:xfrm>
        </p:spPr>
        <p:txBody>
          <a:bodyPr/>
          <a:lstStyle/>
          <a:p>
            <a:pPr marL="342900" indent="-228600">
              <a:spcBef>
                <a:spcPct val="20000"/>
              </a:spcBef>
              <a:defRPr/>
            </a:pPr>
            <a:r>
              <a:rPr kumimoji="0" lang="en-US" sz="2400" i="0" u="sng" strike="noStrike" cap="none" spc="0" normalizeH="0" baseline="0" noProof="0" dirty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Guest services</a:t>
            </a:r>
            <a:endParaRPr kumimoji="0" lang="en-US" sz="2400" i="0" u="sng" strike="noStrike" cap="none" spc="0" normalizeH="0" baseline="0" noProof="0" dirty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  <a:cs typeface="Calibri" panose="020F0502020204030204" pitchFamily="34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72F17A-D965-40B9-8ABB-C634072DBCC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207455" y="4134357"/>
            <a:ext cx="4902200" cy="1349136"/>
          </a:xfrm>
        </p:spPr>
        <p:txBody>
          <a:bodyPr/>
          <a:lstStyle/>
          <a:p>
            <a:pPr defTabSz="914400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Services and facilities provided for hotel’s guest are called guest services. </a:t>
            </a:r>
          </a:p>
          <a:p>
            <a:pPr algn="r" defTabSz="914400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(Collins Dictionary, 2022 </a:t>
            </a:r>
            <a:r>
              <a:rPr lang="en-US" sz="1600" dirty="0"/>
              <a:t>)</a:t>
            </a:r>
          </a:p>
          <a:p>
            <a:endParaRPr lang="en-US" dirty="0"/>
          </a:p>
        </p:txBody>
      </p:sp>
      <p:pic>
        <p:nvPicPr>
          <p:cNvPr id="2056" name="Picture 8" descr="Italian Restaurant and Private Dining in Annaba | Sheraton Annaba Hotel">
            <a:extLst>
              <a:ext uri="{FF2B5EF4-FFF2-40B4-BE49-F238E27FC236}">
                <a16:creationId xmlns:a16="http://schemas.microsoft.com/office/drawing/2014/main" id="{F599F4B6-E5E8-2063-6B4C-DF472F85090C}"/>
              </a:ext>
            </a:extLst>
          </p:cNvPr>
          <p:cNvPicPr>
            <a:picLocks noGrp="1" noChangeAspect="1" noChangeArrowheads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8" r="14928"/>
          <a:stretch>
            <a:fillRect/>
          </a:stretch>
        </p:blipFill>
        <p:spPr bwMode="auto">
          <a:xfrm>
            <a:off x="3768929" y="2325474"/>
            <a:ext cx="3055942" cy="1977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82C1503-627E-F776-2622-89E90E5F2C6B}"/>
              </a:ext>
            </a:extLst>
          </p:cNvPr>
          <p:cNvGrpSpPr/>
          <p:nvPr/>
        </p:nvGrpSpPr>
        <p:grpSpPr>
          <a:xfrm>
            <a:off x="7207455" y="203935"/>
            <a:ext cx="4610598" cy="1914706"/>
            <a:chOff x="745446" y="740984"/>
            <a:chExt cx="4610598" cy="1914706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15F2123D-9B3A-7E89-CA24-7E8295DDDB26}"/>
                </a:ext>
              </a:extLst>
            </p:cNvPr>
            <p:cNvSpPr/>
            <p:nvPr/>
          </p:nvSpPr>
          <p:spPr>
            <a:xfrm>
              <a:off x="745446" y="740984"/>
              <a:ext cx="4610598" cy="1914706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: Rounded Corners 4">
              <a:extLst>
                <a:ext uri="{FF2B5EF4-FFF2-40B4-BE49-F238E27FC236}">
                  <a16:creationId xmlns:a16="http://schemas.microsoft.com/office/drawing/2014/main" id="{62328EC2-5B23-0579-490E-6704FAF60894}"/>
                </a:ext>
              </a:extLst>
            </p:cNvPr>
            <p:cNvSpPr txBox="1"/>
            <p:nvPr/>
          </p:nvSpPr>
          <p:spPr>
            <a:xfrm>
              <a:off x="801526" y="740984"/>
              <a:ext cx="4498438" cy="180254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b="0" i="1" kern="1200" baseline="0" dirty="0">
                  <a:latin typeface="Arial" panose="020B0604020202020204" pitchFamily="34" charset="0"/>
                  <a:cs typeface="Arial" panose="020B0604020202020204" pitchFamily="34" charset="0"/>
                </a:rPr>
                <a:t>Exceeding customer’s expectations it can be done by paying attention to details when delivering guest services.</a:t>
              </a:r>
              <a:endParaRPr lang="en-US" sz="2500" kern="1200" dirty="0"/>
            </a:p>
          </p:txBody>
        </p:sp>
      </p:grpSp>
      <p:sp>
        <p:nvSpPr>
          <p:cNvPr id="2" name="Title 2">
            <a:extLst>
              <a:ext uri="{FF2B5EF4-FFF2-40B4-BE49-F238E27FC236}">
                <a16:creationId xmlns:a16="http://schemas.microsoft.com/office/drawing/2014/main" id="{EBFC7587-966C-3468-6CBA-C57FD4407E3A}"/>
              </a:ext>
            </a:extLst>
          </p:cNvPr>
          <p:cNvSpPr txBox="1">
            <a:spLocks/>
          </p:cNvSpPr>
          <p:nvPr/>
        </p:nvSpPr>
        <p:spPr>
          <a:xfrm>
            <a:off x="3857026" y="440974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Annaba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9" name="Picture 4" descr="Meeting and Conference Spaces in Ontario | Four Points by Sheraton London">
            <a:extLst>
              <a:ext uri="{FF2B5EF4-FFF2-40B4-BE49-F238E27FC236}">
                <a16:creationId xmlns:a16="http://schemas.microsoft.com/office/drawing/2014/main" id="{674F6D11-4FDC-ACE1-8D0C-21EB5BB27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7" y="981823"/>
            <a:ext cx="3644690" cy="191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F0007687-B38C-1EEA-D36E-875E347EEF13}"/>
              </a:ext>
            </a:extLst>
          </p:cNvPr>
          <p:cNvSpPr txBox="1">
            <a:spLocks/>
          </p:cNvSpPr>
          <p:nvPr/>
        </p:nvSpPr>
        <p:spPr>
          <a:xfrm>
            <a:off x="609792" y="305972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London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51F973D9-FA77-4446-5E68-A39C7893D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5" y="3622105"/>
            <a:ext cx="3644690" cy="2252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68B23FB1-5638-358D-5644-8F07713C6843}"/>
              </a:ext>
            </a:extLst>
          </p:cNvPr>
          <p:cNvSpPr txBox="1">
            <a:spLocks/>
          </p:cNvSpPr>
          <p:nvPr/>
        </p:nvSpPr>
        <p:spPr>
          <a:xfrm>
            <a:off x="632893" y="5880148"/>
            <a:ext cx="3159137" cy="399177"/>
          </a:xfrm>
          <a:prstGeom prst="rect">
            <a:avLst/>
          </a:prstGeom>
          <a:solidFill>
            <a:schemeClr val="bg1"/>
          </a:solidFill>
        </p:spPr>
        <p:txBody>
          <a:bodyPr vert="horz" lIns="252000" tIns="180000" rIns="180000" bIns="18000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1" kern="1200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228600">
              <a:spcBef>
                <a:spcPct val="20000"/>
              </a:spcBef>
              <a:defRPr/>
            </a:pPr>
            <a:r>
              <a:rPr lang="en-US" sz="1400" b="0" spc="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Sheraton Grand Hotel, 2023</a:t>
            </a:r>
            <a:endParaRPr lang="en-US" sz="1400" b="0" spc="0" dirty="0">
              <a:solidFill>
                <a:schemeClr val="accent4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 animBg="1"/>
      <p:bldP spid="11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36487" y="1034504"/>
            <a:ext cx="4545113" cy="873809"/>
          </a:xfrm>
        </p:spPr>
        <p:txBody>
          <a:bodyPr/>
          <a:lstStyle/>
          <a:p>
            <a:pPr algn="just"/>
            <a:r>
              <a:rPr lang="en-US" dirty="0"/>
              <a:t>Based on a quality service survey made between 2015-2017, </a:t>
            </a:r>
            <a:r>
              <a:rPr lang="en-GB" b="0" i="0" dirty="0">
                <a:solidFill>
                  <a:srgbClr val="282624"/>
                </a:solidFill>
                <a:effectLst/>
                <a:latin typeface="Spectral"/>
              </a:rPr>
              <a:t>hotel employees were awarded the highest ratings for their kindness and competencies. The consumers were impressed by the high standards of the rooms, meeting rooms and devices (</a:t>
            </a:r>
            <a:r>
              <a:rPr lang="en-GB" b="0" i="0" dirty="0" err="1">
                <a:solidFill>
                  <a:srgbClr val="282624"/>
                </a:solidFill>
                <a:effectLst/>
                <a:latin typeface="Spectral"/>
              </a:rPr>
              <a:t>Jozef</a:t>
            </a:r>
            <a:r>
              <a:rPr lang="en-GB" b="0" i="0" dirty="0">
                <a:solidFill>
                  <a:srgbClr val="282624"/>
                </a:solidFill>
                <a:effectLst/>
                <a:latin typeface="Spectral"/>
              </a:rPr>
              <a:t>, 2020).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51C7A17-CC4E-55AF-DBF8-3C232EDBE7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1800" y="322407"/>
            <a:ext cx="5346148" cy="4985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1" i="0" dirty="0">
                <a:solidFill>
                  <a:srgbClr val="2826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Factors determining the improvement of hotel service quality as seen by customers of Sheraton Hotel in Warsaw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23241CE0-FAA3-7776-F871-3C339E3D72DF}"/>
              </a:ext>
            </a:extLst>
          </p:cNvPr>
          <p:cNvSpPr txBox="1">
            <a:spLocks/>
          </p:cNvSpPr>
          <p:nvPr/>
        </p:nvSpPr>
        <p:spPr>
          <a:xfrm>
            <a:off x="232072" y="2678711"/>
            <a:ext cx="11328400" cy="249299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 spc="-15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826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services on offer at Sheraton Cairo Hotel and Casino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2713CE7-314E-5E8E-5487-BD85269A9529}"/>
              </a:ext>
            </a:extLst>
          </p:cNvPr>
          <p:cNvSpPr txBox="1">
            <a:spLocks/>
          </p:cNvSpPr>
          <p:nvPr/>
        </p:nvSpPr>
        <p:spPr>
          <a:xfrm>
            <a:off x="420487" y="2555191"/>
            <a:ext cx="113395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1C41993-9E15-1822-D77B-422D013ADE4D}"/>
              </a:ext>
            </a:extLst>
          </p:cNvPr>
          <p:cNvSpPr txBox="1">
            <a:spLocks/>
          </p:cNvSpPr>
          <p:nvPr/>
        </p:nvSpPr>
        <p:spPr>
          <a:xfrm>
            <a:off x="636486" y="3251450"/>
            <a:ext cx="45451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dirty="0"/>
              <a:t>Different types of rooms : Deluxe, Premium, Club Level, Ambassador and Presidential</a:t>
            </a:r>
          </a:p>
          <a:p>
            <a:pPr algn="just"/>
            <a:r>
              <a:rPr lang="en-GB" dirty="0"/>
              <a:t>Dining: 7 restaurants, café’s and bars, pool bar with distinctive theme and cuisine</a:t>
            </a:r>
          </a:p>
          <a:p>
            <a:pPr algn="just"/>
            <a:r>
              <a:rPr lang="en-GB" dirty="0"/>
              <a:t>Spa, Fitness </a:t>
            </a:r>
            <a:r>
              <a:rPr lang="en-GB" dirty="0" err="1"/>
              <a:t>Center</a:t>
            </a:r>
            <a:r>
              <a:rPr lang="en-GB" dirty="0"/>
              <a:t> and Pool, special pool designed for children (towels provided)</a:t>
            </a:r>
          </a:p>
          <a:p>
            <a:pPr algn="just"/>
            <a:r>
              <a:rPr lang="en-GB" dirty="0"/>
              <a:t>Area and Activities – Casino, Family and children’s activities including a wide selection of local attractions.</a:t>
            </a:r>
          </a:p>
          <a:p>
            <a:pPr algn="just"/>
            <a:r>
              <a:rPr lang="en-GB" dirty="0"/>
              <a:t>Meetings and Weddings</a:t>
            </a:r>
          </a:p>
          <a:p>
            <a:pPr algn="just"/>
            <a:r>
              <a:rPr lang="en-US" dirty="0"/>
              <a:t>                                                                     (Ellis, 2018)</a:t>
            </a:r>
          </a:p>
        </p:txBody>
      </p:sp>
      <p:pic>
        <p:nvPicPr>
          <p:cNvPr id="1026" name="Picture 2" descr="Jacuzzi">
            <a:extLst>
              <a:ext uri="{FF2B5EF4-FFF2-40B4-BE49-F238E27FC236}">
                <a16:creationId xmlns:a16="http://schemas.microsoft.com/office/drawing/2014/main" id="{ED71C2F0-1425-7BD1-4447-8E06B01EE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44" y="3251449"/>
            <a:ext cx="5128602" cy="333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heraton Grand Warsaw | Warsaw 2023 UPDATED DEALS £92, HD Photos &amp; Reviews">
            <a:extLst>
              <a:ext uri="{FF2B5EF4-FFF2-40B4-BE49-F238E27FC236}">
                <a16:creationId xmlns:a16="http://schemas.microsoft.com/office/drawing/2014/main" id="{2AF4D463-A0A0-6ED4-86CD-144819392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43" y="-173757"/>
            <a:ext cx="5128603" cy="3412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198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9D0F75-42B5-4960-8C3A-291285872DAF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080243" y="3200296"/>
            <a:ext cx="10031513" cy="873809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has been demonstrated throughout the presentation that Sheraton Hotel has a strong background, demonstrating that is providing a full service and going above and beyond to make the customer feel special and the experience as luxurious as possible all over the world.</a:t>
            </a:r>
          </a:p>
          <a:p>
            <a:pPr algn="just">
              <a:lnSpc>
                <a:spcPct val="15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aims to cover the needs and wants by adhering to service standards and exceeding the guest’s expectations by having the emotional intelligence needed to create a natural and professional bond between guest and employee.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1C41993-9E15-1822-D77B-422D013ADE4D}"/>
              </a:ext>
            </a:extLst>
          </p:cNvPr>
          <p:cNvSpPr txBox="1">
            <a:spLocks/>
          </p:cNvSpPr>
          <p:nvPr/>
        </p:nvSpPr>
        <p:spPr>
          <a:xfrm>
            <a:off x="636486" y="3251450"/>
            <a:ext cx="4545113" cy="87380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US" dirty="0"/>
          </a:p>
        </p:txBody>
      </p:sp>
      <p:pic>
        <p:nvPicPr>
          <p:cNvPr id="3076" name="Picture 4" descr="10 Tips on How to Write a Conclusion">
            <a:extLst>
              <a:ext uri="{FF2B5EF4-FFF2-40B4-BE49-F238E27FC236}">
                <a16:creationId xmlns:a16="http://schemas.microsoft.com/office/drawing/2014/main" id="{CF318172-BEBD-5878-E5D3-C92814BD9E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654" y="318053"/>
            <a:ext cx="4993790" cy="237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onclusion Images – Browse 1,039,451 Stock Photos, Vectors, and Video |  Adobe Stock">
            <a:extLst>
              <a:ext uri="{FF2B5EF4-FFF2-40B4-BE49-F238E27FC236}">
                <a16:creationId xmlns:a16="http://schemas.microsoft.com/office/drawing/2014/main" id="{D8C7DA90-5FBE-2F03-B9FB-BC8442FEF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8631" y="432559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259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Cristina Valentina Preda</a:t>
            </a:r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85495" y="4006655"/>
            <a:ext cx="218900" cy="218900"/>
          </a:xfrm>
          <a:prstGeom prst="rect">
            <a:avLst/>
          </a:prstGeom>
        </p:spPr>
      </p:pic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485495" y="4703551"/>
            <a:ext cx="218900" cy="2189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C52FE-3E40-EABF-B0C8-DA31D71E819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780713" y="4655739"/>
            <a:ext cx="3587829" cy="316800"/>
          </a:xfrm>
        </p:spPr>
        <p:txBody>
          <a:bodyPr/>
          <a:lstStyle/>
          <a:p>
            <a:r>
              <a:rPr lang="en-GB" dirty="0"/>
              <a:t>2207491@student.uwtsd.ac.uk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77" y="0"/>
            <a:ext cx="11328000" cy="432000"/>
          </a:xfrm>
        </p:spPr>
        <p:txBody>
          <a:bodyPr/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13003E-7546-C9A8-D38C-A5D15600B336}"/>
              </a:ext>
            </a:extLst>
          </p:cNvPr>
          <p:cNvSpPr txBox="1"/>
          <p:nvPr/>
        </p:nvSpPr>
        <p:spPr>
          <a:xfrm>
            <a:off x="2786269" y="1079462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B6DEB-A0C2-D2C3-D0FC-4D7E09A09F77}"/>
              </a:ext>
            </a:extLst>
          </p:cNvPr>
          <p:cNvSpPr txBox="1"/>
          <p:nvPr/>
        </p:nvSpPr>
        <p:spPr>
          <a:xfrm>
            <a:off x="235877" y="216000"/>
            <a:ext cx="10938365" cy="7663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Collins Dictionary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Boutique hotel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https://www.collinsdictionary.com/dictionary/english/boutique-hotel (Accessed: 31st of 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Ellis D. (2018) ‘Sheraton Cairo Hotel and Casino’,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Business Traveller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(British Ed.), 96–.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Four Points Sheraton London Conference Room (2023)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Meeting and Conference Spaces in Ontario | Four Points by Sheraton London (marriott.co.uk)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31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of January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George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(2021) ‘Market Segmentation, Targeting, and Positioning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Tourism and Hospitality: Concepts and Cases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221-246). Cham: Springer International Publishing.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Hayes, D. K.,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Ninemeier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D. and Miller, A. A.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Hotel Operations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Ed. Uttar Pradesh: Pearson India Education Services.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Józef P. (2020) ‘Factors determining the improvement of hotel service quality as seen by customers of Sheraton Hotel in Warsaw’,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Studia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Periegetica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30(2), 125–136. Available at: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https://doi.org/10.5604/01.3001.0014.4313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1st of February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Marriott (2023)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Terms of Use (marriott.com) 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 on 1</a:t>
            </a:r>
            <a:r>
              <a:rPr lang="en-GB" sz="1100" b="0" i="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February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Annaba Hotel restaurant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available at: https://www.google.com/url?sa=i&amp;url=https%3A%2F%2Fwww.marriott.com%2Fhotels%2Fhotel-information%2Frestaurant%2Faaesi-sheraton-annaba-hotel%2F&amp;psig=AOvVaw0bO04Pwky6gqF-2G9t0MaN&amp;ust=1675254843723000&amp;source=images&amp;cd=vfe&amp;ved=2ahUKEwjc2Zvg6PH8AhWmUaQEHYwIC3EQr4kDegUIARDIAQ (Accessed on 31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of 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Sheraton’s history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(2023) Available at: International Hotels &amp; Resorts | Sheraton Hotels &amp; Resorts (marriott.com)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of January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hotel UK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(2023) Available at Privacy Policy - Hotel Sheraton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30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of January 2023).</a:t>
            </a: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Grand hotel lobby, London (2023)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google.com/url?sa=i&amp;url=https%3A%2F%2Fwww.travelanddestinations.com%2Fsheraton-grand-park-lane-hotel-london%2F&amp;psig=AOvVaw17EMET0wqa5PaiLAkihBFK&amp;ust=1675255264089000&amp;source=images&amp;cd=vfe&amp;ved=2ahUKEwjI4dSo6vH8AhUJmycCHTRaCDcQr4kDegUIARDTAQ,(Accessed on 30</a:t>
            </a:r>
            <a:r>
              <a:rPr lang="en-US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of January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pl-PL" sz="11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Grand Warsaw sala konferencyjna Warszawa - MojeKonferencje.pl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of February 2023).</a:t>
            </a:r>
          </a:p>
          <a:p>
            <a:pPr algn="just"/>
            <a:endParaRPr lang="en-GB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i="1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Sheraton Hyderabad Hotel</a:t>
            </a:r>
            <a:r>
              <a:rPr lang="en-GB" sz="1100" i="1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Available at: </a:t>
            </a:r>
            <a:r>
              <a:rPr lang="en-GB" sz="1100" dirty="0">
                <a:hlinkClick r:id="rId9"/>
              </a:rPr>
              <a:t>Hyderabad Hotel in Gachibowli District | Sheraton Hyderabad Hotel (marriott.com)</a:t>
            </a:r>
            <a:r>
              <a:rPr lang="en-GB" sz="1100" dirty="0"/>
              <a:t>: (Accessed on 6</a:t>
            </a:r>
            <a:r>
              <a:rPr lang="en-GB" sz="1100" baseline="30000" dirty="0"/>
              <a:t>th</a:t>
            </a:r>
            <a:r>
              <a:rPr lang="en-GB" sz="1100" dirty="0"/>
              <a:t> of February).</a:t>
            </a:r>
            <a:endParaRPr lang="en-GB" sz="1100" i="1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1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Sheraton Toronto Hotel </a:t>
            </a: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(2023)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Family-Friendly Hotel in Toronto | Sheraton Centre Toronto Hotel (marriott.co.uk)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 6</a:t>
            </a:r>
            <a:r>
              <a:rPr lang="en-GB" sz="11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of February 2023).</a:t>
            </a:r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alt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TripAdvisor Reviews (2022)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One of a kind experience - Review of Sheraton Hyderabad Hotel, Hyderabad, India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Tripadvisor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1</a:t>
            </a:r>
            <a:r>
              <a:rPr lang="en-GB" sz="1100" b="0" i="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1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February 2023).</a:t>
            </a:r>
          </a:p>
          <a:p>
            <a:pPr algn="just"/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/>
          </a:p>
          <a:p>
            <a:endParaRPr lang="en-GB" alt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F90D0D0-7C1D-47FF-A2F0-9937AA567A3D}">
  <ds:schemaRefs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847</TotalTime>
  <Words>1271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Arial</vt:lpstr>
      <vt:lpstr>Calibri</vt:lpstr>
      <vt:lpstr>Candara</vt:lpstr>
      <vt:lpstr>Corbel</vt:lpstr>
      <vt:lpstr>GT Super Display</vt:lpstr>
      <vt:lpstr>Spectral</vt:lpstr>
      <vt:lpstr>Times New Roman</vt:lpstr>
      <vt:lpstr>Trip Sans VF</vt:lpstr>
      <vt:lpstr>Office Theme</vt:lpstr>
      <vt:lpstr>PowerPoint Presentation</vt:lpstr>
      <vt:lpstr>Student  name: Cristina Valentina Preda Student  number: 2207491 Module name: Hospitality and Guest Services Management  BMIH4003 Lecturer’s name: Lisa Bassler Date: 10/02/2023</vt:lpstr>
      <vt:lpstr>The role and importance of quality services, hospitality, and guest services within the hotel industry</vt:lpstr>
      <vt:lpstr>Content</vt:lpstr>
      <vt:lpstr>PowerPoint Presentation</vt:lpstr>
      <vt:lpstr>Sheraton’s consumers</vt:lpstr>
      <vt:lpstr>PowerPoint Presentation</vt:lpstr>
      <vt:lpstr>Personalisation Authenticity One of a kind experience </vt:lpstr>
      <vt:lpstr>Guest services</vt:lpstr>
      <vt:lpstr>Factors determining the improvement of hotel service quality as seen by customers of Sheraton Hotel in Warsaw</vt:lpstr>
      <vt:lpstr>PowerPoint Presentation</vt:lpstr>
      <vt:lpstr>Thank You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Cristina Valentina Preda (2207491)</dc:creator>
  <cp:lastModifiedBy>Cristina Valentina Preda (2207491)</cp:lastModifiedBy>
  <cp:revision>93</cp:revision>
  <dcterms:created xsi:type="dcterms:W3CDTF">2023-01-29T17:09:39Z</dcterms:created>
  <dcterms:modified xsi:type="dcterms:W3CDTF">2023-02-07T11:01:11Z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