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4"/>
  </p:sldMasterIdLst>
  <p:notesMasterIdLst>
    <p:notesMasterId r:id="rId50"/>
  </p:notesMasterIdLst>
  <p:sldIdLst>
    <p:sldId id="305" r:id="rId5"/>
    <p:sldId id="269" r:id="rId6"/>
    <p:sldId id="364" r:id="rId7"/>
    <p:sldId id="312" r:id="rId8"/>
    <p:sldId id="357" r:id="rId9"/>
    <p:sldId id="358" r:id="rId10"/>
    <p:sldId id="359" r:id="rId11"/>
    <p:sldId id="321" r:id="rId12"/>
    <p:sldId id="319" r:id="rId13"/>
    <p:sldId id="320" r:id="rId14"/>
    <p:sldId id="322" r:id="rId15"/>
    <p:sldId id="325" r:id="rId16"/>
    <p:sldId id="324" r:id="rId17"/>
    <p:sldId id="326" r:id="rId18"/>
    <p:sldId id="323" r:id="rId19"/>
    <p:sldId id="327" r:id="rId20"/>
    <p:sldId id="328" r:id="rId21"/>
    <p:sldId id="331" r:id="rId22"/>
    <p:sldId id="332" r:id="rId23"/>
    <p:sldId id="329" r:id="rId24"/>
    <p:sldId id="330" r:id="rId25"/>
    <p:sldId id="333" r:id="rId26"/>
    <p:sldId id="334" r:id="rId27"/>
    <p:sldId id="336" r:id="rId28"/>
    <p:sldId id="335" r:id="rId29"/>
    <p:sldId id="337" r:id="rId30"/>
    <p:sldId id="338" r:id="rId31"/>
    <p:sldId id="339" r:id="rId32"/>
    <p:sldId id="340" r:id="rId33"/>
    <p:sldId id="342" r:id="rId34"/>
    <p:sldId id="343" r:id="rId35"/>
    <p:sldId id="344" r:id="rId36"/>
    <p:sldId id="345" r:id="rId37"/>
    <p:sldId id="346" r:id="rId38"/>
    <p:sldId id="348" r:id="rId39"/>
    <p:sldId id="349" r:id="rId40"/>
    <p:sldId id="361" r:id="rId41"/>
    <p:sldId id="350" r:id="rId42"/>
    <p:sldId id="362" r:id="rId43"/>
    <p:sldId id="351" r:id="rId44"/>
    <p:sldId id="363" r:id="rId45"/>
    <p:sldId id="354" r:id="rId46"/>
    <p:sldId id="355" r:id="rId47"/>
    <p:sldId id="356" r:id="rId48"/>
    <p:sldId id="34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547CE5-06C2-410F-B905-D8152E471E01}" v="87" dt="2022-10-18T15:35:19.4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75398" autoAdjust="0"/>
  </p:normalViewPr>
  <p:slideViewPr>
    <p:cSldViewPr snapToGrid="0">
      <p:cViewPr varScale="1">
        <p:scale>
          <a:sx n="76" d="100"/>
          <a:sy n="76"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re Desta" userId="db32a065-b9b8-4ebb-ab66-dfd77adf959e" providerId="ADAL" clId="{CC547CE5-06C2-410F-B905-D8152E471E01}"/>
    <pc:docChg chg="modSld">
      <pc:chgData name="Amare Desta" userId="db32a065-b9b8-4ebb-ab66-dfd77adf959e" providerId="ADAL" clId="{CC547CE5-06C2-410F-B905-D8152E471E01}" dt="2022-10-18T15:35:19.426" v="86" actId="20577"/>
      <pc:docMkLst>
        <pc:docMk/>
      </pc:docMkLst>
      <pc:sldChg chg="modSp modAnim">
        <pc:chgData name="Amare Desta" userId="db32a065-b9b8-4ebb-ab66-dfd77adf959e" providerId="ADAL" clId="{CC547CE5-06C2-410F-B905-D8152E471E01}" dt="2022-10-18T15:35:19.426" v="86" actId="20577"/>
        <pc:sldMkLst>
          <pc:docMk/>
          <pc:sldMk cId="1946576508" sldId="305"/>
        </pc:sldMkLst>
        <pc:spChg chg="mod">
          <ac:chgData name="Amare Desta" userId="db32a065-b9b8-4ebb-ab66-dfd77adf959e" providerId="ADAL" clId="{CC547CE5-06C2-410F-B905-D8152E471E01}" dt="2022-10-18T15:35:19.426" v="86" actId="20577"/>
          <ac:spMkLst>
            <pc:docMk/>
            <pc:sldMk cId="1946576508" sldId="305"/>
            <ac:spMk id="3" creationId="{DB93FB3F-A8D4-46D3-A1C6-C79C6456372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CD1300-4348-4F07-B6E6-96ADF22C64E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DDDF6E0-DDB5-486C-8139-DDC39BC6831B}">
      <dgm:prSet/>
      <dgm:spPr/>
      <dgm:t>
        <a:bodyPr/>
        <a:lstStyle/>
        <a:p>
          <a:pPr>
            <a:defRPr cap="all"/>
          </a:pPr>
          <a:r>
            <a:rPr lang="en-GB"/>
            <a:t>Why does my doctoral research need a paradigm ?</a:t>
          </a:r>
          <a:endParaRPr lang="en-US"/>
        </a:p>
      </dgm:t>
    </dgm:pt>
    <dgm:pt modelId="{4A1FF788-1759-4528-922C-1F9ACD6DA07F}" type="parTrans" cxnId="{367CC7C8-699C-4072-85DD-B8C97B0E572A}">
      <dgm:prSet/>
      <dgm:spPr/>
      <dgm:t>
        <a:bodyPr/>
        <a:lstStyle/>
        <a:p>
          <a:endParaRPr lang="en-US"/>
        </a:p>
      </dgm:t>
    </dgm:pt>
    <dgm:pt modelId="{86FEF2ED-5D12-480E-82A1-A7E06A149140}" type="sibTrans" cxnId="{367CC7C8-699C-4072-85DD-B8C97B0E572A}">
      <dgm:prSet/>
      <dgm:spPr/>
      <dgm:t>
        <a:bodyPr/>
        <a:lstStyle/>
        <a:p>
          <a:endParaRPr lang="en-US"/>
        </a:p>
      </dgm:t>
    </dgm:pt>
    <dgm:pt modelId="{5A509271-14E2-40E5-BDA6-E64D9EF4AA78}">
      <dgm:prSet/>
      <dgm:spPr/>
      <dgm:t>
        <a:bodyPr/>
        <a:lstStyle/>
        <a:p>
          <a:pPr>
            <a:defRPr cap="all"/>
          </a:pPr>
          <a:r>
            <a:rPr lang="en-GB"/>
            <a:t>This answer must be underpinned by the contents of the previous slide.</a:t>
          </a:r>
          <a:endParaRPr lang="en-US"/>
        </a:p>
      </dgm:t>
    </dgm:pt>
    <dgm:pt modelId="{B071B563-28B6-40F7-9CAC-C1A6986E783F}" type="parTrans" cxnId="{ECA8DB64-2B69-49D9-B35C-4832F113C952}">
      <dgm:prSet/>
      <dgm:spPr/>
      <dgm:t>
        <a:bodyPr/>
        <a:lstStyle/>
        <a:p>
          <a:endParaRPr lang="en-US"/>
        </a:p>
      </dgm:t>
    </dgm:pt>
    <dgm:pt modelId="{75E736AD-2A70-468D-B528-32F38C5B11C2}" type="sibTrans" cxnId="{ECA8DB64-2B69-49D9-B35C-4832F113C952}">
      <dgm:prSet/>
      <dgm:spPr/>
      <dgm:t>
        <a:bodyPr/>
        <a:lstStyle/>
        <a:p>
          <a:endParaRPr lang="en-US"/>
        </a:p>
      </dgm:t>
    </dgm:pt>
    <dgm:pt modelId="{AF274A18-87A9-4451-B603-02D98C23721C}" type="pres">
      <dgm:prSet presAssocID="{25CD1300-4348-4F07-B6E6-96ADF22C64EC}" presName="root" presStyleCnt="0">
        <dgm:presLayoutVars>
          <dgm:dir/>
          <dgm:resizeHandles val="exact"/>
        </dgm:presLayoutVars>
      </dgm:prSet>
      <dgm:spPr/>
    </dgm:pt>
    <dgm:pt modelId="{8CA24281-C42C-4AB1-B0B8-969EEC0A81CB}" type="pres">
      <dgm:prSet presAssocID="{8DDDF6E0-DDB5-486C-8139-DDC39BC6831B}" presName="compNode" presStyleCnt="0"/>
      <dgm:spPr/>
    </dgm:pt>
    <dgm:pt modelId="{8D4A6CFA-4265-4C9A-84F0-96896E7F3A34}" type="pres">
      <dgm:prSet presAssocID="{8DDDF6E0-DDB5-486C-8139-DDC39BC6831B}" presName="iconBgRect" presStyleLbl="bgShp" presStyleIdx="0" presStyleCnt="2"/>
      <dgm:spPr>
        <a:prstGeom prst="round2DiagRect">
          <a:avLst>
            <a:gd name="adj1" fmla="val 29727"/>
            <a:gd name="adj2" fmla="val 0"/>
          </a:avLst>
        </a:prstGeom>
      </dgm:spPr>
    </dgm:pt>
    <dgm:pt modelId="{4DFDAF82-7885-4A4B-8F98-DAC368707D83}" type="pres">
      <dgm:prSet presAssocID="{8DDDF6E0-DDB5-486C-8139-DDC39BC6831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20E5E707-6759-420B-B0DA-0150FA5F0B16}" type="pres">
      <dgm:prSet presAssocID="{8DDDF6E0-DDB5-486C-8139-DDC39BC6831B}" presName="spaceRect" presStyleCnt="0"/>
      <dgm:spPr/>
    </dgm:pt>
    <dgm:pt modelId="{AD090A0D-0782-4F62-84B9-C6B01B60D71A}" type="pres">
      <dgm:prSet presAssocID="{8DDDF6E0-DDB5-486C-8139-DDC39BC6831B}" presName="textRect" presStyleLbl="revTx" presStyleIdx="0" presStyleCnt="2">
        <dgm:presLayoutVars>
          <dgm:chMax val="1"/>
          <dgm:chPref val="1"/>
        </dgm:presLayoutVars>
      </dgm:prSet>
      <dgm:spPr/>
    </dgm:pt>
    <dgm:pt modelId="{A93D1E55-98F7-4B49-8216-8098B074FCD9}" type="pres">
      <dgm:prSet presAssocID="{86FEF2ED-5D12-480E-82A1-A7E06A149140}" presName="sibTrans" presStyleCnt="0"/>
      <dgm:spPr/>
    </dgm:pt>
    <dgm:pt modelId="{1FB65505-9620-4123-8E97-CCF03917082F}" type="pres">
      <dgm:prSet presAssocID="{5A509271-14E2-40E5-BDA6-E64D9EF4AA78}" presName="compNode" presStyleCnt="0"/>
      <dgm:spPr/>
    </dgm:pt>
    <dgm:pt modelId="{E6ACE36E-8F7C-41DE-A9E6-17663965E5A9}" type="pres">
      <dgm:prSet presAssocID="{5A509271-14E2-40E5-BDA6-E64D9EF4AA78}" presName="iconBgRect" presStyleLbl="bgShp" presStyleIdx="1" presStyleCnt="2"/>
      <dgm:spPr>
        <a:prstGeom prst="round2DiagRect">
          <a:avLst>
            <a:gd name="adj1" fmla="val 29727"/>
            <a:gd name="adj2" fmla="val 0"/>
          </a:avLst>
        </a:prstGeom>
      </dgm:spPr>
    </dgm:pt>
    <dgm:pt modelId="{865BA9FF-9C4A-4F68-A826-C7C93EF5B30C}" type="pres">
      <dgm:prSet presAssocID="{5A509271-14E2-40E5-BDA6-E64D9EF4AA7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st"/>
        </a:ext>
      </dgm:extLst>
    </dgm:pt>
    <dgm:pt modelId="{94ABE26A-45ED-472C-8E26-14498B63C0AA}" type="pres">
      <dgm:prSet presAssocID="{5A509271-14E2-40E5-BDA6-E64D9EF4AA78}" presName="spaceRect" presStyleCnt="0"/>
      <dgm:spPr/>
    </dgm:pt>
    <dgm:pt modelId="{F9F44832-330C-45F6-BEFA-85C69E1F2C14}" type="pres">
      <dgm:prSet presAssocID="{5A509271-14E2-40E5-BDA6-E64D9EF4AA78}" presName="textRect" presStyleLbl="revTx" presStyleIdx="1" presStyleCnt="2">
        <dgm:presLayoutVars>
          <dgm:chMax val="1"/>
          <dgm:chPref val="1"/>
        </dgm:presLayoutVars>
      </dgm:prSet>
      <dgm:spPr/>
    </dgm:pt>
  </dgm:ptLst>
  <dgm:cxnLst>
    <dgm:cxn modelId="{3AC3412E-2692-4AD9-866B-C8D2F7F6ADCD}" type="presOf" srcId="{8DDDF6E0-DDB5-486C-8139-DDC39BC6831B}" destId="{AD090A0D-0782-4F62-84B9-C6B01B60D71A}" srcOrd="0" destOrd="0" presId="urn:microsoft.com/office/officeart/2018/5/layout/IconLeafLabelList"/>
    <dgm:cxn modelId="{ECA8DB64-2B69-49D9-B35C-4832F113C952}" srcId="{25CD1300-4348-4F07-B6E6-96ADF22C64EC}" destId="{5A509271-14E2-40E5-BDA6-E64D9EF4AA78}" srcOrd="1" destOrd="0" parTransId="{B071B563-28B6-40F7-9CAC-C1A6986E783F}" sibTransId="{75E736AD-2A70-468D-B528-32F38C5B11C2}"/>
    <dgm:cxn modelId="{E558E66E-8166-44FE-8F67-BDEB7EF250BB}" type="presOf" srcId="{5A509271-14E2-40E5-BDA6-E64D9EF4AA78}" destId="{F9F44832-330C-45F6-BEFA-85C69E1F2C14}" srcOrd="0" destOrd="0" presId="urn:microsoft.com/office/officeart/2018/5/layout/IconLeafLabelList"/>
    <dgm:cxn modelId="{367CC7C8-699C-4072-85DD-B8C97B0E572A}" srcId="{25CD1300-4348-4F07-B6E6-96ADF22C64EC}" destId="{8DDDF6E0-DDB5-486C-8139-DDC39BC6831B}" srcOrd="0" destOrd="0" parTransId="{4A1FF788-1759-4528-922C-1F9ACD6DA07F}" sibTransId="{86FEF2ED-5D12-480E-82A1-A7E06A149140}"/>
    <dgm:cxn modelId="{388CE9F7-F396-4638-AFB3-80662FF93064}" type="presOf" srcId="{25CD1300-4348-4F07-B6E6-96ADF22C64EC}" destId="{AF274A18-87A9-4451-B603-02D98C23721C}" srcOrd="0" destOrd="0" presId="urn:microsoft.com/office/officeart/2018/5/layout/IconLeafLabelList"/>
    <dgm:cxn modelId="{8F30D864-F0CB-48A9-B1F2-C49090412435}" type="presParOf" srcId="{AF274A18-87A9-4451-B603-02D98C23721C}" destId="{8CA24281-C42C-4AB1-B0B8-969EEC0A81CB}" srcOrd="0" destOrd="0" presId="urn:microsoft.com/office/officeart/2018/5/layout/IconLeafLabelList"/>
    <dgm:cxn modelId="{C36A4AFE-E592-4E19-858A-2E31FA60A6F5}" type="presParOf" srcId="{8CA24281-C42C-4AB1-B0B8-969EEC0A81CB}" destId="{8D4A6CFA-4265-4C9A-84F0-96896E7F3A34}" srcOrd="0" destOrd="0" presId="urn:microsoft.com/office/officeart/2018/5/layout/IconLeafLabelList"/>
    <dgm:cxn modelId="{18A57BAD-C72A-46F2-AC21-2C653BB853E2}" type="presParOf" srcId="{8CA24281-C42C-4AB1-B0B8-969EEC0A81CB}" destId="{4DFDAF82-7885-4A4B-8F98-DAC368707D83}" srcOrd="1" destOrd="0" presId="urn:microsoft.com/office/officeart/2018/5/layout/IconLeafLabelList"/>
    <dgm:cxn modelId="{5A1269AD-702E-40A8-B9E1-C7B618FB9FB8}" type="presParOf" srcId="{8CA24281-C42C-4AB1-B0B8-969EEC0A81CB}" destId="{20E5E707-6759-420B-B0DA-0150FA5F0B16}" srcOrd="2" destOrd="0" presId="urn:microsoft.com/office/officeart/2018/5/layout/IconLeafLabelList"/>
    <dgm:cxn modelId="{274347A6-8ED2-42F4-8782-8EA9A562C4E5}" type="presParOf" srcId="{8CA24281-C42C-4AB1-B0B8-969EEC0A81CB}" destId="{AD090A0D-0782-4F62-84B9-C6B01B60D71A}" srcOrd="3" destOrd="0" presId="urn:microsoft.com/office/officeart/2018/5/layout/IconLeafLabelList"/>
    <dgm:cxn modelId="{AB481C5E-D30F-4438-B56E-25E0DB6FAFD7}" type="presParOf" srcId="{AF274A18-87A9-4451-B603-02D98C23721C}" destId="{A93D1E55-98F7-4B49-8216-8098B074FCD9}" srcOrd="1" destOrd="0" presId="urn:microsoft.com/office/officeart/2018/5/layout/IconLeafLabelList"/>
    <dgm:cxn modelId="{E30F296C-00E4-4D4E-80BF-C8953325F9AE}" type="presParOf" srcId="{AF274A18-87A9-4451-B603-02D98C23721C}" destId="{1FB65505-9620-4123-8E97-CCF03917082F}" srcOrd="2" destOrd="0" presId="urn:microsoft.com/office/officeart/2018/5/layout/IconLeafLabelList"/>
    <dgm:cxn modelId="{F7FED18C-E852-4944-A797-41EA6E01627E}" type="presParOf" srcId="{1FB65505-9620-4123-8E97-CCF03917082F}" destId="{E6ACE36E-8F7C-41DE-A9E6-17663965E5A9}" srcOrd="0" destOrd="0" presId="urn:microsoft.com/office/officeart/2018/5/layout/IconLeafLabelList"/>
    <dgm:cxn modelId="{74A518EC-952D-49AD-9530-34D9818BD3BA}" type="presParOf" srcId="{1FB65505-9620-4123-8E97-CCF03917082F}" destId="{865BA9FF-9C4A-4F68-A826-C7C93EF5B30C}" srcOrd="1" destOrd="0" presId="urn:microsoft.com/office/officeart/2018/5/layout/IconLeafLabelList"/>
    <dgm:cxn modelId="{539ADFBB-0BDE-4FF9-AF3B-4C37303752A8}" type="presParOf" srcId="{1FB65505-9620-4123-8E97-CCF03917082F}" destId="{94ABE26A-45ED-472C-8E26-14498B63C0AA}" srcOrd="2" destOrd="0" presId="urn:microsoft.com/office/officeart/2018/5/layout/IconLeafLabelList"/>
    <dgm:cxn modelId="{EAC298CD-06AA-42D4-8FA0-A7D3FB58246C}" type="presParOf" srcId="{1FB65505-9620-4123-8E97-CCF03917082F}" destId="{F9F44832-330C-45F6-BEFA-85C69E1F2C1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2E2B85-5D5F-4E04-9F56-31E3B8DEA0F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8FAEF5B-0D7C-4A53-AF76-BD18B4015529}">
      <dgm:prSet/>
      <dgm:spPr/>
      <dgm:t>
        <a:bodyPr/>
        <a:lstStyle/>
        <a:p>
          <a:r>
            <a:rPr lang="en-GB"/>
            <a:t>Postpositivism, one of the older approaches of social research, is often associated with quantitative methods and highly formal rhetoric which focuses on precision, generalizability, reliability, and replicability. Postpositivist researchers view inquiry as a series of logically related steps and make claims of knowledge based on objectivity, standardization, deductive reasoning, and control within the research process (Creswell 2013; Creswell and Plano Clark 2011; Lanham 2006). </a:t>
          </a:r>
          <a:endParaRPr lang="en-US"/>
        </a:p>
      </dgm:t>
    </dgm:pt>
    <dgm:pt modelId="{B3B73231-FB52-40CE-91F6-F96F1AADA2E5}" type="parTrans" cxnId="{A759396B-20F1-4E81-B6A6-16E5E186E1C3}">
      <dgm:prSet/>
      <dgm:spPr/>
      <dgm:t>
        <a:bodyPr/>
        <a:lstStyle/>
        <a:p>
          <a:endParaRPr lang="en-US"/>
        </a:p>
      </dgm:t>
    </dgm:pt>
    <dgm:pt modelId="{F77B5DB3-5986-40E9-87D4-128D0AA78B95}" type="sibTrans" cxnId="{A759396B-20F1-4E81-B6A6-16E5E186E1C3}">
      <dgm:prSet/>
      <dgm:spPr/>
      <dgm:t>
        <a:bodyPr/>
        <a:lstStyle/>
        <a:p>
          <a:endParaRPr lang="en-US"/>
        </a:p>
      </dgm:t>
    </dgm:pt>
    <dgm:pt modelId="{7AABBD42-CF3D-4DF3-8284-FD9DE36AF885}">
      <dgm:prSet/>
      <dgm:spPr/>
      <dgm:t>
        <a:bodyPr/>
        <a:lstStyle/>
        <a:p>
          <a:r>
            <a:rPr lang="en-GB"/>
            <a:t>Constructivism is typically associated with qualitative methods and literary and informal rhetoric in which the researcher relies as much as possible on the participants’ view and develops subjective meanings of the phenomena. Thus, constructivist research is shaped from the bottom up, i.e., from individual perspectives, to broad patterns, and ultimately to broad understandings (Creswell and Plano Clark 2011).</a:t>
          </a:r>
          <a:endParaRPr lang="en-US"/>
        </a:p>
      </dgm:t>
    </dgm:pt>
    <dgm:pt modelId="{A7C7ACCC-8224-4DE6-8A53-4E045800C0CC}" type="parTrans" cxnId="{4C298D7B-07BF-42FD-8152-5EDEF9110C23}">
      <dgm:prSet/>
      <dgm:spPr/>
      <dgm:t>
        <a:bodyPr/>
        <a:lstStyle/>
        <a:p>
          <a:endParaRPr lang="en-US"/>
        </a:p>
      </dgm:t>
    </dgm:pt>
    <dgm:pt modelId="{1EE0A67F-E0F6-4902-AA89-B67C4D9BB3B9}" type="sibTrans" cxnId="{4C298D7B-07BF-42FD-8152-5EDEF9110C23}">
      <dgm:prSet/>
      <dgm:spPr/>
      <dgm:t>
        <a:bodyPr/>
        <a:lstStyle/>
        <a:p>
          <a:endParaRPr lang="en-US"/>
        </a:p>
      </dgm:t>
    </dgm:pt>
    <dgm:pt modelId="{550F90AB-21BA-4CDF-9C08-2706EE373AC5}">
      <dgm:prSet/>
      <dgm:spPr/>
      <dgm:t>
        <a:bodyPr/>
        <a:lstStyle/>
        <a:p>
          <a:r>
            <a:rPr lang="en-GB"/>
            <a:t>If we situate postpositivist and constructivist research on a paradigm continuum, they will be anchored on its two opposite ends (Betzner 2008). </a:t>
          </a:r>
          <a:endParaRPr lang="en-US"/>
        </a:p>
      </dgm:t>
    </dgm:pt>
    <dgm:pt modelId="{EBC3137E-83AA-4D17-809D-0E54121736ED}" type="parTrans" cxnId="{E5B0F0F4-CA97-4C04-9332-3C97C540217E}">
      <dgm:prSet/>
      <dgm:spPr/>
      <dgm:t>
        <a:bodyPr/>
        <a:lstStyle/>
        <a:p>
          <a:endParaRPr lang="en-US"/>
        </a:p>
      </dgm:t>
    </dgm:pt>
    <dgm:pt modelId="{8A4482FC-C70E-4BE8-AB3E-B4D48603444E}" type="sibTrans" cxnId="{E5B0F0F4-CA97-4C04-9332-3C97C540217E}">
      <dgm:prSet/>
      <dgm:spPr/>
      <dgm:t>
        <a:bodyPr/>
        <a:lstStyle/>
        <a:p>
          <a:endParaRPr lang="en-US"/>
        </a:p>
      </dgm:t>
    </dgm:pt>
    <dgm:pt modelId="{85FA31DD-C6BE-43CE-8487-F4AAE54C4E01}">
      <dgm:prSet/>
      <dgm:spPr/>
      <dgm:t>
        <a:bodyPr/>
        <a:lstStyle/>
        <a:p>
          <a:r>
            <a:rPr lang="en-GB"/>
            <a:t>Unlike the fundamental underpinnings of these worldviews, participatory action research is conducted with an agenda of reform and empowerment, i.e., the focus is on transforming the lives of socially marginalized populations. It is a collaborative approach in which participants are involved at each step of research. Participatory action research is often associated with qualitative methods and rhetoric of advocacy and change (Creswell 2013; Creswell and Plano Clark 2011). </a:t>
          </a:r>
          <a:endParaRPr lang="en-US"/>
        </a:p>
      </dgm:t>
    </dgm:pt>
    <dgm:pt modelId="{6B35B35A-6303-417C-B260-CB7ED39BF743}" type="parTrans" cxnId="{9BCA5D6E-67A7-4DF3-A498-CE6DF8AF524A}">
      <dgm:prSet/>
      <dgm:spPr/>
      <dgm:t>
        <a:bodyPr/>
        <a:lstStyle/>
        <a:p>
          <a:endParaRPr lang="en-US"/>
        </a:p>
      </dgm:t>
    </dgm:pt>
    <dgm:pt modelId="{4BF0F9DF-7AC3-418C-91E1-1F2849B67199}" type="sibTrans" cxnId="{9BCA5D6E-67A7-4DF3-A498-CE6DF8AF524A}">
      <dgm:prSet/>
      <dgm:spPr/>
      <dgm:t>
        <a:bodyPr/>
        <a:lstStyle/>
        <a:p>
          <a:endParaRPr lang="en-US"/>
        </a:p>
      </dgm:t>
    </dgm:pt>
    <dgm:pt modelId="{26567A43-EC9E-4C15-A8D9-1182BDC2FC0B}">
      <dgm:prSet/>
      <dgm:spPr/>
      <dgm:t>
        <a:bodyPr/>
        <a:lstStyle/>
        <a:p>
          <a:r>
            <a:rPr lang="en-GB"/>
            <a:t>Finally, pragmatism is a paradigm that claims to bridge the gap between the scientific method and structuralist orientation of older approaches and the naturalistic methods and freewheeling orientation of newer approaches (Creswell 2013; Creswell and Plano Clark 2011).</a:t>
          </a:r>
          <a:endParaRPr lang="en-US"/>
        </a:p>
      </dgm:t>
    </dgm:pt>
    <dgm:pt modelId="{26676E6F-682C-4528-929A-E869AB5216A2}" type="parTrans" cxnId="{06A06E9E-1766-4F0C-BCD9-08CDEE9A6055}">
      <dgm:prSet/>
      <dgm:spPr/>
      <dgm:t>
        <a:bodyPr/>
        <a:lstStyle/>
        <a:p>
          <a:endParaRPr lang="en-US"/>
        </a:p>
      </dgm:t>
    </dgm:pt>
    <dgm:pt modelId="{0533B1F5-C696-452B-ABAD-AFB8A4000E86}" type="sibTrans" cxnId="{06A06E9E-1766-4F0C-BCD9-08CDEE9A6055}">
      <dgm:prSet/>
      <dgm:spPr/>
      <dgm:t>
        <a:bodyPr/>
        <a:lstStyle/>
        <a:p>
          <a:endParaRPr lang="en-US"/>
        </a:p>
      </dgm:t>
    </dgm:pt>
    <dgm:pt modelId="{1099AB0C-43D4-4375-BDDC-3B4A6C037A99}" type="pres">
      <dgm:prSet presAssocID="{1C2E2B85-5D5F-4E04-9F56-31E3B8DEA0FD}" presName="linear" presStyleCnt="0">
        <dgm:presLayoutVars>
          <dgm:animLvl val="lvl"/>
          <dgm:resizeHandles val="exact"/>
        </dgm:presLayoutVars>
      </dgm:prSet>
      <dgm:spPr/>
    </dgm:pt>
    <dgm:pt modelId="{A0C5A048-7846-4230-80B2-944F0562E1D7}" type="pres">
      <dgm:prSet presAssocID="{C8FAEF5B-0D7C-4A53-AF76-BD18B4015529}" presName="parentText" presStyleLbl="node1" presStyleIdx="0" presStyleCnt="5">
        <dgm:presLayoutVars>
          <dgm:chMax val="0"/>
          <dgm:bulletEnabled val="1"/>
        </dgm:presLayoutVars>
      </dgm:prSet>
      <dgm:spPr/>
    </dgm:pt>
    <dgm:pt modelId="{F6BCFE7D-BF38-45F0-AE3E-D29BDDCE8459}" type="pres">
      <dgm:prSet presAssocID="{F77B5DB3-5986-40E9-87D4-128D0AA78B95}" presName="spacer" presStyleCnt="0"/>
      <dgm:spPr/>
    </dgm:pt>
    <dgm:pt modelId="{9FAEDC9E-CB9D-447B-8B98-C7249CDCAC20}" type="pres">
      <dgm:prSet presAssocID="{7AABBD42-CF3D-4DF3-8284-FD9DE36AF885}" presName="parentText" presStyleLbl="node1" presStyleIdx="1" presStyleCnt="5">
        <dgm:presLayoutVars>
          <dgm:chMax val="0"/>
          <dgm:bulletEnabled val="1"/>
        </dgm:presLayoutVars>
      </dgm:prSet>
      <dgm:spPr/>
    </dgm:pt>
    <dgm:pt modelId="{50D84432-39C1-4D7F-90F6-2628A53F0932}" type="pres">
      <dgm:prSet presAssocID="{1EE0A67F-E0F6-4902-AA89-B67C4D9BB3B9}" presName="spacer" presStyleCnt="0"/>
      <dgm:spPr/>
    </dgm:pt>
    <dgm:pt modelId="{459695A5-CAD4-48A9-A4CA-2969FF8CDDE1}" type="pres">
      <dgm:prSet presAssocID="{550F90AB-21BA-4CDF-9C08-2706EE373AC5}" presName="parentText" presStyleLbl="node1" presStyleIdx="2" presStyleCnt="5">
        <dgm:presLayoutVars>
          <dgm:chMax val="0"/>
          <dgm:bulletEnabled val="1"/>
        </dgm:presLayoutVars>
      </dgm:prSet>
      <dgm:spPr/>
    </dgm:pt>
    <dgm:pt modelId="{65D1C693-88A7-484C-B394-82E24A308529}" type="pres">
      <dgm:prSet presAssocID="{8A4482FC-C70E-4BE8-AB3E-B4D48603444E}" presName="spacer" presStyleCnt="0"/>
      <dgm:spPr/>
    </dgm:pt>
    <dgm:pt modelId="{A52A44AE-D698-43B4-A1A1-348B54EFD507}" type="pres">
      <dgm:prSet presAssocID="{85FA31DD-C6BE-43CE-8487-F4AAE54C4E01}" presName="parentText" presStyleLbl="node1" presStyleIdx="3" presStyleCnt="5">
        <dgm:presLayoutVars>
          <dgm:chMax val="0"/>
          <dgm:bulletEnabled val="1"/>
        </dgm:presLayoutVars>
      </dgm:prSet>
      <dgm:spPr/>
    </dgm:pt>
    <dgm:pt modelId="{D47C1501-A522-435D-AF6D-B1E7152D8875}" type="pres">
      <dgm:prSet presAssocID="{4BF0F9DF-7AC3-418C-91E1-1F2849B67199}" presName="spacer" presStyleCnt="0"/>
      <dgm:spPr/>
    </dgm:pt>
    <dgm:pt modelId="{FF96EEEB-830E-4F34-8208-70F1BDF47099}" type="pres">
      <dgm:prSet presAssocID="{26567A43-EC9E-4C15-A8D9-1182BDC2FC0B}" presName="parentText" presStyleLbl="node1" presStyleIdx="4" presStyleCnt="5">
        <dgm:presLayoutVars>
          <dgm:chMax val="0"/>
          <dgm:bulletEnabled val="1"/>
        </dgm:presLayoutVars>
      </dgm:prSet>
      <dgm:spPr/>
    </dgm:pt>
  </dgm:ptLst>
  <dgm:cxnLst>
    <dgm:cxn modelId="{B5A09B2C-9AC3-4D19-9F3B-3D5536D3A06D}" type="presOf" srcId="{C8FAEF5B-0D7C-4A53-AF76-BD18B4015529}" destId="{A0C5A048-7846-4230-80B2-944F0562E1D7}" srcOrd="0" destOrd="0" presId="urn:microsoft.com/office/officeart/2005/8/layout/vList2"/>
    <dgm:cxn modelId="{3394225B-BBBC-40F4-A6E2-9F609149C498}" type="presOf" srcId="{85FA31DD-C6BE-43CE-8487-F4AAE54C4E01}" destId="{A52A44AE-D698-43B4-A1A1-348B54EFD507}" srcOrd="0" destOrd="0" presId="urn:microsoft.com/office/officeart/2005/8/layout/vList2"/>
    <dgm:cxn modelId="{7586EB43-F082-4ECE-AA19-6D6EB6E202E3}" type="presOf" srcId="{26567A43-EC9E-4C15-A8D9-1182BDC2FC0B}" destId="{FF96EEEB-830E-4F34-8208-70F1BDF47099}" srcOrd="0" destOrd="0" presId="urn:microsoft.com/office/officeart/2005/8/layout/vList2"/>
    <dgm:cxn modelId="{A759396B-20F1-4E81-B6A6-16E5E186E1C3}" srcId="{1C2E2B85-5D5F-4E04-9F56-31E3B8DEA0FD}" destId="{C8FAEF5B-0D7C-4A53-AF76-BD18B4015529}" srcOrd="0" destOrd="0" parTransId="{B3B73231-FB52-40CE-91F6-F96F1AADA2E5}" sibTransId="{F77B5DB3-5986-40E9-87D4-128D0AA78B95}"/>
    <dgm:cxn modelId="{9BCA5D6E-67A7-4DF3-A498-CE6DF8AF524A}" srcId="{1C2E2B85-5D5F-4E04-9F56-31E3B8DEA0FD}" destId="{85FA31DD-C6BE-43CE-8487-F4AAE54C4E01}" srcOrd="3" destOrd="0" parTransId="{6B35B35A-6303-417C-B260-CB7ED39BF743}" sibTransId="{4BF0F9DF-7AC3-418C-91E1-1F2849B67199}"/>
    <dgm:cxn modelId="{4C298D7B-07BF-42FD-8152-5EDEF9110C23}" srcId="{1C2E2B85-5D5F-4E04-9F56-31E3B8DEA0FD}" destId="{7AABBD42-CF3D-4DF3-8284-FD9DE36AF885}" srcOrd="1" destOrd="0" parTransId="{A7C7ACCC-8224-4DE6-8A53-4E045800C0CC}" sibTransId="{1EE0A67F-E0F6-4902-AA89-B67C4D9BB3B9}"/>
    <dgm:cxn modelId="{06A06E9E-1766-4F0C-BCD9-08CDEE9A6055}" srcId="{1C2E2B85-5D5F-4E04-9F56-31E3B8DEA0FD}" destId="{26567A43-EC9E-4C15-A8D9-1182BDC2FC0B}" srcOrd="4" destOrd="0" parTransId="{26676E6F-682C-4528-929A-E869AB5216A2}" sibTransId="{0533B1F5-C696-452B-ABAD-AFB8A4000E86}"/>
    <dgm:cxn modelId="{2DE9CFC5-9038-4AAF-B3F7-2DEFFC508083}" type="presOf" srcId="{7AABBD42-CF3D-4DF3-8284-FD9DE36AF885}" destId="{9FAEDC9E-CB9D-447B-8B98-C7249CDCAC20}" srcOrd="0" destOrd="0" presId="urn:microsoft.com/office/officeart/2005/8/layout/vList2"/>
    <dgm:cxn modelId="{2DC9C7CE-FC2E-45B2-A8AC-9A9C3EE721FC}" type="presOf" srcId="{550F90AB-21BA-4CDF-9C08-2706EE373AC5}" destId="{459695A5-CAD4-48A9-A4CA-2969FF8CDDE1}" srcOrd="0" destOrd="0" presId="urn:microsoft.com/office/officeart/2005/8/layout/vList2"/>
    <dgm:cxn modelId="{4E1AE6EA-433C-4089-87EA-C73D6A9B8B5A}" type="presOf" srcId="{1C2E2B85-5D5F-4E04-9F56-31E3B8DEA0FD}" destId="{1099AB0C-43D4-4375-BDDC-3B4A6C037A99}" srcOrd="0" destOrd="0" presId="urn:microsoft.com/office/officeart/2005/8/layout/vList2"/>
    <dgm:cxn modelId="{E5B0F0F4-CA97-4C04-9332-3C97C540217E}" srcId="{1C2E2B85-5D5F-4E04-9F56-31E3B8DEA0FD}" destId="{550F90AB-21BA-4CDF-9C08-2706EE373AC5}" srcOrd="2" destOrd="0" parTransId="{EBC3137E-83AA-4D17-809D-0E54121736ED}" sibTransId="{8A4482FC-C70E-4BE8-AB3E-B4D48603444E}"/>
    <dgm:cxn modelId="{91B415EB-0197-424D-90F6-054689256295}" type="presParOf" srcId="{1099AB0C-43D4-4375-BDDC-3B4A6C037A99}" destId="{A0C5A048-7846-4230-80B2-944F0562E1D7}" srcOrd="0" destOrd="0" presId="urn:microsoft.com/office/officeart/2005/8/layout/vList2"/>
    <dgm:cxn modelId="{229DC8F8-DA34-4C46-8ACB-C7B9621EE748}" type="presParOf" srcId="{1099AB0C-43D4-4375-BDDC-3B4A6C037A99}" destId="{F6BCFE7D-BF38-45F0-AE3E-D29BDDCE8459}" srcOrd="1" destOrd="0" presId="urn:microsoft.com/office/officeart/2005/8/layout/vList2"/>
    <dgm:cxn modelId="{FBECF2C4-755F-402A-893B-000091C9802B}" type="presParOf" srcId="{1099AB0C-43D4-4375-BDDC-3B4A6C037A99}" destId="{9FAEDC9E-CB9D-447B-8B98-C7249CDCAC20}" srcOrd="2" destOrd="0" presId="urn:microsoft.com/office/officeart/2005/8/layout/vList2"/>
    <dgm:cxn modelId="{F2E4B199-56EF-4540-B695-8DEF2453B5A2}" type="presParOf" srcId="{1099AB0C-43D4-4375-BDDC-3B4A6C037A99}" destId="{50D84432-39C1-4D7F-90F6-2628A53F0932}" srcOrd="3" destOrd="0" presId="urn:microsoft.com/office/officeart/2005/8/layout/vList2"/>
    <dgm:cxn modelId="{036FDD76-FF95-475A-9B47-E5624D64A582}" type="presParOf" srcId="{1099AB0C-43D4-4375-BDDC-3B4A6C037A99}" destId="{459695A5-CAD4-48A9-A4CA-2969FF8CDDE1}" srcOrd="4" destOrd="0" presId="urn:microsoft.com/office/officeart/2005/8/layout/vList2"/>
    <dgm:cxn modelId="{9757FE66-16B2-4F5F-82CE-FA5EA0D015E5}" type="presParOf" srcId="{1099AB0C-43D4-4375-BDDC-3B4A6C037A99}" destId="{65D1C693-88A7-484C-B394-82E24A308529}" srcOrd="5" destOrd="0" presId="urn:microsoft.com/office/officeart/2005/8/layout/vList2"/>
    <dgm:cxn modelId="{F82627C1-15EF-434A-85F3-EF8E933AC4EA}" type="presParOf" srcId="{1099AB0C-43D4-4375-BDDC-3B4A6C037A99}" destId="{A52A44AE-D698-43B4-A1A1-348B54EFD507}" srcOrd="6" destOrd="0" presId="urn:microsoft.com/office/officeart/2005/8/layout/vList2"/>
    <dgm:cxn modelId="{ABB3BE17-D6BA-42E4-BA33-F0AB62800E49}" type="presParOf" srcId="{1099AB0C-43D4-4375-BDDC-3B4A6C037A99}" destId="{D47C1501-A522-435D-AF6D-B1E7152D8875}" srcOrd="7" destOrd="0" presId="urn:microsoft.com/office/officeart/2005/8/layout/vList2"/>
    <dgm:cxn modelId="{EE33E935-D63E-4335-B76A-304354FDC442}" type="presParOf" srcId="{1099AB0C-43D4-4375-BDDC-3B4A6C037A99}" destId="{FF96EEEB-830E-4F34-8208-70F1BDF4709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4A6CFA-4265-4C9A-84F0-96896E7F3A34}">
      <dsp:nvSpPr>
        <dsp:cNvPr id="0" name=""/>
        <dsp:cNvSpPr/>
      </dsp:nvSpPr>
      <dsp:spPr>
        <a:xfrm>
          <a:off x="2044800" y="375668"/>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FDAF82-7885-4A4B-8F98-DAC368707D83}">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090A0D-0782-4F62-84B9-C6B01B60D71A}">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Why does my doctoral research need a paradigm ?</a:t>
          </a:r>
          <a:endParaRPr lang="en-US" sz="1700" kern="1200"/>
        </a:p>
      </dsp:txBody>
      <dsp:txXfrm>
        <a:off x="1342800" y="3255669"/>
        <a:ext cx="3600000" cy="720000"/>
      </dsp:txXfrm>
    </dsp:sp>
    <dsp:sp modelId="{E6ACE36E-8F7C-41DE-A9E6-17663965E5A9}">
      <dsp:nvSpPr>
        <dsp:cNvPr id="0" name=""/>
        <dsp:cNvSpPr/>
      </dsp:nvSpPr>
      <dsp:spPr>
        <a:xfrm>
          <a:off x="6274800" y="375668"/>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BA9FF-9C4A-4F68-A826-C7C93EF5B30C}">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F44832-330C-45F6-BEFA-85C69E1F2C14}">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This answer must be underpinned by the contents of the previous slide.</a:t>
          </a:r>
          <a:endParaRPr lang="en-US" sz="1700" kern="1200"/>
        </a:p>
      </dsp:txBody>
      <dsp:txXfrm>
        <a:off x="5572800" y="3255669"/>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5A048-7846-4230-80B2-944F0562E1D7}">
      <dsp:nvSpPr>
        <dsp:cNvPr id="0" name=""/>
        <dsp:cNvSpPr/>
      </dsp:nvSpPr>
      <dsp:spPr>
        <a:xfrm>
          <a:off x="0" y="31708"/>
          <a:ext cx="7559504" cy="12121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Postpositivism, one of the older approaches of social research, is often associated with quantitative methods and highly formal rhetoric which focuses on precision, generalizability, reliability, and replicability. Postpositivist researchers view inquiry as a series of logically related steps and make claims of knowledge based on objectivity, standardization, deductive reasoning, and control within the research process (Creswell 2013; Creswell and Plano Clark 2011; Lanham 2006). </a:t>
          </a:r>
          <a:endParaRPr lang="en-US" sz="1400" kern="1200"/>
        </a:p>
      </dsp:txBody>
      <dsp:txXfrm>
        <a:off x="59171" y="90879"/>
        <a:ext cx="7441162" cy="1093778"/>
      </dsp:txXfrm>
    </dsp:sp>
    <dsp:sp modelId="{9FAEDC9E-CB9D-447B-8B98-C7249CDCAC20}">
      <dsp:nvSpPr>
        <dsp:cNvPr id="0" name=""/>
        <dsp:cNvSpPr/>
      </dsp:nvSpPr>
      <dsp:spPr>
        <a:xfrm>
          <a:off x="0" y="1284148"/>
          <a:ext cx="7559504" cy="1212120"/>
        </a:xfrm>
        <a:prstGeom prst="roundRect">
          <a:avLst/>
        </a:prstGeom>
        <a:solidFill>
          <a:schemeClr val="accent2">
            <a:hueOff val="150268"/>
            <a:satOff val="-14392"/>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Constructivism is typically associated with qualitative methods and literary and informal rhetoric in which the researcher relies as much as possible on the participants’ view and develops subjective meanings of the phenomena. Thus, constructivist research is shaped from the bottom up, i.e., from individual perspectives, to broad patterns, and ultimately to broad understandings (Creswell and Plano Clark 2011).</a:t>
          </a:r>
          <a:endParaRPr lang="en-US" sz="1400" kern="1200"/>
        </a:p>
      </dsp:txBody>
      <dsp:txXfrm>
        <a:off x="59171" y="1343319"/>
        <a:ext cx="7441162" cy="1093778"/>
      </dsp:txXfrm>
    </dsp:sp>
    <dsp:sp modelId="{459695A5-CAD4-48A9-A4CA-2969FF8CDDE1}">
      <dsp:nvSpPr>
        <dsp:cNvPr id="0" name=""/>
        <dsp:cNvSpPr/>
      </dsp:nvSpPr>
      <dsp:spPr>
        <a:xfrm>
          <a:off x="0" y="2536588"/>
          <a:ext cx="7559504" cy="1212120"/>
        </a:xfrm>
        <a:prstGeom prst="roundRect">
          <a:avLst/>
        </a:prstGeom>
        <a:solidFill>
          <a:schemeClr val="accent2">
            <a:hueOff val="300537"/>
            <a:satOff val="-28785"/>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If we situate postpositivist and constructivist research on a paradigm continuum, they will be anchored on its two opposite ends (Betzner 2008). </a:t>
          </a:r>
          <a:endParaRPr lang="en-US" sz="1400" kern="1200"/>
        </a:p>
      </dsp:txBody>
      <dsp:txXfrm>
        <a:off x="59171" y="2595759"/>
        <a:ext cx="7441162" cy="1093778"/>
      </dsp:txXfrm>
    </dsp:sp>
    <dsp:sp modelId="{A52A44AE-D698-43B4-A1A1-348B54EFD507}">
      <dsp:nvSpPr>
        <dsp:cNvPr id="0" name=""/>
        <dsp:cNvSpPr/>
      </dsp:nvSpPr>
      <dsp:spPr>
        <a:xfrm>
          <a:off x="0" y="3789028"/>
          <a:ext cx="7559504" cy="1212120"/>
        </a:xfrm>
        <a:prstGeom prst="roundRect">
          <a:avLst/>
        </a:prstGeom>
        <a:solidFill>
          <a:schemeClr val="accent2">
            <a:hueOff val="450805"/>
            <a:satOff val="-43177"/>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Unlike the fundamental underpinnings of these worldviews, participatory action research is conducted with an agenda of reform and empowerment, i.e., the focus is on transforming the lives of socially marginalized populations. It is a collaborative approach in which participants are involved at each step of research. Participatory action research is often associated with qualitative methods and rhetoric of advocacy and change (Creswell 2013; Creswell and Plano Clark 2011). </a:t>
          </a:r>
          <a:endParaRPr lang="en-US" sz="1400" kern="1200"/>
        </a:p>
      </dsp:txBody>
      <dsp:txXfrm>
        <a:off x="59171" y="3848199"/>
        <a:ext cx="7441162" cy="1093778"/>
      </dsp:txXfrm>
    </dsp:sp>
    <dsp:sp modelId="{FF96EEEB-830E-4F34-8208-70F1BDF47099}">
      <dsp:nvSpPr>
        <dsp:cNvPr id="0" name=""/>
        <dsp:cNvSpPr/>
      </dsp:nvSpPr>
      <dsp:spPr>
        <a:xfrm>
          <a:off x="0" y="5041468"/>
          <a:ext cx="7559504" cy="1212120"/>
        </a:xfrm>
        <a:prstGeom prst="roundRect">
          <a:avLst/>
        </a:prstGeom>
        <a:solidFill>
          <a:schemeClr val="accent2">
            <a:hueOff val="601074"/>
            <a:satOff val="-57570"/>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Finally, pragmatism is a paradigm that claims to bridge the gap between the scientific method and structuralist orientation of older approaches and the naturalistic methods and freewheeling orientation of newer approaches (Creswell 2013; Creswell and Plano Clark 2011).</a:t>
          </a:r>
          <a:endParaRPr lang="en-US" sz="1400" kern="1200"/>
        </a:p>
      </dsp:txBody>
      <dsp:txXfrm>
        <a:off x="59171" y="5100639"/>
        <a:ext cx="7441162" cy="109377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EE5B44-E67D-48C6-B2A6-E1E994F474B5}" type="datetimeFigureOut">
              <a:rPr lang="en-GB" smtClean="0"/>
              <a:t>18/10/2022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F1D1AF-4409-4940-8FFF-9DC48E01550D}" type="slidenum">
              <a:rPr lang="en-GB" smtClean="0"/>
              <a:t>‹#›</a:t>
            </a:fld>
            <a:endParaRPr lang="en-GB"/>
          </a:p>
        </p:txBody>
      </p:sp>
    </p:spTree>
    <p:extLst>
      <p:ext uri="{BB962C8B-B14F-4D97-AF65-F5344CB8AC3E}">
        <p14:creationId xmlns:p14="http://schemas.microsoft.com/office/powerpoint/2010/main" val="2329736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en.wikipedia.org/wiki/Whig_history"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EF1D1AF-4409-4940-8FFF-9DC48E01550D}" type="slidenum">
              <a:rPr lang="en-GB" smtClean="0"/>
              <a:t>1</a:t>
            </a:fld>
            <a:endParaRPr lang="en-GB"/>
          </a:p>
        </p:txBody>
      </p:sp>
    </p:spTree>
    <p:extLst>
      <p:ext uri="{BB962C8B-B14F-4D97-AF65-F5344CB8AC3E}">
        <p14:creationId xmlns:p14="http://schemas.microsoft.com/office/powerpoint/2010/main" val="12542889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EF1D1AF-4409-4940-8FFF-9DC48E01550D}" type="slidenum">
              <a:rPr lang="en-GB" smtClean="0"/>
              <a:t>3</a:t>
            </a:fld>
            <a:endParaRPr lang="en-GB"/>
          </a:p>
        </p:txBody>
      </p:sp>
    </p:spTree>
    <p:extLst>
      <p:ext uri="{BB962C8B-B14F-4D97-AF65-F5344CB8AC3E}">
        <p14:creationId xmlns:p14="http://schemas.microsoft.com/office/powerpoint/2010/main" val="604921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Georgia" panose="02040502050405020303" pitchFamily="18" charset="0"/>
              </a:rPr>
              <a:t>A good place to begin is to ask what exactly Kuhn is arguing against, what his book is a response to. The answer to this can be found in the Introduction itself. He notices that scientists at every level are introduced to their various fields through textbooks, and the chief purpose of these books is to inform people of the latest developments. Since their purpose is to help create more scientists who will further progress, the history of science included in textbooks tends to be a superficial one that merely offers a gloss on the past, with past science portrayed as straightforwardly leading up to the current state of affairs. </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4</a:t>
            </a:fld>
            <a:endParaRPr lang="en-GB"/>
          </a:p>
        </p:txBody>
      </p:sp>
    </p:spTree>
    <p:extLst>
      <p:ext uri="{BB962C8B-B14F-4D97-AF65-F5344CB8AC3E}">
        <p14:creationId xmlns:p14="http://schemas.microsoft.com/office/powerpoint/2010/main" val="3239512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5</a:t>
            </a:fld>
            <a:endParaRPr lang="en-GB"/>
          </a:p>
        </p:txBody>
      </p:sp>
    </p:spTree>
    <p:extLst>
      <p:ext uri="{BB962C8B-B14F-4D97-AF65-F5344CB8AC3E}">
        <p14:creationId xmlns:p14="http://schemas.microsoft.com/office/powerpoint/2010/main" val="886524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Teaching Thomas Kuhn’s The Structure of Scientific Revolutions has its own unique challenges. I find that students can often be locked into the position that scientific study has been and will always be a constant progression. As part of this, students can sometimes be convinced that science is all about tweaking and slightly modifying core theories and that the world looked the same in the 17th century as it does today.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video of Penn and Teller doing a series of magic tricks and thought this would be the perfect vehicle to show students how you can move from normal science, to crisis, and then experience a complete paradigm shift. Suddenly the explanation to the tricks is revealed and the viewer experiences something like a paradigm shift.</a:t>
            </a:r>
          </a:p>
          <a:p>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6</a:t>
            </a:fld>
            <a:endParaRPr lang="en-GB"/>
          </a:p>
        </p:txBody>
      </p:sp>
    </p:spTree>
    <p:extLst>
      <p:ext uri="{BB962C8B-B14F-4D97-AF65-F5344CB8AC3E}">
        <p14:creationId xmlns:p14="http://schemas.microsoft.com/office/powerpoint/2010/main" val="2104279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uardianTextEgyptian"/>
              </a:rPr>
              <a:t>The real measure of Kuhn's importance, however, lies not in the infectiousness of one of his concepts but in the fact that he singlehandedly changed the way we think about mankind's most organised attempt to understand the world. Before Kuhn, our view of science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 together with a heroic narrative of scientific progress as "the addition of new truths to the stock of old truths, or the increasing approximation of theories to the truth, and in the odd case, the correction of past errors", as the </a:t>
            </a:r>
            <a:r>
              <a:rPr lang="en-GB" b="0" i="1" dirty="0">
                <a:solidFill>
                  <a:srgbClr val="121212"/>
                </a:solidFill>
                <a:effectLst/>
                <a:latin typeface="GuardianTextEgyptian"/>
              </a:rPr>
              <a:t>Stanford Encyclopaedia of Philosophy</a:t>
            </a:r>
            <a:r>
              <a:rPr lang="en-GB" b="0" i="0" dirty="0">
                <a:solidFill>
                  <a:srgbClr val="121212"/>
                </a:solidFill>
                <a:effectLst/>
                <a:latin typeface="GuardianTextEgyptian"/>
              </a:rPr>
              <a:t> puts it. Before Kuhn, in other words, we had what amounted to the </a:t>
            </a:r>
            <a:r>
              <a:rPr lang="en-GB" b="0" i="0" u="none" strike="noStrike" dirty="0">
                <a:solidFill>
                  <a:srgbClr val="C70000"/>
                </a:solidFill>
                <a:effectLst/>
                <a:latin typeface="GuardianTextEgyptian"/>
                <a:hlinkClick r:id="rId3"/>
              </a:rPr>
              <a:t>Whig interpretation</a:t>
            </a:r>
            <a:r>
              <a:rPr lang="en-GB" b="0" i="0" dirty="0">
                <a:solidFill>
                  <a:srgbClr val="121212"/>
                </a:solidFill>
                <a:effectLst/>
                <a:latin typeface="GuardianTextEgyptian"/>
              </a:rPr>
              <a:t> of scientific history, in which past researchers, theorists and experimenters had engaged in a long march, if not towards "truth", then at least towards greater and greater understanding of the natural world.</a:t>
            </a:r>
            <a:endParaRPr lang="en-GB" dirty="0"/>
          </a:p>
          <a:p>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9</a:t>
            </a:fld>
            <a:endParaRPr lang="en-GB"/>
          </a:p>
        </p:txBody>
      </p:sp>
    </p:spTree>
    <p:extLst>
      <p:ext uri="{BB962C8B-B14F-4D97-AF65-F5344CB8AC3E}">
        <p14:creationId xmlns:p14="http://schemas.microsoft.com/office/powerpoint/2010/main" val="817891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panose="020B0604020202020204" pitchFamily="34" charset="0"/>
              </a:rPr>
              <a:t>This was a picture that helped Kuhn to describe his idea of paradigm shifts, and the idea of how everyone sees different things even if they are looking at the same concept in science and elsewhere. Just as in this picture, you may happen to see a rabbit, or you may happen to see a duck. Or you may see a shape which no one else has seen before. This helped him to describe the idea of different paradigms as being different ways of seeing things and making science subjective that way since we each see something different.</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10</a:t>
            </a:fld>
            <a:endParaRPr lang="en-GB"/>
          </a:p>
        </p:txBody>
      </p:sp>
    </p:spTree>
    <p:extLst>
      <p:ext uri="{BB962C8B-B14F-4D97-AF65-F5344CB8AC3E}">
        <p14:creationId xmlns:p14="http://schemas.microsoft.com/office/powerpoint/2010/main" val="2883911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panose="020B0604020202020204" pitchFamily="34" charset="0"/>
              </a:rPr>
              <a:t>This was a picture that helped Kuhn to describe his idea of paradigm shifts, and the idea of how everyone sees different things even if they are looking at the same concept in science and elsewhere. Just as in this picture, you may happen to see a rabbit, or you may happen to see a duck. Or you may see a shape which no one else has seen before. This helped him to describe the idea of different paradigms as being different ways of seeing things and making science subjective that way since we each see something different.</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11</a:t>
            </a:fld>
            <a:endParaRPr lang="en-GB"/>
          </a:p>
        </p:txBody>
      </p:sp>
    </p:spTree>
    <p:extLst>
      <p:ext uri="{BB962C8B-B14F-4D97-AF65-F5344CB8AC3E}">
        <p14:creationId xmlns:p14="http://schemas.microsoft.com/office/powerpoint/2010/main" val="1532026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24</a:t>
            </a:fld>
            <a:endParaRPr lang="en-GB"/>
          </a:p>
        </p:txBody>
      </p:sp>
    </p:spTree>
    <p:extLst>
      <p:ext uri="{BB962C8B-B14F-4D97-AF65-F5344CB8AC3E}">
        <p14:creationId xmlns:p14="http://schemas.microsoft.com/office/powerpoint/2010/main" val="729636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In your research investigation, you can use quantitative, qualitative or mixed methods. There are number of factors that guide decisions about the type of research methodology used for an investigation. </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30</a:t>
            </a:fld>
            <a:endParaRPr lang="en-GB"/>
          </a:p>
        </p:txBody>
      </p:sp>
    </p:spTree>
    <p:extLst>
      <p:ext uri="{BB962C8B-B14F-4D97-AF65-F5344CB8AC3E}">
        <p14:creationId xmlns:p14="http://schemas.microsoft.com/office/powerpoint/2010/main" val="3623375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First should be your RQs derived from the LR. However, another factor that helps guide the decision about what methodology you use is the paradigm. You must clarify for yourself how you believe knowledge is created and how this Epistemology is consistent with the underlying paradigms of a chosen methodology for an investigation.</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31</a:t>
            </a:fld>
            <a:endParaRPr lang="en-GB"/>
          </a:p>
        </p:txBody>
      </p:sp>
    </p:spTree>
    <p:extLst>
      <p:ext uri="{BB962C8B-B14F-4D97-AF65-F5344CB8AC3E}">
        <p14:creationId xmlns:p14="http://schemas.microsoft.com/office/powerpoint/2010/main" val="17079917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Researchers make different epistemological assumptions about the nature of scientific knowledge and how to acquire it. These underlying Epistemologies define how the researcher approaches the world, and they can influence methodological decisions. The distinction between qualitative and quantitative methodologies is more than the difference between simply words and numbers. They have different underlying epistemological assumptions. Their underlying them are different paradigms. </a:t>
            </a:r>
          </a:p>
        </p:txBody>
      </p:sp>
      <p:sp>
        <p:nvSpPr>
          <p:cNvPr id="4" name="Slide Number Placeholder 3"/>
          <p:cNvSpPr>
            <a:spLocks noGrp="1"/>
          </p:cNvSpPr>
          <p:nvPr>
            <p:ph type="sldNum" sz="quarter" idx="5"/>
          </p:nvPr>
        </p:nvSpPr>
        <p:spPr/>
        <p:txBody>
          <a:bodyPr/>
          <a:lstStyle/>
          <a:p>
            <a:fld id="{9EF1D1AF-4409-4940-8FFF-9DC48E01550D}" type="slidenum">
              <a:rPr lang="en-GB" smtClean="0"/>
              <a:t>32</a:t>
            </a:fld>
            <a:endParaRPr lang="en-GB"/>
          </a:p>
        </p:txBody>
      </p:sp>
    </p:spTree>
    <p:extLst>
      <p:ext uri="{BB962C8B-B14F-4D97-AF65-F5344CB8AC3E}">
        <p14:creationId xmlns:p14="http://schemas.microsoft.com/office/powerpoint/2010/main" val="18018613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Unfortunately, experts in the field continue to discuss this area with difficult language, difficult concepts, arguments and that leads novice researchers to struggle with both understanding and application.</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33</a:t>
            </a:fld>
            <a:endParaRPr lang="en-GB"/>
          </a:p>
        </p:txBody>
      </p:sp>
    </p:spTree>
    <p:extLst>
      <p:ext uri="{BB962C8B-B14F-4D97-AF65-F5344CB8AC3E}">
        <p14:creationId xmlns:p14="http://schemas.microsoft.com/office/powerpoint/2010/main" val="1432857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dirty="0">
                <a:effectLst/>
                <a:latin typeface="Calibri" panose="020F0502020204030204" pitchFamily="34" charset="0"/>
                <a:ea typeface="DengXian" panose="02010600030101010101" pitchFamily="2" charset="-122"/>
                <a:cs typeface="Arial" panose="020B0604020202020204" pitchFamily="34" charset="0"/>
              </a:rPr>
              <a:t>Let’s look again at epistemology and paradigms underlying the different methodologies. I want to help you understand what the different paradigms are and how they inform methodological choices in order to do this, today I will use GUBA and Lincoln's approaches. They talk about four approaches or 4 paradigms that underlie different methodologies. </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34</a:t>
            </a:fld>
            <a:endParaRPr lang="en-GB"/>
          </a:p>
        </p:txBody>
      </p:sp>
    </p:spTree>
    <p:extLst>
      <p:ext uri="{BB962C8B-B14F-4D97-AF65-F5344CB8AC3E}">
        <p14:creationId xmlns:p14="http://schemas.microsoft.com/office/powerpoint/2010/main" val="8855118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Let us start with positivism, G&amp;L 97 said that it's an epistemological doctrine, that physical and social reality is independent of those who observe it, and that observations of this reality, if unbiased, constitutes scientific knowledge. </a:t>
            </a:r>
          </a:p>
          <a:p>
            <a:r>
              <a:rPr lang="en-GB" sz="1800" dirty="0">
                <a:effectLst/>
                <a:latin typeface="Calibri" panose="020F0502020204030204" pitchFamily="34" charset="0"/>
                <a:ea typeface="DengXian" panose="02010600030101010101" pitchFamily="2" charset="-122"/>
                <a:cs typeface="Arial" panose="020B0604020202020204" pitchFamily="34" charset="0"/>
              </a:rPr>
              <a:t>Next, let's talk about post positivism is it's really a response to positivism. </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35</a:t>
            </a:fld>
            <a:endParaRPr lang="en-GB"/>
          </a:p>
        </p:txBody>
      </p:sp>
    </p:spTree>
    <p:extLst>
      <p:ext uri="{BB962C8B-B14F-4D97-AF65-F5344CB8AC3E}">
        <p14:creationId xmlns:p14="http://schemas.microsoft.com/office/powerpoint/2010/main" val="34134689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Post positivism emerged as a paradigm in response to perceived weaknesses in adequacies in the positivistic framework or paradigm. </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36</a:t>
            </a:fld>
            <a:endParaRPr lang="en-GB"/>
          </a:p>
        </p:txBody>
      </p:sp>
    </p:spTree>
    <p:extLst>
      <p:ext uri="{BB962C8B-B14F-4D97-AF65-F5344CB8AC3E}">
        <p14:creationId xmlns:p14="http://schemas.microsoft.com/office/powerpoint/2010/main" val="2596593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The paradigm posits that the oppression of various groups, especially minorities, exist as a result of the perspective. The privilege, cultural groups maintain domination other groups through various cultural agencies that exert power. This paradigm really emerged from several diverse schools of thought in the early 20th century in Frankfurt, Germany, in particularly during the aftermath of World War One, social science researchers began to study the. Ever changing forms and roles of social, political and economic power that really enveloped the post war world critical theory has evolved since that, and we've seen things emerge, such as feminist theory as well as critical race theory. So how does this paradigm apply to our researcher? Well, let's say. For instance, if our researcher decides to focus her dissertation in addressing the achievement gap, her study may inherently have critical elements to it as she seeks really to bridge the divide between the minority and the majority in student achievement. And she's seeking to really empower. The minority, we have one more now that we're going to look at.</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38</a:t>
            </a:fld>
            <a:endParaRPr lang="en-GB"/>
          </a:p>
        </p:txBody>
      </p:sp>
    </p:spTree>
    <p:extLst>
      <p:ext uri="{BB962C8B-B14F-4D97-AF65-F5344CB8AC3E}">
        <p14:creationId xmlns:p14="http://schemas.microsoft.com/office/powerpoint/2010/main" val="18856372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So how does this paradigm apply to our researcher? Well, let's say. </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39</a:t>
            </a:fld>
            <a:endParaRPr lang="en-GB"/>
          </a:p>
        </p:txBody>
      </p:sp>
    </p:spTree>
    <p:extLst>
      <p:ext uri="{BB962C8B-B14F-4D97-AF65-F5344CB8AC3E}">
        <p14:creationId xmlns:p14="http://schemas.microsoft.com/office/powerpoint/2010/main" val="1981751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Constructivism stems from the belief that there is no objective reality. Quite different from the first paradigm that we looked at positivism that held there is an objective reality, but Constructivism holds there is no objective reality, but rather reality is a socially constructed idea. It's based on individual interpretations, and it's really separates itself from the so called. Hard sciences in that it acknowledges that studying human beings is distinct from setting other natural phenomena. One of the leading proponents of Constructivism who talks about it in relationship to grounded theory is Kathy Charmaz. Here's what she advocates in this can really help us understand constructivism. She advocates. Research is a whole producer of reality, along with their participants. She says that the researcher is immersed within the data and becomes the story Temple Run. Embracing this paradigm as a research helps the researcher to examine their own construction of reality so that they don't oppose it, impose it on their study participants. An also affirms the fact that each participant will construct a different understanding then, because they each understand and experience it. Very, very differently. So as you can see, qualitative research really aligns with this idea or this paradigm of constructivism and qualitative research is often grounded in constructivism at first quantitative research, which is aimed at discovering objective reality, doesn't seem very consistent with this paradigm. </a:t>
            </a:r>
            <a:endParaRPr lang="en-GB" dirty="0"/>
          </a:p>
        </p:txBody>
      </p:sp>
      <p:sp>
        <p:nvSpPr>
          <p:cNvPr id="4" name="Slide Number Placeholder 3"/>
          <p:cNvSpPr>
            <a:spLocks noGrp="1"/>
          </p:cNvSpPr>
          <p:nvPr>
            <p:ph type="sldNum" sz="quarter" idx="5"/>
          </p:nvPr>
        </p:nvSpPr>
        <p:spPr/>
        <p:txBody>
          <a:bodyPr/>
          <a:lstStyle/>
          <a:p>
            <a:fld id="{9EF1D1AF-4409-4940-8FFF-9DC48E01550D}" type="slidenum">
              <a:rPr lang="en-GB" smtClean="0"/>
              <a:t>40</a:t>
            </a:fld>
            <a:endParaRPr lang="en-GB"/>
          </a:p>
        </p:txBody>
      </p:sp>
    </p:spTree>
    <p:extLst>
      <p:ext uri="{BB962C8B-B14F-4D97-AF65-F5344CB8AC3E}">
        <p14:creationId xmlns:p14="http://schemas.microsoft.com/office/powerpoint/2010/main" val="16262937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forget, you choose one paradigm and if you choose pragmatism, you are doing a full positivist study and a full constructivist study.</a:t>
            </a:r>
          </a:p>
        </p:txBody>
      </p:sp>
      <p:sp>
        <p:nvSpPr>
          <p:cNvPr id="4" name="Slide Number Placeholder 3"/>
          <p:cNvSpPr>
            <a:spLocks noGrp="1"/>
          </p:cNvSpPr>
          <p:nvPr>
            <p:ph type="sldNum" sz="quarter" idx="5"/>
          </p:nvPr>
        </p:nvSpPr>
        <p:spPr/>
        <p:txBody>
          <a:bodyPr/>
          <a:lstStyle/>
          <a:p>
            <a:fld id="{9EF1D1AF-4409-4940-8FFF-9DC48E01550D}" type="slidenum">
              <a:rPr lang="en-GB" smtClean="0"/>
              <a:t>42</a:t>
            </a:fld>
            <a:endParaRPr lang="en-GB"/>
          </a:p>
        </p:txBody>
      </p:sp>
    </p:spTree>
    <p:extLst>
      <p:ext uri="{BB962C8B-B14F-4D97-AF65-F5344CB8AC3E}">
        <p14:creationId xmlns:p14="http://schemas.microsoft.com/office/powerpoint/2010/main" val="398428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DBE47-1DD5-7B79-9434-5F16B3FF72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FABC6D-E075-C195-388A-A25E6DCE65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5222E1-AA53-9B9F-1278-BA4045EE514A}"/>
              </a:ext>
            </a:extLst>
          </p:cNvPr>
          <p:cNvSpPr>
            <a:spLocks noGrp="1"/>
          </p:cNvSpPr>
          <p:nvPr>
            <p:ph type="dt" sz="half" idx="10"/>
          </p:nvPr>
        </p:nvSpPr>
        <p:spPr/>
        <p:txBody>
          <a:bodyPr/>
          <a:lstStyle/>
          <a:p>
            <a:fld id="{88D38747-4367-4BD2-8D51-C97E202738E2}" type="datetime1">
              <a:rPr lang="en-US" smtClean="0"/>
              <a:t>10/18/2022</a:t>
            </a:fld>
            <a:endParaRPr lang="en-US" dirty="0"/>
          </a:p>
        </p:txBody>
      </p:sp>
      <p:sp>
        <p:nvSpPr>
          <p:cNvPr id="5" name="Footer Placeholder 4">
            <a:extLst>
              <a:ext uri="{FF2B5EF4-FFF2-40B4-BE49-F238E27FC236}">
                <a16:creationId xmlns:a16="http://schemas.microsoft.com/office/drawing/2014/main" id="{2DFA0E18-2862-FA55-C714-75219C4ABC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25ECFC-AD4A-22C1-E53F-B8EE5AFE3CBF}"/>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02686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6B512-D750-903E-7A49-C233D7413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B5087A-4E1D-D15E-6446-34AA0E5B9E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FBF439-B7BA-A871-F487-76DBED558DC7}"/>
              </a:ext>
            </a:extLst>
          </p:cNvPr>
          <p:cNvSpPr>
            <a:spLocks noGrp="1"/>
          </p:cNvSpPr>
          <p:nvPr>
            <p:ph type="dt" sz="half" idx="10"/>
          </p:nvPr>
        </p:nvSpPr>
        <p:spPr/>
        <p:txBody>
          <a:bodyPr/>
          <a:lstStyle/>
          <a:p>
            <a:fld id="{73C55A3C-5767-4844-A0A3-83778C2E5409}" type="datetime1">
              <a:rPr lang="en-US" smtClean="0"/>
              <a:t>10/18/2022</a:t>
            </a:fld>
            <a:endParaRPr lang="en-US" dirty="0"/>
          </a:p>
        </p:txBody>
      </p:sp>
      <p:sp>
        <p:nvSpPr>
          <p:cNvPr id="5" name="Footer Placeholder 4">
            <a:extLst>
              <a:ext uri="{FF2B5EF4-FFF2-40B4-BE49-F238E27FC236}">
                <a16:creationId xmlns:a16="http://schemas.microsoft.com/office/drawing/2014/main" id="{C98F9403-68FA-0B98-B071-6BB1B38193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BF5ECD1-C39B-2D11-85F2-9A3A500E739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33100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1682B-F251-533E-FB18-9D101F6140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198F94-7F4D-E96F-915B-2168FC3CC8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DAA876-A0F5-C771-2D1C-EC0360724C48}"/>
              </a:ext>
            </a:extLst>
          </p:cNvPr>
          <p:cNvSpPr>
            <a:spLocks noGrp="1"/>
          </p:cNvSpPr>
          <p:nvPr>
            <p:ph type="dt" sz="half" idx="10"/>
          </p:nvPr>
        </p:nvSpPr>
        <p:spPr/>
        <p:txBody>
          <a:bodyPr/>
          <a:lstStyle/>
          <a:p>
            <a:fld id="{CAE507A8-A5CF-4D38-AB86-7EDDA87A85D4}" type="datetime1">
              <a:rPr lang="en-US" smtClean="0"/>
              <a:t>10/18/2022</a:t>
            </a:fld>
            <a:endParaRPr lang="en-US" dirty="0"/>
          </a:p>
        </p:txBody>
      </p:sp>
      <p:sp>
        <p:nvSpPr>
          <p:cNvPr id="5" name="Footer Placeholder 4">
            <a:extLst>
              <a:ext uri="{FF2B5EF4-FFF2-40B4-BE49-F238E27FC236}">
                <a16:creationId xmlns:a16="http://schemas.microsoft.com/office/drawing/2014/main" id="{04DC5AB9-96D9-0F40-8EEC-323FBD5572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DA20E9-252F-8248-D9D7-D4F5FAB7796C}"/>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71339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5B5A9-28BF-1866-2894-BC4043E1BF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52B050-6B30-1C64-FF48-74D602238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911ECA-E4C8-776D-0671-28BC4659AC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726A58-61ED-349C-AE57-5651BE795345}"/>
              </a:ext>
            </a:extLst>
          </p:cNvPr>
          <p:cNvSpPr>
            <a:spLocks noGrp="1"/>
          </p:cNvSpPr>
          <p:nvPr>
            <p:ph type="dt" sz="half" idx="10"/>
          </p:nvPr>
        </p:nvSpPr>
        <p:spPr/>
        <p:txBody>
          <a:bodyPr/>
          <a:lstStyle/>
          <a:p>
            <a:fld id="{BDFCD27C-8599-43EF-BA1D-14DDC1946E06}" type="datetime1">
              <a:rPr lang="en-US" smtClean="0"/>
              <a:t>10/18/2022</a:t>
            </a:fld>
            <a:endParaRPr lang="en-US" dirty="0"/>
          </a:p>
        </p:txBody>
      </p:sp>
      <p:sp>
        <p:nvSpPr>
          <p:cNvPr id="6" name="Footer Placeholder 5">
            <a:extLst>
              <a:ext uri="{FF2B5EF4-FFF2-40B4-BE49-F238E27FC236}">
                <a16:creationId xmlns:a16="http://schemas.microsoft.com/office/drawing/2014/main" id="{1F83E299-4959-48C5-9729-62C012E632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BF7527-B53D-8E83-393A-6496F539AF7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914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D3EF6-91BF-2547-29B9-2D97532BF5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247AAC-7960-5D9C-BA70-8F9FBAF741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65EC34-53E4-42C8-A938-8409A01FD4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24F1A9-D95D-E015-87A6-3A24ACF88D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861C4D-7163-7BB1-3930-DE25677D9B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E95962-4F21-F9DD-8619-10D103E6679C}"/>
              </a:ext>
            </a:extLst>
          </p:cNvPr>
          <p:cNvSpPr>
            <a:spLocks noGrp="1"/>
          </p:cNvSpPr>
          <p:nvPr>
            <p:ph type="dt" sz="half" idx="10"/>
          </p:nvPr>
        </p:nvSpPr>
        <p:spPr/>
        <p:txBody>
          <a:bodyPr/>
          <a:lstStyle/>
          <a:p>
            <a:fld id="{49343D99-809A-49C0-96E5-4250D0B498EE}" type="datetime1">
              <a:rPr lang="en-US" smtClean="0"/>
              <a:t>10/18/2022</a:t>
            </a:fld>
            <a:endParaRPr lang="en-US" dirty="0"/>
          </a:p>
        </p:txBody>
      </p:sp>
      <p:sp>
        <p:nvSpPr>
          <p:cNvPr id="8" name="Footer Placeholder 7">
            <a:extLst>
              <a:ext uri="{FF2B5EF4-FFF2-40B4-BE49-F238E27FC236}">
                <a16:creationId xmlns:a16="http://schemas.microsoft.com/office/drawing/2014/main" id="{07683A5D-549A-AF0C-8BBE-770B35DB4A9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E0D0898-DEF0-DAF2-DD69-8A80B0A46EE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6232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8420-D59E-BEAB-F1A6-89B9B9F9D2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1FD85A-9C55-BADC-5164-AFF614E0C306}"/>
              </a:ext>
            </a:extLst>
          </p:cNvPr>
          <p:cNvSpPr>
            <a:spLocks noGrp="1"/>
          </p:cNvSpPr>
          <p:nvPr>
            <p:ph type="dt" sz="half" idx="10"/>
          </p:nvPr>
        </p:nvSpPr>
        <p:spPr/>
        <p:txBody>
          <a:bodyPr/>
          <a:lstStyle/>
          <a:p>
            <a:fld id="{A143DE9B-B678-4EFB-BB7D-A4370204A0B0}" type="datetime1">
              <a:rPr lang="en-US" smtClean="0"/>
              <a:t>10/18/2022</a:t>
            </a:fld>
            <a:endParaRPr lang="en-US" dirty="0"/>
          </a:p>
        </p:txBody>
      </p:sp>
      <p:sp>
        <p:nvSpPr>
          <p:cNvPr id="4" name="Footer Placeholder 3">
            <a:extLst>
              <a:ext uri="{FF2B5EF4-FFF2-40B4-BE49-F238E27FC236}">
                <a16:creationId xmlns:a16="http://schemas.microsoft.com/office/drawing/2014/main" id="{80AB3B94-C92D-5AC1-84AD-D8EDD674683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59938EB-2615-4664-3974-254BC64E02D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6752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F289DE-C4EF-02F6-43F1-4763C8990193}"/>
              </a:ext>
            </a:extLst>
          </p:cNvPr>
          <p:cNvSpPr>
            <a:spLocks noGrp="1"/>
          </p:cNvSpPr>
          <p:nvPr>
            <p:ph type="dt" sz="half" idx="10"/>
          </p:nvPr>
        </p:nvSpPr>
        <p:spPr/>
        <p:txBody>
          <a:bodyPr/>
          <a:lstStyle/>
          <a:p>
            <a:fld id="{E68812DA-F765-4142-A6A3-A8ED7235E082}" type="datetime1">
              <a:rPr lang="en-US" smtClean="0"/>
              <a:t>10/18/2022</a:t>
            </a:fld>
            <a:endParaRPr lang="en-US" dirty="0"/>
          </a:p>
        </p:txBody>
      </p:sp>
      <p:sp>
        <p:nvSpPr>
          <p:cNvPr id="3" name="Footer Placeholder 2">
            <a:extLst>
              <a:ext uri="{FF2B5EF4-FFF2-40B4-BE49-F238E27FC236}">
                <a16:creationId xmlns:a16="http://schemas.microsoft.com/office/drawing/2014/main" id="{959FC795-8F89-C79C-B2B0-06CFF0C99EC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D20F127-1C5E-6892-FA8E-DC606D80ACB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6586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3819-A24F-20EA-A345-8DFA1104EC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C8897E-2B69-6E40-867F-4FA5732495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2A685F-121E-5E27-A98D-4C743925E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D460E-0502-ED05-4EC7-0E3B1F1F3E80}"/>
              </a:ext>
            </a:extLst>
          </p:cNvPr>
          <p:cNvSpPr>
            <a:spLocks noGrp="1"/>
          </p:cNvSpPr>
          <p:nvPr>
            <p:ph type="dt" sz="half" idx="10"/>
          </p:nvPr>
        </p:nvSpPr>
        <p:spPr/>
        <p:txBody>
          <a:bodyPr/>
          <a:lstStyle/>
          <a:p>
            <a:fld id="{3E0277FD-7DE6-41D4-930D-AC99F5AFE54E}" type="datetime1">
              <a:rPr lang="en-US" smtClean="0"/>
              <a:t>10/18/2022</a:t>
            </a:fld>
            <a:endParaRPr lang="en-US" dirty="0"/>
          </a:p>
        </p:txBody>
      </p:sp>
      <p:sp>
        <p:nvSpPr>
          <p:cNvPr id="6" name="Footer Placeholder 5">
            <a:extLst>
              <a:ext uri="{FF2B5EF4-FFF2-40B4-BE49-F238E27FC236}">
                <a16:creationId xmlns:a16="http://schemas.microsoft.com/office/drawing/2014/main" id="{F6CD87F1-8702-1442-7F74-EB7A9E4A0F2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278CE8-08EF-D977-F766-D2845B0A9F4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19497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4714-34A7-3CFD-BCE6-C7EC41C2DD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5E7A4E-CCFE-15A8-65EE-81F0CF92E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C6C93C-5EE9-7A70-A39D-38655D5C01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DE9384-9A9F-F615-43CF-7B6B0EAC73C5}"/>
              </a:ext>
            </a:extLst>
          </p:cNvPr>
          <p:cNvSpPr>
            <a:spLocks noGrp="1"/>
          </p:cNvSpPr>
          <p:nvPr>
            <p:ph type="dt" sz="half" idx="10"/>
          </p:nvPr>
        </p:nvSpPr>
        <p:spPr/>
        <p:txBody>
          <a:bodyPr/>
          <a:lstStyle/>
          <a:p>
            <a:fld id="{9EA15526-7079-4B7B-987C-1B5FAE11A0FF}" type="datetime1">
              <a:rPr lang="en-US" smtClean="0"/>
              <a:t>10/18/2022</a:t>
            </a:fld>
            <a:endParaRPr lang="en-US" dirty="0"/>
          </a:p>
        </p:txBody>
      </p:sp>
      <p:sp>
        <p:nvSpPr>
          <p:cNvPr id="6" name="Footer Placeholder 5">
            <a:extLst>
              <a:ext uri="{FF2B5EF4-FFF2-40B4-BE49-F238E27FC236}">
                <a16:creationId xmlns:a16="http://schemas.microsoft.com/office/drawing/2014/main" id="{2593A01C-C98C-243F-6037-FFAC2B60FE9E}"/>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767FD101-2516-EBBE-F8D0-E543B5FAA0C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8337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65B25-9457-1E9E-78A7-34F0BD3DA8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1F8E3B-EDFA-C2CC-10D1-8C9B5ECDF2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E9228-64D6-CFEA-2090-14469F6F2295}"/>
              </a:ext>
            </a:extLst>
          </p:cNvPr>
          <p:cNvSpPr>
            <a:spLocks noGrp="1"/>
          </p:cNvSpPr>
          <p:nvPr>
            <p:ph type="dt" sz="half" idx="10"/>
          </p:nvPr>
        </p:nvSpPr>
        <p:spPr/>
        <p:txBody>
          <a:bodyPr/>
          <a:lstStyle/>
          <a:p>
            <a:fld id="{217E833E-1B6D-415F-AD29-75AE8C43BD0D}" type="datetime1">
              <a:rPr lang="en-US" smtClean="0"/>
              <a:t>10/18/2022</a:t>
            </a:fld>
            <a:endParaRPr lang="en-US" dirty="0"/>
          </a:p>
        </p:txBody>
      </p:sp>
      <p:sp>
        <p:nvSpPr>
          <p:cNvPr id="5" name="Footer Placeholder 4">
            <a:extLst>
              <a:ext uri="{FF2B5EF4-FFF2-40B4-BE49-F238E27FC236}">
                <a16:creationId xmlns:a16="http://schemas.microsoft.com/office/drawing/2014/main" id="{1492D099-B1E7-31B0-FBA4-0F0875389CF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A6F8BA-0868-4F1F-E2D0-B34D7FE2626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6142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F903D4-5BF0-A5AF-DDE2-13F81DB497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935C6-364A-685C-520D-1EB9BACD98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8A408-9F69-667D-3C4B-ECF31A3E9102}"/>
              </a:ext>
            </a:extLst>
          </p:cNvPr>
          <p:cNvSpPr>
            <a:spLocks noGrp="1"/>
          </p:cNvSpPr>
          <p:nvPr>
            <p:ph type="dt" sz="half" idx="10"/>
          </p:nvPr>
        </p:nvSpPr>
        <p:spPr/>
        <p:txBody>
          <a:bodyPr/>
          <a:lstStyle/>
          <a:p>
            <a:fld id="{8452596F-08A7-4B70-989A-F2B1CF31E66B}" type="datetime1">
              <a:rPr lang="en-US" smtClean="0"/>
              <a:t>10/18/2022</a:t>
            </a:fld>
            <a:endParaRPr lang="en-US" dirty="0"/>
          </a:p>
        </p:txBody>
      </p:sp>
      <p:sp>
        <p:nvSpPr>
          <p:cNvPr id="5" name="Footer Placeholder 4">
            <a:extLst>
              <a:ext uri="{FF2B5EF4-FFF2-40B4-BE49-F238E27FC236}">
                <a16:creationId xmlns:a16="http://schemas.microsoft.com/office/drawing/2014/main" id="{DBBB9894-6088-7F5E-6DBB-209C3912FFE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D5C370-95F0-AD34-787D-3F06286FD48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8057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FEF26D-AF2F-925C-6E79-4F58CBD11B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445529-AF18-58BE-EA64-C6D497E2B6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224E48-D166-5D0A-245C-0BA183E1EA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10/18/2022</a:t>
            </a:fld>
            <a:endParaRPr lang="en-US" dirty="0"/>
          </a:p>
        </p:txBody>
      </p:sp>
      <p:sp>
        <p:nvSpPr>
          <p:cNvPr id="5" name="Footer Placeholder 4">
            <a:extLst>
              <a:ext uri="{FF2B5EF4-FFF2-40B4-BE49-F238E27FC236}">
                <a16:creationId xmlns:a16="http://schemas.microsoft.com/office/drawing/2014/main" id="{8C3A44FE-0F82-6051-D030-3BDB4281DC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7100D13-B123-6314-5A9D-3F8D651CA3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16076130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mwkmgqbYXd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hyperlink" Target="https://youtu.be/3cp6pEzx3uw" TargetMode="Externa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890338" y="640080"/>
            <a:ext cx="3734014" cy="3566160"/>
          </a:xfrm>
        </p:spPr>
        <p:txBody>
          <a:bodyPr anchor="b">
            <a:normAutofit/>
          </a:bodyPr>
          <a:lstStyle/>
          <a:p>
            <a:pPr algn="l"/>
            <a:r>
              <a:rPr lang="en-US" sz="5400" dirty="0"/>
              <a:t>Kuhn and Paradigms</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890339" y="4636008"/>
            <a:ext cx="3734014" cy="1572768"/>
          </a:xfrm>
        </p:spPr>
        <p:txBody>
          <a:bodyPr>
            <a:normAutofit/>
          </a:bodyPr>
          <a:lstStyle/>
          <a:p>
            <a:pPr algn="l"/>
            <a:r>
              <a:rPr lang="en-US" dirty="0"/>
              <a:t>ADS in Week 2</a:t>
            </a:r>
          </a:p>
          <a:p>
            <a:pPr algn="l"/>
            <a:endParaRPr lang="en-US" dirty="0"/>
          </a:p>
        </p:txBody>
      </p:sp>
      <p:sp>
        <p:nvSpPr>
          <p:cNvPr id="1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6F050DF-279E-FCC6-39C3-A31CC0B1C3B4}"/>
              </a:ext>
            </a:extLst>
          </p:cNvPr>
          <p:cNvPicPr>
            <a:picLocks noChangeAspect="1"/>
          </p:cNvPicPr>
          <p:nvPr/>
        </p:nvPicPr>
        <p:blipFill rotWithShape="1">
          <a:blip r:embed="rId3"/>
          <a:srcRect t="97" r="-2" b="643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4657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a:t>This presentation  will introduce you to some aspects of research methods – but it is NOT intended to replace key reading, such as Bryman, Crotty, Creswell, Maxwell, Denscombe, Denzin, Guba and Lincoln and Cohen.  </a:t>
            </a:r>
          </a:p>
          <a:p>
            <a:r>
              <a:rPr lang="en-GB" sz="1400" b="1"/>
              <a:t>SAUNDERS SHOULD NOT BE USED IN MY MODULES.</a:t>
            </a:r>
          </a:p>
          <a:p>
            <a:r>
              <a:rPr lang="en-GB" sz="1400"/>
              <a:t>You must read key texts and beyond at doctoral level that cover the method and for this you may have to go beyond your modules reading list.</a:t>
            </a:r>
          </a:p>
          <a:p>
            <a:r>
              <a:rPr lang="en-GB" sz="1400"/>
              <a:t>Again some slides will not be focused on and you are expected at this doctoral level to be motivated, engaged and understand the areas you need to explore.</a:t>
            </a:r>
          </a:p>
          <a:p>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B2C96-325B-A55C-9DCF-C5A47106B2C9}"/>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As yourself</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1811BD4-BDB6-0726-8319-4430AC90BBD5}"/>
              </a:ext>
            </a:extLst>
          </p:cNvPr>
          <p:cNvGraphicFramePr>
            <a:graphicFrameLocks noGrp="1"/>
          </p:cNvGraphicFramePr>
          <p:nvPr>
            <p:ph idx="1"/>
            <p:extLst>
              <p:ext uri="{D42A27DB-BD31-4B8C-83A1-F6EECF244321}">
                <p14:modId xmlns:p14="http://schemas.microsoft.com/office/powerpoint/2010/main" val="359907213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3636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A56C294-B2B3-1292-2AA8-9518D5737A4C}"/>
              </a:ext>
            </a:extLst>
          </p:cNvPr>
          <p:cNvPicPr>
            <a:picLocks noChangeAspect="1"/>
          </p:cNvPicPr>
          <p:nvPr/>
        </p:nvPicPr>
        <p:blipFill rotWithShape="1">
          <a:blip r:embed="rId3">
            <a:alphaModFix amt="40000"/>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03AF6CE5-B67E-9068-664F-E105A6A1B381}"/>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5400">
                <a:solidFill>
                  <a:srgbClr val="FFFFFF"/>
                </a:solidFill>
              </a:rPr>
              <a:t>What is Kuhn up to ?</a:t>
            </a:r>
          </a:p>
        </p:txBody>
      </p:sp>
      <p:sp>
        <p:nvSpPr>
          <p:cNvPr id="23"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2E3B4C-3590-91B2-2EB1-CEBA2F937ED3}"/>
              </a:ext>
            </a:extLst>
          </p:cNvPr>
          <p:cNvSpPr>
            <a:spLocks noGrp="1"/>
          </p:cNvSpPr>
          <p:nvPr>
            <p:ph idx="1"/>
          </p:nvPr>
        </p:nvSpPr>
        <p:spPr>
          <a:xfrm>
            <a:off x="838200" y="2004446"/>
            <a:ext cx="10515600" cy="4176897"/>
          </a:xfrm>
        </p:spPr>
        <p:txBody>
          <a:bodyPr vert="horz" lIns="91440" tIns="45720" rIns="91440" bIns="45720" rtlCol="0">
            <a:normAutofit/>
          </a:bodyPr>
          <a:lstStyle/>
          <a:p>
            <a:pPr marL="0" indent="0">
              <a:buNone/>
            </a:pPr>
            <a:r>
              <a:rPr lang="en-US" sz="2200" b="0" i="0" dirty="0">
                <a:solidFill>
                  <a:srgbClr val="FFFFFF"/>
                </a:solidFill>
                <a:effectLst/>
              </a:rPr>
              <a:t>Before Kuhn, there wasn’t any really detailed map of how science progressed.</a:t>
            </a:r>
          </a:p>
          <a:p>
            <a:pPr marL="0" indent="0">
              <a:buNone/>
            </a:pPr>
            <a:r>
              <a:rPr lang="en-GB" sz="2200" b="0" i="0" dirty="0">
                <a:solidFill>
                  <a:srgbClr val="FFFFFF"/>
                </a:solidFill>
                <a:effectLst/>
              </a:rPr>
              <a:t>But he helped to paint a picture of the way that science was able to grow and contribute more knowledge to the scientific community.</a:t>
            </a:r>
            <a:endParaRPr lang="en-US" sz="2200" dirty="0">
              <a:solidFill>
                <a:srgbClr val="FFFFFF"/>
              </a:solidFill>
            </a:endParaRPr>
          </a:p>
        </p:txBody>
      </p:sp>
    </p:spTree>
    <p:extLst>
      <p:ext uri="{BB962C8B-B14F-4D97-AF65-F5344CB8AC3E}">
        <p14:creationId xmlns:p14="http://schemas.microsoft.com/office/powerpoint/2010/main" val="414037090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91AC0-284E-7642-649D-476E78FC08FC}"/>
              </a:ext>
            </a:extLst>
          </p:cNvPr>
          <p:cNvSpPr>
            <a:spLocks noGrp="1"/>
          </p:cNvSpPr>
          <p:nvPr>
            <p:ph type="title"/>
          </p:nvPr>
        </p:nvSpPr>
        <p:spPr>
          <a:xfrm>
            <a:off x="4965430" y="629268"/>
            <a:ext cx="6586491" cy="1286160"/>
          </a:xfrm>
        </p:spPr>
        <p:txBody>
          <a:bodyPr anchor="b">
            <a:normAutofit/>
          </a:bodyPr>
          <a:lstStyle/>
          <a:p>
            <a:r>
              <a:rPr lang="en-GB" dirty="0"/>
              <a:t>Let’s have some magic </a:t>
            </a:r>
          </a:p>
        </p:txBody>
      </p:sp>
      <p:sp>
        <p:nvSpPr>
          <p:cNvPr id="3" name="Content Placeholder 2">
            <a:extLst>
              <a:ext uri="{FF2B5EF4-FFF2-40B4-BE49-F238E27FC236}">
                <a16:creationId xmlns:a16="http://schemas.microsoft.com/office/drawing/2014/main" id="{D291C616-5439-3D17-DCC8-8FC2B379BEDE}"/>
              </a:ext>
            </a:extLst>
          </p:cNvPr>
          <p:cNvSpPr>
            <a:spLocks noGrp="1"/>
          </p:cNvSpPr>
          <p:nvPr>
            <p:ph idx="1"/>
          </p:nvPr>
        </p:nvSpPr>
        <p:spPr>
          <a:xfrm>
            <a:off x="4965431" y="2438400"/>
            <a:ext cx="6586489" cy="3785419"/>
          </a:xfrm>
        </p:spPr>
        <p:txBody>
          <a:bodyPr>
            <a:normAutofit/>
          </a:bodyPr>
          <a:lstStyle/>
          <a:p>
            <a:r>
              <a:rPr lang="en-GB" sz="2000">
                <a:hlinkClick r:id="rId3"/>
              </a:rPr>
              <a:t>https://youtu.be/mwkmgqbYXdE</a:t>
            </a:r>
            <a:endParaRPr lang="en-GB" sz="2000"/>
          </a:p>
          <a:p>
            <a:endParaRPr lang="en-GB" sz="2000"/>
          </a:p>
        </p:txBody>
      </p:sp>
      <p:pic>
        <p:nvPicPr>
          <p:cNvPr id="5" name="Picture 4" descr="Sparklers on glass jar">
            <a:extLst>
              <a:ext uri="{FF2B5EF4-FFF2-40B4-BE49-F238E27FC236}">
                <a16:creationId xmlns:a16="http://schemas.microsoft.com/office/drawing/2014/main" id="{DB1D01D9-DA60-1FAC-23B2-E05BBB7E2961}"/>
              </a:ext>
            </a:extLst>
          </p:cNvPr>
          <p:cNvPicPr>
            <a:picLocks noChangeAspect="1"/>
          </p:cNvPicPr>
          <p:nvPr/>
        </p:nvPicPr>
        <p:blipFill rotWithShape="1">
          <a:blip r:embed="rId4"/>
          <a:srcRect l="26641" r="2824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6AE5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4687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773FA-1F58-937C-29ED-3AE1F1CC7C91}"/>
              </a:ext>
            </a:extLst>
          </p:cNvPr>
          <p:cNvSpPr>
            <a:spLocks noGrp="1"/>
          </p:cNvSpPr>
          <p:nvPr>
            <p:ph type="title"/>
          </p:nvPr>
        </p:nvSpPr>
        <p:spPr/>
        <p:txBody>
          <a:bodyPr/>
          <a:lstStyle/>
          <a:p>
            <a:r>
              <a:rPr lang="en-GB" dirty="0"/>
              <a:t>What do you think of the end ?</a:t>
            </a:r>
          </a:p>
        </p:txBody>
      </p:sp>
      <p:sp>
        <p:nvSpPr>
          <p:cNvPr id="3" name="Content Placeholder 2">
            <a:extLst>
              <a:ext uri="{FF2B5EF4-FFF2-40B4-BE49-F238E27FC236}">
                <a16:creationId xmlns:a16="http://schemas.microsoft.com/office/drawing/2014/main" id="{2CBE1BCF-6E0D-EF55-E6BF-4A283AF3D055}"/>
              </a:ext>
            </a:extLst>
          </p:cNvPr>
          <p:cNvSpPr>
            <a:spLocks noGrp="1"/>
          </p:cNvSpPr>
          <p:nvPr>
            <p:ph idx="1"/>
          </p:nvPr>
        </p:nvSpPr>
        <p:spPr/>
        <p:txBody>
          <a:bodyPr/>
          <a:lstStyle/>
          <a:p>
            <a:r>
              <a:rPr lang="en-GB" dirty="0"/>
              <a:t>Paradigm shift</a:t>
            </a:r>
          </a:p>
        </p:txBody>
      </p:sp>
    </p:spTree>
    <p:extLst>
      <p:ext uri="{BB962C8B-B14F-4D97-AF65-F5344CB8AC3E}">
        <p14:creationId xmlns:p14="http://schemas.microsoft.com/office/powerpoint/2010/main" val="942617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1D676-39B9-273A-399C-868EDB7CE9A0}"/>
              </a:ext>
            </a:extLst>
          </p:cNvPr>
          <p:cNvSpPr>
            <a:spLocks noGrp="1"/>
          </p:cNvSpPr>
          <p:nvPr>
            <p:ph type="title"/>
          </p:nvPr>
        </p:nvSpPr>
        <p:spPr/>
        <p:txBody>
          <a:bodyPr/>
          <a:lstStyle/>
          <a:p>
            <a:r>
              <a:rPr lang="en-GB" dirty="0"/>
              <a:t>Penn and Teller</a:t>
            </a:r>
          </a:p>
        </p:txBody>
      </p:sp>
      <p:sp>
        <p:nvSpPr>
          <p:cNvPr id="3" name="Content Placeholder 2">
            <a:extLst>
              <a:ext uri="{FF2B5EF4-FFF2-40B4-BE49-F238E27FC236}">
                <a16:creationId xmlns:a16="http://schemas.microsoft.com/office/drawing/2014/main" id="{EF0DDE84-55A7-73AE-D1BE-ABAA3A25BC24}"/>
              </a:ext>
            </a:extLst>
          </p:cNvPr>
          <p:cNvSpPr>
            <a:spLocks noGrp="1"/>
          </p:cNvSpPr>
          <p:nvPr>
            <p:ph idx="1"/>
          </p:nvPr>
        </p:nvSpPr>
        <p:spPr/>
        <p:txBody>
          <a:bodyPr>
            <a:normAutofit lnSpcReduction="10000"/>
          </a:bodyPr>
          <a:lstStyle/>
          <a:p>
            <a:endParaRPr lang="en-GB" dirty="0"/>
          </a:p>
          <a:p>
            <a:r>
              <a:rPr lang="en-GB" dirty="0"/>
              <a:t>At the end of the video the camera pans out to reveal that Penn and Teller were upside down the entire time, so all the tricks were done simply with gravity. </a:t>
            </a:r>
          </a:p>
          <a:p>
            <a:r>
              <a:rPr lang="en-GB" dirty="0"/>
              <a:t>You then see how the hypotheses they formed early on were completely off base, even though they made sense at the time. </a:t>
            </a:r>
          </a:p>
          <a:p>
            <a:r>
              <a:rPr lang="en-GB" dirty="0"/>
              <a:t>You see that the types of evidence they thought were important at the beginning were completely irrelevant, and that other bits of completely overlooked evidence (i.e. how much product they had in their hair) were important to justifying the true explanation of the tricks.</a:t>
            </a:r>
          </a:p>
        </p:txBody>
      </p:sp>
    </p:spTree>
    <p:extLst>
      <p:ext uri="{BB962C8B-B14F-4D97-AF65-F5344CB8AC3E}">
        <p14:creationId xmlns:p14="http://schemas.microsoft.com/office/powerpoint/2010/main" val="3734860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a:extLst>
              <a:ext uri="{FF2B5EF4-FFF2-40B4-BE49-F238E27FC236}">
                <a16:creationId xmlns:a16="http://schemas.microsoft.com/office/drawing/2014/main" id="{657CA5C6-12C3-CEB7-A7CE-84928D64E2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5B377C9-4411-08A3-1393-E859089115A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hlinkClick r:id="rId5"/>
              </a:rPr>
              <a:t>https://youtu.be/3cp6pEzx3uw</a:t>
            </a:r>
            <a:endParaRPr lang="en-US" sz="5200">
              <a:solidFill>
                <a:srgbClr val="FFFFFF"/>
              </a:solidFill>
            </a:endParaRPr>
          </a:p>
        </p:txBody>
      </p:sp>
    </p:spTree>
    <p:extLst>
      <p:ext uri="{BB962C8B-B14F-4D97-AF65-F5344CB8AC3E}">
        <p14:creationId xmlns:p14="http://schemas.microsoft.com/office/powerpoint/2010/main" val="265453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CE9257-718D-B3F8-7DA2-67AB342E274D}"/>
              </a:ext>
            </a:extLst>
          </p:cNvPr>
          <p:cNvSpPr>
            <a:spLocks noGrp="1"/>
          </p:cNvSpPr>
          <p:nvPr>
            <p:ph type="title"/>
          </p:nvPr>
        </p:nvSpPr>
        <p:spPr/>
        <p:txBody>
          <a:bodyPr/>
          <a:lstStyle/>
          <a:p>
            <a:r>
              <a:rPr lang="en-GB" b="0" i="0" dirty="0">
                <a:solidFill>
                  <a:srgbClr val="121212"/>
                </a:solidFill>
                <a:effectLst/>
                <a:latin typeface="GuardianTextEgyptian"/>
              </a:rPr>
              <a:t>Kuhn's importance</a:t>
            </a:r>
            <a:endParaRPr lang="en-GB" dirty="0"/>
          </a:p>
        </p:txBody>
      </p:sp>
      <p:sp>
        <p:nvSpPr>
          <p:cNvPr id="4" name="Content Placeholder 3">
            <a:extLst>
              <a:ext uri="{FF2B5EF4-FFF2-40B4-BE49-F238E27FC236}">
                <a16:creationId xmlns:a16="http://schemas.microsoft.com/office/drawing/2014/main" id="{32E6DA43-A7BB-122A-7838-6A99E4EF1A71}"/>
              </a:ext>
            </a:extLst>
          </p:cNvPr>
          <p:cNvSpPr>
            <a:spLocks noGrp="1"/>
          </p:cNvSpPr>
          <p:nvPr>
            <p:ph idx="1"/>
          </p:nvPr>
        </p:nvSpPr>
        <p:spPr/>
        <p:txBody>
          <a:bodyPr>
            <a:normAutofit/>
          </a:bodyPr>
          <a:lstStyle/>
          <a:p>
            <a:r>
              <a:rPr lang="en-GB" dirty="0">
                <a:solidFill>
                  <a:srgbClr val="121212"/>
                </a:solidFill>
                <a:latin typeface="GuardianTextEgyptian"/>
              </a:rPr>
              <a:t>S</a:t>
            </a:r>
            <a:r>
              <a:rPr lang="en-GB" b="0" i="0" dirty="0">
                <a:solidFill>
                  <a:srgbClr val="121212"/>
                </a:solidFill>
                <a:effectLst/>
                <a:latin typeface="GuardianTextEgyptian"/>
              </a:rPr>
              <a:t>inglehandedly changed the way we think about mankind's most organised attempt to understand the world. </a:t>
            </a:r>
          </a:p>
          <a:p>
            <a:r>
              <a:rPr lang="en-GB" b="0" i="0" dirty="0">
                <a:solidFill>
                  <a:srgbClr val="121212"/>
                </a:solidFill>
                <a:effectLst/>
                <a:latin typeface="GuardianTextEgyptian"/>
              </a:rPr>
              <a:t>Before Kuhn, our view of science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a:t>
            </a:r>
          </a:p>
          <a:p>
            <a:r>
              <a:rPr lang="en-GB" b="0" i="0" dirty="0">
                <a:solidFill>
                  <a:srgbClr val="121212"/>
                </a:solidFill>
                <a:effectLst/>
                <a:latin typeface="GuardianTextEgyptian"/>
              </a:rPr>
              <a:t>And scientific progress as adding new truths to the stock of old truths, or the increasing approximation of theories to the truth, and in the odd case, the correction of past errors.</a:t>
            </a:r>
          </a:p>
          <a:p>
            <a:r>
              <a:rPr lang="en-GB" b="0" i="0" dirty="0">
                <a:solidFill>
                  <a:srgbClr val="121212"/>
                </a:solidFill>
                <a:effectLst/>
                <a:latin typeface="GuardianTextEgyptian"/>
              </a:rPr>
              <a:t>Before Kuhn past researcher had marched towards "truth“ or at least a greater understanding of the natural world.</a:t>
            </a:r>
            <a:endParaRPr lang="en-GB" dirty="0"/>
          </a:p>
        </p:txBody>
      </p:sp>
    </p:spTree>
    <p:extLst>
      <p:ext uri="{BB962C8B-B14F-4D97-AF65-F5344CB8AC3E}">
        <p14:creationId xmlns:p14="http://schemas.microsoft.com/office/powerpoint/2010/main" val="761440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and white drawing of a bird&#10;&#10;Description automatically generated with medium confidence">
            <a:extLst>
              <a:ext uri="{FF2B5EF4-FFF2-40B4-BE49-F238E27FC236}">
                <a16:creationId xmlns:a16="http://schemas.microsoft.com/office/drawing/2014/main" id="{CF75BA91-D642-2FEB-17FE-55B62C151B93}"/>
              </a:ext>
            </a:extLst>
          </p:cNvPr>
          <p:cNvPicPr>
            <a:picLocks noChangeAspect="1"/>
          </p:cNvPicPr>
          <p:nvPr/>
        </p:nvPicPr>
        <p:blipFill>
          <a:blip r:embed="rId3"/>
          <a:stretch>
            <a:fillRect/>
          </a:stretch>
        </p:blipFill>
        <p:spPr>
          <a:xfrm>
            <a:off x="1969284" y="643466"/>
            <a:ext cx="8253432" cy="5571067"/>
          </a:xfrm>
          <a:prstGeom prst="rect">
            <a:avLst/>
          </a:prstGeom>
        </p:spPr>
      </p:pic>
    </p:spTree>
    <p:extLst>
      <p:ext uri="{BB962C8B-B14F-4D97-AF65-F5344CB8AC3E}">
        <p14:creationId xmlns:p14="http://schemas.microsoft.com/office/powerpoint/2010/main" val="2187475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7EE303B-A878-91C6-6153-A7D269EB2A64}"/>
              </a:ext>
            </a:extLst>
          </p:cNvPr>
          <p:cNvPicPr>
            <a:picLocks noGrp="1" noChangeAspect="1"/>
          </p:cNvPicPr>
          <p:nvPr>
            <p:ph sz="half" idx="1"/>
          </p:nvPr>
        </p:nvPicPr>
        <p:blipFill>
          <a:blip r:embed="rId3"/>
          <a:stretch>
            <a:fillRect/>
          </a:stretch>
        </p:blipFill>
        <p:spPr>
          <a:xfrm>
            <a:off x="838200" y="2254322"/>
            <a:ext cx="5181600" cy="3493944"/>
          </a:xfrm>
        </p:spPr>
      </p:pic>
      <p:sp>
        <p:nvSpPr>
          <p:cNvPr id="5" name="Content Placeholder 4">
            <a:extLst>
              <a:ext uri="{FF2B5EF4-FFF2-40B4-BE49-F238E27FC236}">
                <a16:creationId xmlns:a16="http://schemas.microsoft.com/office/drawing/2014/main" id="{80A7012F-1454-DCAF-C660-5FD8CCA1CE78}"/>
              </a:ext>
            </a:extLst>
          </p:cNvPr>
          <p:cNvSpPr>
            <a:spLocks noGrp="1"/>
          </p:cNvSpPr>
          <p:nvPr>
            <p:ph sz="half" idx="2"/>
          </p:nvPr>
        </p:nvSpPr>
        <p:spPr/>
        <p:txBody>
          <a:bodyPr>
            <a:normAutofit fontScale="77500" lnSpcReduction="20000"/>
          </a:bodyPr>
          <a:lstStyle/>
          <a:p>
            <a:r>
              <a:rPr lang="en-GB" b="0" i="0" dirty="0">
                <a:solidFill>
                  <a:srgbClr val="333333"/>
                </a:solidFill>
                <a:effectLst/>
                <a:latin typeface="Helvetica" panose="020B0604020202020204" pitchFamily="34" charset="0"/>
              </a:rPr>
              <a:t>This was a picture that helped Kuhn to describe his idea of paradigm shifts, and the idea of how everyone sees different things even if they are looking at the same concept in science and elsewhere. Just as in this picture, you may happen to see a rabbit, or you may happen to see a duck. Or you may see a shape which no one else has seen before. This helped him to describe the idea of different paradigms as being different ways of seeing things and making science subjective that way since we each see something different.</a:t>
            </a:r>
            <a:endParaRPr lang="en-GB" dirty="0"/>
          </a:p>
          <a:p>
            <a:endParaRPr lang="en-GB" dirty="0"/>
          </a:p>
        </p:txBody>
      </p:sp>
    </p:spTree>
    <p:extLst>
      <p:ext uri="{BB962C8B-B14F-4D97-AF65-F5344CB8AC3E}">
        <p14:creationId xmlns:p14="http://schemas.microsoft.com/office/powerpoint/2010/main" val="3077753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3">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9A99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4">
            <a:extLst>
              <a:ext uri="{FF2B5EF4-FFF2-40B4-BE49-F238E27FC236}">
                <a16:creationId xmlns:a16="http://schemas.microsoft.com/office/drawing/2014/main" id="{DE895EE6-2AE8-1771-781B-1166721F2706}"/>
              </a:ext>
            </a:extLst>
          </p:cNvPr>
          <p:cNvPicPr>
            <a:picLocks noGrp="1" noChangeAspect="1"/>
          </p:cNvPicPr>
          <p:nvPr>
            <p:ph sz="half" idx="4294967295"/>
          </p:nvPr>
        </p:nvPicPr>
        <p:blipFill>
          <a:blip r:embed="rId2"/>
          <a:stretch>
            <a:fillRect/>
          </a:stretch>
        </p:blipFill>
        <p:spPr>
          <a:xfrm>
            <a:off x="761364" y="2557282"/>
            <a:ext cx="3113280" cy="1743436"/>
          </a:xfrm>
          <a:prstGeom prst="rect">
            <a:avLst/>
          </a:prstGeom>
          <a:effectLst/>
        </p:spPr>
      </p:pic>
      <p:sp>
        <p:nvSpPr>
          <p:cNvPr id="4" name="Content Placeholder 3">
            <a:extLst>
              <a:ext uri="{FF2B5EF4-FFF2-40B4-BE49-F238E27FC236}">
                <a16:creationId xmlns:a16="http://schemas.microsoft.com/office/drawing/2014/main" id="{ECC84BE2-C565-0378-F232-F1E8E91AD255}"/>
              </a:ext>
            </a:extLst>
          </p:cNvPr>
          <p:cNvSpPr>
            <a:spLocks noGrp="1"/>
          </p:cNvSpPr>
          <p:nvPr>
            <p:ph idx="4294967295"/>
          </p:nvPr>
        </p:nvSpPr>
        <p:spPr>
          <a:xfrm>
            <a:off x="5214581" y="322290"/>
            <a:ext cx="6422848" cy="5901530"/>
          </a:xfrm>
        </p:spPr>
        <p:txBody>
          <a:bodyPr vert="horz" lIns="91440" tIns="45720" rIns="91440" bIns="45720" rtlCol="0">
            <a:normAutofit lnSpcReduction="10000"/>
          </a:bodyPr>
          <a:lstStyle/>
          <a:p>
            <a:pPr fontAlgn="base"/>
            <a:r>
              <a:rPr lang="en-US" sz="2000" b="0" i="0" dirty="0">
                <a:effectLst/>
              </a:rPr>
              <a:t>Kuhn looked at scientific work of Aristotle -a life- and career-changing epiphany.</a:t>
            </a:r>
          </a:p>
          <a:p>
            <a:pPr fontAlgn="base"/>
            <a:r>
              <a:rPr lang="en-US" sz="2000" b="0" i="0" dirty="0">
                <a:effectLst/>
              </a:rPr>
              <a:t>Kuhn’s question - how much mechanics Aristotle had known, how much he had left for people such as Galileo and Newton to discover. </a:t>
            </a:r>
          </a:p>
          <a:p>
            <a:pPr fontAlgn="base"/>
            <a:r>
              <a:rPr lang="en-US" sz="2000" b="0" i="0" dirty="0">
                <a:effectLst/>
              </a:rPr>
              <a:t>Kuhn found Aristotle had known almost no mechanics at all… that conclusion was standard and it might in principle have been right</a:t>
            </a:r>
          </a:p>
          <a:p>
            <a:pPr fontAlgn="base"/>
            <a:r>
              <a:rPr lang="en-US" sz="2000" dirty="0"/>
              <a:t>Kuhn felt </a:t>
            </a:r>
            <a:r>
              <a:rPr lang="en-US" sz="2000" b="0" i="0" dirty="0">
                <a:effectLst/>
              </a:rPr>
              <a:t>Aristotle appeared not only ignorant of mechanics, but a dreadfully bad physical scientist – his writing about motion full of errors, both of logic and of observation.</a:t>
            </a:r>
          </a:p>
          <a:p>
            <a:pPr fontAlgn="base"/>
            <a:r>
              <a:rPr lang="en-US" sz="2000" b="0" i="0" dirty="0">
                <a:effectLst/>
              </a:rPr>
              <a:t>What Kuhn had met was by the standards of present-day physics, Aristotle looks like an idiot. And yet we know he wasn’t. </a:t>
            </a:r>
          </a:p>
          <a:p>
            <a:pPr fontAlgn="base"/>
            <a:r>
              <a:rPr lang="en-US" sz="2000" b="0" i="0" dirty="0">
                <a:effectLst/>
              </a:rPr>
              <a:t>Kuhn's </a:t>
            </a:r>
            <a:r>
              <a:rPr lang="en-US" sz="2000" b="0" i="0" dirty="0" err="1">
                <a:effectLst/>
              </a:rPr>
              <a:t>realisation</a:t>
            </a:r>
            <a:r>
              <a:rPr lang="en-US" sz="2000" b="0" i="0" dirty="0">
                <a:effectLst/>
              </a:rPr>
              <a:t> </a:t>
            </a:r>
            <a:r>
              <a:rPr lang="en-US" sz="2000" dirty="0"/>
              <a:t>- </a:t>
            </a:r>
            <a:r>
              <a:rPr lang="en-US" sz="2000" b="0" i="0" dirty="0">
                <a:effectLst/>
              </a:rPr>
              <a:t>to understand Aristotelian science, one must know about the intellectual tradition within which Aristotle worked. For example, that for him the term "motion" meant change in general – not just the change in position of a physical body, which is how we think of it. </a:t>
            </a:r>
          </a:p>
          <a:p>
            <a:endParaRPr lang="en-US" sz="1300" dirty="0"/>
          </a:p>
        </p:txBody>
      </p:sp>
    </p:spTree>
    <p:extLst>
      <p:ext uri="{BB962C8B-B14F-4D97-AF65-F5344CB8AC3E}">
        <p14:creationId xmlns:p14="http://schemas.microsoft.com/office/powerpoint/2010/main" val="3304637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8E633E2-B8FD-D7C6-7D63-3778F6C1FB6F}"/>
              </a:ext>
            </a:extLst>
          </p:cNvPr>
          <p:cNvSpPr>
            <a:spLocks noGrp="1"/>
          </p:cNvSpPr>
          <p:nvPr>
            <p:ph type="title"/>
          </p:nvPr>
        </p:nvSpPr>
        <p:spPr>
          <a:xfrm>
            <a:off x="594360" y="640263"/>
            <a:ext cx="3822192" cy="1344975"/>
          </a:xfrm>
        </p:spPr>
        <p:txBody>
          <a:bodyPr>
            <a:normAutofit/>
          </a:bodyPr>
          <a:lstStyle/>
          <a:p>
            <a:r>
              <a:rPr lang="en-GB" sz="3600">
                <a:solidFill>
                  <a:schemeClr val="bg1"/>
                </a:solidFill>
              </a:rPr>
              <a:t>But for your purposes</a:t>
            </a:r>
          </a:p>
        </p:txBody>
      </p:sp>
      <p:cxnSp>
        <p:nvCxnSpPr>
          <p:cNvPr id="14" name="Straight Connector 13">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0842D3E7-3C09-39DF-8716-5B5AC2F50D97}"/>
              </a:ext>
            </a:extLst>
          </p:cNvPr>
          <p:cNvSpPr>
            <a:spLocks noGrp="1"/>
          </p:cNvSpPr>
          <p:nvPr>
            <p:ph idx="1"/>
          </p:nvPr>
        </p:nvSpPr>
        <p:spPr>
          <a:xfrm>
            <a:off x="593610" y="2121763"/>
            <a:ext cx="3822192" cy="3773010"/>
          </a:xfrm>
        </p:spPr>
        <p:txBody>
          <a:bodyPr>
            <a:normAutofit/>
          </a:bodyPr>
          <a:lstStyle/>
          <a:p>
            <a:pPr fontAlgn="base"/>
            <a:r>
              <a:rPr lang="en-US" sz="2000" b="1" i="0" dirty="0">
                <a:solidFill>
                  <a:srgbClr val="FF0000"/>
                </a:solidFill>
                <a:effectLst/>
              </a:rPr>
              <a:t>Or, to put it in more general terms, to understand scientific development one must understand the intellectual frameworks within which scientists work. </a:t>
            </a:r>
          </a:p>
          <a:p>
            <a:pPr fontAlgn="base"/>
            <a:r>
              <a:rPr lang="en-US" sz="2000" b="1" i="0" dirty="0">
                <a:solidFill>
                  <a:srgbClr val="FF0000"/>
                </a:solidFill>
                <a:effectLst/>
              </a:rPr>
              <a:t>That insight is the engine that drives Kuhn's great book.</a:t>
            </a:r>
          </a:p>
          <a:p>
            <a:endParaRPr lang="en-GB" sz="2000" dirty="0">
              <a:solidFill>
                <a:schemeClr val="bg1"/>
              </a:solidFill>
            </a:endParaRPr>
          </a:p>
        </p:txBody>
      </p:sp>
      <p:pic>
        <p:nvPicPr>
          <p:cNvPr id="7" name="Picture 6">
            <a:extLst>
              <a:ext uri="{FF2B5EF4-FFF2-40B4-BE49-F238E27FC236}">
                <a16:creationId xmlns:a16="http://schemas.microsoft.com/office/drawing/2014/main" id="{D8139485-3644-A6F9-51D3-2616CFF4C11F}"/>
              </a:ext>
            </a:extLst>
          </p:cNvPr>
          <p:cNvPicPr>
            <a:picLocks noChangeAspect="1"/>
          </p:cNvPicPr>
          <p:nvPr/>
        </p:nvPicPr>
        <p:blipFill rotWithShape="1">
          <a:blip r:embed="rId2"/>
          <a:srcRect b="6862"/>
          <a:stretch/>
        </p:blipFill>
        <p:spPr>
          <a:xfrm>
            <a:off x="5110716" y="1730798"/>
            <a:ext cx="6596652" cy="3240954"/>
          </a:xfrm>
          <a:prstGeom prst="rect">
            <a:avLst/>
          </a:prstGeom>
        </p:spPr>
      </p:pic>
    </p:spTree>
    <p:extLst>
      <p:ext uri="{BB962C8B-B14F-4D97-AF65-F5344CB8AC3E}">
        <p14:creationId xmlns:p14="http://schemas.microsoft.com/office/powerpoint/2010/main" val="1595878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A5F716-98EF-42EF-A471-87C6DFDCC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11" name="Freeform: Shape 10">
            <a:extLst>
              <a:ext uri="{FF2B5EF4-FFF2-40B4-BE49-F238E27FC236}">
                <a16:creationId xmlns:a16="http://schemas.microsoft.com/office/drawing/2014/main" id="{B87687D8-4EF1-4EF2-BF7E-74BB4A3D1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30093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3">
            <a:extLst>
              <a:ext uri="{FF2B5EF4-FFF2-40B4-BE49-F238E27FC236}">
                <a16:creationId xmlns:a16="http://schemas.microsoft.com/office/drawing/2014/main" id="{FCA73751-56E3-C240-B221-2BA988C5003F}"/>
              </a:ext>
            </a:extLst>
          </p:cNvPr>
          <p:cNvPicPr>
            <a:picLocks noChangeAspect="1"/>
          </p:cNvPicPr>
          <p:nvPr/>
        </p:nvPicPr>
        <p:blipFill rotWithShape="1">
          <a:blip r:embed="rId2"/>
          <a:srcRect l="3329"/>
          <a:stretch/>
        </p:blipFill>
        <p:spPr>
          <a:xfrm>
            <a:off x="2354578" y="54429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9308502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B3E2819-8B4F-B4B0-DE52-AFDAD5BFFAB5}"/>
              </a:ext>
            </a:extLst>
          </p:cNvPr>
          <p:cNvSpPr>
            <a:spLocks noGrp="1"/>
          </p:cNvSpPr>
          <p:nvPr>
            <p:ph type="title"/>
          </p:nvPr>
        </p:nvSpPr>
        <p:spPr>
          <a:xfrm>
            <a:off x="1285240" y="1050595"/>
            <a:ext cx="8074815" cy="1618489"/>
          </a:xfrm>
        </p:spPr>
        <p:txBody>
          <a:bodyPr anchor="ctr">
            <a:normAutofit/>
          </a:bodyPr>
          <a:lstStyle/>
          <a:p>
            <a:r>
              <a:rPr lang="en-GB" sz="6700"/>
              <a:t>Mini literature review</a:t>
            </a:r>
          </a:p>
        </p:txBody>
      </p:sp>
      <p:sp>
        <p:nvSpPr>
          <p:cNvPr id="6" name="Content Placeholder 5">
            <a:extLst>
              <a:ext uri="{FF2B5EF4-FFF2-40B4-BE49-F238E27FC236}">
                <a16:creationId xmlns:a16="http://schemas.microsoft.com/office/drawing/2014/main" id="{D93E4526-D7B4-8D9B-7611-62B6526D37E3}"/>
              </a:ext>
            </a:extLst>
          </p:cNvPr>
          <p:cNvSpPr>
            <a:spLocks noGrp="1"/>
          </p:cNvSpPr>
          <p:nvPr>
            <p:ph idx="1"/>
          </p:nvPr>
        </p:nvSpPr>
        <p:spPr>
          <a:xfrm>
            <a:off x="1285240" y="2969469"/>
            <a:ext cx="8074815" cy="2800395"/>
          </a:xfrm>
        </p:spPr>
        <p:txBody>
          <a:bodyPr anchor="t">
            <a:normAutofit/>
          </a:bodyPr>
          <a:lstStyle/>
          <a:p>
            <a:r>
              <a:rPr lang="en-GB" sz="2200"/>
              <a:t>In social research, the term “paradigm” is used to refer to the philosophical assumptions or to the basic set of beliefs that guide the actions and define the worldview of the researcher (Lincoln et al. 2011). </a:t>
            </a:r>
          </a:p>
          <a:p>
            <a:r>
              <a:rPr lang="en-GB" sz="2200"/>
              <a:t>“Worldview,” as a synonym for paradigm (see Creswell and Plano Clark 2011; Lincoln 1990; Patton 2002; Rossman and Rallis 2003), is described as “a way of thinking about and making sense of the complexities of the real world” (Patton 2002, p. 69). </a:t>
            </a:r>
          </a:p>
        </p:txBody>
      </p:sp>
    </p:spTree>
    <p:extLst>
      <p:ext uri="{BB962C8B-B14F-4D97-AF65-F5344CB8AC3E}">
        <p14:creationId xmlns:p14="http://schemas.microsoft.com/office/powerpoint/2010/main" val="7052751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70AAB-B18C-9FBA-F932-E27A62C465C1}"/>
              </a:ext>
            </a:extLst>
          </p:cNvPr>
          <p:cNvSpPr>
            <a:spLocks noGrp="1"/>
          </p:cNvSpPr>
          <p:nvPr>
            <p:ph type="title"/>
          </p:nvPr>
        </p:nvSpPr>
        <p:spPr>
          <a:xfrm>
            <a:off x="838200" y="631825"/>
            <a:ext cx="10515600" cy="1325563"/>
          </a:xfrm>
        </p:spPr>
        <p:txBody>
          <a:bodyPr>
            <a:normAutofit/>
          </a:bodyPr>
          <a:lstStyle/>
          <a:p>
            <a:r>
              <a:rPr lang="en-GB" dirty="0" err="1"/>
              <a:t>Postpositivism</a:t>
            </a:r>
            <a:r>
              <a:rPr lang="en-GB" dirty="0"/>
              <a:t>, constructivism, participatory action frameworks, or pragmatism</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2D5A72-EEA9-11CE-FA44-DF0D5A6FE8D8}"/>
              </a:ext>
            </a:extLst>
          </p:cNvPr>
          <p:cNvSpPr>
            <a:spLocks noGrp="1"/>
          </p:cNvSpPr>
          <p:nvPr>
            <p:ph idx="1"/>
          </p:nvPr>
        </p:nvSpPr>
        <p:spPr>
          <a:xfrm>
            <a:off x="838200" y="2269173"/>
            <a:ext cx="10515600" cy="3659988"/>
          </a:xfrm>
        </p:spPr>
        <p:txBody>
          <a:bodyPr>
            <a:normAutofit/>
          </a:bodyPr>
          <a:lstStyle/>
          <a:p>
            <a:r>
              <a:rPr lang="en-GB" sz="2400" dirty="0"/>
              <a:t>Structure and organize modern research </a:t>
            </a:r>
          </a:p>
          <a:p>
            <a:r>
              <a:rPr lang="en-GB" sz="2400" dirty="0"/>
              <a:t>Philosophical in nature and encompass the following common elements: </a:t>
            </a:r>
          </a:p>
          <a:p>
            <a:pPr lvl="1"/>
            <a:r>
              <a:rPr lang="en-GB" dirty="0"/>
              <a:t>axiology—beliefs about the role of values and morals in research; </a:t>
            </a:r>
          </a:p>
          <a:p>
            <a:pPr lvl="1"/>
            <a:r>
              <a:rPr lang="en-GB" dirty="0"/>
              <a:t>ontology—assumptions about the nature of reality; </a:t>
            </a:r>
          </a:p>
          <a:p>
            <a:pPr lvl="1"/>
            <a:r>
              <a:rPr lang="en-GB" dirty="0"/>
              <a:t>epistemology—assumptions about how we know the world, how we gain knowledge, the relationship between the knower and the known;</a:t>
            </a:r>
          </a:p>
          <a:p>
            <a:pPr lvl="1"/>
            <a:r>
              <a:rPr lang="en-GB" dirty="0"/>
              <a:t>methodology—shared understanding of best means for gaining knowledge about the world; and rhetoric—shared understanding of the language of research (Creswell 2009; Lincoln et al. 2011).</a:t>
            </a:r>
          </a:p>
        </p:txBody>
      </p:sp>
    </p:spTree>
    <p:extLst>
      <p:ext uri="{BB962C8B-B14F-4D97-AF65-F5344CB8AC3E}">
        <p14:creationId xmlns:p14="http://schemas.microsoft.com/office/powerpoint/2010/main" val="3561753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30992ED3-FA99-4FAD-A3CA-2B9B3BB8B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643467"/>
            <a:ext cx="3424430" cy="557318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E17B5F5A-5148-3920-B766-8D579FEE90F1}"/>
              </a:ext>
            </a:extLst>
          </p:cNvPr>
          <p:cNvSpPr>
            <a:spLocks noGrp="1"/>
          </p:cNvSpPr>
          <p:nvPr>
            <p:ph type="title"/>
          </p:nvPr>
        </p:nvSpPr>
        <p:spPr>
          <a:xfrm>
            <a:off x="8384458" y="996950"/>
            <a:ext cx="2969342" cy="5028490"/>
          </a:xfrm>
        </p:spPr>
        <p:txBody>
          <a:bodyPr anchor="ctr">
            <a:normAutofit/>
          </a:bodyPr>
          <a:lstStyle/>
          <a:p>
            <a:r>
              <a:rPr lang="en-GB" sz="2400">
                <a:solidFill>
                  <a:srgbClr val="FFFFFF"/>
                </a:solidFill>
              </a:rPr>
              <a:t>Paradigms are conceptual and practical “tools” that are used to solve specific research problems; in other words, paradigms function as heuristics in social research (Abbott 2004, p. 42). </a:t>
            </a:r>
            <a:br>
              <a:rPr lang="en-GB" sz="2400">
                <a:solidFill>
                  <a:srgbClr val="FFFFFF"/>
                </a:solidFill>
              </a:rPr>
            </a:br>
            <a:endParaRPr lang="en-GB" sz="2400">
              <a:solidFill>
                <a:srgbClr val="FFFFFF"/>
              </a:solidFill>
            </a:endParaRPr>
          </a:p>
        </p:txBody>
      </p:sp>
      <p:pic>
        <p:nvPicPr>
          <p:cNvPr id="4" name="Picture 3">
            <a:extLst>
              <a:ext uri="{FF2B5EF4-FFF2-40B4-BE49-F238E27FC236}">
                <a16:creationId xmlns:a16="http://schemas.microsoft.com/office/drawing/2014/main" id="{FFF3F1D2-D859-13C2-6B27-6E3CD93045C1}"/>
              </a:ext>
            </a:extLst>
          </p:cNvPr>
          <p:cNvPicPr>
            <a:picLocks noChangeAspect="1"/>
          </p:cNvPicPr>
          <p:nvPr/>
        </p:nvPicPr>
        <p:blipFill>
          <a:blip r:embed="rId2"/>
          <a:stretch>
            <a:fillRect/>
          </a:stretch>
        </p:blipFill>
        <p:spPr>
          <a:xfrm>
            <a:off x="814339" y="1441594"/>
            <a:ext cx="6720316" cy="1512071"/>
          </a:xfrm>
          <a:prstGeom prst="rect">
            <a:avLst/>
          </a:prstGeom>
        </p:spPr>
      </p:pic>
      <p:sp>
        <p:nvSpPr>
          <p:cNvPr id="3" name="Content Placeholder 2">
            <a:extLst>
              <a:ext uri="{FF2B5EF4-FFF2-40B4-BE49-F238E27FC236}">
                <a16:creationId xmlns:a16="http://schemas.microsoft.com/office/drawing/2014/main" id="{549FE9EA-FD17-A2A9-EF31-52D938935866}"/>
              </a:ext>
            </a:extLst>
          </p:cNvPr>
          <p:cNvSpPr>
            <a:spLocks noGrp="1"/>
          </p:cNvSpPr>
          <p:nvPr>
            <p:ph idx="1"/>
          </p:nvPr>
        </p:nvSpPr>
        <p:spPr>
          <a:xfrm>
            <a:off x="814339" y="3905965"/>
            <a:ext cx="6730320" cy="2308567"/>
          </a:xfrm>
        </p:spPr>
        <p:txBody>
          <a:bodyPr>
            <a:normAutofit/>
          </a:bodyPr>
          <a:lstStyle/>
          <a:p>
            <a:r>
              <a:rPr lang="en-GB" sz="2400"/>
              <a:t>Each paradigm has a different perspective on the axiology, ontology, epistemology, methodology, and rhetoric of research. </a:t>
            </a:r>
          </a:p>
        </p:txBody>
      </p:sp>
    </p:spTree>
    <p:extLst>
      <p:ext uri="{BB962C8B-B14F-4D97-AF65-F5344CB8AC3E}">
        <p14:creationId xmlns:p14="http://schemas.microsoft.com/office/powerpoint/2010/main" val="16371535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3FCF92-25C3-0F21-94F4-3A40D3C47292}"/>
              </a:ext>
            </a:extLst>
          </p:cNvPr>
          <p:cNvPicPr>
            <a:picLocks noChangeAspect="1"/>
          </p:cNvPicPr>
          <p:nvPr/>
        </p:nvPicPr>
        <p:blipFill>
          <a:blip r:embed="rId2"/>
          <a:stretch>
            <a:fillRect/>
          </a:stretch>
        </p:blipFill>
        <p:spPr>
          <a:xfrm>
            <a:off x="1918741" y="0"/>
            <a:ext cx="7832361" cy="6858000"/>
          </a:xfrm>
          <a:prstGeom prst="rect">
            <a:avLst/>
          </a:prstGeom>
        </p:spPr>
      </p:pic>
    </p:spTree>
    <p:extLst>
      <p:ext uri="{BB962C8B-B14F-4D97-AF65-F5344CB8AC3E}">
        <p14:creationId xmlns:p14="http://schemas.microsoft.com/office/powerpoint/2010/main" val="88654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58A0202-4312-D2A5-99D5-106778438518}"/>
              </a:ext>
            </a:extLst>
          </p:cNvPr>
          <p:cNvPicPr>
            <a:picLocks noChangeAspect="1"/>
          </p:cNvPicPr>
          <p:nvPr/>
        </p:nvPicPr>
        <p:blipFill>
          <a:blip r:embed="rId2"/>
          <a:stretch>
            <a:fillRect/>
          </a:stretch>
        </p:blipFill>
        <p:spPr>
          <a:xfrm>
            <a:off x="2146764" y="457200"/>
            <a:ext cx="7898472" cy="5943600"/>
          </a:xfrm>
          <a:prstGeom prst="rect">
            <a:avLst/>
          </a:prstGeom>
        </p:spPr>
      </p:pic>
    </p:spTree>
    <p:extLst>
      <p:ext uri="{BB962C8B-B14F-4D97-AF65-F5344CB8AC3E}">
        <p14:creationId xmlns:p14="http://schemas.microsoft.com/office/powerpoint/2010/main" val="3819461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0D3A069-AFFE-0BF6-241B-C6B57BAEE574}"/>
              </a:ext>
            </a:extLst>
          </p:cNvPr>
          <p:cNvSpPr>
            <a:spLocks noGrp="1"/>
          </p:cNvSpPr>
          <p:nvPr>
            <p:ph type="title"/>
          </p:nvPr>
        </p:nvSpPr>
        <p:spPr>
          <a:xfrm rot="16200000">
            <a:off x="-1325880" y="1947672"/>
            <a:ext cx="5961888" cy="2788920"/>
          </a:xfrm>
        </p:spPr>
        <p:txBody>
          <a:bodyPr anchor="ctr">
            <a:normAutofit/>
          </a:bodyPr>
          <a:lstStyle/>
          <a:p>
            <a:r>
              <a:rPr lang="en-GB" sz="4800" dirty="0">
                <a:solidFill>
                  <a:schemeClr val="bg1"/>
                </a:solidFill>
              </a:rPr>
              <a:t>More</a:t>
            </a:r>
          </a:p>
        </p:txBody>
      </p:sp>
      <p:graphicFrame>
        <p:nvGraphicFramePr>
          <p:cNvPr id="5" name="Content Placeholder 2">
            <a:extLst>
              <a:ext uri="{FF2B5EF4-FFF2-40B4-BE49-F238E27FC236}">
                <a16:creationId xmlns:a16="http://schemas.microsoft.com/office/drawing/2014/main" id="{4B5B0AB4-4EEF-9B96-0D19-395C13138460}"/>
              </a:ext>
            </a:extLst>
          </p:cNvPr>
          <p:cNvGraphicFramePr>
            <a:graphicFrameLocks noGrp="1"/>
          </p:cNvGraphicFramePr>
          <p:nvPr>
            <p:ph idx="1"/>
            <p:extLst>
              <p:ext uri="{D42A27DB-BD31-4B8C-83A1-F6EECF244321}">
                <p14:modId xmlns:p14="http://schemas.microsoft.com/office/powerpoint/2010/main" val="3130488530"/>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3759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2E257-73D7-672D-9882-A157033E6357}"/>
              </a:ext>
            </a:extLst>
          </p:cNvPr>
          <p:cNvSpPr>
            <a:spLocks noGrp="1"/>
          </p:cNvSpPr>
          <p:nvPr>
            <p:ph type="title"/>
          </p:nvPr>
        </p:nvSpPr>
        <p:spPr/>
        <p:txBody>
          <a:bodyPr/>
          <a:lstStyle/>
          <a:p>
            <a:r>
              <a:rPr lang="en-GB" dirty="0"/>
              <a:t>Qualitative</a:t>
            </a:r>
          </a:p>
        </p:txBody>
      </p:sp>
      <p:sp>
        <p:nvSpPr>
          <p:cNvPr id="3" name="Content Placeholder 2">
            <a:extLst>
              <a:ext uri="{FF2B5EF4-FFF2-40B4-BE49-F238E27FC236}">
                <a16:creationId xmlns:a16="http://schemas.microsoft.com/office/drawing/2014/main" id="{975F097C-4280-286B-C521-973569636C3B}"/>
              </a:ext>
            </a:extLst>
          </p:cNvPr>
          <p:cNvSpPr>
            <a:spLocks noGrp="1"/>
          </p:cNvSpPr>
          <p:nvPr>
            <p:ph idx="1"/>
          </p:nvPr>
        </p:nvSpPr>
        <p:spPr/>
        <p:txBody>
          <a:bodyPr/>
          <a:lstStyle/>
          <a:p>
            <a:r>
              <a:rPr lang="en-GB" dirty="0"/>
              <a:t>In qualitative research, the researcher seeks to observe and to interpret meanings in context. </a:t>
            </a:r>
          </a:p>
          <a:p>
            <a:r>
              <a:rPr lang="en-GB" dirty="0"/>
              <a:t>The researcher is concerned with exploring a problem and developing a detailed understanding of a central phenomenon (e.g., a key experience, idea, or process). </a:t>
            </a:r>
          </a:p>
          <a:p>
            <a:r>
              <a:rPr lang="en-GB" dirty="0"/>
              <a:t>Findings are reported primarily in verbal form and include the researchers' subjective reflexivity and bias (unlike quantitative findings, in which the researcher aims to be objective). </a:t>
            </a:r>
          </a:p>
          <a:p>
            <a:r>
              <a:rPr lang="en-GB" dirty="0"/>
              <a:t>Qualitative research is empirical research where the data are not in the form of numbers (Punch, 1998, p. 4).</a:t>
            </a:r>
          </a:p>
        </p:txBody>
      </p:sp>
    </p:spTree>
    <p:extLst>
      <p:ext uri="{BB962C8B-B14F-4D97-AF65-F5344CB8AC3E}">
        <p14:creationId xmlns:p14="http://schemas.microsoft.com/office/powerpoint/2010/main" val="37062146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7BE3E-1D43-27AE-8B37-E482638F09C5}"/>
              </a:ext>
            </a:extLst>
          </p:cNvPr>
          <p:cNvSpPr>
            <a:spLocks noGrp="1"/>
          </p:cNvSpPr>
          <p:nvPr>
            <p:ph type="title"/>
          </p:nvPr>
        </p:nvSpPr>
        <p:spPr/>
        <p:txBody>
          <a:bodyPr/>
          <a:lstStyle/>
          <a:p>
            <a:r>
              <a:rPr lang="en-GB" dirty="0"/>
              <a:t>Quantitative</a:t>
            </a:r>
          </a:p>
        </p:txBody>
      </p:sp>
      <p:sp>
        <p:nvSpPr>
          <p:cNvPr id="3" name="Content Placeholder 2">
            <a:extLst>
              <a:ext uri="{FF2B5EF4-FFF2-40B4-BE49-F238E27FC236}">
                <a16:creationId xmlns:a16="http://schemas.microsoft.com/office/drawing/2014/main" id="{1622ADC8-DFDB-40DB-8D77-A358E29297DB}"/>
              </a:ext>
            </a:extLst>
          </p:cNvPr>
          <p:cNvSpPr>
            <a:spLocks noGrp="1"/>
          </p:cNvSpPr>
          <p:nvPr>
            <p:ph idx="1"/>
          </p:nvPr>
        </p:nvSpPr>
        <p:spPr/>
        <p:txBody>
          <a:bodyPr/>
          <a:lstStyle/>
          <a:p>
            <a:r>
              <a:rPr lang="en-GB" dirty="0"/>
              <a:t>In quantitative research,  the researcher desires to describe or explain a topic or test a hypothesis. </a:t>
            </a:r>
          </a:p>
          <a:p>
            <a:r>
              <a:rPr lang="en-GB" dirty="0"/>
              <a:t>Findings are reported primarily in numerical form. </a:t>
            </a:r>
          </a:p>
          <a:p>
            <a:r>
              <a:rPr lang="en-GB" dirty="0"/>
              <a:t>Underlying quantitative research is the epistemological belief that an objective reality exists. </a:t>
            </a:r>
          </a:p>
          <a:p>
            <a:r>
              <a:rPr lang="en-GB" dirty="0"/>
              <a:t>Objectivity is esteemed.</a:t>
            </a:r>
          </a:p>
        </p:txBody>
      </p:sp>
    </p:spTree>
    <p:extLst>
      <p:ext uri="{BB962C8B-B14F-4D97-AF65-F5344CB8AC3E}">
        <p14:creationId xmlns:p14="http://schemas.microsoft.com/office/powerpoint/2010/main" val="29136873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0EEEB-438C-14C1-8C94-8ACB7A22E508}"/>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43499D6C-D596-6165-2E2C-E921943A3BB8}"/>
              </a:ext>
            </a:extLst>
          </p:cNvPr>
          <p:cNvSpPr>
            <a:spLocks noGrp="1"/>
          </p:cNvSpPr>
          <p:nvPr>
            <p:ph idx="1"/>
          </p:nvPr>
        </p:nvSpPr>
        <p:spPr/>
        <p:txBody>
          <a:bodyPr/>
          <a:lstStyle/>
          <a:p>
            <a:r>
              <a:rPr lang="en-GB" dirty="0"/>
              <a:t>If a researcher wanted to answer the question, "Is salary grade affected by university qualifications?" he or she would  most likely choose which methodology?</a:t>
            </a:r>
          </a:p>
          <a:p>
            <a:r>
              <a:rPr lang="en-GB" dirty="0"/>
              <a:t>Qualitative</a:t>
            </a:r>
          </a:p>
          <a:p>
            <a:r>
              <a:rPr lang="en-GB" dirty="0"/>
              <a:t>Quantitative</a:t>
            </a:r>
          </a:p>
          <a:p>
            <a:r>
              <a:rPr lang="en-GB" dirty="0"/>
              <a:t>Mixed</a:t>
            </a:r>
          </a:p>
        </p:txBody>
      </p:sp>
    </p:spTree>
    <p:extLst>
      <p:ext uri="{BB962C8B-B14F-4D97-AF65-F5344CB8AC3E}">
        <p14:creationId xmlns:p14="http://schemas.microsoft.com/office/powerpoint/2010/main" val="29522499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D2364C1-5CC5-F4A7-59CE-CF2AD48639F0}"/>
              </a:ext>
            </a:extLst>
          </p:cNvPr>
          <p:cNvPicPr>
            <a:picLocks noChangeAspect="1"/>
          </p:cNvPicPr>
          <p:nvPr/>
        </p:nvPicPr>
        <p:blipFill rotWithShape="1">
          <a:blip r:embed="rId3"/>
          <a:srcRect l="30668" t="27541" r="11482" b="25793"/>
          <a:stretch/>
        </p:blipFill>
        <p:spPr>
          <a:xfrm>
            <a:off x="576865" y="457200"/>
            <a:ext cx="11038270" cy="5943600"/>
          </a:xfrm>
          <a:prstGeom prst="rect">
            <a:avLst/>
          </a:prstGeom>
        </p:spPr>
      </p:pic>
    </p:spTree>
    <p:extLst>
      <p:ext uri="{BB962C8B-B14F-4D97-AF65-F5344CB8AC3E}">
        <p14:creationId xmlns:p14="http://schemas.microsoft.com/office/powerpoint/2010/main" val="2530156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AB85C-E04B-5218-95F3-AA44874542FB}"/>
              </a:ext>
            </a:extLst>
          </p:cNvPr>
          <p:cNvSpPr>
            <a:spLocks noGrp="1"/>
          </p:cNvSpPr>
          <p:nvPr>
            <p:ph type="title"/>
          </p:nvPr>
        </p:nvSpPr>
        <p:spPr>
          <a:xfrm>
            <a:off x="4965430" y="629268"/>
            <a:ext cx="6586491" cy="1286160"/>
          </a:xfrm>
        </p:spPr>
        <p:txBody>
          <a:bodyPr anchor="b">
            <a:normAutofit/>
          </a:bodyPr>
          <a:lstStyle/>
          <a:p>
            <a:r>
              <a:rPr lang="en-GB" dirty="0"/>
              <a:t>Methodology</a:t>
            </a:r>
          </a:p>
        </p:txBody>
      </p:sp>
      <p:sp>
        <p:nvSpPr>
          <p:cNvPr id="3" name="Content Placeholder 2">
            <a:extLst>
              <a:ext uri="{FF2B5EF4-FFF2-40B4-BE49-F238E27FC236}">
                <a16:creationId xmlns:a16="http://schemas.microsoft.com/office/drawing/2014/main" id="{B94B8205-BFB3-B633-A233-DEE037B28509}"/>
              </a:ext>
            </a:extLst>
          </p:cNvPr>
          <p:cNvSpPr>
            <a:spLocks noGrp="1"/>
          </p:cNvSpPr>
          <p:nvPr>
            <p:ph idx="1"/>
          </p:nvPr>
        </p:nvSpPr>
        <p:spPr>
          <a:xfrm>
            <a:off x="4965431" y="2438400"/>
            <a:ext cx="6586489" cy="3785419"/>
          </a:xfrm>
        </p:spPr>
        <p:txBody>
          <a:bodyPr>
            <a:normAutofit/>
          </a:bodyPr>
          <a:lstStyle/>
          <a:p>
            <a:r>
              <a:rPr lang="en-GB" sz="2000"/>
              <a:t>The research methodology that you, as a researcher,  chose, needs to be based on your research problem, purpose, and questions (or research query statement). The research problem, purpose, and questions need to be guided by the literature. A quantitative, qualitative, or mixed method approach may be chosen. </a:t>
            </a:r>
          </a:p>
        </p:txBody>
      </p:sp>
      <p:pic>
        <p:nvPicPr>
          <p:cNvPr id="5" name="Picture 4" descr="Complex maths formulae on a blackboard">
            <a:extLst>
              <a:ext uri="{FF2B5EF4-FFF2-40B4-BE49-F238E27FC236}">
                <a16:creationId xmlns:a16="http://schemas.microsoft.com/office/drawing/2014/main" id="{1600D20B-CFD7-6759-C2CC-7695E6C35463}"/>
              </a:ext>
            </a:extLst>
          </p:cNvPr>
          <p:cNvPicPr>
            <a:picLocks noChangeAspect="1"/>
          </p:cNvPicPr>
          <p:nvPr/>
        </p:nvPicPr>
        <p:blipFill rotWithShape="1">
          <a:blip r:embed="rId2"/>
          <a:srcRect l="32290" r="18366"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685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E6593-C753-7C11-8F46-372CA49812AE}"/>
              </a:ext>
            </a:extLst>
          </p:cNvPr>
          <p:cNvSpPr>
            <a:spLocks noGrp="1"/>
          </p:cNvSpPr>
          <p:nvPr>
            <p:ph type="title"/>
          </p:nvPr>
        </p:nvSpPr>
        <p:spPr>
          <a:xfrm>
            <a:off x="838200" y="365125"/>
            <a:ext cx="10515600" cy="1325563"/>
          </a:xfrm>
        </p:spPr>
        <p:txBody>
          <a:bodyPr>
            <a:normAutofit/>
          </a:bodyPr>
          <a:lstStyle/>
          <a:p>
            <a:r>
              <a:rPr lang="en-GB" sz="2600"/>
              <a:t>According to Creswell (2007) and Patton (1990), qualitative focused research questions:</a:t>
            </a:r>
            <a:br>
              <a:rPr lang="en-GB" sz="2600"/>
            </a:br>
            <a:endParaRPr lang="en-GB" sz="26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874E24-D3C5-3DA4-B6DB-81C941ACBF05}"/>
              </a:ext>
            </a:extLst>
          </p:cNvPr>
          <p:cNvSpPr>
            <a:spLocks noGrp="1"/>
          </p:cNvSpPr>
          <p:nvPr>
            <p:ph idx="1"/>
          </p:nvPr>
        </p:nvSpPr>
        <p:spPr>
          <a:xfrm>
            <a:off x="838200" y="1929384"/>
            <a:ext cx="10515600" cy="4251960"/>
          </a:xfrm>
        </p:spPr>
        <p:txBody>
          <a:bodyPr>
            <a:normAutofit/>
          </a:bodyPr>
          <a:lstStyle/>
          <a:p>
            <a:endParaRPr lang="en-GB" sz="2200"/>
          </a:p>
          <a:p>
            <a:r>
              <a:rPr lang="en-GB" sz="2200"/>
              <a:t>Tend to be broad and more general in terms than quantitative questions so as not to delimit the study</a:t>
            </a:r>
          </a:p>
          <a:p>
            <a:r>
              <a:rPr lang="en-GB" sz="2200"/>
              <a:t>Ask about people’s experiences, the meaning people make of their experiences, or people and their social or interpersonal contexts</a:t>
            </a:r>
          </a:p>
          <a:p>
            <a:r>
              <a:rPr lang="en-GB" sz="2200"/>
              <a:t>Are open ended</a:t>
            </a:r>
          </a:p>
          <a:p>
            <a:r>
              <a:rPr lang="en-GB" sz="2200"/>
              <a:t>Usually begin with words such as “what” and “how”</a:t>
            </a:r>
          </a:p>
          <a:p>
            <a:r>
              <a:rPr lang="en-GB" sz="2200"/>
              <a:t>Do not usually contain directional words such as “affect,” “impact” “cause” or “relate”</a:t>
            </a:r>
          </a:p>
          <a:p>
            <a:r>
              <a:rPr lang="en-GB" sz="2200"/>
              <a:t>Identify the research site</a:t>
            </a:r>
          </a:p>
        </p:txBody>
      </p:sp>
    </p:spTree>
    <p:extLst>
      <p:ext uri="{BB962C8B-B14F-4D97-AF65-F5344CB8AC3E}">
        <p14:creationId xmlns:p14="http://schemas.microsoft.com/office/powerpoint/2010/main" val="638216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48502-033A-6257-FB1D-DFB5808D3619}"/>
              </a:ext>
            </a:extLst>
          </p:cNvPr>
          <p:cNvSpPr>
            <a:spLocks noGrp="1"/>
          </p:cNvSpPr>
          <p:nvPr>
            <p:ph type="title"/>
          </p:nvPr>
        </p:nvSpPr>
        <p:spPr>
          <a:xfrm>
            <a:off x="838200" y="365125"/>
            <a:ext cx="10515600" cy="1325563"/>
          </a:xfrm>
        </p:spPr>
        <p:txBody>
          <a:bodyPr>
            <a:normAutofit/>
          </a:bodyPr>
          <a:lstStyle/>
          <a:p>
            <a:r>
              <a:rPr lang="en-GB" sz="2600"/>
              <a:t>On the other hand, quantitative focused research questions (Borg, Borg, &amp; Gall, 2007; LaFountian &amp; Bartos, 2002):</a:t>
            </a:r>
            <a:br>
              <a:rPr lang="en-GB" sz="2600"/>
            </a:br>
            <a:endParaRPr lang="en-GB"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6C5173-1E97-6F32-DF16-ED298CE576F4}"/>
              </a:ext>
            </a:extLst>
          </p:cNvPr>
          <p:cNvSpPr>
            <a:spLocks noGrp="1"/>
          </p:cNvSpPr>
          <p:nvPr>
            <p:ph idx="1"/>
          </p:nvPr>
        </p:nvSpPr>
        <p:spPr>
          <a:xfrm>
            <a:off x="838200" y="1929384"/>
            <a:ext cx="10515600" cy="4251960"/>
          </a:xfrm>
        </p:spPr>
        <p:txBody>
          <a:bodyPr>
            <a:normAutofit/>
          </a:bodyPr>
          <a:lstStyle/>
          <a:p>
            <a:pPr marL="0" indent="0">
              <a:buNone/>
            </a:pPr>
            <a:endParaRPr lang="en-GB" sz="2200"/>
          </a:p>
          <a:p>
            <a:r>
              <a:rPr lang="en-GB" sz="2200"/>
              <a:t>Involve constructs that are measurable numerically</a:t>
            </a:r>
          </a:p>
          <a:p>
            <a:r>
              <a:rPr lang="en-GB" sz="2200"/>
              <a:t>Are concerned with the effect or influence of an intervention</a:t>
            </a:r>
          </a:p>
          <a:p>
            <a:r>
              <a:rPr lang="en-GB" sz="2200"/>
              <a:t>Are specific and restricted in scope and identify specifically what is to be studied</a:t>
            </a:r>
          </a:p>
          <a:p>
            <a:r>
              <a:rPr lang="en-GB" sz="2200"/>
              <a:t>Clearly identifies variables. Variables are typically independent (e.g. groups) or dependent (e.g. test scores, attitudinal survey scores).</a:t>
            </a:r>
          </a:p>
          <a:p>
            <a:r>
              <a:rPr lang="en-GB" sz="2200"/>
              <a:t>Ask precisely about the difference or relationship between variables</a:t>
            </a:r>
          </a:p>
          <a:p>
            <a:r>
              <a:rPr lang="en-GB" sz="2200"/>
              <a:t>Contain directional words such as “affect”, “impact”, “cause”, “difference”, or “relate”</a:t>
            </a:r>
          </a:p>
        </p:txBody>
      </p:sp>
    </p:spTree>
    <p:extLst>
      <p:ext uri="{BB962C8B-B14F-4D97-AF65-F5344CB8AC3E}">
        <p14:creationId xmlns:p14="http://schemas.microsoft.com/office/powerpoint/2010/main" val="33354599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87C819F8-B3D4-59A6-8AFE-1D49CAFA510A}"/>
              </a:ext>
            </a:extLst>
          </p:cNvPr>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3400" b="1" i="0" kern="1200">
                <a:solidFill>
                  <a:srgbClr val="FFFFFF"/>
                </a:solidFill>
                <a:effectLst/>
                <a:latin typeface="+mj-lt"/>
                <a:ea typeface="+mj-ea"/>
                <a:cs typeface="+mj-cs"/>
              </a:rPr>
              <a:t>Choosing an Appropriate Methodology Additional Consideration</a:t>
            </a:r>
            <a:endParaRPr lang="en-US" sz="3400" kern="1200">
              <a:solidFill>
                <a:srgbClr val="FFFFFF"/>
              </a:solidFill>
              <a:latin typeface="+mj-lt"/>
              <a:ea typeface="+mj-ea"/>
              <a:cs typeface="+mj-cs"/>
            </a:endParaRP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D884756-5F95-1AF9-3565-EF403E9F4D03}"/>
              </a:ext>
            </a:extLst>
          </p:cNvPr>
          <p:cNvPicPr>
            <a:picLocks noChangeAspect="1"/>
          </p:cNvPicPr>
          <p:nvPr/>
        </p:nvPicPr>
        <p:blipFill>
          <a:blip r:embed="rId2"/>
          <a:stretch>
            <a:fillRect/>
          </a:stretch>
        </p:blipFill>
        <p:spPr>
          <a:xfrm>
            <a:off x="699361" y="2509911"/>
            <a:ext cx="10738178" cy="3997637"/>
          </a:xfrm>
          <a:prstGeom prst="rect">
            <a:avLst/>
          </a:prstGeom>
        </p:spPr>
      </p:pic>
    </p:spTree>
    <p:extLst>
      <p:ext uri="{BB962C8B-B14F-4D97-AF65-F5344CB8AC3E}">
        <p14:creationId xmlns:p14="http://schemas.microsoft.com/office/powerpoint/2010/main" val="22592202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3" name="Title 2">
            <a:extLst>
              <a:ext uri="{FF2B5EF4-FFF2-40B4-BE49-F238E27FC236}">
                <a16:creationId xmlns:a16="http://schemas.microsoft.com/office/drawing/2014/main" id="{80354691-05A5-920C-076E-254080EFAF97}"/>
              </a:ext>
            </a:extLst>
          </p:cNvPr>
          <p:cNvSpPr>
            <a:spLocks noGrp="1"/>
          </p:cNvSpPr>
          <p:nvPr>
            <p:ph type="title"/>
          </p:nvPr>
        </p:nvSpPr>
        <p:spPr>
          <a:xfrm>
            <a:off x="838200" y="401221"/>
            <a:ext cx="10515600" cy="1348065"/>
          </a:xfrm>
        </p:spPr>
        <p:txBody>
          <a:bodyPr>
            <a:normAutofit/>
          </a:bodyPr>
          <a:lstStyle/>
          <a:p>
            <a:r>
              <a:rPr lang="en-GB" sz="3800">
                <a:solidFill>
                  <a:srgbClr val="FFFFFF"/>
                </a:solidFill>
              </a:rPr>
              <a:t>Your Epistemology: Personal Belief about Knowledge </a:t>
            </a:r>
            <a:br>
              <a:rPr lang="en-GB" sz="3800">
                <a:solidFill>
                  <a:srgbClr val="FFFFFF"/>
                </a:solidFill>
              </a:rPr>
            </a:br>
            <a:endParaRPr lang="en-GB" sz="3800">
              <a:solidFill>
                <a:srgbClr val="FFFFFF"/>
              </a:solidFill>
            </a:endParaRPr>
          </a:p>
        </p:txBody>
      </p:sp>
      <p:sp>
        <p:nvSpPr>
          <p:cNvPr id="4" name="Content Placeholder 3">
            <a:extLst>
              <a:ext uri="{FF2B5EF4-FFF2-40B4-BE49-F238E27FC236}">
                <a16:creationId xmlns:a16="http://schemas.microsoft.com/office/drawing/2014/main" id="{CDA8425E-2BB0-FB2D-0CA8-C73376078466}"/>
              </a:ext>
            </a:extLst>
          </p:cNvPr>
          <p:cNvSpPr>
            <a:spLocks noGrp="1"/>
          </p:cNvSpPr>
          <p:nvPr>
            <p:ph idx="1"/>
          </p:nvPr>
        </p:nvSpPr>
        <p:spPr>
          <a:xfrm>
            <a:off x="838200" y="2586789"/>
            <a:ext cx="10515600" cy="3590174"/>
          </a:xfrm>
        </p:spPr>
        <p:txBody>
          <a:bodyPr>
            <a:normAutofit/>
          </a:bodyPr>
          <a:lstStyle/>
          <a:p>
            <a:endParaRPr lang="en-GB" sz="2200" dirty="0"/>
          </a:p>
          <a:p>
            <a:r>
              <a:rPr lang="en-GB" sz="2200" dirty="0"/>
              <a:t>Researchers “make different epistemological assumptions about the nature of scientific knowledge and how to acquire it” (Gall, Gall, &amp; Borg, 2007, p. 31). These underlying epistemology define how the researcher approaches the world and can influence methodological decisions.</a:t>
            </a:r>
          </a:p>
          <a:p>
            <a:r>
              <a:rPr lang="en-GB" sz="2200" dirty="0"/>
              <a:t>The distinction between qualitative and quantitative methodologies is more than the difference between words and numbers. They have different underlying epistemological assumptions. (Creswell, 2000, pp. 3-4). </a:t>
            </a:r>
          </a:p>
          <a:p>
            <a:r>
              <a:rPr lang="en-GB" sz="2200" dirty="0"/>
              <a:t>You must clarify for yourself  how  you believe knowledge is created and how this epistemology is consistent with the underlying paradigm of the chosen methodology.</a:t>
            </a:r>
          </a:p>
        </p:txBody>
      </p:sp>
    </p:spTree>
    <p:extLst>
      <p:ext uri="{BB962C8B-B14F-4D97-AF65-F5344CB8AC3E}">
        <p14:creationId xmlns:p14="http://schemas.microsoft.com/office/powerpoint/2010/main" val="1241179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065F1DE-2C1F-2217-38AE-12A7B83F8065}"/>
              </a:ext>
            </a:extLst>
          </p:cNvPr>
          <p:cNvSpPr>
            <a:spLocks noGrp="1"/>
          </p:cNvSpPr>
          <p:nvPr>
            <p:ph type="title"/>
          </p:nvPr>
        </p:nvSpPr>
        <p:spPr>
          <a:xfrm>
            <a:off x="556532" y="643467"/>
            <a:ext cx="11210925" cy="744836"/>
          </a:xfrm>
        </p:spPr>
        <p:txBody>
          <a:bodyPr>
            <a:normAutofit/>
          </a:bodyPr>
          <a:lstStyle/>
          <a:p>
            <a:pPr algn="ctr"/>
            <a:r>
              <a:rPr lang="en-GB" sz="3200">
                <a:solidFill>
                  <a:schemeClr val="bg1"/>
                </a:solidFill>
              </a:rPr>
              <a:t>Everyone needs a methodology</a:t>
            </a:r>
          </a:p>
        </p:txBody>
      </p:sp>
      <p:pic>
        <p:nvPicPr>
          <p:cNvPr id="5" name="Picture 4">
            <a:extLst>
              <a:ext uri="{FF2B5EF4-FFF2-40B4-BE49-F238E27FC236}">
                <a16:creationId xmlns:a16="http://schemas.microsoft.com/office/drawing/2014/main" id="{B5D98CEA-62CD-38C6-EB47-10D43DAFB4E7}"/>
              </a:ext>
            </a:extLst>
          </p:cNvPr>
          <p:cNvPicPr>
            <a:picLocks noChangeAspect="1"/>
          </p:cNvPicPr>
          <p:nvPr/>
        </p:nvPicPr>
        <p:blipFill rotWithShape="1">
          <a:blip r:embed="rId3"/>
          <a:srcRect l="36569" t="28088" r="20590" b="23716"/>
          <a:stretch/>
        </p:blipFill>
        <p:spPr>
          <a:xfrm>
            <a:off x="3170184" y="1675227"/>
            <a:ext cx="5851631" cy="4394199"/>
          </a:xfrm>
          <a:prstGeom prst="rect">
            <a:avLst/>
          </a:prstGeom>
        </p:spPr>
      </p:pic>
    </p:spTree>
    <p:extLst>
      <p:ext uri="{BB962C8B-B14F-4D97-AF65-F5344CB8AC3E}">
        <p14:creationId xmlns:p14="http://schemas.microsoft.com/office/powerpoint/2010/main" val="41689306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138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98D536-28FF-37BB-6FC1-0E483EE315B1}"/>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anchor="ctr">
            <a:normAutofit/>
          </a:bodyPr>
          <a:lstStyle/>
          <a:p>
            <a:pPr algn="ctr"/>
            <a:r>
              <a:rPr lang="en-GB" sz="1800">
                <a:solidFill>
                  <a:srgbClr val="FFFFFF"/>
                </a:solidFill>
              </a:rPr>
              <a:t>Problem, conceptual framework, research questions, paradigms, epistemology</a:t>
            </a:r>
          </a:p>
        </p:txBody>
      </p:sp>
      <p:pic>
        <p:nvPicPr>
          <p:cNvPr id="4" name="Picture 3" descr="Graphical user interface, application&#10;&#10;Description automatically generated">
            <a:extLst>
              <a:ext uri="{FF2B5EF4-FFF2-40B4-BE49-F238E27FC236}">
                <a16:creationId xmlns:a16="http://schemas.microsoft.com/office/drawing/2014/main" id="{F12495A9-22A4-85AB-469E-825EC5A1161B}"/>
              </a:ext>
            </a:extLst>
          </p:cNvPr>
          <p:cNvPicPr>
            <a:picLocks noChangeAspect="1"/>
          </p:cNvPicPr>
          <p:nvPr/>
        </p:nvPicPr>
        <p:blipFill rotWithShape="1">
          <a:blip r:embed="rId3"/>
          <a:srcRect l="37579" t="27977" r="26534" b="27754"/>
          <a:stretch/>
        </p:blipFill>
        <p:spPr>
          <a:xfrm>
            <a:off x="4638434" y="961812"/>
            <a:ext cx="5988530" cy="4930987"/>
          </a:xfrm>
          <a:prstGeom prst="rect">
            <a:avLst/>
          </a:prstGeom>
        </p:spPr>
      </p:pic>
    </p:spTree>
    <p:extLst>
      <p:ext uri="{BB962C8B-B14F-4D97-AF65-F5344CB8AC3E}">
        <p14:creationId xmlns:p14="http://schemas.microsoft.com/office/powerpoint/2010/main" val="4763440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75BC67-74BE-A437-A2E2-F64CB290963A}"/>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You have to know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55F57B4-E588-8C29-B2FD-6771BD865F7D}"/>
              </a:ext>
            </a:extLst>
          </p:cNvPr>
          <p:cNvPicPr>
            <a:picLocks noChangeAspect="1"/>
          </p:cNvPicPr>
          <p:nvPr/>
        </p:nvPicPr>
        <p:blipFill rotWithShape="1">
          <a:blip r:embed="rId3"/>
          <a:srcRect l="35404" t="27869" r="20443" b="25027"/>
          <a:stretch/>
        </p:blipFill>
        <p:spPr>
          <a:xfrm>
            <a:off x="4654296" y="846474"/>
            <a:ext cx="7214616" cy="5137619"/>
          </a:xfrm>
          <a:prstGeom prst="rect">
            <a:avLst/>
          </a:prstGeom>
        </p:spPr>
      </p:pic>
    </p:spTree>
    <p:extLst>
      <p:ext uri="{BB962C8B-B14F-4D97-AF65-F5344CB8AC3E}">
        <p14:creationId xmlns:p14="http://schemas.microsoft.com/office/powerpoint/2010/main" val="26882573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57F00-ACEA-DABC-7F23-D9A1910AF026}"/>
              </a:ext>
            </a:extLst>
          </p:cNvPr>
          <p:cNvSpPr>
            <a:spLocks noGrp="1"/>
          </p:cNvSpPr>
          <p:nvPr>
            <p:ph type="title"/>
          </p:nvPr>
        </p:nvSpPr>
        <p:spPr>
          <a:xfrm>
            <a:off x="556532" y="643467"/>
            <a:ext cx="11210925" cy="744836"/>
          </a:xfrm>
        </p:spPr>
        <p:txBody>
          <a:bodyPr>
            <a:normAutofit/>
          </a:bodyPr>
          <a:lstStyle/>
          <a:p>
            <a:pPr algn="ctr"/>
            <a:r>
              <a:rPr lang="en-GB" sz="3200">
                <a:solidFill>
                  <a:schemeClr val="bg1"/>
                </a:solidFill>
              </a:rPr>
              <a:t>Choosing a methodology</a:t>
            </a:r>
          </a:p>
        </p:txBody>
      </p:sp>
      <p:pic>
        <p:nvPicPr>
          <p:cNvPr id="3" name="Picture 2">
            <a:extLst>
              <a:ext uri="{FF2B5EF4-FFF2-40B4-BE49-F238E27FC236}">
                <a16:creationId xmlns:a16="http://schemas.microsoft.com/office/drawing/2014/main" id="{8B51C431-55BF-66A7-C5AF-03952FC478CE}"/>
              </a:ext>
            </a:extLst>
          </p:cNvPr>
          <p:cNvPicPr>
            <a:picLocks noChangeAspect="1"/>
          </p:cNvPicPr>
          <p:nvPr/>
        </p:nvPicPr>
        <p:blipFill>
          <a:blip r:embed="rId3"/>
          <a:stretch>
            <a:fillRect/>
          </a:stretch>
        </p:blipFill>
        <p:spPr>
          <a:xfrm>
            <a:off x="2792091" y="1675227"/>
            <a:ext cx="6607818" cy="4394199"/>
          </a:xfrm>
          <a:prstGeom prst="rect">
            <a:avLst/>
          </a:prstGeom>
        </p:spPr>
      </p:pic>
    </p:spTree>
    <p:extLst>
      <p:ext uri="{BB962C8B-B14F-4D97-AF65-F5344CB8AC3E}">
        <p14:creationId xmlns:p14="http://schemas.microsoft.com/office/powerpoint/2010/main" val="21675180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4231B-C278-E7D2-DCB7-F01697F8747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Guba and Lincoln (1994)</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4477C8F-6E5F-1065-CE04-0FF48E109D55}"/>
              </a:ext>
            </a:extLst>
          </p:cNvPr>
          <p:cNvPicPr>
            <a:picLocks noChangeAspect="1"/>
          </p:cNvPicPr>
          <p:nvPr/>
        </p:nvPicPr>
        <p:blipFill rotWithShape="1">
          <a:blip r:embed="rId3"/>
          <a:srcRect l="35841" t="27978" r="20370" b="24699"/>
          <a:stretch/>
        </p:blipFill>
        <p:spPr>
          <a:xfrm>
            <a:off x="4654296" y="813077"/>
            <a:ext cx="7214616" cy="5204413"/>
          </a:xfrm>
          <a:prstGeom prst="rect">
            <a:avLst/>
          </a:prstGeom>
        </p:spPr>
      </p:pic>
    </p:spTree>
    <p:extLst>
      <p:ext uri="{BB962C8B-B14F-4D97-AF65-F5344CB8AC3E}">
        <p14:creationId xmlns:p14="http://schemas.microsoft.com/office/powerpoint/2010/main" val="26687424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573559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AB9B1-EDE2-B212-B1D1-87652C239523}"/>
              </a:ext>
            </a:extLst>
          </p:cNvPr>
          <p:cNvSpPr>
            <a:spLocks noGrp="1"/>
          </p:cNvSpPr>
          <p:nvPr>
            <p:ph type="title"/>
          </p:nvPr>
        </p:nvSpPr>
        <p:spPr>
          <a:xfrm>
            <a:off x="594360" y="640263"/>
            <a:ext cx="5239512" cy="1344975"/>
          </a:xfrm>
          <a:prstGeom prst="ellipse">
            <a:avLst/>
          </a:prstGeom>
        </p:spPr>
        <p:txBody>
          <a:bodyPr vert="horz" lIns="91440" tIns="45720" rIns="91440" bIns="45720" rtlCol="0" anchor="ctr">
            <a:normAutofit/>
          </a:bodyPr>
          <a:lstStyle/>
          <a:p>
            <a:pPr algn="ctr"/>
            <a:r>
              <a:rPr lang="en-US" sz="4000" kern="1200">
                <a:solidFill>
                  <a:schemeClr val="tx1"/>
                </a:solidFill>
                <a:latin typeface="+mj-lt"/>
                <a:ea typeface="+mj-ea"/>
                <a:cs typeface="+mj-cs"/>
              </a:rPr>
              <a:t>Positivism</a:t>
            </a:r>
          </a:p>
        </p:txBody>
      </p:sp>
      <p:sp>
        <p:nvSpPr>
          <p:cNvPr id="6" name="Content Placeholder 5">
            <a:extLst>
              <a:ext uri="{FF2B5EF4-FFF2-40B4-BE49-F238E27FC236}">
                <a16:creationId xmlns:a16="http://schemas.microsoft.com/office/drawing/2014/main" id="{5E8E2E45-88CA-2959-E18B-5B6AFFA38557}"/>
              </a:ext>
            </a:extLst>
          </p:cNvPr>
          <p:cNvSpPr>
            <a:spLocks noGrp="1"/>
          </p:cNvSpPr>
          <p:nvPr>
            <p:ph sz="half" idx="2"/>
          </p:nvPr>
        </p:nvSpPr>
        <p:spPr>
          <a:xfrm>
            <a:off x="593610" y="2121763"/>
            <a:ext cx="5235490" cy="3773010"/>
          </a:xfrm>
        </p:spPr>
        <p:txBody>
          <a:bodyPr vert="horz" lIns="91440" tIns="45720" rIns="91440" bIns="45720" rtlCol="0">
            <a:normAutofit/>
          </a:bodyPr>
          <a:lstStyle/>
          <a:p>
            <a:r>
              <a:rPr lang="en-US" sz="1400"/>
              <a:t>Positivist researchers claimed that universal principles, rules or laws can be found and applied to general settings, regardless of a particular or singular experience, even if those experience contradict the principle of rule or law, individual exceptions are considered </a:t>
            </a:r>
            <a:r>
              <a:rPr lang="en-US" sz="1400" b="1"/>
              <a:t>noise</a:t>
            </a:r>
            <a:r>
              <a:rPr lang="en-US" sz="1400"/>
              <a:t> by most researchers.</a:t>
            </a:r>
          </a:p>
          <a:p>
            <a:r>
              <a:rPr lang="en-US" sz="1400"/>
              <a:t>Cornerstone of positivism is objective reality. </a:t>
            </a:r>
          </a:p>
          <a:p>
            <a:r>
              <a:rPr lang="en-US" sz="1400"/>
              <a:t>Idea that knowledge is derived in direct observation and logical inference. </a:t>
            </a:r>
          </a:p>
          <a:p>
            <a:r>
              <a:rPr lang="en-US" sz="1400"/>
              <a:t>Goal is to have non bias research and then statistical methods. As we all know are used to examine relationships among variables and make generalisations that can be applied to popular to the entire population that is unbiased scientific knowledge. </a:t>
            </a:r>
          </a:p>
          <a:p>
            <a:r>
              <a:rPr lang="en-US" sz="1400"/>
              <a:t>Positivism is the idea of having an objective reality or an objective truth.</a:t>
            </a:r>
          </a:p>
        </p:txBody>
      </p:sp>
      <p:pic>
        <p:nvPicPr>
          <p:cNvPr id="4" name="Picture 3">
            <a:extLst>
              <a:ext uri="{FF2B5EF4-FFF2-40B4-BE49-F238E27FC236}">
                <a16:creationId xmlns:a16="http://schemas.microsoft.com/office/drawing/2014/main" id="{F96A4B23-D8B5-EED1-7C34-B1C550749140}"/>
              </a:ext>
            </a:extLst>
          </p:cNvPr>
          <p:cNvPicPr>
            <a:picLocks noChangeAspect="1"/>
          </p:cNvPicPr>
          <p:nvPr/>
        </p:nvPicPr>
        <p:blipFill>
          <a:blip r:embed="rId3"/>
          <a:stretch>
            <a:fillRect/>
          </a:stretch>
        </p:blipFill>
        <p:spPr>
          <a:xfrm>
            <a:off x="6580632" y="1441567"/>
            <a:ext cx="5126736" cy="3819417"/>
          </a:xfrm>
          <a:prstGeom prst="rect">
            <a:avLst/>
          </a:prstGeom>
        </p:spPr>
      </p:pic>
    </p:spTree>
    <p:extLst>
      <p:ext uri="{BB962C8B-B14F-4D97-AF65-F5344CB8AC3E}">
        <p14:creationId xmlns:p14="http://schemas.microsoft.com/office/powerpoint/2010/main" val="42689977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573559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BFED43F6-84E8-2DEE-B3E1-50A08233A0AC}"/>
              </a:ext>
            </a:extLst>
          </p:cNvPr>
          <p:cNvSpPr>
            <a:spLocks noGrp="1"/>
          </p:cNvSpPr>
          <p:nvPr>
            <p:ph idx="1"/>
          </p:nvPr>
        </p:nvSpPr>
        <p:spPr>
          <a:xfrm>
            <a:off x="593610" y="2121763"/>
            <a:ext cx="5235490" cy="3773010"/>
          </a:xfrm>
        </p:spPr>
        <p:txBody>
          <a:bodyPr>
            <a:normAutofit/>
          </a:bodyPr>
          <a:lstStyle/>
          <a:p>
            <a:r>
              <a:rPr lang="en-GB" sz="2000" dirty="0">
                <a:effectLst/>
                <a:latin typeface="Calibri" panose="020F0502020204030204" pitchFamily="34" charset="0"/>
                <a:ea typeface="DengXian" panose="02010600030101010101" pitchFamily="2" charset="-122"/>
                <a:cs typeface="Arial" panose="020B0604020202020204" pitchFamily="34" charset="0"/>
              </a:rPr>
              <a:t>G&amp;L </a:t>
            </a:r>
            <a:r>
              <a:rPr lang="en-GB" sz="2000" dirty="0" err="1">
                <a:effectLst/>
                <a:latin typeface="Calibri" panose="020F0502020204030204" pitchFamily="34" charset="0"/>
                <a:ea typeface="DengXian" panose="02010600030101010101" pitchFamily="2" charset="-122"/>
                <a:cs typeface="Arial" panose="020B0604020202020204" pitchFamily="34" charset="0"/>
              </a:rPr>
              <a:t>postpositivism</a:t>
            </a:r>
            <a:r>
              <a:rPr lang="en-GB" sz="2000" dirty="0">
                <a:effectLst/>
                <a:latin typeface="Calibri" panose="020F0502020204030204" pitchFamily="34" charset="0"/>
                <a:ea typeface="DengXian" panose="02010600030101010101" pitchFamily="2" charset="-122"/>
                <a:cs typeface="Arial" panose="020B0604020202020204" pitchFamily="34" charset="0"/>
              </a:rPr>
              <a:t> is an </a:t>
            </a:r>
            <a:r>
              <a:rPr lang="en-GB" sz="2000" dirty="0">
                <a:latin typeface="Calibri" panose="020F0502020204030204" pitchFamily="34" charset="0"/>
                <a:ea typeface="DengXian" panose="02010600030101010101" pitchFamily="2" charset="-122"/>
                <a:cs typeface="Arial" panose="020B0604020202020204" pitchFamily="34" charset="0"/>
              </a:rPr>
              <a:t>e</a:t>
            </a:r>
            <a:r>
              <a:rPr lang="en-GB" sz="2000" dirty="0">
                <a:effectLst/>
                <a:latin typeface="Calibri" panose="020F0502020204030204" pitchFamily="34" charset="0"/>
                <a:ea typeface="DengXian" panose="02010600030101010101" pitchFamily="2" charset="-122"/>
                <a:cs typeface="Arial" panose="020B0604020202020204" pitchFamily="34" charset="0"/>
              </a:rPr>
              <a:t>pistemology that assumes unobjective reality.</a:t>
            </a:r>
          </a:p>
          <a:p>
            <a:r>
              <a:rPr lang="en-GB" sz="2000" dirty="0">
                <a:effectLst/>
                <a:latin typeface="Calibri" panose="020F0502020204030204" pitchFamily="34" charset="0"/>
                <a:ea typeface="DengXian" panose="02010600030101010101" pitchFamily="2" charset="-122"/>
                <a:cs typeface="Arial" panose="020B0604020202020204" pitchFamily="34" charset="0"/>
              </a:rPr>
              <a:t>But that this objective reality can only be known imperfectly despite all the efforts of the researcher to be neutral and unbiased, they're going to inevitably inject bias into the study.</a:t>
            </a:r>
          </a:p>
          <a:p>
            <a:r>
              <a:rPr lang="en-GB" sz="2000" dirty="0">
                <a:effectLst/>
                <a:latin typeface="Calibri" panose="020F0502020204030204" pitchFamily="34" charset="0"/>
                <a:ea typeface="DengXian" panose="02010600030101010101" pitchFamily="2" charset="-122"/>
                <a:cs typeface="Arial" panose="020B0604020202020204" pitchFamily="34" charset="0"/>
              </a:rPr>
              <a:t>Always will be the inclusion of their beliefs and values, who they are as a researcher. Let's take an example. </a:t>
            </a:r>
            <a:endParaRPr lang="en-GB" sz="2000" dirty="0"/>
          </a:p>
        </p:txBody>
      </p:sp>
      <p:pic>
        <p:nvPicPr>
          <p:cNvPr id="4" name="Picture 3">
            <a:extLst>
              <a:ext uri="{FF2B5EF4-FFF2-40B4-BE49-F238E27FC236}">
                <a16:creationId xmlns:a16="http://schemas.microsoft.com/office/drawing/2014/main" id="{4045FE27-4143-C35A-2C42-09C5234A4F5B}"/>
              </a:ext>
            </a:extLst>
          </p:cNvPr>
          <p:cNvPicPr>
            <a:picLocks noChangeAspect="1"/>
          </p:cNvPicPr>
          <p:nvPr/>
        </p:nvPicPr>
        <p:blipFill rotWithShape="1">
          <a:blip r:embed="rId3"/>
          <a:srcRect l="36497" t="28088" r="20662" b="23935"/>
          <a:stretch/>
        </p:blipFill>
        <p:spPr>
          <a:xfrm>
            <a:off x="6580632" y="1435097"/>
            <a:ext cx="5126736" cy="3832356"/>
          </a:xfrm>
          <a:prstGeom prst="rect">
            <a:avLst/>
          </a:prstGeom>
        </p:spPr>
      </p:pic>
    </p:spTree>
    <p:extLst>
      <p:ext uri="{BB962C8B-B14F-4D97-AF65-F5344CB8AC3E}">
        <p14:creationId xmlns:p14="http://schemas.microsoft.com/office/powerpoint/2010/main" val="21380865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4119-14A7-B5AC-E127-003C1190A06D}"/>
              </a:ext>
            </a:extLst>
          </p:cNvPr>
          <p:cNvSpPr>
            <a:spLocks noGrp="1"/>
          </p:cNvSpPr>
          <p:nvPr>
            <p:ph type="title"/>
          </p:nvPr>
        </p:nvSpPr>
        <p:spPr>
          <a:xfrm>
            <a:off x="481013" y="3752849"/>
            <a:ext cx="3290887" cy="2452687"/>
          </a:xfrm>
        </p:spPr>
        <p:txBody>
          <a:bodyPr anchor="ctr">
            <a:normAutofit/>
          </a:bodyPr>
          <a:lstStyle/>
          <a:p>
            <a:r>
              <a:rPr lang="en-GB" sz="3600"/>
              <a:t>Tina</a:t>
            </a:r>
          </a:p>
        </p:txBody>
      </p:sp>
      <p:pic>
        <p:nvPicPr>
          <p:cNvPr id="2050" name="Picture 2" descr="Universities Act to close the BAME student attainment gap - Student Times">
            <a:extLst>
              <a:ext uri="{FF2B5EF4-FFF2-40B4-BE49-F238E27FC236}">
                <a16:creationId xmlns:a16="http://schemas.microsoft.com/office/drawing/2014/main" id="{AEA6EFD7-2D80-DA98-EBC2-C47F3E365B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802" b="35110"/>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C2C7E9-6F87-21E1-4105-156E70F6C84C}"/>
              </a:ext>
            </a:extLst>
          </p:cNvPr>
          <p:cNvSpPr>
            <a:spLocks noGrp="1"/>
          </p:cNvSpPr>
          <p:nvPr>
            <p:ph idx="1"/>
          </p:nvPr>
        </p:nvSpPr>
        <p:spPr>
          <a:xfrm>
            <a:off x="4223982" y="3752850"/>
            <a:ext cx="7485413" cy="2452687"/>
          </a:xfrm>
        </p:spPr>
        <p:txBody>
          <a:bodyPr anchor="ctr">
            <a:normAutofit/>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Role of online education</a:t>
            </a:r>
            <a:r>
              <a:rPr lang="en-GB" sz="1800" dirty="0">
                <a:latin typeface="Calibri" panose="020F0502020204030204" pitchFamily="34" charset="0"/>
                <a:ea typeface="DengXian" panose="02010600030101010101" pitchFamily="2" charset="-122"/>
                <a:cs typeface="Arial" panose="020B0604020202020204" pitchFamily="34" charset="0"/>
              </a:rPr>
              <a:t> and </a:t>
            </a:r>
            <a:r>
              <a:rPr lang="en-GB" sz="1800" dirty="0">
                <a:effectLst/>
                <a:latin typeface="Calibri" panose="020F0502020204030204" pitchFamily="34" charset="0"/>
                <a:ea typeface="DengXian" panose="02010600030101010101" pitchFamily="2" charset="-122"/>
                <a:cs typeface="Arial" panose="020B0604020202020204" pitchFamily="34" charset="0"/>
              </a:rPr>
              <a:t>closing the achievement gap between minorities and majorities.</a:t>
            </a:r>
          </a:p>
          <a:p>
            <a:r>
              <a:rPr lang="en-GB" sz="1800" dirty="0">
                <a:latin typeface="Calibri" panose="020F0502020204030204" pitchFamily="34" charset="0"/>
                <a:ea typeface="DengXian" panose="02010600030101010101" pitchFamily="2" charset="-122"/>
                <a:cs typeface="Arial" panose="020B0604020202020204" pitchFamily="34" charset="0"/>
              </a:rPr>
              <a:t>S</a:t>
            </a:r>
            <a:r>
              <a:rPr lang="en-GB" sz="1800" dirty="0">
                <a:effectLst/>
                <a:latin typeface="Calibri" panose="020F0502020204030204" pitchFamily="34" charset="0"/>
                <a:ea typeface="DengXian" panose="02010600030101010101" pitchFamily="2" charset="-122"/>
                <a:cs typeface="Arial" panose="020B0604020202020204" pitchFamily="34" charset="0"/>
              </a:rPr>
              <a:t>he recognises coming from a post positivism and will bring certain biases</a:t>
            </a:r>
            <a:r>
              <a:rPr lang="en-GB" sz="1800" dirty="0">
                <a:latin typeface="Calibri" panose="020F0502020204030204" pitchFamily="34" charset="0"/>
                <a:ea typeface="DengXian" panose="02010600030101010101" pitchFamily="2" charset="-122"/>
                <a:cs typeface="Arial" panose="020B0604020202020204" pitchFamily="34" charset="0"/>
              </a:rPr>
              <a:t> to the </a:t>
            </a:r>
            <a:r>
              <a:rPr lang="en-GB" sz="1800" dirty="0">
                <a:effectLst/>
                <a:latin typeface="Calibri" panose="020F0502020204030204" pitchFamily="34" charset="0"/>
                <a:ea typeface="DengXian" panose="02010600030101010101" pitchFamily="2" charset="-122"/>
                <a:cs typeface="Arial" panose="020B0604020202020204" pitchFamily="34" charset="0"/>
              </a:rPr>
              <a:t>study as she herself is a minority – a clear response to positivism. </a:t>
            </a:r>
          </a:p>
          <a:p>
            <a:r>
              <a:rPr lang="en-GB" sz="1800" dirty="0">
                <a:effectLst/>
                <a:latin typeface="Calibri" panose="020F0502020204030204" pitchFamily="34" charset="0"/>
                <a:ea typeface="DengXian" panose="02010600030101010101" pitchFamily="2" charset="-122"/>
                <a:cs typeface="Arial" panose="020B0604020202020204" pitchFamily="34" charset="0"/>
              </a:rPr>
              <a:t>Post positivism emerged as a paradigm response to perceived weakness.</a:t>
            </a:r>
          </a:p>
          <a:p>
            <a:endParaRPr lang="en-GB" sz="1800" dirty="0"/>
          </a:p>
        </p:txBody>
      </p:sp>
    </p:spTree>
    <p:extLst>
      <p:ext uri="{BB962C8B-B14F-4D97-AF65-F5344CB8AC3E}">
        <p14:creationId xmlns:p14="http://schemas.microsoft.com/office/powerpoint/2010/main" val="38727412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7248806-5B4F-39CC-193C-BF988FE33430}"/>
              </a:ext>
            </a:extLst>
          </p:cNvPr>
          <p:cNvPicPr>
            <a:picLocks noChangeAspect="1"/>
          </p:cNvPicPr>
          <p:nvPr/>
        </p:nvPicPr>
        <p:blipFill rotWithShape="1">
          <a:blip r:embed="rId3"/>
          <a:srcRect l="35987" t="26776" r="20735" b="24153"/>
          <a:stretch/>
        </p:blipFill>
        <p:spPr>
          <a:xfrm>
            <a:off x="643467" y="1426862"/>
            <a:ext cx="5290720" cy="4004275"/>
          </a:xfrm>
          <a:prstGeom prst="rect">
            <a:avLst/>
          </a:prstGeom>
        </p:spPr>
      </p:pic>
      <p:grpSp>
        <p:nvGrpSpPr>
          <p:cNvPr id="20" name="Group 19">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21" name="Isosceles Triangle 20">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Content Placeholder 5">
            <a:extLst>
              <a:ext uri="{FF2B5EF4-FFF2-40B4-BE49-F238E27FC236}">
                <a16:creationId xmlns:a16="http://schemas.microsoft.com/office/drawing/2014/main" id="{C55FAABA-8D04-2437-9725-7833E203F223}"/>
              </a:ext>
            </a:extLst>
          </p:cNvPr>
          <p:cNvSpPr>
            <a:spLocks noGrp="1"/>
          </p:cNvSpPr>
          <p:nvPr>
            <p:ph idx="1"/>
          </p:nvPr>
        </p:nvSpPr>
        <p:spPr>
          <a:xfrm>
            <a:off x="6412120" y="1782981"/>
            <a:ext cx="5136412" cy="4393982"/>
          </a:xfrm>
        </p:spPr>
        <p:txBody>
          <a:bodyPr>
            <a:normAutofit/>
          </a:bodyPr>
          <a:lstStyle/>
          <a:p>
            <a:r>
              <a:rPr lang="en-GB" sz="2000">
                <a:latin typeface="Calibri" panose="020F0502020204030204" pitchFamily="34" charset="0"/>
                <a:ea typeface="DengXian" panose="02010600030101010101" pitchFamily="2" charset="-122"/>
                <a:cs typeface="Arial" panose="020B0604020202020204" pitchFamily="34" charset="0"/>
              </a:rPr>
              <a:t>C</a:t>
            </a:r>
            <a:r>
              <a:rPr lang="en-GB" sz="2000">
                <a:effectLst/>
                <a:latin typeface="Calibri" panose="020F0502020204030204" pitchFamily="34" charset="0"/>
                <a:ea typeface="DengXian" panose="02010600030101010101" pitchFamily="2" charset="-122"/>
                <a:cs typeface="Arial" panose="020B0604020202020204" pitchFamily="34" charset="0"/>
              </a:rPr>
              <a:t>ritical theory</a:t>
            </a:r>
            <a:r>
              <a:rPr lang="en-GB" sz="2000">
                <a:latin typeface="Calibri" panose="020F0502020204030204" pitchFamily="34" charset="0"/>
                <a:ea typeface="DengXian" panose="02010600030101010101" pitchFamily="2" charset="-122"/>
                <a:cs typeface="Arial" panose="020B0604020202020204" pitchFamily="34" charset="0"/>
              </a:rPr>
              <a:t> a</a:t>
            </a:r>
            <a:r>
              <a:rPr lang="en-GB" sz="2000">
                <a:effectLst/>
                <a:latin typeface="Calibri" panose="020F0502020204030204" pitchFamily="34" charset="0"/>
                <a:ea typeface="DengXian" panose="02010600030101010101" pitchFamily="2" charset="-122"/>
                <a:cs typeface="Arial" panose="020B0604020202020204" pitchFamily="34" charset="0"/>
              </a:rPr>
              <a:t>ka cultural studies</a:t>
            </a:r>
            <a:endParaRPr lang="en-GB" sz="2000">
              <a:latin typeface="Calibri" panose="020F0502020204030204" pitchFamily="34" charset="0"/>
              <a:ea typeface="DengXian" panose="02010600030101010101" pitchFamily="2" charset="-122"/>
              <a:cs typeface="Arial" panose="020B0604020202020204" pitchFamily="34" charset="0"/>
            </a:endParaRPr>
          </a:p>
          <a:p>
            <a:r>
              <a:rPr lang="en-GB" sz="2000">
                <a:effectLst/>
                <a:latin typeface="Calibri" panose="020F0502020204030204" pitchFamily="34" charset="0"/>
                <a:ea typeface="DengXian" panose="02010600030101010101" pitchFamily="2" charset="-122"/>
                <a:cs typeface="Arial" panose="020B0604020202020204" pitchFamily="34" charset="0"/>
              </a:rPr>
              <a:t>Paradigm that posits that the oppression of various groups, especially minorities  exist as a result of perspective </a:t>
            </a:r>
          </a:p>
          <a:p>
            <a:r>
              <a:rPr lang="en-GB" sz="2000">
                <a:latin typeface="Calibri" panose="020F0502020204030204" pitchFamily="34" charset="0"/>
                <a:ea typeface="DengXian" panose="02010600030101010101" pitchFamily="2" charset="-122"/>
                <a:cs typeface="Arial" panose="020B0604020202020204" pitchFamily="34" charset="0"/>
              </a:rPr>
              <a:t>P</a:t>
            </a:r>
            <a:r>
              <a:rPr lang="en-GB" sz="2000">
                <a:effectLst/>
                <a:latin typeface="Calibri" panose="020F0502020204030204" pitchFamily="34" charset="0"/>
                <a:ea typeface="DengXian" panose="02010600030101010101" pitchFamily="2" charset="-122"/>
                <a:cs typeface="Arial" panose="020B0604020202020204" pitchFamily="34" charset="0"/>
              </a:rPr>
              <a:t>rivilege of certain cultural groups maintain domination through power</a:t>
            </a:r>
            <a:endParaRPr lang="en-GB" sz="2000">
              <a:latin typeface="Calibri" panose="020F0502020204030204" pitchFamily="34" charset="0"/>
              <a:ea typeface="DengXian" panose="02010600030101010101" pitchFamily="2" charset="-122"/>
              <a:cs typeface="Arial" panose="020B0604020202020204" pitchFamily="34" charset="0"/>
            </a:endParaRPr>
          </a:p>
          <a:p>
            <a:r>
              <a:rPr lang="en-GB" sz="2000">
                <a:effectLst/>
                <a:latin typeface="Calibri" panose="020F0502020204030204" pitchFamily="34" charset="0"/>
                <a:ea typeface="DengXian" panose="02010600030101010101" pitchFamily="2" charset="-122"/>
                <a:cs typeface="Arial" panose="020B0604020202020204" pitchFamily="34" charset="0"/>
              </a:rPr>
              <a:t>Critical perspectives - Frankfurt, School studied changing forms and roles of social, political and economic power that really enveloped the post war world critical theory has evolved since that</a:t>
            </a:r>
            <a:r>
              <a:rPr lang="en-GB" sz="2000">
                <a:latin typeface="Calibri" panose="020F0502020204030204" pitchFamily="34" charset="0"/>
                <a:ea typeface="DengXian" panose="02010600030101010101" pitchFamily="2" charset="-122"/>
                <a:cs typeface="Arial" panose="020B0604020202020204" pitchFamily="34" charset="0"/>
              </a:rPr>
              <a:t> eg </a:t>
            </a:r>
            <a:r>
              <a:rPr lang="en-GB" sz="2000">
                <a:effectLst/>
                <a:latin typeface="Calibri" panose="020F0502020204030204" pitchFamily="34" charset="0"/>
                <a:ea typeface="DengXian" panose="02010600030101010101" pitchFamily="2" charset="-122"/>
                <a:cs typeface="Arial" panose="020B0604020202020204" pitchFamily="34" charset="0"/>
              </a:rPr>
              <a:t>feminist theory</a:t>
            </a:r>
            <a:endParaRPr lang="en-GB" sz="2000"/>
          </a:p>
        </p:txBody>
      </p:sp>
      <p:grpSp>
        <p:nvGrpSpPr>
          <p:cNvPr id="24" name="Group 23">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25" name="Isosceles Triangle 2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29775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4A3D6-4C51-9C2E-F374-2B00158752CE}"/>
              </a:ext>
            </a:extLst>
          </p:cNvPr>
          <p:cNvSpPr>
            <a:spLocks noGrp="1"/>
          </p:cNvSpPr>
          <p:nvPr>
            <p:ph type="title"/>
          </p:nvPr>
        </p:nvSpPr>
        <p:spPr>
          <a:xfrm>
            <a:off x="648929" y="629266"/>
            <a:ext cx="3505495" cy="1622321"/>
          </a:xfrm>
        </p:spPr>
        <p:txBody>
          <a:bodyPr>
            <a:normAutofit/>
          </a:bodyPr>
          <a:lstStyle/>
          <a:p>
            <a:r>
              <a:rPr lang="en-GB" dirty="0"/>
              <a:t>Critical theory</a:t>
            </a:r>
          </a:p>
        </p:txBody>
      </p:sp>
      <p:sp>
        <p:nvSpPr>
          <p:cNvPr id="3" name="Content Placeholder 2">
            <a:extLst>
              <a:ext uri="{FF2B5EF4-FFF2-40B4-BE49-F238E27FC236}">
                <a16:creationId xmlns:a16="http://schemas.microsoft.com/office/drawing/2014/main" id="{3391F678-BB2B-F161-A1EA-C15C5F97C40E}"/>
              </a:ext>
            </a:extLst>
          </p:cNvPr>
          <p:cNvSpPr>
            <a:spLocks noGrp="1"/>
          </p:cNvSpPr>
          <p:nvPr>
            <p:ph idx="1"/>
          </p:nvPr>
        </p:nvSpPr>
        <p:spPr>
          <a:xfrm>
            <a:off x="648931" y="2438400"/>
            <a:ext cx="3505494" cy="3785419"/>
          </a:xfrm>
        </p:spPr>
        <p:txBody>
          <a:bodyPr>
            <a:normAutofit/>
          </a:bodyPr>
          <a:lstStyle/>
          <a:p>
            <a:r>
              <a:rPr lang="en-GB" sz="1700" dirty="0">
                <a:effectLst/>
                <a:latin typeface="Calibri" panose="020F0502020204030204" pitchFamily="34" charset="0"/>
                <a:ea typeface="DengXian" panose="02010600030101010101" pitchFamily="2" charset="-122"/>
                <a:cs typeface="Arial" panose="020B0604020202020204" pitchFamily="34" charset="0"/>
              </a:rPr>
              <a:t>Our researcher decides to focus her thesis in addressing the achievement gap, her study may inherently have critical elements to it as she seeks really to bridge the divide between the minority and the majority in student achievement. </a:t>
            </a:r>
          </a:p>
          <a:p>
            <a:r>
              <a:rPr lang="en-GB" sz="1700" dirty="0">
                <a:effectLst/>
                <a:latin typeface="Calibri" panose="020F0502020204030204" pitchFamily="34" charset="0"/>
                <a:ea typeface="DengXian" panose="02010600030101010101" pitchFamily="2" charset="-122"/>
                <a:cs typeface="Arial" panose="020B0604020202020204" pitchFamily="34" charset="0"/>
              </a:rPr>
              <a:t>And she's seeking to really empower</a:t>
            </a:r>
            <a:r>
              <a:rPr lang="en-GB" sz="1700" dirty="0">
                <a:latin typeface="Calibri" panose="020F0502020204030204" pitchFamily="34" charset="0"/>
                <a:ea typeface="DengXian" panose="02010600030101010101" pitchFamily="2" charset="-122"/>
                <a:cs typeface="Arial" panose="020B0604020202020204" pitchFamily="34" charset="0"/>
              </a:rPr>
              <a:t> t</a:t>
            </a:r>
            <a:r>
              <a:rPr lang="en-GB" sz="1700" dirty="0">
                <a:effectLst/>
                <a:latin typeface="Calibri" panose="020F0502020204030204" pitchFamily="34" charset="0"/>
                <a:ea typeface="DengXian" panose="02010600030101010101" pitchFamily="2" charset="-122"/>
                <a:cs typeface="Arial" panose="020B0604020202020204" pitchFamily="34" charset="0"/>
              </a:rPr>
              <a:t>he minority.</a:t>
            </a:r>
          </a:p>
          <a:p>
            <a:endParaRPr lang="en-GB" sz="17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7707D1-7753-6A6A-026B-FCBD8080F315}"/>
              </a:ext>
            </a:extLst>
          </p:cNvPr>
          <p:cNvPicPr>
            <a:picLocks noChangeAspect="1"/>
          </p:cNvPicPr>
          <p:nvPr/>
        </p:nvPicPr>
        <p:blipFill>
          <a:blip r:embed="rId3"/>
          <a:stretch>
            <a:fillRect/>
          </a:stretch>
        </p:blipFill>
        <p:spPr>
          <a:xfrm>
            <a:off x="5405862" y="1102410"/>
            <a:ext cx="6019331" cy="4649933"/>
          </a:xfrm>
          <a:prstGeom prst="rect">
            <a:avLst/>
          </a:prstGeom>
          <a:effectLst/>
        </p:spPr>
      </p:pic>
    </p:spTree>
    <p:extLst>
      <p:ext uri="{BB962C8B-B14F-4D97-AF65-F5344CB8AC3E}">
        <p14:creationId xmlns:p14="http://schemas.microsoft.com/office/powerpoint/2010/main" val="33902052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E3CB093-557E-CDC2-F40C-57E592B01505}"/>
              </a:ext>
            </a:extLst>
          </p:cNvPr>
          <p:cNvPicPr>
            <a:picLocks noChangeAspect="1"/>
          </p:cNvPicPr>
          <p:nvPr/>
        </p:nvPicPr>
        <p:blipFill rotWithShape="1">
          <a:blip r:embed="rId3"/>
          <a:srcRect l="35185" t="26885" r="20370" b="24481"/>
          <a:stretch/>
        </p:blipFill>
        <p:spPr>
          <a:xfrm>
            <a:off x="6541053" y="1597917"/>
            <a:ext cx="4777381" cy="348945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4" name="Arc 2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B8E9EAF5-638B-D1EF-95CF-6C9F389CA1FA}"/>
              </a:ext>
            </a:extLst>
          </p:cNvPr>
          <p:cNvSpPr>
            <a:spLocks noGrp="1"/>
          </p:cNvSpPr>
          <p:nvPr>
            <p:ph idx="1"/>
          </p:nvPr>
        </p:nvSpPr>
        <p:spPr>
          <a:xfrm>
            <a:off x="838201" y="1984443"/>
            <a:ext cx="5257800" cy="4192520"/>
          </a:xfrm>
        </p:spPr>
        <p:txBody>
          <a:bodyPr>
            <a:normAutofit/>
          </a:bodyPr>
          <a:lstStyle/>
          <a:p>
            <a:r>
              <a:rPr lang="en-GB" sz="2200">
                <a:effectLst/>
                <a:latin typeface="Calibri" panose="020F0502020204030204" pitchFamily="34" charset="0"/>
                <a:ea typeface="DengXian" panose="02010600030101010101" pitchFamily="2" charset="-122"/>
                <a:cs typeface="Arial" panose="020B0604020202020204" pitchFamily="34" charset="0"/>
              </a:rPr>
              <a:t>Constructivism stems from the belief that there is no objective reality</a:t>
            </a:r>
          </a:p>
          <a:p>
            <a:r>
              <a:rPr lang="en-GB" sz="2200">
                <a:latin typeface="Calibri" panose="020F0502020204030204" pitchFamily="34" charset="0"/>
                <a:ea typeface="DengXian" panose="02010600030101010101" pitchFamily="2" charset="-122"/>
                <a:cs typeface="Arial" panose="020B0604020202020204" pitchFamily="34" charset="0"/>
              </a:rPr>
              <a:t>D</a:t>
            </a:r>
            <a:r>
              <a:rPr lang="en-GB" sz="2200">
                <a:effectLst/>
                <a:latin typeface="Calibri" panose="020F0502020204030204" pitchFamily="34" charset="0"/>
                <a:ea typeface="DengXian" panose="02010600030101010101" pitchFamily="2" charset="-122"/>
                <a:cs typeface="Arial" panose="020B0604020202020204" pitchFamily="34" charset="0"/>
              </a:rPr>
              <a:t>ifferent from positivism that held there is an objective reality</a:t>
            </a:r>
            <a:r>
              <a:rPr lang="en-GB" sz="2200">
                <a:latin typeface="Calibri" panose="020F0502020204030204" pitchFamily="34" charset="0"/>
                <a:ea typeface="DengXian" panose="02010600030101010101" pitchFamily="2" charset="-122"/>
                <a:cs typeface="Arial" panose="020B0604020202020204" pitchFamily="34" charset="0"/>
              </a:rPr>
              <a:t> c</a:t>
            </a:r>
            <a:r>
              <a:rPr lang="en-GB" sz="2200">
                <a:effectLst/>
                <a:latin typeface="Calibri" panose="020F0502020204030204" pitchFamily="34" charset="0"/>
                <a:ea typeface="DengXian" panose="02010600030101010101" pitchFamily="2" charset="-122"/>
                <a:cs typeface="Arial" panose="020B0604020202020204" pitchFamily="34" charset="0"/>
              </a:rPr>
              <a:t>onstructivism holds there is no objective reality</a:t>
            </a:r>
            <a:r>
              <a:rPr lang="en-GB" sz="2200">
                <a:latin typeface="Calibri" panose="020F0502020204030204" pitchFamily="34" charset="0"/>
                <a:ea typeface="DengXian" panose="02010600030101010101" pitchFamily="2" charset="-122"/>
                <a:cs typeface="Arial" panose="020B0604020202020204" pitchFamily="34" charset="0"/>
              </a:rPr>
              <a:t> </a:t>
            </a:r>
            <a:r>
              <a:rPr lang="en-GB" sz="2200" err="1">
                <a:effectLst/>
                <a:latin typeface="Calibri" panose="020F0502020204030204" pitchFamily="34" charset="0"/>
                <a:ea typeface="DengXian" panose="02010600030101010101" pitchFamily="2" charset="-122"/>
                <a:cs typeface="Arial" panose="020B0604020202020204" pitchFamily="34" charset="0"/>
              </a:rPr>
              <a:t>reality</a:t>
            </a:r>
            <a:r>
              <a:rPr lang="en-GB" sz="2200">
                <a:effectLst/>
                <a:latin typeface="Calibri" panose="020F0502020204030204" pitchFamily="34" charset="0"/>
                <a:ea typeface="DengXian" panose="02010600030101010101" pitchFamily="2" charset="-122"/>
                <a:cs typeface="Arial" panose="020B0604020202020204" pitchFamily="34" charset="0"/>
              </a:rPr>
              <a:t> is a socially constructed idea.</a:t>
            </a:r>
          </a:p>
          <a:p>
            <a:r>
              <a:rPr lang="en-GB" sz="2200">
                <a:effectLst/>
                <a:latin typeface="Calibri" panose="020F0502020204030204" pitchFamily="34" charset="0"/>
                <a:ea typeface="DengXian" panose="02010600030101010101" pitchFamily="2" charset="-122"/>
                <a:cs typeface="Arial" panose="020B0604020202020204" pitchFamily="34" charset="0"/>
              </a:rPr>
              <a:t> It's based on individual interpretations, and it's really separates itself from the so-called</a:t>
            </a:r>
            <a:r>
              <a:rPr lang="en-GB" sz="2200">
                <a:latin typeface="Calibri" panose="020F0502020204030204" pitchFamily="34" charset="0"/>
                <a:ea typeface="DengXian" panose="02010600030101010101" pitchFamily="2" charset="-122"/>
                <a:cs typeface="Arial" panose="020B0604020202020204" pitchFamily="34" charset="0"/>
              </a:rPr>
              <a:t> h</a:t>
            </a:r>
            <a:r>
              <a:rPr lang="en-GB" sz="2200">
                <a:effectLst/>
                <a:latin typeface="Calibri" panose="020F0502020204030204" pitchFamily="34" charset="0"/>
                <a:ea typeface="DengXian" panose="02010600030101010101" pitchFamily="2" charset="-122"/>
                <a:cs typeface="Arial" panose="020B0604020202020204" pitchFamily="34" charset="0"/>
              </a:rPr>
              <a:t>ard sciences in that it acknowledges that studying human beings is distinct from setting other natural phenomena. </a:t>
            </a:r>
            <a:endParaRPr lang="en-GB" sz="2200"/>
          </a:p>
        </p:txBody>
      </p:sp>
    </p:spTree>
    <p:extLst>
      <p:ext uri="{BB962C8B-B14F-4D97-AF65-F5344CB8AC3E}">
        <p14:creationId xmlns:p14="http://schemas.microsoft.com/office/powerpoint/2010/main" val="26957590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119CD-46A0-E190-7098-8BFA2EB65B05}"/>
              </a:ext>
            </a:extLst>
          </p:cNvPr>
          <p:cNvSpPr>
            <a:spLocks noGrp="1"/>
          </p:cNvSpPr>
          <p:nvPr>
            <p:ph type="title"/>
          </p:nvPr>
        </p:nvSpPr>
        <p:spPr/>
        <p:txBody>
          <a:bodyPr/>
          <a:lstStyle/>
          <a:p>
            <a:r>
              <a:rPr lang="en-GB" dirty="0"/>
              <a:t>Kathy Charmaz and constructivism</a:t>
            </a:r>
          </a:p>
        </p:txBody>
      </p:sp>
      <p:sp>
        <p:nvSpPr>
          <p:cNvPr id="3" name="Content Placeholder 2">
            <a:extLst>
              <a:ext uri="{FF2B5EF4-FFF2-40B4-BE49-F238E27FC236}">
                <a16:creationId xmlns:a16="http://schemas.microsoft.com/office/drawing/2014/main" id="{AD60ED5D-C30A-6EA1-5423-DF1DF9B3E6AB}"/>
              </a:ext>
            </a:extLst>
          </p:cNvPr>
          <p:cNvSpPr>
            <a:spLocks noGrp="1"/>
          </p:cNvSpPr>
          <p:nvPr>
            <p:ph idx="1"/>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A</a:t>
            </a:r>
            <a:r>
              <a:rPr lang="en-GB" sz="2800" dirty="0">
                <a:effectLst/>
                <a:latin typeface="Calibri" panose="020F0502020204030204" pitchFamily="34" charset="0"/>
                <a:ea typeface="DengXian" panose="02010600030101010101" pitchFamily="2" charset="-122"/>
                <a:cs typeface="Arial" panose="020B0604020202020204" pitchFamily="34" charset="0"/>
              </a:rPr>
              <a:t>dvocates research is a whole producer of reality, along with their participants</a:t>
            </a:r>
          </a:p>
          <a:p>
            <a:r>
              <a:rPr lang="en-GB" dirty="0">
                <a:latin typeface="Calibri" panose="020F0502020204030204" pitchFamily="34" charset="0"/>
                <a:ea typeface="DengXian" panose="02010600030101010101" pitchFamily="2" charset="-122"/>
                <a:cs typeface="Arial" panose="020B0604020202020204" pitchFamily="34" charset="0"/>
              </a:rPr>
              <a:t>R</a:t>
            </a:r>
            <a:r>
              <a:rPr lang="en-GB" sz="2800" dirty="0">
                <a:effectLst/>
                <a:latin typeface="Calibri" panose="020F0502020204030204" pitchFamily="34" charset="0"/>
                <a:ea typeface="DengXian" panose="02010600030101010101" pitchFamily="2" charset="-122"/>
                <a:cs typeface="Arial" panose="020B0604020202020204" pitchFamily="34" charset="0"/>
              </a:rPr>
              <a:t>esearcher is immersed within the data and becomes the story </a:t>
            </a:r>
          </a:p>
          <a:p>
            <a:r>
              <a:rPr lang="en-GB" dirty="0">
                <a:latin typeface="Calibri" panose="020F0502020204030204" pitchFamily="34" charset="0"/>
                <a:ea typeface="DengXian" panose="02010600030101010101" pitchFamily="2" charset="-122"/>
                <a:cs typeface="Arial" panose="020B0604020202020204" pitchFamily="34" charset="0"/>
              </a:rPr>
              <a:t>E</a:t>
            </a:r>
            <a:r>
              <a:rPr lang="en-GB" sz="2800" dirty="0">
                <a:effectLst/>
                <a:latin typeface="Calibri" panose="020F0502020204030204" pitchFamily="34" charset="0"/>
                <a:ea typeface="DengXian" panose="02010600030101010101" pitchFamily="2" charset="-122"/>
                <a:cs typeface="Arial" panose="020B0604020202020204" pitchFamily="34" charset="0"/>
              </a:rPr>
              <a:t>mbracing this paradigm helps the researcher to examine their own construction of reality so that they don't impose it on their participants</a:t>
            </a:r>
            <a:endParaRPr lang="en-GB" dirty="0">
              <a:latin typeface="Calibri" panose="020F0502020204030204" pitchFamily="34" charset="0"/>
              <a:ea typeface="DengXian" panose="02010600030101010101" pitchFamily="2" charset="-122"/>
              <a:cs typeface="Arial" panose="020B0604020202020204" pitchFamily="34" charset="0"/>
            </a:endParaRPr>
          </a:p>
          <a:p>
            <a:r>
              <a:rPr lang="en-GB" sz="2800" dirty="0">
                <a:effectLst/>
                <a:latin typeface="Calibri" panose="020F0502020204030204" pitchFamily="34" charset="0"/>
                <a:ea typeface="DengXian" panose="02010600030101010101" pitchFamily="2" charset="-122"/>
                <a:cs typeface="Arial" panose="020B0604020202020204" pitchFamily="34" charset="0"/>
              </a:rPr>
              <a:t>Also affirms how each participant will construct a different understanding because they each understand and experience it differently</a:t>
            </a:r>
            <a:endParaRPr lang="en-GB" dirty="0"/>
          </a:p>
        </p:txBody>
      </p:sp>
    </p:spTree>
    <p:extLst>
      <p:ext uri="{BB962C8B-B14F-4D97-AF65-F5344CB8AC3E}">
        <p14:creationId xmlns:p14="http://schemas.microsoft.com/office/powerpoint/2010/main" val="35307011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7DB0C-BFFB-D288-9DCF-42185C1AEDE0}"/>
              </a:ext>
            </a:extLst>
          </p:cNvPr>
          <p:cNvSpPr>
            <a:spLocks noGrp="1"/>
          </p:cNvSpPr>
          <p:nvPr>
            <p:ph type="title"/>
          </p:nvPr>
        </p:nvSpPr>
        <p:spPr>
          <a:xfrm>
            <a:off x="556532" y="643467"/>
            <a:ext cx="11210925" cy="744836"/>
          </a:xfrm>
        </p:spPr>
        <p:txBody>
          <a:bodyPr>
            <a:normAutofit/>
          </a:bodyPr>
          <a:lstStyle/>
          <a:p>
            <a:pPr algn="ctr"/>
            <a:r>
              <a:rPr lang="en-GB" sz="3200">
                <a:solidFill>
                  <a:schemeClr val="bg1"/>
                </a:solidFill>
              </a:rPr>
              <a:t>Pragmatism</a:t>
            </a:r>
          </a:p>
        </p:txBody>
      </p:sp>
      <p:pic>
        <p:nvPicPr>
          <p:cNvPr id="5" name="Picture 4">
            <a:extLst>
              <a:ext uri="{FF2B5EF4-FFF2-40B4-BE49-F238E27FC236}">
                <a16:creationId xmlns:a16="http://schemas.microsoft.com/office/drawing/2014/main" id="{1F1C07A3-6298-D4DD-DCEC-95D5E59458CD}"/>
              </a:ext>
            </a:extLst>
          </p:cNvPr>
          <p:cNvPicPr>
            <a:picLocks noChangeAspect="1"/>
          </p:cNvPicPr>
          <p:nvPr/>
        </p:nvPicPr>
        <p:blipFill rotWithShape="1">
          <a:blip r:embed="rId3"/>
          <a:srcRect b="6862"/>
          <a:stretch/>
        </p:blipFill>
        <p:spPr>
          <a:xfrm>
            <a:off x="643467" y="1917151"/>
            <a:ext cx="10905066" cy="3910351"/>
          </a:xfrm>
          <a:prstGeom prst="rect">
            <a:avLst/>
          </a:prstGeom>
        </p:spPr>
      </p:pic>
    </p:spTree>
    <p:extLst>
      <p:ext uri="{BB962C8B-B14F-4D97-AF65-F5344CB8AC3E}">
        <p14:creationId xmlns:p14="http://schemas.microsoft.com/office/powerpoint/2010/main" val="35822111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1B7D55A-A5B3-B9BE-EB14-1639B4CE9165}"/>
              </a:ext>
            </a:extLst>
          </p:cNvPr>
          <p:cNvPicPr>
            <a:picLocks noChangeAspect="1"/>
          </p:cNvPicPr>
          <p:nvPr/>
        </p:nvPicPr>
        <p:blipFill rotWithShape="1">
          <a:blip r:embed="rId2"/>
          <a:srcRect l="35914" t="27869" r="21026" b="25355"/>
          <a:stretch/>
        </p:blipFill>
        <p:spPr>
          <a:xfrm>
            <a:off x="2254435" y="643467"/>
            <a:ext cx="7683130" cy="5571066"/>
          </a:xfrm>
          <a:prstGeom prst="rect">
            <a:avLst/>
          </a:prstGeom>
        </p:spPr>
      </p:pic>
    </p:spTree>
    <p:extLst>
      <p:ext uri="{BB962C8B-B14F-4D97-AF65-F5344CB8AC3E}">
        <p14:creationId xmlns:p14="http://schemas.microsoft.com/office/powerpoint/2010/main" val="31099661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B682A-93D8-3A5E-77B4-43B5991151D2}"/>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3FF9B496-4917-4915-06BB-77225C934484}"/>
              </a:ext>
            </a:extLst>
          </p:cNvPr>
          <p:cNvPicPr>
            <a:picLocks noChangeAspect="1"/>
          </p:cNvPicPr>
          <p:nvPr/>
        </p:nvPicPr>
        <p:blipFill rotWithShape="1">
          <a:blip r:embed="rId2"/>
          <a:srcRect l="35768" t="26667" r="20589" b="23825"/>
          <a:stretch/>
        </p:blipFill>
        <p:spPr>
          <a:xfrm>
            <a:off x="4631960" y="1828800"/>
            <a:ext cx="4489555" cy="3395272"/>
          </a:xfrm>
          <a:prstGeom prst="rect">
            <a:avLst/>
          </a:prstGeom>
        </p:spPr>
      </p:pic>
    </p:spTree>
    <p:extLst>
      <p:ext uri="{BB962C8B-B14F-4D97-AF65-F5344CB8AC3E}">
        <p14:creationId xmlns:p14="http://schemas.microsoft.com/office/powerpoint/2010/main" val="30126013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5471B-BBEB-F160-5E15-6B2783481D5A}"/>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44B7FB9-CA19-FCF1-7AAF-347232BC2607}"/>
              </a:ext>
            </a:extLst>
          </p:cNvPr>
          <p:cNvSpPr>
            <a:spLocks noGrp="1"/>
          </p:cNvSpPr>
          <p:nvPr>
            <p:ph idx="1"/>
          </p:nvPr>
        </p:nvSpPr>
        <p:spPr/>
        <p:txBody>
          <a:bodyPr>
            <a:normAutofit fontScale="92500" lnSpcReduction="10000"/>
          </a:bodyPr>
          <a:lstStyle/>
          <a:p>
            <a:r>
              <a:rPr lang="en-GB" dirty="0"/>
              <a:t>You must teach your fellow students about ‘epistemology’ and ‘ontology’. You will be given 10-12 minutes for presenting your session, with a 3-5 minutes available for questions, if time permits. </a:t>
            </a:r>
          </a:p>
          <a:p>
            <a:r>
              <a:rPr lang="en-GB" dirty="0"/>
              <a:t>The focus of your session is your choice and you can use any teaching methods, materials, software or props that you deem appropriate. </a:t>
            </a:r>
          </a:p>
          <a:p>
            <a:r>
              <a:rPr lang="en-GB" dirty="0"/>
              <a:t>Make your session as informative and interesting as possible. </a:t>
            </a:r>
          </a:p>
          <a:p>
            <a:r>
              <a:rPr lang="en-GB" dirty="0"/>
              <a:t>Epistemology and ontology are complex issues that can be difficult to grasp. Work hard to ensure that your fellow students understand what you are teaching them. This can be done by illustrating how epistemology and ontology are related to research design and methodology or how they have an influence on what you are being taught and what you know, for example. </a:t>
            </a:r>
          </a:p>
        </p:txBody>
      </p:sp>
    </p:spTree>
    <p:extLst>
      <p:ext uri="{BB962C8B-B14F-4D97-AF65-F5344CB8AC3E}">
        <p14:creationId xmlns:p14="http://schemas.microsoft.com/office/powerpoint/2010/main" val="638116616"/>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ysClr val="window" lastClr="FFFFFF"/>
      </a:lt1>
      <a:dk2>
        <a:srgbClr val="7BA79D"/>
      </a:dk2>
      <a:lt2>
        <a:srgbClr val="EBDDC3"/>
      </a:lt2>
      <a:accent1>
        <a:srgbClr val="94B6D2"/>
      </a:accent1>
      <a:accent2>
        <a:srgbClr val="E7E341"/>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73CC670F-05B9-4BB7-BA2C-0DE5B5C1E5D3}">
  <ds:schemaRefs>
    <ds:schemaRef ds:uri="http://schemas.microsoft.com/sharepoint/v3/contenttype/forms"/>
  </ds:schemaRefs>
</ds:datastoreItem>
</file>

<file path=customXml/itemProps2.xml><?xml version="1.0" encoding="utf-8"?>
<ds:datastoreItem xmlns:ds="http://schemas.openxmlformats.org/officeDocument/2006/customXml" ds:itemID="{189B453C-F2B2-4ECA-A6ED-7DBEF1B6D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A3AD49-9331-450C-A2FE-6857A4DB38C6}">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
  <TotalTime>0</TotalTime>
  <Words>4030</Words>
  <Application>Microsoft Office PowerPoint</Application>
  <PresentationFormat>Widescreen</PresentationFormat>
  <Paragraphs>174</Paragraphs>
  <Slides>45</Slides>
  <Notes>21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GuardianTextEgyptian</vt:lpstr>
      <vt:lpstr>Arial</vt:lpstr>
      <vt:lpstr>Calibri</vt:lpstr>
      <vt:lpstr>Calibri Light</vt:lpstr>
      <vt:lpstr>Georgia</vt:lpstr>
      <vt:lpstr>Helvetica</vt:lpstr>
      <vt:lpstr>Rockwell</vt:lpstr>
      <vt:lpstr>Office Theme</vt:lpstr>
      <vt:lpstr>Kuhn and Paradigms</vt:lpstr>
      <vt:lpstr>Please note</vt:lpstr>
      <vt:lpstr>As yourself</vt:lpstr>
      <vt:lpstr>What is Kuhn up to ?</vt:lpstr>
      <vt:lpstr>Let’s have some magic </vt:lpstr>
      <vt:lpstr>What do you think of the end ?</vt:lpstr>
      <vt:lpstr>Penn and Teller</vt:lpstr>
      <vt:lpstr>https://youtu.be/3cp6pEzx3uw</vt:lpstr>
      <vt:lpstr>Kuhn's importance</vt:lpstr>
      <vt:lpstr>PowerPoint Presentation</vt:lpstr>
      <vt:lpstr>PowerPoint Presentation</vt:lpstr>
      <vt:lpstr>PowerPoint Presentation</vt:lpstr>
      <vt:lpstr>But for your purposes</vt:lpstr>
      <vt:lpstr>PowerPoint Presentation</vt:lpstr>
      <vt:lpstr>Mini literature review</vt:lpstr>
      <vt:lpstr>Postpositivism, constructivism, participatory action frameworks, or pragmatism</vt:lpstr>
      <vt:lpstr>Paradigms are conceptual and practical “tools” that are used to solve specific research problems; in other words, paradigms function as heuristics in social research (Abbott 2004, p. 42).  </vt:lpstr>
      <vt:lpstr>PowerPoint Presentation</vt:lpstr>
      <vt:lpstr>PowerPoint Presentation</vt:lpstr>
      <vt:lpstr>More</vt:lpstr>
      <vt:lpstr>Qualitative</vt:lpstr>
      <vt:lpstr>Quantitative</vt:lpstr>
      <vt:lpstr>Question</vt:lpstr>
      <vt:lpstr>PowerPoint Presentation</vt:lpstr>
      <vt:lpstr>Methodology</vt:lpstr>
      <vt:lpstr>According to Creswell (2007) and Patton (1990), qualitative focused research questions: </vt:lpstr>
      <vt:lpstr>On the other hand, quantitative focused research questions (Borg, Borg, &amp; Gall, 2007; LaFountian &amp; Bartos, 2002): </vt:lpstr>
      <vt:lpstr>Choosing an Appropriate Methodology Additional Consideration</vt:lpstr>
      <vt:lpstr>Your Epistemology: Personal Belief about Knowledge  </vt:lpstr>
      <vt:lpstr>Everyone needs a methodology</vt:lpstr>
      <vt:lpstr>Problem, conceptual framework, research questions, paradigms, epistemology</vt:lpstr>
      <vt:lpstr>You have to know …</vt:lpstr>
      <vt:lpstr>Choosing a methodology</vt:lpstr>
      <vt:lpstr>Guba and Lincoln (1994)</vt:lpstr>
      <vt:lpstr>Positivism</vt:lpstr>
      <vt:lpstr>PowerPoint Presentation</vt:lpstr>
      <vt:lpstr>Tina</vt:lpstr>
      <vt:lpstr>PowerPoint Presentation</vt:lpstr>
      <vt:lpstr>Critical theory</vt:lpstr>
      <vt:lpstr>PowerPoint Presentation</vt:lpstr>
      <vt:lpstr>Kathy Charmaz and constructivism</vt:lpstr>
      <vt:lpstr>Pragmatism</vt:lpstr>
      <vt:lpstr>PowerPoint Presentation</vt:lpstr>
      <vt:lpstr>PowerPoint Presentation</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Kuhn and Paradigms</dc:title>
  <dc:creator>Caroline Jawad</dc:creator>
  <cp:lastModifiedBy>Amare Desta</cp:lastModifiedBy>
  <cp:revision>2</cp:revision>
  <dcterms:created xsi:type="dcterms:W3CDTF">2022-06-07T10:41:12Z</dcterms:created>
  <dcterms:modified xsi:type="dcterms:W3CDTF">2022-10-18T15:35:23Z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