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2" autoAdjust="0"/>
    <p:restoredTop sz="94660"/>
  </p:normalViewPr>
  <p:slideViewPr>
    <p:cSldViewPr snapToGrid="0">
      <p:cViewPr>
        <p:scale>
          <a:sx n="60" d="100"/>
          <a:sy n="60" d="100"/>
        </p:scale>
        <p:origin x="828" y="1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E6E73-D478-4636-93C5-9DC4943FB3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320F1D-0499-4715-8884-0781ECFA3A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867AC4-3EAE-4A10-BEC3-26303A3C08BF}"/>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1A85D863-AB0D-4789-A42E-4F5A3EB28A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5EA294-2863-41C6-A9B8-81DC7817A4BC}"/>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2849928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0A07-DDC8-4E53-815B-08BF8EC103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8D0F1-513C-41D3-B6C4-D7E2F5EEAF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61706-D418-4324-8635-F5417DFD0A65}"/>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80D4927B-915A-4228-8B15-6D55B0D8B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EE9442-4EFB-4D7E-B64D-4F34F47FAE18}"/>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1987784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74C8-E2A1-4FDC-BA6E-27A26C0EC8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E69B57-1D44-4277-85A0-FCA03F0788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4F4FD5B-0D50-407E-A44E-BEE804A52468}"/>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A5A92336-EF56-459A-9CDD-6F594FECF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97E7E-C1FD-4325-AA39-A3E727C6C685}"/>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899216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77B1-762A-4292-B5B0-744E7BCF5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2AA827-4E4C-44BD-82E2-D03324B7F62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0350FF-DE37-473F-913C-FDBD872F5F9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FAB7CA-1D09-4B54-89DE-862E4A7CF082}"/>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6" name="Footer Placeholder 5">
            <a:extLst>
              <a:ext uri="{FF2B5EF4-FFF2-40B4-BE49-F238E27FC236}">
                <a16:creationId xmlns:a16="http://schemas.microsoft.com/office/drawing/2014/main" id="{319BF27B-33D2-46D7-9E50-B28548F52B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AF1997-449A-4C09-B6D2-B975639684F7}"/>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1726028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05460-C7B5-45EC-A4FF-6C6BFC4A23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CA5049-E9F4-428C-8871-C5D71A04ED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066222D-BC25-40DA-993F-ADB6E26DB34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C1882D-0A08-48EE-9452-1FFC76BC73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321F1D9-4354-4DFC-914C-C8CBB52463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08B291-244B-4F36-8982-C323ED44FEB7}"/>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8" name="Footer Placeholder 7">
            <a:extLst>
              <a:ext uri="{FF2B5EF4-FFF2-40B4-BE49-F238E27FC236}">
                <a16:creationId xmlns:a16="http://schemas.microsoft.com/office/drawing/2014/main" id="{D9A9C629-D089-4852-A54D-916BEFB839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577903-1D92-4D04-BE96-B4B0906593C6}"/>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341817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4D19-C8E1-4941-A4E4-45FB56C544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783AA-7B97-4987-AF2A-1C5E71383287}"/>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4" name="Footer Placeholder 3">
            <a:extLst>
              <a:ext uri="{FF2B5EF4-FFF2-40B4-BE49-F238E27FC236}">
                <a16:creationId xmlns:a16="http://schemas.microsoft.com/office/drawing/2014/main" id="{57062AC2-3622-4317-95C4-086DBD9515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BECF07-CB3B-4244-A018-5E1AFEC7E3DE}"/>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3208132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F5730B-9CAD-43E9-8C93-44FBD6B67AB1}"/>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3" name="Footer Placeholder 2">
            <a:extLst>
              <a:ext uri="{FF2B5EF4-FFF2-40B4-BE49-F238E27FC236}">
                <a16:creationId xmlns:a16="http://schemas.microsoft.com/office/drawing/2014/main" id="{FBD82B7E-D6F0-4AAD-B57A-CB0C4E3043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41B8AB-1535-4849-9D82-C91145938489}"/>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1010950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A33D-B653-45AA-B5A0-10A3C883FB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99CB0B-D592-4CA3-A5A2-A0385674C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D918AE-3F1D-429D-AB13-A3875F0120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6F99ED-6567-43E6-A1E8-410E5C5F723D}"/>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6" name="Footer Placeholder 5">
            <a:extLst>
              <a:ext uri="{FF2B5EF4-FFF2-40B4-BE49-F238E27FC236}">
                <a16:creationId xmlns:a16="http://schemas.microsoft.com/office/drawing/2014/main" id="{54C855DA-23BF-487A-BCF4-38C7585F5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4E773F-B4F2-47DA-AB81-05820CF367BE}"/>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2107623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9C2AF-1BA5-4F5A-97D4-60306BAB4E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D42F91-20AE-498A-81ED-EFE4F090B4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77248D-D040-4110-8012-4BB5C28EE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B0A19B-11EE-42FF-8229-EA88907AA5DC}"/>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6" name="Footer Placeholder 5">
            <a:extLst>
              <a:ext uri="{FF2B5EF4-FFF2-40B4-BE49-F238E27FC236}">
                <a16:creationId xmlns:a16="http://schemas.microsoft.com/office/drawing/2014/main" id="{F0761E6A-3517-4754-9DAC-58930CC87D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AAB9B4-B335-4F51-8758-5ED1E2EA2F5D}"/>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2263375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5407-B587-4FDC-8C56-F05DE3648D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C01691-BD03-480B-A8B8-2F618D8E233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B832A-260B-4CFA-89EF-E77D08FBB0FE}"/>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5372B37E-2515-47B1-9021-4AC8F693D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7812D0-D55A-4B8B-8240-275914F4D85B}"/>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1227100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C72AE6-21E7-45E5-B4BA-789C0667E5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40AE11-F82A-4E6B-9FE9-3C7724DCA2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883A-73F4-427C-BF6E-A971DE16CF91}"/>
              </a:ext>
            </a:extLst>
          </p:cNvPr>
          <p:cNvSpPr>
            <a:spLocks noGrp="1"/>
          </p:cNvSpPr>
          <p:nvPr>
            <p:ph type="dt" sz="half" idx="10"/>
          </p:nvPr>
        </p:nvSpPr>
        <p:spPr/>
        <p:txBody>
          <a:body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9BC2854B-AA8F-4B3B-897B-A86BA92A3C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9C764-93D5-4715-8BC6-70F900F0572B}"/>
              </a:ext>
            </a:extLst>
          </p:cNvPr>
          <p:cNvSpPr>
            <a:spLocks noGrp="1"/>
          </p:cNvSpPr>
          <p:nvPr>
            <p:ph type="sldNum" sz="quarter" idx="12"/>
          </p:nvPr>
        </p:nvSpPr>
        <p:spPr/>
        <p:txBody>
          <a:bodyPr/>
          <a:lstStyle/>
          <a:p>
            <a:fld id="{11E292EA-055B-456A-89DA-838F933E880F}" type="slidenum">
              <a:rPr lang="en-GB" smtClean="0"/>
              <a:t>‹#›</a:t>
            </a:fld>
            <a:endParaRPr lang="en-GB"/>
          </a:p>
        </p:txBody>
      </p:sp>
    </p:spTree>
    <p:extLst>
      <p:ext uri="{BB962C8B-B14F-4D97-AF65-F5344CB8AC3E}">
        <p14:creationId xmlns:p14="http://schemas.microsoft.com/office/powerpoint/2010/main" val="890192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D9F535-FE52-4D8A-AFB4-18FD2A397D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77F4E4-8D2A-43AE-BFAA-8DD04C1A35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B62B8A-B21A-4FC6-8CFE-676D52581A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367E71-69D5-47CD-AF3B-C97D89DAB10F}" type="datetimeFigureOut">
              <a:rPr lang="en-GB" smtClean="0"/>
              <a:t>22/01/2018</a:t>
            </a:fld>
            <a:endParaRPr lang="en-GB"/>
          </a:p>
        </p:txBody>
      </p:sp>
      <p:sp>
        <p:nvSpPr>
          <p:cNvPr id="5" name="Footer Placeholder 4">
            <a:extLst>
              <a:ext uri="{FF2B5EF4-FFF2-40B4-BE49-F238E27FC236}">
                <a16:creationId xmlns:a16="http://schemas.microsoft.com/office/drawing/2014/main" id="{4A15563D-286B-4B1C-80BF-9A95E184FC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3C2874-8627-47D1-A22D-DBC82A521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E292EA-055B-456A-89DA-838F933E880F}" type="slidenum">
              <a:rPr lang="en-GB" smtClean="0"/>
              <a:t>‹#›</a:t>
            </a:fld>
            <a:endParaRPr lang="en-GB"/>
          </a:p>
        </p:txBody>
      </p:sp>
    </p:spTree>
    <p:extLst>
      <p:ext uri="{BB962C8B-B14F-4D97-AF65-F5344CB8AC3E}">
        <p14:creationId xmlns:p14="http://schemas.microsoft.com/office/powerpoint/2010/main" val="1955655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4B024-F0E8-4639-A5D3-D3A814AF520D}"/>
              </a:ext>
            </a:extLst>
          </p:cNvPr>
          <p:cNvSpPr>
            <a:spLocks noGrp="1"/>
          </p:cNvSpPr>
          <p:nvPr>
            <p:ph type="ctrTitle"/>
          </p:nvPr>
        </p:nvSpPr>
        <p:spPr>
          <a:ln>
            <a:noFill/>
          </a:ln>
        </p:spPr>
        <p:txBody>
          <a:bodyPr>
            <a:normAutofit/>
          </a:bodyPr>
          <a:lstStyle/>
          <a:p>
            <a:r>
              <a:rPr lang="en-GB" dirty="0">
                <a:latin typeface="Times New Roman" panose="02020603050405020304" pitchFamily="18" charset="0"/>
                <a:ea typeface="Segoe UI Symbol" panose="020B0502040204020203" pitchFamily="34" charset="0"/>
                <a:cs typeface="Times New Roman" panose="02020603050405020304" pitchFamily="18" charset="0"/>
              </a:rPr>
              <a:t>Sources for the Maccabean Revolt</a:t>
            </a:r>
          </a:p>
        </p:txBody>
      </p:sp>
      <p:sp>
        <p:nvSpPr>
          <p:cNvPr id="3" name="Subtitle 2">
            <a:extLst>
              <a:ext uri="{FF2B5EF4-FFF2-40B4-BE49-F238E27FC236}">
                <a16:creationId xmlns:a16="http://schemas.microsoft.com/office/drawing/2014/main" id="{F6D5D988-2AD2-41BB-9B22-11C913694CC1}"/>
              </a:ext>
            </a:extLst>
          </p:cNvPr>
          <p:cNvSpPr>
            <a:spLocks noGrp="1"/>
          </p:cNvSpPr>
          <p:nvPr>
            <p:ph type="subTitle" idx="1"/>
          </p:nvPr>
        </p:nvSpPr>
        <p:spPr>
          <a:xfrm>
            <a:off x="1524000" y="4079875"/>
            <a:ext cx="9144000" cy="1655762"/>
          </a:xfrm>
        </p:spPr>
        <p:txBody>
          <a:bodyPr>
            <a:normAutofit/>
          </a:bodyPr>
          <a:lstStyle/>
          <a:p>
            <a:r>
              <a:rPr lang="en-GB" sz="2000" b="1" dirty="0">
                <a:latin typeface="Times New Roman" panose="02020603050405020304" pitchFamily="18" charset="0"/>
                <a:ea typeface="Calibri" panose="020F0502020204030204" pitchFamily="34" charset="0"/>
              </a:rPr>
              <a:t>What was the extent of the destabilising effect of the Maccabean Revolt on the Seleucid Empire?</a:t>
            </a:r>
            <a:endParaRPr lang="en-GB" sz="2000" dirty="0"/>
          </a:p>
        </p:txBody>
      </p:sp>
    </p:spTree>
    <p:extLst>
      <p:ext uri="{BB962C8B-B14F-4D97-AF65-F5344CB8AC3E}">
        <p14:creationId xmlns:p14="http://schemas.microsoft.com/office/powerpoint/2010/main" val="1350612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85A1-50DA-4E26-BAD4-F83B7B54E13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The Maccabean Revolt </a:t>
            </a:r>
          </a:p>
        </p:txBody>
      </p:sp>
      <p:pic>
        <p:nvPicPr>
          <p:cNvPr id="5" name="Content Placeholder 4">
            <a:extLst>
              <a:ext uri="{FF2B5EF4-FFF2-40B4-BE49-F238E27FC236}">
                <a16:creationId xmlns:a16="http://schemas.microsoft.com/office/drawing/2014/main" id="{198C7715-28ED-4C6A-A344-14D998C3CD6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97" t="5046" r="529" b="7512"/>
          <a:stretch/>
        </p:blipFill>
        <p:spPr>
          <a:xfrm>
            <a:off x="2313972" y="1609504"/>
            <a:ext cx="7564055" cy="4663813"/>
          </a:xfrm>
        </p:spPr>
      </p:pic>
      <p:sp>
        <p:nvSpPr>
          <p:cNvPr id="6" name="TextBox 5">
            <a:extLst>
              <a:ext uri="{FF2B5EF4-FFF2-40B4-BE49-F238E27FC236}">
                <a16:creationId xmlns:a16="http://schemas.microsoft.com/office/drawing/2014/main" id="{4BB9A956-9270-475A-B52A-F9C7CF8E16F4}"/>
              </a:ext>
            </a:extLst>
          </p:cNvPr>
          <p:cNvSpPr txBox="1"/>
          <p:nvPr/>
        </p:nvSpPr>
        <p:spPr>
          <a:xfrm>
            <a:off x="2313972" y="6273317"/>
            <a:ext cx="7564055" cy="369332"/>
          </a:xfrm>
          <a:prstGeom prst="rect">
            <a:avLst/>
          </a:prstGeom>
          <a:noFill/>
        </p:spPr>
        <p:txBody>
          <a:bodyPr wrap="square" rtlCol="0">
            <a:spAutoFit/>
          </a:bodyPr>
          <a:lstStyle/>
          <a:p>
            <a:r>
              <a:rPr lang="en-GB">
                <a:latin typeface="Times New Roman" panose="02020603050405020304" pitchFamily="18" charset="0"/>
                <a:ea typeface="Calibri" panose="020F0502020204030204" pitchFamily="34" charset="0"/>
              </a:rPr>
              <a:t>Grabbe:1991.72.</a:t>
            </a:r>
            <a:endParaRPr lang="en-GB" dirty="0"/>
          </a:p>
        </p:txBody>
      </p:sp>
    </p:spTree>
    <p:extLst>
      <p:ext uri="{BB962C8B-B14F-4D97-AF65-F5344CB8AC3E}">
        <p14:creationId xmlns:p14="http://schemas.microsoft.com/office/powerpoint/2010/main" val="418454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013A0-CD7B-4574-979B-9A2E6DDB3CB3}"/>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1 Maccabees: Overview </a:t>
            </a:r>
          </a:p>
        </p:txBody>
      </p:sp>
      <p:sp>
        <p:nvSpPr>
          <p:cNvPr id="3" name="Content Placeholder 2">
            <a:extLst>
              <a:ext uri="{FF2B5EF4-FFF2-40B4-BE49-F238E27FC236}">
                <a16:creationId xmlns:a16="http://schemas.microsoft.com/office/drawing/2014/main" id="{4C705A00-D497-41B2-B269-215FBC5BD84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Written in Jerusalem in the 120sBCE.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2014:6)</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Widely thought to be the work of a court historian for the </a:t>
            </a:r>
            <a:r>
              <a:rPr lang="en-GB" dirty="0" err="1">
                <a:latin typeface="Times New Roman" panose="02020603050405020304" pitchFamily="18" charset="0"/>
                <a:cs typeface="Times New Roman" panose="02020603050405020304" pitchFamily="18" charset="0"/>
              </a:rPr>
              <a:t>Hasmonian’s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2014:6-7)</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Mainly covers the actions of the Maccabean family and the desecration of the temple.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2014:1)   </a:t>
            </a:r>
          </a:p>
        </p:txBody>
      </p:sp>
    </p:spTree>
    <p:extLst>
      <p:ext uri="{BB962C8B-B14F-4D97-AF65-F5344CB8AC3E}">
        <p14:creationId xmlns:p14="http://schemas.microsoft.com/office/powerpoint/2010/main" val="2329363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3731-839C-405D-86CE-5A704861F047}"/>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1 Maccabees: Style </a:t>
            </a:r>
          </a:p>
        </p:txBody>
      </p:sp>
      <p:sp>
        <p:nvSpPr>
          <p:cNvPr id="3" name="Content Placeholder 2">
            <a:extLst>
              <a:ext uri="{FF2B5EF4-FFF2-40B4-BE49-F238E27FC236}">
                <a16:creationId xmlns:a16="http://schemas.microsoft.com/office/drawing/2014/main" id="{910321A2-9101-46F6-A2E0-26FC95D16329}"/>
              </a:ext>
            </a:extLst>
          </p:cNvPr>
          <p:cNvSpPr>
            <a:spLocks noGrp="1"/>
          </p:cNvSpPr>
          <p:nvPr>
            <p:ph idx="1"/>
          </p:nvPr>
        </p:nvSpPr>
        <p:spPr>
          <a:xfrm>
            <a:off x="838200" y="1825624"/>
            <a:ext cx="10515600" cy="4746625"/>
          </a:xfrm>
        </p:spPr>
        <p:txBody>
          <a:bodyPr>
            <a:normAutofit/>
          </a:bodyPr>
          <a:lstStyle/>
          <a:p>
            <a:r>
              <a:rPr lang="en-GB" dirty="0">
                <a:latin typeface="Times New Roman" panose="02020603050405020304" pitchFamily="18" charset="0"/>
                <a:cs typeface="Times New Roman" panose="02020603050405020304" pitchFamily="18" charset="0"/>
              </a:rPr>
              <a:t>“In those days went there out of Israel wicked men, who persuaded many, saying, let us go and make a covenant with the heathen that are round about us” 1 Macc.1.11</a:t>
            </a:r>
          </a:p>
          <a:p>
            <a:r>
              <a:rPr lang="en-GB" dirty="0">
                <a:latin typeface="Times New Roman" panose="02020603050405020304" pitchFamily="18" charset="0"/>
                <a:cs typeface="Times New Roman" panose="02020603050405020304" pitchFamily="18" charset="0"/>
              </a:rPr>
              <a:t>“And made themselves uncircumcised, and forsook the holy covenant, and joined themselves to the heathen, and were sold to do mischief.” 1 Macc.1.15</a:t>
            </a:r>
          </a:p>
          <a:p>
            <a:r>
              <a:rPr lang="en-GB" dirty="0">
                <a:latin typeface="Times New Roman" panose="02020603050405020304" pitchFamily="18" charset="0"/>
                <a:cs typeface="Times New Roman" panose="02020603050405020304" pitchFamily="18" charset="0"/>
              </a:rPr>
              <a:t>“All that heard the noise of their multitude, and the marching of the company, and the rattling of the harness, were moved: for the army was very great and mighty. Then Judas and his host drew near, and entered into battle, and there were slain of the King’s army six hundred men.” 1 Macc.6.41-42           </a:t>
            </a:r>
          </a:p>
        </p:txBody>
      </p:sp>
    </p:spTree>
    <p:extLst>
      <p:ext uri="{BB962C8B-B14F-4D97-AF65-F5344CB8AC3E}">
        <p14:creationId xmlns:p14="http://schemas.microsoft.com/office/powerpoint/2010/main" val="958369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73AB9-C59C-4B60-AC8B-89E074A8BF49}"/>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1 Maccabees: Issues </a:t>
            </a:r>
          </a:p>
        </p:txBody>
      </p:sp>
      <p:sp>
        <p:nvSpPr>
          <p:cNvPr id="3" name="Content Placeholder 2">
            <a:extLst>
              <a:ext uri="{FF2B5EF4-FFF2-40B4-BE49-F238E27FC236}">
                <a16:creationId xmlns:a16="http://schemas.microsoft.com/office/drawing/2014/main" id="{73B7D504-712D-4FD9-BD8C-4B57C1DD4BA4}"/>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This is a pro Hasmonian account and thus displays a significant political bias.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2014:1)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Interpretations of this work come largely from a Jewish perspective. (</a:t>
            </a:r>
            <a:r>
              <a:rPr lang="en-GB" dirty="0" err="1">
                <a:latin typeface="Times New Roman" panose="02020603050405020304" pitchFamily="18" charset="0"/>
                <a:cs typeface="Times New Roman" panose="02020603050405020304" pitchFamily="18" charset="0"/>
              </a:rPr>
              <a:t>Aperghis</a:t>
            </a:r>
            <a:r>
              <a:rPr lang="en-GB" dirty="0">
                <a:latin typeface="Times New Roman" panose="02020603050405020304" pitchFamily="18" charset="0"/>
                <a:cs typeface="Times New Roman" panose="02020603050405020304" pitchFamily="18" charset="0"/>
              </a:rPr>
              <a:t> 2011:57)</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nature of biblical texts as living tradition make analysing their historical basis uncomfortable. </a:t>
            </a:r>
          </a:p>
        </p:txBody>
      </p:sp>
    </p:spTree>
    <p:extLst>
      <p:ext uri="{BB962C8B-B14F-4D97-AF65-F5344CB8AC3E}">
        <p14:creationId xmlns:p14="http://schemas.microsoft.com/office/powerpoint/2010/main" val="361248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95670-3FF1-4770-92C3-6E07D0690374}"/>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2 Maccabees: Overview</a:t>
            </a:r>
          </a:p>
        </p:txBody>
      </p:sp>
      <p:sp>
        <p:nvSpPr>
          <p:cNvPr id="3" name="Content Placeholder 2">
            <a:extLst>
              <a:ext uri="{FF2B5EF4-FFF2-40B4-BE49-F238E27FC236}">
                <a16:creationId xmlns:a16="http://schemas.microsoft.com/office/drawing/2014/main" id="{F6DE0086-D8BB-40CC-A2FE-1F3ED543943D}"/>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Written also in the 120sBCE in either Jerusalem or Alexandria.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2014:1)</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Has slightly more mysterious origins as part of it are letters.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first letter is to the Jews of Alexandria and Egypt encouraging them to celebrate Hanukkah (2 Macc.1.1-10) The second is a letter explaining the story of Hanukkah (2 Macc.1.10-2.18)</a:t>
            </a:r>
          </a:p>
        </p:txBody>
      </p:sp>
    </p:spTree>
    <p:extLst>
      <p:ext uri="{BB962C8B-B14F-4D97-AF65-F5344CB8AC3E}">
        <p14:creationId xmlns:p14="http://schemas.microsoft.com/office/powerpoint/2010/main" val="107470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774A-7C26-4FEA-9A8B-B4B10BB35286}"/>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2 Maccabees: Style</a:t>
            </a:r>
          </a:p>
        </p:txBody>
      </p:sp>
      <p:sp>
        <p:nvSpPr>
          <p:cNvPr id="3" name="Content Placeholder 2">
            <a:extLst>
              <a:ext uri="{FF2B5EF4-FFF2-40B4-BE49-F238E27FC236}">
                <a16:creationId xmlns:a16="http://schemas.microsoft.com/office/drawing/2014/main" id="{92DF8D4A-E678-4479-9626-B46CC479DFAB}"/>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“For there appeared unto them a horse with a terrible rider upon him, and adorned with a very fair covering, and he ran fiercely and smote at Heliodorus.” 2 Macc.3.25</a:t>
            </a:r>
          </a:p>
          <a:p>
            <a:r>
              <a:rPr lang="en-GB" dirty="0">
                <a:latin typeface="Times New Roman" panose="02020603050405020304" pitchFamily="18" charset="0"/>
                <a:cs typeface="Times New Roman" panose="02020603050405020304" pitchFamily="18" charset="0"/>
              </a:rPr>
              <a:t>“This ungracious Jason sent special messengers from Jerusalem, who were Antiochians, to carry three hundred drachms of silver to the sacrifice of Hercules.” 2 Macc.4.19</a:t>
            </a:r>
          </a:p>
          <a:p>
            <a:r>
              <a:rPr lang="en-GB" dirty="0">
                <a:latin typeface="Times New Roman" panose="02020603050405020304" pitchFamily="18" charset="0"/>
                <a:cs typeface="Times New Roman" panose="02020603050405020304" pitchFamily="18" charset="0"/>
              </a:rPr>
              <a:t>“Now such was the height of Greek fashions, and increase of heathenish manners, through the exceeding profaneness of Jason, that ungodly wretch, and no high priest.” 2 Macc.4.13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4814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20C1-7AFF-434D-AAC6-178ABC159E97}"/>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2 Maccabees: Issues </a:t>
            </a:r>
          </a:p>
        </p:txBody>
      </p:sp>
      <p:sp>
        <p:nvSpPr>
          <p:cNvPr id="3" name="Content Placeholder 2">
            <a:extLst>
              <a:ext uri="{FF2B5EF4-FFF2-40B4-BE49-F238E27FC236}">
                <a16:creationId xmlns:a16="http://schemas.microsoft.com/office/drawing/2014/main" id="{19693C19-A830-48FD-B170-E01266B6C0FD}"/>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Florid style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Afore mentioned political bias.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stronger religious line makes it even harder to analyse. There are also odd details where it is at odds with the first book.  </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8125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43D8-A1B8-47B2-BB99-AD2743FC31E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Other Biblical and Jewish sources</a:t>
            </a:r>
          </a:p>
        </p:txBody>
      </p:sp>
      <p:sp>
        <p:nvSpPr>
          <p:cNvPr id="3" name="Content Placeholder 2">
            <a:extLst>
              <a:ext uri="{FF2B5EF4-FFF2-40B4-BE49-F238E27FC236}">
                <a16:creationId xmlns:a16="http://schemas.microsoft.com/office/drawing/2014/main" id="{45FD36AB-5E4D-4E91-AC2B-4ACB4E49FB39}"/>
              </a:ext>
            </a:extLst>
          </p:cNvPr>
          <p:cNvSpPr>
            <a:spLocks noGrp="1"/>
          </p:cNvSpPr>
          <p:nvPr>
            <p:ph idx="1"/>
          </p:nvPr>
        </p:nvSpPr>
        <p:spPr>
          <a:xfrm>
            <a:off x="533400" y="1825625"/>
            <a:ext cx="5562600" cy="4351338"/>
          </a:xfrm>
        </p:spPr>
        <p:txBody>
          <a:bodyPr>
            <a:normAutofit lnSpcReduction="10000"/>
          </a:bodyPr>
          <a:lstStyle/>
          <a:p>
            <a:r>
              <a:rPr lang="en-GB" dirty="0">
                <a:latin typeface="Times New Roman" panose="02020603050405020304" pitchFamily="18" charset="0"/>
                <a:cs typeface="Times New Roman" panose="02020603050405020304" pitchFamily="18" charset="0"/>
              </a:rPr>
              <a:t>The book of Daniel is believed to have been written during the revolt in 165BCE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2014:5)</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is written as prophecy but alludes to historical events however obliquely (</a:t>
            </a:r>
            <a:r>
              <a:rPr lang="en-GB" dirty="0" err="1">
                <a:latin typeface="Times New Roman" panose="02020603050405020304" pitchFamily="18" charset="0"/>
                <a:cs typeface="Times New Roman" panose="02020603050405020304" pitchFamily="18" charset="0"/>
              </a:rPr>
              <a:t>Aperghis</a:t>
            </a:r>
            <a:r>
              <a:rPr lang="en-GB" dirty="0">
                <a:latin typeface="Times New Roman" panose="02020603050405020304" pitchFamily="18" charset="0"/>
                <a:cs typeface="Times New Roman" panose="02020603050405020304" pitchFamily="18" charset="0"/>
              </a:rPr>
              <a:t> 2011:57)</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 is only a small amount about the revolt (Dan.11.21-35)   </a:t>
            </a:r>
          </a:p>
        </p:txBody>
      </p:sp>
      <p:sp>
        <p:nvSpPr>
          <p:cNvPr id="4" name="Content Placeholder 2">
            <a:extLst>
              <a:ext uri="{FF2B5EF4-FFF2-40B4-BE49-F238E27FC236}">
                <a16:creationId xmlns:a16="http://schemas.microsoft.com/office/drawing/2014/main" id="{FABD5067-BBA8-4F63-B496-0C392AD55246}"/>
              </a:ext>
            </a:extLst>
          </p:cNvPr>
          <p:cNvSpPr txBox="1">
            <a:spLocks/>
          </p:cNvSpPr>
          <p:nvPr/>
        </p:nvSpPr>
        <p:spPr>
          <a:xfrm>
            <a:off x="6096000" y="1825625"/>
            <a:ext cx="5562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Times New Roman" panose="02020603050405020304" pitchFamily="18" charset="0"/>
                <a:cs typeface="Times New Roman" panose="02020603050405020304" pitchFamily="18" charset="0"/>
              </a:rPr>
              <a:t>“and his supporters will be set in place and they will defile the sanctuary of fear and abolish the sacrifice and set up the abomination of desolation and in violation of the covenant they will defile the people by force.” Dan.1.31–2</a:t>
            </a:r>
          </a:p>
        </p:txBody>
      </p:sp>
    </p:spTree>
    <p:extLst>
      <p:ext uri="{BB962C8B-B14F-4D97-AF65-F5344CB8AC3E}">
        <p14:creationId xmlns:p14="http://schemas.microsoft.com/office/powerpoint/2010/main" val="2424669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6B6D-7B4C-45A4-9030-9D87812ABAE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Other Biblical and Jewish sources (</a:t>
            </a:r>
            <a:r>
              <a:rPr lang="en-GB" dirty="0" err="1">
                <a:latin typeface="Times New Roman" panose="02020603050405020304" pitchFamily="18" charset="0"/>
                <a:cs typeface="Times New Roman" panose="02020603050405020304" pitchFamily="18" charset="0"/>
              </a:rPr>
              <a:t>cont</a:t>
            </a:r>
            <a:r>
              <a:rPr lang="en-GB"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6AE9901A-45E0-44FA-85EE-03EF728C1FEB}"/>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Josephus (37/38-100CE) was a Jewish writer and one time military leader. Who was captured by the Romans during and subsequently worked with the Flavians.</a:t>
            </a:r>
          </a:p>
          <a:p>
            <a:r>
              <a:rPr lang="en-GB" dirty="0">
                <a:latin typeface="Times New Roman" panose="02020603050405020304" pitchFamily="18" charset="0"/>
                <a:cs typeface="Times New Roman" panose="02020603050405020304" pitchFamily="18" charset="0"/>
              </a:rPr>
              <a:t>He wrote two books </a:t>
            </a:r>
            <a:r>
              <a:rPr lang="en-GB" i="1" dirty="0">
                <a:latin typeface="Times New Roman" panose="02020603050405020304" pitchFamily="18" charset="0"/>
                <a:cs typeface="Times New Roman" panose="02020603050405020304" pitchFamily="18" charset="0"/>
              </a:rPr>
              <a:t>The Jewish War </a:t>
            </a:r>
            <a:r>
              <a:rPr lang="en-GB" dirty="0">
                <a:latin typeface="Times New Roman" panose="02020603050405020304" pitchFamily="18" charset="0"/>
                <a:cs typeface="Times New Roman" panose="02020603050405020304" pitchFamily="18" charset="0"/>
              </a:rPr>
              <a:t>and </a:t>
            </a:r>
            <a:r>
              <a:rPr lang="en-GB" i="1" dirty="0">
                <a:latin typeface="Times New Roman" panose="02020603050405020304" pitchFamily="18" charset="0"/>
                <a:cs typeface="Times New Roman" panose="02020603050405020304" pitchFamily="18" charset="0"/>
              </a:rPr>
              <a:t>Antiquities of the Jews.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a:t>
            </a:r>
            <a:r>
              <a:rPr lang="en-GB" i="1" dirty="0">
                <a:latin typeface="Times New Roman" panose="02020603050405020304" pitchFamily="18" charset="0"/>
                <a:cs typeface="Times New Roman" panose="02020603050405020304" pitchFamily="18" charset="0"/>
              </a:rPr>
              <a:t>Antiquities </a:t>
            </a:r>
            <a:r>
              <a:rPr lang="en-GB" dirty="0">
                <a:latin typeface="Times New Roman" panose="02020603050405020304" pitchFamily="18" charset="0"/>
                <a:cs typeface="Times New Roman" panose="02020603050405020304" pitchFamily="18" charset="0"/>
              </a:rPr>
              <a:t>he wrote about the Maccabean revolt</a:t>
            </a:r>
            <a:r>
              <a:rPr lang="en-GB" i="1"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is widely considered that he paraphrased much of this from the books of the Maccabees. (</a:t>
            </a:r>
            <a:r>
              <a:rPr lang="en-GB" dirty="0" err="1">
                <a:latin typeface="Times New Roman" panose="02020603050405020304" pitchFamily="18" charset="0"/>
                <a:cs typeface="Times New Roman" panose="02020603050405020304" pitchFamily="18" charset="0"/>
              </a:rPr>
              <a:t>Honigman</a:t>
            </a:r>
            <a:r>
              <a:rPr lang="en-GB" dirty="0">
                <a:latin typeface="Times New Roman" panose="02020603050405020304" pitchFamily="18" charset="0"/>
                <a:cs typeface="Times New Roman" panose="02020603050405020304" pitchFamily="18" charset="0"/>
              </a:rPr>
              <a:t> 2014:5)    </a:t>
            </a:r>
          </a:p>
        </p:txBody>
      </p:sp>
    </p:spTree>
    <p:extLst>
      <p:ext uri="{BB962C8B-B14F-4D97-AF65-F5344CB8AC3E}">
        <p14:creationId xmlns:p14="http://schemas.microsoft.com/office/powerpoint/2010/main" val="4004264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8EE0D-04A4-4050-8A27-25CE0BB67CAB}"/>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Concluding remarks </a:t>
            </a:r>
          </a:p>
        </p:txBody>
      </p:sp>
      <p:sp>
        <p:nvSpPr>
          <p:cNvPr id="3" name="Content Placeholder 2">
            <a:extLst>
              <a:ext uri="{FF2B5EF4-FFF2-40B4-BE49-F238E27FC236}">
                <a16:creationId xmlns:a16="http://schemas.microsoft.com/office/drawing/2014/main" id="{1019FAC8-CDD5-4AE1-B7D6-025410B6300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best sourced of any of the Seleucid revolts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 are other Greek and Roman sources as this conflict is discussed in the context of Rome’s rise.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quantity of sources(and the quirk of their survival) should not lead us to place a too greater emphasis on the impact of this revolt within the Seleucid state.  </a:t>
            </a:r>
          </a:p>
        </p:txBody>
      </p:sp>
    </p:spTree>
    <p:extLst>
      <p:ext uri="{BB962C8B-B14F-4D97-AF65-F5344CB8AC3E}">
        <p14:creationId xmlns:p14="http://schemas.microsoft.com/office/powerpoint/2010/main" val="3452988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61C55-77A1-4F73-8366-9FDFDE0C74AC}"/>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Bibliography </a:t>
            </a:r>
          </a:p>
        </p:txBody>
      </p:sp>
      <p:sp>
        <p:nvSpPr>
          <p:cNvPr id="3" name="Content Placeholder 2">
            <a:extLst>
              <a:ext uri="{FF2B5EF4-FFF2-40B4-BE49-F238E27FC236}">
                <a16:creationId xmlns:a16="http://schemas.microsoft.com/office/drawing/2014/main" id="{26D8A9ED-10B2-4311-B550-FF1BD6D714C6}"/>
              </a:ext>
            </a:extLst>
          </p:cNvPr>
          <p:cNvSpPr>
            <a:spLocks noGrp="1"/>
          </p:cNvSpPr>
          <p:nvPr>
            <p:ph idx="1"/>
          </p:nvPr>
        </p:nvSpPr>
        <p:spPr/>
        <p:txBody>
          <a:bodyPr>
            <a:normAutofit/>
          </a:bodyPr>
          <a:lstStyle/>
          <a:p>
            <a:r>
              <a:rPr lang="en-GB" sz="1600" b="1" dirty="0">
                <a:latin typeface="Times New Roman" panose="02020603050405020304" pitchFamily="18" charset="0"/>
                <a:cs typeface="Times New Roman" panose="02020603050405020304" pitchFamily="18" charset="0"/>
              </a:rPr>
              <a:t>Ancient Sources</a:t>
            </a:r>
          </a:p>
          <a:p>
            <a:r>
              <a:rPr lang="en-GB" sz="1600" dirty="0">
                <a:latin typeface="Times New Roman" panose="02020603050405020304" pitchFamily="18" charset="0"/>
                <a:cs typeface="Times New Roman" panose="02020603050405020304" pitchFamily="18" charset="0"/>
              </a:rPr>
              <a:t>Authorized (King James) version. Apocrypha. 1992. Cambridge: Cambridge University Press</a:t>
            </a:r>
          </a:p>
          <a:p>
            <a:r>
              <a:rPr lang="en-GB" sz="1600" dirty="0">
                <a:latin typeface="Times New Roman" panose="02020603050405020304" pitchFamily="18" charset="0"/>
                <a:cs typeface="Times New Roman" panose="02020603050405020304" pitchFamily="18" charset="0"/>
              </a:rPr>
              <a:t>Josephus. https://www-loebclassics-com.ezproxy.uwtsd.ac.uk/view/josephus-jewish_antiquities/1930/pb_LCL365</a:t>
            </a:r>
          </a:p>
          <a:p>
            <a:r>
              <a:rPr lang="en-GB" sz="1600" dirty="0">
                <a:latin typeface="Times New Roman" panose="02020603050405020304" pitchFamily="18" charset="0"/>
                <a:cs typeface="Times New Roman" panose="02020603050405020304" pitchFamily="18" charset="0"/>
              </a:rPr>
              <a:t>Josephus. https://www-loebclassics-com.ezproxy.uwtsd.ac.uk/view/josephus-jewish_war/1927/pb_LCL487</a:t>
            </a:r>
          </a:p>
          <a:p>
            <a:endParaRPr lang="en-GB" sz="1600" dirty="0">
              <a:latin typeface="Times New Roman" panose="02020603050405020304" pitchFamily="18" charset="0"/>
              <a:cs typeface="Times New Roman" panose="02020603050405020304" pitchFamily="18" charset="0"/>
            </a:endParaRPr>
          </a:p>
          <a:p>
            <a:r>
              <a:rPr lang="en-GB" sz="1600" b="1" dirty="0">
                <a:latin typeface="Times New Roman" panose="02020603050405020304" pitchFamily="18" charset="0"/>
                <a:cs typeface="Times New Roman" panose="02020603050405020304" pitchFamily="18" charset="0"/>
              </a:rPr>
              <a:t>Modern scholarship</a:t>
            </a:r>
          </a:p>
          <a:p>
            <a:r>
              <a:rPr lang="en-GB" sz="1600" dirty="0" err="1">
                <a:latin typeface="Times New Roman" panose="02020603050405020304" pitchFamily="18" charset="0"/>
                <a:cs typeface="Times New Roman" panose="02020603050405020304" pitchFamily="18" charset="0"/>
              </a:rPr>
              <a:t>Aperghis</a:t>
            </a:r>
            <a:r>
              <a:rPr lang="en-GB" sz="1600" dirty="0">
                <a:latin typeface="Times New Roman" panose="02020603050405020304" pitchFamily="18" charset="0"/>
                <a:cs typeface="Times New Roman" panose="02020603050405020304" pitchFamily="18" charset="0"/>
              </a:rPr>
              <a:t> G.G. 2011 “Antiochus IV and his Jewish Subjects: Political, Cultural and Religious Interaction” in </a:t>
            </a:r>
            <a:r>
              <a:rPr lang="en-GB" sz="1600" dirty="0" err="1">
                <a:latin typeface="Times New Roman" panose="02020603050405020304" pitchFamily="18" charset="0"/>
                <a:cs typeface="Times New Roman" panose="02020603050405020304" pitchFamily="18" charset="0"/>
              </a:rPr>
              <a:t>K.Erickson</a:t>
            </a:r>
            <a:r>
              <a:rPr lang="en-GB" sz="1600" dirty="0">
                <a:latin typeface="Times New Roman" panose="02020603050405020304" pitchFamily="18" charset="0"/>
                <a:cs typeface="Times New Roman" panose="02020603050405020304" pitchFamily="18" charset="0"/>
              </a:rPr>
              <a:t>, and </a:t>
            </a:r>
            <a:r>
              <a:rPr lang="en-GB" sz="1600" dirty="0" err="1">
                <a:latin typeface="Times New Roman" panose="02020603050405020304" pitchFamily="18" charset="0"/>
                <a:cs typeface="Times New Roman" panose="02020603050405020304" pitchFamily="18" charset="0"/>
              </a:rPr>
              <a:t>G.Ramsey</a:t>
            </a:r>
            <a:r>
              <a:rPr lang="en-GB" sz="1600" dirty="0">
                <a:latin typeface="Times New Roman" panose="02020603050405020304" pitchFamily="18" charset="0"/>
                <a:cs typeface="Times New Roman" panose="02020603050405020304" pitchFamily="18" charset="0"/>
              </a:rPr>
              <a:t> (Eds.), </a:t>
            </a:r>
            <a:r>
              <a:rPr lang="en-GB" sz="1600" i="1" dirty="0">
                <a:latin typeface="Times New Roman" panose="02020603050405020304" pitchFamily="18" charset="0"/>
                <a:cs typeface="Times New Roman" panose="02020603050405020304" pitchFamily="18" charset="0"/>
              </a:rPr>
              <a:t>Seleucid Dissolution : The sinking of the anchor</a:t>
            </a:r>
            <a:r>
              <a:rPr lang="en-GB" sz="1600" dirty="0">
                <a:latin typeface="Times New Roman" panose="02020603050405020304" pitchFamily="18" charset="0"/>
                <a:cs typeface="Times New Roman" panose="02020603050405020304" pitchFamily="18" charset="0"/>
              </a:rPr>
              <a:t>, Wiesbaden: </a:t>
            </a:r>
            <a:r>
              <a:rPr lang="en-GB" sz="1600" dirty="0" err="1">
                <a:latin typeface="Times New Roman" panose="02020603050405020304" pitchFamily="18" charset="0"/>
                <a:cs typeface="Times New Roman" panose="02020603050405020304" pitchFamily="18" charset="0"/>
              </a:rPr>
              <a:t>Harrassowitz</a:t>
            </a:r>
            <a:r>
              <a:rPr lang="en-GB" sz="1600" dirty="0">
                <a:latin typeface="Times New Roman" panose="02020603050405020304" pitchFamily="18" charset="0"/>
                <a:cs typeface="Times New Roman" panose="02020603050405020304" pitchFamily="18" charset="0"/>
              </a:rPr>
              <a:t>  57-70</a:t>
            </a:r>
          </a:p>
          <a:p>
            <a:r>
              <a:rPr lang="en-GB" sz="1600" dirty="0" err="1">
                <a:latin typeface="Times New Roman" panose="02020603050405020304" pitchFamily="18" charset="0"/>
                <a:cs typeface="Times New Roman" panose="02020603050405020304" pitchFamily="18" charset="0"/>
              </a:rPr>
              <a:t>Honigman</a:t>
            </a:r>
            <a:r>
              <a:rPr lang="en-GB" sz="1600" dirty="0">
                <a:latin typeface="Times New Roman" panose="02020603050405020304" pitchFamily="18" charset="0"/>
                <a:cs typeface="Times New Roman" panose="02020603050405020304" pitchFamily="18" charset="0"/>
              </a:rPr>
              <a:t>, S. 2014. Tales of High Priests and Taxes: The Books of the Maccabees and the Judean Rebellion against Antiochus IV. Oakland, CA.: University of California Press</a:t>
            </a:r>
          </a:p>
          <a:p>
            <a:r>
              <a:rPr lang="en-GB" sz="1600" dirty="0">
                <a:latin typeface="Times New Roman" panose="02020603050405020304" pitchFamily="18" charset="0"/>
                <a:cs typeface="Times New Roman" panose="02020603050405020304" pitchFamily="18" charset="0"/>
              </a:rPr>
              <a:t>Rooke, D. 2000. Zadok's Heirs: The Role and Development of the High Priesthood in Ancient Israel. Oxford: Oxford University Press</a:t>
            </a: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6073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374</TotalTime>
  <Words>901</Words>
  <Application>Microsoft Office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Segoe UI Symbol</vt:lpstr>
      <vt:lpstr>Times New Roman</vt:lpstr>
      <vt:lpstr>Office Theme</vt:lpstr>
      <vt:lpstr>Sources for the Maccabean Revolt</vt:lpstr>
      <vt:lpstr>The Maccabean Revolt </vt:lpstr>
      <vt:lpstr>1 Maccabees: Overview </vt:lpstr>
      <vt:lpstr>1 Maccabees: Style </vt:lpstr>
      <vt:lpstr>1 Maccabees: Issues </vt:lpstr>
      <vt:lpstr>2 Maccabees: Overview</vt:lpstr>
      <vt:lpstr>2 Maccabees: Style</vt:lpstr>
      <vt:lpstr>2 Maccabees: Issues </vt:lpstr>
      <vt:lpstr>Other Biblical and Jewish sources</vt:lpstr>
      <vt:lpstr>Other Biblical and Jewish sources (cont)</vt:lpstr>
      <vt:lpstr>Concluding remarks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Izzy Hudson</dc:creator>
  <cp:lastModifiedBy>Izzy Hudson</cp:lastModifiedBy>
  <cp:revision>31</cp:revision>
  <dcterms:created xsi:type="dcterms:W3CDTF">2018-01-21T11:57:48Z</dcterms:created>
  <dcterms:modified xsi:type="dcterms:W3CDTF">2018-01-22T23:45:20Z</dcterms:modified>
</cp:coreProperties>
</file>